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59" r:id="rId10"/>
    <p:sldId id="260" r:id="rId11"/>
    <p:sldId id="274" r:id="rId12"/>
    <p:sldId id="263" r:id="rId13"/>
    <p:sldId id="266" r:id="rId14"/>
    <p:sldId id="264" r:id="rId15"/>
    <p:sldId id="280" r:id="rId16"/>
    <p:sldId id="261" r:id="rId17"/>
    <p:sldId id="262" r:id="rId18"/>
    <p:sldId id="277" r:id="rId19"/>
    <p:sldId id="281" r:id="rId20"/>
    <p:sldId id="265" r:id="rId21"/>
    <p:sldId id="268" r:id="rId22"/>
    <p:sldId id="267" r:id="rId23"/>
    <p:sldId id="275" r:id="rId24"/>
    <p:sldId id="278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3F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9F63E-93D2-4901-8AC5-0FE1434A440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66B00-4F66-4E7B-973C-152B674CF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3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2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5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2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8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3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8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4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BF31C62-F770-4303-A3B3-CB95A342B15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6FEF854-25F3-4A6C-9B76-ACA61CBE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4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A19ED-F67C-4CCE-95C1-6EC01B4F7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439" y="1840280"/>
            <a:ext cx="10363200" cy="1470025"/>
          </a:xfrm>
        </p:spPr>
        <p:txBody>
          <a:bodyPr/>
          <a:lstStyle/>
          <a:p>
            <a:r>
              <a:rPr lang="ru-RU" sz="3600" dirty="0"/>
              <a:t>Определение параметров плазмы в зоне разряда лазерно-плазменных источников ЭУФ излучения с газоструйными мишенями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27C83D-DCF2-4F59-8826-DB498E6AF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1748" y="48006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Перекалов А.А.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ИФМ РАН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Нижний Новгород, 202</a:t>
            </a:r>
            <a:r>
              <a:rPr lang="en-US" sz="2000" dirty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1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C28AC-8F77-4685-92A1-013B1C30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38" y="74321"/>
            <a:ext cx="10515600" cy="6727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Расчётная модель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571D21F-0773-4060-A5D1-B45B85AAB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392" y="738554"/>
                <a:ext cx="11345008" cy="6014584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ru-RU" sz="2400" b="0" dirty="0">
                    <a:cs typeface="Times New Roman" panose="02020603050405020304" pitchFamily="18" charset="0"/>
                  </a:rPr>
                  <a:t>Величина </a:t>
                </a:r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∆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b="0" dirty="0">
                    <a:cs typeface="Times New Roman" panose="02020603050405020304" pitchFamily="18" charset="0"/>
                  </a:rPr>
                  <a:t> определяется средней длиной свободного пробега лазерного излучения в плазме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ru-RU" sz="2400" b="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2400" b="0" dirty="0"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28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3/2</m:t>
                            </m:r>
                          </m:sup>
                        </m:sSup>
                        <m:r>
                          <a:rPr lang="en-US" sz="2800" b="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2800" b="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sz="2800" b="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>
                            <a:latin typeface="Cambria Math"/>
                          </a:rPr>
                          <m:t>3.1∙</m:t>
                        </m:r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−31</m:t>
                            </m:r>
                          </m:sup>
                        </m:sSup>
                        <m:r>
                          <a:rPr lang="en-US" sz="2800" b="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2800" b="0" dirty="0"/>
                  <a:t> 	</a:t>
                </a:r>
                <a:r>
                  <a:rPr lang="ru-RU" sz="2400" b="0" dirty="0"/>
                  <a:t>(4)</a:t>
                </a:r>
              </a:p>
              <a:p>
                <a:pPr algn="just"/>
                <a:r>
                  <a:rPr lang="ru-RU" sz="1800" b="0" dirty="0"/>
                  <a:t>где Z - среднее зарядовое число, N – плотность исходных атомов газа в 1/см</a:t>
                </a:r>
                <a:r>
                  <a:rPr lang="ru-RU" sz="1800" b="0" baseline="30000" dirty="0"/>
                  <a:t>3</a:t>
                </a:r>
                <a:r>
                  <a:rPr lang="ru-RU" sz="1800" b="0" dirty="0"/>
                  <a:t>, Т – температура плазмы в зоне разряда, 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h</m:t>
                    </m:r>
                    <m:r>
                      <a:rPr lang="ru-RU" sz="1800" b="0" i="1">
                        <a:latin typeface="Cambria Math"/>
                      </a:rPr>
                      <m:t>𝜔</m:t>
                    </m:r>
                  </m:oMath>
                </a14:m>
                <a:r>
                  <a:rPr lang="ru-RU" sz="1800" b="0" dirty="0"/>
                  <a:t> - энергия кванта лазерного излучения в </a:t>
                </a:r>
                <a:r>
                  <a:rPr lang="ru-RU" sz="1800" b="0" dirty="0" err="1"/>
                  <a:t>эв</a:t>
                </a:r>
                <a:r>
                  <a:rPr lang="ru-RU" sz="1800" b="0" dirty="0"/>
                  <a:t>, </a:t>
                </a:r>
                <a:r>
                  <a:rPr lang="en-US" sz="1800" b="0" dirty="0"/>
                  <a:t>g </a:t>
                </a:r>
                <a:r>
                  <a:rPr lang="ru-RU" sz="1800" b="0" dirty="0"/>
                  <a:t>– фактор </a:t>
                </a:r>
                <a:r>
                  <a:rPr lang="ru-RU" sz="1800" b="0" dirty="0" err="1"/>
                  <a:t>Гаунта</a:t>
                </a:r>
                <a:r>
                  <a:rPr lang="ru-RU" sz="1800" b="0" dirty="0"/>
                  <a:t>.</a:t>
                </a:r>
              </a:p>
              <a:p>
                <a:pPr algn="just"/>
                <a:r>
                  <a:rPr lang="ru-RU" sz="2400" b="0" dirty="0"/>
                  <a:t>Зная плотность энергии плазмы, образовавшейся в зоне разряда, её температуру можно оценить по формуле (5):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𝑇</m:t>
                    </m:r>
                    <m:r>
                      <a:rPr lang="ru-RU" sz="28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/>
                          </a:rPr>
                          <m:t>𝐸</m:t>
                        </m:r>
                        <m:r>
                          <a:rPr lang="ru-RU" sz="2800" b="0" i="1">
                            <a:latin typeface="Cambria Math"/>
                          </a:rPr>
                          <m:t>∙</m:t>
                        </m:r>
                        <m:r>
                          <a:rPr lang="en-US" sz="2800" b="0" i="1">
                            <a:latin typeface="Cambria Math"/>
                          </a:rPr>
                          <m:t>𝑀</m:t>
                        </m:r>
                        <m:r>
                          <a:rPr lang="ru-RU" sz="2800" b="0" i="1">
                            <a:latin typeface="Cambria Math"/>
                          </a:rPr>
                          <m:t>∙1.66∙</m:t>
                        </m:r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ru-RU" sz="2800" b="0" i="1">
                                <a:latin typeface="Cambria Math"/>
                              </a:rPr>
                              <m:t>−31</m:t>
                            </m:r>
                          </m:sup>
                        </m:sSup>
                        <m:r>
                          <a:rPr lang="ru-RU" sz="2800" b="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b="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ru-RU" sz="28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800" b="0" i="1"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>
                                <a:latin typeface="Cambria Math"/>
                              </a:rPr>
                              <m:t>𝑍</m:t>
                            </m:r>
                          </m:e>
                        </m:d>
                        <m:r>
                          <a:rPr lang="en-US" sz="2800" b="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ru-RU" sz="2400" b="0" dirty="0"/>
                  <a:t>	(5)</a:t>
                </a:r>
              </a:p>
              <a:p>
                <a:pPr algn="just"/>
                <a:r>
                  <a:rPr lang="ru-RU" sz="1800" b="0" dirty="0"/>
                  <a:t>где Е – плотность энергии плазмы, рассчитанная по формуле (2), </a:t>
                </a:r>
                <a:r>
                  <a:rPr lang="en-US" sz="1800" b="0" dirty="0"/>
                  <a:t>M </a:t>
                </a:r>
                <a:r>
                  <a:rPr lang="ru-RU" sz="1800" b="0" dirty="0"/>
                  <a:t>– масса атома в </a:t>
                </a:r>
                <a:r>
                  <a:rPr lang="ru-RU" sz="1800" b="0" dirty="0" err="1"/>
                  <a:t>а.е.м</a:t>
                </a:r>
                <a:r>
                  <a:rPr lang="ru-RU" sz="1800" b="0" dirty="0"/>
                  <a:t>., </a:t>
                </a:r>
                <a:r>
                  <a:rPr lang="en-US" sz="1800" b="0" dirty="0"/>
                  <a:t>k </a:t>
                </a:r>
                <a:r>
                  <a:rPr lang="ru-RU" sz="1800" b="0" dirty="0"/>
                  <a:t>– постоянная Больцмана, </a:t>
                </a:r>
                <a:r>
                  <a:rPr lang="en-US" sz="1800" b="0" dirty="0"/>
                  <a:t>Z </a:t>
                </a:r>
                <a:r>
                  <a:rPr lang="ru-RU" sz="1800" b="0" dirty="0"/>
                  <a:t>– среднее зарядовое число, </a:t>
                </a:r>
                <a:r>
                  <a:rPr lang="en-US" sz="1800" b="0" dirty="0"/>
                  <a:t>I</a:t>
                </a:r>
                <a:r>
                  <a:rPr lang="en-US" sz="1800" b="0" baseline="-25000" dirty="0"/>
                  <a:t>∑</a:t>
                </a:r>
                <a:r>
                  <a:rPr lang="en-US" sz="1800" b="0" dirty="0"/>
                  <a:t> </a:t>
                </a:r>
                <a:r>
                  <a:rPr lang="ru-RU" sz="1800" b="0" dirty="0"/>
                  <a:t>– суммарный потенциал ионизации.</a:t>
                </a:r>
                <a:endParaRPr lang="en-US" sz="1800" b="0" dirty="0"/>
              </a:p>
              <a:p>
                <a:pPr algn="just"/>
                <a:r>
                  <a:rPr lang="ru-RU" sz="2400" b="0" dirty="0"/>
                  <a:t>Характерный размер излучающей области (минимальная оценка) в мкм вычислялся по формуле (6):</a:t>
                </a:r>
              </a:p>
              <a:p>
                <a:pPr algn="ctr"/>
                <a:r>
                  <a:rPr lang="ru-RU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L</m:t>
                    </m:r>
                    <m:r>
                      <a:rPr lang="ru-RU" sz="2800">
                        <a:latin typeface="Cambria Math"/>
                      </a:rPr>
                      <m:t>=1.5∙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D</m:t>
                    </m:r>
                    <m:r>
                      <a:rPr lang="ru-RU" sz="2800">
                        <a:latin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ru-RU" sz="2800">
                        <a:latin typeface="Cambria Math"/>
                      </a:rPr>
                      <m:t>τ</m:t>
                    </m:r>
                    <m:r>
                      <a:rPr lang="ru-RU" sz="28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ru-RU" sz="2800">
                        <a:latin typeface="Cambria Math"/>
                      </a:rPr>
                      <m:t>Δx</m:t>
                    </m:r>
                  </m:oMath>
                </a14:m>
                <a:r>
                  <a:rPr lang="ru-RU" sz="2400" b="0" dirty="0"/>
                  <a:t>	(6)</a:t>
                </a:r>
              </a:p>
              <a:p>
                <a:pPr algn="just"/>
                <a:r>
                  <a:rPr lang="ru-RU" sz="1700" b="0" dirty="0"/>
                  <a:t>где </a:t>
                </a:r>
                <a:r>
                  <a:rPr lang="en-US" sz="1700" b="0" dirty="0"/>
                  <a:t>D – </a:t>
                </a:r>
                <a:r>
                  <a:rPr lang="ru-RU" sz="1700" b="0" dirty="0"/>
                  <a:t>скорость детонационной волны</a:t>
                </a:r>
                <a:r>
                  <a:rPr lang="en-US" sz="1700" b="0" dirty="0"/>
                  <a:t> [</a:t>
                </a:r>
                <a:r>
                  <a:rPr lang="ru-RU" sz="1700" b="0" dirty="0"/>
                  <a:t>м</a:t>
                </a:r>
                <a:r>
                  <a:rPr lang="en-US" sz="1700" b="0" dirty="0"/>
                  <a:t>/c]</a:t>
                </a:r>
                <a:r>
                  <a:rPr lang="ru-RU" sz="1700" b="0" dirty="0"/>
                  <a:t>, τ – длительность лазерного импульса </a:t>
                </a:r>
                <a:r>
                  <a:rPr lang="en-US" sz="1700" b="0" dirty="0"/>
                  <a:t>[c]</a:t>
                </a:r>
                <a:r>
                  <a:rPr lang="ru-RU" sz="1700" b="0" dirty="0"/>
                  <a:t> </a:t>
                </a:r>
                <a:endParaRPr lang="ru-RU" sz="1800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571D21F-0773-4060-A5D1-B45B85AAB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392" y="738554"/>
                <a:ext cx="11345008" cy="6014584"/>
              </a:xfrm>
              <a:blipFill>
                <a:blip r:embed="rId2"/>
                <a:stretch>
                  <a:fillRect l="-752" t="-1418" r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0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135133"/>
            <a:ext cx="10407162" cy="7353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Ограничения на применение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085" y="1433389"/>
            <a:ext cx="10160000" cy="5053502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sz="2800" b="0" dirty="0"/>
              <a:t>Плазма считается </a:t>
            </a:r>
            <a:r>
              <a:rPr lang="ru-RU" sz="2800" b="0" dirty="0" err="1"/>
              <a:t>термализованной</a:t>
            </a:r>
            <a:endParaRPr lang="en-US" sz="2800" b="0" dirty="0"/>
          </a:p>
          <a:p>
            <a:pPr marL="457200" indent="-457200" algn="just">
              <a:buAutoNum type="arabicParenR"/>
            </a:pPr>
            <a:r>
              <a:rPr lang="ru-RU" sz="2800" b="0" dirty="0"/>
              <a:t>Мишень считается неограниченной (</a:t>
            </a:r>
            <a:r>
              <a:rPr lang="en-US" sz="2800" b="0" dirty="0"/>
              <a:t>r&gt;&gt;r</a:t>
            </a:r>
            <a:r>
              <a:rPr lang="ru-RU" sz="2800" b="0" baseline="-25000" dirty="0"/>
              <a:t>фок</a:t>
            </a:r>
            <a:r>
              <a:rPr lang="ru-RU" sz="2800" b="0" dirty="0"/>
              <a:t>)</a:t>
            </a:r>
          </a:p>
          <a:p>
            <a:pPr marL="457200" indent="-457200" algn="just">
              <a:buAutoNum type="arabicParenR"/>
            </a:pPr>
            <a:r>
              <a:rPr lang="ru-RU" sz="2800" b="0" dirty="0"/>
              <a:t>Не учитывается неоднородная плотность газовой струи</a:t>
            </a:r>
          </a:p>
          <a:p>
            <a:pPr marL="457200" indent="-457200" algn="just">
              <a:buAutoNum type="arabicParenR"/>
            </a:pPr>
            <a:r>
              <a:rPr lang="ru-RU" sz="2800" b="0" dirty="0"/>
              <a:t>Не учитывается распределение электронов и ионов по энергиям</a:t>
            </a:r>
          </a:p>
          <a:p>
            <a:pPr marL="457200" indent="-457200" algn="just">
              <a:buAutoNum type="arabicParenR"/>
            </a:pPr>
            <a:r>
              <a:rPr lang="ru-RU" sz="2800" b="0" dirty="0"/>
              <a:t>Потери энергии плазмой на излучение малы</a:t>
            </a:r>
          </a:p>
          <a:p>
            <a:pPr algn="just"/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204950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939DC04-8E64-44DD-B350-49E6B70D4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41430"/>
              </p:ext>
            </p:extLst>
          </p:nvPr>
        </p:nvGraphicFramePr>
        <p:xfrm>
          <a:off x="1" y="369117"/>
          <a:ext cx="6844978" cy="552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369117"/>
                        <a:ext cx="6844978" cy="5528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38E9FE-947B-4A78-BC9A-7EA6071B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260"/>
            <a:ext cx="10623259" cy="7670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Зависимости  температуры плазмы от плотности мишени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B847F39-FAF6-4ACC-A9C9-CD654A85F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436847"/>
              </p:ext>
            </p:extLst>
          </p:nvPr>
        </p:nvGraphicFramePr>
        <p:xfrm>
          <a:off x="5732916" y="341853"/>
          <a:ext cx="6984793" cy="552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Graph" r:id="rId5" imgW="4154760" imgH="2901600" progId="Origin50.Graph">
                  <p:embed/>
                </p:oleObj>
              </mc:Choice>
              <mc:Fallback>
                <p:oleObj name="Graph" r:id="rId5" imgW="41547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2916" y="341853"/>
                        <a:ext cx="6984793" cy="5528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B440FC-BD4F-4C02-8AF5-7F90802B16A8}"/>
              </a:ext>
            </a:extLst>
          </p:cNvPr>
          <p:cNvSpPr txBox="1"/>
          <p:nvPr/>
        </p:nvSpPr>
        <p:spPr>
          <a:xfrm>
            <a:off x="538294" y="5617582"/>
            <a:ext cx="1111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Расчёты для </a:t>
            </a:r>
            <a:r>
              <a:rPr lang="en-US" sz="2000" dirty="0"/>
              <a:t>Kr, </a:t>
            </a:r>
            <a:r>
              <a:rPr lang="ru-RU" sz="2000" dirty="0"/>
              <a:t>радиус фокусного пятна 30 мкм, длительность лазерного импульса 5 </a:t>
            </a:r>
            <a:r>
              <a:rPr lang="ru-RU" sz="2000" dirty="0" err="1"/>
              <a:t>нс</a:t>
            </a:r>
            <a:r>
              <a:rPr lang="ru-RU" sz="2000" dirty="0"/>
              <a:t>, </a:t>
            </a:r>
            <a:r>
              <a:rPr lang="en-US" sz="2000"/>
              <a:t>Z=9.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155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E644058-F0CC-4665-A5BB-E86D785F7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103795"/>
              </p:ext>
            </p:extLst>
          </p:nvPr>
        </p:nvGraphicFramePr>
        <p:xfrm>
          <a:off x="-463413" y="503340"/>
          <a:ext cx="7157827" cy="537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3413" y="503340"/>
                        <a:ext cx="7157827" cy="537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2A9DE-C100-402A-867E-FCD574F5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822" y="214284"/>
            <a:ext cx="10807817" cy="6045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Зависимости температуры плазмы и потерь от плотности мишени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F60E5-0A4D-4E56-BF04-70E68853ADE7}"/>
              </a:ext>
            </a:extLst>
          </p:cNvPr>
          <p:cNvSpPr txBox="1"/>
          <p:nvPr/>
        </p:nvSpPr>
        <p:spPr>
          <a:xfrm>
            <a:off x="2754151" y="745143"/>
            <a:ext cx="103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E84A3-9B14-444D-8E6A-3A8A8A643456}"/>
              </a:ext>
            </a:extLst>
          </p:cNvPr>
          <p:cNvSpPr txBox="1"/>
          <p:nvPr/>
        </p:nvSpPr>
        <p:spPr>
          <a:xfrm>
            <a:off x="8966276" y="757237"/>
            <a:ext cx="83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Kr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383F0-1DC9-431B-8D5E-29C36A6675EA}"/>
              </a:ext>
            </a:extLst>
          </p:cNvPr>
          <p:cNvSpPr txBox="1"/>
          <p:nvPr/>
        </p:nvSpPr>
        <p:spPr>
          <a:xfrm>
            <a:off x="572961" y="5615993"/>
            <a:ext cx="1136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Максимальная температура плазмы получается при той плотности мишени, при которой энергия затрачиваемая на формирование ударной волны равна потерям энергии через боковую стенку волны (</a:t>
            </a:r>
            <a:r>
              <a:rPr lang="el-GR" sz="2000" dirty="0"/>
              <a:t>δ</a:t>
            </a:r>
            <a:r>
              <a:rPr lang="ru-RU" sz="2000" dirty="0"/>
              <a:t>=1/2)</a:t>
            </a:r>
          </a:p>
        </p:txBody>
      </p:sp>
      <p:sp>
        <p:nvSpPr>
          <p:cNvPr id="10" name="Rectangle 102">
            <a:extLst>
              <a:ext uri="{FF2B5EF4-FFF2-40B4-BE49-F238E27FC236}">
                <a16:creationId xmlns:a16="http://schemas.microsoft.com/office/drawing/2014/main" id="{51BE345D-9630-43E3-BCE5-3D2B2E1CA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087" y="46140"/>
            <a:ext cx="19294944" cy="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0C9A3E11-7FB2-468C-B770-B1D949A24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75217"/>
              </p:ext>
            </p:extLst>
          </p:nvPr>
        </p:nvGraphicFramePr>
        <p:xfrm>
          <a:off x="5606041" y="503340"/>
          <a:ext cx="7028788" cy="537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041" y="503340"/>
                        <a:ext cx="7028788" cy="5378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CBE767-737E-43A9-82C2-B1A3D075431C}"/>
              </a:ext>
            </a:extLst>
          </p:cNvPr>
          <p:cNvSpPr txBox="1"/>
          <p:nvPr/>
        </p:nvSpPr>
        <p:spPr>
          <a:xfrm>
            <a:off x="5144731" y="745143"/>
            <a:ext cx="19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W=0,8 </a:t>
            </a:r>
            <a:r>
              <a:rPr lang="ru-RU" dirty="0"/>
              <a:t>Дж, </a:t>
            </a:r>
            <a:r>
              <a:rPr lang="el-GR" dirty="0">
                <a:latin typeface="Times New Roman"/>
                <a:cs typeface="Times New Roman"/>
              </a:rPr>
              <a:t>τ</a:t>
            </a:r>
            <a:r>
              <a:rPr lang="ru-RU" dirty="0">
                <a:latin typeface="Times New Roman"/>
                <a:cs typeface="Times New Roman"/>
              </a:rPr>
              <a:t>=5 </a:t>
            </a:r>
            <a:r>
              <a:rPr lang="ru-RU" dirty="0" err="1">
                <a:latin typeface="Times New Roman"/>
                <a:cs typeface="Times New Roman"/>
              </a:rPr>
              <a:t>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64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DB9595B-A2BB-4E2B-B30C-50823628D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88931"/>
              </p:ext>
            </p:extLst>
          </p:nvPr>
        </p:nvGraphicFramePr>
        <p:xfrm>
          <a:off x="1" y="503339"/>
          <a:ext cx="6457278" cy="499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503339"/>
                        <a:ext cx="6457278" cy="4999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15FD7-08CE-44B2-8E3A-55FF773A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923" y="187887"/>
            <a:ext cx="10425795" cy="7365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Зависимости температуры плазмы от радиуса фокуса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67EA6EF-0F92-4458-B6E4-F3F1EC907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810762"/>
              </p:ext>
            </p:extLst>
          </p:nvPr>
        </p:nvGraphicFramePr>
        <p:xfrm>
          <a:off x="5478010" y="503339"/>
          <a:ext cx="7063531" cy="499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name="Graph" r:id="rId5" imgW="4154760" imgH="2901600" progId="Origin50.Graph">
                  <p:embed/>
                </p:oleObj>
              </mc:Choice>
              <mc:Fallback>
                <p:oleObj name="Graph" r:id="rId5" imgW="41547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8010" y="503339"/>
                        <a:ext cx="7063531" cy="4999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34DFC5-031A-4045-A958-21EEA3753756}"/>
                  </a:ext>
                </a:extLst>
              </p:cNvPr>
              <p:cNvSpPr txBox="1"/>
              <p:nvPr/>
            </p:nvSpPr>
            <p:spPr>
              <a:xfrm>
                <a:off x="545284" y="5503177"/>
                <a:ext cx="11090246" cy="1142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За счёт уменьшения размеров фокусного пятна можно добиться дополнительного нагрева плазмы. </a:t>
                </a:r>
                <a:r>
                  <a:rPr lang="en-US" sz="2000" dirty="0"/>
                  <a:t>T</a:t>
                </a:r>
                <a:r>
                  <a:rPr lang="ru-RU" sz="2000" dirty="0"/>
                  <a:t>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где </m:t>
                    </m:r>
                  </m:oMath>
                </a14:m>
                <a:r>
                  <a:rPr lang="ru-RU" sz="2000" dirty="0"/>
                  <a:t> а зависит от плотности мишени. Для мишени плотностью </a:t>
                </a:r>
                <a:r>
                  <a:rPr lang="en-US" sz="2000" dirty="0"/>
                  <a:t>N=2∙10</a:t>
                </a:r>
                <a:r>
                  <a:rPr lang="en-US" sz="2000" baseline="30000" dirty="0"/>
                  <a:t>19</a:t>
                </a:r>
                <a:r>
                  <a:rPr lang="en-US" sz="2000" dirty="0"/>
                  <a:t> </a:t>
                </a:r>
                <a:r>
                  <a:rPr lang="ru-RU" sz="2000" dirty="0" err="1"/>
                  <a:t>ат</a:t>
                </a:r>
                <a:r>
                  <a:rPr lang="ru-RU" sz="2000" dirty="0"/>
                  <a:t>/см</a:t>
                </a:r>
                <a:r>
                  <a:rPr lang="ru-RU" sz="2000" baseline="30000" dirty="0"/>
                  <a:t>3   </a:t>
                </a:r>
                <a:r>
                  <a:rPr lang="ru-RU" sz="2000" dirty="0"/>
                  <a:t>а=0,5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34DFC5-031A-4045-A958-21EEA375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4" y="5503177"/>
                <a:ext cx="11090246" cy="1142492"/>
              </a:xfrm>
              <a:prstGeom prst="rect">
                <a:avLst/>
              </a:prstGeom>
              <a:blipFill>
                <a:blip r:embed="rId7"/>
                <a:stretch>
                  <a:fillRect l="-549" t="-2674" r="-989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1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22815-3AB4-4854-B375-7F7094DA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37" y="67925"/>
            <a:ext cx="10346422" cy="679508"/>
          </a:xfrm>
        </p:spPr>
        <p:txBody>
          <a:bodyPr/>
          <a:lstStyle/>
          <a:p>
            <a:r>
              <a:rPr lang="ru-RU" sz="3200" dirty="0"/>
              <a:t>Исследовательская установка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E42CC5-720D-4BED-A9E8-C35CC49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45" y="671932"/>
            <a:ext cx="4697834" cy="45562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24DC45-77A3-43D9-9900-39FD357A5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7" y="671932"/>
            <a:ext cx="4838261" cy="43264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FB633A-754A-4DA2-842D-804F81B77B07}"/>
              </a:ext>
            </a:extLst>
          </p:cNvPr>
          <p:cNvSpPr txBox="1"/>
          <p:nvPr/>
        </p:nvSpPr>
        <p:spPr>
          <a:xfrm>
            <a:off x="109057" y="5042118"/>
            <a:ext cx="5519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Схема исследовательской установки. 1 – лазер, 2 –приемник мощности ИМО-2, 3 – делительная пластинка, 4 – призма,       5 – входное окно, 6 – фокусирующая линза, 7 – сопло,             8 – теплообменник, 9 – вакуумный затвор,                                 10 – свободновисящий пленочный фильтр, 11 – РСМ-500,     12 – ТМН, 13 – пленочный фильтр, 14 – спектрометр на основе МРЗ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EF56C-A098-4EA7-8596-9DE0EF37E310}"/>
              </a:ext>
            </a:extLst>
          </p:cNvPr>
          <p:cNvSpPr txBox="1"/>
          <p:nvPr/>
        </p:nvSpPr>
        <p:spPr>
          <a:xfrm>
            <a:off x="6233020" y="5203372"/>
            <a:ext cx="525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Фотография исследовательской установки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6513F-3E3A-42F3-8A1F-FF715A8985BF}"/>
              </a:ext>
            </a:extLst>
          </p:cNvPr>
          <p:cNvSpPr txBox="1"/>
          <p:nvPr/>
        </p:nvSpPr>
        <p:spPr>
          <a:xfrm>
            <a:off x="6514374" y="5765393"/>
            <a:ext cx="483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Лазер </a:t>
            </a:r>
            <a:r>
              <a:rPr lang="en-US" dirty="0" err="1"/>
              <a:t>Nd:YaG</a:t>
            </a:r>
            <a:r>
              <a:rPr lang="en-US" dirty="0"/>
              <a:t> </a:t>
            </a: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=1064 </a:t>
            </a:r>
            <a:r>
              <a:rPr lang="ru-RU" dirty="0" err="1">
                <a:latin typeface="Times New Roman"/>
                <a:cs typeface="Times New Roman"/>
              </a:rPr>
              <a:t>нм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Е</a:t>
            </a:r>
            <a:r>
              <a:rPr lang="ru-RU" baseline="-25000" dirty="0" err="1">
                <a:latin typeface="Times New Roman"/>
                <a:cs typeface="Times New Roman"/>
              </a:rPr>
              <a:t>имп</a:t>
            </a:r>
            <a:r>
              <a:rPr lang="ru-RU" dirty="0">
                <a:latin typeface="Times New Roman"/>
                <a:cs typeface="Times New Roman"/>
              </a:rPr>
              <a:t>= 0,8 Дж, </a:t>
            </a:r>
            <a:r>
              <a:rPr lang="el-GR" dirty="0">
                <a:latin typeface="Times New Roman"/>
                <a:cs typeface="Times New Roman"/>
              </a:rPr>
              <a:t>τ</a:t>
            </a:r>
            <a:r>
              <a:rPr lang="ru-RU" dirty="0">
                <a:latin typeface="Times New Roman"/>
                <a:cs typeface="Times New Roman"/>
              </a:rPr>
              <a:t>=5,2 </a:t>
            </a:r>
            <a:r>
              <a:rPr lang="ru-RU" dirty="0" err="1">
                <a:latin typeface="Times New Roman"/>
                <a:cs typeface="Times New Roman"/>
              </a:rPr>
              <a:t>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51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91"/>
            <a:ext cx="7772400" cy="569483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21AB0-4157-4E38-99E0-AFA65497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45" y="108118"/>
            <a:ext cx="11059486" cy="7197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Эмиссионный спектр криптона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9739" y="1377162"/>
            <a:ext cx="5553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Плотность мишени </a:t>
            </a:r>
            <a:r>
              <a:rPr lang="en-US" sz="2400" dirty="0"/>
              <a:t>N=</a:t>
            </a:r>
            <a:r>
              <a:rPr lang="ru-RU" sz="2400" dirty="0"/>
              <a:t>2∙10</a:t>
            </a:r>
            <a:r>
              <a:rPr lang="ru-RU" sz="2400" baseline="30000" dirty="0"/>
              <a:t>19</a:t>
            </a:r>
            <a:r>
              <a:rPr lang="ru-RU" sz="2400" dirty="0"/>
              <a:t> </a:t>
            </a:r>
            <a:r>
              <a:rPr lang="ru-RU" sz="2400" dirty="0" err="1"/>
              <a:t>ат</a:t>
            </a:r>
            <a:r>
              <a:rPr lang="ru-RU" sz="2400" dirty="0"/>
              <a:t>/см</a:t>
            </a:r>
            <a:r>
              <a:rPr lang="ru-RU" sz="2400" baseline="30000" dirty="0"/>
              <a:t>3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спектре наблюдаются эмиссионные линии ионов </a:t>
            </a:r>
            <a:r>
              <a:rPr lang="en-US" sz="2400" dirty="0"/>
              <a:t>Kr-VIII, Kr-IX </a:t>
            </a:r>
            <a:r>
              <a:rPr lang="ru-RU" sz="2400" dirty="0"/>
              <a:t>и </a:t>
            </a:r>
            <a:r>
              <a:rPr lang="en-US" sz="2400" dirty="0"/>
              <a:t>Kr-X</a:t>
            </a:r>
            <a:r>
              <a:rPr lang="ru-RU" sz="2400" dirty="0"/>
              <a:t>, </a:t>
            </a:r>
            <a:r>
              <a:rPr lang="en-US" sz="2400" dirty="0"/>
              <a:t>Z=8.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Параметры плазмы: </a:t>
            </a:r>
            <a:r>
              <a:rPr lang="en-US" sz="2400" dirty="0"/>
              <a:t>T=1,</a:t>
            </a:r>
            <a:r>
              <a:rPr lang="ru-RU" sz="2400" dirty="0"/>
              <a:t>78</a:t>
            </a:r>
            <a:r>
              <a:rPr lang="en-US" sz="2400" dirty="0"/>
              <a:t>∙10</a:t>
            </a:r>
            <a:r>
              <a:rPr lang="en-US" sz="2400" baseline="30000" dirty="0"/>
              <a:t>6 </a:t>
            </a:r>
            <a:r>
              <a:rPr lang="en-US" sz="2400" dirty="0"/>
              <a:t>K, D=</a:t>
            </a:r>
            <a:r>
              <a:rPr lang="ru-RU" sz="2400" dirty="0"/>
              <a:t>1,03</a:t>
            </a:r>
            <a:r>
              <a:rPr lang="en-US" sz="2400" dirty="0"/>
              <a:t>∙10</a:t>
            </a:r>
            <a:r>
              <a:rPr lang="ru-RU" sz="2400" baseline="30000" dirty="0"/>
              <a:t>7</a:t>
            </a:r>
            <a:r>
              <a:rPr lang="en-US" sz="2400" baseline="30000" dirty="0"/>
              <a:t> </a:t>
            </a:r>
            <a:r>
              <a:rPr lang="ru-RU" sz="2400" dirty="0"/>
              <a:t>см/с, </a:t>
            </a:r>
            <a:r>
              <a:rPr lang="el-GR" sz="2400" dirty="0"/>
              <a:t>Δ</a:t>
            </a:r>
            <a:r>
              <a:rPr lang="ru-RU" sz="2400" dirty="0"/>
              <a:t>х=</a:t>
            </a:r>
            <a:r>
              <a:rPr lang="en-US" sz="2400" dirty="0"/>
              <a:t>1</a:t>
            </a:r>
            <a:r>
              <a:rPr lang="ru-RU" sz="2400" dirty="0"/>
              <a:t>58 мкм, </a:t>
            </a:r>
            <a:r>
              <a:rPr lang="el-GR" sz="2400" dirty="0"/>
              <a:t>δ</a:t>
            </a:r>
            <a:r>
              <a:rPr lang="ru-RU" sz="2400" dirty="0"/>
              <a:t>=0</a:t>
            </a:r>
            <a:r>
              <a:rPr lang="en-US" sz="2400" dirty="0"/>
              <a:t>.</a:t>
            </a:r>
            <a:r>
              <a:rPr lang="ru-RU" sz="2400" dirty="0"/>
              <a:t>16, </a:t>
            </a:r>
            <a:r>
              <a:rPr lang="en-US" sz="2400" dirty="0"/>
              <a:t>L</a:t>
            </a:r>
            <a:r>
              <a:rPr lang="ru-RU" sz="2400" dirty="0"/>
              <a:t>=800 мкм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Большая часть энергии «идёт» на потери через боковую стенку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6E2E3-E6DF-49C4-8997-28145ECE540A}"/>
              </a:ext>
            </a:extLst>
          </p:cNvPr>
          <p:cNvSpPr txBox="1"/>
          <p:nvPr/>
        </p:nvSpPr>
        <p:spPr>
          <a:xfrm>
            <a:off x="2153416" y="1719743"/>
            <a:ext cx="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Kr-X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3CC3C-4AE1-40A7-B5DE-A37051750A19}"/>
              </a:ext>
            </a:extLst>
          </p:cNvPr>
          <p:cNvSpPr txBox="1"/>
          <p:nvPr/>
        </p:nvSpPr>
        <p:spPr>
          <a:xfrm>
            <a:off x="5223544" y="3909700"/>
            <a:ext cx="872456" cy="36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Kr-VIII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8AA9E-63F5-4614-8597-DAFA4A273085}"/>
              </a:ext>
            </a:extLst>
          </p:cNvPr>
          <p:cNvSpPr txBox="1"/>
          <p:nvPr/>
        </p:nvSpPr>
        <p:spPr>
          <a:xfrm>
            <a:off x="3204595" y="1896020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Kr-IX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54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95" y="555935"/>
            <a:ext cx="7614140" cy="55161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E9418-EB5A-430C-90B1-6D22E399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53" y="149490"/>
            <a:ext cx="10975596" cy="7281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Эмиссионный спектр углекислоты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7515" y="1104560"/>
            <a:ext cx="5440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Плотность мишени </a:t>
            </a:r>
            <a:r>
              <a:rPr lang="en-US" sz="2400" dirty="0"/>
              <a:t>N=2∙10</a:t>
            </a:r>
            <a:r>
              <a:rPr lang="en-US" sz="2400" baseline="30000" dirty="0"/>
              <a:t>19</a:t>
            </a:r>
            <a:r>
              <a:rPr lang="ru-RU" sz="2400" dirty="0"/>
              <a:t> мол</a:t>
            </a:r>
            <a:r>
              <a:rPr lang="en-US" sz="2400" dirty="0"/>
              <a:t>/</a:t>
            </a:r>
            <a:r>
              <a:rPr lang="ru-RU" sz="2400" dirty="0"/>
              <a:t>см3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 спектре наблюдаются эмиссионные линии ионов </a:t>
            </a:r>
            <a:r>
              <a:rPr lang="en-US" sz="2400" dirty="0"/>
              <a:t>O-V </a:t>
            </a:r>
            <a:r>
              <a:rPr lang="ru-RU" sz="2400" dirty="0"/>
              <a:t>и </a:t>
            </a:r>
            <a:r>
              <a:rPr lang="en-US" sz="2400" dirty="0"/>
              <a:t>O-VI.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Эмиссионные линии ионов углерода не наблюдаются.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Параметры плазмы: Т=1,26∙10</a:t>
            </a:r>
            <a:r>
              <a:rPr lang="ru-RU" sz="2400" baseline="30000" dirty="0"/>
              <a:t>6</a:t>
            </a:r>
            <a:r>
              <a:rPr lang="ru-RU" sz="2400" dirty="0"/>
              <a:t> К, </a:t>
            </a:r>
            <a:r>
              <a:rPr lang="en-US" sz="2400" dirty="0"/>
              <a:t>D=</a:t>
            </a:r>
            <a:r>
              <a:rPr lang="ru-RU" sz="2400" dirty="0"/>
              <a:t>1,48</a:t>
            </a:r>
            <a:r>
              <a:rPr lang="en-US" sz="2400" dirty="0"/>
              <a:t>∙10</a:t>
            </a:r>
            <a:r>
              <a:rPr lang="ru-RU" sz="2400" baseline="30000" dirty="0"/>
              <a:t>7</a:t>
            </a:r>
            <a:r>
              <a:rPr lang="en-US" sz="2400" dirty="0"/>
              <a:t> </a:t>
            </a:r>
            <a:r>
              <a:rPr lang="ru-RU" sz="2400" dirty="0"/>
              <a:t>см</a:t>
            </a:r>
            <a:r>
              <a:rPr lang="en-US" sz="2400" dirty="0"/>
              <a:t>/c</a:t>
            </a:r>
            <a:r>
              <a:rPr lang="ru-RU" sz="2400" dirty="0"/>
              <a:t>, </a:t>
            </a:r>
            <a:r>
              <a:rPr lang="el-GR" sz="2400" dirty="0"/>
              <a:t>Δ</a:t>
            </a:r>
            <a:r>
              <a:rPr lang="ru-RU" sz="2400" dirty="0"/>
              <a:t>х=90 мкм, </a:t>
            </a:r>
            <a:r>
              <a:rPr lang="el-GR" sz="2400" dirty="0"/>
              <a:t>δ</a:t>
            </a:r>
            <a:r>
              <a:rPr lang="ru-RU" sz="2400" dirty="0"/>
              <a:t>=0</a:t>
            </a:r>
            <a:r>
              <a:rPr lang="en-US" sz="2400" dirty="0"/>
              <a:t>.</a:t>
            </a:r>
            <a:r>
              <a:rPr lang="ru-RU" sz="2400" dirty="0"/>
              <a:t>25, </a:t>
            </a:r>
            <a:r>
              <a:rPr lang="en-US" sz="2400" dirty="0"/>
              <a:t>L</a:t>
            </a:r>
            <a:r>
              <a:rPr lang="ru-RU" sz="2400" dirty="0"/>
              <a:t>=1160 мкм.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Энергия преимущественно «идет» на потери через боковую стенку.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3904A-3986-4EF6-8020-248935D6B892}"/>
              </a:ext>
            </a:extLst>
          </p:cNvPr>
          <p:cNvSpPr txBox="1"/>
          <p:nvPr/>
        </p:nvSpPr>
        <p:spPr>
          <a:xfrm>
            <a:off x="4680653" y="1104560"/>
            <a:ext cx="7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O-VI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A293-13ED-4A97-9E94-34307180ABF6}"/>
              </a:ext>
            </a:extLst>
          </p:cNvPr>
          <p:cNvSpPr txBox="1"/>
          <p:nvPr/>
        </p:nvSpPr>
        <p:spPr>
          <a:xfrm>
            <a:off x="3380468" y="2147022"/>
            <a:ext cx="7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O-VI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C4991-A98D-4A7D-A6B7-9D6ECFF22A0A}"/>
              </a:ext>
            </a:extLst>
          </p:cNvPr>
          <p:cNvSpPr txBox="1"/>
          <p:nvPr/>
        </p:nvSpPr>
        <p:spPr>
          <a:xfrm>
            <a:off x="2369837" y="2264468"/>
            <a:ext cx="7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O-VI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3F097-0188-4C31-B531-914D105BEA0D}"/>
              </a:ext>
            </a:extLst>
          </p:cNvPr>
          <p:cNvSpPr txBox="1"/>
          <p:nvPr/>
        </p:nvSpPr>
        <p:spPr>
          <a:xfrm>
            <a:off x="3737000" y="3818309"/>
            <a:ext cx="7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O-V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51841-2202-4F41-91F4-0CE835E4FEBE}"/>
              </a:ext>
            </a:extLst>
          </p:cNvPr>
          <p:cNvSpPr txBox="1"/>
          <p:nvPr/>
        </p:nvSpPr>
        <p:spPr>
          <a:xfrm>
            <a:off x="5784451" y="3847002"/>
            <a:ext cx="7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O-V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25E808-2718-45A5-A686-C08A42C3A887}"/>
              </a:ext>
            </a:extLst>
          </p:cNvPr>
          <p:cNvSpPr txBox="1"/>
          <p:nvPr/>
        </p:nvSpPr>
        <p:spPr>
          <a:xfrm>
            <a:off x="4262575" y="4181351"/>
            <a:ext cx="7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3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92" y="412322"/>
            <a:ext cx="10117016" cy="779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Оценка параметров плазмы для исследованных газовых мишеней</a:t>
            </a:r>
          </a:p>
        </p:txBody>
      </p:sp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013CB6B6-090B-4106-9162-3972869CA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842735"/>
              </p:ext>
            </p:extLst>
          </p:nvPr>
        </p:nvGraphicFramePr>
        <p:xfrm>
          <a:off x="645952" y="1600200"/>
          <a:ext cx="10936448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248">
                  <a:extLst>
                    <a:ext uri="{9D8B030D-6E8A-4147-A177-3AD203B41FA5}">
                      <a16:colId xmlns:a16="http://schemas.microsoft.com/office/drawing/2014/main" val="13058746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25653615"/>
                    </a:ext>
                  </a:extLst>
                </a:gridCol>
                <a:gridCol w="1168866">
                  <a:extLst>
                    <a:ext uri="{9D8B030D-6E8A-4147-A177-3AD203B41FA5}">
                      <a16:colId xmlns:a16="http://schemas.microsoft.com/office/drawing/2014/main" val="1337034062"/>
                    </a:ext>
                  </a:extLst>
                </a:gridCol>
                <a:gridCol w="1375795">
                  <a:extLst>
                    <a:ext uri="{9D8B030D-6E8A-4147-A177-3AD203B41FA5}">
                      <a16:colId xmlns:a16="http://schemas.microsoft.com/office/drawing/2014/main" val="3637059791"/>
                    </a:ext>
                  </a:extLst>
                </a:gridCol>
                <a:gridCol w="1283515">
                  <a:extLst>
                    <a:ext uri="{9D8B030D-6E8A-4147-A177-3AD203B41FA5}">
                      <a16:colId xmlns:a16="http://schemas.microsoft.com/office/drawing/2014/main" val="1708291020"/>
                    </a:ext>
                  </a:extLst>
                </a:gridCol>
                <a:gridCol w="1140903">
                  <a:extLst>
                    <a:ext uri="{9D8B030D-6E8A-4147-A177-3AD203B41FA5}">
                      <a16:colId xmlns:a16="http://schemas.microsoft.com/office/drawing/2014/main" val="805480734"/>
                    </a:ext>
                  </a:extLst>
                </a:gridCol>
                <a:gridCol w="1560352">
                  <a:extLst>
                    <a:ext uri="{9D8B030D-6E8A-4147-A177-3AD203B41FA5}">
                      <a16:colId xmlns:a16="http://schemas.microsoft.com/office/drawing/2014/main" val="741015716"/>
                    </a:ext>
                  </a:extLst>
                </a:gridCol>
                <a:gridCol w="1700169">
                  <a:extLst>
                    <a:ext uri="{9D8B030D-6E8A-4147-A177-3AD203B41FA5}">
                      <a16:colId xmlns:a16="http://schemas.microsoft.com/office/drawing/2014/main" val="2930487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Т, 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delta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D, </a:t>
                      </a:r>
                      <a:r>
                        <a:rPr lang="ru-RU" b="1" dirty="0"/>
                        <a:t>см/с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L, </a:t>
                      </a:r>
                      <a:r>
                        <a:rPr lang="en-US" b="1" dirty="0" err="1"/>
                        <a:t>mkm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Δ</a:t>
                      </a:r>
                      <a:r>
                        <a:rPr lang="ru-RU" b="1" dirty="0"/>
                        <a:t>х, </a:t>
                      </a:r>
                      <a:r>
                        <a:rPr lang="en-US" b="1" dirty="0" err="1"/>
                        <a:t>mkm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Ε</a:t>
                      </a:r>
                      <a:r>
                        <a:rPr lang="ru-RU" b="1" dirty="0"/>
                        <a:t>, эВ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I, </a:t>
                      </a:r>
                      <a:r>
                        <a:rPr lang="ru-RU" b="1" dirty="0"/>
                        <a:t>эВ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50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1,05∙10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1,66∙10</a:t>
                      </a:r>
                      <a:r>
                        <a:rPr lang="en-US" baseline="30000" dirty="0"/>
                        <a:t>7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239,1 (Ne-VIII)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2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Ar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1,32∙10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1,46∙10</a:t>
                      </a:r>
                      <a:r>
                        <a:rPr lang="en-US" baseline="30000" dirty="0"/>
                        <a:t>7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478,7 (</a:t>
                      </a:r>
                      <a:r>
                        <a:rPr lang="en-US" dirty="0" err="1"/>
                        <a:t>Ar</a:t>
                      </a:r>
                      <a:r>
                        <a:rPr lang="en-US" dirty="0"/>
                        <a:t>-X)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28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Kr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1,78∙10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1,03∙10</a:t>
                      </a:r>
                      <a:r>
                        <a:rPr lang="en-US" baseline="30000" dirty="0"/>
                        <a:t>7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275 (Kr-X)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87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Xe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2,05∙10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8,44∙10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229 (</a:t>
                      </a:r>
                      <a:r>
                        <a:rPr lang="en-US" dirty="0" err="1"/>
                        <a:t>Xe</a:t>
                      </a:r>
                      <a:r>
                        <a:rPr lang="en-US" dirty="0"/>
                        <a:t>-XI)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7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  <a:r>
                        <a:rPr lang="en-US" b="1" baseline="-25000" dirty="0"/>
                        <a:t>2</a:t>
                      </a:r>
                      <a:endParaRPr lang="ru-RU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1,12∙10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1,37∙10</a:t>
                      </a:r>
                      <a:r>
                        <a:rPr lang="en-US" baseline="30000" dirty="0"/>
                        <a:t>7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97,89 (N-V)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81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</a:t>
                      </a:r>
                      <a:r>
                        <a:rPr lang="en-US" b="1" baseline="-25000" dirty="0"/>
                        <a:t>2</a:t>
                      </a:r>
                      <a:endParaRPr lang="ru-RU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1,26∙10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1,48∙10</a:t>
                      </a:r>
                      <a:r>
                        <a:rPr lang="en-US" baseline="30000" dirty="0"/>
                        <a:t>7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138,12 (O-VI)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14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CHF</a:t>
                      </a:r>
                      <a:r>
                        <a:rPr lang="en-US" b="1" baseline="-25000" dirty="0"/>
                        <a:t>3</a:t>
                      </a:r>
                      <a:endParaRPr lang="ru-RU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1,27∙10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1,6∙10</a:t>
                      </a:r>
                      <a:r>
                        <a:rPr lang="en-US" baseline="30000" dirty="0"/>
                        <a:t>7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185,19 (F-VII)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20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CCl</a:t>
                      </a:r>
                      <a:r>
                        <a:rPr lang="en-US" b="1" baseline="-25000" dirty="0"/>
                        <a:t>2</a:t>
                      </a:r>
                      <a:r>
                        <a:rPr lang="en-US" b="1" dirty="0"/>
                        <a:t>F</a:t>
                      </a:r>
                      <a:r>
                        <a:rPr lang="en-US" b="1" baseline="-25000" dirty="0"/>
                        <a:t>2</a:t>
                      </a:r>
                      <a:endParaRPr lang="ru-RU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1,44∙10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0,627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1,44∙10</a:t>
                      </a:r>
                      <a:r>
                        <a:rPr lang="en-US" baseline="30000" dirty="0"/>
                        <a:t>7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348,9 (Cl-VIII)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70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SF</a:t>
                      </a:r>
                      <a:r>
                        <a:rPr lang="en-US" b="1" baseline="-25000" dirty="0"/>
                        <a:t>6</a:t>
                      </a:r>
                      <a:endParaRPr lang="ru-RU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1,1∙10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1,51∙10</a:t>
                      </a:r>
                      <a:r>
                        <a:rPr lang="en-US" baseline="30000" dirty="0"/>
                        <a:t>7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280,9 (S-VII)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470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91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57B22-9603-4080-9DEA-F0F1568B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" y="108757"/>
            <a:ext cx="10934700" cy="9111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  <a:cs typeface="Times New Roman" panose="02020603050405020304" pitchFamily="18" charset="0"/>
              </a:rPr>
              <a:t>Оценка параметров плазмы для углеводородных мишеней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57715"/>
              </p:ext>
            </p:extLst>
          </p:nvPr>
        </p:nvGraphicFramePr>
        <p:xfrm>
          <a:off x="794158" y="1400936"/>
          <a:ext cx="10415661" cy="44747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44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7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Газ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Т, К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delta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D, </a:t>
                      </a:r>
                      <a:r>
                        <a:rPr lang="ru-RU" sz="1800" b="1" dirty="0">
                          <a:effectLst/>
                        </a:rPr>
                        <a:t>см/с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L, </a:t>
                      </a:r>
                      <a:r>
                        <a:rPr lang="ru-RU" sz="1800" b="1" dirty="0">
                          <a:effectLst/>
                        </a:rPr>
                        <a:t>мкм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Δx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ru-RU" sz="1800" b="1" dirty="0">
                          <a:effectLst/>
                        </a:rPr>
                        <a:t>мкм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CH</a:t>
                      </a:r>
                      <a:r>
                        <a:rPr lang="en-US" sz="1800" b="1" baseline="-25000" dirty="0">
                          <a:effectLst/>
                        </a:rPr>
                        <a:t>4</a:t>
                      </a:r>
                      <a:r>
                        <a:rPr lang="en-US" sz="1800" b="1" dirty="0">
                          <a:effectLst/>
                        </a:rPr>
                        <a:t> (</a:t>
                      </a:r>
                      <a:r>
                        <a:rPr lang="ru-RU" sz="1800" b="1" dirty="0">
                          <a:effectLst/>
                        </a:rPr>
                        <a:t>метан)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6.78∙10</a:t>
                      </a:r>
                      <a:r>
                        <a:rPr lang="en-US" sz="1800" baseline="300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0.085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1.45∙10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1130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6</a:t>
                      </a:r>
                      <a:r>
                        <a:rPr lang="en-US" sz="1800" b="1" dirty="0">
                          <a:effectLst/>
                        </a:rPr>
                        <a:t> (</a:t>
                      </a:r>
                      <a:r>
                        <a:rPr lang="ru-RU" sz="1800" b="1" dirty="0">
                          <a:effectLst/>
                        </a:rPr>
                        <a:t>этан)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8.28∙10</a:t>
                      </a:r>
                      <a:r>
                        <a:rPr lang="en-US" sz="1800" baseline="300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0.177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1.5∙10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8</a:t>
                      </a:r>
                      <a:r>
                        <a:rPr lang="en-US" sz="1800" b="1" dirty="0">
                          <a:effectLst/>
                        </a:rPr>
                        <a:t> (</a:t>
                      </a:r>
                      <a:r>
                        <a:rPr lang="ru-RU" sz="1800" b="1" dirty="0">
                          <a:effectLst/>
                        </a:rPr>
                        <a:t>пропан)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9.09∙10</a:t>
                      </a:r>
                      <a:r>
                        <a:rPr lang="en-US" sz="1800" baseline="300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0.274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1.53∙10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1190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962137"/>
                  </a:ext>
                </a:extLst>
              </a:tr>
              <a:tr h="28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</a:rPr>
                        <a:t>4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10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(бутан)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9.55∙10</a:t>
                      </a:r>
                      <a:r>
                        <a:rPr lang="en-US" sz="1800" baseline="300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0.374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1.55∙10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4</a:t>
                      </a:r>
                      <a:r>
                        <a:rPr lang="en-US" sz="1800" b="1" dirty="0">
                          <a:effectLst/>
                        </a:rPr>
                        <a:t> (</a:t>
                      </a:r>
                      <a:r>
                        <a:rPr lang="ru-RU" sz="1800" b="1" dirty="0">
                          <a:effectLst/>
                        </a:rPr>
                        <a:t>этилен)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8.44∙10</a:t>
                      </a:r>
                      <a:r>
                        <a:rPr lang="en-US" sz="1800" baseline="300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0.139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1.42∙10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6 </a:t>
                      </a:r>
                      <a:r>
                        <a:rPr lang="en-US" sz="1800" b="1" dirty="0">
                          <a:effectLst/>
                        </a:rPr>
                        <a:t>(</a:t>
                      </a:r>
                      <a:r>
                        <a:rPr lang="ru-RU" sz="1800" b="1" dirty="0">
                          <a:effectLst/>
                        </a:rPr>
                        <a:t>пропилен)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9.33∙10</a:t>
                      </a:r>
                      <a:r>
                        <a:rPr lang="en-US" sz="1800" baseline="300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1.48∙10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8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8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бутилен)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9.81</a:t>
                      </a:r>
                      <a:r>
                        <a:rPr lang="en-US" sz="1800" dirty="0">
                          <a:effectLst/>
                        </a:rPr>
                        <a:t>∙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1.51</a:t>
                      </a:r>
                      <a:r>
                        <a:rPr lang="en-US" sz="1800" dirty="0">
                          <a:effectLst/>
                        </a:rPr>
                        <a:t>∙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52543"/>
                  </a:ext>
                </a:extLst>
              </a:tr>
              <a:tr h="439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</a:rPr>
                        <a:t>4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6</a:t>
                      </a:r>
                      <a:r>
                        <a:rPr lang="en-US" sz="1800" b="1" dirty="0">
                          <a:effectLst/>
                        </a:rPr>
                        <a:t> (</a:t>
                      </a:r>
                      <a:r>
                        <a:rPr lang="ru-RU" sz="1800" b="1" dirty="0">
                          <a:effectLst/>
                        </a:rPr>
                        <a:t>бутадиен)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1.01∙10</a:t>
                      </a:r>
                      <a:r>
                        <a:rPr lang="en-US" sz="1800" baseline="300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0.296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1.47∙10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 (</a:t>
                      </a:r>
                      <a:r>
                        <a:rPr lang="ru-RU" sz="1800" b="1" dirty="0">
                          <a:effectLst/>
                        </a:rPr>
                        <a:t>ацетилен</a:t>
                      </a:r>
                      <a:r>
                        <a:rPr lang="en-US" sz="1800" b="1" dirty="0">
                          <a:effectLst/>
                        </a:rPr>
                        <a:t>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8.76∙10</a:t>
                      </a:r>
                      <a:r>
                        <a:rPr lang="en-US" sz="1800" baseline="300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0.103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1.32∙10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1030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141432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</a:rPr>
                        <a:t>4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4</a:t>
                      </a:r>
                      <a:r>
                        <a:rPr lang="en-US" sz="1800" b="1" dirty="0">
                          <a:effectLst/>
                        </a:rPr>
                        <a:t> (</a:t>
                      </a:r>
                      <a:r>
                        <a:rPr lang="ru-RU" sz="1800" b="1" dirty="0">
                          <a:effectLst/>
                        </a:rPr>
                        <a:t>винилацетилен</a:t>
                      </a:r>
                      <a:r>
                        <a:rPr lang="en-US" sz="1800" b="1" dirty="0">
                          <a:effectLst/>
                        </a:rPr>
                        <a:t>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1.05∙10</a:t>
                      </a:r>
                      <a:r>
                        <a:rPr lang="en-US" sz="1800" baseline="300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1.42∙10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бензол)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r>
                        <a:rPr lang="en-US" sz="1800" dirty="0">
                          <a:effectLst/>
                        </a:rPr>
                        <a:t>∙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1.45</a:t>
                      </a:r>
                      <a:r>
                        <a:rPr lang="en-US" sz="1800" dirty="0">
                          <a:effectLst/>
                        </a:rPr>
                        <a:t>∙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290737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7288" y="693050"/>
            <a:ext cx="1081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лазера: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W=0,8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Радиус фокусировки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r=30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мкм. Плотность мишени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N=2*10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мол/см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261" y="5764424"/>
            <a:ext cx="11379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При использовании газовых углеводородных мишеней при указанных параметрах ЛПИ не получим увеличение температуры плазмы, необходимое для получения эмиссионных линий </a:t>
            </a:r>
            <a:r>
              <a:rPr lang="en-US" sz="2000" dirty="0"/>
              <a:t>C-V</a:t>
            </a:r>
            <a:r>
              <a:rPr lang="ru-RU" sz="2000" dirty="0"/>
              <a:t> высокой интенсивности</a:t>
            </a:r>
            <a:r>
              <a:rPr lang="en-US" sz="2000" dirty="0"/>
              <a:t> </a:t>
            </a:r>
            <a:r>
              <a:rPr lang="ru-RU" sz="2000" dirty="0"/>
              <a:t>в «водном окне прозрачности». </a:t>
            </a:r>
          </a:p>
        </p:txBody>
      </p:sp>
    </p:spTree>
    <p:extLst>
      <p:ext uri="{BB962C8B-B14F-4D97-AF65-F5344CB8AC3E}">
        <p14:creationId xmlns:p14="http://schemas.microsoft.com/office/powerpoint/2010/main" val="170587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D9B0E-146B-4333-A3F8-9DC6DDBF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0"/>
            <a:ext cx="10589703" cy="7952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C40D1-3D09-45B8-8368-2116DE38E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142" y="565218"/>
            <a:ext cx="7558986" cy="32381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/>
              <a:t>Проводится разработка лабораторного источника ЭУФ и МР излучения, обладающего высокой интенсивностью излучения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/>
              <a:t>Источник может быть применен в области рентгеновской литографии и микроскопии в «водном окне прозрачности»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/>
              <a:t>Наиболее перспективный тип источников – лазерно-плазменный источник излучения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/>
              <a:t>Газовые мишени</a:t>
            </a:r>
            <a:r>
              <a:rPr lang="ru-RU" sz="2000" dirty="0"/>
              <a:t>,</a:t>
            </a:r>
            <a:r>
              <a:rPr lang="ru-RU" sz="2000" b="0" dirty="0"/>
              <a:t> применяемые в ЛПИ, обладают рядом преимуществ по сравнению с твердотельными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dirty="0"/>
          </a:p>
        </p:txBody>
      </p:sp>
      <p:pic>
        <p:nvPicPr>
          <p:cNvPr id="4" name="Рисунок 3" descr="Рисунок5.jpg">
            <a:extLst>
              <a:ext uri="{FF2B5EF4-FFF2-40B4-BE49-F238E27FC236}">
                <a16:creationId xmlns:a16="http://schemas.microsoft.com/office/drawing/2014/main" id="{2D15F2B6-28C7-4241-87B0-BEED000E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8" y="565218"/>
            <a:ext cx="2952924" cy="5375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2E1243-9F22-4D52-BC3C-8E163E408DFC}"/>
              </a:ext>
            </a:extLst>
          </p:cNvPr>
          <p:cNvSpPr txBox="1"/>
          <p:nvPr/>
        </p:nvSpPr>
        <p:spPr>
          <a:xfrm>
            <a:off x="74104" y="6054578"/>
            <a:ext cx="421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рентгеновского микроскопа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D33EA6-D5AA-498D-8B01-111390444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44" y="3453834"/>
            <a:ext cx="3656589" cy="27447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5AAB6B-20ED-4450-878F-97FC7A62B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03" y="3453834"/>
            <a:ext cx="2157500" cy="2874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1536C6-1FB4-44C4-9A41-245BE0AA00FD}"/>
              </a:ext>
            </a:extLst>
          </p:cNvPr>
          <p:cNvSpPr txBox="1"/>
          <p:nvPr/>
        </p:nvSpPr>
        <p:spPr>
          <a:xfrm>
            <a:off x="7546402" y="6239244"/>
            <a:ext cx="436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Спектрометр-монохроматор, работающий по схеме Черни-</a:t>
            </a:r>
            <a:r>
              <a:rPr lang="ru-RU" dirty="0" err="1"/>
              <a:t>Тюрнера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F19D0-C537-4765-ADFB-66E3F7A9F72D}"/>
              </a:ext>
            </a:extLst>
          </p:cNvPr>
          <p:cNvSpPr txBox="1"/>
          <p:nvPr/>
        </p:nvSpPr>
        <p:spPr>
          <a:xfrm>
            <a:off x="4293766" y="6328106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Рентгеновский микроскоп</a:t>
            </a:r>
          </a:p>
        </p:txBody>
      </p:sp>
    </p:spTree>
    <p:extLst>
      <p:ext uri="{BB962C8B-B14F-4D97-AF65-F5344CB8AC3E}">
        <p14:creationId xmlns:p14="http://schemas.microsoft.com/office/powerpoint/2010/main" val="192141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5ED3A02-F239-48CB-99C0-B7FD58C48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48117"/>
              </p:ext>
            </p:extLst>
          </p:nvPr>
        </p:nvGraphicFramePr>
        <p:xfrm>
          <a:off x="5394120" y="238848"/>
          <a:ext cx="6971252" cy="515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Graph" r:id="rId3" imgW="4154760" imgH="2901600" progId="Origin50.Graph">
                  <p:embed/>
                </p:oleObj>
              </mc:Choice>
              <mc:Fallback>
                <p:oleObj name="Graph" r:id="rId3" imgW="41547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4120" y="238848"/>
                        <a:ext cx="6971252" cy="515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E705DA2-1A0C-4341-BB38-6286318BD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53361"/>
              </p:ext>
            </p:extLst>
          </p:nvPr>
        </p:nvGraphicFramePr>
        <p:xfrm>
          <a:off x="-159391" y="274016"/>
          <a:ext cx="6660859" cy="515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Graph" r:id="rId5" imgW="4154760" imgH="2901600" progId="Origin50.Graph">
                  <p:embed/>
                </p:oleObj>
              </mc:Choice>
              <mc:Fallback>
                <p:oleObj name="Graph" r:id="rId5" imgW="41547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9391" y="274016"/>
                        <a:ext cx="6660859" cy="515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9C88B-4B32-43BD-81E5-206D6FD3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246" y="161511"/>
            <a:ext cx="10435770" cy="6045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Зависимости температуры плазмы от энергии лазера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069C8-D3D7-4803-8467-EB77A73F7DCE}"/>
              </a:ext>
            </a:extLst>
          </p:cNvPr>
          <p:cNvSpPr txBox="1"/>
          <p:nvPr/>
        </p:nvSpPr>
        <p:spPr>
          <a:xfrm>
            <a:off x="308993" y="5204324"/>
            <a:ext cx="115013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При использовании лазера с небольшой энергией импульса (</a:t>
            </a:r>
            <a:r>
              <a:rPr lang="en-US" sz="2000" dirty="0"/>
              <a:t>&lt;~1</a:t>
            </a:r>
            <a:r>
              <a:rPr lang="ru-RU" sz="2000" dirty="0"/>
              <a:t>Дж) больший нагрев плазмы достигается при использовании газовых мишеней малой плотности. Для лазеров с большой энергией импульса (</a:t>
            </a:r>
            <a:r>
              <a:rPr lang="en-US" sz="2000" dirty="0"/>
              <a:t>&gt;1</a:t>
            </a:r>
            <a:r>
              <a:rPr lang="ru-RU" sz="2000" dirty="0"/>
              <a:t>Дж) необходимо использовать плотные газовые мишени.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Потери энергии через боковую стенку ударной волны у плотных газовых мишеней существенно меньше!</a:t>
            </a:r>
          </a:p>
        </p:txBody>
      </p:sp>
    </p:spTree>
    <p:extLst>
      <p:ext uri="{BB962C8B-B14F-4D97-AF65-F5344CB8AC3E}">
        <p14:creationId xmlns:p14="http://schemas.microsoft.com/office/powerpoint/2010/main" val="325450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B5367-FED0-4261-9561-8576A486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71" y="152718"/>
            <a:ext cx="11067875" cy="9294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Сравнение линз с диаметром фокусного пятна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60 и 30 мкм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9B91F-7E23-41ED-AFD1-22AD313F0E61}"/>
              </a:ext>
            </a:extLst>
          </p:cNvPr>
          <p:cNvSpPr txBox="1"/>
          <p:nvPr/>
        </p:nvSpPr>
        <p:spPr>
          <a:xfrm>
            <a:off x="6102988" y="1304488"/>
            <a:ext cx="579399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 использовании линзы </a:t>
            </a:r>
            <a:r>
              <a:rPr lang="en-US" sz="2000" dirty="0"/>
              <a:t>d=</a:t>
            </a:r>
            <a:r>
              <a:rPr lang="ru-RU" sz="2000" dirty="0"/>
              <a:t>60 мкм, </a:t>
            </a:r>
            <a:r>
              <a:rPr lang="en-US" sz="2000" dirty="0" err="1"/>
              <a:t>Emax</a:t>
            </a:r>
            <a:r>
              <a:rPr lang="en-US" sz="2000" dirty="0"/>
              <a:t>~</a:t>
            </a:r>
            <a:r>
              <a:rPr lang="ru-RU" sz="2000" dirty="0"/>
              <a:t>240эВ при </a:t>
            </a:r>
            <a:r>
              <a:rPr lang="en-US" sz="2000" dirty="0"/>
              <a:t>N~10</a:t>
            </a:r>
            <a:r>
              <a:rPr lang="ru-RU" sz="2000" baseline="30000" dirty="0"/>
              <a:t>20</a:t>
            </a:r>
            <a:r>
              <a:rPr lang="en-US" sz="2000" dirty="0"/>
              <a:t> </a:t>
            </a:r>
            <a:r>
              <a:rPr lang="ru-RU" sz="2000" dirty="0" err="1"/>
              <a:t>ат</a:t>
            </a:r>
            <a:r>
              <a:rPr lang="ru-RU" sz="2000" dirty="0"/>
              <a:t>/см</a:t>
            </a:r>
            <a:r>
              <a:rPr lang="ru-RU" sz="2000" baseline="30000" dirty="0"/>
              <a:t>3</a:t>
            </a:r>
            <a:r>
              <a:rPr lang="ru-RU" sz="2000" dirty="0"/>
              <a:t>.</a:t>
            </a:r>
            <a:r>
              <a:rPr lang="ru-RU" sz="2000" baseline="30000" dirty="0"/>
              <a:t> </a:t>
            </a:r>
            <a:r>
              <a:rPr lang="ru-RU" sz="2000" dirty="0"/>
              <a:t>При </a:t>
            </a:r>
            <a:r>
              <a:rPr lang="en-US" sz="2000" dirty="0"/>
              <a:t>N=6∙10</a:t>
            </a:r>
            <a:r>
              <a:rPr lang="en-US" sz="2000" baseline="30000" dirty="0"/>
              <a:t>19</a:t>
            </a:r>
            <a:r>
              <a:rPr lang="en-US" sz="2000" dirty="0"/>
              <a:t> </a:t>
            </a:r>
            <a:r>
              <a:rPr lang="ru-RU" sz="2000" dirty="0" err="1"/>
              <a:t>ат</a:t>
            </a:r>
            <a:r>
              <a:rPr lang="ru-RU" sz="2000" dirty="0"/>
              <a:t>/см</a:t>
            </a:r>
            <a:r>
              <a:rPr lang="ru-RU" sz="2000" baseline="30000" dirty="0"/>
              <a:t>3</a:t>
            </a:r>
            <a:r>
              <a:rPr lang="ru-RU" sz="2000" dirty="0"/>
              <a:t> </a:t>
            </a:r>
            <a:r>
              <a:rPr lang="en-US" sz="2000" dirty="0"/>
              <a:t>E≈</a:t>
            </a:r>
            <a:r>
              <a:rPr lang="ru-RU" sz="2000" dirty="0"/>
              <a:t>224</a:t>
            </a:r>
            <a:r>
              <a:rPr lang="en-US" sz="2000" dirty="0"/>
              <a:t> </a:t>
            </a:r>
            <a:r>
              <a:rPr lang="ru-RU" sz="2000" dirty="0"/>
              <a:t>эВ.</a:t>
            </a:r>
          </a:p>
          <a:p>
            <a:endParaRPr lang="ru-RU" sz="20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 использовании линзы </a:t>
            </a:r>
            <a:r>
              <a:rPr lang="en-US" sz="2000" dirty="0"/>
              <a:t>d=</a:t>
            </a:r>
            <a:r>
              <a:rPr lang="ru-RU" sz="2000" dirty="0"/>
              <a:t>30мкм, </a:t>
            </a:r>
            <a:r>
              <a:rPr lang="en-US" sz="2000" dirty="0"/>
              <a:t>Emax~3</a:t>
            </a:r>
            <a:r>
              <a:rPr lang="ru-RU" sz="2000" dirty="0"/>
              <a:t>5</a:t>
            </a:r>
            <a:r>
              <a:rPr lang="en-US" sz="2000" dirty="0"/>
              <a:t>0</a:t>
            </a:r>
            <a:r>
              <a:rPr lang="ru-RU" sz="2000" dirty="0"/>
              <a:t>эВ при </a:t>
            </a:r>
            <a:r>
              <a:rPr lang="en-US" sz="2000" dirty="0"/>
              <a:t>N~2∙10</a:t>
            </a:r>
            <a:r>
              <a:rPr lang="en-US" sz="2000" baseline="30000" dirty="0"/>
              <a:t>20</a:t>
            </a:r>
            <a:r>
              <a:rPr lang="en-US" sz="2000" dirty="0"/>
              <a:t> </a:t>
            </a:r>
            <a:r>
              <a:rPr lang="ru-RU" sz="2000" dirty="0" err="1"/>
              <a:t>ат</a:t>
            </a:r>
            <a:r>
              <a:rPr lang="ru-RU" sz="2000" dirty="0"/>
              <a:t>/см</a:t>
            </a:r>
            <a:r>
              <a:rPr lang="ru-RU" sz="2000" baseline="30000" dirty="0"/>
              <a:t>3</a:t>
            </a:r>
            <a:r>
              <a:rPr lang="ru-RU" sz="2000" dirty="0"/>
              <a:t>. При </a:t>
            </a:r>
            <a:r>
              <a:rPr lang="en-US" sz="2000" dirty="0"/>
              <a:t>N=6∙10</a:t>
            </a:r>
            <a:r>
              <a:rPr lang="en-US" sz="2000" baseline="30000" dirty="0"/>
              <a:t>19</a:t>
            </a:r>
            <a:r>
              <a:rPr lang="en-US" sz="2000" dirty="0"/>
              <a:t> </a:t>
            </a:r>
            <a:r>
              <a:rPr lang="ru-RU" sz="2000" dirty="0" err="1"/>
              <a:t>ат</a:t>
            </a:r>
            <a:r>
              <a:rPr lang="ru-RU" sz="2000" dirty="0"/>
              <a:t>/см</a:t>
            </a:r>
            <a:r>
              <a:rPr lang="ru-RU" sz="2000" baseline="30000" dirty="0"/>
              <a:t>3</a:t>
            </a:r>
            <a:r>
              <a:rPr lang="ru-RU" sz="2000" dirty="0"/>
              <a:t> </a:t>
            </a:r>
            <a:r>
              <a:rPr lang="en-US" sz="2000"/>
              <a:t>E</a:t>
            </a:r>
            <a:r>
              <a:rPr lang="ru-RU" sz="2000"/>
              <a:t>≈</a:t>
            </a:r>
            <a:r>
              <a:rPr lang="ru-RU" sz="2000" dirty="0"/>
              <a:t>290 эВ.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aseline="30000" dirty="0"/>
          </a:p>
          <a:p>
            <a:endParaRPr lang="ru-RU" sz="20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Для образования ионов углерода </a:t>
            </a:r>
            <a:r>
              <a:rPr lang="en-US" sz="2000" dirty="0"/>
              <a:t>C-V </a:t>
            </a:r>
            <a:r>
              <a:rPr lang="ru-RU" sz="2000" dirty="0"/>
              <a:t>потенциал ионизации ~392 эВ. Для образования иона </a:t>
            </a:r>
            <a:r>
              <a:rPr lang="en-US" sz="2000" dirty="0"/>
              <a:t>O-VII </a:t>
            </a:r>
            <a:r>
              <a:rPr lang="ru-RU" sz="2000" dirty="0"/>
              <a:t>потенциал ионизации ~740эВ.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E7178-D6A3-49DF-B79A-38A0C821437A}"/>
              </a:ext>
            </a:extLst>
          </p:cNvPr>
          <p:cNvSpPr txBox="1"/>
          <p:nvPr/>
        </p:nvSpPr>
        <p:spPr>
          <a:xfrm>
            <a:off x="385893" y="5539477"/>
            <a:ext cx="116785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При использовании линзы </a:t>
            </a:r>
            <a:r>
              <a:rPr lang="en-US" sz="2400" dirty="0">
                <a:solidFill>
                  <a:srgbClr val="FF0000"/>
                </a:solidFill>
              </a:rPr>
              <a:t>d=</a:t>
            </a:r>
            <a:r>
              <a:rPr lang="ru-RU" sz="2400" dirty="0">
                <a:solidFill>
                  <a:srgbClr val="FF0000"/>
                </a:solidFill>
              </a:rPr>
              <a:t>30 мкм, вероятнее всего, будут наблюдаться эмиссионные линии тех же ионов, что и для линзы </a:t>
            </a:r>
            <a:r>
              <a:rPr lang="en-US" sz="2400" dirty="0">
                <a:solidFill>
                  <a:srgbClr val="FF0000"/>
                </a:solidFill>
              </a:rPr>
              <a:t>d=</a:t>
            </a:r>
            <a:r>
              <a:rPr lang="ru-RU" sz="2400" dirty="0">
                <a:solidFill>
                  <a:srgbClr val="FF0000"/>
                </a:solidFill>
              </a:rPr>
              <a:t>60 мкм.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43E9B-2B90-474D-9754-793EE0B742D4}"/>
              </a:ext>
            </a:extLst>
          </p:cNvPr>
          <p:cNvSpPr txBox="1"/>
          <p:nvPr/>
        </p:nvSpPr>
        <p:spPr>
          <a:xfrm>
            <a:off x="3145871" y="897514"/>
            <a:ext cx="114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CO2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6A11CCD-2F03-4701-9533-9E2FD4201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728034"/>
              </p:ext>
            </p:extLst>
          </p:nvPr>
        </p:nvGraphicFramePr>
        <p:xfrm>
          <a:off x="183671" y="897515"/>
          <a:ext cx="6552689" cy="484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671" y="897515"/>
                        <a:ext cx="6552689" cy="4846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35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8A47-A8AF-469C-AC9B-0A9199E3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613" y="198775"/>
            <a:ext cx="10715538" cy="7784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Оценки температуры плазмы для </a:t>
            </a:r>
            <a:r>
              <a:rPr lang="en-US" sz="3200" b="1" dirty="0" err="1">
                <a:latin typeface="+mn-lt"/>
              </a:rPr>
              <a:t>ps</a:t>
            </a:r>
            <a:r>
              <a:rPr lang="en-US" sz="3200" b="1" dirty="0">
                <a:latin typeface="+mn-lt"/>
              </a:rPr>
              <a:t> </a:t>
            </a:r>
            <a:r>
              <a:rPr lang="ru-RU" sz="3200" b="1" dirty="0">
                <a:latin typeface="+mn-lt"/>
              </a:rPr>
              <a:t>лазера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0D6B2-6264-469C-BDCA-89AE25B441A6}"/>
              </a:ext>
            </a:extLst>
          </p:cNvPr>
          <p:cNvSpPr txBox="1"/>
          <p:nvPr/>
        </p:nvSpPr>
        <p:spPr>
          <a:xfrm>
            <a:off x="7161857" y="1675412"/>
            <a:ext cx="4139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Газ: 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endParaRPr lang="ru-RU" sz="2000" baseline="-25000" dirty="0"/>
          </a:p>
          <a:p>
            <a:r>
              <a:rPr lang="ru-RU" sz="2000" dirty="0"/>
              <a:t>Энергия импульса: </a:t>
            </a:r>
            <a:r>
              <a:rPr lang="en-US" sz="2000" dirty="0"/>
              <a:t>0,</a:t>
            </a:r>
            <a:r>
              <a:rPr lang="ru-RU" sz="2000" dirty="0"/>
              <a:t>8 Дж</a:t>
            </a:r>
          </a:p>
          <a:p>
            <a:r>
              <a:rPr lang="ru-RU" sz="2000" dirty="0"/>
              <a:t>Диаметр фокусного пятна: 60мкм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089A7-C88D-46F5-9D2D-99D458D941DE}"/>
              </a:ext>
            </a:extLst>
          </p:cNvPr>
          <p:cNvSpPr txBox="1"/>
          <p:nvPr/>
        </p:nvSpPr>
        <p:spPr>
          <a:xfrm>
            <a:off x="7282369" y="2665320"/>
            <a:ext cx="417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 τ=5 </a:t>
            </a:r>
            <a:r>
              <a:rPr lang="ru-RU" sz="2000" dirty="0" err="1"/>
              <a:t>нс</a:t>
            </a:r>
            <a:r>
              <a:rPr lang="ru-RU" sz="2000" dirty="0"/>
              <a:t>, </a:t>
            </a:r>
            <a:r>
              <a:rPr lang="en-US" sz="2000" dirty="0" err="1"/>
              <a:t>Emax</a:t>
            </a:r>
            <a:r>
              <a:rPr lang="en-US" sz="2000" dirty="0"/>
              <a:t>≈</a:t>
            </a:r>
            <a:r>
              <a:rPr lang="ru-RU" sz="2000" dirty="0"/>
              <a:t>24</a:t>
            </a:r>
            <a:r>
              <a:rPr lang="en-US" sz="2000" dirty="0"/>
              <a:t>0 </a:t>
            </a:r>
            <a:r>
              <a:rPr lang="ru-RU" sz="2000" dirty="0"/>
              <a:t>эВ.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 </a:t>
            </a:r>
            <a:r>
              <a:rPr lang="el-GR" sz="2000" dirty="0"/>
              <a:t>τ</a:t>
            </a:r>
            <a:r>
              <a:rPr lang="ru-RU" sz="2000" dirty="0"/>
              <a:t>=300 </a:t>
            </a:r>
            <a:r>
              <a:rPr lang="ru-RU" sz="2000" dirty="0" err="1"/>
              <a:t>пс</a:t>
            </a:r>
            <a:r>
              <a:rPr lang="ru-RU" sz="2000" dirty="0"/>
              <a:t>, </a:t>
            </a:r>
            <a:r>
              <a:rPr lang="en-US" sz="2000" dirty="0"/>
              <a:t>Emax≈8</a:t>
            </a:r>
            <a:r>
              <a:rPr lang="ru-RU" sz="2000" dirty="0"/>
              <a:t>5</a:t>
            </a:r>
            <a:r>
              <a:rPr lang="en-US" sz="2000" dirty="0"/>
              <a:t>0 </a:t>
            </a:r>
            <a:r>
              <a:rPr lang="ru-RU" sz="2000" dirty="0"/>
              <a:t>эВ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63997"/>
              </p:ext>
            </p:extLst>
          </p:nvPr>
        </p:nvGraphicFramePr>
        <p:xfrm>
          <a:off x="158262" y="506750"/>
          <a:ext cx="7253653" cy="53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262" y="506750"/>
                        <a:ext cx="7253653" cy="532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38039" y="3683976"/>
            <a:ext cx="466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Потенциал ионизации </a:t>
            </a:r>
            <a:r>
              <a:rPr lang="en-US" sz="2000" dirty="0"/>
              <a:t>C-VI: 490 </a:t>
            </a:r>
            <a:r>
              <a:rPr lang="ru-RU" sz="2000" dirty="0"/>
              <a:t>эВ</a:t>
            </a:r>
          </a:p>
          <a:p>
            <a:r>
              <a:rPr lang="ru-RU" sz="2000" dirty="0"/>
              <a:t>Потенциал ионизации </a:t>
            </a:r>
            <a:r>
              <a:rPr lang="en-US" sz="2000" dirty="0"/>
              <a:t>O-VII: 740 </a:t>
            </a:r>
            <a:r>
              <a:rPr lang="ru-RU" sz="2000" dirty="0"/>
              <a:t>эВ</a:t>
            </a:r>
          </a:p>
        </p:txBody>
      </p:sp>
    </p:spTree>
    <p:extLst>
      <p:ext uri="{BB962C8B-B14F-4D97-AF65-F5344CB8AC3E}">
        <p14:creationId xmlns:p14="http://schemas.microsoft.com/office/powerpoint/2010/main" val="302608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314" y="108756"/>
            <a:ext cx="9519138" cy="6473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Выводы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470" y="671691"/>
            <a:ext cx="115091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arenR"/>
            </a:pPr>
            <a:r>
              <a:rPr lang="ru-RU" sz="2200" dirty="0"/>
              <a:t>Для описания плазмы в зоне лазерной искры применена модель «световой детонации». Результаты расчётов качественно согласуются с экспериментом.</a:t>
            </a:r>
          </a:p>
          <a:p>
            <a:pPr marL="342900" indent="-342900" algn="just">
              <a:buFontTx/>
              <a:buAutoNum type="arabicParenR"/>
            </a:pPr>
            <a:r>
              <a:rPr lang="ru-RU" sz="2200" dirty="0"/>
              <a:t>Основные процессы препятствующие нагреву плазмы – формирование детонационной волны и потери энергии через боковую поверхность детонационной волны</a:t>
            </a:r>
          </a:p>
          <a:p>
            <a:pPr marL="342900" indent="-342900" algn="just">
              <a:buAutoNum type="arabicParenR"/>
            </a:pPr>
            <a:r>
              <a:rPr lang="ru-RU" sz="2200" dirty="0"/>
              <a:t>Распространение детонационной волны существенно влияет на формирование плазменного облака в зоне лазерной искры. Данный процесс препятствует увеличению температуры плазмы!</a:t>
            </a:r>
          </a:p>
          <a:p>
            <a:pPr marL="342900" indent="-342900" algn="just">
              <a:buAutoNum type="arabicParenR"/>
            </a:pPr>
            <a:r>
              <a:rPr lang="ru-RU" sz="2200" dirty="0"/>
              <a:t>Используя модель «световой детонации» можно сделать оценку параметров плазмы в зоне лазерной искры при использовании газовых мишеней и лазеров с </a:t>
            </a:r>
            <a:r>
              <a:rPr lang="en-US" sz="2200" dirty="0"/>
              <a:t>ns </a:t>
            </a:r>
            <a:r>
              <a:rPr lang="ru-RU" sz="2200" dirty="0"/>
              <a:t>длительностью импульса</a:t>
            </a:r>
            <a:r>
              <a:rPr lang="ru-RU" sz="2200" dirty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ru-RU" sz="2200" dirty="0"/>
              <a:t>Для выбранных параметров лазерно-плазменного источника (энергия лазера, длительность импульса, радиус фокусного пятна) существует оптимальная плотность газовой мишени, при которой достигается наибольшая температура плазмы</a:t>
            </a:r>
          </a:p>
          <a:p>
            <a:pPr marL="342900" indent="-342900" algn="just">
              <a:buAutoNum type="arabicParenR"/>
            </a:pPr>
            <a:r>
              <a:rPr lang="ru-RU" sz="2200" dirty="0"/>
              <a:t>При использовании</a:t>
            </a:r>
            <a:r>
              <a:rPr lang="en-US" sz="2200" dirty="0"/>
              <a:t> </a:t>
            </a:r>
            <a:r>
              <a:rPr lang="ru-RU" sz="2200" dirty="0"/>
              <a:t>наносекундных лазеров и газоструйных мишеней температура плазмы недостаточна для наблюдения интенсивных линий ионов </a:t>
            </a:r>
            <a:r>
              <a:rPr lang="en-US" sz="2200" dirty="0"/>
              <a:t>C-V</a:t>
            </a:r>
            <a:r>
              <a:rPr lang="ru-RU" sz="2200" dirty="0"/>
              <a:t> и С-</a:t>
            </a:r>
            <a:r>
              <a:rPr lang="en-US" sz="2200" dirty="0"/>
              <a:t>VI </a:t>
            </a:r>
            <a:r>
              <a:rPr lang="ru-RU" sz="2200" dirty="0"/>
              <a:t>в водном окне прозрачности</a:t>
            </a:r>
          </a:p>
          <a:p>
            <a:pPr marL="342900" indent="-342900" algn="just">
              <a:buAutoNum type="arabicParenR"/>
            </a:pPr>
            <a:r>
              <a:rPr lang="ru-RU" sz="2200" dirty="0"/>
              <a:t>Показано, что возможно получить значительное увеличение температуры плазмы при использовании пикосекундного</a:t>
            </a:r>
            <a:r>
              <a:rPr lang="en-US" sz="2200" dirty="0"/>
              <a:t> </a:t>
            </a:r>
            <a:r>
              <a:rPr lang="ru-RU" sz="2200" dirty="0"/>
              <a:t>лазера</a:t>
            </a:r>
          </a:p>
        </p:txBody>
      </p:sp>
    </p:spTree>
    <p:extLst>
      <p:ext uri="{BB962C8B-B14F-4D97-AF65-F5344CB8AC3E}">
        <p14:creationId xmlns:p14="http://schemas.microsoft.com/office/powerpoint/2010/main" val="199387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794" y="179078"/>
            <a:ext cx="10600592" cy="7561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Перспективы продолжения 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268" y="1134208"/>
            <a:ext cx="10410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Проведение оценок параметров плазмы для кластерных мишеней на основании модели «световой детонации»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Проведение оценок параметров лазерной плазмы при использовании в качестве мишеней скачков уплотнения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Обобщение модели на случай жидкостных мишеней. Согласно литературе при использовании жидкостных мишеней в ЛПИ можно получить значительно более высокую температуру плазмы в зоне искры.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70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347" y="2078233"/>
            <a:ext cx="7721600" cy="1371600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1265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7B36E-FCA2-4A1F-903D-AF87E7FD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718"/>
            <a:ext cx="10553700" cy="6759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Цели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8D586-52A1-450E-87E6-CFA24B95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5033"/>
            <a:ext cx="10829925" cy="5154614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sz="2800" b="0" dirty="0"/>
              <a:t>Получение эмиссионных спектров газовых мишеней, определение степени ионизации излучающих ионов</a:t>
            </a:r>
          </a:p>
          <a:p>
            <a:pPr marL="457200" indent="-457200" algn="just">
              <a:buAutoNum type="arabicParenR"/>
            </a:pPr>
            <a:r>
              <a:rPr lang="ru-RU" sz="2800" b="0" dirty="0"/>
              <a:t>Оценка основных параметров плазмы, образующейся в зоне лазерной искры</a:t>
            </a:r>
            <a:r>
              <a:rPr lang="en-US" sz="2800" b="0" dirty="0"/>
              <a:t> </a:t>
            </a:r>
            <a:endParaRPr lang="ru-RU" sz="2800" b="0" dirty="0"/>
          </a:p>
          <a:p>
            <a:pPr marL="457200" indent="-457200" algn="just">
              <a:buAutoNum type="arabicParenR"/>
            </a:pPr>
            <a:r>
              <a:rPr lang="ru-RU" sz="2800" b="0" dirty="0"/>
              <a:t>Проведение оценок параметров перспективных газоструйных ЛПИ с различными газовыми мишенями</a:t>
            </a:r>
          </a:p>
        </p:txBody>
      </p:sp>
    </p:spTree>
    <p:extLst>
      <p:ext uri="{BB962C8B-B14F-4D97-AF65-F5344CB8AC3E}">
        <p14:creationId xmlns:p14="http://schemas.microsoft.com/office/powerpoint/2010/main" val="395361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" y="152718"/>
            <a:ext cx="10802815" cy="7265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Процессы при формировании лазерной искры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453" y="1055078"/>
            <a:ext cx="6819901" cy="505350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400" b="0" dirty="0"/>
              <a:t>Возникновение первичного пробоя (затравочных электронов)</a:t>
            </a:r>
          </a:p>
          <a:p>
            <a:pPr marL="457200" indent="-457200">
              <a:buAutoNum type="arabicParenR"/>
            </a:pPr>
            <a:r>
              <a:rPr lang="ru-RU" sz="2400" b="0" dirty="0"/>
              <a:t>Образование электронной лавины</a:t>
            </a:r>
          </a:p>
          <a:p>
            <a:pPr marL="457200" indent="-457200">
              <a:buAutoNum type="arabicParenR"/>
            </a:pPr>
            <a:r>
              <a:rPr lang="ru-RU" sz="2400" b="0" dirty="0"/>
              <a:t>Поглощение лазерного излучения плазмой с высоким зарядовым числом и её нагрев</a:t>
            </a:r>
          </a:p>
          <a:p>
            <a:pPr marL="457200" indent="-457200">
              <a:buAutoNum type="arabicParenR"/>
            </a:pPr>
            <a:r>
              <a:rPr lang="ru-RU" sz="2400" b="0" dirty="0"/>
              <a:t>Распространение «детонационной волны»</a:t>
            </a:r>
          </a:p>
          <a:p>
            <a:pPr marL="457200" indent="-457200">
              <a:buAutoNum type="arabicParenR"/>
            </a:pPr>
            <a:r>
              <a:rPr lang="ru-RU" sz="2400" b="0" dirty="0"/>
              <a:t>Формирование эмиссионного ЭУФ и МР излучения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78" y="1139072"/>
            <a:ext cx="3700789" cy="3142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4039" y="4360985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Фотография лазерной искры</a:t>
            </a:r>
          </a:p>
        </p:txBody>
      </p:sp>
    </p:spTree>
    <p:extLst>
      <p:ext uri="{BB962C8B-B14F-4D97-AF65-F5344CB8AC3E}">
        <p14:creationId xmlns:p14="http://schemas.microsoft.com/office/powerpoint/2010/main" val="30068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214" y="75941"/>
            <a:ext cx="10811608" cy="7089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Возникновение первичного пробоя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23" y="616026"/>
            <a:ext cx="12142177" cy="1028700"/>
          </a:xfrm>
        </p:spPr>
        <p:txBody>
          <a:bodyPr>
            <a:normAutofit/>
          </a:bodyPr>
          <a:lstStyle/>
          <a:p>
            <a:r>
              <a:rPr lang="ru-RU" sz="2400" b="0" dirty="0"/>
              <a:t>Основной механизм образования первичного пробоя под воздействием мощного потока ИК излучения - </a:t>
            </a:r>
            <a:r>
              <a:rPr lang="ru-RU" sz="2400" b="0" dirty="0" err="1"/>
              <a:t>многоквантовый</a:t>
            </a:r>
            <a:r>
              <a:rPr lang="ru-RU" sz="2400" b="0" dirty="0"/>
              <a:t> (многофотонный) фотоэффект.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052" y="1565594"/>
                <a:ext cx="505928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Эффект пороговый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Условие возникновения: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𝜐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&gt;I</a:t>
                </a:r>
                <a:r>
                  <a:rPr lang="en-US" sz="2400" dirty="0"/>
                  <a:t>, </a:t>
                </a:r>
                <a:r>
                  <a:rPr lang="ru-RU" sz="2400" dirty="0"/>
                  <a:t>где </a:t>
                </a:r>
                <a:r>
                  <a:rPr lang="en-US" sz="2400" i="1" dirty="0"/>
                  <a:t>I</a:t>
                </a:r>
                <a:r>
                  <a:rPr lang="en-US" sz="2400" dirty="0"/>
                  <a:t> – </a:t>
                </a:r>
                <a:r>
                  <a:rPr lang="ru-RU" sz="2400" dirty="0"/>
                  <a:t>потенциал ионизации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Вероятность фотоэффекта: </a:t>
                </a:r>
                <a:r>
                  <a:rPr lang="en-US" sz="2400" i="1" dirty="0"/>
                  <a:t>P~E</a:t>
                </a:r>
                <a:r>
                  <a:rPr lang="en-US" sz="2400" i="1" baseline="30000" dirty="0"/>
                  <a:t>2a </a:t>
                </a:r>
                <a:r>
                  <a:rPr lang="ru-RU" sz="2400" dirty="0"/>
                  <a:t>, </a:t>
                </a:r>
                <a:r>
                  <a:rPr lang="ru-RU" sz="2400" i="1" dirty="0"/>
                  <a:t>Е</a:t>
                </a:r>
                <a:r>
                  <a:rPr lang="ru-RU" sz="2400" dirty="0"/>
                  <a:t>-напряженность электрического поля,</a:t>
                </a:r>
                <a:r>
                  <a:rPr lang="ru-RU" sz="2400" i="1" dirty="0"/>
                  <a:t> а </a:t>
                </a:r>
                <a:r>
                  <a:rPr lang="ru-RU" sz="2400" dirty="0"/>
                  <a:t>– число, зависящее от рода газа.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Необходимо поле </a:t>
                </a:r>
                <a:r>
                  <a:rPr lang="en-US" sz="2400" i="1" dirty="0"/>
                  <a:t>E</a:t>
                </a:r>
                <a:r>
                  <a:rPr lang="en-US" sz="2400" i="1" dirty="0">
                    <a:latin typeface="Cambria Math"/>
                    <a:ea typeface="Cambria Math"/>
                  </a:rPr>
                  <a:t> ≳ </a:t>
                </a:r>
                <a:r>
                  <a:rPr lang="en-US" sz="2400" i="1" dirty="0"/>
                  <a:t>10</a:t>
                </a:r>
                <a:r>
                  <a:rPr lang="en-US" sz="2400" i="1" baseline="30000" dirty="0"/>
                  <a:t>7</a:t>
                </a:r>
                <a:r>
                  <a:rPr lang="ru-RU" sz="2400" i="1" dirty="0"/>
                  <a:t>В/см 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В плотных газовых мишенях наблюдается пробой при существенно меньшем значении поля!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2" y="1565594"/>
                <a:ext cx="5059289" cy="4524315"/>
              </a:xfrm>
              <a:prstGeom prst="rect">
                <a:avLst/>
              </a:prstGeom>
              <a:blipFill>
                <a:blip r:embed="rId2"/>
                <a:stretch>
                  <a:fillRect l="-1566" t="-1078" r="-1928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94" y="1372165"/>
            <a:ext cx="3013929" cy="34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8593" y="4717969"/>
            <a:ext cx="5996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опытов по определению вероятности многофотонной ионизации. 1 – рубиновый лазер, 2 – полупрозрачное зеркало, 3 – линза, 4 – область фокуса, 5 – линии электрического поля, 6 – коллектор, 7 –фильтр, 8 – линза, 9 – </a:t>
            </a:r>
            <a:r>
              <a:rPr lang="ru-RU" dirty="0" err="1"/>
              <a:t>микрообъектив</a:t>
            </a:r>
            <a:r>
              <a:rPr lang="ru-RU" dirty="0"/>
              <a:t>, 10- пленка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05AFA-621C-43E0-AA3C-B41EAE484C8B}"/>
              </a:ext>
            </a:extLst>
          </p:cNvPr>
          <p:cNvSpPr txBox="1"/>
          <p:nvPr/>
        </p:nvSpPr>
        <p:spPr>
          <a:xfrm>
            <a:off x="2023506" y="6287629"/>
            <a:ext cx="871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Райзер Ю. П. Лазерная искра и распространение разрядов. – М.: Наука, 1974. – 308с.</a:t>
            </a:r>
          </a:p>
        </p:txBody>
      </p:sp>
    </p:spTree>
    <p:extLst>
      <p:ext uri="{BB962C8B-B14F-4D97-AF65-F5344CB8AC3E}">
        <p14:creationId xmlns:p14="http://schemas.microsoft.com/office/powerpoint/2010/main" val="159072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631"/>
            <a:ext cx="5776546" cy="46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769" y="64795"/>
            <a:ext cx="10495085" cy="8232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Образование электронной лавины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486399" y="905608"/>
                <a:ext cx="6418385" cy="5644661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ru-RU" sz="1800" b="0" dirty="0"/>
                  <a:t>Первичные электроны поглощают кванты лазерного излучения при столкновении с атомами газа (обратное тормозное поглощение). В случае </a:t>
                </a:r>
                <a:r>
                  <a:rPr lang="en-US" sz="1800" b="0" i="1" dirty="0"/>
                  <a:t>h</a:t>
                </a:r>
                <a:r>
                  <a:rPr lang="el-GR" sz="1800" b="0" i="1" dirty="0">
                    <a:ea typeface="Cambria Math"/>
                  </a:rPr>
                  <a:t>∙</a:t>
                </a:r>
                <a14:m>
                  <m:oMath xmlns:m="http://schemas.openxmlformats.org/officeDocument/2006/math">
                    <m:r>
                      <a:rPr lang="el-GR" sz="1800" b="0" i="1">
                        <a:latin typeface="Cambria Math"/>
                        <a:ea typeface="Cambria Math"/>
                      </a:rPr>
                      <m:t>𝜐</m:t>
                    </m:r>
                    <m:r>
                      <a:rPr lang="el-GR" sz="1800" b="0" i="1" smtClean="0">
                        <a:latin typeface="Cambria Math"/>
                        <a:ea typeface="Cambria Math"/>
                      </a:rPr>
                      <m:t>≲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l-GR" sz="1800" b="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1800" b="0" dirty="0"/>
                  <a:t>коэффициент поглощения квантов в слабо ионизированном газе приближенно задается классической формулой:</a:t>
                </a: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𝑚𝑐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smtClean="0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𝜐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эфф</m:t>
                        </m:r>
                      </m:sub>
                    </m:sSub>
                  </m:oMath>
                </a14:m>
                <a:endParaRPr lang="en-US" sz="2400" b="0" i="1" dirty="0"/>
              </a:p>
              <a:p>
                <a:pPr marL="36000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800" b="0" i="1" dirty="0"/>
                  <a:t>где </a:t>
                </a:r>
                <a:r>
                  <a:rPr lang="en-US" sz="1800" b="0" i="1" dirty="0"/>
                  <a:t>e – </a:t>
                </a:r>
                <a:r>
                  <a:rPr lang="ru-RU" sz="1800" b="0" i="1" dirty="0"/>
                  <a:t>заряд электрона, </a:t>
                </a:r>
                <a:r>
                  <a:rPr lang="en-US" sz="1800" b="0" i="1" dirty="0"/>
                  <a:t>N</a:t>
                </a:r>
                <a:r>
                  <a:rPr lang="en-US" sz="1800" b="0" i="1" baseline="-25000" dirty="0"/>
                  <a:t>e </a:t>
                </a:r>
                <a:r>
                  <a:rPr lang="en-US" sz="1800" b="0" i="1" dirty="0"/>
                  <a:t> - </a:t>
                </a:r>
                <a:r>
                  <a:rPr lang="ru-RU" sz="1800" b="0" i="1" dirty="0"/>
                  <a:t>плотность электронов,      </a:t>
                </a:r>
                <a:r>
                  <a:rPr lang="en-US" sz="1800" b="0" i="1" dirty="0"/>
                  <a:t>m – </a:t>
                </a:r>
                <a:r>
                  <a:rPr lang="ru-RU" sz="1800" b="0" i="1" dirty="0"/>
                  <a:t>масса электрона, </a:t>
                </a:r>
                <a14:m>
                  <m:oMath xmlns:m="http://schemas.openxmlformats.org/officeDocument/2006/math">
                    <m:r>
                      <a:rPr lang="el-GR" sz="1800" b="0" i="1">
                        <a:latin typeface="Cambria Math"/>
                        <a:ea typeface="Cambria Math"/>
                      </a:rPr>
                      <m:t>𝜐</m:t>
                    </m:r>
                    <m:r>
                      <a:rPr lang="ru-RU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1800" b="0" i="1" dirty="0"/>
                  <a:t>–частота лазерного излучения,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1800" b="0" i="1">
                            <a:latin typeface="Cambria Math"/>
                            <a:ea typeface="Cambria Math"/>
                          </a:rPr>
                          <m:t>𝜐</m:t>
                        </m:r>
                      </m:e>
                      <m:sub>
                        <m:r>
                          <a:rPr lang="ru-RU" sz="1800" b="0" i="1">
                            <a:latin typeface="Cambria Math"/>
                            <a:ea typeface="Cambria Math"/>
                          </a:rPr>
                          <m:t>эфф</m:t>
                        </m:r>
                      </m:sub>
                    </m:sSub>
                  </m:oMath>
                </a14:m>
                <a:r>
                  <a:rPr lang="ru-RU" sz="1800" b="0" i="1" baseline="-25000" dirty="0"/>
                  <a:t> </a:t>
                </a:r>
                <a:r>
                  <a:rPr lang="ru-RU" sz="1800" b="0" i="1" dirty="0"/>
                  <a:t>- эффективная частота столкновения электронов с атомами.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ru-RU" sz="1800" b="0" i="1" dirty="0"/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800" b="0" dirty="0"/>
                  <a:t>«Быстрые» электроны, с энергией достаточной для ионизации, сталкиваются с атомом. При этом выбивают вторичные «медленные» электроны.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399" y="905608"/>
                <a:ext cx="6418385" cy="5644661"/>
              </a:xfrm>
              <a:blipFill>
                <a:blip r:embed="rId3"/>
                <a:stretch>
                  <a:fillRect l="-570" t="-648" r="-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0984" y="5943325"/>
            <a:ext cx="11781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Зельдович Б., </a:t>
            </a:r>
            <a:r>
              <a:rPr lang="ru-RU" b="1" i="1" dirty="0" err="1"/>
              <a:t>Райзер</a:t>
            </a:r>
            <a:r>
              <a:rPr lang="ru-RU" b="1" i="1" dirty="0"/>
              <a:t> Ю. Физика ударных волн и высокотемпературных гидродинамических явлений. – Наука, 1966.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79100" y="51126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Зависимость пробивающего поля от давления газа (рубиновый лазер </a:t>
            </a:r>
            <a:r>
              <a:rPr lang="el-GR" dirty="0"/>
              <a:t>λ</a:t>
            </a:r>
            <a:r>
              <a:rPr lang="ru-RU" dirty="0"/>
              <a:t>=694.3нм, </a:t>
            </a:r>
            <a:r>
              <a:rPr lang="en-US" dirty="0"/>
              <a:t>W=1</a:t>
            </a:r>
            <a:r>
              <a:rPr lang="ru-RU" dirty="0"/>
              <a:t>Дж, τ=30нс)</a:t>
            </a:r>
          </a:p>
        </p:txBody>
      </p:sp>
    </p:spTree>
    <p:extLst>
      <p:ext uri="{BB962C8B-B14F-4D97-AF65-F5344CB8AC3E}">
        <p14:creationId xmlns:p14="http://schemas.microsoft.com/office/powerpoint/2010/main" val="964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027" y="160983"/>
            <a:ext cx="10723685" cy="6649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Поглощение лазерного излучения плазмой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158845" y="2395875"/>
            <a:ext cx="1643348" cy="4460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2575548" y="916255"/>
            <a:ext cx="6897777" cy="1839526"/>
            <a:chOff x="3714637" y="1538653"/>
            <a:chExt cx="5482117" cy="1213339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4123592" y="2206869"/>
              <a:ext cx="5073162" cy="458665"/>
              <a:chOff x="4123592" y="2206869"/>
              <a:chExt cx="5073162" cy="458665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>
                <a:off x="4123592" y="2206869"/>
                <a:ext cx="46687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590085" y="2296202"/>
                <a:ext cx="606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  <a:endParaRPr lang="ru-RU" dirty="0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714637" y="1580616"/>
              <a:ext cx="817911" cy="860057"/>
              <a:chOff x="3714637" y="1580616"/>
              <a:chExt cx="817911" cy="860057"/>
            </a:xfrm>
          </p:grpSpPr>
          <p:cxnSp>
            <p:nvCxnSpPr>
              <p:cNvPr id="22" name="Прямая со стрелкой 21"/>
              <p:cNvCxnSpPr>
                <a:cxnSpLocks/>
              </p:cNvCxnSpPr>
              <p:nvPr/>
            </p:nvCxnSpPr>
            <p:spPr>
              <a:xfrm>
                <a:off x="3714637" y="1900251"/>
                <a:ext cx="81791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>
                <a:cxnSpLocks/>
              </p:cNvCxnSpPr>
              <p:nvPr/>
            </p:nvCxnSpPr>
            <p:spPr>
              <a:xfrm>
                <a:off x="3714637" y="2440673"/>
                <a:ext cx="81791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789485" y="1580616"/>
                <a:ext cx="465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0</a:t>
                </a:r>
                <a:endParaRPr lang="ru-RU" baseline="-25000" dirty="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343400" y="1538653"/>
              <a:ext cx="2549769" cy="1213339"/>
              <a:chOff x="4343400" y="1538653"/>
              <a:chExt cx="2549769" cy="1213339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4343400" y="1538653"/>
                <a:ext cx="1037492" cy="3077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767754" y="1538653"/>
                <a:ext cx="1125415" cy="30626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4343400" y="2514600"/>
                <a:ext cx="1037492" cy="23739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Прямоугольник 28"/>
              <p:cNvSpPr/>
              <p:nvPr/>
            </p:nvSpPr>
            <p:spPr>
              <a:xfrm>
                <a:off x="5380892" y="1846384"/>
                <a:ext cx="386862" cy="665285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5835" y="2995821"/>
                <a:ext cx="11769754" cy="294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В области вблизи фокуса газ сильно ионизован за счёт электронной лавины. Происходит активное поглощение излучения в слое толщиной: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Δ</m:t>
                      </m:r>
                      <m:r>
                        <a:rPr lang="ru-RU" sz="2400" b="0" i="1" smtClean="0">
                          <a:latin typeface="Cambria Math"/>
                        </a:rPr>
                        <m:t>х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3/2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3.1∙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−31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  <a:p>
                <a:r>
                  <a:rPr lang="ru-RU" dirty="0"/>
                  <a:t>где </a:t>
                </a:r>
                <a:r>
                  <a:rPr lang="en-US" dirty="0"/>
                  <a:t>T – </a:t>
                </a:r>
                <a:r>
                  <a:rPr lang="ru-RU" dirty="0"/>
                  <a:t>температура плазмы</a:t>
                </a:r>
                <a:r>
                  <a:rPr lang="en-US" dirty="0"/>
                  <a:t> [K]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ru-RU" dirty="0"/>
                  <a:t> – энергия кванта лазерного излучения</a:t>
                </a:r>
                <a:r>
                  <a:rPr lang="en-US" dirty="0"/>
                  <a:t> [</a:t>
                </a:r>
                <a:r>
                  <a:rPr lang="ru-RU" dirty="0"/>
                  <a:t>эВ</a:t>
                </a:r>
                <a:r>
                  <a:rPr lang="en-US" dirty="0"/>
                  <a:t>]</a:t>
                </a:r>
                <a:r>
                  <a:rPr lang="ru-RU" dirty="0"/>
                  <a:t>, </a:t>
                </a:r>
                <a:r>
                  <a:rPr lang="en-US" dirty="0"/>
                  <a:t>Z – </a:t>
                </a:r>
                <a:r>
                  <a:rPr lang="ru-RU" dirty="0"/>
                  <a:t>эффективное зарядовое число, </a:t>
                </a:r>
                <a:r>
                  <a:rPr lang="en-US" dirty="0"/>
                  <a:t>N – </a:t>
                </a:r>
                <a:r>
                  <a:rPr lang="ru-RU" dirty="0"/>
                  <a:t>плотность мишени, </a:t>
                </a:r>
                <a:r>
                  <a:rPr lang="en-US" dirty="0"/>
                  <a:t>g – </a:t>
                </a:r>
                <a:r>
                  <a:rPr lang="ru-RU" dirty="0"/>
                  <a:t>фактор </a:t>
                </a:r>
                <a:r>
                  <a:rPr lang="ru-RU" dirty="0" err="1"/>
                  <a:t>Гаунта</a:t>
                </a:r>
                <a:r>
                  <a:rPr 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=0.55∙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4/3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5" y="2995821"/>
                <a:ext cx="11769754" cy="2949141"/>
              </a:xfrm>
              <a:prstGeom prst="rect">
                <a:avLst/>
              </a:prstGeom>
              <a:blipFill rotWithShape="1">
                <a:blip r:embed="rId2"/>
                <a:stretch>
                  <a:fillRect l="-829" t="-1653" r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27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6210" y="113260"/>
            <a:ext cx="10741269" cy="9375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Распространение детонационной волны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262" y="4721951"/>
            <a:ext cx="117904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S</a:t>
            </a:r>
            <a:r>
              <a:rPr lang="en-US" sz="2000" i="1" baseline="-25000" dirty="0"/>
              <a:t>0</a:t>
            </a:r>
            <a:r>
              <a:rPr lang="en-US" sz="2000" dirty="0"/>
              <a:t> – </a:t>
            </a:r>
            <a:r>
              <a:rPr lang="ru-RU" sz="2000" dirty="0"/>
              <a:t>световой поток излучения лазера, </a:t>
            </a:r>
            <a:r>
              <a:rPr lang="en-US" sz="2000" i="1" dirty="0"/>
              <a:t>D</a:t>
            </a:r>
            <a:r>
              <a:rPr lang="en-US" sz="2000" dirty="0"/>
              <a:t> – </a:t>
            </a:r>
            <a:r>
              <a:rPr lang="ru-RU" sz="2000" dirty="0"/>
              <a:t>скорость распространения плазменного фронта,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/>
              <a:t> – </a:t>
            </a:r>
            <a:r>
              <a:rPr lang="ru-RU" sz="2000" dirty="0"/>
              <a:t>скорость движения плазменного фронта в боковых направлениях, </a:t>
            </a:r>
            <a:r>
              <a:rPr lang="ru-RU" sz="2000" i="1" dirty="0"/>
              <a:t>2</a:t>
            </a:r>
            <a:r>
              <a:rPr lang="en-US" sz="2000" i="1" dirty="0"/>
              <a:t>r </a:t>
            </a:r>
            <a:r>
              <a:rPr lang="en-US" sz="2000" dirty="0"/>
              <a:t>– </a:t>
            </a:r>
            <a:r>
              <a:rPr lang="ru-RU" sz="2000" dirty="0"/>
              <a:t>диаметр фокусного пятна, </a:t>
            </a:r>
            <a:r>
              <a:rPr lang="en-US" sz="2000" i="1" dirty="0" err="1"/>
              <a:t>Δx</a:t>
            </a:r>
            <a:r>
              <a:rPr lang="en-US" sz="2000" dirty="0"/>
              <a:t> – </a:t>
            </a:r>
            <a:r>
              <a:rPr lang="ru-RU" sz="2000" dirty="0"/>
              <a:t>характерная толщина слоя, в котором происходит поглощение лазерного излучения</a:t>
            </a:r>
            <a:r>
              <a:rPr lang="ru-RU" sz="2000" i="1" dirty="0"/>
              <a:t>. </a:t>
            </a:r>
            <a:r>
              <a:rPr lang="en-US" sz="2000" i="1" dirty="0"/>
              <a:t>p,</a:t>
            </a:r>
            <a:r>
              <a:rPr lang="ru-RU" sz="2000" i="1" dirty="0"/>
              <a:t> </a:t>
            </a:r>
            <a:r>
              <a:rPr lang="el-GR" sz="2000" i="1" dirty="0"/>
              <a:t>ρ</a:t>
            </a:r>
            <a:r>
              <a:rPr lang="en-US" sz="2000" i="1" dirty="0"/>
              <a:t>,</a:t>
            </a:r>
            <a:r>
              <a:rPr lang="ru-RU" sz="2000" i="1" dirty="0"/>
              <a:t> </a:t>
            </a:r>
            <a:r>
              <a:rPr lang="el-GR" sz="2000" i="1" dirty="0"/>
              <a:t>ε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ru-RU" sz="2000" dirty="0"/>
              <a:t>давление, плотности и внутренняя энергия газа до плазменного фронта. </a:t>
            </a:r>
            <a:r>
              <a:rPr lang="en-US" sz="2000" i="1" dirty="0"/>
              <a:t>p</a:t>
            </a:r>
            <a:r>
              <a:rPr lang="en-US" sz="2000" i="1" baseline="-25000" dirty="0"/>
              <a:t>0</a:t>
            </a:r>
            <a:r>
              <a:rPr lang="en-US" sz="2000" i="1" dirty="0"/>
              <a:t>, </a:t>
            </a:r>
            <a:r>
              <a:rPr lang="el-GR" sz="2000" i="1" dirty="0"/>
              <a:t>ρ</a:t>
            </a:r>
            <a:r>
              <a:rPr lang="en-US" sz="2000" i="1" baseline="-25000" dirty="0"/>
              <a:t>0</a:t>
            </a:r>
            <a:r>
              <a:rPr lang="en-US" sz="2000" i="1" dirty="0"/>
              <a:t>, </a:t>
            </a:r>
            <a:r>
              <a:rPr lang="el-GR" sz="2000" i="1" dirty="0"/>
              <a:t>ε</a:t>
            </a:r>
            <a:r>
              <a:rPr lang="en-US" sz="2000" i="1" baseline="-25000" dirty="0"/>
              <a:t>0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ru-RU" sz="2000" dirty="0"/>
              <a:t>давление плотность и внутренняя энергия газа за плазменным фронтом.</a:t>
            </a:r>
          </a:p>
          <a:p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9046466" y="3556280"/>
            <a:ext cx="835563" cy="686442"/>
            <a:chOff x="8044962" y="3683335"/>
            <a:chExt cx="835563" cy="686442"/>
          </a:xfrm>
        </p:grpSpPr>
        <p:cxnSp>
          <p:nvCxnSpPr>
            <p:cNvPr id="31" name="Прямая со стрелкой 30"/>
            <p:cNvCxnSpPr/>
            <p:nvPr/>
          </p:nvCxnSpPr>
          <p:spPr>
            <a:xfrm>
              <a:off x="8044962" y="3683335"/>
              <a:ext cx="17584" cy="6864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121574" y="3818012"/>
              <a:ext cx="758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8765015" y="787038"/>
            <a:ext cx="718305" cy="686442"/>
            <a:chOff x="8146868" y="892028"/>
            <a:chExt cx="718305" cy="686442"/>
          </a:xfrm>
        </p:grpSpPr>
        <p:cxnSp>
          <p:nvCxnSpPr>
            <p:cNvPr id="35" name="Прямая со стрелкой 34"/>
            <p:cNvCxnSpPr/>
            <p:nvPr/>
          </p:nvCxnSpPr>
          <p:spPr>
            <a:xfrm rot="10800000">
              <a:off x="8146868" y="892028"/>
              <a:ext cx="17584" cy="6864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234504" y="924946"/>
              <a:ext cx="630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069D2A9-AD1F-4A55-8A3E-6B8D69660ED9}"/>
              </a:ext>
            </a:extLst>
          </p:cNvPr>
          <p:cNvGrpSpPr/>
          <p:nvPr/>
        </p:nvGrpSpPr>
        <p:grpSpPr>
          <a:xfrm>
            <a:off x="4158063" y="1074044"/>
            <a:ext cx="6710966" cy="3520852"/>
            <a:chOff x="3110354" y="1074045"/>
            <a:chExt cx="6710966" cy="352085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110354" y="1074045"/>
              <a:ext cx="6337080" cy="3520852"/>
              <a:chOff x="81597" y="0"/>
              <a:chExt cx="3290995" cy="1898477"/>
            </a:xfrm>
            <a:noFill/>
          </p:grpSpPr>
          <p:grpSp>
            <p:nvGrpSpPr>
              <p:cNvPr id="5" name="Группа 4"/>
              <p:cNvGrpSpPr/>
              <p:nvPr/>
            </p:nvGrpSpPr>
            <p:grpSpPr>
              <a:xfrm>
                <a:off x="81597" y="0"/>
                <a:ext cx="3290995" cy="1898477"/>
                <a:chOff x="71252" y="0"/>
                <a:chExt cx="2873746" cy="1381113"/>
              </a:xfrm>
              <a:grpFill/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71252" y="0"/>
                  <a:ext cx="2873746" cy="1166915"/>
                  <a:chOff x="0" y="0"/>
                  <a:chExt cx="2873746" cy="1166915"/>
                </a:xfrm>
                <a:grpFill/>
              </p:grpSpPr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314696" y="0"/>
                    <a:ext cx="2559050" cy="1098550"/>
                    <a:chOff x="0" y="0"/>
                    <a:chExt cx="2559050" cy="1098550"/>
                  </a:xfrm>
                  <a:grpFill/>
                </p:grpSpPr>
                <p:grpSp>
                  <p:nvGrpSpPr>
                    <p:cNvPr id="21" name="Группа 20"/>
                    <p:cNvGrpSpPr/>
                    <p:nvPr/>
                  </p:nvGrpSpPr>
                  <p:grpSpPr>
                    <a:xfrm>
                      <a:off x="0" y="0"/>
                      <a:ext cx="2559050" cy="1098550"/>
                      <a:chOff x="0" y="0"/>
                      <a:chExt cx="2559050" cy="1098550"/>
                    </a:xfrm>
                    <a:grpFill/>
                  </p:grpSpPr>
                  <p:cxnSp>
                    <p:nvCxnSpPr>
                      <p:cNvPr id="25" name="Прямая соединительная линия 24"/>
                      <p:cNvCxnSpPr/>
                      <p:nvPr/>
                    </p:nvCxnSpPr>
                    <p:spPr>
                      <a:xfrm>
                        <a:off x="0" y="311150"/>
                        <a:ext cx="1466850" cy="0"/>
                      </a:xfrm>
                      <a:prstGeom prst="line">
                        <a:avLst/>
                      </a:prstGeom>
                      <a:grpFill/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Прямая соединительная линия 25"/>
                      <p:cNvCxnSpPr/>
                      <p:nvPr/>
                    </p:nvCxnSpPr>
                    <p:spPr>
                      <a:xfrm>
                        <a:off x="0" y="774700"/>
                        <a:ext cx="1466850" cy="0"/>
                      </a:xfrm>
                      <a:prstGeom prst="line">
                        <a:avLst/>
                      </a:prstGeom>
                      <a:grpFill/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" name="Овал 26"/>
                      <p:cNvSpPr/>
                      <p:nvPr/>
                    </p:nvSpPr>
                    <p:spPr>
                      <a:xfrm>
                        <a:off x="1416050" y="57150"/>
                        <a:ext cx="952500" cy="965200"/>
                      </a:xfrm>
                      <a:prstGeom prst="ellipse">
                        <a:avLst/>
                      </a:prstGeom>
                      <a:grpFill/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рямоугольник 27"/>
                      <p:cNvSpPr/>
                      <p:nvPr/>
                    </p:nvSpPr>
                    <p:spPr>
                      <a:xfrm>
                        <a:off x="1866900" y="0"/>
                        <a:ext cx="692150" cy="109855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cxnSp>
                  <p:nvCxnSpPr>
                    <p:cNvPr id="22" name="Прямая соединительная линия 21"/>
                    <p:cNvCxnSpPr/>
                    <p:nvPr/>
                  </p:nvCxnSpPr>
                  <p:spPr>
                    <a:xfrm>
                      <a:off x="1466603" y="308758"/>
                      <a:ext cx="615950" cy="0"/>
                    </a:xfrm>
                    <a:prstGeom prst="line">
                      <a:avLst/>
                    </a:prstGeom>
                    <a:grpFill/>
                    <a:ln w="158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Прямая соединительная линия 22"/>
                    <p:cNvCxnSpPr/>
                    <p:nvPr/>
                  </p:nvCxnSpPr>
                  <p:spPr>
                    <a:xfrm>
                      <a:off x="1466603" y="771896"/>
                      <a:ext cx="615950" cy="0"/>
                    </a:xfrm>
                    <a:prstGeom prst="line">
                      <a:avLst/>
                    </a:prstGeom>
                    <a:grpFill/>
                    <a:ln w="158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Полилиния 23"/>
                    <p:cNvSpPr/>
                    <p:nvPr/>
                  </p:nvSpPr>
                  <p:spPr>
                    <a:xfrm>
                      <a:off x="1591293" y="308758"/>
                      <a:ext cx="59376" cy="463138"/>
                    </a:xfrm>
                    <a:custGeom>
                      <a:avLst/>
                      <a:gdLst>
                        <a:gd name="connsiteX0" fmla="*/ 59376 w 59376"/>
                        <a:gd name="connsiteY0" fmla="*/ 0 h 463138"/>
                        <a:gd name="connsiteX1" fmla="*/ 0 w 59376"/>
                        <a:gd name="connsiteY1" fmla="*/ 225632 h 463138"/>
                        <a:gd name="connsiteX2" fmla="*/ 59376 w 59376"/>
                        <a:gd name="connsiteY2" fmla="*/ 463138 h 463138"/>
                        <a:gd name="connsiteX3" fmla="*/ 59376 w 59376"/>
                        <a:gd name="connsiteY3" fmla="*/ 463138 h 463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9376" h="463138">
                          <a:moveTo>
                            <a:pt x="59376" y="0"/>
                          </a:moveTo>
                          <a:cubicBezTo>
                            <a:pt x="29688" y="74221"/>
                            <a:pt x="0" y="148442"/>
                            <a:pt x="0" y="225632"/>
                          </a:cubicBezTo>
                          <a:cubicBezTo>
                            <a:pt x="0" y="302822"/>
                            <a:pt x="59376" y="463138"/>
                            <a:pt x="59376" y="463138"/>
                          </a:cubicBezTo>
                          <a:lnTo>
                            <a:pt x="59376" y="463138"/>
                          </a:lnTo>
                        </a:path>
                      </a:pathLst>
                    </a:custGeom>
                    <a:grp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14" name="Прямая со стрелкой 13"/>
                  <p:cNvCxnSpPr/>
                  <p:nvPr/>
                </p:nvCxnSpPr>
                <p:spPr>
                  <a:xfrm>
                    <a:off x="2075206" y="308758"/>
                    <a:ext cx="5937" cy="460746"/>
                  </a:xfrm>
                  <a:prstGeom prst="straightConnector1">
                    <a:avLst/>
                  </a:prstGeom>
                  <a:grpFill/>
                  <a:ln w="635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Прямая со стрелкой 14"/>
                  <p:cNvCxnSpPr/>
                  <p:nvPr/>
                </p:nvCxnSpPr>
                <p:spPr>
                  <a:xfrm flipV="1">
                    <a:off x="5938" y="451262"/>
                    <a:ext cx="730332" cy="5938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 стрелкой 15"/>
                  <p:cNvCxnSpPr/>
                  <p:nvPr/>
                </p:nvCxnSpPr>
                <p:spPr>
                  <a:xfrm flipV="1">
                    <a:off x="0" y="599704"/>
                    <a:ext cx="730332" cy="5938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Прямая со стрелкой 16"/>
                  <p:cNvCxnSpPr/>
                  <p:nvPr/>
                </p:nvCxnSpPr>
                <p:spPr>
                  <a:xfrm flipH="1" flipV="1">
                    <a:off x="1472540" y="552203"/>
                    <a:ext cx="308610" cy="0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Прямая соединительная линия 17"/>
                  <p:cNvCxnSpPr/>
                  <p:nvPr/>
                </p:nvCxnSpPr>
                <p:spPr>
                  <a:xfrm>
                    <a:off x="1781299" y="771896"/>
                    <a:ext cx="396" cy="395019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Прямая соединительная линия 18"/>
                  <p:cNvCxnSpPr/>
                  <p:nvPr/>
                </p:nvCxnSpPr>
                <p:spPr>
                  <a:xfrm>
                    <a:off x="1959428" y="771896"/>
                    <a:ext cx="396" cy="395019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>
                    <a:off x="1727860" y="1098467"/>
                    <a:ext cx="285008" cy="0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Поле 366"/>
                <p:cNvSpPr txBox="1"/>
                <p:nvPr/>
              </p:nvSpPr>
              <p:spPr>
                <a:xfrm>
                  <a:off x="2128388" y="392230"/>
                  <a:ext cx="344170" cy="254635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2400" dirty="0">
                      <a:effectLst/>
                      <a:latin typeface="Times New Roman"/>
                      <a:ea typeface="Times New Roman"/>
                    </a:rPr>
                    <a:t>2r</a:t>
                  </a:r>
                  <a:endParaRPr lang="ru-RU" sz="2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" name="Поле 367"/>
                <p:cNvSpPr txBox="1"/>
                <p:nvPr/>
              </p:nvSpPr>
              <p:spPr>
                <a:xfrm>
                  <a:off x="1828800" y="1126478"/>
                  <a:ext cx="331726" cy="254635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2400" dirty="0" err="1">
                      <a:effectLst/>
                      <a:latin typeface="Times New Roman"/>
                      <a:ea typeface="Times New Roman"/>
                    </a:rPr>
                    <a:t>Δx</a:t>
                  </a:r>
                  <a:endParaRPr lang="ru-RU" sz="2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1" name="Поле 368"/>
                <p:cNvSpPr txBox="1"/>
                <p:nvPr/>
              </p:nvSpPr>
              <p:spPr>
                <a:xfrm>
                  <a:off x="71252" y="282336"/>
                  <a:ext cx="463138" cy="254635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2400" dirty="0">
                      <a:effectLst/>
                      <a:latin typeface="Times New Roman"/>
                      <a:ea typeface="Times New Roman"/>
                    </a:rPr>
                    <a:t>S</a:t>
                  </a:r>
                  <a:r>
                    <a:rPr lang="en-US" sz="2400" baseline="-25000" dirty="0">
                      <a:effectLst/>
                      <a:latin typeface="Times New Roman"/>
                      <a:ea typeface="Times New Roman"/>
                    </a:rPr>
                    <a:t>0</a:t>
                  </a:r>
                  <a:endParaRPr lang="ru-RU" sz="2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2" name="Поле 369"/>
                <p:cNvSpPr txBox="1"/>
                <p:nvPr/>
              </p:nvSpPr>
              <p:spPr>
                <a:xfrm>
                  <a:off x="1526012" y="391885"/>
                  <a:ext cx="344170" cy="254635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2400" dirty="0">
                      <a:effectLst/>
                      <a:latin typeface="Times New Roman"/>
                      <a:ea typeface="Times New Roman"/>
                    </a:rPr>
                    <a:t>D</a:t>
                  </a:r>
                  <a:endParaRPr lang="ru-RU" sz="24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6" name="Поле 371"/>
              <p:cNvSpPr txBox="1"/>
              <p:nvPr/>
            </p:nvSpPr>
            <p:spPr>
              <a:xfrm>
                <a:off x="944089" y="807522"/>
                <a:ext cx="819150" cy="26098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p, ρ, ε</a:t>
                </a:r>
                <a:endParaRPr lang="ru-RU" sz="2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" name="Поле 372"/>
              <p:cNvSpPr txBox="1"/>
              <p:nvPr/>
            </p:nvSpPr>
            <p:spPr>
              <a:xfrm>
                <a:off x="2176176" y="206607"/>
                <a:ext cx="819150" cy="26098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en-US" sz="2000" baseline="-25000" dirty="0">
                    <a:effectLst/>
                    <a:latin typeface="Times New Roman"/>
                    <a:ea typeface="Times New Roman"/>
                  </a:rPr>
                  <a:t>0</a:t>
                </a:r>
                <a:r>
                  <a:rPr lang="en-US" sz="2000" dirty="0">
                    <a:effectLst/>
                    <a:latin typeface="Times New Roman"/>
                    <a:ea typeface="Times New Roman"/>
                  </a:rPr>
                  <a:t>, ρ</a:t>
                </a:r>
                <a:r>
                  <a:rPr lang="en-US" sz="2000" baseline="-25000" dirty="0">
                    <a:effectLst/>
                    <a:latin typeface="Times New Roman"/>
                    <a:ea typeface="Times New Roman"/>
                  </a:rPr>
                  <a:t>0</a:t>
                </a:r>
                <a:r>
                  <a:rPr lang="en-US" sz="2000" dirty="0">
                    <a:effectLst/>
                    <a:latin typeface="Times New Roman"/>
                    <a:ea typeface="Times New Roman"/>
                  </a:rPr>
                  <a:t>, ε</a:t>
                </a:r>
                <a:r>
                  <a:rPr lang="en-US" sz="2000" baseline="-25000" dirty="0">
                    <a:effectLst/>
                    <a:latin typeface="Times New Roman"/>
                    <a:ea typeface="Times New Roman"/>
                  </a:rPr>
                  <a:t>0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C961E85-66A0-40B7-A6BD-0600F2780C36}"/>
                </a:ext>
              </a:extLst>
            </p:cNvPr>
            <p:cNvSpPr/>
            <p:nvPr/>
          </p:nvSpPr>
          <p:spPr>
            <a:xfrm>
              <a:off x="8136575" y="1216710"/>
              <a:ext cx="1684745" cy="2499166"/>
            </a:xfrm>
            <a:prstGeom prst="rect">
              <a:avLst/>
            </a:prstGeom>
            <a:solidFill>
              <a:srgbClr val="EE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83178" y="6237963"/>
            <a:ext cx="1081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Поглощающий слой перемещается вдоль лазерного луча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F95000-109A-4FF9-BEC0-744AAD7AD88C}"/>
              </a:ext>
            </a:extLst>
          </p:cNvPr>
          <p:cNvSpPr txBox="1"/>
          <p:nvPr/>
        </p:nvSpPr>
        <p:spPr>
          <a:xfrm>
            <a:off x="158262" y="1304877"/>
            <a:ext cx="3510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Из-за поглощения квантов лазера плазма нагревается. Нагрев приводит к резкому росту давления и формированию детонационной волны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2AD1DB-AC04-45C1-8253-89F774390EBC}"/>
              </a:ext>
            </a:extLst>
          </p:cNvPr>
          <p:cNvSpPr txBox="1"/>
          <p:nvPr/>
        </p:nvSpPr>
        <p:spPr>
          <a:xfrm>
            <a:off x="4976408" y="4285930"/>
            <a:ext cx="5231248" cy="37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распространения детонационной волны</a:t>
            </a:r>
          </a:p>
        </p:txBody>
      </p:sp>
    </p:spTree>
    <p:extLst>
      <p:ext uri="{BB962C8B-B14F-4D97-AF65-F5344CB8AC3E}">
        <p14:creationId xmlns:p14="http://schemas.microsoft.com/office/powerpoint/2010/main" val="9656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47CB4-1AD1-4C71-9C06-E575488E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87923"/>
            <a:ext cx="10791825" cy="7214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Расчётная модель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90AEFC8-7BA6-419F-AE6A-52FD762C5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2005" y="695008"/>
                <a:ext cx="11492916" cy="5503570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ru-RU" b="0" dirty="0"/>
                  <a:t>Для описания плазмы в зоне разряда использовалась модель «световой детонации»</a:t>
                </a:r>
                <a:r>
                  <a:rPr lang="en-US" b="0" dirty="0"/>
                  <a:t>:</a:t>
                </a:r>
                <a:r>
                  <a:rPr lang="ru-RU" b="0" dirty="0"/>
                  <a:t> </a:t>
                </a:r>
                <a:endParaRPr lang="ru-RU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(2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1/3</m:t>
                        </m:r>
                      </m:sup>
                    </m:sSup>
                  </m:oMath>
                </a14:m>
                <a:r>
                  <a:rPr lang="ru-RU" dirty="0"/>
                  <a:t>		</a:t>
                </a:r>
                <a:r>
                  <a:rPr lang="ru-RU" b="0" dirty="0"/>
                  <a:t>(</a:t>
                </a:r>
                <a:r>
                  <a:rPr lang="en-US" b="0" dirty="0"/>
                  <a:t>1</a:t>
                </a:r>
                <a:r>
                  <a:rPr lang="ru-RU" b="0" dirty="0"/>
                  <a:t>)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2/3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−1)</m:t>
                            </m:r>
                          </m:e>
                          <m:sup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𝛾</m:t>
                        </m:r>
                        <m:r>
                          <a:rPr lang="ru-RU" i="1">
                            <a:latin typeface="Cambria Math"/>
                          </a:rPr>
                          <m:t>+1)</m:t>
                        </m:r>
                      </m:den>
                    </m:f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2/3</m:t>
                        </m:r>
                      </m:sup>
                    </m:sSup>
                  </m:oMath>
                </a14:m>
                <a:r>
                  <a:rPr lang="ru-RU" dirty="0"/>
                  <a:t>		</a:t>
                </a:r>
                <a:r>
                  <a:rPr lang="ru-RU" b="0" dirty="0"/>
                  <a:t>(</a:t>
                </a:r>
                <a:r>
                  <a:rPr lang="en-US" b="0" dirty="0"/>
                  <a:t>2</a:t>
                </a:r>
                <a:r>
                  <a:rPr lang="ru-RU" b="0" dirty="0"/>
                  <a:t>)</a:t>
                </a:r>
              </a:p>
              <a:p>
                <a:pPr algn="just"/>
                <a:r>
                  <a:rPr lang="ru-RU" dirty="0"/>
                  <a:t>	</a:t>
                </a:r>
                <a:r>
                  <a:rPr lang="ru-RU" b="0" dirty="0"/>
                  <a:t>где </a:t>
                </a:r>
                <a:r>
                  <a:rPr lang="ru-RU" b="0" i="1" dirty="0"/>
                  <a:t>D</a:t>
                </a:r>
                <a:r>
                  <a:rPr lang="ru-RU" b="0" dirty="0"/>
                  <a:t> – скорость детонационной волны в м/с, </a:t>
                </a:r>
                <a:r>
                  <a:rPr lang="ru-RU" b="0" i="1" dirty="0"/>
                  <a:t>Е</a:t>
                </a:r>
                <a:r>
                  <a:rPr lang="ru-RU" b="0" dirty="0"/>
                  <a:t> – плотность энергии плазмы в Дж/кг, </a:t>
                </a:r>
                <a:r>
                  <a:rPr lang="ru-RU" b="0" i="1" dirty="0"/>
                  <a:t>S</a:t>
                </a:r>
                <a:r>
                  <a:rPr lang="ru-RU" b="0" i="1" baseline="-25000" dirty="0"/>
                  <a:t>0</a:t>
                </a:r>
                <a:r>
                  <a:rPr lang="ru-RU" b="0" dirty="0"/>
                  <a:t> – падающий световой поток от лазера в </a:t>
                </a:r>
                <a:r>
                  <a:rPr lang="ru-RU" b="0" i="1" dirty="0"/>
                  <a:t>Дж/м</a:t>
                </a:r>
                <a:r>
                  <a:rPr lang="ru-RU" b="0" i="1" baseline="30000" dirty="0"/>
                  <a:t>2</a:t>
                </a:r>
                <a:r>
                  <a:rPr lang="ru-RU" b="0" i="1" dirty="0"/>
                  <a:t>∙с</a:t>
                </a:r>
                <a:r>
                  <a:rPr lang="ru-RU" b="0" dirty="0"/>
                  <a:t>, </a:t>
                </a:r>
                <a:r>
                  <a:rPr lang="el-GR" b="0" i="1" dirty="0"/>
                  <a:t>ρ</a:t>
                </a:r>
                <a:r>
                  <a:rPr lang="ru-RU" b="0" i="1" baseline="-25000" dirty="0"/>
                  <a:t>0</a:t>
                </a:r>
                <a:r>
                  <a:rPr lang="ru-RU" b="0" i="1" dirty="0"/>
                  <a:t> </a:t>
                </a:r>
                <a:r>
                  <a:rPr lang="ru-RU" b="0" dirty="0"/>
                  <a:t>– плотность газа в </a:t>
                </a:r>
                <a:r>
                  <a:rPr lang="ru-RU" b="0" i="1" dirty="0"/>
                  <a:t>кг/м</a:t>
                </a:r>
                <a:r>
                  <a:rPr lang="ru-RU" b="0" i="1" baseline="30000" dirty="0"/>
                  <a:t>3</a:t>
                </a:r>
                <a:r>
                  <a:rPr lang="ru-RU" b="0" dirty="0"/>
                  <a:t>, </a:t>
                </a:r>
                <a:r>
                  <a:rPr lang="el-GR" b="0" i="1" dirty="0"/>
                  <a:t>γ</a:t>
                </a:r>
                <a:r>
                  <a:rPr lang="en-US" b="0" dirty="0"/>
                  <a:t>=1.66</a:t>
                </a:r>
                <a:r>
                  <a:rPr lang="ru-RU" b="0" dirty="0"/>
                  <a:t> – показатель адиабаты для плазмы</a:t>
                </a:r>
                <a:r>
                  <a:rPr lang="en-US" b="0" dirty="0"/>
                  <a:t>, </a:t>
                </a:r>
                <a:r>
                  <a:rPr lang="ru-RU" b="0" i="1" dirty="0"/>
                  <a:t>δ</a:t>
                </a:r>
                <a:r>
                  <a:rPr lang="ru-RU" b="0" dirty="0"/>
                  <a:t> – показывает какая часть энергии тратится на распространение детонационной волны</a:t>
                </a:r>
                <a:endParaRPr lang="en-US" b="0" dirty="0"/>
              </a:p>
              <a:p>
                <a:pPr algn="just"/>
                <a:endParaRPr lang="ru-RU" b="0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sz="3100" i="1">
                        <a:latin typeface="Cambria Math"/>
                      </a:rPr>
                      <m:t>𝛿</m:t>
                    </m:r>
                    <m:r>
                      <a:rPr lang="ru-RU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1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100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ru-RU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1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∗∆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100" i="1">
                                <a:latin typeface="Cambria Math"/>
                              </a:rPr>
                              <m:t>𝑟𝐷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dirty="0"/>
                  <a:t>			</a:t>
                </a:r>
                <a:r>
                  <a:rPr lang="ru-RU" b="0" dirty="0"/>
                  <a:t>(3)</a:t>
                </a:r>
              </a:p>
              <a:p>
                <a:pPr lvl="0" algn="just"/>
                <a:r>
                  <a:rPr lang="ru-RU" dirty="0"/>
                  <a:t>	</a:t>
                </a:r>
                <a:r>
                  <a:rPr lang="ru-RU" b="0" dirty="0"/>
                  <a:t>где </a:t>
                </a:r>
                <a:r>
                  <a:rPr lang="ru-RU" b="0" i="1" dirty="0"/>
                  <a:t>a</a:t>
                </a:r>
                <a:r>
                  <a:rPr lang="ru-RU" b="0" dirty="0"/>
                  <a:t> – скорость вытекания газа через боковые стенки цилиндрической детонационной волны, </a:t>
                </a:r>
                <a:r>
                  <a:rPr lang="ru-RU" b="0" i="1" dirty="0"/>
                  <a:t>r</a:t>
                </a:r>
                <a:r>
                  <a:rPr lang="ru-RU" b="0" dirty="0"/>
                  <a:t> – радиус фокусного пятна в </a:t>
                </a:r>
                <a:r>
                  <a:rPr lang="ru-RU" b="0" i="1" dirty="0"/>
                  <a:t>м</a:t>
                </a:r>
                <a:r>
                  <a:rPr lang="ru-RU" b="0" dirty="0"/>
                  <a:t>, </a:t>
                </a:r>
                <a:r>
                  <a:rPr lang="el-GR" b="0" i="1" dirty="0"/>
                  <a:t>Δ</a:t>
                </a:r>
                <a:r>
                  <a:rPr lang="ru-RU" b="0" i="1" dirty="0"/>
                  <a:t>х </a:t>
                </a:r>
                <a:r>
                  <a:rPr lang="ru-RU" b="0" dirty="0"/>
                  <a:t>– характерная толщина слоя, в котором происходит поглощение лазерного излучения в м.</a:t>
                </a:r>
                <a:r>
                  <a:rPr lang="ru-RU" dirty="0"/>
                  <a:t>	</a:t>
                </a:r>
              </a:p>
              <a:p>
                <a:pPr lvl="0" algn="just"/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90AEFC8-7BA6-419F-AE6A-52FD762C5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005" y="695008"/>
                <a:ext cx="11492916" cy="5503570"/>
              </a:xfrm>
              <a:blipFill>
                <a:blip r:embed="rId2"/>
                <a:stretch>
                  <a:fillRect l="-796" t="-1993" r="-849" b="-1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95854" y="6202877"/>
            <a:ext cx="999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/>
              <a:t>Райзер</a:t>
            </a:r>
            <a:r>
              <a:rPr lang="ru-RU" sz="2000" b="1" i="1" dirty="0"/>
              <a:t> Ю. П. Лазерная искра и распространение разрядов. – М.: Наука, 1974. – 308с.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2192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2202A50-8817-4796-A5D1-1F6062FE8498}" vid="{E9CF36A1-11E4-4AE3-B9BD-3D2BDFD9AC8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6077</TotalTime>
  <Words>2256</Words>
  <Application>Microsoft Office PowerPoint</Application>
  <PresentationFormat>Широкоэкранный</PresentationFormat>
  <Paragraphs>309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Тема1</vt:lpstr>
      <vt:lpstr>Graph</vt:lpstr>
      <vt:lpstr>Определение параметров плазмы в зоне разряда лазерно-плазменных источников ЭУФ излучения с газоструйными мишенями</vt:lpstr>
      <vt:lpstr>ВВЕДЕНИЕ</vt:lpstr>
      <vt:lpstr>Цели работы</vt:lpstr>
      <vt:lpstr>Процессы при формировании лазерной искры</vt:lpstr>
      <vt:lpstr>Возникновение первичного пробоя</vt:lpstr>
      <vt:lpstr>Образование электронной лавины</vt:lpstr>
      <vt:lpstr>Поглощение лазерного излучения плазмой</vt:lpstr>
      <vt:lpstr>Распространение детонационной волны</vt:lpstr>
      <vt:lpstr>Расчётная модель</vt:lpstr>
      <vt:lpstr>Расчётная модель</vt:lpstr>
      <vt:lpstr>Ограничения на применение модели</vt:lpstr>
      <vt:lpstr>Зависимости  температуры плазмы от плотности мишени</vt:lpstr>
      <vt:lpstr>Зависимости температуры плазмы и потерь от плотности мишени</vt:lpstr>
      <vt:lpstr>Зависимости температуры плазмы от радиуса фокуса</vt:lpstr>
      <vt:lpstr>Исследовательская установка</vt:lpstr>
      <vt:lpstr>Эмиссионный спектр криптона</vt:lpstr>
      <vt:lpstr>Эмиссионный спектр углекислоты</vt:lpstr>
      <vt:lpstr>Оценка параметров плазмы для исследованных газовых мишеней</vt:lpstr>
      <vt:lpstr>Оценка параметров плазмы для углеводородных мишеней</vt:lpstr>
      <vt:lpstr>Зависимости температуры плазмы от энергии лазера</vt:lpstr>
      <vt:lpstr>Сравнение линз с диаметром фокусного пятна  60 и 30 мкм</vt:lpstr>
      <vt:lpstr>Оценки температуры плазмы для ps лазера</vt:lpstr>
      <vt:lpstr>Выводы</vt:lpstr>
      <vt:lpstr>Перспективы продолжения работы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Перекалов Александр Алексеевич</dc:creator>
  <cp:lastModifiedBy>Перекалов Александр Алексеевич</cp:lastModifiedBy>
  <cp:revision>176</cp:revision>
  <dcterms:created xsi:type="dcterms:W3CDTF">2020-09-28T07:23:56Z</dcterms:created>
  <dcterms:modified xsi:type="dcterms:W3CDTF">2021-03-23T14:07:30Z</dcterms:modified>
</cp:coreProperties>
</file>