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6" r:id="rId3"/>
    <p:sldId id="267" r:id="rId4"/>
    <p:sldId id="276" r:id="rId5"/>
    <p:sldId id="290" r:id="rId6"/>
    <p:sldId id="291" r:id="rId7"/>
    <p:sldId id="292" r:id="rId8"/>
    <p:sldId id="278" r:id="rId9"/>
    <p:sldId id="280" r:id="rId10"/>
    <p:sldId id="268" r:id="rId11"/>
    <p:sldId id="288" r:id="rId12"/>
    <p:sldId id="289" r:id="rId13"/>
    <p:sldId id="260" r:id="rId14"/>
    <p:sldId id="282" r:id="rId15"/>
    <p:sldId id="256" r:id="rId16"/>
    <p:sldId id="281" r:id="rId17"/>
    <p:sldId id="26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6" autoAdjust="0"/>
    <p:restoredTop sz="94640" autoAdjust="0"/>
  </p:normalViewPr>
  <p:slideViewPr>
    <p:cSldViewPr>
      <p:cViewPr>
        <p:scale>
          <a:sx n="70" d="100"/>
          <a:sy n="70" d="100"/>
        </p:scale>
        <p:origin x="-117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39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3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1C6893-34EC-4493-ABD9-1C5EAF46A9AB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1D81E1-6CCA-497F-B13C-CF2C9F650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F8E82-B4CE-4E74-AA0B-390F934096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F9DF2-2B54-4194-B5A0-D79610B2A9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32CBB-E0CF-488C-9609-41FF619325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AE606-7064-408D-BA6E-2CBB93D58B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8F96-FCE8-46B5-895F-D5442293C10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CBC8-EF32-4785-B00E-6C1938CF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4BC5-61CD-4E74-9BD4-D493D9AEF39F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68DB-6FAC-46CB-A3D0-E369271C3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E34B-6115-47C9-894C-AADFE8F9D67A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A534-0802-42DB-A677-A602AC1BC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F043-56A0-4E4C-B994-3114D9F737A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C94A-AB82-41F8-B7DA-E22607D12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24FB-6160-4262-85CE-1EAAFCD31ED1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0B30-86E7-4179-B00D-923C4BD40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CBEA-50D3-4507-BEB8-306693B3020C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1517-653F-4B17-92C7-FDD661C3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ADA5-E595-4A37-AC15-5C291D3F8C9F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9321-0DDA-4338-B959-86855ED4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9040-154B-4E3D-90DF-95D5646BBBD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BEE9-786B-49D5-B1BE-7855A927F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6C0B-7A0C-4707-89A7-3B2AD07B62B1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1FCC-5A0B-49CB-9759-3B4116439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1B82-3E80-40BD-99A0-1CABCC66622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C5F0-1A6E-4A59-817F-3A5B9C0F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B568-7121-4244-A619-D32D6856BF00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A830-1889-4B08-94B7-CFA52452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3238E-E22F-44AF-B163-469802944A4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4E371-5CA4-4724-A8F1-62C9774A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jpe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6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57188" y="765175"/>
            <a:ext cx="8501062" cy="34496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Ферромагнитный резонанс в массивах магнитных микрополосок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800" y="3789363"/>
            <a:ext cx="3744913" cy="2471737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аспирант 1 года обучения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В. Горев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н. с. ИФМ РАН,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д.ф.-м.н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Л. Миронов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расчета ФМР-спектра</a:t>
            </a: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7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8" name="Rectangle 1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0" name="Rectangle 15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2" name="Rectangle 21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3" name="Номер слайда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7369C0-46C7-4646-892E-831782A48CA2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6" name="Rectangle 6"/>
          <p:cNvSpPr>
            <a:spLocks noChangeArrowheads="1"/>
          </p:cNvSpPr>
          <p:nvPr/>
        </p:nvSpPr>
        <p:spPr bwMode="auto">
          <a:xfrm>
            <a:off x="0" y="3790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1" name="Rectangle 8"/>
          <p:cNvSpPr>
            <a:spLocks noChangeArrowheads="1"/>
          </p:cNvSpPr>
          <p:nvPr/>
        </p:nvSpPr>
        <p:spPr bwMode="auto">
          <a:xfrm>
            <a:off x="0" y="6000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2" name="Rectangle 9"/>
          <p:cNvSpPr>
            <a:spLocks noChangeArrowheads="1"/>
          </p:cNvSpPr>
          <p:nvPr/>
        </p:nvSpPr>
        <p:spPr bwMode="auto">
          <a:xfrm>
            <a:off x="0" y="10096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3" name="Rectangle 10"/>
          <p:cNvSpPr>
            <a:spLocks noChangeArrowheads="1"/>
          </p:cNvSpPr>
          <p:nvPr/>
        </p:nvSpPr>
        <p:spPr bwMode="auto">
          <a:xfrm>
            <a:off x="0" y="14192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4" name="Rectangle 11"/>
          <p:cNvSpPr>
            <a:spLocks noChangeArrowheads="1"/>
          </p:cNvSpPr>
          <p:nvPr/>
        </p:nvSpPr>
        <p:spPr bwMode="auto">
          <a:xfrm>
            <a:off x="0" y="182880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5" name="Rectangle 12"/>
          <p:cNvSpPr>
            <a:spLocks noChangeArrowheads="1"/>
          </p:cNvSpPr>
          <p:nvPr/>
        </p:nvSpPr>
        <p:spPr bwMode="auto">
          <a:xfrm>
            <a:off x="0" y="22383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7" name="Rectangle 21"/>
          <p:cNvSpPr>
            <a:spLocks noChangeArrowheads="1"/>
          </p:cNvSpPr>
          <p:nvPr/>
        </p:nvSpPr>
        <p:spPr bwMode="auto">
          <a:xfrm>
            <a:off x="0" y="8096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8" name="Rectangle 22"/>
          <p:cNvSpPr>
            <a:spLocks noChangeArrowheads="1"/>
          </p:cNvSpPr>
          <p:nvPr/>
        </p:nvSpPr>
        <p:spPr bwMode="auto">
          <a:xfrm>
            <a:off x="0" y="14287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39" name="Rectangle 23"/>
          <p:cNvSpPr>
            <a:spLocks noChangeArrowheads="1"/>
          </p:cNvSpPr>
          <p:nvPr/>
        </p:nvSpPr>
        <p:spPr bwMode="auto">
          <a:xfrm>
            <a:off x="0" y="20478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40" name="Rectangle 24"/>
          <p:cNvSpPr>
            <a:spLocks noChangeArrowheads="1"/>
          </p:cNvSpPr>
          <p:nvPr/>
        </p:nvSpPr>
        <p:spPr bwMode="auto">
          <a:xfrm>
            <a:off x="0" y="266700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41" name="Rectangle 25"/>
          <p:cNvSpPr>
            <a:spLocks noChangeArrowheads="1"/>
          </p:cNvSpPr>
          <p:nvPr/>
        </p:nvSpPr>
        <p:spPr bwMode="auto">
          <a:xfrm>
            <a:off x="0" y="32861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4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5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7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0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2" name="Rectangle 1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3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4" name="Rectangle 1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5" name="Rectangle 20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7" name="Rectangle 2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8" name="Rectangle 2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59" name="Rectangle 28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60" name="Rectangle 2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261" name="Группа 89"/>
          <p:cNvGrpSpPr>
            <a:grpSpLocks/>
          </p:cNvGrpSpPr>
          <p:nvPr/>
        </p:nvGrpSpPr>
        <p:grpSpPr bwMode="auto">
          <a:xfrm rot="5400000">
            <a:off x="1860551" y="1192212"/>
            <a:ext cx="1331912" cy="2519363"/>
            <a:chOff x="6429376" y="1500188"/>
            <a:chExt cx="2105025" cy="4114800"/>
          </a:xfrm>
        </p:grpSpPr>
        <p:pic>
          <p:nvPicPr>
            <p:cNvPr id="8326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76" y="1500188"/>
              <a:ext cx="2105025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9" name="Прямая со стрелкой 118"/>
            <p:cNvCxnSpPr/>
            <p:nvPr/>
          </p:nvCxnSpPr>
          <p:spPr>
            <a:xfrm rot="5400000" flipH="1" flipV="1">
              <a:off x="6732072" y="2520462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rot="5400000" flipH="1" flipV="1">
              <a:off x="7164869" y="2519208"/>
              <a:ext cx="287803" cy="2508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rot="5400000" flipH="1" flipV="1">
              <a:off x="7567558" y="2520462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rot="5400000" flipH="1" flipV="1">
              <a:off x="7956449" y="2520462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rot="5400000" flipH="1" flipV="1">
              <a:off x="6732073" y="2953463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rot="5400000" flipH="1" flipV="1">
              <a:off x="7164869" y="2952209"/>
              <a:ext cx="287802" cy="2508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 rot="5400000" flipH="1" flipV="1">
              <a:off x="7567559" y="2953463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rot="5400000" flipH="1" flipV="1">
              <a:off x="7956450" y="2953463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/>
            <p:nvPr/>
          </p:nvCxnSpPr>
          <p:spPr>
            <a:xfrm rot="5400000" flipH="1" flipV="1">
              <a:off x="6714509" y="3352756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rot="5400000" flipH="1" flipV="1">
              <a:off x="7147307" y="3351501"/>
              <a:ext cx="287802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rot="5400000" flipH="1" flipV="1">
              <a:off x="7549997" y="3352756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 rot="5400000" flipH="1" flipV="1">
              <a:off x="7938886" y="3352756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rot="5400000" flipH="1" flipV="1">
              <a:off x="6714508" y="3785757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 rot="5400000" flipH="1" flipV="1">
              <a:off x="7147306" y="3784502"/>
              <a:ext cx="287803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rot="5400000" flipH="1" flipV="1">
              <a:off x="7549996" y="3785757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rot="5400000" flipH="1" flipV="1">
              <a:off x="7938885" y="3785757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rot="5400000" flipH="1" flipV="1">
              <a:off x="6714508" y="4138380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5400000" flipH="1" flipV="1">
              <a:off x="7147306" y="4137125"/>
              <a:ext cx="287803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 rot="5400000" flipH="1" flipV="1">
              <a:off x="7549996" y="4138380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rot="5400000" flipH="1" flipV="1">
              <a:off x="7938885" y="4138380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rot="5400000" flipH="1" flipV="1">
              <a:off x="6714509" y="4571380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 rot="5400000" flipH="1" flipV="1">
              <a:off x="7147307" y="4570125"/>
              <a:ext cx="287802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rot="5400000" flipH="1" flipV="1">
              <a:off x="7549997" y="4571380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 rot="5400000" flipH="1" flipV="1">
              <a:off x="7938886" y="4571380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rot="5400000" flipH="1" flipV="1">
              <a:off x="6784718" y="4947379"/>
              <a:ext cx="290395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 rot="5400000" flipH="1" flipV="1">
              <a:off x="7163573" y="4947380"/>
              <a:ext cx="290395" cy="2508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/>
            <p:nvPr/>
          </p:nvCxnSpPr>
          <p:spPr>
            <a:xfrm rot="5400000" flipH="1" flipV="1">
              <a:off x="7487230" y="4947379"/>
              <a:ext cx="290395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 rot="5400000" flipH="1" flipV="1">
              <a:off x="7864830" y="4948634"/>
              <a:ext cx="290395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 rot="5400000" flipH="1" flipV="1">
              <a:off x="6786014" y="2140656"/>
              <a:ext cx="287803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 rot="5400000" flipH="1" flipV="1">
              <a:off x="7164869" y="2140657"/>
              <a:ext cx="287803" cy="2508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/>
            <p:nvPr/>
          </p:nvCxnSpPr>
          <p:spPr>
            <a:xfrm rot="5400000" flipH="1" flipV="1">
              <a:off x="7488526" y="2140656"/>
              <a:ext cx="287803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/>
            <p:nvPr/>
          </p:nvCxnSpPr>
          <p:spPr>
            <a:xfrm rot="5400000" flipH="1" flipV="1">
              <a:off x="7866126" y="2141911"/>
              <a:ext cx="287803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 rot="5400000" flipH="1" flipV="1">
              <a:off x="7176201" y="1742660"/>
              <a:ext cx="285210" cy="2508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 rot="5400000" flipH="1" flipV="1">
              <a:off x="7499858" y="1742659"/>
              <a:ext cx="285210" cy="251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/>
            <p:nvPr/>
          </p:nvCxnSpPr>
          <p:spPr>
            <a:xfrm rot="5400000" flipH="1" flipV="1">
              <a:off x="7143544" y="5328482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rot="5400000" flipH="1" flipV="1">
              <a:off x="7467200" y="5328482"/>
              <a:ext cx="287802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Прямоугольник 155"/>
          <p:cNvSpPr/>
          <p:nvPr/>
        </p:nvSpPr>
        <p:spPr>
          <a:xfrm>
            <a:off x="431800" y="936625"/>
            <a:ext cx="8280400" cy="529113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8" name="Прямая соединительная линия 157"/>
          <p:cNvCxnSpPr>
            <a:stCxn id="156" idx="0"/>
            <a:endCxn id="156" idx="2"/>
          </p:cNvCxnSpPr>
          <p:nvPr/>
        </p:nvCxnSpPr>
        <p:spPr>
          <a:xfrm rot="16200000" flipH="1">
            <a:off x="1925638" y="3581400"/>
            <a:ext cx="5292725" cy="31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>
            <a:stCxn id="156" idx="1"/>
            <a:endCxn id="156" idx="3"/>
          </p:cNvCxnSpPr>
          <p:nvPr/>
        </p:nvCxnSpPr>
        <p:spPr>
          <a:xfrm rot="10800000" flipH="1">
            <a:off x="431800" y="3581400"/>
            <a:ext cx="82804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 bwMode="auto">
          <a:xfrm rot="5400000" flipH="1" flipV="1">
            <a:off x="3214687" y="2357438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4" name="Object 116"/>
          <p:cNvGraphicFramePr>
            <a:graphicFrameLocks noChangeAspect="1"/>
          </p:cNvGraphicFramePr>
          <p:nvPr/>
        </p:nvGraphicFramePr>
        <p:xfrm>
          <a:off x="3929063" y="1785938"/>
          <a:ext cx="511175" cy="414337"/>
        </p:xfrm>
        <a:graphic>
          <a:graphicData uri="http://schemas.openxmlformats.org/presentationml/2006/ole">
            <p:oleObj spid="_x0000_s8194" name="Equation" r:id="rId4" imgW="266400" imgH="215640" progId="Equation.DSMT4">
              <p:embed/>
            </p:oleObj>
          </a:graphicData>
        </a:graphic>
      </p:graphicFrame>
      <p:sp>
        <p:nvSpPr>
          <p:cNvPr id="8266" name="TextBox 163"/>
          <p:cNvSpPr txBox="1">
            <a:spLocks noChangeArrowheads="1"/>
          </p:cNvSpPr>
          <p:nvPr/>
        </p:nvSpPr>
        <p:spPr bwMode="auto">
          <a:xfrm>
            <a:off x="571500" y="103822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8195" name="Object 109"/>
          <p:cNvGraphicFramePr>
            <a:graphicFrameLocks noChangeAspect="1"/>
          </p:cNvGraphicFramePr>
          <p:nvPr/>
        </p:nvGraphicFramePr>
        <p:xfrm>
          <a:off x="1079500" y="1079500"/>
          <a:ext cx="1290638" cy="438150"/>
        </p:xfrm>
        <a:graphic>
          <a:graphicData uri="http://schemas.openxmlformats.org/presentationml/2006/ole">
            <p:oleObj spid="_x0000_s8195" name="Equation" r:id="rId5" imgW="672840" imgH="228600" progId="Equation.DSMT4">
              <p:embed/>
            </p:oleObj>
          </a:graphicData>
        </a:graphic>
      </p:graphicFrame>
      <p:grpSp>
        <p:nvGrpSpPr>
          <p:cNvPr id="8267" name="Группа 194"/>
          <p:cNvGrpSpPr>
            <a:grpSpLocks/>
          </p:cNvGrpSpPr>
          <p:nvPr/>
        </p:nvGrpSpPr>
        <p:grpSpPr bwMode="auto">
          <a:xfrm>
            <a:off x="5553075" y="1785938"/>
            <a:ext cx="2519363" cy="1331912"/>
            <a:chOff x="5553076" y="2168524"/>
            <a:chExt cx="2519363" cy="1331913"/>
          </a:xfrm>
        </p:grpSpPr>
        <p:pic>
          <p:nvPicPr>
            <p:cNvPr id="8289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146801" y="1574799"/>
              <a:ext cx="133191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" name="Прямая со стрелкой 111"/>
            <p:cNvCxnSpPr/>
            <p:nvPr/>
          </p:nvCxnSpPr>
          <p:spPr bwMode="auto">
            <a:xfrm rot="9300000" flipH="1" flipV="1">
              <a:off x="7356476" y="2451099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 bwMode="auto">
            <a:xfrm rot="9300000" flipH="1" flipV="1">
              <a:off x="7356476" y="2725736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 bwMode="auto">
            <a:xfrm rot="9300000" flipH="1" flipV="1">
              <a:off x="7356476" y="2979737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 bwMode="auto">
            <a:xfrm rot="9300000" flipH="1" flipV="1">
              <a:off x="7356476" y="3225800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 bwMode="auto">
            <a:xfrm rot="9300000" flipH="1" flipV="1">
              <a:off x="7091364" y="2451099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 bwMode="auto">
            <a:xfrm rot="9300000" flipH="1" flipV="1">
              <a:off x="7091364" y="2725736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 bwMode="auto">
            <a:xfrm rot="9300000" flipH="1" flipV="1">
              <a:off x="7091364" y="2979737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 bwMode="auto">
            <a:xfrm rot="9300000" flipH="1" flipV="1">
              <a:off x="7091364" y="3225800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156"/>
            <p:cNvCxnSpPr/>
            <p:nvPr/>
          </p:nvCxnSpPr>
          <p:spPr bwMode="auto">
            <a:xfrm rot="9300000" flipH="1" flipV="1">
              <a:off x="6846889" y="2439986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/>
            <p:nvPr/>
          </p:nvCxnSpPr>
          <p:spPr bwMode="auto">
            <a:xfrm rot="9300000" flipH="1" flipV="1">
              <a:off x="6846889" y="2714624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/>
            <p:nvPr/>
          </p:nvCxnSpPr>
          <p:spPr bwMode="auto">
            <a:xfrm rot="9300000" flipH="1" flipV="1">
              <a:off x="6846889" y="2968625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 стрелкой 162"/>
            <p:cNvCxnSpPr/>
            <p:nvPr/>
          </p:nvCxnSpPr>
          <p:spPr bwMode="auto">
            <a:xfrm rot="9300000" flipH="1" flipV="1">
              <a:off x="6846889" y="3214687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 bwMode="auto">
            <a:xfrm rot="9300000" flipH="1" flipV="1">
              <a:off x="6581776" y="2439986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/>
            <p:nvPr/>
          </p:nvCxnSpPr>
          <p:spPr bwMode="auto">
            <a:xfrm rot="9300000" flipH="1" flipV="1">
              <a:off x="6581776" y="2714624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/>
            <p:nvPr/>
          </p:nvCxnSpPr>
          <p:spPr bwMode="auto">
            <a:xfrm rot="9300000" flipH="1" flipV="1">
              <a:off x="6581776" y="2968625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 стрелкой 166"/>
            <p:cNvCxnSpPr/>
            <p:nvPr/>
          </p:nvCxnSpPr>
          <p:spPr bwMode="auto">
            <a:xfrm rot="9300000" flipH="1" flipV="1">
              <a:off x="6581776" y="3214687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 стрелкой 167"/>
            <p:cNvCxnSpPr/>
            <p:nvPr/>
          </p:nvCxnSpPr>
          <p:spPr bwMode="auto">
            <a:xfrm rot="9300000" flipH="1" flipV="1">
              <a:off x="6365876" y="2439986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 стрелкой 168"/>
            <p:cNvCxnSpPr/>
            <p:nvPr/>
          </p:nvCxnSpPr>
          <p:spPr bwMode="auto">
            <a:xfrm rot="9300000" flipH="1" flipV="1">
              <a:off x="6365876" y="2714624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 стрелкой 169"/>
            <p:cNvCxnSpPr/>
            <p:nvPr/>
          </p:nvCxnSpPr>
          <p:spPr bwMode="auto">
            <a:xfrm rot="9300000" flipH="1" flipV="1">
              <a:off x="6365876" y="2968625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 стрелкой 170"/>
            <p:cNvCxnSpPr/>
            <p:nvPr/>
          </p:nvCxnSpPr>
          <p:spPr bwMode="auto">
            <a:xfrm rot="9300000" flipH="1" flipV="1">
              <a:off x="6365876" y="3214687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 стрелкой 171"/>
            <p:cNvCxnSpPr/>
            <p:nvPr/>
          </p:nvCxnSpPr>
          <p:spPr bwMode="auto">
            <a:xfrm rot="9300000" flipH="1" flipV="1">
              <a:off x="6100764" y="2439986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 стрелкой 172"/>
            <p:cNvCxnSpPr/>
            <p:nvPr/>
          </p:nvCxnSpPr>
          <p:spPr bwMode="auto">
            <a:xfrm rot="9300000" flipH="1" flipV="1">
              <a:off x="6100764" y="2714624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 стрелкой 173"/>
            <p:cNvCxnSpPr/>
            <p:nvPr/>
          </p:nvCxnSpPr>
          <p:spPr bwMode="auto">
            <a:xfrm rot="9300000" flipH="1" flipV="1">
              <a:off x="6100764" y="2968625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 стрелкой 174"/>
            <p:cNvCxnSpPr/>
            <p:nvPr/>
          </p:nvCxnSpPr>
          <p:spPr bwMode="auto">
            <a:xfrm rot="9300000" flipH="1" flipV="1">
              <a:off x="6100764" y="3214687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/>
            <p:cNvCxnSpPr/>
            <p:nvPr/>
          </p:nvCxnSpPr>
          <p:spPr bwMode="auto">
            <a:xfrm rot="9300000" flipH="1" flipV="1">
              <a:off x="5859464" y="2486024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/>
            <p:cNvCxnSpPr/>
            <p:nvPr/>
          </p:nvCxnSpPr>
          <p:spPr bwMode="auto">
            <a:xfrm rot="9300000" flipH="1" flipV="1">
              <a:off x="5859464" y="2725736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/>
            <p:nvPr/>
          </p:nvCxnSpPr>
          <p:spPr bwMode="auto">
            <a:xfrm rot="9300000" flipH="1" flipV="1">
              <a:off x="5859464" y="2930525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/>
            <p:nvPr/>
          </p:nvCxnSpPr>
          <p:spPr bwMode="auto">
            <a:xfrm rot="9300000" flipH="1" flipV="1">
              <a:off x="5859464" y="3168650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 стрелкой 179"/>
            <p:cNvCxnSpPr/>
            <p:nvPr/>
          </p:nvCxnSpPr>
          <p:spPr bwMode="auto">
            <a:xfrm rot="9300000" flipH="1" flipV="1">
              <a:off x="7588251" y="2486024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 стрелкой 180"/>
            <p:cNvCxnSpPr/>
            <p:nvPr/>
          </p:nvCxnSpPr>
          <p:spPr bwMode="auto">
            <a:xfrm rot="9300000" flipH="1" flipV="1">
              <a:off x="7588251" y="2725736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 стрелкой 181"/>
            <p:cNvCxnSpPr/>
            <p:nvPr/>
          </p:nvCxnSpPr>
          <p:spPr bwMode="auto">
            <a:xfrm rot="9300000" flipH="1" flipV="1">
              <a:off x="7588251" y="2930525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 bwMode="auto">
            <a:xfrm rot="9300000" flipH="1" flipV="1">
              <a:off x="7588251" y="3168650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/>
            <p:nvPr/>
          </p:nvCxnSpPr>
          <p:spPr bwMode="auto">
            <a:xfrm rot="9300000" flipH="1" flipV="1">
              <a:off x="7820026" y="2732086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/>
            <p:nvPr/>
          </p:nvCxnSpPr>
          <p:spPr bwMode="auto">
            <a:xfrm rot="9300000" flipH="1" flipV="1">
              <a:off x="7820026" y="2936875"/>
              <a:ext cx="179388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 стрелкой 185"/>
            <p:cNvCxnSpPr/>
            <p:nvPr/>
          </p:nvCxnSpPr>
          <p:spPr bwMode="auto">
            <a:xfrm rot="9300000" flipH="1" flipV="1">
              <a:off x="5637214" y="2711449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/>
            <p:nvPr/>
          </p:nvCxnSpPr>
          <p:spPr bwMode="auto">
            <a:xfrm rot="9300000" flipH="1" flipV="1">
              <a:off x="5637214" y="2916237"/>
              <a:ext cx="179387" cy="0"/>
            </a:xfrm>
            <a:prstGeom prst="straightConnector1">
              <a:avLst/>
            </a:prstGeom>
            <a:ln w="254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68" name="TextBox 163"/>
          <p:cNvSpPr txBox="1">
            <a:spLocks noChangeArrowheads="1"/>
          </p:cNvSpPr>
          <p:nvPr/>
        </p:nvSpPr>
        <p:spPr bwMode="auto">
          <a:xfrm>
            <a:off x="4857750" y="103822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</a:t>
            </a:r>
          </a:p>
        </p:txBody>
      </p:sp>
      <p:graphicFrame>
        <p:nvGraphicFramePr>
          <p:cNvPr id="8196" name="Object 111"/>
          <p:cNvGraphicFramePr>
            <a:graphicFrameLocks noChangeAspect="1"/>
          </p:cNvGraphicFramePr>
          <p:nvPr/>
        </p:nvGraphicFramePr>
        <p:xfrm>
          <a:off x="5397500" y="1079500"/>
          <a:ext cx="973138" cy="414338"/>
        </p:xfrm>
        <a:graphic>
          <a:graphicData uri="http://schemas.openxmlformats.org/presentationml/2006/ole">
            <p:oleObj spid="_x0000_s8196" name="Equation" r:id="rId6" imgW="507960" imgH="215640" progId="Equation.DSMT4">
              <p:embed/>
            </p:oleObj>
          </a:graphicData>
        </a:graphic>
      </p:graphicFrame>
      <p:sp>
        <p:nvSpPr>
          <p:cNvPr id="8269" name="TextBox 163"/>
          <p:cNvSpPr txBox="1">
            <a:spLocks noChangeArrowheads="1"/>
          </p:cNvSpPr>
          <p:nvPr/>
        </p:nvSpPr>
        <p:spPr bwMode="auto">
          <a:xfrm>
            <a:off x="571500" y="375285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</a:t>
            </a:r>
          </a:p>
        </p:txBody>
      </p:sp>
      <p:sp>
        <p:nvSpPr>
          <p:cNvPr id="8270" name="TextBox 163"/>
          <p:cNvSpPr txBox="1">
            <a:spLocks noChangeArrowheads="1"/>
          </p:cNvSpPr>
          <p:nvPr/>
        </p:nvSpPr>
        <p:spPr bwMode="auto">
          <a:xfrm>
            <a:off x="4857750" y="375285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</a:t>
            </a:r>
          </a:p>
        </p:txBody>
      </p:sp>
      <p:grpSp>
        <p:nvGrpSpPr>
          <p:cNvPr id="8271" name="Группа 30"/>
          <p:cNvGrpSpPr>
            <a:grpSpLocks/>
          </p:cNvGrpSpPr>
          <p:nvPr/>
        </p:nvGrpSpPr>
        <p:grpSpPr bwMode="auto">
          <a:xfrm>
            <a:off x="500063" y="1614488"/>
            <a:ext cx="3803650" cy="1887537"/>
            <a:chOff x="5703861" y="3786195"/>
            <a:chExt cx="4625665" cy="2296953"/>
          </a:xfrm>
        </p:grpSpPr>
        <p:sp>
          <p:nvSpPr>
            <p:cNvPr id="197" name="Овал 196"/>
            <p:cNvSpPr/>
            <p:nvPr/>
          </p:nvSpPr>
          <p:spPr>
            <a:xfrm>
              <a:off x="6286896" y="5642689"/>
              <a:ext cx="142863" cy="14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98" name="Прямая со стрелкой 197"/>
            <p:cNvCxnSpPr/>
            <p:nvPr/>
          </p:nvCxnSpPr>
          <p:spPr>
            <a:xfrm>
              <a:off x="6358326" y="5690986"/>
              <a:ext cx="37221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 стрелкой 198"/>
            <p:cNvCxnSpPr/>
            <p:nvPr/>
          </p:nvCxnSpPr>
          <p:spPr>
            <a:xfrm rot="5400000" flipH="1" flipV="1">
              <a:off x="5483211" y="4864160"/>
              <a:ext cx="17270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5" name="Text Box 53"/>
            <p:cNvSpPr txBox="1">
              <a:spLocks noChangeAspect="1" noChangeArrowheads="1"/>
            </p:cNvSpPr>
            <p:nvPr/>
          </p:nvSpPr>
          <p:spPr bwMode="auto">
            <a:xfrm>
              <a:off x="9961227" y="5559273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6" name="Text Box 53"/>
            <p:cNvSpPr txBox="1">
              <a:spLocks noChangeAspect="1" noChangeArrowheads="1"/>
            </p:cNvSpPr>
            <p:nvPr/>
          </p:nvSpPr>
          <p:spPr bwMode="auto">
            <a:xfrm>
              <a:off x="5703861" y="5385503"/>
              <a:ext cx="368300" cy="52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7" name="Text Box 53"/>
            <p:cNvSpPr txBox="1">
              <a:spLocks noChangeAspect="1" noChangeArrowheads="1"/>
            </p:cNvSpPr>
            <p:nvPr/>
          </p:nvSpPr>
          <p:spPr bwMode="auto">
            <a:xfrm>
              <a:off x="6478594" y="3786195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6072601" y="5430187"/>
              <a:ext cx="571451" cy="5698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72" name="Группа 30"/>
          <p:cNvGrpSpPr>
            <a:grpSpLocks/>
          </p:cNvGrpSpPr>
          <p:nvPr/>
        </p:nvGrpSpPr>
        <p:grpSpPr bwMode="auto">
          <a:xfrm>
            <a:off x="4643438" y="1614488"/>
            <a:ext cx="3803650" cy="1887537"/>
            <a:chOff x="5703861" y="3786195"/>
            <a:chExt cx="4625665" cy="2296949"/>
          </a:xfrm>
        </p:grpSpPr>
        <p:sp>
          <p:nvSpPr>
            <p:cNvPr id="205" name="Овал 204"/>
            <p:cNvSpPr/>
            <p:nvPr/>
          </p:nvSpPr>
          <p:spPr>
            <a:xfrm>
              <a:off x="6286896" y="5642686"/>
              <a:ext cx="142863" cy="14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06" name="Прямая со стрелкой 205"/>
            <p:cNvCxnSpPr/>
            <p:nvPr/>
          </p:nvCxnSpPr>
          <p:spPr>
            <a:xfrm>
              <a:off x="6358326" y="5690982"/>
              <a:ext cx="37221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 rot="5400000" flipH="1" flipV="1">
              <a:off x="5483213" y="4864158"/>
              <a:ext cx="17270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8" name="Text Box 53"/>
            <p:cNvSpPr txBox="1">
              <a:spLocks noChangeAspect="1" noChangeArrowheads="1"/>
            </p:cNvSpPr>
            <p:nvPr/>
          </p:nvSpPr>
          <p:spPr bwMode="auto">
            <a:xfrm>
              <a:off x="9961227" y="5559269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9" name="Text Box 53"/>
            <p:cNvSpPr txBox="1">
              <a:spLocks noChangeAspect="1" noChangeArrowheads="1"/>
            </p:cNvSpPr>
            <p:nvPr/>
          </p:nvSpPr>
          <p:spPr bwMode="auto">
            <a:xfrm>
              <a:off x="5703861" y="5385503"/>
              <a:ext cx="368300" cy="52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0" name="Text Box 53"/>
            <p:cNvSpPr txBox="1">
              <a:spLocks noChangeAspect="1" noChangeArrowheads="1"/>
            </p:cNvSpPr>
            <p:nvPr/>
          </p:nvSpPr>
          <p:spPr bwMode="auto">
            <a:xfrm>
              <a:off x="6478594" y="3786195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6072601" y="5430184"/>
              <a:ext cx="571451" cy="5698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8197" name="Object 114"/>
          <p:cNvGraphicFramePr>
            <a:graphicFrameLocks noChangeAspect="1"/>
          </p:cNvGraphicFramePr>
          <p:nvPr/>
        </p:nvGraphicFramePr>
        <p:xfrm>
          <a:off x="1071563" y="3786188"/>
          <a:ext cx="706437" cy="438150"/>
        </p:xfrm>
        <a:graphic>
          <a:graphicData uri="http://schemas.openxmlformats.org/presentationml/2006/ole">
            <p:oleObj spid="_x0000_s8197" name="Equation" r:id="rId7" imgW="368280" imgH="228600" progId="Equation.DSMT4">
              <p:embed/>
            </p:oleObj>
          </a:graphicData>
        </a:graphic>
      </p:graphicFrame>
      <p:graphicFrame>
        <p:nvGraphicFramePr>
          <p:cNvPr id="8198" name="Object 115"/>
          <p:cNvGraphicFramePr>
            <a:graphicFrameLocks noChangeAspect="1"/>
          </p:cNvGraphicFramePr>
          <p:nvPr/>
        </p:nvGraphicFramePr>
        <p:xfrm>
          <a:off x="5327650" y="3773488"/>
          <a:ext cx="2601913" cy="439737"/>
        </p:xfrm>
        <a:graphic>
          <a:graphicData uri="http://schemas.openxmlformats.org/presentationml/2006/ole">
            <p:oleObj spid="_x0000_s8198" name="Equation" r:id="rId8" imgW="1358640" imgH="228600" progId="Equation.DSMT4">
              <p:embed/>
            </p:oleObj>
          </a:graphicData>
        </a:graphic>
      </p:graphicFrame>
      <p:pic>
        <p:nvPicPr>
          <p:cNvPr id="8273" name="Picture 116" descr="C:\Program Files\OriginPro70\mzt.JPG"/>
          <p:cNvPicPr>
            <a:picLocks noChangeArrowheads="1"/>
          </p:cNvPicPr>
          <p:nvPr/>
        </p:nvPicPr>
        <p:blipFill>
          <a:blip r:embed="rId9"/>
          <a:srcRect l="16837" t="9921" r="13010" b="14671"/>
          <a:stretch>
            <a:fillRect/>
          </a:stretch>
        </p:blipFill>
        <p:spPr bwMode="auto">
          <a:xfrm>
            <a:off x="684213" y="4319588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4" name="Picture 117" descr="C:\Program Files\OriginPro70\mzw.JPG"/>
          <p:cNvPicPr>
            <a:picLocks noChangeArrowheads="1"/>
          </p:cNvPicPr>
          <p:nvPr/>
        </p:nvPicPr>
        <p:blipFill>
          <a:blip r:embed="rId10"/>
          <a:srcRect l="16837" t="9921" r="13010" b="14671"/>
          <a:stretch>
            <a:fillRect/>
          </a:stretch>
        </p:blipFill>
        <p:spPr bwMode="auto">
          <a:xfrm>
            <a:off x="4859338" y="4319588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расчета ФМР-спектра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5" name="Номер слайда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75D760-FCE1-4B30-8B60-560A0F89AF7C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7" name="Text Box 8"/>
          <p:cNvSpPr txBox="1">
            <a:spLocks noChangeArrowheads="1"/>
          </p:cNvSpPr>
          <p:nvPr/>
        </p:nvSpPr>
        <p:spPr bwMode="auto">
          <a:xfrm>
            <a:off x="1500188" y="6083300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Roman Adam et al., JAP, 101, 09F516 (2007).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64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6409" name="Группа 38"/>
          <p:cNvGrpSpPr>
            <a:grpSpLocks/>
          </p:cNvGrpSpPr>
          <p:nvPr/>
        </p:nvGrpSpPr>
        <p:grpSpPr bwMode="auto">
          <a:xfrm>
            <a:off x="714375" y="1214438"/>
            <a:ext cx="7804150" cy="4319587"/>
            <a:chOff x="500063" y="928670"/>
            <a:chExt cx="7804800" cy="4320000"/>
          </a:xfrm>
        </p:grpSpPr>
        <p:pic>
          <p:nvPicPr>
            <p:cNvPr id="164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438" y="928670"/>
              <a:ext cx="4804425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11" name="Группа 52"/>
            <p:cNvGrpSpPr>
              <a:grpSpLocks noChangeAspect="1"/>
            </p:cNvGrpSpPr>
            <p:nvPr/>
          </p:nvGrpSpPr>
          <p:grpSpPr bwMode="auto">
            <a:xfrm>
              <a:off x="500063" y="928670"/>
              <a:ext cx="2663999" cy="4320000"/>
              <a:chOff x="285720" y="857232"/>
              <a:chExt cx="2643206" cy="4286280"/>
            </a:xfrm>
          </p:grpSpPr>
          <p:grpSp>
            <p:nvGrpSpPr>
              <p:cNvPr id="16412" name="Группа 43"/>
              <p:cNvGrpSpPr>
                <a:grpSpLocks/>
              </p:cNvGrpSpPr>
              <p:nvPr/>
            </p:nvGrpSpPr>
            <p:grpSpPr bwMode="auto">
              <a:xfrm>
                <a:off x="285720" y="857233"/>
                <a:ext cx="2643206" cy="4286279"/>
                <a:chOff x="285720" y="857233"/>
                <a:chExt cx="2643206" cy="4286279"/>
              </a:xfrm>
            </p:grpSpPr>
            <p:cxnSp>
              <p:nvCxnSpPr>
                <p:cNvPr id="45" name="Прямая со стрелкой 44"/>
                <p:cNvCxnSpPr/>
                <p:nvPr/>
              </p:nvCxnSpPr>
              <p:spPr>
                <a:xfrm rot="16200000" flipH="1" flipV="1">
                  <a:off x="549552" y="2664842"/>
                  <a:ext cx="3629397" cy="1417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15" name="TextBox 4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148103" y="2362425"/>
                  <a:ext cx="109998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400 nm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9" name="Прямая со стрелкой 48"/>
                <p:cNvCxnSpPr/>
                <p:nvPr/>
              </p:nvCxnSpPr>
              <p:spPr>
                <a:xfrm flipH="1">
                  <a:off x="285720" y="4699289"/>
                  <a:ext cx="1885563" cy="1576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17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785786" y="4681847"/>
                  <a:ext cx="121444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400" i="1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0 nm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641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857232"/>
                <a:ext cx="1900236" cy="3695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Эксперимент по изучению спектра ФМР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0F2FD-B583-4BDC-9E1B-DCBC18B9127F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1" name="Группа 14"/>
          <p:cNvGrpSpPr>
            <a:grpSpLocks/>
          </p:cNvGrpSpPr>
          <p:nvPr/>
        </p:nvGrpSpPr>
        <p:grpSpPr bwMode="auto">
          <a:xfrm>
            <a:off x="0" y="1428750"/>
            <a:ext cx="4818063" cy="4159250"/>
            <a:chOff x="-32" y="1413032"/>
            <a:chExt cx="4818690" cy="4159108"/>
          </a:xfrm>
        </p:grpSpPr>
        <p:pic>
          <p:nvPicPr>
            <p:cNvPr id="9242" name="Picture 2" descr="C:\Users\Администратор\Desktop\держал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1413032"/>
              <a:ext cx="4818690" cy="41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-32" y="4929225"/>
              <a:ext cx="4786936" cy="642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9228" name="Группа 25"/>
          <p:cNvGrpSpPr>
            <a:grpSpLocks/>
          </p:cNvGrpSpPr>
          <p:nvPr/>
        </p:nvGrpSpPr>
        <p:grpSpPr bwMode="auto">
          <a:xfrm>
            <a:off x="4910138" y="985838"/>
            <a:ext cx="3662362" cy="5086350"/>
            <a:chOff x="4714875" y="985856"/>
            <a:chExt cx="3662387" cy="5086350"/>
          </a:xfrm>
        </p:grpSpPr>
        <p:pic>
          <p:nvPicPr>
            <p:cNvPr id="9232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0" y="985856"/>
              <a:ext cx="1504950" cy="508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Прямая со стрелкой 38"/>
            <p:cNvCxnSpPr/>
            <p:nvPr/>
          </p:nvCxnSpPr>
          <p:spPr>
            <a:xfrm rot="10800000">
              <a:off x="5429255" y="1571643"/>
              <a:ext cx="1587" cy="395922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5" y="1142984"/>
              <a:ext cx="6286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вал 40"/>
            <p:cNvSpPr/>
            <p:nvPr/>
          </p:nvSpPr>
          <p:spPr>
            <a:xfrm>
              <a:off x="7500956" y="2500331"/>
              <a:ext cx="142876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286643" y="2286018"/>
              <a:ext cx="571504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500956" y="3500456"/>
              <a:ext cx="142876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286643" y="3286143"/>
              <a:ext cx="571504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500956" y="4500581"/>
              <a:ext cx="142876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86643" y="4286268"/>
              <a:ext cx="571504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241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214686"/>
              <a:ext cx="3048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9" name="Picture 1" descr="fig025"/>
          <p:cNvPicPr>
            <a:picLocks noChangeAspect="1" noChangeArrowheads="1"/>
          </p:cNvPicPr>
          <p:nvPr/>
        </p:nvPicPr>
        <p:blipFill>
          <a:blip r:embed="rId7"/>
          <a:srcRect b="7207"/>
          <a:stretch>
            <a:fillRect/>
          </a:stretch>
        </p:blipFill>
        <p:spPr bwMode="auto">
          <a:xfrm>
            <a:off x="3143250" y="4878388"/>
            <a:ext cx="21431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321594" y="4893469"/>
            <a:ext cx="2857500" cy="785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57438" y="3857625"/>
            <a:ext cx="2928937" cy="1000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8" name="Object 28"/>
          <p:cNvGraphicFramePr>
            <a:graphicFrameLocks noChangeAspect="1"/>
          </p:cNvGraphicFramePr>
          <p:nvPr/>
        </p:nvGraphicFramePr>
        <p:xfrm>
          <a:off x="571500" y="5330825"/>
          <a:ext cx="1643063" cy="455613"/>
        </p:xfrm>
        <a:graphic>
          <a:graphicData uri="http://schemas.openxmlformats.org/presentationml/2006/ole">
            <p:oleObj spid="_x0000_s9218" name="Equation" r:id="rId8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Эксперимент по изучению спектра ФМР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F18739-CE37-43D1-B647-7FE351B84D56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0255" name="Группа 31"/>
          <p:cNvGrpSpPr>
            <a:grpSpLocks/>
          </p:cNvGrpSpPr>
          <p:nvPr/>
        </p:nvGrpSpPr>
        <p:grpSpPr bwMode="auto">
          <a:xfrm>
            <a:off x="357158" y="2643182"/>
            <a:ext cx="3214710" cy="1648406"/>
            <a:chOff x="2941834" y="1285695"/>
            <a:chExt cx="3684533" cy="1888813"/>
          </a:xfrm>
        </p:grpSpPr>
        <p:sp>
          <p:nvSpPr>
            <p:cNvPr id="31" name="Куб 30"/>
            <p:cNvSpPr/>
            <p:nvPr/>
          </p:nvSpPr>
          <p:spPr>
            <a:xfrm>
              <a:off x="2941834" y="1285695"/>
              <a:ext cx="3642657" cy="1286050"/>
            </a:xfrm>
            <a:prstGeom prst="cube">
              <a:avLst>
                <a:gd name="adj" fmla="val 61086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3514983" y="1654962"/>
              <a:ext cx="2310633" cy="0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 bwMode="auto">
            <a:xfrm flipV="1">
              <a:off x="3107412" y="3046527"/>
              <a:ext cx="261829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7721" y="2555383"/>
              <a:ext cx="628646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6000" y="1980000"/>
            <a:ext cx="4968000" cy="30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AD0C8-3200-49CD-9AD5-DBB6F544AC15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C:\Users\Администратор\Desktop\лифтоф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428750"/>
            <a:ext cx="90185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7"/>
          <p:cNvSpPr txBox="1">
            <a:spLocks noChangeArrowheads="1"/>
          </p:cNvSpPr>
          <p:nvPr/>
        </p:nvSpPr>
        <p:spPr bwMode="auto">
          <a:xfrm>
            <a:off x="1428728" y="4657725"/>
            <a:ext cx="7000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подложка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PMMA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(нанесение на центрифуге)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магнитный материал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(магнетронное напыление)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Изготовление микрополосок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611188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Эксперимент по изучению спектра ФМР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D50253-4B5F-420B-8810-375C6B07EBC8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0489" name="Группа 28"/>
          <p:cNvGrpSpPr>
            <a:grpSpLocks/>
          </p:cNvGrpSpPr>
          <p:nvPr/>
        </p:nvGrpSpPr>
        <p:grpSpPr bwMode="auto">
          <a:xfrm>
            <a:off x="428596" y="1265252"/>
            <a:ext cx="3025775" cy="4235450"/>
            <a:chOff x="214248" y="3960000"/>
            <a:chExt cx="3025079" cy="4234828"/>
          </a:xfrm>
        </p:grpSpPr>
        <p:grpSp>
          <p:nvGrpSpPr>
            <p:cNvPr id="20491" name="Группа 38"/>
            <p:cNvGrpSpPr>
              <a:grpSpLocks/>
            </p:cNvGrpSpPr>
            <p:nvPr/>
          </p:nvGrpSpPr>
          <p:grpSpPr bwMode="auto">
            <a:xfrm>
              <a:off x="214282" y="3960000"/>
              <a:ext cx="3025045" cy="2592000"/>
              <a:chOff x="500034" y="1502112"/>
              <a:chExt cx="5190653" cy="4447595"/>
            </a:xfrm>
          </p:grpSpPr>
          <p:pic>
            <p:nvPicPr>
              <p:cNvPr id="20493" name="Picture 1" descr="fig025"/>
              <p:cNvPicPr>
                <a:picLocks noChangeAspect="1" noChangeArrowheads="1"/>
              </p:cNvPicPr>
              <p:nvPr/>
            </p:nvPicPr>
            <p:blipFill>
              <a:blip r:embed="rId2"/>
              <a:srcRect b="7207"/>
              <a:stretch>
                <a:fillRect/>
              </a:stretch>
            </p:blipFill>
            <p:spPr bwMode="auto">
              <a:xfrm>
                <a:off x="500034" y="1502112"/>
                <a:ext cx="5190653" cy="4447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570783" y="5399554"/>
                <a:ext cx="928664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Box 41"/>
              <p:cNvSpPr txBox="1">
                <a:spLocks noChangeArrowheads="1"/>
              </p:cNvSpPr>
              <p:nvPr/>
            </p:nvSpPr>
            <p:spPr bwMode="auto">
              <a:xfrm>
                <a:off x="500034" y="5387868"/>
                <a:ext cx="7729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solidFill>
                      <a:srgbClr val="FFFF00"/>
                    </a:solidFill>
                    <a:latin typeface="Calibri" pitchFamily="34" charset="0"/>
                  </a:rPr>
                  <a:t>3 мкм</a:t>
                </a:r>
              </a:p>
            </p:txBody>
          </p:sp>
        </p:grpSp>
        <p:sp>
          <p:nvSpPr>
            <p:cNvPr id="20492" name="Прямоугольник 42"/>
            <p:cNvSpPr>
              <a:spLocks noChangeArrowheads="1"/>
            </p:cNvSpPr>
            <p:nvPr/>
          </p:nvSpPr>
          <p:spPr bwMode="auto">
            <a:xfrm>
              <a:off x="214248" y="7271636"/>
              <a:ext cx="3000417" cy="92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i="1">
                  <a:latin typeface="Times New Roman" pitchFamily="18" charset="0"/>
                  <a:cs typeface="Times New Roman" pitchFamily="18" charset="0"/>
                </a:rPr>
                <a:t>600 нм </a:t>
              </a:r>
              <a:r>
                <a:rPr lang="ru-RU">
                  <a:latin typeface="Calibri" pitchFamily="34" charset="0"/>
                  <a:sym typeface="Symbol" pitchFamily="18" charset="2"/>
                </a:rPr>
                <a:t>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 3000 нм </a:t>
              </a:r>
              <a:r>
                <a:rPr lang="ru-RU">
                  <a:latin typeface="Calibri" pitchFamily="34" charset="0"/>
                  <a:sym typeface="Symbol" pitchFamily="18" charset="2"/>
                </a:rPr>
                <a:t>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 30 нм</a:t>
              </a:r>
            </a:p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i="1">
                  <a:latin typeface="Times New Roman" pitchFamily="18" charset="0"/>
                  <a:cs typeface="Times New Roman" pitchFamily="18" charset="0"/>
                </a:rPr>
                <a:t>= 750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000" y="1980000"/>
            <a:ext cx="4968000" cy="3044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расчета «полевого» спектра ФМР</a:t>
            </a: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8" name="Rectangle 1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0" name="Rectangle 15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2" name="Rectangle 21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3" name="Номер слайда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CE52A-7CD6-46AB-8AA3-3CAB10F18ADF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0" name="Rectangle 8"/>
          <p:cNvSpPr>
            <a:spLocks noChangeArrowheads="1"/>
          </p:cNvSpPr>
          <p:nvPr/>
        </p:nvSpPr>
        <p:spPr bwMode="auto">
          <a:xfrm>
            <a:off x="0" y="6000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1" name="Rectangle 9"/>
          <p:cNvSpPr>
            <a:spLocks noChangeArrowheads="1"/>
          </p:cNvSpPr>
          <p:nvPr/>
        </p:nvSpPr>
        <p:spPr bwMode="auto">
          <a:xfrm>
            <a:off x="0" y="10096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2" name="Rectangle 10"/>
          <p:cNvSpPr>
            <a:spLocks noChangeArrowheads="1"/>
          </p:cNvSpPr>
          <p:nvPr/>
        </p:nvSpPr>
        <p:spPr bwMode="auto">
          <a:xfrm>
            <a:off x="0" y="14192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3" name="Rectangle 11"/>
          <p:cNvSpPr>
            <a:spLocks noChangeArrowheads="1"/>
          </p:cNvSpPr>
          <p:nvPr/>
        </p:nvSpPr>
        <p:spPr bwMode="auto">
          <a:xfrm>
            <a:off x="0" y="182880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4" name="Rectangle 12"/>
          <p:cNvSpPr>
            <a:spLocks noChangeArrowheads="1"/>
          </p:cNvSpPr>
          <p:nvPr/>
        </p:nvSpPr>
        <p:spPr bwMode="auto">
          <a:xfrm>
            <a:off x="0" y="22383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6" name="Rectangle 21"/>
          <p:cNvSpPr>
            <a:spLocks noChangeArrowheads="1"/>
          </p:cNvSpPr>
          <p:nvPr/>
        </p:nvSpPr>
        <p:spPr bwMode="auto">
          <a:xfrm>
            <a:off x="0" y="8096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7" name="Rectangle 22"/>
          <p:cNvSpPr>
            <a:spLocks noChangeArrowheads="1"/>
          </p:cNvSpPr>
          <p:nvPr/>
        </p:nvSpPr>
        <p:spPr bwMode="auto">
          <a:xfrm>
            <a:off x="0" y="14287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8" name="Rectangle 23"/>
          <p:cNvSpPr>
            <a:spLocks noChangeArrowheads="1"/>
          </p:cNvSpPr>
          <p:nvPr/>
        </p:nvSpPr>
        <p:spPr bwMode="auto">
          <a:xfrm>
            <a:off x="0" y="20478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09" name="Rectangle 24"/>
          <p:cNvSpPr>
            <a:spLocks noChangeArrowheads="1"/>
          </p:cNvSpPr>
          <p:nvPr/>
        </p:nvSpPr>
        <p:spPr bwMode="auto">
          <a:xfrm>
            <a:off x="0" y="266700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10" name="Rectangle 25"/>
          <p:cNvSpPr>
            <a:spLocks noChangeArrowheads="1"/>
          </p:cNvSpPr>
          <p:nvPr/>
        </p:nvSpPr>
        <p:spPr bwMode="auto">
          <a:xfrm>
            <a:off x="0" y="32861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1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4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1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6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9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21" name="Rectangle 1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3" name="Rectangle 1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4" name="Rectangle 20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26" name="Rectangle 2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7" name="Rectangle 2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8" name="Rectangle 28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29" name="Rectangle 2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19138" y="971550"/>
          <a:ext cx="4700587" cy="828675"/>
        </p:xfrm>
        <a:graphic>
          <a:graphicData uri="http://schemas.openxmlformats.org/presentationml/2006/ole">
            <p:oleObj spid="_x0000_s11266" name="Equation" r:id="rId3" imgW="2450880" imgH="431640" progId="Equation.DSMT4">
              <p:embed/>
            </p:oleObj>
          </a:graphicData>
        </a:graphic>
      </p:graphicFrame>
      <p:grpSp>
        <p:nvGrpSpPr>
          <p:cNvPr id="11330" name="Группа 130"/>
          <p:cNvGrpSpPr>
            <a:grpSpLocks/>
          </p:cNvGrpSpPr>
          <p:nvPr/>
        </p:nvGrpSpPr>
        <p:grpSpPr bwMode="auto">
          <a:xfrm>
            <a:off x="5867400" y="792163"/>
            <a:ext cx="3214688" cy="2381250"/>
            <a:chOff x="5868988" y="792163"/>
            <a:chExt cx="3214687" cy="2381250"/>
          </a:xfrm>
        </p:grpSpPr>
        <p:grpSp>
          <p:nvGrpSpPr>
            <p:cNvPr id="11333" name="Группа 89"/>
            <p:cNvGrpSpPr>
              <a:grpSpLocks/>
            </p:cNvGrpSpPr>
            <p:nvPr/>
          </p:nvGrpSpPr>
          <p:grpSpPr bwMode="auto">
            <a:xfrm rot="5400000">
              <a:off x="7019983" y="540162"/>
              <a:ext cx="1331993" cy="2519991"/>
              <a:chOff x="6429376" y="1500188"/>
              <a:chExt cx="2105025" cy="4114800"/>
            </a:xfrm>
          </p:grpSpPr>
          <p:pic>
            <p:nvPicPr>
              <p:cNvPr id="11342" name="Picture 1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29376" y="1500188"/>
                <a:ext cx="2105025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5" name="Прямая со стрелкой 64"/>
              <p:cNvCxnSpPr/>
              <p:nvPr/>
            </p:nvCxnSpPr>
            <p:spPr>
              <a:xfrm rot="5400000" flipH="1" flipV="1">
                <a:off x="6730996" y="2520881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rot="5400000" flipH="1" flipV="1">
                <a:off x="7163767" y="2519626"/>
                <a:ext cx="287730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rot="5400000" flipH="1" flipV="1">
                <a:off x="7566433" y="2520881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rot="5400000" flipH="1" flipV="1">
                <a:off x="7955298" y="2520881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 rot="5400000" flipH="1" flipV="1">
                <a:off x="6730995" y="2953773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 rot="5400000" flipH="1" flipV="1">
                <a:off x="7163766" y="2952519"/>
                <a:ext cx="287732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 rot="5400000" flipH="1" flipV="1">
                <a:off x="7566432" y="2953773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 rot="5400000" flipH="1" flipV="1">
                <a:off x="7955298" y="2953773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 rot="5400000" flipH="1" flipV="1">
                <a:off x="6713434" y="335296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/>
              <p:nvPr/>
            </p:nvCxnSpPr>
            <p:spPr>
              <a:xfrm rot="5400000" flipH="1" flipV="1">
                <a:off x="7146204" y="3351713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 rot="5400000" flipH="1" flipV="1">
                <a:off x="7548869" y="335296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 стрелкой 75"/>
              <p:cNvCxnSpPr/>
              <p:nvPr/>
            </p:nvCxnSpPr>
            <p:spPr>
              <a:xfrm rot="5400000" flipH="1" flipV="1">
                <a:off x="7937737" y="335296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/>
              <p:nvPr/>
            </p:nvCxnSpPr>
            <p:spPr>
              <a:xfrm rot="5400000" flipH="1" flipV="1">
                <a:off x="6713435" y="3785860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rot="5400000" flipH="1" flipV="1">
                <a:off x="7146205" y="3784606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 rot="5400000" flipH="1" flipV="1">
                <a:off x="7548870" y="3785860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 rot="5400000" flipH="1" flipV="1">
                <a:off x="7937738" y="3785860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rot="5400000" flipH="1" flipV="1">
                <a:off x="6713435" y="4138395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rot="5400000" flipH="1" flipV="1">
                <a:off x="7146205" y="4137141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rot="5400000" flipH="1" flipV="1">
                <a:off x="7548870" y="4138395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rot="5400000" flipH="1" flipV="1">
                <a:off x="7937738" y="4138395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 rot="5400000" flipH="1" flipV="1">
                <a:off x="6713434" y="457128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/>
              <p:nvPr/>
            </p:nvCxnSpPr>
            <p:spPr>
              <a:xfrm rot="5400000" flipH="1" flipV="1">
                <a:off x="7146204" y="4570033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 rot="5400000" flipH="1" flipV="1">
                <a:off x="7548869" y="457128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rot="5400000" flipH="1" flipV="1">
                <a:off x="7937737" y="4571287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/>
              <p:nvPr/>
            </p:nvCxnSpPr>
            <p:spPr>
              <a:xfrm rot="5400000" flipH="1" flipV="1">
                <a:off x="6783639" y="4947194"/>
                <a:ext cx="290323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 rot="5400000" flipH="1" flipV="1">
                <a:off x="7162471" y="4947193"/>
                <a:ext cx="290323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/>
              <p:cNvCxnSpPr/>
              <p:nvPr/>
            </p:nvCxnSpPr>
            <p:spPr>
              <a:xfrm rot="5400000" flipH="1" flipV="1">
                <a:off x="7486108" y="4947194"/>
                <a:ext cx="290323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/>
              <p:nvPr/>
            </p:nvCxnSpPr>
            <p:spPr>
              <a:xfrm rot="5400000" flipH="1" flipV="1">
                <a:off x="7863685" y="4948448"/>
                <a:ext cx="290323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 стрелкой 96"/>
              <p:cNvCxnSpPr/>
              <p:nvPr/>
            </p:nvCxnSpPr>
            <p:spPr>
              <a:xfrm rot="5400000" flipH="1" flipV="1">
                <a:off x="6784936" y="2141171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 стрелкой 97"/>
              <p:cNvCxnSpPr/>
              <p:nvPr/>
            </p:nvCxnSpPr>
            <p:spPr>
              <a:xfrm rot="5400000" flipH="1" flipV="1">
                <a:off x="7163767" y="2141170"/>
                <a:ext cx="287730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 rot="5400000" flipH="1" flipV="1">
                <a:off x="7487404" y="2141171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/>
              <p:nvPr/>
            </p:nvCxnSpPr>
            <p:spPr>
              <a:xfrm rot="5400000" flipH="1" flipV="1">
                <a:off x="7864981" y="2142425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/>
              <p:nvPr/>
            </p:nvCxnSpPr>
            <p:spPr>
              <a:xfrm rot="5400000" flipH="1" flipV="1">
                <a:off x="7175098" y="1743271"/>
                <a:ext cx="285139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 rot="5400000" flipH="1" flipV="1">
                <a:off x="7498735" y="1743272"/>
                <a:ext cx="285139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rot="5400000" flipH="1" flipV="1">
                <a:off x="7142441" y="5328200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 стрелкой 103"/>
              <p:cNvCxnSpPr/>
              <p:nvPr/>
            </p:nvCxnSpPr>
            <p:spPr>
              <a:xfrm rot="5400000" flipH="1" flipV="1">
                <a:off x="7466079" y="5328200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34" name="Группа 30"/>
            <p:cNvGrpSpPr>
              <a:grpSpLocks/>
            </p:cNvGrpSpPr>
            <p:nvPr/>
          </p:nvGrpSpPr>
          <p:grpSpPr bwMode="auto">
            <a:xfrm>
              <a:off x="5868988" y="792163"/>
              <a:ext cx="3214687" cy="2381250"/>
              <a:chOff x="6072189" y="3786195"/>
              <a:chExt cx="3214716" cy="238127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6286504" y="564358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29" name="Прямая со стрелкой 128"/>
              <p:cNvCxnSpPr/>
              <p:nvPr/>
            </p:nvCxnSpPr>
            <p:spPr>
              <a:xfrm>
                <a:off x="6357941" y="5691213"/>
                <a:ext cx="28797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 стрелкой 129"/>
              <p:cNvCxnSpPr/>
              <p:nvPr/>
            </p:nvCxnSpPr>
            <p:spPr>
              <a:xfrm rot="5400000" flipH="1" flipV="1">
                <a:off x="5483221" y="4864117"/>
                <a:ext cx="17272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38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8918606" y="5643589"/>
                <a:ext cx="368299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9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6561140" y="5643594"/>
                <a:ext cx="368300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40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6478594" y="3786195"/>
                <a:ext cx="368299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6072189" y="5429273"/>
                <a:ext cx="571505" cy="5715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aphicFrame>
        <p:nvGraphicFramePr>
          <p:cNvPr id="11267" name="Object 12"/>
          <p:cNvGraphicFramePr>
            <a:graphicFrameLocks noChangeAspect="1"/>
          </p:cNvGraphicFramePr>
          <p:nvPr/>
        </p:nvGraphicFramePr>
        <p:xfrm>
          <a:off x="2101850" y="2044700"/>
          <a:ext cx="1924050" cy="511175"/>
        </p:xfrm>
        <a:graphic>
          <a:graphicData uri="http://schemas.openxmlformats.org/presentationml/2006/ole">
            <p:oleObj spid="_x0000_s11267" name="Equation" r:id="rId5" imgW="1002960" imgH="266400" progId="Equation.DSMT4">
              <p:embed/>
            </p:oleObj>
          </a:graphicData>
        </a:graphic>
      </p:graphicFrame>
      <p:grpSp>
        <p:nvGrpSpPr>
          <p:cNvPr id="11331" name="Группа 140"/>
          <p:cNvGrpSpPr>
            <a:grpSpLocks/>
          </p:cNvGrpSpPr>
          <p:nvPr/>
        </p:nvGrpSpPr>
        <p:grpSpPr bwMode="auto">
          <a:xfrm>
            <a:off x="928688" y="3286125"/>
            <a:ext cx="5894387" cy="3071813"/>
            <a:chOff x="687383" y="3286124"/>
            <a:chExt cx="5894398" cy="3071834"/>
          </a:xfrm>
        </p:grpSpPr>
        <p:sp>
          <p:nvSpPr>
            <p:cNvPr id="131" name="Правая фигурная скобка 130"/>
            <p:cNvSpPr/>
            <p:nvPr/>
          </p:nvSpPr>
          <p:spPr>
            <a:xfrm>
              <a:off x="4714878" y="3357562"/>
              <a:ext cx="500064" cy="3000396"/>
            </a:xfrm>
            <a:prstGeom prst="rightBrace">
              <a:avLst>
                <a:gd name="adj1" fmla="val 51079"/>
                <a:gd name="adj2" fmla="val 50000"/>
              </a:avLst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68" name="Object 13"/>
            <p:cNvGraphicFramePr>
              <a:graphicFrameLocks noChangeAspect="1"/>
            </p:cNvGraphicFramePr>
            <p:nvPr/>
          </p:nvGraphicFramePr>
          <p:xfrm>
            <a:off x="687383" y="3286124"/>
            <a:ext cx="3954802" cy="3071834"/>
          </p:xfrm>
          <a:graphic>
            <a:graphicData uri="http://schemas.openxmlformats.org/presentationml/2006/ole">
              <p:oleObj spid="_x0000_s11268" name="Equation" r:id="rId6" imgW="1765080" imgH="1371600" progId="Equation.DSMT4">
                <p:embed/>
              </p:oleObj>
            </a:graphicData>
          </a:graphic>
        </p:graphicFrame>
        <p:graphicFrame>
          <p:nvGraphicFramePr>
            <p:cNvPr id="11269" name="Object 14"/>
            <p:cNvGraphicFramePr>
              <a:graphicFrameLocks noChangeAspect="1"/>
            </p:cNvGraphicFramePr>
            <p:nvPr/>
          </p:nvGraphicFramePr>
          <p:xfrm>
            <a:off x="5357818" y="4559311"/>
            <a:ext cx="1223963" cy="512763"/>
          </p:xfrm>
          <a:graphic>
            <a:graphicData uri="http://schemas.openxmlformats.org/presentationml/2006/ole">
              <p:oleObj spid="_x0000_s11269" name="Equation" r:id="rId7" imgW="54576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611188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«Полевой» ФМР-спектр микрополоски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7A3D55-835D-4B53-BAA3-A36B191AC5B9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Picture 4" descr="C:\oommf-1.2a5\Permalloy\single\constfield_rect\0,005_S\первый пик\колебания_1_z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87563" y="3168650"/>
            <a:ext cx="5635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C:\oommf-1.2a5\Permalloy\single\constfield_rect\0,005_S\второй пик\колебания_2_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79381" y="3167857"/>
            <a:ext cx="56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 descr="C:\oommf-1.2a5\Permalloy\single\constfield_rect\0,005_S\третий пик\колебания_3_z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88356" y="4247357"/>
            <a:ext cx="56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2195513" y="50038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grpSp>
        <p:nvGrpSpPr>
          <p:cNvPr id="21516" name="Группа 18"/>
          <p:cNvGrpSpPr>
            <a:grpSpLocks/>
          </p:cNvGrpSpPr>
          <p:nvPr/>
        </p:nvGrpSpPr>
        <p:grpSpPr bwMode="auto">
          <a:xfrm>
            <a:off x="1928813" y="1000125"/>
            <a:ext cx="5000625" cy="3222625"/>
            <a:chOff x="571472" y="1615197"/>
            <a:chExt cx="5000660" cy="3221861"/>
          </a:xfrm>
        </p:grpSpPr>
        <p:pic>
          <p:nvPicPr>
            <p:cNvPr id="21522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1615197"/>
              <a:ext cx="5000660" cy="3221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523" name="TextBox 11"/>
            <p:cNvSpPr txBox="1">
              <a:spLocks noChangeArrowheads="1"/>
            </p:cNvSpPr>
            <p:nvPr/>
          </p:nvSpPr>
          <p:spPr bwMode="auto">
            <a:xfrm>
              <a:off x="2714614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1</a:t>
              </a:r>
            </a:p>
          </p:txBody>
        </p:sp>
        <p:sp>
          <p:nvSpPr>
            <p:cNvPr id="21524" name="TextBox 13"/>
            <p:cNvSpPr txBox="1">
              <a:spLocks noChangeArrowheads="1"/>
            </p:cNvSpPr>
            <p:nvPr/>
          </p:nvSpPr>
          <p:spPr bwMode="auto">
            <a:xfrm>
              <a:off x="3286118" y="3500438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2</a:t>
              </a:r>
            </a:p>
          </p:txBody>
        </p:sp>
        <p:sp>
          <p:nvSpPr>
            <p:cNvPr id="21525" name="TextBox 14"/>
            <p:cNvSpPr txBox="1">
              <a:spLocks noChangeArrowheads="1"/>
            </p:cNvSpPr>
            <p:nvPr/>
          </p:nvSpPr>
          <p:spPr bwMode="auto">
            <a:xfrm>
              <a:off x="3571870" y="378619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21517" name="TextBox 15"/>
          <p:cNvSpPr txBox="1">
            <a:spLocks noChangeArrowheads="1"/>
          </p:cNvSpPr>
          <p:nvPr/>
        </p:nvSpPr>
        <p:spPr bwMode="auto">
          <a:xfrm>
            <a:off x="6659563" y="50038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21518" name="TextBox 16"/>
          <p:cNvSpPr txBox="1">
            <a:spLocks noChangeArrowheads="1"/>
          </p:cNvSpPr>
          <p:nvPr/>
        </p:nvSpPr>
        <p:spPr bwMode="auto">
          <a:xfrm>
            <a:off x="2195513" y="60833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pic>
        <p:nvPicPr>
          <p:cNvPr id="21519" name="Picture 18" descr="C:\oommf-1.2a5\Permalloy\single\constfield_rect\0,005_S\1430_omf\колебания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480176" y="4248150"/>
            <a:ext cx="5635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4"/>
          <p:cNvSpPr txBox="1">
            <a:spLocks noChangeArrowheads="1"/>
          </p:cNvSpPr>
          <p:nvPr/>
        </p:nvSpPr>
        <p:spPr bwMode="auto">
          <a:xfrm>
            <a:off x="6357938" y="34163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659563" y="60833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611188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440A1E-730A-4AC0-ADC5-339E73BF9E03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28596" y="1000108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Экспериментально и численно исследованы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СВЧ-свойства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массива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ферромагнитных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микрополосок, разработан алгоритм расчета 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ФМР-спектров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10366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4580" name="Прямоугольник 10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806C9-F6CF-4901-95D7-F0F1E1709783}" type="slidenum">
              <a:rPr lang="ru-RU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доклада: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Теоретическое описание динамических свойств ферромагнетика.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Принципы микромагнитного моделирования.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Эксперимент по изучению спектра ФМР.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Численный расчет спектра ФМР.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63ACD-E044-4134-AD60-973173129751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323850" y="1889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pic>
        <p:nvPicPr>
          <p:cNvPr id="15363" name="Picture 3" descr="науч-поп1"/>
          <p:cNvPicPr>
            <a:picLocks noChangeAspect="1" noChangeArrowheads="1"/>
          </p:cNvPicPr>
          <p:nvPr/>
        </p:nvPicPr>
        <p:blipFill>
          <a:blip r:embed="rId3"/>
          <a:srcRect t="1875" r="20132"/>
          <a:stretch>
            <a:fillRect/>
          </a:stretch>
        </p:blipFill>
        <p:spPr bwMode="auto">
          <a:xfrm>
            <a:off x="428625" y="1285875"/>
            <a:ext cx="28797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 descr="fig025"/>
          <p:cNvPicPr>
            <a:picLocks noChangeAspect="1" noChangeArrowheads="1"/>
          </p:cNvPicPr>
          <p:nvPr/>
        </p:nvPicPr>
        <p:blipFill>
          <a:blip r:embed="rId4"/>
          <a:srcRect b="7207"/>
          <a:stretch>
            <a:fillRect/>
          </a:stretch>
        </p:blipFill>
        <p:spPr bwMode="auto">
          <a:xfrm>
            <a:off x="2978150" y="2286000"/>
            <a:ext cx="2879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fig008"/>
          <p:cNvPicPr>
            <a:picLocks noChangeAspect="1" noChangeArrowheads="1"/>
          </p:cNvPicPr>
          <p:nvPr/>
        </p:nvPicPr>
        <p:blipFill>
          <a:blip r:embed="rId5"/>
          <a:srcRect l="7576" t="-2766" r="380" b="7115"/>
          <a:stretch>
            <a:fillRect/>
          </a:stretch>
        </p:blipFill>
        <p:spPr bwMode="auto">
          <a:xfrm>
            <a:off x="5429250" y="3357563"/>
            <a:ext cx="28797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4CC6A-315F-453D-8BB3-7A8D0DCFA6D4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71813" y="4427538"/>
            <a:ext cx="571500" cy="1587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000375" y="4429125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3 мкм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34025" y="5927725"/>
            <a:ext cx="395288" cy="1588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5441950" y="5916613"/>
            <a:ext cx="77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3 мкм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500" y="3784600"/>
            <a:ext cx="395288" cy="1588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428625" y="3786188"/>
            <a:ext cx="866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200 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Уравнение Ландау-Лифшица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8CE9E-BA2E-424F-8C7C-073613DAAC37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9800" y="5037138"/>
          <a:ext cx="2406650" cy="827087"/>
        </p:xfrm>
        <a:graphic>
          <a:graphicData uri="http://schemas.openxmlformats.org/presentationml/2006/ole">
            <p:oleObj spid="_x0000_s1026" name="Equation" r:id="rId3" imgW="1257120" imgH="431640" progId="Equation.DSMT4">
              <p:embed/>
            </p:oleObj>
          </a:graphicData>
        </a:graphic>
      </p:graphicFrame>
      <p:grpSp>
        <p:nvGrpSpPr>
          <p:cNvPr id="1040" name="Группа 55"/>
          <p:cNvGrpSpPr>
            <a:grpSpLocks noChangeAspect="1"/>
          </p:cNvGrpSpPr>
          <p:nvPr/>
        </p:nvGrpSpPr>
        <p:grpSpPr bwMode="auto">
          <a:xfrm>
            <a:off x="360363" y="1152525"/>
            <a:ext cx="4095750" cy="3598863"/>
            <a:chOff x="-32" y="898525"/>
            <a:chExt cx="5642009" cy="4959366"/>
          </a:xfrm>
        </p:grpSpPr>
        <p:pic>
          <p:nvPicPr>
            <p:cNvPr id="1045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2" y="1555675"/>
              <a:ext cx="432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Прямая со стрелкой 34"/>
            <p:cNvCxnSpPr/>
            <p:nvPr/>
          </p:nvCxnSpPr>
          <p:spPr>
            <a:xfrm rot="16200000" flipH="1">
              <a:off x="-271004" y="3419773"/>
              <a:ext cx="4860922" cy="218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5400000">
              <a:off x="1429558" y="3357755"/>
              <a:ext cx="3213634" cy="178663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0800000" flipV="1">
              <a:off x="3929692" y="2071097"/>
              <a:ext cx="927214" cy="57316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4929190" y="1428736"/>
            <a:ext cx="712787" cy="1008062"/>
          </p:xfrm>
          <a:graphic>
            <a:graphicData uri="http://schemas.openxmlformats.org/presentationml/2006/ole">
              <p:oleObj spid="_x0000_s1030" name="Equation" r:id="rId5" imgW="304560" imgH="431640" progId="Equation.DSMT4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1438275" y="898525"/>
            <a:ext cx="609600" cy="503238"/>
          </p:xfrm>
          <a:graphic>
            <a:graphicData uri="http://schemas.openxmlformats.org/presentationml/2006/ole">
              <p:oleObj spid="_x0000_s1031" name="Equation" r:id="rId6" imgW="291960" imgH="241200" progId="Equation.DSMT4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094038" y="4354513"/>
            <a:ext cx="423862" cy="423862"/>
          </p:xfrm>
          <a:graphic>
            <a:graphicData uri="http://schemas.openxmlformats.org/presentationml/2006/ole">
              <p:oleObj spid="_x0000_s1032" name="Equation" r:id="rId7" imgW="203040" imgH="203040" progId="Equation.DSMT4">
                <p:embed/>
              </p:oleObj>
            </a:graphicData>
          </a:graphic>
        </p:graphicFrame>
      </p:grpSp>
      <p:grpSp>
        <p:nvGrpSpPr>
          <p:cNvPr id="1041" name="Группа 56"/>
          <p:cNvGrpSpPr>
            <a:grpSpLocks noChangeAspect="1"/>
          </p:cNvGrpSpPr>
          <p:nvPr/>
        </p:nvGrpSpPr>
        <p:grpSpPr bwMode="auto">
          <a:xfrm>
            <a:off x="5508625" y="1152525"/>
            <a:ext cx="3135313" cy="3598863"/>
            <a:chOff x="71406" y="898525"/>
            <a:chExt cx="4320000" cy="4959367"/>
          </a:xfrm>
        </p:grpSpPr>
        <p:pic>
          <p:nvPicPr>
            <p:cNvPr id="1042" name="Picture 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06" y="1481082"/>
              <a:ext cx="432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Прямая со стрелкой 58"/>
            <p:cNvCxnSpPr/>
            <p:nvPr/>
          </p:nvCxnSpPr>
          <p:spPr>
            <a:xfrm rot="16200000" flipH="1">
              <a:off x="-269050" y="3419774"/>
              <a:ext cx="4858736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rot="5400000">
              <a:off x="1464546" y="3606922"/>
              <a:ext cx="2929243" cy="157269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8" name="Object 9"/>
            <p:cNvGraphicFramePr>
              <a:graphicFrameLocks noChangeAspect="1"/>
            </p:cNvGraphicFramePr>
            <p:nvPr/>
          </p:nvGraphicFramePr>
          <p:xfrm>
            <a:off x="1438275" y="898525"/>
            <a:ext cx="609600" cy="503238"/>
          </p:xfrm>
          <a:graphic>
            <a:graphicData uri="http://schemas.openxmlformats.org/presentationml/2006/ole">
              <p:oleObj spid="_x0000_s1028" name="Equation" r:id="rId9" imgW="291960" imgH="241200" progId="Equation.DSMT4">
                <p:embed/>
              </p:oleObj>
            </a:graphicData>
          </a:graphic>
        </p:graphicFrame>
        <p:graphicFrame>
          <p:nvGraphicFramePr>
            <p:cNvPr id="1029" name="Object 10"/>
            <p:cNvGraphicFramePr>
              <a:graphicFrameLocks noChangeAspect="1"/>
            </p:cNvGraphicFramePr>
            <p:nvPr/>
          </p:nvGraphicFramePr>
          <p:xfrm>
            <a:off x="3094038" y="4354513"/>
            <a:ext cx="423862" cy="423862"/>
          </p:xfrm>
          <a:graphic>
            <a:graphicData uri="http://schemas.openxmlformats.org/presentationml/2006/ole">
              <p:oleObj spid="_x0000_s1029" name="Equation" r:id="rId10" imgW="203040" imgH="203040" progId="Equation.DSMT4">
                <p:embed/>
              </p:oleObj>
            </a:graphicData>
          </a:graphic>
        </p:graphicFrame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71934" y="5037138"/>
          <a:ext cx="5089525" cy="828675"/>
        </p:xfrm>
        <a:graphic>
          <a:graphicData uri="http://schemas.openxmlformats.org/presentationml/2006/ole">
            <p:oleObj spid="_x0000_s1027" name="Equation" r:id="rId11" imgW="26542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Эффективное поле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E2D94-F52B-4551-98E4-7D7F8CBE672E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40113" y="1071563"/>
          <a:ext cx="2408237" cy="827087"/>
        </p:xfrm>
        <a:graphic>
          <a:graphicData uri="http://schemas.openxmlformats.org/presentationml/2006/ole">
            <p:oleObj spid="_x0000_s2050" name="Equation" r:id="rId3" imgW="1257120" imgH="431640" progId="Equation.DSMT4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516063" y="1978025"/>
          <a:ext cx="1412875" cy="781050"/>
        </p:xfrm>
        <a:graphic>
          <a:graphicData uri="http://schemas.openxmlformats.org/presentationml/2006/ole">
            <p:oleObj spid="_x0000_s2051" name="Equation" r:id="rId4" imgW="736560" imgH="406080" progId="Equation.DSMT4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219700" y="2159000"/>
          <a:ext cx="2995613" cy="439738"/>
        </p:xfrm>
        <a:graphic>
          <a:graphicData uri="http://schemas.openxmlformats.org/presentationml/2006/ole">
            <p:oleObj spid="_x0000_s2052" name="Equation" r:id="rId5" imgW="1562040" imgH="228600" progId="Equation.DSMT4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2895600" y="3000375"/>
          <a:ext cx="3262313" cy="733425"/>
        </p:xfrm>
        <a:graphic>
          <a:graphicData uri="http://schemas.openxmlformats.org/presentationml/2006/ole">
            <p:oleObj spid="_x0000_s2053" name="Equation" r:id="rId6" imgW="1701720" imgH="380880" progId="Equation.DSMT4">
              <p:embed/>
            </p:oleObj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3557588" y="3736975"/>
          <a:ext cx="2020887" cy="1027113"/>
        </p:xfrm>
        <a:graphic>
          <a:graphicData uri="http://schemas.openxmlformats.org/presentationml/2006/ole">
            <p:oleObj spid="_x0000_s2054" name="Equation" r:id="rId7" imgW="1054080" imgH="533160" progId="Equation.DSMT4">
              <p:embed/>
            </p:oleObj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3932238" y="4900613"/>
          <a:ext cx="1363662" cy="465137"/>
        </p:xfrm>
        <a:graphic>
          <a:graphicData uri="http://schemas.openxmlformats.org/presentationml/2006/ole">
            <p:oleObj spid="_x0000_s2055" name="Equation" r:id="rId8" imgW="711000" imgH="241200" progId="Equation.DSMT4">
              <p:embed/>
            </p:oleObj>
          </a:graphicData>
        </a:graphic>
      </p:graphicFrame>
      <p:graphicFrame>
        <p:nvGraphicFramePr>
          <p:cNvPr id="2056" name="Object 12"/>
          <p:cNvGraphicFramePr>
            <a:graphicFrameLocks noChangeAspect="1"/>
          </p:cNvGraphicFramePr>
          <p:nvPr/>
        </p:nvGraphicFramePr>
        <p:xfrm>
          <a:off x="3057525" y="5635625"/>
          <a:ext cx="3313113" cy="855663"/>
        </p:xfrm>
        <a:graphic>
          <a:graphicData uri="http://schemas.openxmlformats.org/presentationml/2006/ole">
            <p:oleObj spid="_x0000_s2056" name="Equation" r:id="rId9" imgW="172692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Размагничивающее поле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2E8133-2647-4E7B-B42E-44B73B588DAC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3070225" y="928688"/>
          <a:ext cx="3287713" cy="855662"/>
        </p:xfrm>
        <a:graphic>
          <a:graphicData uri="http://schemas.openxmlformats.org/presentationml/2006/ole">
            <p:oleObj spid="_x0000_s3074" name="Equation" r:id="rId3" imgW="1714320" imgH="444240" progId="Equation.DSMT4">
              <p:embed/>
            </p:oleObj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858838" y="3536954"/>
          <a:ext cx="2141537" cy="463550"/>
        </p:xfrm>
        <a:graphic>
          <a:graphicData uri="http://schemas.openxmlformats.org/presentationml/2006/ole">
            <p:oleObj spid="_x0000_s3075" name="Equation" r:id="rId4" imgW="1117440" imgH="241200" progId="Equation.DSMT4">
              <p:embed/>
            </p:oleObj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153988" y="4679950"/>
          <a:ext cx="3554412" cy="463550"/>
        </p:xfrm>
        <a:graphic>
          <a:graphicData uri="http://schemas.openxmlformats.org/presentationml/2006/ole">
            <p:oleObj spid="_x0000_s3076" name="Equation" r:id="rId5" imgW="1854000" imgH="241200" progId="Equation.DSMT4">
              <p:embed/>
            </p:oleObj>
          </a:graphicData>
        </a:graphic>
      </p:graphicFrame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385763" y="2428868"/>
          <a:ext cx="3114675" cy="463550"/>
        </p:xfrm>
        <a:graphic>
          <a:graphicData uri="http://schemas.openxmlformats.org/presentationml/2006/ole">
            <p:oleObj spid="_x0000_s3077" name="Equation" r:id="rId6" imgW="1625400" imgH="241200" progId="Equation.DSMT4">
              <p:embed/>
            </p:oleObj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897188" y="4103680"/>
            <a:ext cx="3357562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9" name="Object 13"/>
          <p:cNvGraphicFramePr>
            <a:graphicFrameLocks noChangeAspect="1"/>
          </p:cNvGraphicFramePr>
          <p:nvPr/>
        </p:nvGraphicFramePr>
        <p:xfrm>
          <a:off x="5157788" y="2214563"/>
          <a:ext cx="2676525" cy="855662"/>
        </p:xfrm>
        <a:graphic>
          <a:graphicData uri="http://schemas.openxmlformats.org/presentationml/2006/ole">
            <p:oleObj spid="_x0000_s3079" name="Equation" r:id="rId7" imgW="1396800" imgH="444240" progId="Equation.DSMT4">
              <p:embed/>
            </p:oleObj>
          </a:graphicData>
        </a:graphic>
      </p:graphicFrame>
      <p:graphicFrame>
        <p:nvGraphicFramePr>
          <p:cNvPr id="3080" name="Object 14"/>
          <p:cNvGraphicFramePr>
            <a:graphicFrameLocks noChangeAspect="1"/>
          </p:cNvGraphicFramePr>
          <p:nvPr/>
        </p:nvGraphicFramePr>
        <p:xfrm>
          <a:off x="5316538" y="3500438"/>
          <a:ext cx="2508250" cy="463550"/>
        </p:xfrm>
        <a:graphic>
          <a:graphicData uri="http://schemas.openxmlformats.org/presentationml/2006/ole">
            <p:oleObj spid="_x0000_s3080" name="Equation" r:id="rId8" imgW="1307880" imgH="241200" progId="Equation.DSMT4">
              <p:embed/>
            </p:oleObj>
          </a:graphicData>
        </a:graphic>
      </p:graphicFrame>
      <p:graphicFrame>
        <p:nvGraphicFramePr>
          <p:cNvPr id="3082" name="Object 16"/>
          <p:cNvGraphicFramePr>
            <a:graphicFrameLocks noChangeAspect="1"/>
          </p:cNvGraphicFramePr>
          <p:nvPr/>
        </p:nvGraphicFramePr>
        <p:xfrm>
          <a:off x="5219700" y="4330713"/>
          <a:ext cx="2678113" cy="1027113"/>
        </p:xfrm>
        <a:graphic>
          <a:graphicData uri="http://schemas.openxmlformats.org/presentationml/2006/ole">
            <p:oleObj spid="_x0000_s3082" name="Equation" r:id="rId9" imgW="139680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-2698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Размагничивающие факторы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5F457-A85A-4749-B7B5-5457D4D21AB2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110" name="Группа 30"/>
          <p:cNvGrpSpPr>
            <a:grpSpLocks/>
          </p:cNvGrpSpPr>
          <p:nvPr/>
        </p:nvGrpSpPr>
        <p:grpSpPr bwMode="auto">
          <a:xfrm>
            <a:off x="0" y="766763"/>
            <a:ext cx="8143875" cy="6305550"/>
            <a:chOff x="6072189" y="1663467"/>
            <a:chExt cx="5817090" cy="4504001"/>
          </a:xfrm>
        </p:grpSpPr>
        <p:sp>
          <p:nvSpPr>
            <p:cNvPr id="20" name="Овал 19"/>
            <p:cNvSpPr/>
            <p:nvPr/>
          </p:nvSpPr>
          <p:spPr>
            <a:xfrm>
              <a:off x="6286503" y="5643589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357941" y="5691214"/>
              <a:ext cx="52455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6200000" flipV="1">
              <a:off x="4353139" y="3753315"/>
              <a:ext cx="39483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0" name="Text Box 53"/>
            <p:cNvSpPr txBox="1">
              <a:spLocks noChangeAspect="1" noChangeArrowheads="1"/>
            </p:cNvSpPr>
            <p:nvPr/>
          </p:nvSpPr>
          <p:spPr bwMode="auto">
            <a:xfrm>
              <a:off x="11520980" y="5643589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1" name="Text Box 53"/>
            <p:cNvSpPr txBox="1">
              <a:spLocks noChangeAspect="1" noChangeArrowheads="1"/>
            </p:cNvSpPr>
            <p:nvPr/>
          </p:nvSpPr>
          <p:spPr bwMode="auto">
            <a:xfrm>
              <a:off x="6673388" y="5643594"/>
              <a:ext cx="368300" cy="52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2" name="Text Box 53"/>
            <p:cNvSpPr txBox="1">
              <a:spLocks noChangeAspect="1" noChangeArrowheads="1"/>
            </p:cNvSpPr>
            <p:nvPr/>
          </p:nvSpPr>
          <p:spPr bwMode="auto">
            <a:xfrm>
              <a:off x="6378352" y="1663467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072189" y="5429274"/>
              <a:ext cx="571504" cy="57150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11" name="Группа 47"/>
          <p:cNvGrpSpPr>
            <a:grpSpLocks/>
          </p:cNvGrpSpPr>
          <p:nvPr/>
        </p:nvGrpSpPr>
        <p:grpSpPr bwMode="auto">
          <a:xfrm>
            <a:off x="1000125" y="1000125"/>
            <a:ext cx="4143375" cy="928688"/>
            <a:chOff x="1000125" y="1000125"/>
            <a:chExt cx="4143380" cy="928677"/>
          </a:xfrm>
        </p:grpSpPr>
        <p:grpSp>
          <p:nvGrpSpPr>
            <p:cNvPr id="4130" name="Группа 39"/>
            <p:cNvGrpSpPr>
              <a:grpSpLocks/>
            </p:cNvGrpSpPr>
            <p:nvPr/>
          </p:nvGrpSpPr>
          <p:grpSpPr bwMode="auto">
            <a:xfrm>
              <a:off x="1214414" y="1071546"/>
              <a:ext cx="785818" cy="785065"/>
              <a:chOff x="3143150" y="1080977"/>
              <a:chExt cx="929047" cy="928633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3143150" y="1080977"/>
                <a:ext cx="929047" cy="928633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 bwMode="auto">
              <a:xfrm rot="10800000" flipH="1">
                <a:off x="3262497" y="1532565"/>
                <a:ext cx="716677" cy="1106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stealth" w="med" len="lg"/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103" name="Object 2"/>
            <p:cNvGraphicFramePr>
              <a:graphicFrameLocks noChangeAspect="1"/>
            </p:cNvGraphicFramePr>
            <p:nvPr/>
          </p:nvGraphicFramePr>
          <p:xfrm>
            <a:off x="2225675" y="1387475"/>
            <a:ext cx="2801938" cy="465138"/>
          </p:xfrm>
          <a:graphic>
            <a:graphicData uri="http://schemas.openxmlformats.org/presentationml/2006/ole">
              <p:oleObj spid="_x0000_s4103" name="Equation" r:id="rId3" imgW="1460160" imgH="241200" progId="Equation.DSMT4">
                <p:embed/>
              </p:oleObj>
            </a:graphicData>
          </a:graphic>
        </p:graphicFrame>
        <p:sp>
          <p:nvSpPr>
            <p:cNvPr id="4131" name="TextBox 56"/>
            <p:cNvSpPr txBox="1">
              <a:spLocks noChangeArrowheads="1"/>
            </p:cNvSpPr>
            <p:nvPr/>
          </p:nvSpPr>
          <p:spPr bwMode="auto">
            <a:xfrm>
              <a:off x="2928926" y="1000186"/>
              <a:ext cx="1000125" cy="369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Times New Roman" pitchFamily="18" charset="0"/>
                  <a:cs typeface="Times New Roman" pitchFamily="18" charset="0"/>
                </a:rPr>
                <a:t>Шар</a:t>
              </a:r>
            </a:p>
          </p:txBody>
        </p:sp>
        <p:sp>
          <p:nvSpPr>
            <p:cNvPr id="62" name="Прямоугольник 61"/>
            <p:cNvSpPr/>
            <p:nvPr/>
          </p:nvSpPr>
          <p:spPr bwMode="auto">
            <a:xfrm>
              <a:off x="1000125" y="1000125"/>
              <a:ext cx="4143380" cy="92867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12" name="Группа 48"/>
          <p:cNvGrpSpPr>
            <a:grpSpLocks/>
          </p:cNvGrpSpPr>
          <p:nvPr/>
        </p:nvGrpSpPr>
        <p:grpSpPr bwMode="auto">
          <a:xfrm>
            <a:off x="1000125" y="2062163"/>
            <a:ext cx="4929188" cy="866775"/>
            <a:chOff x="1000125" y="2276475"/>
            <a:chExt cx="4929188" cy="866773"/>
          </a:xfrm>
        </p:grpSpPr>
        <p:grpSp>
          <p:nvGrpSpPr>
            <p:cNvPr id="4124" name="Группа 60"/>
            <p:cNvGrpSpPr>
              <a:grpSpLocks/>
            </p:cNvGrpSpPr>
            <p:nvPr/>
          </p:nvGrpSpPr>
          <p:grpSpPr bwMode="auto">
            <a:xfrm>
              <a:off x="1071563" y="2276475"/>
              <a:ext cx="4857748" cy="831604"/>
              <a:chOff x="2143108" y="2571744"/>
              <a:chExt cx="4857782" cy="832036"/>
            </a:xfrm>
          </p:grpSpPr>
          <p:graphicFrame>
            <p:nvGraphicFramePr>
              <p:cNvPr id="4102" name="Object 13"/>
              <p:cNvGraphicFramePr>
                <a:graphicFrameLocks noChangeAspect="1"/>
              </p:cNvGraphicFramePr>
              <p:nvPr/>
            </p:nvGraphicFramePr>
            <p:xfrm>
              <a:off x="4076716" y="2938642"/>
              <a:ext cx="2924174" cy="465138"/>
            </p:xfrm>
            <a:graphic>
              <a:graphicData uri="http://schemas.openxmlformats.org/presentationml/2006/ole">
                <p:oleObj spid="_x0000_s4102" name="Equation" r:id="rId4" imgW="1523880" imgH="241200" progId="Equation.DSMT4">
                  <p:embed/>
                </p:oleObj>
              </a:graphicData>
            </a:graphic>
          </p:graphicFrame>
          <p:grpSp>
            <p:nvGrpSpPr>
              <p:cNvPr id="4126" name="Группа 53"/>
              <p:cNvGrpSpPr>
                <a:grpSpLocks/>
              </p:cNvGrpSpPr>
              <p:nvPr/>
            </p:nvGrpSpPr>
            <p:grpSpPr bwMode="auto">
              <a:xfrm>
                <a:off x="2143108" y="2724216"/>
                <a:ext cx="1770074" cy="608329"/>
                <a:chOff x="2571736" y="2081274"/>
                <a:chExt cx="1770074" cy="608329"/>
              </a:xfrm>
            </p:grpSpPr>
            <p:sp>
              <p:nvSpPr>
                <p:cNvPr id="32" name="Куб 31"/>
                <p:cNvSpPr/>
                <p:nvPr/>
              </p:nvSpPr>
              <p:spPr bwMode="auto">
                <a:xfrm>
                  <a:off x="2571736" y="2081281"/>
                  <a:ext cx="1770074" cy="608326"/>
                </a:xfrm>
                <a:prstGeom prst="cube">
                  <a:avLst>
                    <a:gd name="adj" fmla="val 61086"/>
                  </a:avLst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51" name="Прямая со стрелкой 50"/>
                <p:cNvCxnSpPr/>
                <p:nvPr/>
              </p:nvCxnSpPr>
              <p:spPr bwMode="auto">
                <a:xfrm rot="10800000" flipH="1">
                  <a:off x="2988000" y="2224224"/>
                  <a:ext cx="972000" cy="108000"/>
                </a:xfrm>
                <a:prstGeom prst="straightConnector1">
                  <a:avLst/>
                </a:prstGeom>
                <a:ln w="63500">
                  <a:solidFill>
                    <a:srgbClr val="FFFF00"/>
                  </a:solidFill>
                  <a:tailEnd type="stealth" w="med" len="lg"/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27" name="TextBox 57"/>
              <p:cNvSpPr txBox="1">
                <a:spLocks noChangeArrowheads="1"/>
              </p:cNvSpPr>
              <p:nvPr/>
            </p:nvSpPr>
            <p:spPr bwMode="auto">
              <a:xfrm>
                <a:off x="4143361" y="2571744"/>
                <a:ext cx="2714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latin typeface="Times New Roman" pitchFamily="18" charset="0"/>
                    <a:cs typeface="Times New Roman" pitchFamily="18" charset="0"/>
                  </a:rPr>
                  <a:t>Бесконечная пластина</a:t>
                </a:r>
              </a:p>
            </p:txBody>
          </p:sp>
        </p:grpSp>
        <p:sp>
          <p:nvSpPr>
            <p:cNvPr id="64" name="Прямоугольник 63"/>
            <p:cNvSpPr/>
            <p:nvPr/>
          </p:nvSpPr>
          <p:spPr bwMode="auto">
            <a:xfrm>
              <a:off x="1000125" y="2276475"/>
              <a:ext cx="4929188" cy="86677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13" name="Группа 49"/>
          <p:cNvGrpSpPr>
            <a:grpSpLocks/>
          </p:cNvGrpSpPr>
          <p:nvPr/>
        </p:nvGrpSpPr>
        <p:grpSpPr bwMode="auto">
          <a:xfrm>
            <a:off x="1000125" y="3062288"/>
            <a:ext cx="4643438" cy="866775"/>
            <a:chOff x="1000125" y="3348036"/>
            <a:chExt cx="4643438" cy="866782"/>
          </a:xfrm>
        </p:grpSpPr>
        <p:grpSp>
          <p:nvGrpSpPr>
            <p:cNvPr id="4119" name="Группа 54"/>
            <p:cNvGrpSpPr>
              <a:grpSpLocks/>
            </p:cNvGrpSpPr>
            <p:nvPr/>
          </p:nvGrpSpPr>
          <p:grpSpPr bwMode="auto">
            <a:xfrm>
              <a:off x="1071563" y="3454404"/>
              <a:ext cx="1498600" cy="688975"/>
              <a:chOff x="2991374" y="3337519"/>
              <a:chExt cx="1151712" cy="474836"/>
            </a:xfrm>
          </p:grpSpPr>
          <p:sp>
            <p:nvSpPr>
              <p:cNvPr id="52" name="Цилиндр 51"/>
              <p:cNvSpPr>
                <a:spLocks noChangeAspect="1"/>
              </p:cNvSpPr>
              <p:nvPr/>
            </p:nvSpPr>
            <p:spPr>
              <a:xfrm rot="5400000">
                <a:off x="3329810" y="2999080"/>
                <a:ext cx="474840" cy="1151712"/>
              </a:xfrm>
              <a:prstGeom prst="ca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3" name="Прямая со стрелкой 52"/>
              <p:cNvCxnSpPr/>
              <p:nvPr/>
            </p:nvCxnSpPr>
            <p:spPr bwMode="auto">
              <a:xfrm rot="10800000" flipH="1">
                <a:off x="3174675" y="3587226"/>
                <a:ext cx="756000" cy="1106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stealth" w="med" len="lg"/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101" name="Object 14"/>
            <p:cNvGraphicFramePr>
              <a:graphicFrameLocks noChangeAspect="1"/>
            </p:cNvGraphicFramePr>
            <p:nvPr/>
          </p:nvGraphicFramePr>
          <p:xfrm>
            <a:off x="2719408" y="3714751"/>
            <a:ext cx="2924155" cy="464896"/>
          </p:xfrm>
          <a:graphic>
            <a:graphicData uri="http://schemas.openxmlformats.org/presentationml/2006/ole">
              <p:oleObj spid="_x0000_s4101" name="Equation" r:id="rId5" imgW="1523880" imgH="241200" progId="Equation.DSMT4">
                <p:embed/>
              </p:oleObj>
            </a:graphicData>
          </a:graphic>
        </p:graphicFrame>
        <p:sp>
          <p:nvSpPr>
            <p:cNvPr id="4120" name="TextBox 58"/>
            <p:cNvSpPr txBox="1">
              <a:spLocks noChangeArrowheads="1"/>
            </p:cNvSpPr>
            <p:nvPr/>
          </p:nvSpPr>
          <p:spPr bwMode="auto">
            <a:xfrm>
              <a:off x="2857506" y="3358146"/>
              <a:ext cx="2643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Times New Roman" pitchFamily="18" charset="0"/>
                  <a:cs typeface="Times New Roman" pitchFamily="18" charset="0"/>
                </a:rPr>
                <a:t>Бесконечный цилиндр</a:t>
              </a:r>
            </a:p>
          </p:txBody>
        </p:sp>
        <p:sp>
          <p:nvSpPr>
            <p:cNvPr id="66" name="Прямоугольник 65"/>
            <p:cNvSpPr/>
            <p:nvPr/>
          </p:nvSpPr>
          <p:spPr bwMode="auto">
            <a:xfrm>
              <a:off x="1000125" y="3348036"/>
              <a:ext cx="4643438" cy="866782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1928813" y="5000625"/>
          <a:ext cx="6434137" cy="857250"/>
        </p:xfrm>
        <a:graphic>
          <a:graphicData uri="http://schemas.openxmlformats.org/presentationml/2006/ole">
            <p:oleObj spid="_x0000_s4098" name="Equation" r:id="rId6" imgW="3352680" imgH="444240" progId="Equation.DSMT4">
              <p:embed/>
            </p:oleObj>
          </a:graphicData>
        </a:graphic>
      </p:graphicFrame>
      <p:sp>
        <p:nvSpPr>
          <p:cNvPr id="4114" name="TextBox 74"/>
          <p:cNvSpPr txBox="1">
            <a:spLocks noChangeArrowheads="1"/>
          </p:cNvSpPr>
          <p:nvPr/>
        </p:nvSpPr>
        <p:spPr bwMode="auto">
          <a:xfrm>
            <a:off x="3429000" y="427355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Эллипсоид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0125" y="4071938"/>
            <a:ext cx="7858125" cy="19288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16" name="Группа 80"/>
          <p:cNvGrpSpPr>
            <a:grpSpLocks/>
          </p:cNvGrpSpPr>
          <p:nvPr/>
        </p:nvGrpSpPr>
        <p:grpSpPr bwMode="auto">
          <a:xfrm>
            <a:off x="1143000" y="4176713"/>
            <a:ext cx="1928813" cy="823912"/>
            <a:chOff x="1071418" y="5262257"/>
            <a:chExt cx="1214908" cy="641881"/>
          </a:xfrm>
        </p:grpSpPr>
        <p:sp>
          <p:nvSpPr>
            <p:cNvPr id="79" name="Овал 78"/>
            <p:cNvSpPr/>
            <p:nvPr/>
          </p:nvSpPr>
          <p:spPr bwMode="auto">
            <a:xfrm>
              <a:off x="1071418" y="5262257"/>
              <a:ext cx="1214908" cy="641881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0" name="Прямая со стрелкой 79"/>
            <p:cNvCxnSpPr/>
            <p:nvPr/>
          </p:nvCxnSpPr>
          <p:spPr bwMode="auto">
            <a:xfrm rot="10800000" flipH="1">
              <a:off x="1224407" y="5580105"/>
              <a:ext cx="936928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9" name="Object 16"/>
          <p:cNvGraphicFramePr>
            <a:graphicFrameLocks noChangeAspect="1"/>
          </p:cNvGraphicFramePr>
          <p:nvPr/>
        </p:nvGraphicFramePr>
        <p:xfrm>
          <a:off x="4903788" y="4286250"/>
          <a:ext cx="1096962" cy="342900"/>
        </p:xfrm>
        <a:graphic>
          <a:graphicData uri="http://schemas.openxmlformats.org/presentationml/2006/ole">
            <p:oleObj spid="_x0000_s4099" name="Equation" r:id="rId7" imgW="571320" imgH="177480" progId="Equation.DSMT4">
              <p:embed/>
            </p:oleObj>
          </a:graphicData>
        </a:graphic>
      </p:graphicFrame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6388100" y="4143375"/>
          <a:ext cx="1755775" cy="538163"/>
        </p:xfrm>
        <a:graphic>
          <a:graphicData uri="http://schemas.openxmlformats.org/presentationml/2006/ole">
            <p:oleObj spid="_x0000_s4100" name="Equation" r:id="rId8" imgW="91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6988"/>
            <a:ext cx="91440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Колебания однородно намагниченного эллипсоида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714415-917E-4902-8F7D-570F39AAE4C8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65113" y="3278188"/>
          <a:ext cx="2695575" cy="1746250"/>
        </p:xfrm>
        <a:graphic>
          <a:graphicData uri="http://schemas.openxmlformats.org/presentationml/2006/ole">
            <p:oleObj spid="_x0000_s5122" name="Equation" r:id="rId3" imgW="1079280" imgH="698400" progId="Equation.DSMT4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3113088" y="3143250"/>
          <a:ext cx="2570162" cy="1968500"/>
        </p:xfrm>
        <a:graphic>
          <a:graphicData uri="http://schemas.openxmlformats.org/presentationml/2006/ole">
            <p:oleObj spid="_x0000_s5123" name="Equation" r:id="rId4" imgW="1028520" imgH="787320" progId="Equation.DSMT4">
              <p:embed/>
            </p:oleObj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357563"/>
          <a:ext cx="3286125" cy="1658937"/>
        </p:xfrm>
        <a:graphic>
          <a:graphicData uri="http://schemas.openxmlformats.org/presentationml/2006/ole">
            <p:oleObj spid="_x0000_s5124" name="Equation" r:id="rId5" imgW="1409400" imgH="711000" progId="Equation.DSMT4">
              <p:embed/>
            </p:oleObj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087837" y="5614988"/>
          <a:ext cx="3913187" cy="555625"/>
        </p:xfrm>
        <a:graphic>
          <a:graphicData uri="http://schemas.openxmlformats.org/presentationml/2006/ole">
            <p:oleObj spid="_x0000_s5125" name="Equation" r:id="rId6" imgW="1701720" imgH="241200" progId="Equation.DSMT4">
              <p:embed/>
            </p:oleObj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42875" y="3143250"/>
            <a:ext cx="2786063" cy="2000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071813" y="3143250"/>
            <a:ext cx="2571750" cy="2000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15000" y="3143250"/>
            <a:ext cx="3286125" cy="2000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126" name="Object 3"/>
          <p:cNvGraphicFramePr>
            <a:graphicFrameLocks noChangeAspect="1"/>
          </p:cNvGraphicFramePr>
          <p:nvPr/>
        </p:nvGraphicFramePr>
        <p:xfrm>
          <a:off x="1500187" y="1000125"/>
          <a:ext cx="2981304" cy="1079500"/>
        </p:xfrm>
        <a:graphic>
          <a:graphicData uri="http://schemas.openxmlformats.org/presentationml/2006/ole">
            <p:oleObj spid="_x0000_s5126" name="Equation" r:id="rId7" imgW="1193760" imgH="431640" progId="Equation.DSMT4">
              <p:embed/>
            </p:oleObj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776288" y="2255838"/>
          <a:ext cx="4471987" cy="560387"/>
        </p:xfrm>
        <a:graphic>
          <a:graphicData uri="http://schemas.openxmlformats.org/presentationml/2006/ole">
            <p:oleObj spid="_x0000_s5127" name="Equation" r:id="rId8" imgW="1930320" imgH="241200" progId="Equation.DSMT4">
              <p:embed/>
            </p:oleObj>
          </a:graphicData>
        </a:graphic>
      </p:graphicFrame>
      <p:sp>
        <p:nvSpPr>
          <p:cNvPr id="48" name="Прямоугольник 47"/>
          <p:cNvSpPr/>
          <p:nvPr/>
        </p:nvSpPr>
        <p:spPr bwMode="auto">
          <a:xfrm>
            <a:off x="571472" y="857250"/>
            <a:ext cx="4857784" cy="2000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5500702"/>
            <a:ext cx="4143404" cy="7858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40" name="Группа 30"/>
          <p:cNvGrpSpPr>
            <a:grpSpLocks/>
          </p:cNvGrpSpPr>
          <p:nvPr/>
        </p:nvGrpSpPr>
        <p:grpSpPr bwMode="auto">
          <a:xfrm>
            <a:off x="5867400" y="720725"/>
            <a:ext cx="3214688" cy="2381250"/>
            <a:chOff x="6072189" y="3786195"/>
            <a:chExt cx="3214716" cy="2381273"/>
          </a:xfrm>
        </p:grpSpPr>
        <p:sp>
          <p:nvSpPr>
            <p:cNvPr id="79" name="Овал 78"/>
            <p:cNvSpPr/>
            <p:nvPr/>
          </p:nvSpPr>
          <p:spPr>
            <a:xfrm>
              <a:off x="6286504" y="564358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6357941" y="5691213"/>
              <a:ext cx="28797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 rot="5400000" flipH="1" flipV="1">
              <a:off x="5483221" y="4864118"/>
              <a:ext cx="17272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6" name="Text Box 53"/>
            <p:cNvSpPr txBox="1">
              <a:spLocks noChangeAspect="1" noChangeArrowheads="1"/>
            </p:cNvSpPr>
            <p:nvPr/>
          </p:nvSpPr>
          <p:spPr bwMode="auto">
            <a:xfrm>
              <a:off x="8918606" y="5643589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Text Box 53"/>
            <p:cNvSpPr txBox="1">
              <a:spLocks noChangeAspect="1" noChangeArrowheads="1"/>
            </p:cNvSpPr>
            <p:nvPr/>
          </p:nvSpPr>
          <p:spPr bwMode="auto">
            <a:xfrm>
              <a:off x="6561140" y="5643594"/>
              <a:ext cx="368300" cy="52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8" name="Text Box 53"/>
            <p:cNvSpPr txBox="1">
              <a:spLocks noChangeAspect="1" noChangeArrowheads="1"/>
            </p:cNvSpPr>
            <p:nvPr/>
          </p:nvSpPr>
          <p:spPr bwMode="auto">
            <a:xfrm>
              <a:off x="6478594" y="3786195"/>
              <a:ext cx="36829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72189" y="5429274"/>
              <a:ext cx="571505" cy="5715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572264" y="1428736"/>
            <a:ext cx="1879626" cy="993077"/>
            <a:chOff x="6407150" y="1081088"/>
            <a:chExt cx="2520950" cy="1331912"/>
          </a:xfrm>
        </p:grpSpPr>
        <p:sp>
          <p:nvSpPr>
            <p:cNvPr id="88" name="Овал 87"/>
            <p:cNvSpPr/>
            <p:nvPr/>
          </p:nvSpPr>
          <p:spPr bwMode="auto">
            <a:xfrm>
              <a:off x="6407150" y="1081088"/>
              <a:ext cx="2520950" cy="133191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0" name="Прямая со стрелкой 89"/>
            <p:cNvCxnSpPr/>
            <p:nvPr/>
          </p:nvCxnSpPr>
          <p:spPr bwMode="auto">
            <a:xfrm rot="10800000" flipH="1">
              <a:off x="6731000" y="1728788"/>
              <a:ext cx="1944688" cy="1587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 bwMode="auto">
          <a:xfrm>
            <a:off x="6858016" y="1284272"/>
            <a:ext cx="13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52" name="Object 9"/>
          <p:cNvGraphicFramePr>
            <a:graphicFrameLocks noChangeAspect="1"/>
          </p:cNvGraphicFramePr>
          <p:nvPr/>
        </p:nvGraphicFramePr>
        <p:xfrm>
          <a:off x="8215338" y="867123"/>
          <a:ext cx="428628" cy="347299"/>
        </p:xfrm>
        <a:graphic>
          <a:graphicData uri="http://schemas.openxmlformats.org/presentationml/2006/ole">
            <p:oleObj spid="_x0000_s5152" name="Equation" r:id="rId9" imgW="266400" imgH="215640" progId="Equation.DSMT4">
              <p:embed/>
            </p:oleObj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1970088" y="5614988"/>
          <a:ext cx="1431925" cy="555625"/>
        </p:xfrm>
        <a:graphic>
          <a:graphicData uri="http://schemas.openxmlformats.org/presentationml/2006/ole">
            <p:oleObj spid="_x0000_s5153" name="Equation" r:id="rId10" imgW="622080" imgH="241200" progId="Equation.DSMT4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928794" y="5500707"/>
            <a:ext cx="1500198" cy="7858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Принципы микромагнитного моделирования</a:t>
            </a:r>
          </a:p>
        </p:txBody>
      </p:sp>
      <p:sp>
        <p:nvSpPr>
          <p:cNvPr id="7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8" name="Rectangle 1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0" name="Rectangle 15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2" name="Rectangle 21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3" name="Номер слайда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0AA742-F7BE-417A-9EB6-BE250615CA63}" type="slidenum"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4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0" name="Rectangle 8"/>
          <p:cNvSpPr>
            <a:spLocks noChangeArrowheads="1"/>
          </p:cNvSpPr>
          <p:nvPr/>
        </p:nvSpPr>
        <p:spPr bwMode="auto">
          <a:xfrm>
            <a:off x="0" y="60007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211" name="Rectangle 9"/>
          <p:cNvSpPr>
            <a:spLocks noChangeArrowheads="1"/>
          </p:cNvSpPr>
          <p:nvPr/>
        </p:nvSpPr>
        <p:spPr bwMode="auto">
          <a:xfrm>
            <a:off x="0" y="10096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21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6" name="Rectangle 21"/>
          <p:cNvSpPr>
            <a:spLocks noChangeArrowheads="1"/>
          </p:cNvSpPr>
          <p:nvPr/>
        </p:nvSpPr>
        <p:spPr bwMode="auto">
          <a:xfrm>
            <a:off x="0" y="8096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2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4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6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9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31" name="Rectangle 1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2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3" name="Rectangle 1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20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36" name="Rectangle 2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7" name="Rectangle 2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8" name="Rectangle 28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9" name="Rectangle 2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71472" y="1257302"/>
          <a:ext cx="4700587" cy="828675"/>
        </p:xfrm>
        <a:graphic>
          <a:graphicData uri="http://schemas.openxmlformats.org/presentationml/2006/ole">
            <p:oleObj spid="_x0000_s7170" name="Equation" r:id="rId3" imgW="2450880" imgH="431640" progId="Equation.DSMT4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848072" y="2514606"/>
          <a:ext cx="1412875" cy="781050"/>
        </p:xfrm>
        <a:graphic>
          <a:graphicData uri="http://schemas.openxmlformats.org/presentationml/2006/ole">
            <p:oleObj spid="_x0000_s7171" name="Equation" r:id="rId4" imgW="736560" imgH="406080" progId="Equation.DSMT4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571472" y="2695581"/>
          <a:ext cx="2995612" cy="439738"/>
        </p:xfrm>
        <a:graphic>
          <a:graphicData uri="http://schemas.openxmlformats.org/presentationml/2006/ole">
            <p:oleObj spid="_x0000_s7172" name="Equation" r:id="rId5" imgW="1562040" imgH="228600" progId="Equation.DSMT4">
              <p:embed/>
            </p:oleObj>
          </a:graphicData>
        </a:graphic>
      </p:graphicFrame>
      <p:grpSp>
        <p:nvGrpSpPr>
          <p:cNvPr id="7240" name="Группа 130"/>
          <p:cNvGrpSpPr>
            <a:grpSpLocks/>
          </p:cNvGrpSpPr>
          <p:nvPr/>
        </p:nvGrpSpPr>
        <p:grpSpPr bwMode="auto">
          <a:xfrm>
            <a:off x="5721322" y="1077915"/>
            <a:ext cx="3214687" cy="2381250"/>
            <a:chOff x="5868988" y="792163"/>
            <a:chExt cx="3214687" cy="2381250"/>
          </a:xfrm>
        </p:grpSpPr>
        <p:grpSp>
          <p:nvGrpSpPr>
            <p:cNvPr id="7250" name="Группа 89"/>
            <p:cNvGrpSpPr>
              <a:grpSpLocks/>
            </p:cNvGrpSpPr>
            <p:nvPr/>
          </p:nvGrpSpPr>
          <p:grpSpPr bwMode="auto">
            <a:xfrm rot="5400000">
              <a:off x="7019983" y="540162"/>
              <a:ext cx="1331993" cy="2519991"/>
              <a:chOff x="6429376" y="1500188"/>
              <a:chExt cx="2105025" cy="4114800"/>
            </a:xfrm>
          </p:grpSpPr>
          <p:pic>
            <p:nvPicPr>
              <p:cNvPr id="7259" name="Picture 1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29376" y="1500188"/>
                <a:ext cx="2105025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5" name="Прямая со стрелкой 64"/>
              <p:cNvCxnSpPr/>
              <p:nvPr/>
            </p:nvCxnSpPr>
            <p:spPr>
              <a:xfrm rot="5400000" flipH="1" flipV="1">
                <a:off x="6730996" y="2520880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rot="5400000" flipH="1" flipV="1">
                <a:off x="7163767" y="2519625"/>
                <a:ext cx="287732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rot="5400000" flipH="1" flipV="1">
                <a:off x="7566433" y="2520880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rot="5400000" flipH="1" flipV="1">
                <a:off x="7955298" y="2520880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 rot="5400000" flipH="1" flipV="1">
                <a:off x="6730996" y="2953772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 rot="5400000" flipH="1" flipV="1">
                <a:off x="7163768" y="2952518"/>
                <a:ext cx="287730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 rot="5400000" flipH="1" flipV="1">
                <a:off x="7566433" y="2953772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 rot="5400000" flipH="1" flipV="1">
                <a:off x="7955299" y="2953772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 rot="5400000" flipH="1" flipV="1">
                <a:off x="6713435" y="3352967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/>
              <p:nvPr/>
            </p:nvCxnSpPr>
            <p:spPr>
              <a:xfrm rot="5400000" flipH="1" flipV="1">
                <a:off x="7146206" y="3351713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 rot="5400000" flipH="1" flipV="1">
                <a:off x="7548871" y="3352967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 стрелкой 75"/>
              <p:cNvCxnSpPr/>
              <p:nvPr/>
            </p:nvCxnSpPr>
            <p:spPr>
              <a:xfrm rot="5400000" flipH="1" flipV="1">
                <a:off x="7937738" y="3352967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/>
              <p:nvPr/>
            </p:nvCxnSpPr>
            <p:spPr>
              <a:xfrm rot="5400000" flipH="1" flipV="1">
                <a:off x="6713435" y="3785859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rot="5400000" flipH="1" flipV="1">
                <a:off x="7146205" y="3784605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 rot="5400000" flipH="1" flipV="1">
                <a:off x="7548870" y="3785859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 rot="5400000" flipH="1" flipV="1">
                <a:off x="7937737" y="3785859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rot="5400000" flipH="1" flipV="1">
                <a:off x="6713435" y="4138394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rot="5400000" flipH="1" flipV="1">
                <a:off x="7146205" y="4137140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rot="5400000" flipH="1" flipV="1">
                <a:off x="7548870" y="4138394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rot="5400000" flipH="1" flipV="1">
                <a:off x="7937737" y="4138394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 rot="5400000" flipH="1" flipV="1">
                <a:off x="6713435" y="4571286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/>
              <p:nvPr/>
            </p:nvCxnSpPr>
            <p:spPr>
              <a:xfrm rot="5400000" flipH="1" flipV="1">
                <a:off x="7146206" y="4570032"/>
                <a:ext cx="287730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 rot="5400000" flipH="1" flipV="1">
                <a:off x="7548871" y="4571286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/>
              <p:nvPr/>
            </p:nvCxnSpPr>
            <p:spPr>
              <a:xfrm rot="5400000" flipH="1" flipV="1">
                <a:off x="7937738" y="4571286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/>
              <p:nvPr/>
            </p:nvCxnSpPr>
            <p:spPr>
              <a:xfrm rot="5400000" flipH="1" flipV="1">
                <a:off x="6783640" y="4947193"/>
                <a:ext cx="290323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 rot="5400000" flipH="1" flipV="1">
                <a:off x="7162471" y="4947192"/>
                <a:ext cx="290323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/>
              <p:cNvCxnSpPr/>
              <p:nvPr/>
            </p:nvCxnSpPr>
            <p:spPr>
              <a:xfrm rot="5400000" flipH="1" flipV="1">
                <a:off x="7486109" y="4947193"/>
                <a:ext cx="290323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/>
              <p:nvPr/>
            </p:nvCxnSpPr>
            <p:spPr>
              <a:xfrm rot="5400000" flipH="1" flipV="1">
                <a:off x="7863685" y="4948447"/>
                <a:ext cx="290323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 стрелкой 96"/>
              <p:cNvCxnSpPr/>
              <p:nvPr/>
            </p:nvCxnSpPr>
            <p:spPr>
              <a:xfrm rot="5400000" flipH="1" flipV="1">
                <a:off x="6784935" y="2141169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 стрелкой 97"/>
              <p:cNvCxnSpPr/>
              <p:nvPr/>
            </p:nvCxnSpPr>
            <p:spPr>
              <a:xfrm rot="5400000" flipH="1" flipV="1">
                <a:off x="7163767" y="2141168"/>
                <a:ext cx="287732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 rot="5400000" flipH="1" flipV="1">
                <a:off x="7487404" y="2141169"/>
                <a:ext cx="287732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/>
              <p:nvPr/>
            </p:nvCxnSpPr>
            <p:spPr>
              <a:xfrm rot="5400000" flipH="1" flipV="1">
                <a:off x="7864981" y="2142423"/>
                <a:ext cx="287732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/>
              <p:nvPr/>
            </p:nvCxnSpPr>
            <p:spPr>
              <a:xfrm rot="5400000" flipH="1" flipV="1">
                <a:off x="7175099" y="1743271"/>
                <a:ext cx="285139" cy="251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 rot="5400000" flipH="1" flipV="1">
                <a:off x="7498736" y="1743272"/>
                <a:ext cx="285139" cy="2508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rot="5400000" flipH="1" flipV="1">
                <a:off x="7142442" y="5328200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 стрелкой 103"/>
              <p:cNvCxnSpPr/>
              <p:nvPr/>
            </p:nvCxnSpPr>
            <p:spPr>
              <a:xfrm rot="5400000" flipH="1" flipV="1">
                <a:off x="7466081" y="5328200"/>
                <a:ext cx="287730" cy="0"/>
              </a:xfrm>
              <a:prstGeom prst="straightConnector1">
                <a:avLst/>
              </a:prstGeom>
              <a:ln w="254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51" name="Группа 30"/>
            <p:cNvGrpSpPr>
              <a:grpSpLocks/>
            </p:cNvGrpSpPr>
            <p:nvPr/>
          </p:nvGrpSpPr>
          <p:grpSpPr bwMode="auto">
            <a:xfrm>
              <a:off x="5868988" y="792163"/>
              <a:ext cx="3214687" cy="2381250"/>
              <a:chOff x="6072189" y="3786195"/>
              <a:chExt cx="3214716" cy="238127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6286503" y="5643588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29" name="Прямая со стрелкой 128"/>
              <p:cNvCxnSpPr/>
              <p:nvPr/>
            </p:nvCxnSpPr>
            <p:spPr>
              <a:xfrm>
                <a:off x="6357942" y="5691213"/>
                <a:ext cx="28797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 стрелкой 129"/>
              <p:cNvCxnSpPr/>
              <p:nvPr/>
            </p:nvCxnSpPr>
            <p:spPr>
              <a:xfrm rot="5400000" flipH="1" flipV="1">
                <a:off x="5483220" y="4864117"/>
                <a:ext cx="17272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5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8918606" y="5643589"/>
                <a:ext cx="368299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56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6561140" y="5643594"/>
                <a:ext cx="368300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57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6478594" y="3786195"/>
                <a:ext cx="368299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6072189" y="5429273"/>
                <a:ext cx="571505" cy="5715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43" name="Прямоугольник 142"/>
          <p:cNvSpPr/>
          <p:nvPr/>
        </p:nvSpPr>
        <p:spPr>
          <a:xfrm>
            <a:off x="500034" y="1243015"/>
            <a:ext cx="4852988" cy="9001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3814734" y="2516194"/>
            <a:ext cx="1538288" cy="7858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500034" y="2516194"/>
            <a:ext cx="3143250" cy="7858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962275" y="3738563"/>
          <a:ext cx="3070225" cy="976312"/>
        </p:xfrm>
        <a:graphic>
          <a:graphicData uri="http://schemas.openxmlformats.org/presentationml/2006/ole">
            <p:oleObj spid="_x0000_s7173" name="Equation" r:id="rId7" imgW="1600200" imgH="507960" progId="Equation.DSMT4">
              <p:embed/>
            </p:oleObj>
          </a:graphicData>
        </a:graphic>
      </p:graphicFrame>
      <p:sp>
        <p:nvSpPr>
          <p:cNvPr id="117" name="Прямоугольник 116"/>
          <p:cNvSpPr/>
          <p:nvPr/>
        </p:nvSpPr>
        <p:spPr>
          <a:xfrm>
            <a:off x="2852698" y="3714752"/>
            <a:ext cx="3286148" cy="10715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2073275" y="5168900"/>
          <a:ext cx="4989513" cy="976313"/>
        </p:xfrm>
        <a:graphic>
          <a:graphicData uri="http://schemas.openxmlformats.org/presentationml/2006/ole">
            <p:oleObj spid="_x0000_s7174" name="Equation" r:id="rId8" imgW="2603160" imgH="507960" progId="Equation.DSMT4">
              <p:embed/>
            </p:oleObj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1852566" y="5072074"/>
            <a:ext cx="5357850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263</Words>
  <PresentationFormat>Экран (4:3)</PresentationFormat>
  <Paragraphs>126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Equation</vt:lpstr>
      <vt:lpstr>MathType 6.0 Equation</vt:lpstr>
      <vt:lpstr>Ферромагнитный резонанс в массивах магнитных микрополосок</vt:lpstr>
      <vt:lpstr>План доклада:</vt:lpstr>
      <vt:lpstr>Слайд 3</vt:lpstr>
      <vt:lpstr>Слайд 4</vt:lpstr>
      <vt:lpstr>Слайд 5</vt:lpstr>
      <vt:lpstr>Слайд 6</vt:lpstr>
      <vt:lpstr>Слайд 7</vt:lpstr>
      <vt:lpstr>Слайд 8</vt:lpstr>
      <vt:lpstr>Принципы микромагнитного моделирования</vt:lpstr>
      <vt:lpstr>Алгоритм расчета ФМР-спектра</vt:lpstr>
      <vt:lpstr>Алгоритм расчета ФМР-спектра</vt:lpstr>
      <vt:lpstr>Слайд 12</vt:lpstr>
      <vt:lpstr>Слайд 13</vt:lpstr>
      <vt:lpstr>Изготовление микрополосок</vt:lpstr>
      <vt:lpstr>Слайд 15</vt:lpstr>
      <vt:lpstr>Алгоритм расчета «полевого» спектра ФМР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Ферромагнитный резонанс в массивах ферромагнитных наночастиц</dc:title>
  <dc:creator>Администратор</dc:creator>
  <cp:lastModifiedBy>MAXWELL</cp:lastModifiedBy>
  <cp:revision>241</cp:revision>
  <dcterms:created xsi:type="dcterms:W3CDTF">2015-02-03T08:47:54Z</dcterms:created>
  <dcterms:modified xsi:type="dcterms:W3CDTF">2015-04-09T09:23:41Z</dcterms:modified>
</cp:coreProperties>
</file>