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70" r:id="rId2"/>
    <p:sldId id="390" r:id="rId3"/>
    <p:sldId id="414" r:id="rId4"/>
    <p:sldId id="379" r:id="rId5"/>
    <p:sldId id="380" r:id="rId6"/>
    <p:sldId id="385" r:id="rId7"/>
    <p:sldId id="406" r:id="rId8"/>
    <p:sldId id="384" r:id="rId9"/>
    <p:sldId id="381" r:id="rId10"/>
    <p:sldId id="383" r:id="rId11"/>
    <p:sldId id="386" r:id="rId12"/>
    <p:sldId id="389" r:id="rId13"/>
    <p:sldId id="391" r:id="rId14"/>
    <p:sldId id="387" r:id="rId15"/>
    <p:sldId id="392" r:id="rId16"/>
    <p:sldId id="408" r:id="rId17"/>
    <p:sldId id="393" r:id="rId18"/>
    <p:sldId id="410" r:id="rId19"/>
    <p:sldId id="405" r:id="rId20"/>
    <p:sldId id="388" r:id="rId21"/>
    <p:sldId id="409" r:id="rId22"/>
    <p:sldId id="400" r:id="rId23"/>
    <p:sldId id="401" r:id="rId24"/>
    <p:sldId id="395" r:id="rId25"/>
    <p:sldId id="412" r:id="rId26"/>
    <p:sldId id="402" r:id="rId27"/>
    <p:sldId id="396" r:id="rId28"/>
  </p:sldIdLst>
  <p:sldSz cx="10693400" cy="7561263"/>
  <p:notesSz cx="6797675" cy="9874250"/>
  <p:defaultTextStyle>
    <a:defPPr>
      <a:defRPr lang="en-US"/>
    </a:defPPr>
    <a:lvl1pPr marL="0" algn="l" defTabSz="104292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464" algn="l" defTabSz="104292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926" algn="l" defTabSz="104292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390" algn="l" defTabSz="104292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854" algn="l" defTabSz="104292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317" algn="l" defTabSz="104292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8781" algn="l" defTabSz="104292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243" algn="l" defTabSz="104292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1707" algn="l" defTabSz="104292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1550"/>
    <a:srgbClr val="0B048E"/>
    <a:srgbClr val="291FAD"/>
    <a:srgbClr val="0033CC"/>
    <a:srgbClr val="00458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79310" autoAdjust="0"/>
  </p:normalViewPr>
  <p:slideViewPr>
    <p:cSldViewPr snapToGrid="0">
      <p:cViewPr>
        <p:scale>
          <a:sx n="70" d="100"/>
          <a:sy n="70" d="100"/>
        </p:scale>
        <p:origin x="-2442" y="-408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5873" cy="494031"/>
          </a:xfrm>
          <a:prstGeom prst="rect">
            <a:avLst/>
          </a:prstGeom>
        </p:spPr>
        <p:txBody>
          <a:bodyPr vert="horz" lIns="91893" tIns="45946" rIns="91893" bIns="459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198" y="1"/>
            <a:ext cx="2945873" cy="494031"/>
          </a:xfrm>
          <a:prstGeom prst="rect">
            <a:avLst/>
          </a:prstGeom>
        </p:spPr>
        <p:txBody>
          <a:bodyPr vert="horz" lIns="91893" tIns="45946" rIns="91893" bIns="45946" rtlCol="0"/>
          <a:lstStyle>
            <a:lvl1pPr algn="r">
              <a:defRPr sz="1200"/>
            </a:lvl1pPr>
          </a:lstStyle>
          <a:p>
            <a:fld id="{FD2BFA8A-358A-4840-A227-9DE90888288E}" type="datetimeFigureOut">
              <a:rPr lang="en-US" smtClean="0"/>
              <a:pPr/>
              <a:t>3/28/2019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739775"/>
            <a:ext cx="52387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93" tIns="45946" rIns="91893" bIns="45946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48" y="4690906"/>
            <a:ext cx="5438783" cy="4443094"/>
          </a:xfrm>
          <a:prstGeom prst="rect">
            <a:avLst/>
          </a:prstGeom>
        </p:spPr>
        <p:txBody>
          <a:bodyPr vert="horz" lIns="91893" tIns="45946" rIns="91893" bIns="4594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8632"/>
            <a:ext cx="2945873" cy="494031"/>
          </a:xfrm>
          <a:prstGeom prst="rect">
            <a:avLst/>
          </a:prstGeom>
        </p:spPr>
        <p:txBody>
          <a:bodyPr vert="horz" lIns="91893" tIns="45946" rIns="91893" bIns="459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198" y="9378632"/>
            <a:ext cx="2945873" cy="494031"/>
          </a:xfrm>
          <a:prstGeom prst="rect">
            <a:avLst/>
          </a:prstGeom>
        </p:spPr>
        <p:txBody>
          <a:bodyPr vert="horz" lIns="91893" tIns="45946" rIns="91893" bIns="45946" rtlCol="0" anchor="b"/>
          <a:lstStyle>
            <a:lvl1pPr algn="r">
              <a:defRPr sz="1200"/>
            </a:lvl1pPr>
          </a:lstStyle>
          <a:p>
            <a:fld id="{B0F18BE8-53AC-4535-B51F-3DDBE96996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429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1464" algn="l" defTabSz="10429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2926" algn="l" defTabSz="10429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4390" algn="l" defTabSz="10429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5854" algn="l" defTabSz="10429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7317" algn="l" defTabSz="10429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8781" algn="l" defTabSz="10429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50243" algn="l" defTabSz="10429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71707" algn="l" defTabSz="104292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Методом </a:t>
            </a:r>
            <a:r>
              <a:rPr lang="en-US" dirty="0" smtClean="0"/>
              <a:t>CVD</a:t>
            </a:r>
            <a:r>
              <a:rPr lang="ru-RU" dirty="0" smtClean="0"/>
              <a:t> растят поликристаллический алмаз, монокристаллы,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н</a:t>
            </a:r>
            <a:r>
              <a:rPr lang="ru-RU" altLang="ru-RU" dirty="0" err="1" smtClean="0"/>
              <a:t>анокристаллические</a:t>
            </a:r>
            <a:r>
              <a:rPr lang="ru-RU" altLang="ru-RU" dirty="0" smtClean="0"/>
              <a:t> алмазные пленки.</a:t>
            </a:r>
            <a:r>
              <a:rPr lang="ru-RU" altLang="ru-RU" baseline="0" dirty="0" smtClean="0"/>
              <a:t> Нас будут интересовать Монокристаллы</a:t>
            </a:r>
            <a:endParaRPr lang="ru-RU" alt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Еще одна проблема у </a:t>
            </a:r>
            <a:r>
              <a:rPr lang="ru-RU" dirty="0" err="1" smtClean="0"/>
              <a:t>п</a:t>
            </a:r>
            <a:r>
              <a:rPr lang="en-US" dirty="0" smtClean="0"/>
              <a:t>/</a:t>
            </a:r>
            <a:r>
              <a:rPr lang="ru-RU" dirty="0" err="1" smtClean="0"/>
              <a:t>п</a:t>
            </a:r>
            <a:r>
              <a:rPr lang="ru-RU" dirty="0" smtClean="0"/>
              <a:t> алмаза это его</a:t>
            </a:r>
            <a:r>
              <a:rPr lang="ru-RU" baseline="0" dirty="0" smtClean="0"/>
              <a:t> </a:t>
            </a:r>
            <a:r>
              <a:rPr lang="ru-RU" dirty="0" smtClean="0"/>
              <a:t>Легирование. </a:t>
            </a:r>
            <a:r>
              <a:rPr lang="ru-RU" dirty="0" smtClean="0"/>
              <a:t>В целом проблема легирования связана с высокой</a:t>
            </a:r>
            <a:r>
              <a:rPr lang="ru-RU" baseline="0" dirty="0" smtClean="0"/>
              <a:t> концентрацией атомов углерода в решетке, высокой энергией связи атомов и их малым атомарным радиусом. Поэтому число примесей, способных к изоморфному замещению атомов углерода в кристаллической решетке алмаза, довольно ограничен. В качестве легирующих примесей для алмаза наиболее подходящими по соотношению радиусов являются бор, азот и фосфор. Также применение алмаза в микроэлектронике усложняется тем, что алмаз не имеет мелких примесей. Самая мелкая это бор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ru-RU" dirty="0" smtClean="0">
                <a:latin typeface="Arial" charset="0"/>
              </a:rPr>
              <a:t>Т.к. бор имеет высокую </a:t>
            </a:r>
            <a:r>
              <a:rPr lang="ru-RU" dirty="0" err="1" smtClean="0">
                <a:latin typeface="Arial" charset="0"/>
              </a:rPr>
              <a:t>Еа</a:t>
            </a:r>
            <a:r>
              <a:rPr lang="ru-RU" dirty="0" smtClean="0">
                <a:latin typeface="Arial" charset="0"/>
              </a:rPr>
              <a:t>, то в области рабочих температур наблюдается неполная ионизация примеси, что нежелательно для работы приборов. Однако </a:t>
            </a:r>
            <a:r>
              <a:rPr lang="ru-RU" dirty="0" err="1" smtClean="0">
                <a:latin typeface="Arial" charset="0"/>
              </a:rPr>
              <a:t>Еа</a:t>
            </a:r>
            <a:r>
              <a:rPr lang="ru-RU" dirty="0" smtClean="0">
                <a:latin typeface="Arial" charset="0"/>
              </a:rPr>
              <a:t> можно снизить путем увеличения концентрации легирующей примеси и при 5*1021 наблюдается уже металлическая проводимость.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1048245">
              <a:defRPr/>
            </a:pPr>
            <a:r>
              <a:rPr lang="ru-RU" altLang="ja-JP" dirty="0" smtClean="0">
                <a:latin typeface="Times New Roman" pitchFamily="18" charset="0"/>
                <a:cs typeface="Times New Roman" pitchFamily="18" charset="0"/>
              </a:rPr>
              <a:t>Этот график</a:t>
            </a:r>
            <a:r>
              <a:rPr lang="ru-RU" altLang="ja-JP" baseline="0" dirty="0" smtClean="0">
                <a:latin typeface="Times New Roman" pitchFamily="18" charset="0"/>
                <a:cs typeface="Times New Roman" pitchFamily="18" charset="0"/>
              </a:rPr>
              <a:t> еще раз демонстрирует что с увеличением концентрации </a:t>
            </a:r>
            <a:r>
              <a:rPr lang="ru-RU" altLang="ja-JP" baseline="0" dirty="0" err="1" smtClean="0">
                <a:latin typeface="Times New Roman" pitchFamily="18" charset="0"/>
                <a:cs typeface="Times New Roman" pitchFamily="18" charset="0"/>
              </a:rPr>
              <a:t>ат</a:t>
            </a:r>
            <a:r>
              <a:rPr lang="ru-RU" altLang="ja-JP" baseline="0" dirty="0" smtClean="0">
                <a:latin typeface="Times New Roman" pitchFamily="18" charset="0"/>
                <a:cs typeface="Times New Roman" pitchFamily="18" charset="0"/>
              </a:rPr>
              <a:t> бора, </a:t>
            </a:r>
            <a:r>
              <a:rPr lang="ru-RU" altLang="ja-JP" baseline="0" dirty="0" err="1" smtClean="0">
                <a:latin typeface="Times New Roman" pitchFamily="18" charset="0"/>
                <a:cs typeface="Times New Roman" pitchFamily="18" charset="0"/>
              </a:rPr>
              <a:t>Еа</a:t>
            </a:r>
            <a:r>
              <a:rPr lang="ru-RU" altLang="ja-JP" baseline="0" dirty="0" smtClean="0">
                <a:latin typeface="Times New Roman" pitchFamily="18" charset="0"/>
                <a:cs typeface="Times New Roman" pitchFamily="18" charset="0"/>
              </a:rPr>
              <a:t> спадает. Однако при увеличении </a:t>
            </a:r>
            <a:r>
              <a:rPr lang="en-US" altLang="ja-JP" baseline="0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altLang="ja-JP" baseline="0" dirty="0" smtClean="0">
                <a:latin typeface="Times New Roman" pitchFamily="18" charset="0"/>
                <a:cs typeface="Times New Roman" pitchFamily="18" charset="0"/>
              </a:rPr>
              <a:t> падает подвижность. </a:t>
            </a:r>
            <a:r>
              <a:rPr lang="ru-RU" altLang="ja-JP" dirty="0" smtClean="0">
                <a:latin typeface="Times New Roman" pitchFamily="18" charset="0"/>
                <a:cs typeface="Times New Roman" pitchFamily="18" charset="0"/>
              </a:rPr>
              <a:t>. В однородно легированном CVD алмазе не удается получить материал, в котором </a:t>
            </a:r>
            <a:r>
              <a:rPr lang="ru-RU" altLang="ja-JP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одновременно высоки и подвижность, и плотность носителей</a:t>
            </a: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Одним из выходов было предложено дельта-легирование.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Для того чтобы на основе алмаза делать полупроводниковые приборы, необходимо что делать? Необходимо легировать, желательно и </a:t>
            </a:r>
            <a:r>
              <a:rPr lang="ru-RU" dirty="0" err="1" smtClean="0"/>
              <a:t>р</a:t>
            </a:r>
            <a:r>
              <a:rPr lang="ru-RU" dirty="0" smtClean="0"/>
              <a:t> </a:t>
            </a:r>
            <a:r>
              <a:rPr lang="ru-RU" dirty="0" err="1" smtClean="0"/>
              <a:t>и</a:t>
            </a:r>
            <a:r>
              <a:rPr lang="ru-RU" dirty="0" smtClean="0"/>
              <a:t> </a:t>
            </a:r>
            <a:r>
              <a:rPr lang="en-US" dirty="0" smtClean="0"/>
              <a:t>n </a:t>
            </a:r>
            <a:r>
              <a:rPr lang="ru-RU" dirty="0" smtClean="0"/>
              <a:t>типом и необходимо уметь делать хорошие контакты. Исследования формирования омических контактов к алмазу начаты более 30 лет назад, однако до сих пор эта задача остается актуальной для применения алмаза в полупроводниковой электронике . </a:t>
            </a:r>
          </a:p>
          <a:p>
            <a:r>
              <a:rPr lang="ru-RU" dirty="0" smtClean="0"/>
              <a:t>Объясню в чем заключается проблема металлизации контактов для алмаза по сравнению с другими </a:t>
            </a:r>
            <a:r>
              <a:rPr lang="ru-RU" dirty="0" err="1" smtClean="0"/>
              <a:t>п</a:t>
            </a:r>
            <a:r>
              <a:rPr lang="en-US" dirty="0" smtClean="0"/>
              <a:t>/</a:t>
            </a:r>
            <a:r>
              <a:rPr lang="ru-RU" dirty="0" err="1" smtClean="0"/>
              <a:t>п</a:t>
            </a:r>
            <a:r>
              <a:rPr lang="ru-RU" dirty="0" smtClean="0"/>
              <a:t> на примере формирования </a:t>
            </a:r>
            <a:r>
              <a:rPr lang="ru-RU" dirty="0" err="1" smtClean="0"/>
              <a:t>омичского</a:t>
            </a:r>
            <a:r>
              <a:rPr lang="ru-RU" dirty="0" smtClean="0"/>
              <a:t> контакта. Здесь приведены зонные диаграммы формирования </a:t>
            </a:r>
            <a:r>
              <a:rPr lang="ru-RU" dirty="0" err="1" smtClean="0"/>
              <a:t>ом</a:t>
            </a:r>
            <a:r>
              <a:rPr lang="ru-RU" dirty="0" smtClean="0"/>
              <a:t> контакта к полупроводникам. И вся инженерия создания </a:t>
            </a:r>
            <a:r>
              <a:rPr lang="ru-RU" dirty="0" err="1" smtClean="0"/>
              <a:t>ом</a:t>
            </a:r>
            <a:r>
              <a:rPr lang="ru-RU" dirty="0" smtClean="0"/>
              <a:t> контакта к </a:t>
            </a:r>
            <a:r>
              <a:rPr lang="ru-RU" dirty="0" err="1" smtClean="0"/>
              <a:t>п</a:t>
            </a:r>
            <a:r>
              <a:rPr lang="en-US" dirty="0" smtClean="0"/>
              <a:t>/</a:t>
            </a:r>
            <a:r>
              <a:rPr lang="ru-RU" dirty="0" err="1" smtClean="0"/>
              <a:t>п</a:t>
            </a:r>
            <a:r>
              <a:rPr lang="en-US" dirty="0" smtClean="0"/>
              <a:t> </a:t>
            </a:r>
            <a:r>
              <a:rPr lang="ru-RU" dirty="0" smtClean="0"/>
              <a:t>А3В5 сводится к тому, что мы подбираем минимальную разницу работ выхода. Алмаз является </a:t>
            </a:r>
            <a:r>
              <a:rPr lang="ru-RU" dirty="0" err="1" smtClean="0"/>
              <a:t>широкозонным</a:t>
            </a:r>
            <a:r>
              <a:rPr lang="ru-RU" dirty="0" smtClean="0"/>
              <a:t> материалом, к нему не удается применить эту инженерию работы выхода металлов для создания омических контактов с низкой высотой барьера. </a:t>
            </a:r>
          </a:p>
          <a:p>
            <a:r>
              <a:rPr lang="ru-RU" dirty="0" smtClean="0"/>
              <a:t>Однако известно, что чем сильное легирование контактной </a:t>
            </a:r>
            <a:r>
              <a:rPr lang="ru-RU" dirty="0" err="1" smtClean="0"/>
              <a:t>област,тем</a:t>
            </a:r>
            <a:r>
              <a:rPr lang="ru-RU" dirty="0" smtClean="0"/>
              <a:t> ниже будет контактное сопротивление. И </a:t>
            </a:r>
            <a:r>
              <a:rPr lang="ru-RU" dirty="0" err="1" smtClean="0"/>
              <a:t>вобщем</a:t>
            </a:r>
            <a:r>
              <a:rPr lang="ru-RU" dirty="0" smtClean="0"/>
              <a:t> то понятно – ширина ОПЗ зависит от </a:t>
            </a:r>
            <a:r>
              <a:rPr lang="en-US" dirty="0" smtClean="0"/>
              <a:t>N</a:t>
            </a:r>
            <a:r>
              <a:rPr lang="ru-RU" dirty="0" smtClean="0"/>
              <a:t>, чем больше </a:t>
            </a:r>
            <a:r>
              <a:rPr lang="ru-RU" dirty="0" err="1" smtClean="0"/>
              <a:t>конц-я</a:t>
            </a:r>
            <a:r>
              <a:rPr lang="ru-RU" dirty="0" smtClean="0"/>
              <a:t>, тем меньше ширина </a:t>
            </a:r>
            <a:r>
              <a:rPr lang="ru-RU" dirty="0" err="1" smtClean="0"/>
              <a:t>опз</a:t>
            </a:r>
            <a:r>
              <a:rPr lang="ru-RU" dirty="0" smtClean="0"/>
              <a:t> и в какой-то момент эта область становится </a:t>
            </a:r>
            <a:r>
              <a:rPr lang="ru-RU" dirty="0" err="1" smtClean="0"/>
              <a:t>туннельнопрозрачной</a:t>
            </a:r>
            <a:r>
              <a:rPr lang="ru-RU" dirty="0" smtClean="0"/>
              <a:t> для носителей. Здесь приведены данные для легирования бором и видно что при 1020 сопротивление имеет уже хорошее значение 10-6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Начну с металлизации к </a:t>
            </a:r>
            <a:r>
              <a:rPr lang="ru-RU" dirty="0" err="1" smtClean="0"/>
              <a:t>р</a:t>
            </a:r>
            <a:r>
              <a:rPr lang="ru-RU" dirty="0" smtClean="0"/>
              <a:t> типу. Работ по формированию омических контактов к </a:t>
            </a:r>
            <a:r>
              <a:rPr lang="ru-RU" dirty="0" err="1" smtClean="0"/>
              <a:t>объемнолегированному</a:t>
            </a:r>
            <a:r>
              <a:rPr lang="ru-RU" dirty="0" smtClean="0"/>
              <a:t> алмазу </a:t>
            </a:r>
            <a:r>
              <a:rPr lang="ru-RU" dirty="0" err="1" smtClean="0"/>
              <a:t>р-типа</a:t>
            </a:r>
            <a:r>
              <a:rPr lang="ru-RU" dirty="0" smtClean="0"/>
              <a:t> достаточно много и некоторая  ясность достигнута. Т.е. это сильное легирование контактной области атомами бора с концентрацией выше 10</a:t>
            </a:r>
            <a:r>
              <a:rPr lang="ru-RU" baseline="30000" dirty="0" smtClean="0"/>
              <a:t>20</a:t>
            </a:r>
            <a:r>
              <a:rPr lang="ru-RU" dirty="0" smtClean="0"/>
              <a:t> </a:t>
            </a:r>
            <a:r>
              <a:rPr lang="en-US" dirty="0" smtClean="0"/>
              <a:t>cm</a:t>
            </a:r>
            <a:r>
              <a:rPr lang="ru-RU" baseline="30000" dirty="0" smtClean="0"/>
              <a:t>-3</a:t>
            </a:r>
            <a:r>
              <a:rPr lang="ru-RU" dirty="0" smtClean="0"/>
              <a:t> и использование карбидообразующих металлов. Лучшие </a:t>
            </a:r>
            <a:r>
              <a:rPr lang="ru-RU" dirty="0" err="1" smtClean="0"/>
              <a:t>зн-я</a:t>
            </a:r>
            <a:r>
              <a:rPr lang="ru-RU" dirty="0" smtClean="0"/>
              <a:t> </a:t>
            </a:r>
          </a:p>
          <a:p>
            <a:r>
              <a:rPr lang="ru-RU" dirty="0" smtClean="0"/>
              <a:t>А вот к </a:t>
            </a:r>
            <a:r>
              <a:rPr lang="ru-RU" dirty="0" err="1" smtClean="0"/>
              <a:t>дельта-слоям</a:t>
            </a:r>
            <a:r>
              <a:rPr lang="ru-RU" dirty="0" smtClean="0"/>
              <a:t> литературы очень мало, отчасти потому что и хороших дельта слоев долгое время не удавалось получить. Последнее время много занимались..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9063">
              <a:defRPr/>
            </a:pPr>
            <a:r>
              <a:rPr lang="ru-RU" dirty="0" smtClean="0">
                <a:latin typeface="Arial" charset="0"/>
              </a:rPr>
              <a:t>Различные приборы были получены на алмазе</a:t>
            </a:r>
            <a:r>
              <a:rPr lang="ru-RU" baseline="0" dirty="0" smtClean="0">
                <a:latin typeface="Arial" charset="0"/>
              </a:rPr>
              <a:t> </a:t>
            </a:r>
            <a:r>
              <a:rPr lang="ru-RU" baseline="0" dirty="0" err="1" smtClean="0">
                <a:latin typeface="Arial" charset="0"/>
              </a:rPr>
              <a:t>р</a:t>
            </a:r>
            <a:r>
              <a:rPr lang="ru-RU" baseline="0" dirty="0" smtClean="0">
                <a:latin typeface="Arial" charset="0"/>
              </a:rPr>
              <a:t> типа. Например Диоды на основе барьеров </a:t>
            </a:r>
            <a:r>
              <a:rPr lang="ru-RU" baseline="0" dirty="0" err="1" smtClean="0">
                <a:latin typeface="Arial" charset="0"/>
              </a:rPr>
              <a:t>Шоттки</a:t>
            </a:r>
            <a:r>
              <a:rPr lang="ru-RU" baseline="0" dirty="0" smtClean="0">
                <a:latin typeface="Arial" charset="0"/>
              </a:rPr>
              <a:t>. </a:t>
            </a:r>
          </a:p>
          <a:p>
            <a:pPr defTabSz="919063">
              <a:defRPr/>
            </a:pPr>
            <a:r>
              <a:rPr lang="ru-RU" baseline="0" dirty="0" smtClean="0">
                <a:latin typeface="Arial" charset="0"/>
              </a:rPr>
              <a:t> Один из первых реализованных диодов был - </a:t>
            </a:r>
            <a:r>
              <a:rPr lang="ru-RU" dirty="0" smtClean="0">
                <a:latin typeface="Arial" charset="0"/>
              </a:rPr>
              <a:t>на нелегированном алмазе. Получен высоковольтный диод. Выдерживает напряжения ..</a:t>
            </a:r>
          </a:p>
          <a:p>
            <a:pPr defTabSz="919063">
              <a:defRPr/>
            </a:pPr>
            <a:r>
              <a:rPr lang="ru-RU" dirty="0" smtClean="0">
                <a:latin typeface="Arial" charset="0"/>
              </a:rPr>
              <a:t>С</a:t>
            </a:r>
            <a:r>
              <a:rPr lang="ru-RU" baseline="0" dirty="0" smtClean="0">
                <a:latin typeface="Arial" charset="0"/>
              </a:rPr>
              <a:t> каждым годом технология изготовления диодов улучшалась, много работ было с применением диэлектриков перед нанесение </a:t>
            </a:r>
            <a:r>
              <a:rPr lang="ru-RU" baseline="0" dirty="0" err="1" smtClean="0">
                <a:latin typeface="Arial" charset="0"/>
              </a:rPr>
              <a:t>Шоттки</a:t>
            </a:r>
            <a:r>
              <a:rPr lang="ru-RU" baseline="0" dirty="0" smtClean="0">
                <a:latin typeface="Arial" charset="0"/>
              </a:rPr>
              <a:t>. Также в</a:t>
            </a:r>
            <a:r>
              <a:rPr lang="ru-RU" dirty="0" smtClean="0">
                <a:latin typeface="Arial" charset="0"/>
              </a:rPr>
              <a:t> поиске лучших характеристик диода были реализованы различные конструкции диодов – вертикальные и латеральные структуры,</a:t>
            </a:r>
            <a:r>
              <a:rPr lang="ru-RU" baseline="0" dirty="0" smtClean="0">
                <a:latin typeface="Arial" charset="0"/>
              </a:rPr>
              <a:t> различные </a:t>
            </a:r>
            <a:r>
              <a:rPr lang="ru-RU" baseline="0" dirty="0" err="1" smtClean="0">
                <a:latin typeface="Arial" charset="0"/>
              </a:rPr>
              <a:t>Ме</a:t>
            </a:r>
            <a:r>
              <a:rPr lang="ru-RU" baseline="0" dirty="0" smtClean="0">
                <a:latin typeface="Arial" charset="0"/>
              </a:rPr>
              <a:t>. </a:t>
            </a:r>
            <a:r>
              <a:rPr lang="ru-RU" dirty="0" smtClean="0">
                <a:latin typeface="Arial" charset="0"/>
              </a:rPr>
              <a:t>Основными характеристиками</a:t>
            </a:r>
            <a:r>
              <a:rPr lang="ru-RU" baseline="0" dirty="0" smtClean="0">
                <a:latin typeface="Arial" charset="0"/>
              </a:rPr>
              <a:t> </a:t>
            </a:r>
            <a:r>
              <a:rPr lang="ru-RU" baseline="0" dirty="0" err="1" smtClean="0">
                <a:latin typeface="Arial" charset="0"/>
              </a:rPr>
              <a:t>Шоттки</a:t>
            </a:r>
            <a:r>
              <a:rPr lang="ru-RU" baseline="0" dirty="0" smtClean="0">
                <a:latin typeface="Arial" charset="0"/>
              </a:rPr>
              <a:t> является высота барьера и фактор </a:t>
            </a:r>
            <a:r>
              <a:rPr lang="ru-RU" baseline="0" dirty="0" err="1" smtClean="0">
                <a:latin typeface="Arial" charset="0"/>
              </a:rPr>
              <a:t>неид</a:t>
            </a:r>
            <a:r>
              <a:rPr lang="ru-RU" baseline="0" dirty="0" smtClean="0">
                <a:latin typeface="Arial" charset="0"/>
              </a:rPr>
              <a:t>. Показано, что </a:t>
            </a:r>
            <a:r>
              <a:rPr lang="ru-RU" dirty="0" smtClean="0">
                <a:latin typeface="Arial" charset="0"/>
              </a:rPr>
              <a:t>Эксперимент показал, что лучшими характеристиками обладает вертикальная конструкция .</a:t>
            </a:r>
          </a:p>
          <a:p>
            <a:pPr defTabSz="919063">
              <a:defRPr/>
            </a:pPr>
            <a:endParaRPr lang="ru-RU" dirty="0" smtClean="0">
              <a:solidFill>
                <a:schemeClr val="bg1"/>
              </a:solidFill>
              <a:latin typeface="Arial" charset="0"/>
            </a:endParaRPr>
          </a:p>
          <a:p>
            <a:pPr>
              <a:defRPr/>
            </a:pPr>
            <a:endParaRPr lang="ru-RU" dirty="0" smtClean="0">
              <a:latin typeface="Arial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9063">
              <a:defRPr/>
            </a:pPr>
            <a:r>
              <a:rPr lang="en-US" alt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MESFET</a:t>
            </a:r>
            <a:r>
              <a:rPr lang="ru-RU" dirty="0" smtClean="0">
                <a:solidFill>
                  <a:schemeClr val="bg1"/>
                </a:solidFill>
                <a:latin typeface="Arial" charset="0"/>
              </a:rPr>
              <a:t>транзистор управляется барьером </a:t>
            </a:r>
            <a:r>
              <a:rPr lang="ru-RU" dirty="0" err="1" smtClean="0">
                <a:solidFill>
                  <a:schemeClr val="bg1"/>
                </a:solidFill>
                <a:latin typeface="Arial" charset="0"/>
              </a:rPr>
              <a:t>Шоттки</a:t>
            </a:r>
            <a:endParaRPr lang="ru-RU" dirty="0" smtClean="0">
              <a:solidFill>
                <a:schemeClr val="bg1"/>
              </a:solidFill>
              <a:latin typeface="Arial" charset="0"/>
            </a:endParaRPr>
          </a:p>
          <a:p>
            <a:pPr defTabSz="919063">
              <a:defRPr/>
            </a:pPr>
            <a:r>
              <a:rPr lang="ru-RU" dirty="0" smtClean="0">
                <a:solidFill>
                  <a:schemeClr val="bg1"/>
                </a:solidFill>
                <a:latin typeface="Arial" charset="0"/>
              </a:rPr>
              <a:t>Реализован 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PIP </a:t>
            </a:r>
            <a:r>
              <a:rPr lang="ru-RU" dirty="0" smtClean="0">
                <a:solidFill>
                  <a:schemeClr val="bg1"/>
                </a:solidFill>
                <a:latin typeface="Arial" charset="0"/>
              </a:rPr>
              <a:t>транзистор, показано, что можно управлять током с помощью напряжения на затворе. Длина канала – 0.4 мкм</a:t>
            </a:r>
            <a:endParaRPr lang="en-US" alt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defTabSz="919063">
              <a:defRPr/>
            </a:pPr>
            <a:endParaRPr lang="en-US" alt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defTabSz="919063">
              <a:defRPr/>
            </a:pPr>
            <a:r>
              <a:rPr lang="ru-RU" dirty="0" smtClean="0">
                <a:latin typeface="Arial" charset="0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1048245">
              <a:defRPr/>
            </a:pPr>
            <a:r>
              <a:rPr lang="ru-RU" dirty="0" smtClean="0"/>
              <a:t>Лучшим по своим</a:t>
            </a:r>
            <a:r>
              <a:rPr lang="ru-RU" baseline="0" dirty="0" smtClean="0"/>
              <a:t>  характеристикам на сегодняшний день является транзистор с </a:t>
            </a:r>
            <a:r>
              <a:rPr lang="en-US" baseline="0" dirty="0" smtClean="0"/>
              <a:t>H-</a:t>
            </a:r>
            <a:r>
              <a:rPr lang="ru-RU" baseline="0" dirty="0" smtClean="0"/>
              <a:t>индуцированным каналом. </a:t>
            </a:r>
            <a:r>
              <a:rPr lang="ru-RU" dirty="0" smtClean="0">
                <a:latin typeface="Arial" charset="0"/>
              </a:rPr>
              <a:t>На поверхности выращенного алмаза наблюдается насыщенный водородом слой, который можно использовать в качестве канала полевого транзистора. Получаются довольно неплохие </a:t>
            </a:r>
            <a:r>
              <a:rPr lang="ru-RU" dirty="0" err="1" smtClean="0">
                <a:latin typeface="Arial" charset="0"/>
              </a:rPr>
              <a:t>хар-ки</a:t>
            </a:r>
            <a:r>
              <a:rPr lang="ru-RU" dirty="0" smtClean="0">
                <a:latin typeface="Arial" charset="0"/>
              </a:rPr>
              <a:t> – </a:t>
            </a:r>
            <a:r>
              <a:rPr lang="ru-RU" dirty="0" err="1" smtClean="0">
                <a:latin typeface="Arial" charset="0"/>
              </a:rPr>
              <a:t>выс</a:t>
            </a:r>
            <a:r>
              <a:rPr lang="ru-RU" dirty="0" smtClean="0">
                <a:latin typeface="Arial" charset="0"/>
              </a:rPr>
              <a:t> </a:t>
            </a:r>
            <a:r>
              <a:rPr lang="ru-RU" dirty="0" err="1" smtClean="0">
                <a:latin typeface="Arial" charset="0"/>
              </a:rPr>
              <a:t>конц</a:t>
            </a:r>
            <a:r>
              <a:rPr lang="ru-RU" dirty="0" smtClean="0">
                <a:latin typeface="Arial" charset="0"/>
              </a:rPr>
              <a:t>, подвижность, проводимость. Транзистор работает и хорошо управляется. </a:t>
            </a:r>
            <a:r>
              <a:rPr lang="ru-RU" dirty="0" smtClean="0"/>
              <a:t>Но у подобных транзисторов есть существенный недостаток. Они нестабильны во времени.</a:t>
            </a:r>
            <a:endParaRPr lang="ru-RU" dirty="0" smtClean="0">
              <a:latin typeface="Arial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Создание </a:t>
            </a:r>
            <a:r>
              <a:rPr lang="en-US" dirty="0" err="1" smtClean="0"/>
              <a:t>pn</a:t>
            </a:r>
            <a:r>
              <a:rPr lang="ru-RU" dirty="0" smtClean="0"/>
              <a:t> пары</a:t>
            </a:r>
            <a:r>
              <a:rPr lang="ru-RU" baseline="0" dirty="0" smtClean="0"/>
              <a:t> у алмаза является очень привлекательным для микроэлектроники. Если с </a:t>
            </a:r>
            <a:r>
              <a:rPr lang="en-US" baseline="0" dirty="0" smtClean="0"/>
              <a:t>p</a:t>
            </a:r>
            <a:r>
              <a:rPr lang="ru-RU" baseline="0" dirty="0" smtClean="0"/>
              <a:t>-типом  уже достигнута некоторая ясность, то с </a:t>
            </a:r>
            <a:r>
              <a:rPr lang="en-US" baseline="0" dirty="0" smtClean="0"/>
              <a:t>n</a:t>
            </a:r>
            <a:r>
              <a:rPr lang="ru-RU" baseline="0" dirty="0" smtClean="0"/>
              <a:t>-типом все гораздо сложнее. Сложно встраивать примесь в алмаз, т.к.  атомарные радиус сильно больше чем у углерода, сильно деформирует решетку. Т.е. в настоящее время вопрос легирования алмаза </a:t>
            </a:r>
            <a:r>
              <a:rPr lang="ru-RU" baseline="0" dirty="0" err="1" smtClean="0"/>
              <a:t>донорной</a:t>
            </a:r>
            <a:r>
              <a:rPr lang="ru-RU" baseline="0" dirty="0" smtClean="0"/>
              <a:t> примесью весьма актуален, многие группы в мире работают в этом направлении. И удалось получить </a:t>
            </a:r>
            <a:r>
              <a:rPr lang="en-US" baseline="0" dirty="0" smtClean="0"/>
              <a:t>n</a:t>
            </a:r>
            <a:r>
              <a:rPr lang="ru-RU" baseline="0" dirty="0" smtClean="0"/>
              <a:t> тип. </a:t>
            </a:r>
          </a:p>
          <a:p>
            <a:r>
              <a:rPr lang="ru-RU" dirty="0" smtClean="0"/>
              <a:t>Легирование фосфором осуществляется в процессе роста </a:t>
            </a:r>
            <a:r>
              <a:rPr lang="en-US" dirty="0" smtClean="0"/>
              <a:t>CVD</a:t>
            </a:r>
            <a:r>
              <a:rPr lang="ru-RU" dirty="0" smtClean="0"/>
              <a:t> алмаза в плазме СВЧ разряда с использованием соединения </a:t>
            </a:r>
            <a:r>
              <a:rPr lang="ru-RU" dirty="0" err="1" smtClean="0"/>
              <a:t>фосфина</a:t>
            </a:r>
            <a:r>
              <a:rPr lang="ru-RU" dirty="0" smtClean="0"/>
              <a:t>. Здесь</a:t>
            </a:r>
            <a:r>
              <a:rPr lang="ru-RU" baseline="0" dirty="0" smtClean="0"/>
              <a:t> показаны полученные французами </a:t>
            </a:r>
            <a:r>
              <a:rPr lang="ru-RU" baseline="0" dirty="0" err="1" smtClean="0"/>
              <a:t>обьемные</a:t>
            </a:r>
            <a:r>
              <a:rPr lang="ru-RU" baseline="0" dirty="0" smtClean="0"/>
              <a:t> слои фосфора с </a:t>
            </a:r>
            <a:r>
              <a:rPr lang="ru-RU" baseline="0" dirty="0" err="1" smtClean="0"/>
              <a:t>конценрацией</a:t>
            </a:r>
            <a:r>
              <a:rPr lang="ru-RU" baseline="0" dirty="0" smtClean="0"/>
              <a:t> 10 </a:t>
            </a:r>
            <a:r>
              <a:rPr lang="ru-RU" baseline="30000" dirty="0" smtClean="0"/>
              <a:t>16-17 </a:t>
            </a:r>
            <a:r>
              <a:rPr lang="ru-RU" baseline="0" dirty="0" smtClean="0"/>
              <a:t>. Концентрацией фосфора управляют, меняя соотношение газов </a:t>
            </a:r>
            <a:r>
              <a:rPr lang="ru-RU" baseline="0" dirty="0" err="1" smtClean="0"/>
              <a:t>фосфин</a:t>
            </a:r>
            <a:r>
              <a:rPr lang="en-US" baseline="0" dirty="0" smtClean="0"/>
              <a:t>/</a:t>
            </a:r>
            <a:r>
              <a:rPr lang="ru-RU" baseline="0" dirty="0" smtClean="0"/>
              <a:t>метан в реакторе.</a:t>
            </a:r>
            <a:endParaRPr lang="ru-RU" baseline="30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Нам тоже удалось получить </a:t>
            </a:r>
            <a:r>
              <a:rPr lang="en-US" sz="1800" dirty="0" smtClean="0"/>
              <a:t>n</a:t>
            </a:r>
            <a:r>
              <a:rPr lang="ru-RU" sz="1800" dirty="0" smtClean="0"/>
              <a:t> тип. На подложках с ориентацией 111 достигнуто легирование на уровне 1019. Было продемонстрировано свечение </a:t>
            </a:r>
            <a:r>
              <a:rPr lang="ru-RU" sz="1800" dirty="0" err="1" smtClean="0"/>
              <a:t>р</a:t>
            </a:r>
            <a:r>
              <a:rPr lang="en-US" sz="1800" dirty="0" smtClean="0"/>
              <a:t>n</a:t>
            </a:r>
            <a:r>
              <a:rPr lang="ru-RU" sz="1800" dirty="0" smtClean="0"/>
              <a:t> перехода. На подложке легированной бором 1016 был выращен слой фосфора, контакты были сделан один в </a:t>
            </a:r>
            <a:r>
              <a:rPr lang="en-US" sz="1800" dirty="0" smtClean="0"/>
              <a:t>p </a:t>
            </a:r>
            <a:r>
              <a:rPr lang="ru-RU" sz="1800" dirty="0" smtClean="0"/>
              <a:t>другой к </a:t>
            </a:r>
            <a:r>
              <a:rPr lang="en-US" sz="1800" dirty="0" smtClean="0"/>
              <a:t>n</a:t>
            </a:r>
            <a:r>
              <a:rPr lang="ru-RU" sz="1800" dirty="0" smtClean="0"/>
              <a:t>. Получена диодная </a:t>
            </a:r>
            <a:r>
              <a:rPr lang="ru-RU" sz="1800" dirty="0" err="1" smtClean="0"/>
              <a:t>характристика</a:t>
            </a:r>
            <a:r>
              <a:rPr lang="ru-RU" sz="1800" dirty="0" smtClean="0"/>
              <a:t> </a:t>
            </a:r>
            <a:endParaRPr lang="ru-RU" sz="1800" baseline="30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Принципиально разные</a:t>
            </a:r>
            <a:r>
              <a:rPr lang="ru-RU" baseline="0" dirty="0" smtClean="0"/>
              <a:t> результаты были достигнуты на разных поверхностях с разной ориентацией.  Впервые легирование фосфором было достигнуто на ориентации 111. Здесь освоен почти весь диапазон концентраций 10 </a:t>
            </a:r>
            <a:r>
              <a:rPr lang="ru-RU" baseline="30000" dirty="0" smtClean="0"/>
              <a:t>17-20</a:t>
            </a:r>
            <a:r>
              <a:rPr lang="ru-RU" baseline="0" dirty="0" smtClean="0"/>
              <a:t>. Рекордные значения по подвижности здесь показаны – 1000 .На </a:t>
            </a:r>
            <a:r>
              <a:rPr lang="ru-RU" baseline="0" dirty="0" err="1" smtClean="0"/>
              <a:t>пов-ти</a:t>
            </a:r>
            <a:r>
              <a:rPr lang="ru-RU" baseline="0" dirty="0" smtClean="0"/>
              <a:t> 001 первые результаты были получены значительно позже. Здесь не удается получить концентрацию выше 10 </a:t>
            </a:r>
            <a:r>
              <a:rPr lang="ru-RU" baseline="30000" dirty="0" smtClean="0"/>
              <a:t>19 </a:t>
            </a:r>
            <a:r>
              <a:rPr lang="ru-RU" baseline="0" dirty="0" smtClean="0"/>
              <a:t>Тоже показаны лучшие значения подвижность.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1048245">
              <a:defRPr/>
            </a:pPr>
            <a:r>
              <a:rPr lang="ru-RU" dirty="0" smtClean="0"/>
              <a:t>Также сложность большая</a:t>
            </a:r>
            <a:r>
              <a:rPr lang="ru-RU" baseline="0" dirty="0" smtClean="0"/>
              <a:t> возникает при формировании омических контактов к алмазу </a:t>
            </a:r>
            <a:r>
              <a:rPr lang="en-US" baseline="0" dirty="0" smtClean="0"/>
              <a:t>n</a:t>
            </a:r>
            <a:r>
              <a:rPr lang="ru-RU" baseline="0" dirty="0" smtClean="0"/>
              <a:t>-типа. </a:t>
            </a:r>
            <a:endParaRPr lang="ru-RU" baseline="30000" dirty="0" smtClean="0"/>
          </a:p>
          <a:p>
            <a:pPr defTabSz="1048245">
              <a:defRPr/>
            </a:pPr>
            <a:r>
              <a:rPr lang="ru-RU" baseline="0" dirty="0" smtClean="0"/>
              <a:t>Много было перепробовано различных металлов в качестве омических контактов – А</a:t>
            </a:r>
            <a:r>
              <a:rPr lang="en-US" baseline="0" dirty="0" smtClean="0"/>
              <a:t>l, Ti, Ni, Au</a:t>
            </a:r>
            <a:r>
              <a:rPr lang="ru-RU" baseline="0" dirty="0" smtClean="0"/>
              <a:t>. Показаны ВАХ для этих металлов. Видно что они линейные но достаточно </a:t>
            </a:r>
            <a:r>
              <a:rPr lang="ru-RU" baseline="0" dirty="0" err="1" smtClean="0"/>
              <a:t>высоомные</a:t>
            </a:r>
            <a:r>
              <a:rPr lang="ru-RU" baseline="0" dirty="0" smtClean="0"/>
              <a:t> 10</a:t>
            </a:r>
            <a:r>
              <a:rPr lang="ru-RU" baseline="30000" dirty="0" smtClean="0"/>
              <a:t>3 </a:t>
            </a:r>
            <a:r>
              <a:rPr lang="ru-RU" baseline="0" dirty="0" smtClean="0"/>
              <a:t>Ом*см2. Но с повышением </a:t>
            </a:r>
            <a:r>
              <a:rPr lang="ru-RU" baseline="0" dirty="0" err="1" smtClean="0"/>
              <a:t>конц-и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сопрот</a:t>
            </a:r>
            <a:r>
              <a:rPr lang="ru-RU" baseline="0" dirty="0" smtClean="0"/>
              <a:t> снижается. Хорошие омические контакты на </a:t>
            </a:r>
            <a:r>
              <a:rPr lang="ru-RU" baseline="0" dirty="0" err="1" smtClean="0"/>
              <a:t>пов-ти</a:t>
            </a:r>
            <a:r>
              <a:rPr lang="ru-RU" baseline="0" dirty="0" smtClean="0"/>
              <a:t> (111) наблюдается  в работах при концентрация фосфора </a:t>
            </a:r>
            <a:r>
              <a:rPr lang="en-US" baseline="0" dirty="0" smtClean="0"/>
              <a:t>&gt;</a:t>
            </a:r>
            <a:r>
              <a:rPr lang="ru-RU" baseline="0" dirty="0" smtClean="0"/>
              <a:t>10</a:t>
            </a:r>
            <a:r>
              <a:rPr lang="ru-RU" baseline="30000" dirty="0" smtClean="0"/>
              <a:t>19</a:t>
            </a:r>
          </a:p>
          <a:p>
            <a:pPr defTabSz="1048245">
              <a:defRPr/>
            </a:pPr>
            <a:r>
              <a:rPr lang="ru-RU" baseline="0" dirty="0" smtClean="0"/>
              <a:t>Лучшие значения были достигнуты при концентрации </a:t>
            </a:r>
            <a:r>
              <a:rPr lang="ru-RU" dirty="0" smtClean="0"/>
              <a:t>1</a:t>
            </a:r>
            <a:r>
              <a:rPr lang="en-US" dirty="0" smtClean="0"/>
              <a:t>.2*10</a:t>
            </a:r>
            <a:r>
              <a:rPr lang="en-US" baseline="30000" dirty="0" smtClean="0"/>
              <a:t>20</a:t>
            </a:r>
            <a:r>
              <a:rPr lang="en-US" dirty="0" smtClean="0"/>
              <a:t> </a:t>
            </a:r>
            <a:r>
              <a:rPr lang="ru-RU" dirty="0" smtClean="0"/>
              <a:t>см</a:t>
            </a:r>
            <a:r>
              <a:rPr lang="ru-RU" baseline="30000" dirty="0" smtClean="0"/>
              <a:t>-3</a:t>
            </a:r>
            <a:r>
              <a:rPr lang="ru-RU" dirty="0" smtClean="0"/>
              <a:t> </a:t>
            </a:r>
            <a:r>
              <a:rPr lang="en-US" dirty="0" smtClean="0">
                <a:latin typeface="Symbol" pitchFamily="18" charset="2"/>
              </a:rPr>
              <a:t>r </a:t>
            </a:r>
            <a:r>
              <a:rPr lang="en-US" dirty="0" smtClean="0"/>
              <a:t>= 2*10</a:t>
            </a:r>
            <a:r>
              <a:rPr lang="en-US" baseline="30000" dirty="0" smtClean="0"/>
              <a:t>-3</a:t>
            </a:r>
            <a:r>
              <a:rPr lang="en-US" dirty="0" smtClean="0"/>
              <a:t> </a:t>
            </a:r>
            <a:r>
              <a:rPr lang="ru-RU" dirty="0" smtClean="0"/>
              <a:t>Ом*см</a:t>
            </a:r>
            <a:r>
              <a:rPr lang="ru-RU" baseline="30000" dirty="0" smtClean="0"/>
              <a:t>2 </a:t>
            </a:r>
            <a:r>
              <a:rPr lang="ru-RU" baseline="0" dirty="0" smtClean="0"/>
              <a:t>И это были контакты </a:t>
            </a:r>
            <a:r>
              <a:rPr lang="en-US" baseline="0" dirty="0" smtClean="0"/>
              <a:t>Ti/Pt/Au</a:t>
            </a:r>
            <a:r>
              <a:rPr lang="ru-RU" baseline="0" dirty="0" smtClean="0"/>
              <a:t>. </a:t>
            </a:r>
          </a:p>
          <a:p>
            <a:pPr defTabSz="1048245">
              <a:defRPr/>
            </a:pPr>
            <a:endParaRPr lang="ru-RU" baseline="0" dirty="0" smtClean="0"/>
          </a:p>
          <a:p>
            <a:pPr defTabSz="1048245">
              <a:defRPr/>
            </a:pP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1048245">
              <a:defRPr/>
            </a:pPr>
            <a:r>
              <a:rPr lang="en-US" dirty="0" smtClean="0"/>
              <a:t>C</a:t>
            </a:r>
            <a:r>
              <a:rPr lang="ru-RU" baseline="0" dirty="0" smtClean="0"/>
              <a:t> ориентаций 100 все гораздо сложнее. До сих пор так и не научились делать контакты к этой грани алмаза.   Поэтому </a:t>
            </a:r>
            <a:r>
              <a:rPr lang="ru-RU" baseline="0" dirty="0" err="1" smtClean="0"/>
              <a:t>придумавают</a:t>
            </a:r>
            <a:r>
              <a:rPr lang="ru-RU" baseline="0" dirty="0" smtClean="0"/>
              <a:t> всякие хитрые штуки.  Травят лунки, доращивают в углах лунок </a:t>
            </a:r>
            <a:r>
              <a:rPr lang="ru-RU" baseline="0" dirty="0" err="1" smtClean="0"/>
              <a:t>пов-ть</a:t>
            </a:r>
            <a:r>
              <a:rPr lang="ru-RU" baseline="0" dirty="0" smtClean="0"/>
              <a:t> 111. Т.о. получают сильнолегированная область, к которой уже и делаются </a:t>
            </a:r>
            <a:r>
              <a:rPr lang="ru-RU" baseline="0" dirty="0" err="1" smtClean="0"/>
              <a:t>ом</a:t>
            </a:r>
            <a:r>
              <a:rPr lang="ru-RU" baseline="0" dirty="0" smtClean="0"/>
              <a:t> контакты. И лучшие значения получились  </a:t>
            </a:r>
            <a:r>
              <a:rPr lang="ru-RU" sz="2400" b="1" dirty="0" smtClean="0">
                <a:solidFill>
                  <a:srgbClr val="C0504D"/>
                </a:solidFill>
                <a:latin typeface="Arial" charset="0"/>
              </a:rPr>
              <a:t>1</a:t>
            </a:r>
            <a:r>
              <a:rPr lang="en-US" sz="2400" b="1" dirty="0" smtClean="0">
                <a:solidFill>
                  <a:srgbClr val="C0504D"/>
                </a:solidFill>
                <a:latin typeface="Arial" charset="0"/>
              </a:rPr>
              <a:t>·10</a:t>
            </a:r>
            <a:r>
              <a:rPr lang="en-US" sz="2400" b="1" baseline="30000" dirty="0" smtClean="0">
                <a:solidFill>
                  <a:srgbClr val="C0504D"/>
                </a:solidFill>
                <a:latin typeface="Arial" charset="0"/>
              </a:rPr>
              <a:t>-</a:t>
            </a:r>
            <a:r>
              <a:rPr lang="ru-RU" sz="2400" b="1" baseline="30000" dirty="0" smtClean="0">
                <a:solidFill>
                  <a:srgbClr val="C0504D"/>
                </a:solidFill>
                <a:latin typeface="Arial" charset="0"/>
              </a:rPr>
              <a:t>2</a:t>
            </a:r>
            <a:r>
              <a:rPr lang="en-US" sz="2400" b="1" dirty="0" smtClean="0">
                <a:solidFill>
                  <a:srgbClr val="C0504D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rgbClr val="C0504D"/>
                </a:solidFill>
                <a:latin typeface="Arial" charset="0"/>
              </a:rPr>
              <a:t>Ом*см</a:t>
            </a:r>
            <a:r>
              <a:rPr lang="ru-RU" sz="2400" b="1" baseline="30000" dirty="0" smtClean="0">
                <a:solidFill>
                  <a:srgbClr val="C0504D"/>
                </a:solidFill>
                <a:latin typeface="Arial" charset="0"/>
              </a:rPr>
              <a:t>2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19063">
              <a:defRPr/>
            </a:pPr>
            <a:r>
              <a:rPr lang="ru-RU" alt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Это такая общая </a:t>
            </a:r>
            <a:r>
              <a:rPr lang="ru-RU" altLang="ru-RU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информация,по</a:t>
            </a:r>
            <a:r>
              <a:rPr lang="ru-RU" altLang="ru-RU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последней литературе 2017 </a:t>
            </a:r>
          </a:p>
          <a:p>
            <a:pPr defTabSz="919063">
              <a:defRPr/>
            </a:pPr>
            <a:r>
              <a:rPr lang="en-US" alt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MESFET</a:t>
            </a:r>
            <a:r>
              <a:rPr lang="ru-RU" dirty="0" smtClean="0">
                <a:solidFill>
                  <a:schemeClr val="bg1"/>
                </a:solidFill>
                <a:latin typeface="Arial" charset="0"/>
              </a:rPr>
              <a:t>транзистор управляется барьером </a:t>
            </a:r>
            <a:r>
              <a:rPr lang="ru-RU" dirty="0" err="1" smtClean="0">
                <a:solidFill>
                  <a:schemeClr val="bg1"/>
                </a:solidFill>
                <a:latin typeface="Arial" charset="0"/>
              </a:rPr>
              <a:t>Шоттки</a:t>
            </a:r>
            <a:endParaRPr lang="ru-RU" dirty="0" smtClean="0">
              <a:solidFill>
                <a:schemeClr val="bg1"/>
              </a:solidFill>
              <a:latin typeface="Arial" charset="0"/>
            </a:endParaRPr>
          </a:p>
          <a:p>
            <a:pPr defTabSz="919063">
              <a:defRPr/>
            </a:pPr>
            <a:r>
              <a:rPr lang="en-US" alt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JFET</a:t>
            </a:r>
            <a:r>
              <a:rPr lang="ru-RU" dirty="0" smtClean="0">
                <a:solidFill>
                  <a:schemeClr val="bg1"/>
                </a:solidFill>
                <a:latin typeface="Arial" charset="0"/>
              </a:rPr>
              <a:t>транзистор управляется </a:t>
            </a:r>
            <a:r>
              <a:rPr lang="ru-RU" dirty="0" err="1" smtClean="0">
                <a:solidFill>
                  <a:schemeClr val="bg1"/>
                </a:solidFill>
                <a:latin typeface="Arial" charset="0"/>
              </a:rPr>
              <a:t>р</a:t>
            </a: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n</a:t>
            </a:r>
            <a:r>
              <a:rPr lang="ru-RU" dirty="0" smtClean="0">
                <a:solidFill>
                  <a:schemeClr val="bg1"/>
                </a:solidFill>
                <a:latin typeface="Arial" charset="0"/>
              </a:rPr>
              <a:t> переходом</a:t>
            </a:r>
            <a:endParaRPr lang="en-US" alt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defTabSz="919063">
              <a:defRPr/>
            </a:pPr>
            <a:endParaRPr lang="en-US" altLang="ru-RU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defTabSz="919063">
              <a:defRPr/>
            </a:pPr>
            <a:r>
              <a:rPr lang="ru-RU" dirty="0" smtClean="0">
                <a:latin typeface="Arial" charset="0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1048245">
              <a:defRPr/>
            </a:pP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smtClean="0"/>
              <a:t>Во всем мире интерес к алмазу есть. И судя</a:t>
            </a:r>
            <a:r>
              <a:rPr lang="ru-RU" baseline="0" dirty="0" smtClean="0"/>
              <a:t> по обзору статей,</a:t>
            </a:r>
            <a:r>
              <a:rPr lang="ru-RU" dirty="0" smtClean="0"/>
              <a:t> в  последнее</a:t>
            </a:r>
            <a:r>
              <a:rPr lang="ru-RU" baseline="0" dirty="0" smtClean="0"/>
              <a:t> 10-летие этот интерес усилился. Применение алмаза уже есть для пассивных приборах, таких как …</a:t>
            </a:r>
          </a:p>
          <a:p>
            <a:r>
              <a:rPr lang="ru-RU" baseline="0" dirty="0" smtClean="0"/>
              <a:t>У него большая жесткость, поэтому используется в МЭМС</a:t>
            </a:r>
          </a:p>
          <a:p>
            <a:r>
              <a:rPr lang="ru-RU" baseline="0" dirty="0" err="1" smtClean="0"/>
              <a:t>Теплоотводы</a:t>
            </a:r>
            <a:r>
              <a:rPr lang="ru-RU" baseline="0" dirty="0" smtClean="0"/>
              <a:t> из поликристаллического алмаза для </a:t>
            </a:r>
            <a:r>
              <a:rPr lang="ru-RU" baseline="0" dirty="0" err="1" smtClean="0"/>
              <a:t>высокомощной</a:t>
            </a:r>
            <a:r>
              <a:rPr lang="ru-RU" baseline="0" dirty="0" smtClean="0"/>
              <a:t> электроники уже делаются</a:t>
            </a:r>
          </a:p>
          <a:p>
            <a:r>
              <a:rPr lang="ru-RU" baseline="0" dirty="0" smtClean="0"/>
              <a:t>Также у алмаза есть перспективные направления, которые сейчас на стадии получения научных результатов – Сверхпроводимость в алмазе может иметь серьезные применения, и ниша активных приборов тоже </a:t>
            </a:r>
            <a:r>
              <a:rPr lang="ru-RU" baseline="0" dirty="0" err="1" smtClean="0"/>
              <a:t>открыта,это</a:t>
            </a:r>
            <a:r>
              <a:rPr lang="ru-RU" baseline="0" dirty="0" smtClean="0"/>
              <a:t> диоды, транзисторы, </a:t>
            </a:r>
            <a:r>
              <a:rPr lang="ru-RU" baseline="0" dirty="0" err="1" smtClean="0"/>
              <a:t>оптоэлктронные</a:t>
            </a:r>
            <a:r>
              <a:rPr lang="ru-RU" baseline="0" dirty="0" smtClean="0"/>
              <a:t> приборы.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Алмаз имеет решетку алмаза, это 2 ГЦК решетки, сдвинутые относительно друг друга на 1</a:t>
            </a:r>
            <a:r>
              <a:rPr lang="en-US" dirty="0" smtClean="0"/>
              <a:t>/</a:t>
            </a:r>
            <a:r>
              <a:rPr lang="ru-RU" dirty="0" smtClean="0"/>
              <a:t>4 телесной диагонали.  Состоит из элементов 4 группы, имеет такую же тетраэдрическую координацию как у </a:t>
            </a:r>
            <a:r>
              <a:rPr lang="en-US" dirty="0" smtClean="0"/>
              <a:t>Si</a:t>
            </a:r>
            <a:r>
              <a:rPr lang="ru-RU" dirty="0" smtClean="0"/>
              <a:t> или </a:t>
            </a:r>
            <a:r>
              <a:rPr lang="en-US" dirty="0" err="1" smtClean="0"/>
              <a:t>Ge</a:t>
            </a:r>
            <a:r>
              <a:rPr lang="ru-RU" dirty="0" smtClean="0"/>
              <a:t>. Это тоже </a:t>
            </a:r>
            <a:r>
              <a:rPr lang="ru-RU" dirty="0" err="1" smtClean="0"/>
              <a:t>непрямозонный</a:t>
            </a:r>
            <a:r>
              <a:rPr lang="ru-RU" dirty="0" smtClean="0"/>
              <a:t> полупроводник. Алмаз имеет ШШЗ </a:t>
            </a:r>
            <a:r>
              <a:rPr lang="ru-RU" altLang="ru-RU" dirty="0" smtClean="0"/>
              <a:t>5.45 эВ . Также надо понимать, что длины связей С-С очень короткие, поэтому он очень плотный  </a:t>
            </a:r>
            <a:r>
              <a:rPr lang="ru-RU" altLang="ru-RU" dirty="0" err="1" smtClean="0"/>
              <a:t>атомно</a:t>
            </a:r>
            <a:r>
              <a:rPr lang="ru-RU" altLang="ru-RU" dirty="0" smtClean="0"/>
              <a:t>, у него очень маленький параметр решетки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defTabSz="1048245">
              <a:defRPr/>
            </a:pPr>
            <a:r>
              <a:rPr lang="ru-RU" altLang="ru-RU" dirty="0" smtClean="0"/>
              <a:t>Считается, что применение алмазов может позволить вывести электронику на новый уровень развития. Это связано с тем, что алмазы имеют следующие уникальные свойства</a:t>
            </a:r>
          </a:p>
          <a:p>
            <a:pPr marL="344649" indent="-344649">
              <a:buFontTx/>
              <a:buAutoNum type="arabicPeriod"/>
            </a:pPr>
            <a:r>
              <a:rPr lang="ru-RU" altLang="ru-RU" dirty="0" smtClean="0">
                <a:solidFill>
                  <a:srgbClr val="FF0000"/>
                </a:solidFill>
              </a:rPr>
              <a:t>Наибольшая теплопроводность при комнатной температуре. В сравнении</a:t>
            </a:r>
            <a:r>
              <a:rPr lang="ru-RU" altLang="ru-RU" baseline="0" dirty="0" smtClean="0">
                <a:solidFill>
                  <a:srgbClr val="FF0000"/>
                </a:solidFill>
              </a:rPr>
              <a:t> с медью в 5 раз выше, т.е. это решает вопрос с отводом тепла</a:t>
            </a:r>
            <a:endParaRPr lang="ru-RU" altLang="ru-RU" dirty="0" smtClean="0">
              <a:solidFill>
                <a:srgbClr val="FF0000"/>
              </a:solidFill>
            </a:endParaRPr>
          </a:p>
          <a:p>
            <a:pPr marL="344649" indent="-344649">
              <a:buFontTx/>
              <a:buAutoNum type="arabicPeriod"/>
            </a:pPr>
            <a:r>
              <a:rPr lang="ru-RU" altLang="ru-RU" dirty="0" smtClean="0">
                <a:solidFill>
                  <a:srgbClr val="4A52FC"/>
                </a:solidFill>
              </a:rPr>
              <a:t>Полупроводник с шириной запрещенной зоны 5.4</a:t>
            </a:r>
            <a:r>
              <a:rPr lang="en-US" altLang="ru-RU" dirty="0" smtClean="0">
                <a:solidFill>
                  <a:srgbClr val="4A52FC"/>
                </a:solidFill>
              </a:rPr>
              <a:t>5</a:t>
            </a:r>
            <a:r>
              <a:rPr lang="ru-RU" altLang="ru-RU" dirty="0" smtClean="0">
                <a:solidFill>
                  <a:srgbClr val="4A52FC"/>
                </a:solidFill>
              </a:rPr>
              <a:t> эВ,  может быть легирован . Благодаря этому</a:t>
            </a:r>
            <a:r>
              <a:rPr lang="ru-RU" altLang="ru-RU" baseline="0" dirty="0" smtClean="0">
                <a:solidFill>
                  <a:srgbClr val="4A52FC"/>
                </a:solidFill>
              </a:rPr>
              <a:t> приборы могут работать при </a:t>
            </a:r>
            <a:r>
              <a:rPr lang="ru-RU" altLang="ru-RU" baseline="0" dirty="0" err="1" smtClean="0">
                <a:solidFill>
                  <a:srgbClr val="4A52FC"/>
                </a:solidFill>
              </a:rPr>
              <a:t>выс</a:t>
            </a:r>
            <a:r>
              <a:rPr lang="ru-RU" altLang="ru-RU" baseline="0" dirty="0" smtClean="0">
                <a:solidFill>
                  <a:srgbClr val="4A52FC"/>
                </a:solidFill>
              </a:rPr>
              <a:t> Т. В сравнении с кремниевыми они могут </a:t>
            </a:r>
            <a:r>
              <a:rPr lang="ru-RU" altLang="ru-RU" baseline="0" dirty="0" err="1" smtClean="0">
                <a:solidFill>
                  <a:srgbClr val="4A52FC"/>
                </a:solidFill>
              </a:rPr>
              <a:t>рботать</a:t>
            </a:r>
            <a:r>
              <a:rPr lang="ru-RU" altLang="ru-RU" baseline="0" dirty="0" smtClean="0">
                <a:solidFill>
                  <a:srgbClr val="4A52FC"/>
                </a:solidFill>
              </a:rPr>
              <a:t> в </a:t>
            </a:r>
            <a:r>
              <a:rPr lang="ru-RU" altLang="ru-RU" baseline="0" dirty="0" err="1" smtClean="0">
                <a:solidFill>
                  <a:srgbClr val="4A52FC"/>
                </a:solidFill>
              </a:rPr>
              <a:t>усл</a:t>
            </a:r>
            <a:r>
              <a:rPr lang="ru-RU" altLang="ru-RU" baseline="0" dirty="0" smtClean="0">
                <a:solidFill>
                  <a:srgbClr val="4A52FC"/>
                </a:solidFill>
              </a:rPr>
              <a:t> пятикратного превышения раб Т без потери </a:t>
            </a:r>
            <a:r>
              <a:rPr lang="ru-RU" altLang="ru-RU" baseline="0" dirty="0" smtClean="0">
                <a:solidFill>
                  <a:srgbClr val="4A52FC"/>
                </a:solidFill>
              </a:rPr>
              <a:t>работоспособности</a:t>
            </a:r>
            <a:r>
              <a:rPr lang="ru-RU" altLang="ru-RU" baseline="0" dirty="0" smtClean="0">
                <a:solidFill>
                  <a:srgbClr val="4A52FC"/>
                </a:solidFill>
              </a:rPr>
              <a:t>.</a:t>
            </a:r>
            <a:endParaRPr lang="ru-RU" altLang="ru-RU" dirty="0" smtClean="0">
              <a:solidFill>
                <a:srgbClr val="4A52FC"/>
              </a:solidFill>
            </a:endParaRPr>
          </a:p>
          <a:p>
            <a:pPr marL="344649" indent="-344649" defTabSz="1048245">
              <a:buFontTx/>
              <a:buAutoNum type="arabicPeriod"/>
              <a:defRPr/>
            </a:pPr>
            <a:r>
              <a:rPr lang="ru-RU" altLang="ru-RU" dirty="0" smtClean="0">
                <a:solidFill>
                  <a:srgbClr val="000000"/>
                </a:solidFill>
              </a:rPr>
              <a:t>Химически и</a:t>
            </a:r>
            <a:r>
              <a:rPr lang="ru-RU" altLang="ru-RU" baseline="0" dirty="0" smtClean="0">
                <a:solidFill>
                  <a:srgbClr val="000000"/>
                </a:solidFill>
              </a:rPr>
              <a:t> </a:t>
            </a:r>
            <a:r>
              <a:rPr lang="ru-RU" altLang="ru-RU" baseline="0" dirty="0" err="1" smtClean="0">
                <a:solidFill>
                  <a:srgbClr val="000000"/>
                </a:solidFill>
              </a:rPr>
              <a:t>радиационно</a:t>
            </a:r>
            <a:r>
              <a:rPr lang="ru-RU" altLang="ru-RU" dirty="0" smtClean="0">
                <a:solidFill>
                  <a:srgbClr val="000000"/>
                </a:solidFill>
              </a:rPr>
              <a:t> инертен (не взаимодействует с</a:t>
            </a:r>
            <a:r>
              <a:rPr lang="ru-RU" altLang="ru-RU" dirty="0" smtClean="0"/>
              <a:t> самыми сильными кислотами и щелочами)</a:t>
            </a:r>
          </a:p>
          <a:p>
            <a:pPr marL="344649" indent="-344649">
              <a:buFontTx/>
              <a:buAutoNum type="arabicPeriod"/>
            </a:pPr>
            <a:r>
              <a:rPr lang="ru-RU" altLang="ru-RU" dirty="0" smtClean="0">
                <a:solidFill>
                  <a:srgbClr val="FF0000"/>
                </a:solidFill>
              </a:rPr>
              <a:t>Имеет очень высокие пробойные напряжения, что позволяет</a:t>
            </a:r>
            <a:r>
              <a:rPr lang="ru-RU" altLang="ru-RU" baseline="0" dirty="0" smtClean="0">
                <a:solidFill>
                  <a:srgbClr val="FF0000"/>
                </a:solidFill>
              </a:rPr>
              <a:t> выдерживать сильные</a:t>
            </a:r>
            <a:r>
              <a:rPr lang="ru-RU" altLang="ru-RU" dirty="0" smtClean="0">
                <a:solidFill>
                  <a:srgbClr val="FF0000"/>
                </a:solidFill>
              </a:rPr>
              <a:t> поля</a:t>
            </a:r>
          </a:p>
          <a:p>
            <a:pPr marL="344649" indent="-344649">
              <a:buFontTx/>
              <a:buAutoNum type="arabicPeriod"/>
            </a:pPr>
            <a:r>
              <a:rPr lang="ru-RU" altLang="ru-RU" dirty="0" smtClean="0">
                <a:solidFill>
                  <a:srgbClr val="FF0000"/>
                </a:solidFill>
              </a:rPr>
              <a:t>Имеет рекордно высокие значения подвижностей носителей дырок и электронов ,</a:t>
            </a:r>
            <a:r>
              <a:rPr lang="ru-RU" altLang="ru-RU" baseline="0" dirty="0" smtClean="0">
                <a:solidFill>
                  <a:srgbClr val="FF0000"/>
                </a:solidFill>
              </a:rPr>
              <a:t> что определяет быстродействие приборов</a:t>
            </a:r>
            <a:endParaRPr lang="ru-RU" altLang="ru-RU" dirty="0" smtClean="0">
              <a:solidFill>
                <a:srgbClr val="FF0000"/>
              </a:solidFill>
            </a:endParaRPr>
          </a:p>
          <a:p>
            <a:pPr marL="344649" indent="-344649" defTabSz="1048245">
              <a:defRPr/>
            </a:pPr>
            <a:r>
              <a:rPr lang="ru-RU" altLang="ru-RU" dirty="0" smtClean="0">
                <a:solidFill>
                  <a:srgbClr val="FF0000"/>
                </a:solidFill>
              </a:rPr>
              <a:t>6</a:t>
            </a:r>
            <a:r>
              <a:rPr lang="ru-RU" altLang="ru-RU" baseline="0" dirty="0" smtClean="0">
                <a:solidFill>
                  <a:srgbClr val="FF0000"/>
                </a:solidFill>
              </a:rPr>
              <a:t>. </a:t>
            </a:r>
            <a:r>
              <a:rPr lang="ru-RU" altLang="ru-RU" baseline="0" dirty="0" smtClean="0">
                <a:solidFill>
                  <a:srgbClr val="FF0000"/>
                </a:solidFill>
              </a:rPr>
              <a:t> </a:t>
            </a:r>
            <a:r>
              <a:rPr lang="ru-RU" altLang="ru-RU" dirty="0" smtClean="0">
                <a:solidFill>
                  <a:srgbClr val="000000"/>
                </a:solidFill>
              </a:rPr>
              <a:t>Наибольшая </a:t>
            </a:r>
            <a:r>
              <a:rPr lang="ru-RU" altLang="ru-RU" dirty="0" smtClean="0">
                <a:solidFill>
                  <a:srgbClr val="000000"/>
                </a:solidFill>
              </a:rPr>
              <a:t>твердость (в 10 раз больше кварца, в 5 раз больше корунда), используют для резки шлифовки,</a:t>
            </a:r>
            <a:r>
              <a:rPr lang="ru-RU" altLang="ru-RU" baseline="0" dirty="0" smtClean="0">
                <a:solidFill>
                  <a:srgbClr val="000000"/>
                </a:solidFill>
              </a:rPr>
              <a:t> полировки</a:t>
            </a:r>
            <a:endParaRPr lang="ru-RU" altLang="ru-RU" dirty="0" smtClean="0">
              <a:solidFill>
                <a:srgbClr val="000000"/>
              </a:solidFill>
            </a:endParaRPr>
          </a:p>
          <a:p>
            <a:pPr marL="344649" indent="-344649" defTabSz="1048245">
              <a:defRPr/>
            </a:pPr>
            <a:endParaRPr lang="ru-RU" altLang="ru-RU" dirty="0" smtClean="0">
              <a:solidFill>
                <a:srgbClr val="000000"/>
              </a:solidFill>
            </a:endParaRPr>
          </a:p>
          <a:p>
            <a:pPr marL="344649" indent="-344649" defTabSz="1048245">
              <a:defRPr/>
            </a:pPr>
            <a:r>
              <a:rPr lang="ru-RU" altLang="ru-RU" dirty="0" smtClean="0">
                <a:solidFill>
                  <a:srgbClr val="000000"/>
                </a:solidFill>
              </a:rPr>
              <a:t>Но</a:t>
            </a:r>
            <a:r>
              <a:rPr lang="ru-RU" altLang="ru-RU" baseline="0" dirty="0" smtClean="0">
                <a:solidFill>
                  <a:srgbClr val="000000"/>
                </a:solidFill>
              </a:rPr>
              <a:t> несмотря на все эти плюсы, есть много серьезных проблем, которые затрудняют работу с этим материалом. И главная проблема связана с получением алмаза</a:t>
            </a:r>
            <a:endParaRPr lang="ru-RU" altLang="ru-RU" dirty="0" smtClean="0">
              <a:solidFill>
                <a:srgbClr val="000000"/>
              </a:solidFill>
            </a:endParaRPr>
          </a:p>
          <a:p>
            <a:pPr marL="344649" indent="-344649" defTabSz="1048245">
              <a:buFontTx/>
              <a:buAutoNum type="arabicParenR"/>
              <a:defRPr/>
            </a:pPr>
            <a:endParaRPr lang="ru-RU" altLang="ru-RU" dirty="0" smtClean="0">
              <a:solidFill>
                <a:srgbClr val="00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Получение</a:t>
            </a:r>
            <a:r>
              <a:rPr lang="ru-RU" baseline="0" dirty="0" smtClean="0"/>
              <a:t> алмаза методом </a:t>
            </a:r>
            <a:r>
              <a:rPr lang="ru-RU" dirty="0" err="1" smtClean="0"/>
              <a:t>Гетероэпитаксии</a:t>
            </a:r>
            <a:r>
              <a:rPr lang="ru-RU" baseline="0" dirty="0" smtClean="0"/>
              <a:t> – это до сих пор проблема. </a:t>
            </a:r>
            <a:endParaRPr lang="ru-RU" baseline="0" dirty="0" smtClean="0"/>
          </a:p>
          <a:p>
            <a:r>
              <a:rPr lang="ru-RU" baseline="0" dirty="0" smtClean="0"/>
              <a:t>Ведь </a:t>
            </a:r>
            <a:r>
              <a:rPr lang="ru-RU" baseline="0" dirty="0" smtClean="0"/>
              <a:t>что главное для </a:t>
            </a:r>
            <a:r>
              <a:rPr lang="ru-RU" baseline="0" dirty="0" err="1" smtClean="0"/>
              <a:t>гетероэпитаксии</a:t>
            </a:r>
            <a:r>
              <a:rPr lang="en-US" baseline="0" dirty="0" smtClean="0"/>
              <a:t>: 1) </a:t>
            </a:r>
            <a:r>
              <a:rPr lang="ru-RU" baseline="0" dirty="0" smtClean="0"/>
              <a:t>Согласование решеток алмаза с подложкой. И здесь проблема, потому что нет согласованных подложек из-за малого параметра решетки алмаза, 2) устойчивость подложки в условиях роста алмаза 3) Доступность подложек хорошего качества и больших размеров 4) коэффициент теплового расширения близкий к алмазному</a:t>
            </a:r>
          </a:p>
          <a:p>
            <a:r>
              <a:rPr lang="ru-RU" baseline="0" dirty="0" smtClean="0"/>
              <a:t>В этом направлении люди работают и выходит свежая литература, где люди растят алмаз на </a:t>
            </a:r>
            <a:r>
              <a:rPr lang="en-US" baseline="0" dirty="0" smtClean="0"/>
              <a:t>BN</a:t>
            </a:r>
            <a:r>
              <a:rPr lang="ru-RU" baseline="0" dirty="0" smtClean="0"/>
              <a:t>, </a:t>
            </a:r>
            <a:r>
              <a:rPr lang="en-US" baseline="0" dirty="0" smtClean="0"/>
              <a:t>Si, </a:t>
            </a:r>
            <a:r>
              <a:rPr lang="ru-RU" baseline="0" dirty="0" smtClean="0"/>
              <a:t>иридии, </a:t>
            </a:r>
            <a:r>
              <a:rPr lang="en-US" baseline="0" dirty="0" err="1" smtClean="0"/>
              <a:t>SiC</a:t>
            </a:r>
            <a:r>
              <a:rPr lang="ru-RU" baseline="0" dirty="0" smtClean="0"/>
              <a:t>, </a:t>
            </a:r>
            <a:r>
              <a:rPr lang="en-US" baseline="0" dirty="0" smtClean="0"/>
              <a:t>Ni</a:t>
            </a:r>
            <a:r>
              <a:rPr lang="ru-RU" baseline="0" dirty="0" smtClean="0"/>
              <a:t>, </a:t>
            </a:r>
            <a:r>
              <a:rPr lang="en-US" baseline="0" dirty="0" smtClean="0"/>
              <a:t>Cu</a:t>
            </a:r>
            <a:r>
              <a:rPr lang="ru-RU" baseline="0" dirty="0" smtClean="0"/>
              <a:t>. Здесь показаны некоторые достижения</a:t>
            </a:r>
            <a:r>
              <a:rPr lang="en-US" baseline="0" dirty="0" smtClean="0"/>
              <a:t>. </a:t>
            </a:r>
            <a:r>
              <a:rPr lang="ru-RU" baseline="0" dirty="0" smtClean="0"/>
              <a:t>На </a:t>
            </a:r>
            <a:r>
              <a:rPr lang="en-US" baseline="0" dirty="0" err="1" smtClean="0"/>
              <a:t>Ir</a:t>
            </a:r>
            <a:r>
              <a:rPr lang="en-US" baseline="0" dirty="0" smtClean="0"/>
              <a:t> </a:t>
            </a:r>
            <a:r>
              <a:rPr lang="ru-RU" baseline="0" dirty="0" smtClean="0"/>
              <a:t>выращен алмаз толщиной 2 мкм. На сегодняшний день </a:t>
            </a:r>
            <a:r>
              <a:rPr lang="en-US" baseline="0" dirty="0" err="1" smtClean="0"/>
              <a:t>Ir</a:t>
            </a:r>
            <a:r>
              <a:rPr lang="ru-RU" baseline="0" dirty="0" smtClean="0"/>
              <a:t> остается самым перспективным в качестве подложки для </a:t>
            </a:r>
            <a:r>
              <a:rPr lang="ru-RU" baseline="0" dirty="0" err="1" smtClean="0"/>
              <a:t>гетероэпитаксиального</a:t>
            </a:r>
            <a:r>
              <a:rPr lang="ru-RU" baseline="0" dirty="0" smtClean="0"/>
              <a:t> роста, поскольку рассогласование решеток минимальное, и при </a:t>
            </a:r>
            <a:r>
              <a:rPr lang="en-US" baseline="0" dirty="0" smtClean="0"/>
              <a:t>CVD </a:t>
            </a:r>
            <a:r>
              <a:rPr lang="ru-RU" baseline="0" dirty="0" smtClean="0"/>
              <a:t>не образует карбиды.</a:t>
            </a:r>
            <a:r>
              <a:rPr lang="en-US" baseline="0" dirty="0" smtClean="0"/>
              <a:t> </a:t>
            </a:r>
            <a:r>
              <a:rPr lang="ru-RU" baseline="0" dirty="0" smtClean="0"/>
              <a:t>Также показано на кубическом нитриде бора. </a:t>
            </a:r>
            <a:r>
              <a:rPr lang="en-US" baseline="0" dirty="0" smtClean="0"/>
              <a:t>BN</a:t>
            </a:r>
            <a:r>
              <a:rPr lang="ru-RU" baseline="0" dirty="0" smtClean="0"/>
              <a:t> это самый близкий  к алмазу материал, </a:t>
            </a:r>
            <a:r>
              <a:rPr lang="ru-RU" baseline="0" dirty="0" err="1" smtClean="0"/>
              <a:t>рассоглавоние</a:t>
            </a:r>
            <a:r>
              <a:rPr lang="ru-RU" baseline="0" dirty="0" smtClean="0"/>
              <a:t> 1% и низкий </a:t>
            </a:r>
            <a:r>
              <a:rPr lang="ru-RU" baseline="0" dirty="0" err="1" smtClean="0"/>
              <a:t>коэф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тепл</a:t>
            </a:r>
            <a:r>
              <a:rPr lang="ru-RU" baseline="0" dirty="0" smtClean="0"/>
              <a:t> расширения. Но главная проблема в том, что пока размеры хороших кристаллов с </a:t>
            </a:r>
            <a:r>
              <a:rPr lang="en-US" baseline="0" dirty="0" smtClean="0"/>
              <a:t>BN</a:t>
            </a:r>
            <a:r>
              <a:rPr lang="ru-RU" baseline="0" dirty="0" smtClean="0"/>
              <a:t> даже меньше, чем у алмазов. Но все это очень далеко от кристаллического качества, </a:t>
            </a:r>
            <a:r>
              <a:rPr lang="ru-RU" baseline="0" dirty="0" err="1" smtClean="0"/>
              <a:t>преемлевого</a:t>
            </a:r>
            <a:r>
              <a:rPr lang="ru-RU" baseline="0" dirty="0" smtClean="0"/>
              <a:t> для электроники.  Т.е. мотивация </a:t>
            </a:r>
            <a:r>
              <a:rPr lang="ru-RU" baseline="0" dirty="0" err="1" smtClean="0"/>
              <a:t>гетероэпитаксии</a:t>
            </a:r>
            <a:r>
              <a:rPr lang="ru-RU" baseline="0" dirty="0" smtClean="0"/>
              <a:t> понятна – это получение алмазов большого размера, но на сегодняшний день получаются сильно дефектные алмазы. Поэтому </a:t>
            </a:r>
            <a:r>
              <a:rPr lang="ru-RU" baseline="0" dirty="0" err="1" smtClean="0"/>
              <a:t>гетероэпитаксия</a:t>
            </a:r>
            <a:r>
              <a:rPr lang="ru-RU" baseline="0" dirty="0" smtClean="0"/>
              <a:t> нас не интересует. Поэтому остается на данный момент только </a:t>
            </a:r>
            <a:r>
              <a:rPr lang="ru-RU" baseline="0" dirty="0" err="1" smtClean="0"/>
              <a:t>гомоэпитаксия</a:t>
            </a:r>
            <a:r>
              <a:rPr lang="ru-RU" baseline="0" dirty="0" smtClean="0"/>
              <a:t>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1048245">
              <a:defRPr/>
            </a:pPr>
            <a:r>
              <a:rPr lang="ru-RU" dirty="0" smtClean="0"/>
              <a:t>Для </a:t>
            </a:r>
            <a:r>
              <a:rPr lang="ru-RU" dirty="0" err="1" smtClean="0"/>
              <a:t>гомоэпитаксии</a:t>
            </a:r>
            <a:r>
              <a:rPr lang="ru-RU" dirty="0" smtClean="0"/>
              <a:t> тоже нужны подложки и тут вполне</a:t>
            </a:r>
            <a:r>
              <a:rPr lang="ru-RU" baseline="0" dirty="0" smtClean="0"/>
              <a:t> себе годится</a:t>
            </a:r>
            <a:r>
              <a:rPr lang="ru-RU" dirty="0" smtClean="0"/>
              <a:t> </a:t>
            </a:r>
            <a:r>
              <a:rPr lang="en-US" dirty="0" smtClean="0"/>
              <a:t>HPHT</a:t>
            </a:r>
            <a:r>
              <a:rPr lang="ru-RU" dirty="0" smtClean="0"/>
              <a:t> </a:t>
            </a:r>
            <a:r>
              <a:rPr lang="ru-RU" dirty="0" smtClean="0"/>
              <a:t>алмаз</a:t>
            </a:r>
            <a:r>
              <a:rPr lang="ru-RU" baseline="0" dirty="0" smtClean="0"/>
              <a:t>. </a:t>
            </a:r>
            <a:r>
              <a:rPr lang="ru-RU" baseline="0" dirty="0" smtClean="0"/>
              <a:t>Здесь показано как делают подложки </a:t>
            </a:r>
            <a:r>
              <a:rPr lang="en-US" baseline="0" dirty="0" smtClean="0"/>
              <a:t>HPHT</a:t>
            </a:r>
            <a:r>
              <a:rPr lang="ru-RU" baseline="0" dirty="0" smtClean="0"/>
              <a:t>. Рост происходит из затравки и имеет </a:t>
            </a:r>
            <a:r>
              <a:rPr lang="ru-RU" baseline="0" dirty="0" err="1" smtClean="0"/>
              <a:t>секториальный</a:t>
            </a:r>
            <a:r>
              <a:rPr lang="ru-RU" baseline="0" dirty="0" smtClean="0"/>
              <a:t> рост, в разных кристаллографических направлениях рост происходит по разному. Огранка определяется самыми медленно растущими гранями, потому что те грани которые растут быстрее всего они убегают из огранки.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Причина неоднородности проводимости алмаза связана с неоднородностью роста НРНТ </a:t>
            </a:r>
            <a:r>
              <a:rPr lang="ru-RU" altLang="ru-RU" dirty="0" err="1" smtClean="0">
                <a:latin typeface="Times New Roman" pitchFamily="18" charset="0"/>
                <a:cs typeface="Times New Roman" pitchFamily="18" charset="0"/>
              </a:rPr>
              <a:t>подложекпо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разным направлениям.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1048245">
              <a:defRPr/>
            </a:pPr>
            <a:r>
              <a:rPr lang="ru-RU" dirty="0" smtClean="0"/>
              <a:t>Т.е. </a:t>
            </a:r>
            <a:r>
              <a:rPr lang="ru-RU" dirty="0" err="1" smtClean="0"/>
              <a:t>Гетероэпитаксиальный</a:t>
            </a:r>
            <a:r>
              <a:rPr lang="ru-RU" dirty="0" smtClean="0"/>
              <a:t> рост CVD алмаза на инородной подложке не подходит для электроники, </a:t>
            </a:r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НРНТ алмаз без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CVD </a:t>
            </a:r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нам тоже не подходит. А вот теперь объединяем эти два метода и получаем </a:t>
            </a:r>
            <a:r>
              <a:rPr lang="en-US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CVD</a:t>
            </a:r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слои алмаза на НРНТ подложках. И это уже можно применять в электронике.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F18BE8-53AC-4535-B51F-3DDBE96996A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2005" y="2348894"/>
            <a:ext cx="9089390" cy="162077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04010" y="4284717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8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1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38096-0320-44F5-8334-54402C2CF875}" type="datetime1">
              <a:rPr lang="ru-RU" smtClean="0"/>
              <a:pPr/>
              <a:t>28.03.2019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‹#›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7513-6CB4-4D81-9B05-26CBC4ECF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40CF2-69A0-4814-92D3-1D8DB6E8869C}" type="datetime1">
              <a:rPr lang="ru-RU" smtClean="0"/>
              <a:pPr/>
              <a:t>28.03.2019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‹#›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7513-6CB4-4D81-9B05-26CBC4ECF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4670" y="302803"/>
            <a:ext cx="7039822" cy="645157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2ACF5-8BED-4ED5-BCF7-A1494A40F2AB}" type="datetime1">
              <a:rPr lang="ru-RU" smtClean="0"/>
              <a:pPr/>
              <a:t>28.03.2019</a:t>
            </a:fld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7513-6CB4-4D81-9B05-26CBC4ECFDF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Номер слайда 2"/>
          <p:cNvSpPr txBox="1">
            <a:spLocks/>
          </p:cNvSpPr>
          <p:nvPr userDrawn="1"/>
        </p:nvSpPr>
        <p:spPr>
          <a:xfrm>
            <a:off x="5083175" y="7040217"/>
            <a:ext cx="527050" cy="403225"/>
          </a:xfrm>
          <a:prstGeom prst="rect">
            <a:avLst/>
          </a:prstGeom>
        </p:spPr>
        <p:txBody>
          <a:bodyPr vert="horz" lIns="104294" tIns="52146" rIns="104294" bIns="52146" rtlCol="0" anchor="ctr"/>
          <a:lstStyle>
            <a:defPPr>
              <a:defRPr lang="en-US"/>
            </a:defPPr>
            <a:lvl1pPr marL="0" algn="r" defTabSz="1042926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21464" algn="l" defTabSz="104292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926" algn="l" defTabSz="104292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390" algn="l" defTabSz="104292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854" algn="l" defTabSz="104292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7317" algn="l" defTabSz="104292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781" algn="l" defTabSz="104292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0243" algn="l" defTabSz="104292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707" algn="l" defTabSz="1042926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2F6F95A1-D3CF-4DA6-9C71-DF70B71C4472}" type="slidenum">
              <a:rPr lang="ru-RU" smtClean="0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C750-6870-4225-8280-79BD151DB864}" type="datetime1">
              <a:rPr lang="ru-RU" smtClean="0"/>
              <a:pPr/>
              <a:t>28.03.2019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‹#›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7513-6CB4-4D81-9B05-26CBC4ECF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2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46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92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8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3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87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2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17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5C3BE-9F8D-4BD8-8626-54C5A204740F}" type="datetime1">
              <a:rPr lang="ru-RU" smtClean="0"/>
              <a:pPr/>
              <a:t>28.03.2019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‹#›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7513-6CB4-4D81-9B05-26CBC4ECF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C188-3B8B-418E-BF8E-A0886E044B09}" type="datetime1">
              <a:rPr lang="ru-RU" smtClean="0"/>
              <a:pPr/>
              <a:t>28.03.2019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‹#›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7513-6CB4-4D81-9B05-26CBC4ECF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692534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64" indent="0">
              <a:buNone/>
              <a:defRPr sz="2300" b="1"/>
            </a:lvl2pPr>
            <a:lvl3pPr marL="1042926" indent="0">
              <a:buNone/>
              <a:defRPr sz="2100" b="1"/>
            </a:lvl3pPr>
            <a:lvl4pPr marL="1564390" indent="0">
              <a:buNone/>
              <a:defRPr sz="1800" b="1"/>
            </a:lvl4pPr>
            <a:lvl5pPr marL="2085854" indent="0">
              <a:buNone/>
              <a:defRPr sz="1800" b="1"/>
            </a:lvl5pPr>
            <a:lvl6pPr marL="2607317" indent="0">
              <a:buNone/>
              <a:defRPr sz="1800" b="1"/>
            </a:lvl6pPr>
            <a:lvl7pPr marL="3128781" indent="0">
              <a:buNone/>
              <a:defRPr sz="1800" b="1"/>
            </a:lvl7pPr>
            <a:lvl8pPr marL="3650243" indent="0">
              <a:buNone/>
              <a:defRPr sz="1800" b="1"/>
            </a:lvl8pPr>
            <a:lvl9pPr marL="417170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432101" y="1692534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464" indent="0">
              <a:buNone/>
              <a:defRPr sz="2300" b="1"/>
            </a:lvl2pPr>
            <a:lvl3pPr marL="1042926" indent="0">
              <a:buNone/>
              <a:defRPr sz="2100" b="1"/>
            </a:lvl3pPr>
            <a:lvl4pPr marL="1564390" indent="0">
              <a:buNone/>
              <a:defRPr sz="1800" b="1"/>
            </a:lvl4pPr>
            <a:lvl5pPr marL="2085854" indent="0">
              <a:buNone/>
              <a:defRPr sz="1800" b="1"/>
            </a:lvl5pPr>
            <a:lvl6pPr marL="2607317" indent="0">
              <a:buNone/>
              <a:defRPr sz="1800" b="1"/>
            </a:lvl6pPr>
            <a:lvl7pPr marL="3128781" indent="0">
              <a:buNone/>
              <a:defRPr sz="1800" b="1"/>
            </a:lvl7pPr>
            <a:lvl8pPr marL="3650243" indent="0">
              <a:buNone/>
              <a:defRPr sz="1800" b="1"/>
            </a:lvl8pPr>
            <a:lvl9pPr marL="4171707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432101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D7D96-0A73-49BA-8C1B-0A53D47B0F7A}" type="datetime1">
              <a:rPr lang="ru-RU" smtClean="0"/>
              <a:pPr/>
              <a:t>28.03.2019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‹#›</a:t>
            </a: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7513-6CB4-4D81-9B05-26CBC4ECF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319985" y="7034404"/>
            <a:ext cx="2495127" cy="402567"/>
          </a:xfrm>
        </p:spPr>
        <p:txBody>
          <a:bodyPr/>
          <a:lstStyle>
            <a:lvl1pPr>
              <a:defRPr>
                <a:solidFill>
                  <a:srgbClr val="00458A"/>
                </a:solidFill>
              </a:defRPr>
            </a:lvl1pPr>
          </a:lstStyle>
          <a:p>
            <a:fld id="{71C7FF85-9E83-4B82-9BA9-49748B749983}" type="datetime1">
              <a:rPr lang="ru-RU" smtClean="0"/>
              <a:pPr/>
              <a:t>28.03.2019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5311471" y="7251590"/>
            <a:ext cx="1987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3725185" y="7058973"/>
            <a:ext cx="325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1995E3AB-556B-48F5-A9C4-1CDEA30898CB}" type="slidenum">
              <a:rPr lang="ru-RU" sz="1800" smtClean="0">
                <a:solidFill>
                  <a:schemeClr val="bg1"/>
                </a:solidFill>
              </a:rPr>
              <a:pPr algn="ctr"/>
              <a:t>‹#›</a:t>
            </a:fld>
            <a:endParaRPr lang="ru-RU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2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4672" y="1582266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464" indent="0">
              <a:buNone/>
              <a:defRPr sz="1400"/>
            </a:lvl2pPr>
            <a:lvl3pPr marL="1042926" indent="0">
              <a:buNone/>
              <a:defRPr sz="1100"/>
            </a:lvl3pPr>
            <a:lvl4pPr marL="1564390" indent="0">
              <a:buNone/>
              <a:defRPr sz="1000"/>
            </a:lvl4pPr>
            <a:lvl5pPr marL="2085854" indent="0">
              <a:buNone/>
              <a:defRPr sz="1000"/>
            </a:lvl5pPr>
            <a:lvl6pPr marL="2607317" indent="0">
              <a:buNone/>
              <a:defRPr sz="1000"/>
            </a:lvl6pPr>
            <a:lvl7pPr marL="3128781" indent="0">
              <a:buNone/>
              <a:defRPr sz="1000"/>
            </a:lvl7pPr>
            <a:lvl8pPr marL="3650243" indent="0">
              <a:buNone/>
              <a:defRPr sz="1000"/>
            </a:lvl8pPr>
            <a:lvl9pPr marL="417170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759DF-38C6-4D3D-87A0-CE986F00C78A}" type="datetime1">
              <a:rPr lang="ru-RU" smtClean="0"/>
              <a:pPr/>
              <a:t>28.03.2019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‹#›</a:t>
            </a: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7513-6CB4-4D81-9B05-26CBC4ECF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464" indent="0">
              <a:buNone/>
              <a:defRPr sz="3200"/>
            </a:lvl2pPr>
            <a:lvl3pPr marL="1042926" indent="0">
              <a:buNone/>
              <a:defRPr sz="2700"/>
            </a:lvl3pPr>
            <a:lvl4pPr marL="1564390" indent="0">
              <a:buNone/>
              <a:defRPr sz="2300"/>
            </a:lvl4pPr>
            <a:lvl5pPr marL="2085854" indent="0">
              <a:buNone/>
              <a:defRPr sz="2300"/>
            </a:lvl5pPr>
            <a:lvl6pPr marL="2607317" indent="0">
              <a:buNone/>
              <a:defRPr sz="2300"/>
            </a:lvl6pPr>
            <a:lvl7pPr marL="3128781" indent="0">
              <a:buNone/>
              <a:defRPr sz="2300"/>
            </a:lvl7pPr>
            <a:lvl8pPr marL="3650243" indent="0">
              <a:buNone/>
              <a:defRPr sz="2300"/>
            </a:lvl8pPr>
            <a:lvl9pPr marL="4171707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9"/>
          </a:xfrm>
        </p:spPr>
        <p:txBody>
          <a:bodyPr/>
          <a:lstStyle>
            <a:lvl1pPr marL="0" indent="0">
              <a:buNone/>
              <a:defRPr sz="1600"/>
            </a:lvl1pPr>
            <a:lvl2pPr marL="521464" indent="0">
              <a:buNone/>
              <a:defRPr sz="1400"/>
            </a:lvl2pPr>
            <a:lvl3pPr marL="1042926" indent="0">
              <a:buNone/>
              <a:defRPr sz="1100"/>
            </a:lvl3pPr>
            <a:lvl4pPr marL="1564390" indent="0">
              <a:buNone/>
              <a:defRPr sz="1000"/>
            </a:lvl4pPr>
            <a:lvl5pPr marL="2085854" indent="0">
              <a:buNone/>
              <a:defRPr sz="1000"/>
            </a:lvl5pPr>
            <a:lvl6pPr marL="2607317" indent="0">
              <a:buNone/>
              <a:defRPr sz="1000"/>
            </a:lvl6pPr>
            <a:lvl7pPr marL="3128781" indent="0">
              <a:buNone/>
              <a:defRPr sz="1000"/>
            </a:lvl7pPr>
            <a:lvl8pPr marL="3650243" indent="0">
              <a:buNone/>
              <a:defRPr sz="1000"/>
            </a:lvl8pPr>
            <a:lvl9pPr marL="4171707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7648-C20F-43E9-BE98-9012BFFBE1DD}" type="datetime1">
              <a:rPr lang="ru-RU" smtClean="0"/>
              <a:pPr/>
              <a:t>28.03.2019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645629" y="7055878"/>
            <a:ext cx="3386243" cy="402567"/>
          </a:xfrm>
        </p:spPr>
        <p:txBody>
          <a:bodyPr/>
          <a:lstStyle/>
          <a:p>
            <a:r>
              <a:rPr lang="en-US" dirty="0" smtClean="0"/>
              <a:t>‹#›</a:t>
            </a:r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57513-6CB4-4D81-9B05-26CBC4ECF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294" tIns="52146" rIns="104294" bIns="5214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294" tIns="52146" rIns="104294" bIns="52146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34671" y="7008172"/>
            <a:ext cx="2495127" cy="402567"/>
          </a:xfrm>
          <a:prstGeom prst="rect">
            <a:avLst/>
          </a:prstGeom>
        </p:spPr>
        <p:txBody>
          <a:bodyPr vert="horz" lIns="104294" tIns="52146" rIns="104294" bIns="5214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BECFD-102C-42BD-9992-6FC047CE1BE7}" type="datetime1">
              <a:rPr lang="ru-RU" smtClean="0"/>
              <a:pPr/>
              <a:t>28.03.2019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653580" y="7008172"/>
            <a:ext cx="3386243" cy="402567"/>
          </a:xfrm>
          <a:prstGeom prst="rect">
            <a:avLst/>
          </a:prstGeom>
        </p:spPr>
        <p:txBody>
          <a:bodyPr vert="horz" lIns="104294" tIns="52146" rIns="104294" bIns="52146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fld id="{DF7E678B-59F8-43EB-95D3-0BA6056184B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663603" y="7008172"/>
            <a:ext cx="2495127" cy="402567"/>
          </a:xfrm>
          <a:prstGeom prst="rect">
            <a:avLst/>
          </a:prstGeom>
        </p:spPr>
        <p:txBody>
          <a:bodyPr vert="horz" lIns="104294" tIns="52146" rIns="104294" bIns="5214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57513-6CB4-4D81-9B05-26CBC4ECFD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104292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98" indent="-391098" algn="l" defTabSz="104292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378" indent="-325915" algn="l" defTabSz="104292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658" indent="-260732" algn="l" defTabSz="10429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122" indent="-260732" algn="l" defTabSz="104292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585" indent="-260732" algn="l" defTabSz="104292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049" indent="-260732" algn="l" defTabSz="104292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513" indent="-260732" algn="l" defTabSz="104292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975" indent="-260732" algn="l" defTabSz="104292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439" indent="-260732" algn="l" defTabSz="104292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9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464" algn="l" defTabSz="10429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926" algn="l" defTabSz="10429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390" algn="l" defTabSz="10429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854" algn="l" defTabSz="10429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317" algn="l" defTabSz="10429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781" algn="l" defTabSz="10429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243" algn="l" defTabSz="10429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1707" algn="l" defTabSz="104292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wmf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emf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04155" y="5953480"/>
            <a:ext cx="67195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ru-RU" altLang="fr-FR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Полупроводниковый </a:t>
            </a:r>
            <a:r>
              <a:rPr lang="en-US" altLang="fr-FR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CVD </a:t>
            </a:r>
            <a:r>
              <a:rPr lang="ru-RU" altLang="fr-FR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алмаз. Легирование бором и фосфором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-1"/>
            <a:ext cx="10693400" cy="144087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Group 42"/>
          <p:cNvGrpSpPr>
            <a:grpSpLocks/>
          </p:cNvGrpSpPr>
          <p:nvPr/>
        </p:nvGrpSpPr>
        <p:grpSpPr bwMode="auto">
          <a:xfrm>
            <a:off x="8866586" y="253133"/>
            <a:ext cx="1780310" cy="1012249"/>
            <a:chOff x="306" y="255"/>
            <a:chExt cx="1089" cy="730"/>
          </a:xfrm>
        </p:grpSpPr>
        <p:sp>
          <p:nvSpPr>
            <p:cNvPr id="11" name="Rectangle 43"/>
            <p:cNvSpPr>
              <a:spLocks noChangeArrowheads="1"/>
            </p:cNvSpPr>
            <p:nvPr/>
          </p:nvSpPr>
          <p:spPr bwMode="auto">
            <a:xfrm>
              <a:off x="306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  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2" name="Picture 44" descr="IPM 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8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TextBox 16"/>
          <p:cNvSpPr txBox="1"/>
          <p:nvPr/>
        </p:nvSpPr>
        <p:spPr>
          <a:xfrm>
            <a:off x="124555" y="185374"/>
            <a:ext cx="4114936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Аспирантка 3 курса</a:t>
            </a:r>
          </a:p>
          <a:p>
            <a:pPr>
              <a:defRPr/>
            </a:pPr>
            <a:r>
              <a:rPr lang="ru-RU" sz="28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Архипова Екатерина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470350" y="215590"/>
            <a:ext cx="38205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Виды </a:t>
            </a:r>
            <a:r>
              <a:rPr lang="en-US" altLang="ru-RU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CVD</a:t>
            </a:r>
            <a:r>
              <a:rPr lang="ru-RU" altLang="ru-RU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алмазов</a:t>
            </a:r>
            <a:endParaRPr lang="ru-RU" altLang="ru-RU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037088" y="2438613"/>
            <a:ext cx="4176712" cy="201771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pic>
        <p:nvPicPr>
          <p:cNvPr id="15" name="Picture 5" descr="samples1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2888" y="2747100"/>
            <a:ext cx="2952750" cy="202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600025" y="1976650"/>
            <a:ext cx="3821944" cy="72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 dirty="0">
                <a:solidFill>
                  <a:schemeClr val="tx2"/>
                </a:solidFill>
              </a:rPr>
              <a:t>Поликристаллические алмазные </a:t>
            </a:r>
          </a:p>
          <a:p>
            <a:r>
              <a:rPr lang="ru-RU" altLang="ru-RU" sz="2000" dirty="0">
                <a:solidFill>
                  <a:schemeClr val="tx2"/>
                </a:solidFill>
              </a:rPr>
              <a:t>пленки, диски, пластины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6332488" y="2511638"/>
            <a:ext cx="196880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 dirty="0">
                <a:solidFill>
                  <a:schemeClr val="tx2"/>
                </a:solidFill>
              </a:rPr>
              <a:t>Монокристаллы</a:t>
            </a:r>
          </a:p>
        </p:txBody>
      </p:sp>
      <p:pic>
        <p:nvPicPr>
          <p:cNvPr id="18" name="Picture 9" descr="mono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69113" y="3014875"/>
            <a:ext cx="1655762" cy="1220788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</p:spPr>
      </p:pic>
      <p:pic>
        <p:nvPicPr>
          <p:cNvPr id="19" name="Picture 10" descr="mono1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2988" y="3014875"/>
            <a:ext cx="1584325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4899546" y="4636945"/>
            <a:ext cx="47903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dirty="0" err="1" smtClean="0">
                <a:solidFill>
                  <a:schemeClr val="tx2"/>
                </a:solidFill>
              </a:rPr>
              <a:t>Нанокристаллические</a:t>
            </a:r>
            <a:r>
              <a:rPr lang="ru-RU" altLang="ru-RU" sz="2000" dirty="0" smtClean="0">
                <a:solidFill>
                  <a:schemeClr val="tx2"/>
                </a:solidFill>
              </a:rPr>
              <a:t> алмазные </a:t>
            </a:r>
            <a:r>
              <a:rPr lang="ru-RU" altLang="ru-RU" sz="2000" dirty="0">
                <a:solidFill>
                  <a:schemeClr val="tx2"/>
                </a:solidFill>
              </a:rPr>
              <a:t>пленки</a:t>
            </a:r>
          </a:p>
        </p:txBody>
      </p:sp>
      <p:pic>
        <p:nvPicPr>
          <p:cNvPr id="21" name="Picture 13" descr="нано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51400" y="5248488"/>
            <a:ext cx="3744913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 descr="samples1_nl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4770" y="4864782"/>
            <a:ext cx="2952750" cy="2039937"/>
          </a:xfrm>
          <a:prstGeom prst="rect">
            <a:avLst/>
          </a:prstGeom>
          <a:noFill/>
          <a:ln w="9525">
            <a:solidFill>
              <a:srgbClr val="00008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0" y="263093"/>
            <a:ext cx="88708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Полупроводниковый </a:t>
            </a:r>
            <a:r>
              <a:rPr lang="en-US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CVD </a:t>
            </a: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алмаз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 descr="level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7850" y="1408794"/>
            <a:ext cx="3782758" cy="474634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183718" y="6585569"/>
            <a:ext cx="3565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>
                <a:solidFill>
                  <a:schemeClr val="tx2"/>
                </a:solidFill>
                <a:latin typeface="Times New Roman" pitchFamily="18" charset="0"/>
              </a:rPr>
              <a:t>P, N – n </a:t>
            </a:r>
            <a:r>
              <a:rPr lang="ru-RU" altLang="ja-JP" sz="2000" b="1" dirty="0" smtClean="0">
                <a:solidFill>
                  <a:schemeClr val="tx2"/>
                </a:solidFill>
                <a:latin typeface="Times New Roman" pitchFamily="18" charset="0"/>
              </a:rPr>
              <a:t>тип проводимости</a:t>
            </a:r>
            <a:endParaRPr lang="en-US" altLang="ja-JP" sz="2000" b="1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r>
              <a:rPr lang="en-US" altLang="ja-JP" sz="2000" b="1" dirty="0" smtClean="0">
                <a:solidFill>
                  <a:schemeClr val="tx2"/>
                </a:solidFill>
                <a:latin typeface="Times New Roman" pitchFamily="18" charset="0"/>
              </a:rPr>
              <a:t>B – p </a:t>
            </a:r>
            <a:r>
              <a:rPr lang="ru-RU" altLang="ja-JP" sz="2000" b="1" dirty="0" smtClean="0">
                <a:solidFill>
                  <a:schemeClr val="tx2"/>
                </a:solidFill>
                <a:latin typeface="Times New Roman" pitchFamily="18" charset="0"/>
              </a:rPr>
              <a:t>тип проводимости</a:t>
            </a:r>
            <a:endParaRPr lang="ru-RU" altLang="ja-JP" sz="20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26" name="Picture 11" descr="Рисунок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842"/>
          <a:stretch>
            <a:fillRect/>
          </a:stretch>
        </p:blipFill>
        <p:spPr bwMode="auto">
          <a:xfrm>
            <a:off x="6770131" y="3335799"/>
            <a:ext cx="2606437" cy="170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 descr="mono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31" y="5196641"/>
            <a:ext cx="2709482" cy="15456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folHlink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732060" y="1950230"/>
          <a:ext cx="4339987" cy="1011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1667"/>
                <a:gridCol w="764350"/>
                <a:gridCol w="877974"/>
                <a:gridCol w="867998"/>
                <a:gridCol w="867998"/>
              </a:tblGrid>
              <a:tr h="469547"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С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B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N</a:t>
                      </a:r>
                      <a:endParaRPr lang="ru-RU" sz="1800" b="1" dirty="0"/>
                    </a:p>
                  </a:txBody>
                  <a:tcPr/>
                </a:tc>
              </a:tr>
              <a:tr h="541786">
                <a:tc>
                  <a:txBody>
                    <a:bodyPr/>
                    <a:lstStyle/>
                    <a:p>
                      <a:pPr marL="0" marR="0" indent="0" algn="ctr" defTabSz="1042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Атомарный</a:t>
                      </a:r>
                      <a:r>
                        <a:rPr lang="ru-RU" sz="1200" b="1" baseline="0" dirty="0" smtClean="0"/>
                        <a:t> радиус, А</a:t>
                      </a:r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0,77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0,88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1,1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1042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0,7</a:t>
                      </a:r>
                      <a:endParaRPr lang="ru-RU" sz="1800" b="1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0" y="274968"/>
            <a:ext cx="38197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Легирование бором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1542" y="1758894"/>
            <a:ext cx="5784437" cy="49838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-23931" y="3497778"/>
            <a:ext cx="5759717" cy="2047999"/>
          </a:xfrm>
          <a:prstGeom prst="rect">
            <a:avLst/>
          </a:prstGeom>
          <a:ln/>
        </p:spPr>
        <p:txBody>
          <a:bodyPr/>
          <a:lstStyle/>
          <a:p>
            <a:pPr marL="391098" marR="0" lvl="0" indent="-336550" defTabSz="1042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   Бор в алмазе является акцептором с</a:t>
            </a:r>
            <a:r>
              <a:rPr kumimoji="0" lang="ru-R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энергией активации 0.38 </a:t>
            </a:r>
            <a:r>
              <a:rPr lang="ru-RU" sz="2000" dirty="0" smtClean="0">
                <a:latin typeface="Book Antiqua" pitchFamily="18" charset="0"/>
              </a:rPr>
              <a:t>эВ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  <a:p>
            <a:pPr marL="391098" marR="0" lvl="0" indent="-336550" defTabSz="1042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   Малые добавки бора позволяют получать легированные алмазные пленки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p-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типа с проводимостью   10</a:t>
            </a:r>
            <a:r>
              <a:rPr kumimoji="0" lang="ru-RU" sz="2400" b="0" i="0" u="none" strike="noStrike" kern="1200" cap="none" spc="0" normalizeH="0" baseline="33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-5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— 10</a:t>
            </a:r>
            <a:r>
              <a:rPr kumimoji="0" lang="ru-RU" sz="2400" b="0" i="0" u="none" strike="noStrike" kern="1200" cap="none" spc="0" normalizeH="0" baseline="33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3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(O</a:t>
            </a:r>
            <a:r>
              <a:rPr lang="ru-RU" sz="2000" dirty="0" smtClean="0">
                <a:latin typeface="Book Antiqua" pitchFamily="18" charset="0"/>
              </a:rPr>
              <a:t>м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*</a:t>
            </a:r>
            <a:r>
              <a:rPr kumimoji="0" lang="ru-RU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cм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)</a:t>
            </a:r>
            <a:r>
              <a:rPr kumimoji="0" lang="ru-RU" sz="2000" b="0" i="0" u="none" strike="noStrike" kern="1200" cap="none" spc="0" normalizeH="0" baseline="33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-1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 Antiqua" pitchFamily="18" charset="0"/>
              <a:ea typeface="+mn-ea"/>
              <a:cs typeface="+mn-cs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87370" y="1619766"/>
            <a:ext cx="2447925" cy="1878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6" name="Рисунок 53"/>
          <p:cNvPicPr>
            <a:picLocks noChangeAspect="1" noChangeArrowheads="1"/>
          </p:cNvPicPr>
          <p:nvPr/>
        </p:nvPicPr>
        <p:blipFill>
          <a:blip r:embed="rId6"/>
          <a:srcRect l="2924" t="1587" r="23988" b="11111"/>
          <a:stretch>
            <a:fillRect/>
          </a:stretch>
        </p:blipFill>
        <p:spPr bwMode="auto">
          <a:xfrm>
            <a:off x="5516552" y="1852550"/>
            <a:ext cx="4974973" cy="378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6545633" y="1576986"/>
            <a:ext cx="3671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altLang="ru-RU" sz="2000" b="1" i="1" dirty="0">
                <a:solidFill>
                  <a:schemeClr val="tx2"/>
                </a:solidFill>
                <a:cs typeface="Arial" charset="0"/>
              </a:rPr>
              <a:t>E</a:t>
            </a:r>
            <a:r>
              <a:rPr lang="en-US" altLang="ru-RU" sz="2000" b="1" baseline="-10000" dirty="0">
                <a:solidFill>
                  <a:schemeClr val="tx2"/>
                </a:solidFill>
                <a:cs typeface="Arial" charset="0"/>
              </a:rPr>
              <a:t>a</a:t>
            </a:r>
            <a:r>
              <a:rPr lang="en-US" altLang="ru-RU" sz="2000" b="1" dirty="0">
                <a:solidFill>
                  <a:schemeClr val="tx2"/>
                </a:solidFill>
                <a:cs typeface="Arial" charset="0"/>
              </a:rPr>
              <a:t>[</a:t>
            </a:r>
            <a:r>
              <a:rPr lang="en-US" altLang="ru-RU" sz="2000" b="1" dirty="0" err="1">
                <a:solidFill>
                  <a:schemeClr val="tx2"/>
                </a:solidFill>
                <a:cs typeface="Arial" charset="0"/>
              </a:rPr>
              <a:t>eV</a:t>
            </a:r>
            <a:r>
              <a:rPr lang="en-US" altLang="ru-RU" sz="2000" b="1" dirty="0">
                <a:solidFill>
                  <a:schemeClr val="tx2"/>
                </a:solidFill>
                <a:cs typeface="Arial" charset="0"/>
              </a:rPr>
              <a:t>] = </a:t>
            </a:r>
            <a:r>
              <a:rPr lang="en-US" altLang="ru-RU" sz="2000" b="1" dirty="0" smtClean="0">
                <a:solidFill>
                  <a:schemeClr val="tx2"/>
                </a:solidFill>
                <a:cs typeface="Arial" charset="0"/>
              </a:rPr>
              <a:t>0.3</a:t>
            </a:r>
            <a:r>
              <a:rPr lang="ru-RU" altLang="ru-RU" sz="2000" b="1" dirty="0" smtClean="0">
                <a:solidFill>
                  <a:schemeClr val="tx2"/>
                </a:solidFill>
                <a:cs typeface="Arial" charset="0"/>
              </a:rPr>
              <a:t>8</a:t>
            </a:r>
            <a:r>
              <a:rPr lang="en-US" altLang="ru-RU" sz="2000" b="1" dirty="0" smtClean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altLang="ru-RU" sz="2000" b="1" dirty="0">
                <a:solidFill>
                  <a:schemeClr val="tx2"/>
                </a:solidFill>
                <a:cs typeface="Arial" charset="0"/>
              </a:rPr>
              <a:t>– </a:t>
            </a:r>
            <a:r>
              <a:rPr lang="el-GR" altLang="ru-RU" sz="2000" b="1" dirty="0">
                <a:solidFill>
                  <a:schemeClr val="tx2"/>
                </a:solidFill>
                <a:cs typeface="Arial" charset="0"/>
              </a:rPr>
              <a:t>α</a:t>
            </a:r>
            <a:r>
              <a:rPr lang="en-US" altLang="ru-RU" sz="2000" b="1" baseline="300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altLang="ru-RU" sz="2000" b="1" dirty="0">
                <a:solidFill>
                  <a:schemeClr val="tx2"/>
                </a:solidFill>
                <a:cs typeface="Arial" charset="0"/>
              </a:rPr>
              <a:t>×</a:t>
            </a:r>
            <a:r>
              <a:rPr lang="en-US" altLang="ru-RU" sz="2000" b="1" i="1" dirty="0">
                <a:solidFill>
                  <a:schemeClr val="tx2"/>
                </a:solidFill>
                <a:cs typeface="Arial" charset="0"/>
              </a:rPr>
              <a:t>N</a:t>
            </a:r>
            <a:r>
              <a:rPr lang="en-US" altLang="ru-RU" sz="2000" b="1" baseline="-25000" dirty="0">
                <a:solidFill>
                  <a:schemeClr val="tx2"/>
                </a:solidFill>
                <a:cs typeface="Arial" charset="0"/>
              </a:rPr>
              <a:t>a</a:t>
            </a:r>
            <a:r>
              <a:rPr lang="en-US" altLang="ru-RU" sz="2000" b="1" baseline="30000" dirty="0">
                <a:solidFill>
                  <a:schemeClr val="tx2"/>
                </a:solidFill>
                <a:cs typeface="Arial" charset="0"/>
              </a:rPr>
              <a:t>1/3</a:t>
            </a:r>
            <a:r>
              <a:rPr lang="en-US" altLang="ru-RU" sz="2000" b="1" baseline="-25000" dirty="0">
                <a:solidFill>
                  <a:schemeClr val="tx2"/>
                </a:solidFill>
                <a:cs typeface="Arial" charset="0"/>
              </a:rPr>
              <a:t> </a:t>
            </a:r>
            <a:r>
              <a:rPr lang="en-US" altLang="ru-RU" sz="2000" b="1" dirty="0">
                <a:solidFill>
                  <a:schemeClr val="tx2"/>
                </a:solidFill>
                <a:cs typeface="Arial" charset="0"/>
              </a:rPr>
              <a:t>[cm</a:t>
            </a:r>
            <a:r>
              <a:rPr lang="en-US" altLang="ru-RU" sz="2000" b="1" baseline="30000" dirty="0">
                <a:solidFill>
                  <a:schemeClr val="tx2"/>
                </a:solidFill>
                <a:cs typeface="Arial" charset="0"/>
              </a:rPr>
              <a:t>-3</a:t>
            </a:r>
            <a:r>
              <a:rPr lang="en-US" altLang="ru-RU" sz="2000" b="1" dirty="0">
                <a:solidFill>
                  <a:schemeClr val="tx2"/>
                </a:solidFill>
                <a:cs typeface="Arial" charset="0"/>
              </a:rPr>
              <a:t>]</a:t>
            </a:r>
            <a:endParaRPr lang="ru-RU" altLang="ru-RU" sz="2000" b="1" dirty="0">
              <a:solidFill>
                <a:schemeClr val="tx2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0" y="274968"/>
            <a:ext cx="44315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Проблема легирования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756388" y="5649508"/>
            <a:ext cx="21005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altLang="ru-RU" sz="1400" dirty="0" smtClean="0">
                <a:solidFill>
                  <a:schemeClr val="accent6">
                    <a:lumMod val="75000"/>
                  </a:schemeClr>
                </a:solidFill>
              </a:rPr>
              <a:t>Lagrange </a:t>
            </a:r>
            <a:r>
              <a:rPr lang="en-US" altLang="ru-RU" sz="1400" dirty="0">
                <a:solidFill>
                  <a:schemeClr val="accent6">
                    <a:lumMod val="75000"/>
                  </a:schemeClr>
                </a:solidFill>
              </a:rPr>
              <a:t>et al. DRM, </a:t>
            </a:r>
            <a:r>
              <a:rPr lang="en-US" altLang="ru-RU" sz="1400" dirty="0" smtClean="0">
                <a:solidFill>
                  <a:schemeClr val="accent6">
                    <a:lumMod val="75000"/>
                  </a:schemeClr>
                </a:solidFill>
              </a:rPr>
              <a:t>1998</a:t>
            </a:r>
            <a:endParaRPr lang="ru-RU" altLang="ru-RU" sz="1400" b="0" dirty="0">
              <a:cs typeface="Arial" charset="0"/>
            </a:endParaRPr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7389" y="1637034"/>
            <a:ext cx="4597637" cy="3542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5984004" y="5647735"/>
            <a:ext cx="48958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altLang="ru-RU" sz="1400" dirty="0" smtClean="0">
                <a:solidFill>
                  <a:schemeClr val="accent6">
                    <a:lumMod val="75000"/>
                  </a:schemeClr>
                </a:solidFill>
              </a:rPr>
              <a:t>Phys. Status Solidi RRL, </a:t>
            </a:r>
            <a:r>
              <a:rPr lang="ru-RU" altLang="ru-RU" sz="1400" dirty="0" smtClean="0">
                <a:solidFill>
                  <a:schemeClr val="accent6">
                    <a:lumMod val="75000"/>
                  </a:schemeClr>
                </a:solidFill>
              </a:rPr>
              <a:t>3 (</a:t>
            </a:r>
            <a:r>
              <a:rPr lang="fr-FR" altLang="ru-RU" sz="1400" dirty="0" smtClean="0">
                <a:solidFill>
                  <a:schemeClr val="accent6">
                    <a:lumMod val="75000"/>
                  </a:schemeClr>
                </a:solidFill>
              </a:rPr>
              <a:t>2009</a:t>
            </a:r>
            <a:r>
              <a:rPr lang="ru-RU" altLang="ru-RU" sz="14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r>
              <a:rPr lang="fr-FR" altLang="ru-RU" sz="1400" dirty="0" smtClean="0">
                <a:solidFill>
                  <a:schemeClr val="accent6">
                    <a:lumMod val="75000"/>
                  </a:schemeClr>
                </a:solidFill>
              </a:rPr>
              <a:t>, 202</a:t>
            </a:r>
            <a:r>
              <a:rPr lang="ru-RU" altLang="ru-RU" sz="14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fr-FR" altLang="ru-RU" sz="1400" dirty="0" smtClean="0">
                <a:solidFill>
                  <a:schemeClr val="accent6">
                    <a:lumMod val="75000"/>
                  </a:schemeClr>
                </a:solidFill>
              </a:rPr>
              <a:t>J</a:t>
            </a:r>
            <a:r>
              <a:rPr lang="fr-FR" altLang="ru-RU" sz="1400" dirty="0">
                <a:solidFill>
                  <a:schemeClr val="accent6">
                    <a:lumMod val="75000"/>
                  </a:schemeClr>
                </a:solidFill>
              </a:rPr>
              <a:t>. Barjon et </a:t>
            </a:r>
            <a:r>
              <a:rPr lang="fr-FR" altLang="ru-RU" sz="1400" dirty="0" smtClean="0">
                <a:solidFill>
                  <a:schemeClr val="accent6">
                    <a:lumMod val="75000"/>
                  </a:schemeClr>
                </a:solidFill>
              </a:rPr>
              <a:t>al</a:t>
            </a:r>
            <a:endParaRPr lang="ru-RU" altLang="ru-RU" sz="1400" b="0" dirty="0"/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668741" y="6378701"/>
            <a:ext cx="100246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/>
            <a:r>
              <a:rPr lang="ru-RU" altLang="ja-JP" sz="1800" dirty="0" smtClean="0">
                <a:latin typeface="Arial" pitchFamily="34" charset="0"/>
                <a:cs typeface="Arial" pitchFamily="34" charset="0"/>
              </a:rPr>
              <a:t>Не </a:t>
            </a:r>
            <a:r>
              <a:rPr lang="ru-RU" altLang="ja-JP" sz="1800" dirty="0">
                <a:latin typeface="Arial" pitchFamily="34" charset="0"/>
                <a:cs typeface="Arial" pitchFamily="34" charset="0"/>
              </a:rPr>
              <a:t>удается получить материал, в котором </a:t>
            </a:r>
            <a:r>
              <a:rPr lang="ru-RU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одновременно </a:t>
            </a:r>
            <a:r>
              <a:rPr lang="ru-RU" altLang="ja-JP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высокие </a:t>
            </a:r>
            <a:r>
              <a:rPr lang="ru-RU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 подвижность, и плотность носителей</a:t>
            </a:r>
            <a:r>
              <a:rPr lang="ru-RU" altLang="ja-JP" sz="1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altLang="ja-JP" sz="18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ja-JP" sz="1800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altLang="ja-JP" sz="1800" dirty="0">
                <a:latin typeface="Arial" pitchFamily="34" charset="0"/>
                <a:cs typeface="Arial" pitchFamily="34" charset="0"/>
              </a:rPr>
              <a:t>однородно легированном CVD алмазе подвижность дырок уменьшается с ростом концентрации бора. </a:t>
            </a:r>
            <a:endParaRPr lang="ru-RU" alt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/>
          <a:srcRect l="20647" t="4255" r="17410" b="20309"/>
          <a:stretch>
            <a:fillRect/>
          </a:stretch>
        </p:blipFill>
        <p:spPr bwMode="auto">
          <a:xfrm>
            <a:off x="586854" y="1533697"/>
            <a:ext cx="4271749" cy="411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0" y="322470"/>
            <a:ext cx="39314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Дельта легирование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4" descr="mode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162" y="1313054"/>
            <a:ext cx="4921170" cy="224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5" descr="model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43030" y="1366234"/>
            <a:ext cx="4456811" cy="300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240740" y="4620386"/>
            <a:ext cx="502237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ja-JP" sz="1600" dirty="0">
                <a:latin typeface="Arial" pitchFamily="34" charset="0"/>
                <a:cs typeface="Arial" pitchFamily="34" charset="0"/>
              </a:rPr>
              <a:t>Дельта-слой бора малой толщины находится в нелегированном алмазе. Дырки локализованы  в потенциальной яме </a:t>
            </a:r>
            <a:r>
              <a:rPr lang="ru-RU" altLang="ja-JP" sz="1600" dirty="0" err="1">
                <a:latin typeface="Arial" pitchFamily="34" charset="0"/>
                <a:cs typeface="Arial" pitchFamily="34" charset="0"/>
              </a:rPr>
              <a:t>дельта-слоя</a:t>
            </a:r>
            <a:r>
              <a:rPr lang="ru-RU" altLang="ja-JP" sz="1600" dirty="0">
                <a:latin typeface="Arial" pitchFamily="34" charset="0"/>
                <a:cs typeface="Arial" pitchFamily="34" charset="0"/>
              </a:rPr>
              <a:t> и образуют </a:t>
            </a:r>
            <a:r>
              <a:rPr lang="en-US" altLang="ja-JP" sz="1600" dirty="0">
                <a:latin typeface="Arial" pitchFamily="34" charset="0"/>
                <a:cs typeface="Arial" pitchFamily="34" charset="0"/>
              </a:rPr>
              <a:t>2D </a:t>
            </a:r>
            <a:r>
              <a:rPr lang="ru-RU" altLang="ja-JP" sz="1600" dirty="0">
                <a:latin typeface="Arial" pitchFamily="34" charset="0"/>
                <a:cs typeface="Arial" pitchFamily="34" charset="0"/>
              </a:rPr>
              <a:t>дырочный газ. Подвижность дырок ограничивает рассеяние на заряженной примеси. При объёмной концентрации 10</a:t>
            </a:r>
            <a:r>
              <a:rPr lang="ru-RU" altLang="ja-JP" sz="1600" baseline="30000" dirty="0">
                <a:latin typeface="Arial" pitchFamily="34" charset="0"/>
                <a:cs typeface="Arial" pitchFamily="34" charset="0"/>
              </a:rPr>
              <a:t>20</a:t>
            </a:r>
            <a:r>
              <a:rPr lang="ru-RU" altLang="ja-JP" sz="1600" dirty="0">
                <a:latin typeface="Arial" pitchFamily="34" charset="0"/>
                <a:cs typeface="Arial" pitchFamily="34" charset="0"/>
              </a:rPr>
              <a:t> см</a:t>
            </a:r>
            <a:r>
              <a:rPr lang="ru-RU" altLang="ja-JP" sz="1600" baseline="30000" dirty="0">
                <a:latin typeface="Arial" pitchFamily="34" charset="0"/>
                <a:cs typeface="Arial" pitchFamily="34" charset="0"/>
              </a:rPr>
              <a:t>-3</a:t>
            </a:r>
            <a:r>
              <a:rPr lang="ru-RU" altLang="ja-JP" sz="1600" dirty="0">
                <a:latin typeface="Arial" pitchFamily="34" charset="0"/>
                <a:cs typeface="Arial" pitchFamily="34" charset="0"/>
              </a:rPr>
              <a:t> она равна 1</a:t>
            </a:r>
            <a:r>
              <a:rPr lang="en-US" altLang="ja-JP" sz="1600" dirty="0">
                <a:latin typeface="Arial" pitchFamily="34" charset="0"/>
                <a:cs typeface="Arial" pitchFamily="34" charset="0"/>
              </a:rPr>
              <a:t>-10</a:t>
            </a:r>
            <a:r>
              <a:rPr lang="ru-RU" altLang="ja-JP" sz="1600" dirty="0">
                <a:latin typeface="Arial" pitchFamily="34" charset="0"/>
                <a:cs typeface="Arial" pitchFamily="34" charset="0"/>
              </a:rPr>
              <a:t> см</a:t>
            </a:r>
            <a:r>
              <a:rPr lang="ru-RU" altLang="ja-JP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altLang="ja-JP" sz="1600" dirty="0">
                <a:latin typeface="Arial" pitchFamily="34" charset="0"/>
                <a:cs typeface="Arial" pitchFamily="34" charset="0"/>
              </a:rPr>
              <a:t>/В*с, а в нелегированных слоях может быть  существенно выше - 3800 см</a:t>
            </a:r>
            <a:r>
              <a:rPr lang="ru-RU" altLang="ja-JP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ru-RU" altLang="ja-JP" sz="1600" dirty="0">
                <a:latin typeface="Arial" pitchFamily="34" charset="0"/>
                <a:cs typeface="Arial" pitchFamily="34" charset="0"/>
              </a:rPr>
              <a:t>/В*с</a:t>
            </a:r>
            <a:r>
              <a:rPr lang="ru-RU" altLang="ja-JP" sz="16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altLang="ja-JP" sz="1600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altLang="ja-JP" sz="1600" dirty="0">
                <a:latin typeface="Arial" pitchFamily="34" charset="0"/>
                <a:cs typeface="Arial" pitchFamily="34" charset="0"/>
              </a:rPr>
              <a:t>ширине </a:t>
            </a:r>
            <a:r>
              <a:rPr lang="ru-RU" altLang="ja-JP" sz="1600" dirty="0" err="1">
                <a:latin typeface="Arial" pitchFamily="34" charset="0"/>
                <a:cs typeface="Arial" pitchFamily="34" charset="0"/>
              </a:rPr>
              <a:t>дельта-слоя</a:t>
            </a:r>
            <a:r>
              <a:rPr lang="ru-RU" altLang="ja-JP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ja-JP" sz="16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</a:t>
            </a:r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ru-RU" altLang="ja-JP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altLang="ja-JP" sz="1600" dirty="0">
                <a:latin typeface="Arial" pitchFamily="34" charset="0"/>
                <a:cs typeface="Arial" pitchFamily="34" charset="0"/>
              </a:rPr>
              <a:t>нм, </a:t>
            </a:r>
            <a:r>
              <a:rPr lang="en-US" altLang="ja-JP" sz="1600" dirty="0" smtClean="0">
                <a:latin typeface="Arial" pitchFamily="34" charset="0"/>
                <a:cs typeface="Arial" pitchFamily="34" charset="0"/>
              </a:rPr>
              <a:t>70</a:t>
            </a:r>
            <a:r>
              <a:rPr lang="ru-RU" altLang="ja-JP" sz="1600" dirty="0" smtClean="0">
                <a:latin typeface="Arial" pitchFamily="34" charset="0"/>
                <a:cs typeface="Arial" pitchFamily="34" charset="0"/>
              </a:rPr>
              <a:t>% </a:t>
            </a:r>
            <a:r>
              <a:rPr lang="ru-RU" altLang="ja-JP" sz="1600" dirty="0">
                <a:latin typeface="Arial" pitchFamily="34" charset="0"/>
                <a:cs typeface="Arial" pitchFamily="34" charset="0"/>
              </a:rPr>
              <a:t>дырок вытесняются в </a:t>
            </a:r>
            <a:r>
              <a:rPr lang="en-US" altLang="ja-JP" sz="16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ru-RU" altLang="ja-JP" sz="1600" dirty="0">
                <a:latin typeface="Arial" pitchFamily="34" charset="0"/>
                <a:cs typeface="Arial" pitchFamily="34" charset="0"/>
              </a:rPr>
              <a:t>-слой</a:t>
            </a:r>
            <a:r>
              <a:rPr lang="ru-RU" altLang="ja-JP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7873" y="3696522"/>
            <a:ext cx="3674945" cy="3028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0" y="7010747"/>
            <a:ext cx="53982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altLang="ru-RU" sz="1400" dirty="0" smtClean="0">
                <a:solidFill>
                  <a:schemeClr val="accent6">
                    <a:lumMod val="75000"/>
                  </a:schemeClr>
                </a:solidFill>
              </a:rPr>
              <a:t>A. Fiori et al., Simulations of carrier confinement in boron delta doped diamond devices, Phys. Status Solidi A, 207 (2010) No.9, </a:t>
            </a:r>
            <a:r>
              <a:rPr lang="fr-FR" altLang="ru-RU" sz="1400" dirty="0" smtClean="0">
                <a:solidFill>
                  <a:schemeClr val="accent6">
                    <a:lumMod val="75000"/>
                  </a:schemeClr>
                </a:solidFill>
              </a:rPr>
              <a:t>2084</a:t>
            </a:r>
            <a:endParaRPr lang="fr-FR" altLang="ru-RU" sz="14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0" y="274968"/>
            <a:ext cx="61804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Проблема металлизации к алмазу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1864" y="5615333"/>
            <a:ext cx="5047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Зонные диаграммы невыпрямляющих контактов металла с полупроводником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13209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763" y="1497885"/>
            <a:ext cx="4870821" cy="397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5848248" y="5637085"/>
            <a:ext cx="4845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</a:rPr>
              <a:t>Чем сильнее легирование алмаза, тем </a:t>
            </a:r>
          </a:p>
          <a:p>
            <a:r>
              <a:rPr lang="ru-RU" sz="2000" b="1" dirty="0" smtClean="0">
                <a:solidFill>
                  <a:schemeClr val="tx2"/>
                </a:solidFill>
              </a:rPr>
              <a:t>меньше контактное сопротивление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5"/>
          <a:srcRect l="56234" t="17893" r="13506" b="23810"/>
          <a:stretch>
            <a:fillRect/>
          </a:stretch>
        </p:blipFill>
        <p:spPr bwMode="auto">
          <a:xfrm>
            <a:off x="6068291" y="1495959"/>
            <a:ext cx="3693227" cy="4002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991368" y="6738627"/>
            <a:ext cx="42990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spc="-100" dirty="0" smtClean="0">
                <a:solidFill>
                  <a:schemeClr val="accent6">
                    <a:lumMod val="75000"/>
                  </a:schemeClr>
                </a:solidFill>
              </a:rPr>
              <a:t>Journal of Applied Physics 81, 6815 (1997)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400" spc="-100" dirty="0" smtClean="0">
                <a:solidFill>
                  <a:schemeClr val="accent6">
                    <a:lumMod val="75000"/>
                  </a:schemeClr>
                </a:solidFill>
              </a:rPr>
              <a:t>Carrier transport mechanism of </a:t>
            </a:r>
            <a:r>
              <a:rPr lang="en-US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Ohmic</a:t>
            </a:r>
            <a:r>
              <a:rPr lang="en-US" sz="1400" spc="-100" dirty="0" smtClean="0">
                <a:solidFill>
                  <a:schemeClr val="accent6">
                    <a:lumMod val="75000"/>
                  </a:schemeClr>
                </a:solidFill>
              </a:rPr>
              <a:t> contact to p-type diamond</a:t>
            </a:r>
            <a:endParaRPr lang="ru-RU" sz="1400" spc="-1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548" y="6467812"/>
            <a:ext cx="5554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Инженерия разницы работ выходов </a:t>
            </a:r>
          </a:p>
          <a:p>
            <a:r>
              <a:rPr lang="ru-RU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ru-RU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пп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не подходит для алмаза </a:t>
            </a: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0" y="274968"/>
            <a:ext cx="57333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Металлизация к алмазу </a:t>
            </a:r>
            <a:r>
              <a:rPr lang="en-US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p-</a:t>
            </a: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типа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369190" y="1494437"/>
            <a:ext cx="492614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Объемнолегированный</a:t>
            </a:r>
            <a:r>
              <a:rPr lang="ru-RU" alt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алмаз</a:t>
            </a:r>
            <a:endParaRPr lang="ru-RU" alt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6"/>
          <p:cNvSpPr>
            <a:spLocks noChangeArrowheads="1"/>
          </p:cNvSpPr>
          <p:nvPr/>
        </p:nvSpPr>
        <p:spPr bwMode="auto">
          <a:xfrm>
            <a:off x="5811009" y="1496004"/>
            <a:ext cx="488239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Дельта-легированный</a:t>
            </a:r>
            <a:r>
              <a:rPr lang="ru-RU" alt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алмаз</a:t>
            </a:r>
            <a:endParaRPr lang="ru-RU" alt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93585" y="2123968"/>
            <a:ext cx="39926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1"/>
                </a:solidFill>
                <a:latin typeface="Arial" charset="0"/>
              </a:rPr>
              <a:t>C</a:t>
            </a:r>
            <a:r>
              <a:rPr lang="ru-RU" sz="2000" dirty="0" smtClean="0">
                <a:solidFill>
                  <a:schemeClr val="accent1"/>
                </a:solidFill>
                <a:latin typeface="Arial" charset="0"/>
              </a:rPr>
              <a:t> </a:t>
            </a:r>
            <a:r>
              <a:rPr lang="ru-RU" sz="2000" dirty="0" err="1" smtClean="0">
                <a:solidFill>
                  <a:schemeClr val="accent1"/>
                </a:solidFill>
                <a:latin typeface="Arial" charset="0"/>
              </a:rPr>
              <a:t>дельта-слоем</a:t>
            </a:r>
            <a:r>
              <a:rPr lang="ru-RU" sz="2000" dirty="0" smtClean="0">
                <a:solidFill>
                  <a:schemeClr val="accent1"/>
                </a:solidFill>
                <a:latin typeface="Arial" charset="0"/>
              </a:rPr>
              <a:t> на поверхности</a:t>
            </a:r>
            <a:endParaRPr lang="ru-RU" sz="2000" dirty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90680" y="3780662"/>
            <a:ext cx="3241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  <a:latin typeface="Arial" charset="0"/>
              </a:rPr>
              <a:t>Технология </a:t>
            </a:r>
            <a:r>
              <a:rPr lang="ru-RU" sz="2000" dirty="0" err="1" smtClean="0">
                <a:solidFill>
                  <a:schemeClr val="accent1"/>
                </a:solidFill>
                <a:latin typeface="Arial" charset="0"/>
              </a:rPr>
              <a:t>доращивания</a:t>
            </a:r>
            <a:endParaRPr lang="ru-RU" sz="2000" dirty="0">
              <a:solidFill>
                <a:schemeClr val="accent1"/>
              </a:solidFill>
              <a:latin typeface="Arial" charset="0"/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4"/>
          <a:srcRect l="63393" t="45109" r="18182" b="44345"/>
          <a:stretch>
            <a:fillRect/>
          </a:stretch>
        </p:blipFill>
        <p:spPr bwMode="auto">
          <a:xfrm>
            <a:off x="307872" y="2788573"/>
            <a:ext cx="3835730" cy="123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657557" y="4550809"/>
            <a:ext cx="328664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0525" indent="-390525" defTabSz="1042988">
              <a:spcBef>
                <a:spcPct val="20000"/>
              </a:spcBef>
              <a:defRPr/>
            </a:pPr>
            <a:r>
              <a:rPr lang="en-US" sz="24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ru-RU" sz="2400" b="1" baseline="-250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~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 (2-3)·10</a:t>
            </a:r>
            <a:r>
              <a:rPr lang="ru-RU" sz="2400" b="1" baseline="30000" dirty="0" smtClean="0">
                <a:solidFill>
                  <a:schemeClr val="accent2"/>
                </a:solidFill>
                <a:latin typeface="Arial" charset="0"/>
              </a:rPr>
              <a:t>-7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 Ом·см</a:t>
            </a:r>
            <a:r>
              <a:rPr lang="ru-RU" sz="2400" b="1" baseline="30000" dirty="0" smtClean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 </a:t>
            </a:r>
          </a:p>
          <a:p>
            <a:pPr marL="390525" indent="-390525" defTabSz="1042988"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для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en-US" sz="2400" b="1" baseline="-25000" dirty="0" smtClean="0">
                <a:solidFill>
                  <a:schemeClr val="accent2"/>
                </a:solidFill>
                <a:latin typeface="Arial" charset="0"/>
              </a:rPr>
              <a:t>B</a:t>
            </a:r>
            <a:r>
              <a:rPr lang="ru-RU" sz="2400" b="1" baseline="-25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~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10</a:t>
            </a:r>
            <a:r>
              <a:rPr lang="ru-RU" sz="2400" b="1" baseline="30000" dirty="0" smtClean="0">
                <a:solidFill>
                  <a:schemeClr val="accent2"/>
                </a:solidFill>
                <a:latin typeface="Arial" charset="0"/>
              </a:rPr>
              <a:t>20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 cm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-3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endParaRPr lang="en-US" sz="2400" b="1" dirty="0">
              <a:solidFill>
                <a:schemeClr val="accent2"/>
              </a:solidFill>
              <a:latin typeface="Arial" charset="0"/>
            </a:endParaRPr>
          </a:p>
        </p:txBody>
      </p:sp>
      <p:pic>
        <p:nvPicPr>
          <p:cNvPr id="17" name="Picture 221"/>
          <p:cNvPicPr>
            <a:picLocks noChangeAspect="1" noChangeArrowheads="1"/>
          </p:cNvPicPr>
          <p:nvPr/>
        </p:nvPicPr>
        <p:blipFill>
          <a:blip r:embed="rId5"/>
          <a:srcRect l="25885" t="52275" r="40150" b="20833"/>
          <a:stretch>
            <a:fillRect/>
          </a:stretch>
        </p:blipFill>
        <p:spPr bwMode="auto">
          <a:xfrm>
            <a:off x="5595582" y="2811439"/>
            <a:ext cx="2047164" cy="83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Группа 41"/>
          <p:cNvGrpSpPr/>
          <p:nvPr/>
        </p:nvGrpSpPr>
        <p:grpSpPr>
          <a:xfrm>
            <a:off x="4026085" y="4326340"/>
            <a:ext cx="4421873" cy="3076337"/>
            <a:chOff x="382137" y="5078475"/>
            <a:chExt cx="4585648" cy="3018190"/>
          </a:xfrm>
        </p:grpSpPr>
        <p:grpSp>
          <p:nvGrpSpPr>
            <p:cNvPr id="23" name="Группа 32"/>
            <p:cNvGrpSpPr>
              <a:grpSpLocks/>
            </p:cNvGrpSpPr>
            <p:nvPr/>
          </p:nvGrpSpPr>
          <p:grpSpPr bwMode="auto">
            <a:xfrm>
              <a:off x="3019425" y="5150004"/>
              <a:ext cx="1948360" cy="2946661"/>
              <a:chOff x="3019435" y="798607"/>
              <a:chExt cx="2643197" cy="3095305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3074026" y="798607"/>
                <a:ext cx="2071695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ru-RU" sz="1200" dirty="0">
                    <a:latin typeface="Arial" charset="0"/>
                  </a:rPr>
                  <a:t>эпитаксиальная структура алмаза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046730" y="1412629"/>
                <a:ext cx="2338179" cy="29097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200" dirty="0">
                    <a:latin typeface="Arial" charset="0"/>
                  </a:rPr>
                  <a:t>нанесение маски </a:t>
                </a:r>
                <a:r>
                  <a:rPr lang="en-US" sz="1200" dirty="0">
                    <a:latin typeface="Arial" charset="0"/>
                  </a:rPr>
                  <a:t>M</a:t>
                </a:r>
                <a:r>
                  <a:rPr lang="ru-RU" sz="1200" dirty="0">
                    <a:latin typeface="Arial" charset="0"/>
                  </a:rPr>
                  <a:t>о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101322" y="1884020"/>
                <a:ext cx="2357646" cy="48495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200" dirty="0">
                    <a:latin typeface="Arial" charset="0"/>
                  </a:rPr>
                  <a:t>формирование рисунка в маске </a:t>
                </a:r>
                <a:r>
                  <a:rPr lang="en-US" sz="1200" dirty="0">
                    <a:latin typeface="Arial" charset="0"/>
                  </a:rPr>
                  <a:t>M</a:t>
                </a:r>
                <a:r>
                  <a:rPr lang="ru-RU" sz="1200" dirty="0">
                    <a:latin typeface="Arial" charset="0"/>
                  </a:rPr>
                  <a:t>о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101322" y="2576167"/>
                <a:ext cx="2428883" cy="46166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ru-RU" sz="1200" dirty="0">
                    <a:latin typeface="Arial" charset="0"/>
                  </a:rPr>
                  <a:t>травление алмаза в кислородной плазме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019435" y="3227810"/>
                <a:ext cx="2643197" cy="666102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200" dirty="0">
                    <a:latin typeface="Arial" charset="0"/>
                  </a:rPr>
                  <a:t>эпитаксиальный рост </a:t>
                </a:r>
                <a:r>
                  <a:rPr lang="en-US" sz="1200" dirty="0">
                    <a:latin typeface="Arial" charset="0"/>
                  </a:rPr>
                  <a:t>p</a:t>
                </a:r>
                <a:r>
                  <a:rPr lang="en-US" sz="1200" baseline="30000" dirty="0">
                    <a:latin typeface="Arial" charset="0"/>
                  </a:rPr>
                  <a:t>+</a:t>
                </a:r>
                <a:r>
                  <a:rPr lang="en-US" sz="1200" dirty="0">
                    <a:latin typeface="Arial" charset="0"/>
                  </a:rPr>
                  <a:t>-</a:t>
                </a:r>
                <a:r>
                  <a:rPr lang="ru-RU" sz="1200" dirty="0">
                    <a:latin typeface="Arial" charset="0"/>
                  </a:rPr>
                  <a:t>слоя в контактных окнах</a:t>
                </a:r>
              </a:p>
            </p:txBody>
          </p:sp>
        </p:grpSp>
        <p:grpSp>
          <p:nvGrpSpPr>
            <p:cNvPr id="29" name="Группа 10"/>
            <p:cNvGrpSpPr>
              <a:grpSpLocks/>
            </p:cNvGrpSpPr>
            <p:nvPr/>
          </p:nvGrpSpPr>
          <p:grpSpPr bwMode="auto">
            <a:xfrm>
              <a:off x="382137" y="5078475"/>
              <a:ext cx="2689675" cy="2932762"/>
              <a:chOff x="428596" y="1504910"/>
              <a:chExt cx="3071834" cy="3091917"/>
            </a:xfrm>
          </p:grpSpPr>
          <p:pic>
            <p:nvPicPr>
              <p:cNvPr id="30" name="Рисунок 2" descr="Новый рисунок.bmp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t="20189"/>
              <a:stretch>
                <a:fillRect/>
              </a:stretch>
            </p:blipFill>
            <p:spPr bwMode="auto">
              <a:xfrm>
                <a:off x="500034" y="1504910"/>
                <a:ext cx="3000396" cy="19955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Рисунок 3" descr="Новый рисунок (2).bmp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b="54362"/>
              <a:stretch>
                <a:fillRect/>
              </a:stretch>
            </p:blipFill>
            <p:spPr bwMode="auto">
              <a:xfrm>
                <a:off x="428596" y="3643314"/>
                <a:ext cx="3071833" cy="9535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3" name="Прямоугольник 42"/>
          <p:cNvSpPr/>
          <p:nvPr/>
        </p:nvSpPr>
        <p:spPr>
          <a:xfrm>
            <a:off x="8242178" y="5449526"/>
            <a:ext cx="25058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000" b="1" dirty="0" err="1" smtClean="0">
                <a:solidFill>
                  <a:schemeClr val="accent2"/>
                </a:solidFill>
                <a:latin typeface="Arial" charset="0"/>
              </a:rPr>
              <a:t>R</a:t>
            </a:r>
            <a:r>
              <a:rPr lang="ru-RU" sz="2000" b="1" baseline="-25000" dirty="0" err="1" smtClean="0">
                <a:solidFill>
                  <a:schemeClr val="accent2"/>
                </a:solidFill>
                <a:latin typeface="Arial" charset="0"/>
              </a:rPr>
              <a:t>с</a:t>
            </a:r>
            <a:r>
              <a:rPr lang="ru-RU" sz="2000" b="1" dirty="0" smtClean="0">
                <a:solidFill>
                  <a:schemeClr val="accent2"/>
                </a:solidFill>
                <a:latin typeface="Arial" charset="0"/>
              </a:rPr>
              <a:t> ~ 190-300 Ω·мм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930554" y="2858726"/>
            <a:ext cx="25170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l-GR" sz="2000" b="1" dirty="0" smtClean="0">
                <a:solidFill>
                  <a:schemeClr val="accent2"/>
                </a:solidFill>
                <a:latin typeface="Arial" charset="0"/>
              </a:rPr>
              <a:t>ρ </a:t>
            </a:r>
            <a:r>
              <a:rPr lang="ru-RU" sz="2000" b="1" baseline="-25000" dirty="0" smtClean="0">
                <a:solidFill>
                  <a:schemeClr val="accent2"/>
                </a:solidFill>
                <a:latin typeface="Arial" charset="0"/>
              </a:rPr>
              <a:t>с</a:t>
            </a:r>
            <a:r>
              <a:rPr lang="ru-RU" sz="2000" b="1" dirty="0" smtClean="0">
                <a:solidFill>
                  <a:schemeClr val="accent2"/>
                </a:solidFill>
                <a:latin typeface="Arial" charset="0"/>
              </a:rPr>
              <a:t> ~ 10</a:t>
            </a:r>
            <a:r>
              <a:rPr lang="ru-RU" sz="2000" b="1" baseline="30000" dirty="0" smtClean="0">
                <a:solidFill>
                  <a:schemeClr val="accent2"/>
                </a:solidFill>
                <a:latin typeface="Arial" charset="0"/>
              </a:rPr>
              <a:t>-5</a:t>
            </a:r>
            <a:r>
              <a:rPr lang="ru-RU" sz="2000" b="1" dirty="0" smtClean="0">
                <a:solidFill>
                  <a:schemeClr val="accent2"/>
                </a:solidFill>
                <a:latin typeface="Arial" charset="0"/>
              </a:rPr>
              <a:t> Ом·см</a:t>
            </a:r>
            <a:r>
              <a:rPr lang="ru-RU" sz="2000" b="1" baseline="30000" dirty="0" smtClean="0">
                <a:solidFill>
                  <a:schemeClr val="accent2"/>
                </a:solidFill>
                <a:latin typeface="Arial" charset="0"/>
              </a:rPr>
              <a:t>2</a:t>
            </a:r>
          </a:p>
          <a:p>
            <a:pPr algn="just"/>
            <a:r>
              <a:rPr lang="ru-RU" sz="2000" b="1" dirty="0" smtClean="0">
                <a:solidFill>
                  <a:schemeClr val="accent2"/>
                </a:solidFill>
                <a:latin typeface="Arial" charset="0"/>
              </a:rPr>
              <a:t>для </a:t>
            </a:r>
            <a:r>
              <a:rPr lang="en-US" sz="2000" b="1" dirty="0" smtClean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en-US" sz="2000" b="1" baseline="-25000" dirty="0" smtClean="0">
                <a:solidFill>
                  <a:schemeClr val="accent2"/>
                </a:solidFill>
                <a:latin typeface="Arial" charset="0"/>
              </a:rPr>
              <a:t>B</a:t>
            </a:r>
            <a:r>
              <a:rPr lang="ru-RU" sz="2000" b="1" baseline="-25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Arial" charset="0"/>
              </a:rPr>
              <a:t>~</a:t>
            </a:r>
            <a:r>
              <a:rPr lang="ru-RU" sz="20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Arial" charset="0"/>
              </a:rPr>
              <a:t>10</a:t>
            </a:r>
            <a:r>
              <a:rPr lang="ru-RU" sz="2000" b="1" baseline="30000" dirty="0" smtClean="0">
                <a:solidFill>
                  <a:schemeClr val="accent2"/>
                </a:solidFill>
                <a:latin typeface="Arial" charset="0"/>
              </a:rPr>
              <a:t>21</a:t>
            </a:r>
            <a:r>
              <a:rPr lang="en-US" sz="2000" b="1" dirty="0" smtClean="0">
                <a:solidFill>
                  <a:schemeClr val="accent2"/>
                </a:solidFill>
                <a:latin typeface="Arial" charset="0"/>
              </a:rPr>
              <a:t> cm</a:t>
            </a:r>
            <a:r>
              <a:rPr lang="en-US" sz="2000" b="1" baseline="30000" dirty="0" smtClean="0">
                <a:solidFill>
                  <a:schemeClr val="accent2"/>
                </a:solidFill>
                <a:latin typeface="Arial" charset="0"/>
              </a:rPr>
              <a:t>-3</a:t>
            </a:r>
            <a:r>
              <a:rPr lang="en-US" sz="20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0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endParaRPr lang="ru-RU" sz="2000" b="1" baseline="30000" dirty="0" smtClean="0">
              <a:solidFill>
                <a:schemeClr val="accent2"/>
              </a:solidFill>
              <a:latin typeface="Arial" charset="0"/>
            </a:endParaRPr>
          </a:p>
          <a:p>
            <a:pPr lvl="0" algn="just"/>
            <a:endParaRPr lang="ru-RU" sz="2000" b="1" dirty="0" smtClean="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0" y="274968"/>
            <a:ext cx="75450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Реализованные приборы на алмазе </a:t>
            </a:r>
            <a:r>
              <a:rPr lang="ru-RU" altLang="fr-FR" sz="28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р-типа</a:t>
            </a:r>
            <a:endParaRPr lang="ru-RU" altLang="fr-FR" sz="28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/>
          <a:srcRect l="11082" r="8662" b="20596"/>
          <a:stretch>
            <a:fillRect/>
          </a:stretch>
        </p:blipFill>
        <p:spPr bwMode="auto">
          <a:xfrm>
            <a:off x="232013" y="1787694"/>
            <a:ext cx="3589361" cy="2512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6"/>
          <p:cNvSpPr>
            <a:spLocks noChangeArrowheads="1"/>
          </p:cNvSpPr>
          <p:nvPr/>
        </p:nvSpPr>
        <p:spPr bwMode="auto">
          <a:xfrm>
            <a:off x="675280" y="1279916"/>
            <a:ext cx="3257549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Диоды </a:t>
            </a:r>
            <a:r>
              <a:rPr lang="ru-RU" altLang="ru-RU" sz="24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Шоттки</a:t>
            </a:r>
            <a:endParaRPr lang="en-US" altLang="ru-RU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/>
          <a:srcRect b="17357"/>
          <a:stretch>
            <a:fillRect/>
          </a:stretch>
        </p:blipFill>
        <p:spPr bwMode="auto">
          <a:xfrm>
            <a:off x="339820" y="4961649"/>
            <a:ext cx="467677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057116" y="4612943"/>
            <a:ext cx="1382120" cy="378777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r>
              <a:rPr lang="en-US" altLang="ru-RU" sz="1800" b="1" i="1" dirty="0">
                <a:solidFill>
                  <a:srgbClr val="A50021"/>
                </a:solidFill>
              </a:rPr>
              <a:t>WC – p – p</a:t>
            </a:r>
            <a:r>
              <a:rPr lang="en-US" altLang="ru-RU" sz="1800" b="1" i="1" baseline="30000" dirty="0">
                <a:solidFill>
                  <a:srgbClr val="A50021"/>
                </a:solidFill>
              </a:rPr>
              <a:t>+</a:t>
            </a:r>
            <a:endParaRPr lang="ru-RU" altLang="ru-RU" sz="1800" b="1" i="1" baseline="30000" dirty="0">
              <a:solidFill>
                <a:srgbClr val="A50021"/>
              </a:solidFill>
            </a:endParaRPr>
          </a:p>
        </p:txBody>
      </p:sp>
      <p:pic>
        <p:nvPicPr>
          <p:cNvPr id="20" name="Picture 8"/>
          <p:cNvPicPr>
            <a:picLocks noChangeAspect="1" noChangeArrowheads="1"/>
          </p:cNvPicPr>
          <p:nvPr/>
        </p:nvPicPr>
        <p:blipFill>
          <a:blip r:embed="rId6"/>
          <a:srcRect b="20253"/>
          <a:stretch>
            <a:fillRect/>
          </a:stretch>
        </p:blipFill>
        <p:spPr bwMode="auto">
          <a:xfrm>
            <a:off x="5018088" y="1631170"/>
            <a:ext cx="5675312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6086902" y="5960706"/>
            <a:ext cx="41352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fr-FR" sz="1400" spc="-100" dirty="0" smtClean="0">
                <a:solidFill>
                  <a:schemeClr val="accent6">
                    <a:lumMod val="75000"/>
                  </a:schemeClr>
                </a:solidFill>
              </a:rPr>
              <a:t>Appl. Phys. Lett. 105, 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400" spc="-100" dirty="0" smtClean="0">
                <a:solidFill>
                  <a:schemeClr val="accent6">
                    <a:lumMod val="75000"/>
                  </a:schemeClr>
                </a:solidFill>
              </a:rPr>
              <a:t>(2014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), </a:t>
            </a:r>
            <a:r>
              <a:rPr lang="en-US" sz="1400" spc="-100" dirty="0" smtClean="0">
                <a:solidFill>
                  <a:schemeClr val="accent6">
                    <a:lumMod val="75000"/>
                  </a:schemeClr>
                </a:solidFill>
              </a:rPr>
              <a:t>Diamond </a:t>
            </a:r>
            <a:r>
              <a:rPr lang="en-US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Schottky</a:t>
            </a:r>
            <a:r>
              <a:rPr lang="en-US" sz="1400" spc="-100" dirty="0" smtClean="0">
                <a:solidFill>
                  <a:schemeClr val="accent6">
                    <a:lumMod val="75000"/>
                  </a:schemeClr>
                </a:solidFill>
              </a:rPr>
              <a:t> diodes with ideality factors close to 1</a:t>
            </a:r>
            <a:endParaRPr lang="ru-RU" sz="1400" spc="-1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3209" y="2029838"/>
            <a:ext cx="2748420" cy="276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1139307" y="1279920"/>
            <a:ext cx="208156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MESFET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1275" y="4877974"/>
            <a:ext cx="2597483" cy="121330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  <a:latin typeface="Arial" charset="0"/>
              </a:rPr>
              <a:t>U</a:t>
            </a:r>
            <a:r>
              <a:rPr lang="en-US" sz="2400" b="1" baseline="-25000" dirty="0" err="1" smtClean="0">
                <a:solidFill>
                  <a:schemeClr val="accent2"/>
                </a:solidFill>
                <a:latin typeface="Arial" charset="0"/>
              </a:rPr>
              <a:t>max</a:t>
            </a:r>
            <a:r>
              <a:rPr lang="en-US" sz="2400" b="1" baseline="-25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~ 2.2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кВ </a:t>
            </a:r>
            <a:endParaRPr lang="en-US" sz="2400" b="1" dirty="0" smtClean="0">
              <a:solidFill>
                <a:schemeClr val="accent2"/>
              </a:solidFill>
              <a:latin typeface="Arial" charset="0"/>
            </a:endParaRPr>
          </a:p>
          <a:p>
            <a:r>
              <a:rPr lang="en-US" sz="2400" b="1" dirty="0" err="1" smtClean="0">
                <a:solidFill>
                  <a:schemeClr val="accent2"/>
                </a:solidFill>
                <a:latin typeface="Arial" charset="0"/>
              </a:rPr>
              <a:t>E</a:t>
            </a:r>
            <a:r>
              <a:rPr lang="en-US" sz="2400" b="1" baseline="-25000" dirty="0" err="1" smtClean="0">
                <a:solidFill>
                  <a:schemeClr val="accent2"/>
                </a:solidFill>
                <a:latin typeface="Arial" charset="0"/>
              </a:rPr>
              <a:t>max</a:t>
            </a:r>
            <a:r>
              <a:rPr lang="en-US" sz="2400" b="1" baseline="-25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~ 2.1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МВ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/c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м</a:t>
            </a:r>
          </a:p>
          <a:p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I</a:t>
            </a:r>
            <a:r>
              <a:rPr lang="en-US" sz="2400" b="1" baseline="-25000" dirty="0" smtClean="0">
                <a:solidFill>
                  <a:schemeClr val="accent2"/>
                </a:solidFill>
                <a:latin typeface="Arial" charset="0"/>
              </a:rPr>
              <a:t>max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~ 30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мА</a:t>
            </a: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846162" y="6588506"/>
            <a:ext cx="57457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spc="-100" dirty="0" smtClean="0">
                <a:solidFill>
                  <a:schemeClr val="accent6">
                    <a:lumMod val="75000"/>
                  </a:schemeClr>
                </a:solidFill>
              </a:rPr>
              <a:t>IEEE Electron Device </a:t>
            </a:r>
            <a:r>
              <a:rPr lang="en-US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Lett</a:t>
            </a:r>
            <a:r>
              <a:rPr lang="en-US" sz="1400" spc="-100" dirty="0" smtClean="0">
                <a:solidFill>
                  <a:schemeClr val="accent6">
                    <a:lumMod val="75000"/>
                  </a:schemeClr>
                </a:solidFill>
              </a:rPr>
              <a:t>. 35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,  (2014), </a:t>
            </a:r>
            <a:r>
              <a:rPr lang="en-US" sz="1400" spc="-100" dirty="0" smtClean="0">
                <a:solidFill>
                  <a:schemeClr val="accent6">
                    <a:lumMod val="75000"/>
                  </a:schemeClr>
                </a:solidFill>
              </a:rPr>
              <a:t>Diamond metal-semiconductor field-effect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spc="-100" dirty="0" smtClean="0">
                <a:solidFill>
                  <a:schemeClr val="accent6">
                    <a:lumMod val="75000"/>
                  </a:schemeClr>
                </a:solidFill>
              </a:rPr>
              <a:t>transistor with breakdown voltage over 1.5 kV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-136480" y="95536"/>
            <a:ext cx="7671972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Реализованные приборы на алмазе </a:t>
            </a:r>
            <a:r>
              <a:rPr lang="ru-RU" altLang="fr-FR" sz="28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р-типа</a:t>
            </a: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Транзисторы</a:t>
            </a:r>
          </a:p>
          <a:p>
            <a:pPr marL="457200" lvl="1" defTabSz="914400" fontAlgn="base">
              <a:spcBef>
                <a:spcPct val="0"/>
              </a:spcBef>
              <a:spcAft>
                <a:spcPct val="0"/>
              </a:spcAft>
            </a:pPr>
            <a:endParaRPr lang="ru-RU" altLang="fr-FR" sz="28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5"/>
          <a:srcRect l="21216" r="20718" b="29227"/>
          <a:stretch>
            <a:fillRect/>
          </a:stretch>
        </p:blipFill>
        <p:spPr bwMode="auto">
          <a:xfrm>
            <a:off x="7314518" y="3573607"/>
            <a:ext cx="3214000" cy="2540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7527119" y="6194801"/>
            <a:ext cx="28796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spc="-100" dirty="0" smtClean="0">
                <a:solidFill>
                  <a:schemeClr val="accent6">
                    <a:lumMod val="75000"/>
                  </a:schemeClr>
                </a:solidFill>
              </a:rPr>
              <a:t>Sci. Rep. 7 (2017) 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400" spc="-100" dirty="0" smtClean="0">
                <a:solidFill>
                  <a:schemeClr val="accent6">
                    <a:lumMod val="75000"/>
                  </a:schemeClr>
                </a:solidFill>
              </a:rPr>
              <a:t>Durability-enhanced two-dimensional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spc="-100" dirty="0" smtClean="0">
                <a:solidFill>
                  <a:schemeClr val="accent6">
                    <a:lumMod val="75000"/>
                  </a:schemeClr>
                </a:solidFill>
              </a:rPr>
              <a:t>hole gas of C-H diamond surface for complementary power inverter applications</a:t>
            </a:r>
          </a:p>
        </p:txBody>
      </p:sp>
      <p:sp>
        <p:nvSpPr>
          <p:cNvPr id="36" name="Прямоугольник 6"/>
          <p:cNvSpPr>
            <a:spLocks noChangeArrowheads="1"/>
          </p:cNvSpPr>
          <p:nvPr/>
        </p:nvSpPr>
        <p:spPr bwMode="auto">
          <a:xfrm>
            <a:off x="8848399" y="1298115"/>
            <a:ext cx="184500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PIP</a:t>
            </a:r>
          </a:p>
        </p:txBody>
      </p:sp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6"/>
          <a:srcRect l="19154" t="2541" r="19703" b="46629"/>
          <a:stretch>
            <a:fillRect/>
          </a:stretch>
        </p:blipFill>
        <p:spPr bwMode="auto">
          <a:xfrm>
            <a:off x="6667309" y="2115786"/>
            <a:ext cx="4026091" cy="135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94874" y="2402006"/>
            <a:ext cx="2740145" cy="244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Прямоугольник 6"/>
          <p:cNvSpPr>
            <a:spLocks noChangeArrowheads="1"/>
          </p:cNvSpPr>
          <p:nvPr/>
        </p:nvSpPr>
        <p:spPr bwMode="auto">
          <a:xfrm>
            <a:off x="4774109" y="1311761"/>
            <a:ext cx="151973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H-FET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086826" y="4896167"/>
            <a:ext cx="2597483" cy="121330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  <a:latin typeface="Arial" charset="0"/>
              </a:rPr>
              <a:t>U</a:t>
            </a:r>
            <a:r>
              <a:rPr lang="en-US" sz="2400" b="1" baseline="-25000" dirty="0" err="1" smtClean="0">
                <a:solidFill>
                  <a:schemeClr val="accent2"/>
                </a:solidFill>
                <a:latin typeface="Arial" charset="0"/>
              </a:rPr>
              <a:t>max</a:t>
            </a:r>
            <a:r>
              <a:rPr lang="en-US" sz="2400" b="1" baseline="-25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&gt; 2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кВ</a:t>
            </a:r>
            <a:endParaRPr lang="en-US" sz="2400" b="1" dirty="0" smtClean="0">
              <a:solidFill>
                <a:schemeClr val="accent2"/>
              </a:solidFill>
              <a:latin typeface="Arial" charset="0"/>
            </a:endParaRPr>
          </a:p>
          <a:p>
            <a:r>
              <a:rPr lang="en-US" sz="2400" b="1" dirty="0" err="1" smtClean="0">
                <a:solidFill>
                  <a:schemeClr val="accent2"/>
                </a:solidFill>
                <a:latin typeface="Arial" charset="0"/>
              </a:rPr>
              <a:t>E</a:t>
            </a:r>
            <a:r>
              <a:rPr lang="en-US" sz="2400" b="1" baseline="-25000" dirty="0" err="1" smtClean="0">
                <a:solidFill>
                  <a:schemeClr val="accent2"/>
                </a:solidFill>
                <a:latin typeface="Arial" charset="0"/>
              </a:rPr>
              <a:t>max</a:t>
            </a:r>
            <a:r>
              <a:rPr lang="en-US" sz="2400" b="1" baseline="-25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~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3.6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МВ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/c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м</a:t>
            </a:r>
          </a:p>
          <a:p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I</a:t>
            </a:r>
            <a:r>
              <a:rPr lang="en-US" sz="2400" b="1" baseline="-25000" dirty="0" smtClean="0">
                <a:solidFill>
                  <a:schemeClr val="accent2"/>
                </a:solidFill>
                <a:latin typeface="Arial" charset="0"/>
              </a:rPr>
              <a:t>max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~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1.3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А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/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мм</a:t>
            </a:r>
            <a:endParaRPr lang="ru-RU" sz="2400" b="1" baseline="30000" dirty="0" smtClean="0">
              <a:solidFill>
                <a:schemeClr val="accent2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0" y="274968"/>
            <a:ext cx="51226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H-Terminated Diamond FET</a:t>
            </a:r>
          </a:p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42974" y="5332985"/>
            <a:ext cx="4815881" cy="102510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00794" tIns="50397" rIns="100794" bIns="50397">
            <a:spAutoFit/>
          </a:bodyPr>
          <a:lstStyle/>
          <a:p>
            <a:endParaRPr lang="ru-RU" sz="2000" b="1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ru-RU" sz="2000" b="1" dirty="0">
                <a:solidFill>
                  <a:schemeClr val="tx2"/>
                </a:solidFill>
              </a:rPr>
              <a:t>Слоевая концентрация (0.5-1)х1</a:t>
            </a:r>
            <a:r>
              <a:rPr lang="en-US" sz="2000" b="1" dirty="0">
                <a:solidFill>
                  <a:schemeClr val="tx2"/>
                </a:solidFill>
              </a:rPr>
              <a:t>0</a:t>
            </a:r>
            <a:r>
              <a:rPr lang="ru-RU" sz="2000" b="1" baseline="30000" dirty="0">
                <a:solidFill>
                  <a:schemeClr val="tx2"/>
                </a:solidFill>
              </a:rPr>
              <a:t>13</a:t>
            </a:r>
            <a:r>
              <a:rPr lang="ru-RU" sz="2000" b="1" dirty="0">
                <a:solidFill>
                  <a:schemeClr val="tx2"/>
                </a:solidFill>
              </a:rPr>
              <a:t> см</a:t>
            </a:r>
            <a:r>
              <a:rPr lang="ru-RU" sz="2000" b="1" baseline="30000" dirty="0">
                <a:solidFill>
                  <a:schemeClr val="tx2"/>
                </a:solidFill>
              </a:rPr>
              <a:t>-2</a:t>
            </a:r>
          </a:p>
          <a:p>
            <a:pPr>
              <a:buFontTx/>
              <a:buChar char="-"/>
            </a:pPr>
            <a:r>
              <a:rPr lang="ru-RU" sz="2000" b="1" dirty="0">
                <a:solidFill>
                  <a:schemeClr val="tx2"/>
                </a:solidFill>
              </a:rPr>
              <a:t>Подвижность дырок 50-150 </a:t>
            </a:r>
            <a:r>
              <a:rPr lang="ru-RU" sz="2000" b="1" dirty="0" smtClean="0">
                <a:solidFill>
                  <a:schemeClr val="tx2"/>
                </a:solidFill>
              </a:rPr>
              <a:t>см</a:t>
            </a:r>
            <a:r>
              <a:rPr lang="ru-RU" sz="2000" b="1" baseline="30000" dirty="0" smtClean="0">
                <a:solidFill>
                  <a:schemeClr val="tx2"/>
                </a:solidFill>
              </a:rPr>
              <a:t>2</a:t>
            </a:r>
            <a:r>
              <a:rPr lang="ru-RU" sz="2000" b="1" dirty="0" smtClean="0">
                <a:solidFill>
                  <a:schemeClr val="tx2"/>
                </a:solidFill>
              </a:rPr>
              <a:t>/</a:t>
            </a:r>
            <a:r>
              <a:rPr lang="ru-RU" sz="2000" b="1" dirty="0" err="1" smtClean="0">
                <a:solidFill>
                  <a:schemeClr val="tx2"/>
                </a:solidFill>
              </a:rPr>
              <a:t>Вс</a:t>
            </a:r>
            <a:endParaRPr lang="ru-RU" sz="2000" b="1" dirty="0" smtClean="0">
              <a:solidFill>
                <a:schemeClr val="tx2"/>
              </a:solidFill>
            </a:endParaRPr>
          </a:p>
        </p:txBody>
      </p:sp>
      <p:sp>
        <p:nvSpPr>
          <p:cNvPr id="129025" name="Rectangle 1"/>
          <p:cNvSpPr>
            <a:spLocks noChangeArrowheads="1"/>
          </p:cNvSpPr>
          <p:nvPr/>
        </p:nvSpPr>
        <p:spPr bwMode="auto">
          <a:xfrm>
            <a:off x="5555393" y="5605033"/>
            <a:ext cx="5028823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just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Diamond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Related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Materials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, 92, </a:t>
            </a: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pp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. 81-85, </a:t>
            </a: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Improvement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of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the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Al</a:t>
            </a:r>
            <a:r>
              <a:rPr lang="ru-RU" sz="1400" spc="-100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ru-RU" sz="1400" spc="-100" baseline="-25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/NO</a:t>
            </a:r>
            <a:r>
              <a:rPr lang="ru-RU" sz="1400" spc="-100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/</a:t>
            </a: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H-diamond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MOS FET </a:t>
            </a: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by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using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Au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gate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metal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its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analysis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(2019) </a:t>
            </a: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4"/>
          <a:srcRect l="35519" t="26320" r="22468" b="8341"/>
          <a:stretch>
            <a:fillRect/>
          </a:stretch>
        </p:blipFill>
        <p:spPr bwMode="auto">
          <a:xfrm>
            <a:off x="959090" y="2439398"/>
            <a:ext cx="3476433" cy="3041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5"/>
          <a:srcRect l="27597" t="25628" r="47728" b="40664"/>
          <a:stretch>
            <a:fillRect/>
          </a:stretch>
        </p:blipFill>
        <p:spPr bwMode="auto">
          <a:xfrm>
            <a:off x="5349504" y="1532998"/>
            <a:ext cx="5343896" cy="410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12171" y="6343887"/>
            <a:ext cx="98946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l" eaLnBrk="0" hangingPunct="0"/>
            <a:r>
              <a:rPr lang="ru-RU" altLang="ja-JP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 недостаткам таких транзисторов можно отнести нестабильность их работы и деградацию проводящего канала при повышенных температурах. Характеристики транзистора не были улучшены и за счет пассивации </a:t>
            </a:r>
            <a:r>
              <a:rPr lang="ru-RU" altLang="ja-JP" sz="16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гидрированной</a:t>
            </a:r>
            <a:r>
              <a:rPr lang="ru-RU" altLang="ja-JP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поверхности – нанесения слоя диэлектрика. </a:t>
            </a:r>
          </a:p>
        </p:txBody>
      </p:sp>
      <p:grpSp>
        <p:nvGrpSpPr>
          <p:cNvPr id="14" name="Group 3"/>
          <p:cNvGrpSpPr>
            <a:grpSpLocks noChangeAspect="1"/>
          </p:cNvGrpSpPr>
          <p:nvPr/>
        </p:nvGrpSpPr>
        <p:grpSpPr bwMode="auto">
          <a:xfrm>
            <a:off x="1712318" y="1674631"/>
            <a:ext cx="4291699" cy="742512"/>
            <a:chOff x="2281" y="3463"/>
            <a:chExt cx="7250" cy="1237"/>
          </a:xfrm>
        </p:grpSpPr>
        <p:sp>
          <p:nvSpPr>
            <p:cNvPr id="16" name="AutoShape 4"/>
            <p:cNvSpPr>
              <a:spLocks noChangeAspect="1" noChangeArrowheads="1"/>
            </p:cNvSpPr>
            <p:nvPr/>
          </p:nvSpPr>
          <p:spPr bwMode="auto">
            <a:xfrm>
              <a:off x="2281" y="3463"/>
              <a:ext cx="7250" cy="1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ru-RU" sz="2400" b="0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7" name="Rettangolo 19"/>
            <p:cNvSpPr>
              <a:spLocks noChangeArrowheads="1"/>
            </p:cNvSpPr>
            <p:nvPr/>
          </p:nvSpPr>
          <p:spPr bwMode="auto">
            <a:xfrm>
              <a:off x="2459" y="3972"/>
              <a:ext cx="3469" cy="699"/>
            </a:xfrm>
            <a:prstGeom prst="rect">
              <a:avLst/>
            </a:prstGeom>
            <a:solidFill>
              <a:srgbClr val="B9CDE5"/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152150" tIns="76073" rIns="152150" bIns="76073" anchor="ctr"/>
            <a:lstStyle/>
            <a:p>
              <a:pPr algn="l" defTabSz="912813"/>
              <a:endParaRPr lang="ru-RU" sz="2400" b="0"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8" name="Ovale 20"/>
            <p:cNvSpPr>
              <a:spLocks noChangeArrowheads="1"/>
            </p:cNvSpPr>
            <p:nvPr/>
          </p:nvSpPr>
          <p:spPr bwMode="auto">
            <a:xfrm>
              <a:off x="2281" y="3463"/>
              <a:ext cx="3825" cy="622"/>
            </a:xfrm>
            <a:prstGeom prst="ellipse">
              <a:avLst/>
            </a:prstGeom>
            <a:solidFill>
              <a:srgbClr val="F07EBA">
                <a:alpha val="50195"/>
              </a:srgbClr>
            </a:solidFill>
            <a:ln w="25400" algn="ctr">
              <a:noFill/>
              <a:round/>
              <a:headEnd/>
              <a:tailEnd/>
            </a:ln>
          </p:spPr>
          <p:txBody>
            <a:bodyPr lIns="76078" tIns="38041" rIns="76078" bIns="38041" anchor="ctr"/>
            <a:lstStyle/>
            <a:p>
              <a:pPr algn="l" defTabSz="912813"/>
              <a:r>
                <a:rPr lang="en-US" altLang="zh-CN" sz="2400" b="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  <a:cs typeface="Arial" pitchFamily="34" charset="0"/>
                </a:rPr>
                <a:t>H</a:t>
              </a:r>
              <a:endParaRPr lang="ru-RU" sz="2400" b="0">
                <a:latin typeface="Times New Roman" pitchFamily="18" charset="0"/>
                <a:ea typeface="SimSun" pitchFamily="2" charset="-122"/>
                <a:cs typeface="Arial" pitchFamily="34" charset="0"/>
              </a:endParaRPr>
            </a:p>
          </p:txBody>
        </p:sp>
        <p:cxnSp>
          <p:nvCxnSpPr>
            <p:cNvPr id="19" name="Connettore 1 22"/>
            <p:cNvCxnSpPr/>
            <p:nvPr/>
          </p:nvCxnSpPr>
          <p:spPr>
            <a:xfrm rot="10800000" flipH="1">
              <a:off x="2460" y="4019"/>
              <a:ext cx="346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35"/>
            <p:cNvSpPr txBox="1">
              <a:spLocks noChangeArrowheads="1"/>
            </p:cNvSpPr>
            <p:nvPr/>
          </p:nvSpPr>
          <p:spPr bwMode="auto">
            <a:xfrm>
              <a:off x="2281" y="4266"/>
              <a:ext cx="1878" cy="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2150" tIns="76073" rIns="152150" bIns="76073"/>
            <a:lstStyle/>
            <a:p>
              <a:pPr algn="l" defTabSz="912813"/>
              <a:r>
                <a:rPr lang="en-US" altLang="zh-CN" sz="1000" b="0" i="1" dirty="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  <a:cs typeface="Arial" pitchFamily="34" charset="0"/>
                </a:rPr>
                <a:t>diamond</a:t>
              </a:r>
              <a:endParaRPr lang="ru-RU" sz="2400" b="0" dirty="0">
                <a:latin typeface="Times New Roman" pitchFamily="18" charset="0"/>
                <a:ea typeface="SimSun" pitchFamily="2" charset="-122"/>
                <a:cs typeface="Arial" pitchFamily="34" charset="0"/>
              </a:endParaRPr>
            </a:p>
          </p:txBody>
        </p:sp>
        <p:cxnSp>
          <p:nvCxnSpPr>
            <p:cNvPr id="21" name="Connettore 2 39"/>
            <p:cNvCxnSpPr/>
            <p:nvPr/>
          </p:nvCxnSpPr>
          <p:spPr>
            <a:xfrm rot="10800000" flipV="1">
              <a:off x="5128" y="3833"/>
              <a:ext cx="1153" cy="126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35"/>
            <p:cNvSpPr txBox="1">
              <a:spLocks noChangeArrowheads="1"/>
            </p:cNvSpPr>
            <p:nvPr/>
          </p:nvSpPr>
          <p:spPr bwMode="auto">
            <a:xfrm>
              <a:off x="6090" y="3550"/>
              <a:ext cx="3441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52150" tIns="76073" rIns="152150" bIns="76073"/>
            <a:lstStyle/>
            <a:p>
              <a:pPr algn="l" defTabSz="912813"/>
              <a:r>
                <a:rPr lang="en-US" altLang="zh-CN" sz="1200" b="0" i="1" dirty="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  <a:cs typeface="Arial" pitchFamily="34" charset="0"/>
                </a:rPr>
                <a:t> </a:t>
              </a:r>
              <a:r>
                <a:rPr lang="en-US" altLang="zh-CN" sz="1200" b="0" dirty="0">
                  <a:solidFill>
                    <a:srgbClr val="000000"/>
                  </a:solidFill>
                  <a:latin typeface="Times New Roman" pitchFamily="18" charset="0"/>
                  <a:ea typeface="SimSun" pitchFamily="2" charset="-122"/>
                  <a:cs typeface="Arial" pitchFamily="34" charset="0"/>
                </a:rPr>
                <a:t>H-terminated layer</a:t>
              </a:r>
              <a:endParaRPr lang="ru-RU" sz="1200" b="0" dirty="0">
                <a:latin typeface="Times New Roman" pitchFamily="18" charset="0"/>
                <a:ea typeface="SimSun" pitchFamily="2" charset="-122"/>
                <a:cs typeface="Arial" pitchFamily="34" charset="0"/>
              </a:endParaRPr>
            </a:p>
          </p:txBody>
        </p:sp>
      </p:grp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177419" y="1528200"/>
            <a:ext cx="1622425" cy="46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7" tIns="45688" rIns="91377" bIns="45688">
            <a:spAutoFit/>
          </a:bodyPr>
          <a:lstStyle/>
          <a:p>
            <a:pPr algn="l" defTabSz="912813"/>
            <a:r>
              <a:rPr lang="en-US" sz="1200" b="0" dirty="0">
                <a:latin typeface="Times New Roman" pitchFamily="18" charset="0"/>
                <a:cs typeface="Arial" pitchFamily="34" charset="0"/>
              </a:rPr>
              <a:t>Microwave plasma</a:t>
            </a:r>
            <a:r>
              <a:rPr lang="ru-RU" sz="1200" b="0" dirty="0">
                <a:latin typeface="Times New Roman" pitchFamily="18" charset="0"/>
                <a:cs typeface="Arial" pitchFamily="34" charset="0"/>
              </a:rPr>
              <a:t> </a:t>
            </a:r>
            <a:endParaRPr lang="ru-RU" sz="1200" b="0" dirty="0" smtClean="0">
              <a:latin typeface="Times New Roman" pitchFamily="18" charset="0"/>
              <a:cs typeface="Arial" pitchFamily="34" charset="0"/>
            </a:endParaRPr>
          </a:p>
          <a:p>
            <a:pPr algn="l" defTabSz="912813"/>
            <a:r>
              <a:rPr lang="en-US" sz="1200" b="0" dirty="0" smtClean="0">
                <a:latin typeface="Times New Roman" pitchFamily="18" charset="0"/>
                <a:cs typeface="Arial" pitchFamily="34" charset="0"/>
              </a:rPr>
              <a:t>in </a:t>
            </a:r>
            <a:r>
              <a:rPr lang="en-US" sz="1200" b="0" dirty="0">
                <a:latin typeface="Times New Roman" pitchFamily="18" charset="0"/>
                <a:cs typeface="Arial" pitchFamily="34" charset="0"/>
              </a:rPr>
              <a:t>hydrogen</a:t>
            </a:r>
            <a:endParaRPr lang="ru-RU" sz="1200" b="0" dirty="0"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4" name="Line 13"/>
          <p:cNvSpPr>
            <a:spLocks noChangeShapeType="1"/>
          </p:cNvSpPr>
          <p:nvPr/>
        </p:nvSpPr>
        <p:spPr bwMode="auto">
          <a:xfrm>
            <a:off x="1378421" y="1787862"/>
            <a:ext cx="464024" cy="946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81272" tIns="40636" rIns="81272" bIns="40636"/>
          <a:lstStyle/>
          <a:p>
            <a:endParaRPr lang="ru-RU"/>
          </a:p>
        </p:txBody>
      </p:sp>
      <p:sp>
        <p:nvSpPr>
          <p:cNvPr id="25" name="Прямоугольник 6"/>
          <p:cNvSpPr>
            <a:spLocks noChangeArrowheads="1"/>
          </p:cNvSpPr>
          <p:nvPr/>
        </p:nvSpPr>
        <p:spPr bwMode="auto">
          <a:xfrm>
            <a:off x="4264644" y="1170737"/>
            <a:ext cx="208156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MOSFET</a:t>
            </a:r>
            <a:endParaRPr lang="en-US" altLang="ru-RU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-178130" y="346220"/>
            <a:ext cx="15135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  <a:endParaRPr lang="ru-RU" altLang="fr-FR" sz="2800" b="1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746310" y="2255032"/>
            <a:ext cx="9947090" cy="272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>
            <a:spAutoFit/>
          </a:bodyPr>
          <a:lstStyle/>
          <a:p>
            <a:pPr marL="521528" indent="-521528">
              <a:lnSpc>
                <a:spcPct val="150000"/>
              </a:lnSpc>
              <a:defRPr/>
            </a:pPr>
            <a:r>
              <a:rPr lang="ru-RU" altLang="ru-RU" sz="2300" dirty="0">
                <a:latin typeface="Arial" charset="0"/>
              </a:rPr>
              <a:t>1. </a:t>
            </a:r>
            <a:r>
              <a:rPr lang="ru-RU" altLang="ru-RU" sz="2300" dirty="0" smtClean="0">
                <a:latin typeface="Arial" charset="0"/>
              </a:rPr>
              <a:t>Проблемы получения алмаза электронного качества</a:t>
            </a:r>
            <a:endParaRPr lang="ru-RU" altLang="ru-RU" sz="2300" dirty="0" smtClean="0">
              <a:latin typeface="Arial" charset="0"/>
            </a:endParaRPr>
          </a:p>
          <a:p>
            <a:pPr marL="521528" indent="-521528">
              <a:lnSpc>
                <a:spcPct val="150000"/>
              </a:lnSpc>
              <a:defRPr/>
            </a:pPr>
            <a:r>
              <a:rPr lang="ru-RU" altLang="ru-RU" sz="2300" dirty="0" smtClean="0">
                <a:latin typeface="Arial" charset="0"/>
              </a:rPr>
              <a:t>2</a:t>
            </a:r>
            <a:r>
              <a:rPr lang="ru-RU" altLang="ru-RU" sz="2300" dirty="0">
                <a:latin typeface="Arial" charset="0"/>
              </a:rPr>
              <a:t>. </a:t>
            </a:r>
            <a:r>
              <a:rPr lang="ru-RU" altLang="ru-RU" sz="2300" dirty="0" smtClean="0">
                <a:latin typeface="Arial" charset="0"/>
              </a:rPr>
              <a:t>Легирование </a:t>
            </a:r>
            <a:r>
              <a:rPr lang="en-US" altLang="ru-RU" sz="2300" dirty="0">
                <a:latin typeface="Arial" charset="0"/>
              </a:rPr>
              <a:t>CVD</a:t>
            </a:r>
            <a:r>
              <a:rPr lang="ru-RU" altLang="ru-RU" sz="2300" dirty="0">
                <a:latin typeface="Arial" charset="0"/>
              </a:rPr>
              <a:t> </a:t>
            </a:r>
            <a:r>
              <a:rPr lang="ru-RU" altLang="ru-RU" sz="2300" dirty="0" smtClean="0">
                <a:latin typeface="Arial" charset="0"/>
              </a:rPr>
              <a:t>алмаза фосфором и бором</a:t>
            </a:r>
            <a:endParaRPr lang="ru-RU" altLang="ru-RU" sz="2300" dirty="0">
              <a:latin typeface="Arial" charset="0"/>
            </a:endParaRPr>
          </a:p>
          <a:p>
            <a:pPr marL="391146" lvl="1" indent="-391146">
              <a:lnSpc>
                <a:spcPct val="150000"/>
              </a:lnSpc>
              <a:defRPr/>
            </a:pPr>
            <a:r>
              <a:rPr lang="ru-RU" altLang="ru-RU" sz="2300" dirty="0" smtClean="0">
                <a:latin typeface="Arial" charset="0"/>
              </a:rPr>
              <a:t>3</a:t>
            </a:r>
            <a:r>
              <a:rPr lang="ru-RU" altLang="ru-RU" sz="2300" dirty="0">
                <a:latin typeface="Arial" charset="0"/>
              </a:rPr>
              <a:t>. </a:t>
            </a:r>
            <a:r>
              <a:rPr lang="ru-RU" altLang="ru-RU" sz="2300" dirty="0" smtClean="0">
                <a:latin typeface="Arial" charset="0"/>
              </a:rPr>
              <a:t>Проблема металлизации к </a:t>
            </a:r>
            <a:r>
              <a:rPr lang="ru-RU" altLang="ru-RU" sz="2300" dirty="0" smtClean="0">
                <a:latin typeface="Arial" charset="0"/>
              </a:rPr>
              <a:t>алмазу </a:t>
            </a:r>
            <a:r>
              <a:rPr lang="ru-RU" altLang="ru-RU" sz="2300" dirty="0" err="1" smtClean="0">
                <a:latin typeface="Arial" charset="0"/>
              </a:rPr>
              <a:t>р</a:t>
            </a:r>
            <a:r>
              <a:rPr lang="ru-RU" altLang="ru-RU" sz="2300" dirty="0" smtClean="0">
                <a:latin typeface="Arial" charset="0"/>
              </a:rPr>
              <a:t> и </a:t>
            </a:r>
            <a:r>
              <a:rPr lang="en-US" altLang="ru-RU" sz="2300" dirty="0" smtClean="0">
                <a:latin typeface="Arial" charset="0"/>
              </a:rPr>
              <a:t>n </a:t>
            </a:r>
            <a:r>
              <a:rPr lang="ru-RU" altLang="ru-RU" sz="2300" dirty="0" smtClean="0">
                <a:latin typeface="Arial" charset="0"/>
              </a:rPr>
              <a:t>типа</a:t>
            </a:r>
            <a:endParaRPr lang="ru-RU" altLang="ru-RU" sz="2300" dirty="0">
              <a:latin typeface="Arial" charset="0"/>
            </a:endParaRPr>
          </a:p>
          <a:p>
            <a:pPr marL="521528" indent="-521528">
              <a:lnSpc>
                <a:spcPct val="150000"/>
              </a:lnSpc>
              <a:defRPr/>
            </a:pPr>
            <a:r>
              <a:rPr lang="ru-RU" altLang="ru-RU" sz="2300" dirty="0">
                <a:latin typeface="Arial" charset="0"/>
              </a:rPr>
              <a:t>4.  </a:t>
            </a:r>
            <a:r>
              <a:rPr lang="ru-RU" altLang="ru-RU" sz="2300" dirty="0" smtClean="0">
                <a:latin typeface="Arial" charset="0"/>
              </a:rPr>
              <a:t>Приборы на полупроводниковом </a:t>
            </a:r>
            <a:r>
              <a:rPr lang="en-US" altLang="ru-RU" sz="2300" dirty="0" smtClean="0">
                <a:latin typeface="Arial" charset="0"/>
              </a:rPr>
              <a:t>CVD </a:t>
            </a:r>
            <a:r>
              <a:rPr lang="ru-RU" altLang="ru-RU" sz="2300" dirty="0" smtClean="0">
                <a:latin typeface="Arial" charset="0"/>
              </a:rPr>
              <a:t>алмазе </a:t>
            </a:r>
            <a:r>
              <a:rPr lang="ru-RU" altLang="ru-RU" sz="2300" dirty="0" err="1" smtClean="0">
                <a:latin typeface="Arial" charset="0"/>
              </a:rPr>
              <a:t>р</a:t>
            </a:r>
            <a:r>
              <a:rPr lang="ru-RU" altLang="ru-RU" sz="2300" dirty="0" smtClean="0">
                <a:latin typeface="Arial" charset="0"/>
              </a:rPr>
              <a:t> и </a:t>
            </a:r>
            <a:r>
              <a:rPr lang="en-US" altLang="ru-RU" sz="2300" dirty="0" smtClean="0">
                <a:latin typeface="Arial" charset="0"/>
              </a:rPr>
              <a:t>n </a:t>
            </a:r>
            <a:r>
              <a:rPr lang="ru-RU" altLang="ru-RU" sz="2300" dirty="0" smtClean="0">
                <a:latin typeface="Arial" charset="0"/>
              </a:rPr>
              <a:t>типа</a:t>
            </a:r>
            <a:endParaRPr lang="ru-RU" altLang="ru-RU" sz="2300" dirty="0">
              <a:latin typeface="Arial" charset="0"/>
            </a:endParaRPr>
          </a:p>
          <a:p>
            <a:pPr marL="391146" indent="-391146">
              <a:buFontTx/>
              <a:buAutoNum type="arabicPeriod" startAt="4"/>
              <a:defRPr/>
            </a:pPr>
            <a:endParaRPr lang="ru-RU" altLang="ru-RU" sz="900" dirty="0">
              <a:latin typeface="Arial" charset="0"/>
            </a:endParaRPr>
          </a:p>
          <a:p>
            <a:pPr marL="391146" indent="-391146">
              <a:defRPr/>
            </a:pPr>
            <a:r>
              <a:rPr lang="ru-RU" altLang="ru-RU" sz="2300" dirty="0">
                <a:latin typeface="Arial" charset="0"/>
              </a:rPr>
              <a:t>5.  Заключение</a:t>
            </a:r>
            <a:endParaRPr lang="ru-RU" altLang="ru-RU" dirty="0"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9632" y="1860763"/>
            <a:ext cx="5935404" cy="4362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0" y="239342"/>
            <a:ext cx="44753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Легирование фосфором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5322679"/>
            <a:ext cx="4735773" cy="1311728"/>
          </a:xfrm>
          <a:prstGeom prst="rect">
            <a:avLst/>
          </a:prstGeom>
          <a:ln/>
        </p:spPr>
        <p:txBody>
          <a:bodyPr/>
          <a:lstStyle/>
          <a:p>
            <a:pPr marL="391098" marR="0" lvl="0" indent="-336550" defTabSz="1042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 Antiqua" pitchFamily="18" charset="0"/>
                <a:ea typeface="+mn-ea"/>
                <a:cs typeface="+mn-cs"/>
              </a:rPr>
              <a:t>    </a:t>
            </a:r>
            <a:r>
              <a:rPr lang="ru-RU" sz="2000" dirty="0" smtClean="0">
                <a:latin typeface="Book Antiqua" pitchFamily="18" charset="0"/>
              </a:rPr>
              <a:t>Фосфор в алмазе является донором с энергией активации 0.57 эВ     </a:t>
            </a:r>
            <a:endParaRPr lang="ru-RU" sz="2000" dirty="0">
              <a:latin typeface="Book Antiqua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25343" y="1392073"/>
            <a:ext cx="2213391" cy="3835020"/>
            <a:chOff x="5040127" y="2802576"/>
            <a:chExt cx="1483859" cy="3069545"/>
          </a:xfrm>
        </p:grpSpPr>
        <p:pic>
          <p:nvPicPr>
            <p:cNvPr id="12" name="Рисунок 52"/>
            <p:cNvPicPr>
              <a:picLocks noChangeAspect="1" noChangeArrowheads="1"/>
            </p:cNvPicPr>
            <p:nvPr/>
          </p:nvPicPr>
          <p:blipFill>
            <a:blip r:embed="rId5"/>
            <a:srcRect l="78097" t="3387"/>
            <a:stretch>
              <a:fillRect/>
            </a:stretch>
          </p:blipFill>
          <p:spPr bwMode="auto">
            <a:xfrm>
              <a:off x="5569527" y="2885704"/>
              <a:ext cx="954459" cy="2962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Рисунок 52"/>
            <p:cNvPicPr>
              <a:picLocks noChangeAspect="1" noChangeArrowheads="1"/>
            </p:cNvPicPr>
            <p:nvPr/>
          </p:nvPicPr>
          <p:blipFill>
            <a:blip r:embed="rId5"/>
            <a:srcRect t="-99" r="87851"/>
            <a:stretch>
              <a:fillRect/>
            </a:stretch>
          </p:blipFill>
          <p:spPr bwMode="auto">
            <a:xfrm>
              <a:off x="5040127" y="2802576"/>
              <a:ext cx="529400" cy="3069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Прямоугольник 16"/>
          <p:cNvSpPr/>
          <p:nvPr/>
        </p:nvSpPr>
        <p:spPr>
          <a:xfrm>
            <a:off x="4913193" y="6659914"/>
            <a:ext cx="5581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Phys. Status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</a:rPr>
              <a:t>Solidi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A 212, No. 11 (2015) Electrical activity of (100) n-type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diamond with full donor site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incorporation of phosphorus</a:t>
            </a:r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354842" y="6344810"/>
          <a:ext cx="3794076" cy="85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0878"/>
                <a:gridCol w="835257"/>
                <a:gridCol w="959422"/>
                <a:gridCol w="948519"/>
              </a:tblGrid>
              <a:tr h="325297"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С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B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P</a:t>
                      </a:r>
                      <a:endParaRPr lang="ru-RU" sz="1800" b="1" dirty="0"/>
                    </a:p>
                  </a:txBody>
                  <a:tcPr/>
                </a:tc>
              </a:tr>
              <a:tr h="440376">
                <a:tc>
                  <a:txBody>
                    <a:bodyPr/>
                    <a:lstStyle/>
                    <a:p>
                      <a:pPr marL="0" marR="0" indent="0" algn="ctr" defTabSz="10429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Атомарный</a:t>
                      </a:r>
                      <a:r>
                        <a:rPr lang="ru-RU" sz="1200" b="1" baseline="0" dirty="0" smtClean="0"/>
                        <a:t> радиус, А</a:t>
                      </a:r>
                      <a:endParaRPr lang="ru-RU" sz="12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0,77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0,88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1,1</a:t>
                      </a:r>
                      <a:endParaRPr lang="ru-RU" sz="18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0" y="239342"/>
            <a:ext cx="75645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Легирование фосфором. Наши результаты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93918" y="1317176"/>
            <a:ext cx="48465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Эпитаксиальные слои на подложках с ориентацией (111)</a:t>
            </a:r>
            <a:endParaRPr lang="ru-RU" alt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PC061199_1.jpg"/>
          <p:cNvPicPr>
            <a:picLocks noChangeAspect="1"/>
          </p:cNvPicPr>
          <p:nvPr/>
        </p:nvPicPr>
        <p:blipFill>
          <a:blip r:embed="rId4" cstate="print">
            <a:lum bright="21000" contrast="-6000"/>
          </a:blip>
          <a:stretch>
            <a:fillRect/>
          </a:stretch>
        </p:blipFill>
        <p:spPr>
          <a:xfrm>
            <a:off x="7110483" y="1968645"/>
            <a:ext cx="1897039" cy="1675307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092883" y="1382493"/>
            <a:ext cx="44210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Фотография свечения кристалла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891" y="4706272"/>
            <a:ext cx="3755724" cy="27321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0395" y="2036927"/>
            <a:ext cx="3818515" cy="270978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650" y="4474416"/>
            <a:ext cx="4119064" cy="30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5365467" y="3964194"/>
            <a:ext cx="53279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Спектр излучения при напряжении 70 В </a:t>
            </a: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0" y="310594"/>
            <a:ext cx="849232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Свойства CVD алмаза легированного фосфором</a:t>
            </a:r>
          </a:p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030195" y="1251478"/>
            <a:ext cx="1052188" cy="53619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(001)</a:t>
            </a:r>
            <a:endParaRPr lang="ru-RU" alt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71501" y="1292421"/>
            <a:ext cx="1012562" cy="53619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ru-RU" altLang="ru-RU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(111)</a:t>
            </a:r>
            <a:endParaRPr lang="ru-RU" altLang="ru-RU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513" y="3035384"/>
            <a:ext cx="4733493" cy="3030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79800" y="6503838"/>
            <a:ext cx="5052561" cy="536194"/>
          </a:xfrm>
          <a:prstGeom prst="rect">
            <a:avLst/>
          </a:prstGeom>
        </p:spPr>
        <p:txBody>
          <a:bodyPr wrap="square" lIns="104287" tIns="52144" rIns="104287" bIns="52144">
            <a:spAutoFit/>
          </a:bodyPr>
          <a:lstStyle/>
          <a:p>
            <a:pPr algn="just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Diamond &amp; Related Materials 20 (2011)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Energy level of compensator states in (001) phosphorus-doped diamond</a:t>
            </a:r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89193" y="1930056"/>
            <a:ext cx="2421152" cy="84397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[P]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≤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10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1</a:t>
            </a:r>
            <a:r>
              <a:rPr lang="ru-RU" sz="2400" b="1" baseline="30000" dirty="0" smtClean="0">
                <a:solidFill>
                  <a:schemeClr val="accent2"/>
                </a:solidFill>
                <a:latin typeface="Arial" charset="0"/>
              </a:rPr>
              <a:t>9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см</a:t>
            </a:r>
            <a:r>
              <a:rPr lang="ru-RU" sz="2400" b="1" baseline="30000" dirty="0" smtClean="0">
                <a:solidFill>
                  <a:schemeClr val="accent2"/>
                </a:solidFill>
                <a:latin typeface="Arial" charset="0"/>
              </a:rPr>
              <a:t>-3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 </a:t>
            </a:r>
          </a:p>
          <a:p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µ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≤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100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см</a:t>
            </a:r>
            <a:r>
              <a:rPr lang="ru-RU" sz="2400" b="1" baseline="30000" dirty="0" smtClean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/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В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·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с</a:t>
            </a: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5448" y="3262410"/>
            <a:ext cx="4905782" cy="307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410225" y="1928817"/>
            <a:ext cx="2954952" cy="84397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[P]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≤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10</a:t>
            </a:r>
            <a:r>
              <a:rPr lang="ru-RU" sz="2400" b="1" baseline="30000" dirty="0" smtClean="0">
                <a:solidFill>
                  <a:schemeClr val="accent2"/>
                </a:solidFill>
                <a:latin typeface="Arial" charset="0"/>
              </a:rPr>
              <a:t>17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-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10</a:t>
            </a:r>
            <a:r>
              <a:rPr lang="ru-RU" sz="2400" b="1" baseline="30000" dirty="0" smtClean="0">
                <a:solidFill>
                  <a:schemeClr val="accent2"/>
                </a:solidFill>
                <a:latin typeface="Arial" charset="0"/>
              </a:rPr>
              <a:t>20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 см</a:t>
            </a:r>
            <a:r>
              <a:rPr lang="ru-RU" sz="2400" b="1" baseline="30000" dirty="0" smtClean="0">
                <a:solidFill>
                  <a:schemeClr val="accent2"/>
                </a:solidFill>
                <a:latin typeface="Arial" charset="0"/>
              </a:rPr>
              <a:t>-3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 </a:t>
            </a:r>
          </a:p>
          <a:p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µ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≤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 1060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см</a:t>
            </a:r>
            <a:r>
              <a:rPr lang="ru-RU" sz="2400" b="1" baseline="30000" dirty="0" smtClean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/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В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·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с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12285" y="6479041"/>
            <a:ext cx="4884143" cy="536194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just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Applied Physics Letters 109,(2016)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</a:rPr>
              <a:t> N-type control of single-crystal diamond films by ultra-lightly phosphorus doping</a:t>
            </a:r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1" name="Picture 3"/>
          <p:cNvPicPr>
            <a:picLocks noChangeAspect="1" noChangeArrowheads="1"/>
          </p:cNvPicPr>
          <p:nvPr/>
        </p:nvPicPr>
        <p:blipFill>
          <a:blip r:embed="rId3"/>
          <a:srcRect l="9725" t="45590" r="66761" b="14725"/>
          <a:stretch>
            <a:fillRect/>
          </a:stretch>
        </p:blipFill>
        <p:spPr bwMode="auto">
          <a:xfrm>
            <a:off x="6406827" y="1242349"/>
            <a:ext cx="3378619" cy="320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-106875" y="106875"/>
            <a:ext cx="716241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Формирование омических контактов к</a:t>
            </a:r>
          </a:p>
          <a:p>
            <a:pPr marL="457200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алмазу (111), легированному фосфором </a:t>
            </a:r>
          </a:p>
          <a:p>
            <a:pPr marL="457200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0346" y="2600696"/>
            <a:ext cx="4850005" cy="39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03064" y="1833558"/>
            <a:ext cx="5540596" cy="47463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[P] =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1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.2·10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20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см</a:t>
            </a:r>
            <a:r>
              <a:rPr lang="ru-RU" sz="2400" b="1" baseline="30000" dirty="0" smtClean="0">
                <a:solidFill>
                  <a:schemeClr val="accent2"/>
                </a:solidFill>
                <a:latin typeface="Arial" charset="0"/>
              </a:rPr>
              <a:t>-3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l-GR" sz="2400" b="1" dirty="0" smtClean="0">
                <a:solidFill>
                  <a:schemeClr val="accent2"/>
                </a:solidFill>
                <a:latin typeface="Arial" charset="0"/>
              </a:rPr>
              <a:t>ρ</a:t>
            </a:r>
            <a:r>
              <a:rPr lang="ru-RU" sz="2400" b="1" baseline="-25000" dirty="0" smtClean="0">
                <a:solidFill>
                  <a:schemeClr val="accent2"/>
                </a:solidFill>
                <a:latin typeface="Arial" charset="0"/>
              </a:rPr>
              <a:t>с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 = 2·10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-3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Ом*см</a:t>
            </a:r>
            <a:r>
              <a:rPr lang="ru-RU" sz="2400" b="1" baseline="30000" dirty="0" smtClean="0">
                <a:solidFill>
                  <a:schemeClr val="accent2"/>
                </a:solidFill>
                <a:latin typeface="Arial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7273" y="1346959"/>
            <a:ext cx="6461746" cy="413083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ru-RU" alt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Омический контакт получен для </a:t>
            </a:r>
            <a:r>
              <a:rPr lang="en-US" alt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[P] &gt; 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alt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·10</a:t>
            </a:r>
            <a:r>
              <a:rPr lang="en-US" altLang="ru-RU" sz="2000" b="1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alt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alt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см</a:t>
            </a:r>
            <a:r>
              <a:rPr lang="ru-RU" altLang="ru-RU" sz="2000" b="1" baseline="300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-3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38611" y="4459853"/>
            <a:ext cx="3485288" cy="254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370600" y="6618970"/>
            <a:ext cx="49383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Phys. Status </a:t>
            </a:r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</a:rPr>
              <a:t>Solidi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 A, 181, 129, 2000, </a:t>
            </a:r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</a:rPr>
              <a:t>Ohmic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 contacts for phosphorus-Doped  n-type Diamond</a:t>
            </a:r>
            <a:endParaRPr lang="ru-RU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0" y="81888"/>
            <a:ext cx="725711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Формирование контактов к алмазу (100)</a:t>
            </a:r>
          </a:p>
          <a:p>
            <a:pPr marL="457200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легированному фосфором </a:t>
            </a:r>
          </a:p>
          <a:p>
            <a:pPr marL="457200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0644" y="2306468"/>
            <a:ext cx="4192341" cy="4640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450376" y="7045006"/>
            <a:ext cx="4503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Phys. Status </a:t>
            </a:r>
            <a:r>
              <a:rPr lang="en-US" sz="1200" dirty="0" err="1" smtClean="0">
                <a:solidFill>
                  <a:schemeClr val="accent6">
                    <a:lumMod val="75000"/>
                  </a:schemeClr>
                </a:solidFill>
              </a:rPr>
              <a:t>Solidi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 A 2017, 214, New Process for Electrical Contacts on (100) N-type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Diamond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6588" y="1251424"/>
            <a:ext cx="7419572" cy="413083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pPr algn="just"/>
            <a:r>
              <a:rPr lang="ru-RU" altLang="ru-RU" sz="2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Омический контакт к эпитаксиальному слою не получен</a:t>
            </a:r>
            <a:endParaRPr lang="ru-RU" alt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6712" y="1656137"/>
            <a:ext cx="5462048" cy="474638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[P] =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0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.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5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·10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20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см</a:t>
            </a:r>
            <a:r>
              <a:rPr lang="ru-RU" sz="2400" b="1" baseline="30000" dirty="0" smtClean="0">
                <a:solidFill>
                  <a:schemeClr val="accent2"/>
                </a:solidFill>
                <a:latin typeface="Arial" charset="0"/>
              </a:rPr>
              <a:t>-3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l-GR" sz="2400" b="1" dirty="0" smtClean="0">
                <a:solidFill>
                  <a:schemeClr val="accent2"/>
                </a:solidFill>
                <a:latin typeface="Arial" charset="0"/>
              </a:rPr>
              <a:t>ρ</a:t>
            </a:r>
            <a:r>
              <a:rPr lang="ru-RU" sz="2400" b="1" baseline="-25000" dirty="0" smtClean="0">
                <a:solidFill>
                  <a:schemeClr val="accent2"/>
                </a:solidFill>
                <a:latin typeface="Arial" charset="0"/>
              </a:rPr>
              <a:t>с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 =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1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·10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-</a:t>
            </a:r>
            <a:r>
              <a:rPr lang="ru-RU" sz="2400" b="1" baseline="30000" dirty="0" smtClean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Ом*см</a:t>
            </a:r>
            <a:r>
              <a:rPr lang="ru-RU" sz="2400" b="1" baseline="30000" dirty="0" smtClean="0">
                <a:solidFill>
                  <a:schemeClr val="accent2"/>
                </a:solidFill>
                <a:latin typeface="Arial" charset="0"/>
              </a:rPr>
              <a:t>2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7482" y="2097144"/>
            <a:ext cx="4884143" cy="136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73271" y="3446812"/>
            <a:ext cx="5057071" cy="136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31264" y="4821277"/>
            <a:ext cx="4258882" cy="2139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5529618" y="7017710"/>
            <a:ext cx="53467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Applied Physics Express 2 (2009)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Selective Growth of Buried n</a:t>
            </a: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Diamond</a:t>
            </a:r>
          </a:p>
          <a:p>
            <a:r>
              <a:rPr lang="en-US" sz="1200" dirty="0" smtClean="0">
                <a:solidFill>
                  <a:schemeClr val="accent6">
                    <a:lumMod val="75000"/>
                  </a:schemeClr>
                </a:solidFill>
              </a:rPr>
              <a:t>on (001) Phosphorus-Doped n-Type Diamond Film</a:t>
            </a: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4319234" y="1511933"/>
            <a:ext cx="208156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ru-RU" alt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en-US" alt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SFET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48997" y="5410239"/>
            <a:ext cx="1874528" cy="843970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  <a:latin typeface="Arial" charset="0"/>
              </a:rPr>
              <a:t>U</a:t>
            </a:r>
            <a:r>
              <a:rPr lang="en-US" sz="2400" b="1" baseline="-25000" dirty="0" err="1" smtClean="0">
                <a:solidFill>
                  <a:schemeClr val="accent2"/>
                </a:solidFill>
                <a:latin typeface="Arial" charset="0"/>
              </a:rPr>
              <a:t>max</a:t>
            </a:r>
            <a:r>
              <a:rPr lang="en-US" sz="2400" b="1" baseline="-25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&lt;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 50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В </a:t>
            </a:r>
            <a:endParaRPr lang="en-US" sz="2400" b="1" dirty="0" smtClean="0">
              <a:solidFill>
                <a:schemeClr val="accent2"/>
              </a:solidFill>
              <a:latin typeface="Arial" charset="0"/>
            </a:endParaRPr>
          </a:p>
          <a:p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I</a:t>
            </a:r>
            <a:r>
              <a:rPr lang="en-US" sz="2400" b="1" baseline="-25000" dirty="0" smtClean="0">
                <a:solidFill>
                  <a:schemeClr val="accent2"/>
                </a:solidFill>
                <a:latin typeface="Arial" charset="0"/>
              </a:rPr>
              <a:t>max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&lt;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1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мА</a:t>
            </a:r>
          </a:p>
        </p:txBody>
      </p:sp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683" y="2224589"/>
            <a:ext cx="2773559" cy="280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Прямоугольник 6"/>
          <p:cNvSpPr>
            <a:spLocks noChangeArrowheads="1"/>
          </p:cNvSpPr>
          <p:nvPr/>
        </p:nvSpPr>
        <p:spPr bwMode="auto">
          <a:xfrm>
            <a:off x="1237066" y="1459617"/>
            <a:ext cx="151973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JFET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6199" y="5071320"/>
            <a:ext cx="2478861" cy="1213302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  <a:latin typeface="Arial" charset="0"/>
              </a:rPr>
              <a:t>U</a:t>
            </a:r>
            <a:r>
              <a:rPr lang="en-US" sz="2400" b="1" baseline="-25000" dirty="0" err="1" smtClean="0">
                <a:solidFill>
                  <a:schemeClr val="accent2"/>
                </a:solidFill>
                <a:latin typeface="Arial" charset="0"/>
              </a:rPr>
              <a:t>max</a:t>
            </a:r>
            <a:r>
              <a:rPr lang="en-US" sz="2400" b="1" baseline="-25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&gt; 600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В</a:t>
            </a:r>
            <a:endParaRPr lang="en-US" sz="2400" b="1" dirty="0" smtClean="0">
              <a:solidFill>
                <a:schemeClr val="accent2"/>
              </a:solidFill>
              <a:latin typeface="Arial" charset="0"/>
            </a:endParaRPr>
          </a:p>
          <a:p>
            <a:r>
              <a:rPr lang="en-US" sz="2400" b="1" dirty="0" err="1" smtClean="0">
                <a:solidFill>
                  <a:schemeClr val="accent2"/>
                </a:solidFill>
                <a:latin typeface="Arial" charset="0"/>
              </a:rPr>
              <a:t>E</a:t>
            </a:r>
            <a:r>
              <a:rPr lang="en-US" sz="2400" b="1" baseline="-25000" dirty="0" err="1" smtClean="0">
                <a:solidFill>
                  <a:schemeClr val="accent2"/>
                </a:solidFill>
                <a:latin typeface="Arial" charset="0"/>
              </a:rPr>
              <a:t>max</a:t>
            </a:r>
            <a:r>
              <a:rPr lang="en-US" sz="2400" b="1" baseline="-25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~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6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МВ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/c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м</a:t>
            </a:r>
          </a:p>
          <a:p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I</a:t>
            </a:r>
            <a:r>
              <a:rPr lang="en-US" sz="2400" b="1" baseline="-25000" dirty="0" smtClean="0">
                <a:solidFill>
                  <a:schemeClr val="accent2"/>
                </a:solidFill>
                <a:latin typeface="Arial" charset="0"/>
              </a:rPr>
              <a:t>max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~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45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0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А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/c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м</a:t>
            </a:r>
            <a:r>
              <a:rPr lang="ru-RU" sz="2400" b="1" baseline="30000" dirty="0" smtClean="0">
                <a:solidFill>
                  <a:schemeClr val="accent2"/>
                </a:solidFill>
                <a:latin typeface="Arial" charset="0"/>
              </a:rPr>
              <a:t>2</a:t>
            </a: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316118" y="6933062"/>
            <a:ext cx="99333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400" spc="-100" dirty="0" smtClean="0">
                <a:solidFill>
                  <a:schemeClr val="accent6">
                    <a:lumMod val="75000"/>
                  </a:schemeClr>
                </a:solidFill>
              </a:rPr>
              <a:t>IEEE </a:t>
            </a:r>
            <a:r>
              <a:rPr lang="en-US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J.Electron</a:t>
            </a:r>
            <a:r>
              <a:rPr lang="en-US" sz="1400" spc="-100" dirty="0" smtClean="0">
                <a:solidFill>
                  <a:schemeClr val="accent6">
                    <a:lumMod val="75000"/>
                  </a:schemeClr>
                </a:solidFill>
              </a:rPr>
              <a:t> Devices Soc. 5 (2017)</a:t>
            </a:r>
            <a:r>
              <a:rPr 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1400" spc="-100" dirty="0" smtClean="0">
                <a:solidFill>
                  <a:schemeClr val="accent6">
                    <a:lumMod val="75000"/>
                  </a:schemeClr>
                </a:solidFill>
              </a:rPr>
              <a:t>High-temperature bipolar-mode operation of normally-Off diamond JFET</a:t>
            </a: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0" y="313900"/>
            <a:ext cx="78143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Реализованные приборы на алмазе </a:t>
            </a:r>
            <a:r>
              <a:rPr lang="en-US" altLang="fr-FR" sz="28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pn</a:t>
            </a: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-типа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47" y="2463900"/>
            <a:ext cx="2861433" cy="259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Прямоугольник 6"/>
          <p:cNvSpPr>
            <a:spLocks noChangeArrowheads="1"/>
          </p:cNvSpPr>
          <p:nvPr/>
        </p:nvSpPr>
        <p:spPr bwMode="auto">
          <a:xfrm>
            <a:off x="7815336" y="1568798"/>
            <a:ext cx="208156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BJT</a:t>
            </a:r>
          </a:p>
        </p:txBody>
      </p:sp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69923" y="2199757"/>
            <a:ext cx="2847786" cy="285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4466628" y="5385217"/>
            <a:ext cx="1874528" cy="843970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sz="2400" b="1" dirty="0" err="1" smtClean="0">
                <a:solidFill>
                  <a:schemeClr val="accent2"/>
                </a:solidFill>
                <a:latin typeface="Arial" charset="0"/>
              </a:rPr>
              <a:t>U</a:t>
            </a:r>
            <a:r>
              <a:rPr lang="en-US" sz="2400" b="1" baseline="-25000" dirty="0" err="1" smtClean="0">
                <a:solidFill>
                  <a:schemeClr val="accent2"/>
                </a:solidFill>
                <a:latin typeface="Arial" charset="0"/>
              </a:rPr>
              <a:t>max</a:t>
            </a:r>
            <a:r>
              <a:rPr lang="en-US" sz="2400" b="1" baseline="-25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&lt;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 50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В </a:t>
            </a:r>
            <a:endParaRPr lang="en-US" sz="2400" b="1" dirty="0" smtClean="0">
              <a:solidFill>
                <a:schemeClr val="accent2"/>
              </a:solidFill>
              <a:latin typeface="Arial" charset="0"/>
            </a:endParaRPr>
          </a:p>
          <a:p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I</a:t>
            </a:r>
            <a:r>
              <a:rPr lang="en-US" sz="2400" b="1" baseline="-25000" dirty="0" smtClean="0">
                <a:solidFill>
                  <a:schemeClr val="accent2"/>
                </a:solidFill>
                <a:latin typeface="Arial" charset="0"/>
              </a:rPr>
              <a:t>max </a:t>
            </a:r>
            <a:r>
              <a:rPr lang="en-US" sz="2400" b="1" dirty="0" smtClean="0">
                <a:solidFill>
                  <a:schemeClr val="accent2"/>
                </a:solidFill>
                <a:latin typeface="Arial" charset="0"/>
              </a:rPr>
              <a:t>&lt;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1</a:t>
            </a:r>
            <a:r>
              <a:rPr lang="en-US" sz="2400" b="1" baseline="30000" dirty="0" smtClean="0">
                <a:solidFill>
                  <a:schemeClr val="accent2"/>
                </a:solidFill>
                <a:latin typeface="Arial" charset="0"/>
              </a:rPr>
              <a:t> </a:t>
            </a:r>
            <a:r>
              <a:rPr lang="ru-RU" sz="2400" b="1" dirty="0" smtClean="0">
                <a:solidFill>
                  <a:schemeClr val="accent2"/>
                </a:solidFill>
                <a:latin typeface="Arial" charset="0"/>
              </a:rPr>
              <a:t>мА</a:t>
            </a: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0" y="177422"/>
            <a:ext cx="23739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Выводы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2848" y="1539402"/>
            <a:ext cx="9864766" cy="5029731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just"/>
            <a:r>
              <a:rPr lang="ru-RU" altLang="ru-RU" sz="1600" b="1" dirty="0" smtClean="0">
                <a:latin typeface="Arial" pitchFamily="34" charset="0"/>
              </a:rPr>
              <a:t>Алмаз - перспективный материал для силовой электроники следующего </a:t>
            </a:r>
            <a:r>
              <a:rPr lang="ru-RU" altLang="ru-RU" sz="1600" b="1" dirty="0" smtClean="0">
                <a:latin typeface="Arial" pitchFamily="34" charset="0"/>
              </a:rPr>
              <a:t>поколения. </a:t>
            </a:r>
            <a:r>
              <a:rPr lang="ru-RU" altLang="ru-RU" sz="1600" b="1" dirty="0" smtClean="0">
                <a:latin typeface="Arial" pitchFamily="34" charset="0"/>
              </a:rPr>
              <a:t>Несмотря на некоторые трудности получения монокристаллических подложек большой площади и проблемы с легирующей примесью, полупроводниковый алмаз может быть серьезно рассмотрен в качестве материала для </a:t>
            </a:r>
            <a:r>
              <a:rPr lang="ru-RU" altLang="ru-RU" sz="1600" b="1" dirty="0" err="1" smtClean="0">
                <a:latin typeface="Arial" pitchFamily="34" charset="0"/>
              </a:rPr>
              <a:t>СВЧ-электроники</a:t>
            </a:r>
            <a:r>
              <a:rPr lang="ru-RU" altLang="ru-RU" sz="1600" b="1" dirty="0" smtClean="0">
                <a:latin typeface="Arial" pitchFamily="34" charset="0"/>
              </a:rPr>
              <a:t>. </a:t>
            </a:r>
          </a:p>
          <a:p>
            <a:pPr algn="just"/>
            <a:endParaRPr lang="ru-RU" altLang="ru-RU" sz="1600" b="1" dirty="0" smtClean="0">
              <a:latin typeface="Arial" pitchFamily="34" charset="0"/>
            </a:endParaRPr>
          </a:p>
          <a:p>
            <a:pPr algn="just"/>
            <a:r>
              <a:rPr lang="ru-RU" altLang="ru-RU" sz="1600" b="1" dirty="0" smtClean="0">
                <a:latin typeface="Arial" pitchFamily="34" charset="0"/>
              </a:rPr>
              <a:t>Алмаз имеет высокую подвижность (4500 и 3800 см</a:t>
            </a:r>
            <a:r>
              <a:rPr lang="ru-RU" altLang="ru-RU" sz="1600" b="1" baseline="30000" dirty="0" smtClean="0">
                <a:latin typeface="Arial" pitchFamily="34" charset="0"/>
              </a:rPr>
              <a:t>2</a:t>
            </a:r>
            <a:r>
              <a:rPr lang="ru-RU" altLang="ru-RU" sz="1600" b="1" dirty="0" smtClean="0">
                <a:latin typeface="Arial" pitchFamily="34" charset="0"/>
              </a:rPr>
              <a:t> / </a:t>
            </a:r>
            <a:r>
              <a:rPr lang="ru-RU" altLang="ru-RU" sz="1600" b="1" dirty="0" err="1" smtClean="0">
                <a:latin typeface="Arial" pitchFamily="34" charset="0"/>
              </a:rPr>
              <a:t>Вс</a:t>
            </a:r>
            <a:r>
              <a:rPr lang="ru-RU" altLang="ru-RU" sz="1600" b="1" dirty="0" smtClean="0">
                <a:latin typeface="Arial" pitchFamily="34" charset="0"/>
              </a:rPr>
              <a:t>) для электронов и дырок, соответственно), высокие поля пробоя (&gt;10 МВ/см), низкую диэлектрическую константа (5.7) и очень высокую теплопроводность (2200 Вт/мК.)  Стабильность алмаза в условиях высоких температур ((500-600°C в воздухе и до 1400-1700°C в инертной атмосфере) делают его идеальным кандидатом для высокотемпературных электронных применений.</a:t>
            </a:r>
          </a:p>
          <a:p>
            <a:pPr algn="just"/>
            <a:endParaRPr lang="ru-RU" altLang="ru-RU" sz="1600" b="1" dirty="0" smtClean="0">
              <a:latin typeface="Arial" pitchFamily="34" charset="0"/>
            </a:endParaRPr>
          </a:p>
          <a:p>
            <a:pPr algn="just"/>
            <a:r>
              <a:rPr lang="ru-RU" altLang="ru-RU" sz="1600" b="1" dirty="0" smtClean="0">
                <a:latin typeface="Arial" pitchFamily="34" charset="0"/>
              </a:rPr>
              <a:t>В текущем десятилетии были значительно усовершенствованы методы выращивания алмазов и методы легирования для </a:t>
            </a:r>
            <a:r>
              <a:rPr lang="ru-RU" altLang="ru-RU" sz="1600" b="1" dirty="0" err="1" smtClean="0">
                <a:latin typeface="Arial" pitchFamily="34" charset="0"/>
              </a:rPr>
              <a:t>p</a:t>
            </a:r>
            <a:r>
              <a:rPr lang="ru-RU" altLang="ru-RU" sz="1600" b="1" dirty="0" smtClean="0">
                <a:latin typeface="Arial" pitchFamily="34" charset="0"/>
              </a:rPr>
              <a:t>, </a:t>
            </a:r>
            <a:r>
              <a:rPr lang="ru-RU" altLang="ru-RU" sz="1600" b="1" dirty="0" err="1" smtClean="0">
                <a:latin typeface="Arial" pitchFamily="34" charset="0"/>
              </a:rPr>
              <a:t>p+</a:t>
            </a:r>
            <a:r>
              <a:rPr lang="ru-RU" altLang="ru-RU" sz="1600" b="1" dirty="0" smtClean="0">
                <a:latin typeface="Arial" pitchFamily="34" charset="0"/>
              </a:rPr>
              <a:t>, n-типа. </a:t>
            </a:r>
          </a:p>
          <a:p>
            <a:pPr algn="just"/>
            <a:endParaRPr lang="ru-RU" altLang="ru-RU" sz="1600" b="1" dirty="0" smtClean="0">
              <a:latin typeface="Arial" pitchFamily="34" charset="0"/>
            </a:endParaRPr>
          </a:p>
          <a:p>
            <a:pPr algn="just"/>
            <a:r>
              <a:rPr lang="ru-RU" altLang="ru-RU" sz="1600" b="1" dirty="0" smtClean="0">
                <a:latin typeface="Arial" pitchFamily="34" charset="0"/>
              </a:rPr>
              <a:t>В настоящее время получены все основные типы полупроводниковых пассивных и активных приборов на основе алмаза (силовые и переключающие диоды, полевые и биполярные транзисторы). </a:t>
            </a:r>
            <a:endParaRPr lang="en-US" altLang="ru-RU" sz="1600" b="1" dirty="0" smtClean="0">
              <a:latin typeface="Arial" pitchFamily="34" charset="0"/>
            </a:endParaRPr>
          </a:p>
          <a:p>
            <a:pPr algn="just"/>
            <a:endParaRPr lang="ru-RU" altLang="ru-RU" sz="1600" b="1" dirty="0" smtClean="0">
              <a:latin typeface="Arial" pitchFamily="34" charset="0"/>
            </a:endParaRPr>
          </a:p>
          <a:p>
            <a:pPr algn="just"/>
            <a:r>
              <a:rPr lang="ru-RU" altLang="ru-RU" sz="1600" b="1" dirty="0" smtClean="0">
                <a:latin typeface="Arial" pitchFamily="34" charset="0"/>
              </a:rPr>
              <a:t>Более </a:t>
            </a:r>
            <a:r>
              <a:rPr lang="ru-RU" altLang="ru-RU" sz="1600" b="1" dirty="0" smtClean="0">
                <a:latin typeface="Arial" pitchFamily="34" charset="0"/>
              </a:rPr>
              <a:t>глубокое понимание поверхности, интерфейса и дефектности структур позволяют улучшить изготовление  и характеристики приборов</a:t>
            </a:r>
            <a:r>
              <a:rPr lang="ru-RU" altLang="ru-RU" sz="1600" b="1" dirty="0" smtClean="0">
                <a:latin typeface="Arial" pitchFamily="34" charset="0"/>
              </a:rPr>
              <a:t>.</a:t>
            </a:r>
            <a:endParaRPr lang="ru-RU" altLang="ru-RU" sz="1600" b="1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3019" y="1436816"/>
            <a:ext cx="6711546" cy="485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290375" y="6476111"/>
            <a:ext cx="8229600" cy="647700"/>
          </a:xfrm>
          <a:prstGeom prst="rect">
            <a:avLst/>
          </a:prstGeom>
        </p:spPr>
        <p:txBody>
          <a:bodyPr>
            <a:normAutofit fontScale="90000" lnSpcReduction="20000"/>
          </a:bodyPr>
          <a:lstStyle/>
          <a:p>
            <a:pPr marL="0" marR="0" lvl="0" indent="0" algn="ctr" defTabSz="10429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Спасибо за внимание 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! 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-178130" y="346220"/>
            <a:ext cx="92860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28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Возможные применения полупроводникового алмаза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54000" y="1130300"/>
            <a:ext cx="6143625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ru-RU" sz="2000" dirty="0">
                <a:solidFill>
                  <a:srgbClr val="000000"/>
                </a:solidFill>
                <a:latin typeface="Book Antiqua" pitchFamily="18" charset="0"/>
              </a:rPr>
              <a:t>     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ru-RU" sz="2000" dirty="0">
                <a:solidFill>
                  <a:schemeClr val="tx1"/>
                </a:solidFill>
                <a:latin typeface="Book Antiqua" pitchFamily="18" charset="0"/>
              </a:rPr>
              <a:t>Пассивные приборы: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ru-RU" sz="2000" dirty="0">
                <a:solidFill>
                  <a:schemeClr val="tx1"/>
                </a:solidFill>
                <a:latin typeface="Book Antiqua" pitchFamily="18" charset="0"/>
              </a:rPr>
              <a:t>         - радиационные датчики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ru-RU" sz="2000" dirty="0">
                <a:solidFill>
                  <a:schemeClr val="tx1"/>
                </a:solidFill>
                <a:latin typeface="Book Antiqua" pitchFamily="18" charset="0"/>
              </a:rPr>
              <a:t>         - </a:t>
            </a:r>
            <a:r>
              <a:rPr lang="ru-RU" sz="2000" dirty="0" smtClean="0">
                <a:solidFill>
                  <a:schemeClr val="tx1"/>
                </a:solidFill>
                <a:latin typeface="Book Antiqua" pitchFamily="18" charset="0"/>
              </a:rPr>
              <a:t>детекторы </a:t>
            </a:r>
            <a:r>
              <a:rPr lang="ru-RU" sz="2000" dirty="0">
                <a:solidFill>
                  <a:schemeClr val="tx1"/>
                </a:solidFill>
                <a:latin typeface="Book Antiqua" pitchFamily="18" charset="0"/>
              </a:rPr>
              <a:t>УФ </a:t>
            </a:r>
            <a:r>
              <a:rPr lang="ru-RU" sz="2000" dirty="0" smtClean="0">
                <a:solidFill>
                  <a:schemeClr val="tx1"/>
                </a:solidFill>
                <a:latin typeface="Book Antiqua" pitchFamily="18" charset="0"/>
              </a:rPr>
              <a:t>излучения</a:t>
            </a:r>
            <a:endParaRPr lang="ru-RU" sz="2000" dirty="0">
              <a:solidFill>
                <a:schemeClr val="tx1"/>
              </a:solidFill>
              <a:latin typeface="Book Antiqua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ru-RU" sz="2000" dirty="0">
                <a:solidFill>
                  <a:schemeClr val="tx1"/>
                </a:solidFill>
                <a:latin typeface="Book Antiqua" pitchFamily="18" charset="0"/>
              </a:rPr>
              <a:t>         - нейтронные детекторы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ru-RU" sz="2000" dirty="0" err="1" smtClean="0">
                <a:latin typeface="Book Antiqua" pitchFamily="18" charset="0"/>
              </a:rPr>
              <a:t>Микроэлектромеханические</a:t>
            </a:r>
            <a:endParaRPr lang="ru-RU" sz="2000" dirty="0" smtClean="0">
              <a:latin typeface="Book Antiqua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ru-RU" sz="2000" dirty="0" smtClean="0">
                <a:latin typeface="Book Antiqua" pitchFamily="18" charset="0"/>
              </a:rPr>
              <a:t>          системы (МЭМС)</a:t>
            </a:r>
          </a:p>
          <a:p>
            <a:pPr marL="342900" indent="-342900">
              <a:spcBef>
                <a:spcPct val="20000"/>
              </a:spcBef>
              <a:buFont typeface="Times New Roman" pitchFamily="18" charset="0"/>
              <a:buChar char="•"/>
            </a:pPr>
            <a:r>
              <a:rPr lang="ru-RU" sz="2000" dirty="0" err="1" smtClean="0">
                <a:latin typeface="Book Antiqua" pitchFamily="18" charset="0"/>
              </a:rPr>
              <a:t>Теплоотводы</a:t>
            </a:r>
            <a:r>
              <a:rPr lang="ru-RU" sz="2000" dirty="0" smtClean="0">
                <a:latin typeface="Book Antiqua" pitchFamily="18" charset="0"/>
              </a:rPr>
              <a:t>  </a:t>
            </a:r>
          </a:p>
          <a:p>
            <a:pPr marL="342900" indent="-342900">
              <a:spcBef>
                <a:spcPct val="20000"/>
              </a:spcBef>
              <a:buFont typeface="Times New Roman" pitchFamily="18" charset="0"/>
              <a:buChar char="•"/>
            </a:pPr>
            <a:endParaRPr lang="ru-RU" sz="2000" dirty="0" smtClean="0">
              <a:latin typeface="Book Antiqua" pitchFamily="18" charset="0"/>
            </a:endParaRPr>
          </a:p>
          <a:p>
            <a:pPr marL="342900" indent="-342900">
              <a:spcBef>
                <a:spcPct val="20000"/>
              </a:spcBef>
              <a:buFont typeface="Times New Roman" pitchFamily="18" charset="0"/>
              <a:buChar char="•"/>
            </a:pPr>
            <a:r>
              <a:rPr lang="ru-RU" sz="2000" dirty="0" smtClean="0">
                <a:latin typeface="Book Antiqua" pitchFamily="18" charset="0"/>
              </a:rPr>
              <a:t>Сверхпроводящие приборы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ru-RU" sz="2000" dirty="0" smtClean="0">
                <a:solidFill>
                  <a:schemeClr val="tx1"/>
                </a:solidFill>
                <a:latin typeface="Book Antiqua" pitchFamily="18" charset="0"/>
              </a:rPr>
              <a:t>Активные </a:t>
            </a:r>
            <a:r>
              <a:rPr lang="ru-RU" sz="2000" dirty="0">
                <a:solidFill>
                  <a:schemeClr val="tx1"/>
                </a:solidFill>
                <a:latin typeface="Book Antiqua" pitchFamily="18" charset="0"/>
              </a:rPr>
              <a:t>приборы: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ru-RU" sz="2000" dirty="0">
                <a:solidFill>
                  <a:srgbClr val="C00000"/>
                </a:solidFill>
                <a:latin typeface="Book Antiqua" pitchFamily="18" charset="0"/>
              </a:rPr>
              <a:t>        - мощные переключающие диоды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ru-RU" sz="2000" dirty="0">
                <a:solidFill>
                  <a:srgbClr val="C00000"/>
                </a:solidFill>
                <a:latin typeface="Book Antiqua" pitchFamily="18" charset="0"/>
              </a:rPr>
              <a:t>        - мощные полевые (MESFET и 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ru-RU" sz="2000" dirty="0">
                <a:solidFill>
                  <a:srgbClr val="C00000"/>
                </a:solidFill>
                <a:latin typeface="Book Antiqua" pitchFamily="18" charset="0"/>
              </a:rPr>
              <a:t>           </a:t>
            </a:r>
            <a:r>
              <a:rPr lang="ru-RU" sz="2000" dirty="0" smtClean="0">
                <a:solidFill>
                  <a:srgbClr val="C00000"/>
                </a:solidFill>
                <a:latin typeface="Book Antiqua" pitchFamily="18" charset="0"/>
              </a:rPr>
              <a:t>MISFET, </a:t>
            </a:r>
            <a:r>
              <a:rPr lang="en-US" sz="2000" dirty="0" smtClean="0">
                <a:solidFill>
                  <a:srgbClr val="C00000"/>
                </a:solidFill>
                <a:latin typeface="Book Antiqua" pitchFamily="18" charset="0"/>
              </a:rPr>
              <a:t>JFET</a:t>
            </a:r>
            <a:r>
              <a:rPr lang="ru-RU" sz="2000" dirty="0" smtClean="0">
                <a:solidFill>
                  <a:srgbClr val="C00000"/>
                </a:solidFill>
                <a:latin typeface="Book Antiqua" pitchFamily="18" charset="0"/>
              </a:rPr>
              <a:t>) транзисторы, биполярные транзисторы</a:t>
            </a:r>
            <a:endParaRPr lang="ru-RU" sz="2000" dirty="0">
              <a:solidFill>
                <a:srgbClr val="C00000"/>
              </a:solidFill>
              <a:latin typeface="Book Antiqua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</a:pPr>
            <a:r>
              <a:rPr lang="ru-RU" sz="2000" dirty="0">
                <a:solidFill>
                  <a:schemeClr val="tx1"/>
                </a:solidFill>
                <a:latin typeface="Book Antiqua" pitchFamily="18" charset="0"/>
              </a:rPr>
              <a:t>        - оптоэлектронные приборы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endParaRPr lang="ru-RU" sz="2000" dirty="0">
              <a:solidFill>
                <a:srgbClr val="000000"/>
              </a:solidFill>
              <a:latin typeface="Book Antiqua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endParaRPr lang="ru-RU" sz="2000" dirty="0">
              <a:solidFill>
                <a:srgbClr val="000000"/>
              </a:solidFill>
              <a:latin typeface="Book Antiqua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endParaRPr lang="ru-RU" sz="2000" dirty="0">
              <a:solidFill>
                <a:srgbClr val="000000"/>
              </a:solidFill>
              <a:latin typeface="Book Antiqua" pitchFamily="18" charset="0"/>
            </a:endParaRP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Char char="•"/>
            </a:pPr>
            <a:endParaRPr lang="ru-RU" sz="2000" dirty="0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12" name="Picture 8" descr="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71" y="2019869"/>
            <a:ext cx="5693029" cy="39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175952" y="217363"/>
            <a:ext cx="42427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Структура  алмаза</a:t>
            </a:r>
            <a:endParaRPr lang="en-US" altLang="fr-FR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5" descr="Diamond_Cubic-F_lattice_animation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9388" y="2240354"/>
            <a:ext cx="2808287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157407" y="1709033"/>
            <a:ext cx="133402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ru-RU" sz="2800" b="1" dirty="0">
                <a:solidFill>
                  <a:srgbClr val="000000"/>
                </a:solidFill>
              </a:rPr>
              <a:t>АЛМАЗ</a:t>
            </a:r>
            <a:endParaRPr lang="ru-RU" altLang="ru-RU" sz="2000" b="1" dirty="0">
              <a:solidFill>
                <a:srgbClr val="000000"/>
              </a:solidFill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05727" y="1724268"/>
            <a:ext cx="1384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ru-RU" altLang="ru-RU" sz="2800" b="1" dirty="0">
                <a:solidFill>
                  <a:srgbClr val="000000"/>
                </a:solidFill>
              </a:rPr>
              <a:t>ГРАФИТ</a:t>
            </a:r>
            <a:endParaRPr lang="ru-RU" altLang="ru-RU" sz="2000" b="1" dirty="0">
              <a:solidFill>
                <a:srgbClr val="000000"/>
              </a:solidFill>
            </a:endParaRPr>
          </a:p>
        </p:txBody>
      </p:sp>
      <p:pic>
        <p:nvPicPr>
          <p:cNvPr id="15" name="Picture 8" descr="graphi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2443" y="2615974"/>
            <a:ext cx="2297112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366536" y="5499804"/>
            <a:ext cx="6258849" cy="15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altLang="ru-RU" sz="2800" dirty="0" smtClean="0">
                <a:solidFill>
                  <a:schemeClr val="tx2"/>
                </a:solidFill>
                <a:latin typeface="Times New Roman" pitchFamily="18" charset="0"/>
              </a:rPr>
              <a:t>Ширина запрещенной зоны 5.45 эВ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altLang="ru-RU" sz="2800" dirty="0" smtClean="0">
                <a:solidFill>
                  <a:schemeClr val="tx2"/>
                </a:solidFill>
                <a:latin typeface="Times New Roman" pitchFamily="18" charset="0"/>
              </a:rPr>
              <a:t>Атомная плотность </a:t>
            </a:r>
            <a:r>
              <a:rPr lang="en-US" altLang="ru-RU" sz="2800" dirty="0" smtClean="0">
                <a:solidFill>
                  <a:schemeClr val="tx2"/>
                </a:solidFill>
                <a:latin typeface="Times New Roman" pitchFamily="18" charset="0"/>
              </a:rPr>
              <a:t>1.76</a:t>
            </a:r>
            <a:r>
              <a:rPr lang="ru-RU" altLang="ru-RU" sz="2800" dirty="0" smtClean="0">
                <a:solidFill>
                  <a:schemeClr val="tx2"/>
                </a:solidFill>
                <a:latin typeface="Times New Roman" pitchFamily="18" charset="0"/>
              </a:rPr>
              <a:t>×</a:t>
            </a:r>
            <a:r>
              <a:rPr lang="en-US" altLang="ru-RU" sz="2800" dirty="0" smtClean="0">
                <a:solidFill>
                  <a:schemeClr val="tx2"/>
                </a:solidFill>
                <a:latin typeface="Times New Roman" pitchFamily="18" charset="0"/>
              </a:rPr>
              <a:t>10</a:t>
            </a:r>
            <a:r>
              <a:rPr lang="en-US" altLang="ru-RU" sz="2800" baseline="30000" dirty="0" smtClean="0">
                <a:solidFill>
                  <a:schemeClr val="tx2"/>
                </a:solidFill>
                <a:latin typeface="Times New Roman" pitchFamily="18" charset="0"/>
              </a:rPr>
              <a:t>23</a:t>
            </a:r>
            <a:r>
              <a:rPr lang="en-US" altLang="ru-RU" sz="2800" dirty="0" smtClean="0">
                <a:solidFill>
                  <a:schemeClr val="tx2"/>
                </a:solidFill>
                <a:latin typeface="Times New Roman" pitchFamily="18" charset="0"/>
              </a:rPr>
              <a:t>c</a:t>
            </a:r>
            <a:r>
              <a:rPr lang="ru-RU" altLang="ru-RU" sz="2800" dirty="0" smtClean="0">
                <a:solidFill>
                  <a:schemeClr val="tx2"/>
                </a:solidFill>
                <a:latin typeface="Times New Roman" pitchFamily="18" charset="0"/>
              </a:rPr>
              <a:t>м</a:t>
            </a:r>
            <a:r>
              <a:rPr lang="en-US" altLang="ru-RU" sz="2800" baseline="30000" dirty="0" smtClean="0">
                <a:solidFill>
                  <a:schemeClr val="tx2"/>
                </a:solidFill>
                <a:latin typeface="Times New Roman" pitchFamily="18" charset="0"/>
              </a:rPr>
              <a:t>-3</a:t>
            </a:r>
            <a:endParaRPr lang="ru-RU" altLang="ru-RU" sz="2800" baseline="30000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ru-RU" altLang="ru-RU" sz="2800" dirty="0" smtClean="0">
                <a:solidFill>
                  <a:schemeClr val="tx2"/>
                </a:solidFill>
                <a:latin typeface="Times New Roman" pitchFamily="18" charset="0"/>
              </a:rPr>
              <a:t>Параметр ячейки </a:t>
            </a:r>
            <a:r>
              <a:rPr lang="en-US" altLang="ru-RU" sz="2800" dirty="0" smtClean="0">
                <a:solidFill>
                  <a:schemeClr val="tx2"/>
                </a:solidFill>
                <a:latin typeface="Times New Roman" pitchFamily="18" charset="0"/>
              </a:rPr>
              <a:t>0</a:t>
            </a:r>
            <a:r>
              <a:rPr lang="ru-RU" altLang="ru-RU" sz="2800" dirty="0" smtClean="0">
                <a:solidFill>
                  <a:schemeClr val="tx2"/>
                </a:solidFill>
                <a:latin typeface="Times New Roman" pitchFamily="18" charset="0"/>
              </a:rPr>
              <a:t>.356 нм</a:t>
            </a:r>
            <a:endParaRPr lang="ru-RU" altLang="ru-RU" sz="2800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5091" y="1953746"/>
            <a:ext cx="4086225" cy="315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189600" y="231011"/>
            <a:ext cx="3911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Свойства алмаза</a:t>
            </a:r>
            <a:endParaRPr lang="en-US" altLang="fr-FR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4513" y="1484313"/>
            <a:ext cx="3033712" cy="248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7719138" y="4043008"/>
            <a:ext cx="2592387" cy="93842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</a:rPr>
              <a:t>Сравнение пробивных напряжений различных полупроводников </a:t>
            </a:r>
          </a:p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83056" y="5247569"/>
            <a:ext cx="9120249" cy="23136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i="1" dirty="0">
                <a:latin typeface="Times New Roman" pitchFamily="18" charset="0"/>
              </a:rPr>
              <a:t>Уникальные свойства полупроводникового алмаза: </a:t>
            </a:r>
          </a:p>
          <a:p>
            <a:pPr algn="just"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</a:rPr>
              <a:t>наивысшая теплопроводность</a:t>
            </a:r>
          </a:p>
          <a:p>
            <a:pPr algn="just"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</a:rPr>
              <a:t>большая ширина запрещенной зоны 5.45 эВ,  может быть легирован</a:t>
            </a:r>
            <a:endParaRPr lang="ru-RU" altLang="ru-RU" sz="2000" dirty="0">
              <a:solidFill>
                <a:schemeClr val="tx2"/>
              </a:solidFill>
              <a:latin typeface="Times New Roman" pitchFamily="18" charset="0"/>
            </a:endParaRPr>
          </a:p>
          <a:p>
            <a:pPr algn="just"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</a:rPr>
              <a:t>химическая и радиационная стойкость </a:t>
            </a:r>
          </a:p>
          <a:p>
            <a:pPr algn="just"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</a:rPr>
              <a:t>наивысшие </a:t>
            </a:r>
            <a:r>
              <a:rPr lang="ru-RU" altLang="ru-RU" sz="2000" dirty="0">
                <a:solidFill>
                  <a:schemeClr val="tx2"/>
                </a:solidFill>
                <a:latin typeface="Times New Roman" pitchFamily="18" charset="0"/>
              </a:rPr>
              <a:t>пробойные поля</a:t>
            </a:r>
          </a:p>
          <a:p>
            <a:pPr algn="just"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</a:rPr>
              <a:t>высокая </a:t>
            </a:r>
            <a:r>
              <a:rPr lang="ru-RU" altLang="ru-RU" sz="2000" dirty="0">
                <a:solidFill>
                  <a:schemeClr val="tx2"/>
                </a:solidFill>
                <a:latin typeface="Times New Roman" pitchFamily="18" charset="0"/>
              </a:rPr>
              <a:t>подвижность носителей </a:t>
            </a: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</a:rPr>
              <a:t>заряда</a:t>
            </a:r>
          </a:p>
          <a:p>
            <a:pPr algn="just">
              <a:buFont typeface="Times New Roman" pitchFamily="18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dirty="0" smtClean="0">
                <a:solidFill>
                  <a:schemeClr val="tx2"/>
                </a:solidFill>
                <a:latin typeface="Times New Roman" pitchFamily="18" charset="0"/>
              </a:rPr>
              <a:t>наибольшая твердость</a:t>
            </a:r>
            <a:endParaRPr lang="ru-RU" altLang="ru-RU" sz="2000" dirty="0">
              <a:solidFill>
                <a:schemeClr val="tx2"/>
              </a:solidFill>
              <a:latin typeface="Times New Roman" pitchFamily="18" charset="0"/>
            </a:endParaRPr>
          </a:p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23" name="Group 84"/>
          <p:cNvGraphicFramePr>
            <a:graphicFrameLocks noGrp="1"/>
          </p:cNvGraphicFramePr>
          <p:nvPr/>
        </p:nvGraphicFramePr>
        <p:xfrm>
          <a:off x="204717" y="1259538"/>
          <a:ext cx="6982688" cy="2809692"/>
        </p:xfrm>
        <a:graphic>
          <a:graphicData uri="http://schemas.openxmlformats.org/drawingml/2006/table">
            <a:tbl>
              <a:tblPr/>
              <a:tblGrid>
                <a:gridCol w="822002"/>
                <a:gridCol w="785949"/>
                <a:gridCol w="849401"/>
                <a:gridCol w="1355582"/>
                <a:gridCol w="1152244"/>
                <a:gridCol w="1371445"/>
                <a:gridCol w="646065"/>
              </a:tblGrid>
              <a:tr h="688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риал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Ширина зоны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эВ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Поле пробоя,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МВ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Подвижность электронов,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Подвижность дырок,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см</a:t>
                      </a:r>
                      <a:r>
                        <a:rPr kumimoji="0" lang="ru-RU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Теплопровод-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ность,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Вт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 К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MS Mincho" pitchFamily="49" charset="-128"/>
                          <a:cs typeface="Times New Roman" pitchFamily="18" charset="0"/>
                        </a:rPr>
                        <a:t>JFOM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39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Ge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0,7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0,2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3900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1900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8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Si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1,1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1500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540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8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GaAs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1,4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8500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90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GaN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3,0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3,0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1250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850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130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433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8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4H</a:t>
                      </a: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SiC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3,3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3,0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800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9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Алмаз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5,5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4500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3800/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1150</a:t>
                      </a:r>
                      <a:r>
                        <a:rPr kumimoji="0" lang="en-US" sz="14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*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itchFamily="34" charset="0"/>
                        <a:ea typeface="MS Mincho" pitchFamily="49" charset="-128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2000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itchFamily="34" charset="0"/>
                          <a:ea typeface="MS Mincho" pitchFamily="49" charset="-128"/>
                          <a:cs typeface="Times New Roman" pitchFamily="18" charset="0"/>
                        </a:rPr>
                        <a:t>1100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" name="Rectangle 32"/>
          <p:cNvSpPr>
            <a:spLocks noChangeArrowheads="1"/>
          </p:cNvSpPr>
          <p:nvPr/>
        </p:nvSpPr>
        <p:spPr bwMode="auto">
          <a:xfrm>
            <a:off x="1572924" y="4184862"/>
            <a:ext cx="2155927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ru-RU" sz="1200" b="0" dirty="0"/>
              <a:t>JFOM – </a:t>
            </a:r>
            <a:r>
              <a:rPr lang="ru-RU" altLang="ru-RU" sz="1200" b="0" dirty="0"/>
              <a:t>высокая частота, большая мощность</a:t>
            </a:r>
          </a:p>
        </p:txBody>
      </p:sp>
      <p:graphicFrame>
        <p:nvGraphicFramePr>
          <p:cNvPr id="25" name="Object 8"/>
          <p:cNvGraphicFramePr>
            <a:graphicFrameLocks noChangeAspect="1"/>
          </p:cNvGraphicFramePr>
          <p:nvPr/>
        </p:nvGraphicFramePr>
        <p:xfrm>
          <a:off x="4203865" y="4187233"/>
          <a:ext cx="949209" cy="538079"/>
        </p:xfrm>
        <a:graphic>
          <a:graphicData uri="http://schemas.openxmlformats.org/presentationml/2006/ole">
            <p:oleObj spid="_x0000_s90114" name="Формула" r:id="rId5" imgW="761669" imgH="431613" progId="Equation.3">
              <p:embed/>
            </p:oleObj>
          </a:graphicData>
        </a:graphic>
      </p:graphicFrame>
      <p:graphicFrame>
        <p:nvGraphicFramePr>
          <p:cNvPr id="26" name="Object 9"/>
          <p:cNvGraphicFramePr>
            <a:graphicFrameLocks noChangeAspect="1"/>
          </p:cNvGraphicFramePr>
          <p:nvPr/>
        </p:nvGraphicFramePr>
        <p:xfrm>
          <a:off x="163556" y="4166883"/>
          <a:ext cx="1141905" cy="426190"/>
        </p:xfrm>
        <a:graphic>
          <a:graphicData uri="http://schemas.openxmlformats.org/presentationml/2006/ole">
            <p:oleObj spid="_x0000_s90115" name="Формула" r:id="rId6" imgW="1054100" imgH="393700" progId="Equation.3">
              <p:embed/>
            </p:oleObj>
          </a:graphicData>
        </a:graphic>
      </p:graphicFrame>
      <p:graphicFrame>
        <p:nvGraphicFramePr>
          <p:cNvPr id="27" name="Object 10"/>
          <p:cNvGraphicFramePr>
            <a:graphicFrameLocks noChangeAspect="1"/>
          </p:cNvGraphicFramePr>
          <p:nvPr/>
        </p:nvGraphicFramePr>
        <p:xfrm>
          <a:off x="213756" y="4680572"/>
          <a:ext cx="1110331" cy="401000"/>
        </p:xfrm>
        <a:graphic>
          <a:graphicData uri="http://schemas.openxmlformats.org/presentationml/2006/ole">
            <p:oleObj spid="_x0000_s90116" name="Формула" r:id="rId7" imgW="1231366" imgH="444307" progId="Equation.3">
              <p:embed/>
            </p:oleObj>
          </a:graphicData>
        </a:graphic>
      </p:graphicFrame>
      <p:sp>
        <p:nvSpPr>
          <p:cNvPr id="28" name="Rectangle 32"/>
          <p:cNvSpPr>
            <a:spLocks noChangeArrowheads="1"/>
          </p:cNvSpPr>
          <p:nvPr/>
        </p:nvSpPr>
        <p:spPr bwMode="auto">
          <a:xfrm>
            <a:off x="1554493" y="4657894"/>
            <a:ext cx="163996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ru-RU" sz="1200" b="0" dirty="0"/>
              <a:t>KFOM– </a:t>
            </a:r>
            <a:r>
              <a:rPr lang="ru-RU" altLang="ru-RU" sz="1200" b="0" dirty="0"/>
              <a:t>быстродействие, </a:t>
            </a:r>
            <a:r>
              <a:rPr lang="en-US" altLang="ru-RU" sz="1200" b="0" dirty="0"/>
              <a:t>thermal limitation</a:t>
            </a:r>
            <a:endParaRPr lang="ru-RU" altLang="ru-RU" sz="1200" b="0" dirty="0"/>
          </a:p>
        </p:txBody>
      </p:sp>
      <p:sp>
        <p:nvSpPr>
          <p:cNvPr id="29" name="Rectangle 32"/>
          <p:cNvSpPr>
            <a:spLocks noChangeArrowheads="1"/>
          </p:cNvSpPr>
          <p:nvPr/>
        </p:nvSpPr>
        <p:spPr bwMode="auto">
          <a:xfrm>
            <a:off x="5220805" y="4235084"/>
            <a:ext cx="1554934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altLang="ru-RU" sz="1200" b="0" dirty="0"/>
              <a:t>- </a:t>
            </a:r>
            <a:r>
              <a:rPr lang="ru-RU" altLang="ru-RU" sz="1200" b="0" dirty="0"/>
              <a:t>предельная частота </a:t>
            </a:r>
            <a:r>
              <a:rPr lang="ru-RU" altLang="ru-RU" sz="1200" b="0" dirty="0" err="1"/>
              <a:t>СВЧ-прибора</a:t>
            </a:r>
            <a:endParaRPr lang="ru-RU" altLang="ru-RU" sz="1200" b="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1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32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33" name="Picture 44" descr="IPM logo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313898" y="191068"/>
            <a:ext cx="1004652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fr-FR" sz="3200" b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Гетероэпитаксиальный</a:t>
            </a:r>
            <a:r>
              <a:rPr lang="ru-RU" altLang="fr-FR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рост </a:t>
            </a:r>
            <a:r>
              <a:rPr lang="en-US" altLang="fr-FR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CVD</a:t>
            </a:r>
            <a:r>
              <a:rPr lang="ru-RU" altLang="fr-FR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алмаза</a:t>
            </a:r>
            <a:endParaRPr lang="ru-RU" altLang="fr-FR" sz="3200" b="1" kern="9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307277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073" y="1916493"/>
            <a:ext cx="4367809" cy="3529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37684" y="5536984"/>
            <a:ext cx="4702806" cy="659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2"/>
                </a:solidFill>
              </a:rPr>
              <a:t>СЭМ изображение алмазной пленки на подложке </a:t>
            </a:r>
            <a:r>
              <a:rPr lang="en-US" sz="2000" dirty="0" err="1" smtClean="0">
                <a:solidFill>
                  <a:schemeClr val="tx2"/>
                </a:solidFill>
              </a:rPr>
              <a:t>Ir</a:t>
            </a:r>
            <a:r>
              <a:rPr lang="en-US" sz="2000" dirty="0" smtClean="0">
                <a:solidFill>
                  <a:schemeClr val="tx2"/>
                </a:solidFill>
              </a:rPr>
              <a:t> (</a:t>
            </a:r>
            <a:r>
              <a:rPr lang="ru-RU" sz="2000" dirty="0" smtClean="0">
                <a:solidFill>
                  <a:schemeClr val="tx2"/>
                </a:solidFill>
              </a:rPr>
              <a:t>001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endParaRPr lang="ru-RU" sz="2000" dirty="0">
              <a:solidFill>
                <a:schemeClr val="tx2"/>
              </a:solidFill>
            </a:endParaRPr>
          </a:p>
          <a:p>
            <a:pPr algn="ctr">
              <a:spcBef>
                <a:spcPts val="1200"/>
              </a:spcBef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500043" y="4565597"/>
            <a:ext cx="46064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Appl. Phys. 125, (2019)</a:t>
            </a:r>
            <a:r>
              <a:rPr lang="ru-RU" alt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Formation of </a:t>
            </a:r>
            <a:r>
              <a:rPr lang="en-US" alt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icosahedron</a:t>
            </a:r>
            <a:r>
              <a:rPr lang="en-US" alt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twins during initial stages of </a:t>
            </a:r>
            <a:r>
              <a:rPr lang="en-US" altLang="ru-RU" sz="1400" spc="-100" dirty="0" err="1" smtClean="0">
                <a:solidFill>
                  <a:schemeClr val="accent6">
                    <a:lumMod val="75000"/>
                  </a:schemeClr>
                </a:solidFill>
              </a:rPr>
              <a:t>heteroepitaxial</a:t>
            </a:r>
            <a:r>
              <a:rPr lang="en-US" altLang="ru-RU" sz="1400" spc="-100" dirty="0" smtClean="0">
                <a:solidFill>
                  <a:schemeClr val="accent6">
                    <a:lumMod val="75000"/>
                  </a:schemeClr>
                </a:solidFill>
              </a:rPr>
              <a:t> diamond nucleation and growth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5455529" y="3880787"/>
            <a:ext cx="4500572" cy="81404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just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dirty="0" smtClean="0">
                <a:solidFill>
                  <a:schemeClr val="tx2"/>
                </a:solidFill>
              </a:rPr>
              <a:t>РЭМ изображение алмазной пленки на подложке с-</a:t>
            </a:r>
            <a:r>
              <a:rPr lang="en-US" sz="2000" dirty="0" smtClean="0">
                <a:solidFill>
                  <a:schemeClr val="tx2"/>
                </a:solidFill>
              </a:rPr>
              <a:t>BN</a:t>
            </a:r>
            <a:r>
              <a:rPr lang="ru-RU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(00</a:t>
            </a:r>
            <a:r>
              <a:rPr lang="ru-RU" sz="2000" dirty="0" smtClean="0">
                <a:solidFill>
                  <a:schemeClr val="tx2"/>
                </a:solidFill>
              </a:rPr>
              <a:t>1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r>
              <a:rPr lang="ru-RU" sz="2000" dirty="0" smtClean="0">
                <a:solidFill>
                  <a:schemeClr val="tx2"/>
                </a:solidFill>
              </a:rPr>
              <a:t> (а) и </a:t>
            </a:r>
            <a:r>
              <a:rPr lang="en-US" sz="2000" dirty="0" smtClean="0">
                <a:solidFill>
                  <a:schemeClr val="tx2"/>
                </a:solidFill>
              </a:rPr>
              <a:t>(</a:t>
            </a:r>
            <a:r>
              <a:rPr lang="ru-RU" sz="2000" dirty="0" smtClean="0">
                <a:solidFill>
                  <a:schemeClr val="tx2"/>
                </a:solidFill>
              </a:rPr>
              <a:t>111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r>
              <a:rPr lang="ru-RU" sz="2000" dirty="0" smtClean="0">
                <a:solidFill>
                  <a:schemeClr val="tx2"/>
                </a:solidFill>
              </a:rPr>
              <a:t>  (</a:t>
            </a:r>
            <a:r>
              <a:rPr lang="en-US" sz="2000" dirty="0" smtClean="0">
                <a:solidFill>
                  <a:schemeClr val="tx2"/>
                </a:solidFill>
              </a:rPr>
              <a:t>b)</a:t>
            </a:r>
            <a:endParaRPr lang="ru-RU" sz="2000" dirty="0">
              <a:solidFill>
                <a:schemeClr val="tx2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5422929" y="2065509"/>
            <a:ext cx="4607968" cy="1639579"/>
            <a:chOff x="5422929" y="1554884"/>
            <a:chExt cx="4607968" cy="1639579"/>
          </a:xfrm>
        </p:grpSpPr>
        <p:pic>
          <p:nvPicPr>
            <p:cNvPr id="140291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422929" y="1554884"/>
              <a:ext cx="4607968" cy="1639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/>
            <a:srcRect r="93210" b="91661"/>
            <a:stretch>
              <a:fillRect/>
            </a:stretch>
          </p:blipFill>
          <p:spPr bwMode="auto">
            <a:xfrm>
              <a:off x="5569857" y="1605766"/>
              <a:ext cx="296553" cy="294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/>
            <a:srcRect t="39969" r="93211" b="51619"/>
            <a:stretch>
              <a:fillRect/>
            </a:stretch>
          </p:blipFill>
          <p:spPr bwMode="auto">
            <a:xfrm>
              <a:off x="8004299" y="1603169"/>
              <a:ext cx="296553" cy="296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2" name="TextBox 21"/>
          <p:cNvSpPr txBox="1"/>
          <p:nvPr/>
        </p:nvSpPr>
        <p:spPr>
          <a:xfrm>
            <a:off x="213756" y="6429435"/>
            <a:ext cx="10295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Гетероэпитаксиальный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рост 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CVD 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алмаза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инородной</a:t>
            </a:r>
          </a:p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подложке не подходит для электроники!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22878" y="5445455"/>
            <a:ext cx="45856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BN, Si, </a:t>
            </a:r>
            <a:r>
              <a:rPr lang="it-IT" sz="24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ириди</a:t>
            </a:r>
            <a:r>
              <a:rPr lang="ru-RU" sz="2400" dirty="0" err="1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й</a:t>
            </a:r>
            <a:r>
              <a:rPr lang="it-IT" sz="24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it-IT" sz="24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SiC, Ni, </a:t>
            </a:r>
            <a:r>
              <a:rPr lang="it-IT" sz="24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Cu</a:t>
            </a:r>
            <a:r>
              <a:rPr lang="ru-RU" sz="24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ru-RU" sz="1800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возможные подложки</a:t>
            </a:r>
            <a:endParaRPr lang="ru-RU" sz="2400" dirty="0" smtClean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-1" y="108714"/>
            <a:ext cx="1004652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fr-FR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Рост  НРНТ алмаза из затравки в разных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ru-RU" altLang="fr-FR" sz="2400" b="1" kern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кристаллографических направлениях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6553" y="2046556"/>
            <a:ext cx="4430956" cy="330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106" y="1830655"/>
            <a:ext cx="3520539" cy="375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623125" y="5894243"/>
            <a:ext cx="1029590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Причина неоднородности проводимости алмаза - неоднородность НРНТ подложек</a:t>
            </a: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7719" y="6607565"/>
            <a:ext cx="9128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НРНТ алмаз</a:t>
            </a:r>
            <a:r>
              <a:rPr lang="en-US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не подходит для электроники!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9650" y="1351717"/>
            <a:ext cx="4237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НРНТ</a:t>
            </a:r>
            <a:r>
              <a:rPr lang="en-US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(high </a:t>
            </a:r>
            <a:r>
              <a:rPr lang="en-US" sz="18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pressure high temperature)</a:t>
            </a:r>
            <a:endParaRPr lang="ru-RU" sz="18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0" y="227465"/>
            <a:ext cx="50974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Алмаз для электроники</a:t>
            </a: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679724" y="3056844"/>
            <a:ext cx="5013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CVD</a:t>
            </a:r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слои алмаза, выращенные на </a:t>
            </a:r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HPHT</a:t>
            </a:r>
            <a:r>
              <a:rPr lang="ru-RU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подложках</a:t>
            </a:r>
            <a:endParaRPr lang="en-US" sz="2400" b="1" dirty="0" smtClean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1874" y="1263668"/>
            <a:ext cx="385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HPHT</a:t>
            </a:r>
          </a:p>
          <a:p>
            <a:pPr algn="ctr"/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(high pressure high temperature)</a:t>
            </a:r>
            <a:endParaRPr lang="ru-RU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9" descr="befo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274" y="2127004"/>
            <a:ext cx="3586368" cy="275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5" cstate="print"/>
          <a:srcRect l="16794" t="21802" r="20941" b="13654"/>
          <a:stretch>
            <a:fillRect/>
          </a:stretch>
        </p:blipFill>
        <p:spPr bwMode="auto">
          <a:xfrm>
            <a:off x="6899563" y="4193718"/>
            <a:ext cx="3194463" cy="3078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Прямая со стрелкой 21"/>
          <p:cNvCxnSpPr/>
          <p:nvPr/>
        </p:nvCxnSpPr>
        <p:spPr>
          <a:xfrm>
            <a:off x="4643251" y="4417622"/>
            <a:ext cx="1959430" cy="831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9347200" y="0"/>
            <a:ext cx="1346200" cy="1128156"/>
          </a:xfrm>
          <a:prstGeom prst="rect">
            <a:avLst/>
          </a:prstGeom>
          <a:solidFill>
            <a:srgbClr val="001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339725" y="203715"/>
            <a:ext cx="43532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lvl="1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fr-FR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Синтез </a:t>
            </a:r>
            <a:r>
              <a:rPr lang="en-US" altLang="fr-FR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CVD</a:t>
            </a:r>
            <a:r>
              <a:rPr lang="ru-RU" altLang="fr-FR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алмаза</a:t>
            </a:r>
            <a:endParaRPr lang="en-US" altLang="fr-FR" sz="32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9426575" y="197715"/>
            <a:ext cx="1266825" cy="601663"/>
            <a:chOff x="261" y="255"/>
            <a:chExt cx="1089" cy="730"/>
          </a:xfrm>
        </p:grpSpPr>
        <p:sp>
          <p:nvSpPr>
            <p:cNvPr id="9" name="Rectangle 43"/>
            <p:cNvSpPr>
              <a:spLocks noChangeArrowheads="1"/>
            </p:cNvSpPr>
            <p:nvPr/>
          </p:nvSpPr>
          <p:spPr bwMode="auto">
            <a:xfrm>
              <a:off x="261" y="737"/>
              <a:ext cx="1089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buClr>
                  <a:schemeClr val="bg2"/>
                </a:buClr>
                <a:buFont typeface="Monotype Sorts" pitchFamily="2" charset="2"/>
                <a:buNone/>
              </a:pPr>
              <a:r>
                <a:rPr kumimoji="1" lang="ru-RU" sz="1600" b="1" i="1" dirty="0" smtClean="0">
                  <a:solidFill>
                    <a:schemeClr val="bg1"/>
                  </a:solidFill>
                  <a:latin typeface="Times New Roman" pitchFamily="18" charset="0"/>
                </a:rPr>
                <a:t>  ИФМ </a:t>
              </a:r>
              <a:r>
                <a:rPr kumimoji="1" lang="ru-RU" sz="1600" b="1" i="1" dirty="0">
                  <a:solidFill>
                    <a:schemeClr val="bg1"/>
                  </a:solidFill>
                  <a:latin typeface="Times New Roman" pitchFamily="18" charset="0"/>
                </a:rPr>
                <a:t>РАН</a:t>
              </a:r>
            </a:p>
          </p:txBody>
        </p:sp>
        <p:pic>
          <p:nvPicPr>
            <p:cNvPr id="10" name="Picture 44" descr="IPM log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5" y="255"/>
              <a:ext cx="921" cy="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Прямоугольник 12"/>
          <p:cNvSpPr/>
          <p:nvPr/>
        </p:nvSpPr>
        <p:spPr>
          <a:xfrm>
            <a:off x="3449781" y="6919336"/>
            <a:ext cx="3708400" cy="641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>
          <a:xfrm>
            <a:off x="4688385" y="2044946"/>
            <a:ext cx="6005015" cy="1653598"/>
          </a:xfrm>
          <a:prstGeom prst="rect">
            <a:avLst/>
          </a:prstGeom>
        </p:spPr>
        <p:txBody>
          <a:bodyPr vert="horz" lIns="104294" tIns="52146" rIns="104294" bIns="52146" rtlCol="0">
            <a:normAutofit/>
          </a:bodyPr>
          <a:lstStyle/>
          <a:p>
            <a:pPr marL="391098" marR="0" lvl="0" indent="-391098" algn="l" defTabSz="1042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lang="ru-RU" altLang="ru-RU" sz="2000" b="1" dirty="0" smtClean="0">
                <a:solidFill>
                  <a:schemeClr val="tx2"/>
                </a:solidFill>
                <a:latin typeface="Times New Roman" pitchFamily="18" charset="0"/>
              </a:rPr>
              <a:t>Для роста алмаза необходимы:</a:t>
            </a:r>
          </a:p>
          <a:p>
            <a:pPr marL="391098" marR="0" lvl="0" indent="-391098" algn="l" defTabSz="1042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высокая (неравновесная) концентрация атомарного водорода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</a:p>
          <a:p>
            <a:pPr marL="391098" marR="0" lvl="0" indent="-391098" algn="l" defTabSz="104292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активные углеводородные радикалы: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</a:t>
            </a:r>
            <a:r>
              <a:rPr kumimoji="0" lang="en-US" altLang="ru-RU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altLang="ru-RU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en-US" altLang="ru-RU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0" descr="scheme_best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1181827" y="1882413"/>
            <a:ext cx="2841625" cy="4645025"/>
          </a:xfrm>
          <a:prstGeom prst="rect">
            <a:avLst/>
          </a:prstGeom>
        </p:spPr>
      </p:pic>
      <p:pic>
        <p:nvPicPr>
          <p:cNvPr id="14" name="Picture 6" descr="discharge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5838" y="3971885"/>
            <a:ext cx="328295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567536" y="6721747"/>
            <a:ext cx="44957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ru-RU" altLang="ru-RU" sz="1400" dirty="0">
                <a:solidFill>
                  <a:schemeClr val="accent6">
                    <a:lumMod val="75000"/>
                  </a:schemeClr>
                </a:solidFill>
              </a:rPr>
              <a:t>Химическое осаждение из газовой фазы </a:t>
            </a:r>
            <a:r>
              <a:rPr lang="en-US" altLang="ru-RU" sz="1400" dirty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ru-RU" altLang="ru-RU" sz="1400" dirty="0">
                <a:solidFill>
                  <a:schemeClr val="accent6">
                    <a:lumMod val="75000"/>
                  </a:schemeClr>
                </a:solidFill>
              </a:rPr>
              <a:t>основоположники метода – </a:t>
            </a:r>
            <a:endParaRPr lang="en-US" altLang="ru-RU" sz="1400" dirty="0">
              <a:solidFill>
                <a:schemeClr val="accent6">
                  <a:lumMod val="75000"/>
                </a:schemeClr>
              </a:solidFill>
            </a:endParaRPr>
          </a:p>
          <a:p>
            <a:pPr algn="l"/>
            <a:r>
              <a:rPr lang="ru-RU" altLang="ru-RU" sz="1400" dirty="0">
                <a:solidFill>
                  <a:schemeClr val="accent6">
                    <a:lumMod val="75000"/>
                  </a:schemeClr>
                </a:solidFill>
              </a:rPr>
              <a:t>- Б.В. Спицын, Б.В. Дерягин, В.М. Федосеев, 1981.</a:t>
            </a:r>
            <a:endParaRPr lang="en-US" alt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5575386" y="6718821"/>
            <a:ext cx="45989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400" dirty="0">
                <a:solidFill>
                  <a:schemeClr val="accent6">
                    <a:lumMod val="75000"/>
                  </a:schemeClr>
                </a:solidFill>
              </a:rPr>
              <a:t>Химическое осаждение из газа, активируемого плазмой СВЧ разряда, - </a:t>
            </a:r>
            <a:r>
              <a:rPr lang="en-US" altLang="ru-RU" sz="1400" dirty="0">
                <a:solidFill>
                  <a:schemeClr val="accent6">
                    <a:lumMod val="75000"/>
                  </a:schemeClr>
                </a:solidFill>
              </a:rPr>
              <a:t>S. Matsumoto, </a:t>
            </a:r>
            <a:r>
              <a:rPr lang="ru-RU" altLang="ru-RU" sz="1400" dirty="0">
                <a:solidFill>
                  <a:schemeClr val="accent6">
                    <a:lumMod val="75000"/>
                  </a:schemeClr>
                </a:solidFill>
              </a:rPr>
              <a:t>Япония, 1982.</a:t>
            </a: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6119220" y="2365020"/>
            <a:ext cx="8208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/>
            <a:endParaRPr lang="ru-RU" altLang="ru-RU" sz="2400">
              <a:cs typeface="Times New Roman" pitchFamily="18" charset="0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568252" y="1318170"/>
            <a:ext cx="864076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 dirty="0"/>
              <a:t>CVD – </a:t>
            </a:r>
            <a:r>
              <a:rPr lang="ru-RU" altLang="ru-RU" b="1" dirty="0" err="1"/>
              <a:t>chemical</a:t>
            </a:r>
            <a:r>
              <a:rPr lang="ru-RU" altLang="ru-RU" b="1" dirty="0"/>
              <a:t> </a:t>
            </a:r>
            <a:r>
              <a:rPr lang="ru-RU" altLang="ru-RU" b="1" dirty="0" err="1"/>
              <a:t>vapor</a:t>
            </a:r>
            <a:r>
              <a:rPr lang="ru-RU" altLang="ru-RU" b="1" dirty="0"/>
              <a:t> </a:t>
            </a:r>
            <a:r>
              <a:rPr lang="ru-RU" altLang="ru-RU" b="1" dirty="0" err="1"/>
              <a:t>deposition</a:t>
            </a:r>
            <a:r>
              <a:rPr lang="ru-RU" altLang="ru-RU" b="1" dirty="0"/>
              <a:t> – осаждение из газовой фазы</a:t>
            </a:r>
          </a:p>
        </p:txBody>
      </p:sp>
    </p:spTree>
    <p:extLst>
      <p:ext uri="{BB962C8B-B14F-4D97-AF65-F5344CB8AC3E}">
        <p14:creationId xmlns="" xmlns:p14="http://schemas.microsoft.com/office/powerpoint/2010/main" val="6542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6002</TotalTime>
  <Words>3374</Words>
  <Application>Microsoft Office PowerPoint</Application>
  <PresentationFormat>Произвольный</PresentationFormat>
  <Paragraphs>371</Paragraphs>
  <Slides>27</Slides>
  <Notes>26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Формула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Institut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suroveginaka</cp:lastModifiedBy>
  <cp:revision>546</cp:revision>
  <dcterms:created xsi:type="dcterms:W3CDTF">2015-08-31T07:41:29Z</dcterms:created>
  <dcterms:modified xsi:type="dcterms:W3CDTF">2019-03-28T11:13:55Z</dcterms:modified>
</cp:coreProperties>
</file>