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0" r:id="rId3"/>
    <p:sldId id="261" r:id="rId4"/>
    <p:sldId id="318" r:id="rId5"/>
    <p:sldId id="319" r:id="rId6"/>
    <p:sldId id="313" r:id="rId7"/>
    <p:sldId id="320" r:id="rId8"/>
    <p:sldId id="321" r:id="rId9"/>
    <p:sldId id="324" r:id="rId10"/>
    <p:sldId id="325" r:id="rId11"/>
    <p:sldId id="326" r:id="rId12"/>
    <p:sldId id="328" r:id="rId13"/>
    <p:sldId id="329" r:id="rId14"/>
    <p:sldId id="330" r:id="rId15"/>
    <p:sldId id="331" r:id="rId16"/>
    <p:sldId id="332" r:id="rId17"/>
    <p:sldId id="333" r:id="rId18"/>
    <p:sldId id="334" r:id="rId19"/>
    <p:sldId id="335" r:id="rId20"/>
    <p:sldId id="336" r:id="rId21"/>
    <p:sldId id="285" r:id="rId22"/>
  </p:sldIdLst>
  <p:sldSz cx="9144000" cy="6858000" type="screen4x3"/>
  <p:notesSz cx="6858000" cy="9144000"/>
  <p:defaultTextStyle>
    <a:defPPr>
      <a:defRPr lang="ru-RU"/>
    </a:defPPr>
    <a:lvl1pPr marL="0" algn="l" defTabSz="9143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7" algn="l" defTabSz="9143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3" algn="l" defTabSz="9143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71" algn="l" defTabSz="9143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28" algn="l" defTabSz="9143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85" algn="l" defTabSz="9143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41" algn="l" defTabSz="9143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98" algn="l" defTabSz="9143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56" algn="l" defTabSz="91431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58" autoAdjust="0"/>
    <p:restoredTop sz="98894" autoAdjust="0"/>
  </p:normalViewPr>
  <p:slideViewPr>
    <p:cSldViewPr>
      <p:cViewPr varScale="1">
        <p:scale>
          <a:sx n="109" d="100"/>
          <a:sy n="109" d="100"/>
        </p:scale>
        <p:origin x="-10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1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7" indent="0">
              <a:buNone/>
              <a:defRPr sz="2000" b="1"/>
            </a:lvl2pPr>
            <a:lvl3pPr marL="914313" indent="0">
              <a:buNone/>
              <a:defRPr sz="1800" b="1"/>
            </a:lvl3pPr>
            <a:lvl4pPr marL="1371471" indent="0">
              <a:buNone/>
              <a:defRPr sz="1600" b="1"/>
            </a:lvl4pPr>
            <a:lvl5pPr marL="1828628" indent="0">
              <a:buNone/>
              <a:defRPr sz="1600" b="1"/>
            </a:lvl5pPr>
            <a:lvl6pPr marL="2285785" indent="0">
              <a:buNone/>
              <a:defRPr sz="1600" b="1"/>
            </a:lvl6pPr>
            <a:lvl7pPr marL="2742941" indent="0">
              <a:buNone/>
              <a:defRPr sz="1600" b="1"/>
            </a:lvl7pPr>
            <a:lvl8pPr marL="3200098" indent="0">
              <a:buNone/>
              <a:defRPr sz="1600" b="1"/>
            </a:lvl8pPr>
            <a:lvl9pPr marL="3657256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7" indent="0">
              <a:buNone/>
              <a:defRPr sz="2000" b="1"/>
            </a:lvl2pPr>
            <a:lvl3pPr marL="914313" indent="0">
              <a:buNone/>
              <a:defRPr sz="1800" b="1"/>
            </a:lvl3pPr>
            <a:lvl4pPr marL="1371471" indent="0">
              <a:buNone/>
              <a:defRPr sz="1600" b="1"/>
            </a:lvl4pPr>
            <a:lvl5pPr marL="1828628" indent="0">
              <a:buNone/>
              <a:defRPr sz="1600" b="1"/>
            </a:lvl5pPr>
            <a:lvl6pPr marL="2285785" indent="0">
              <a:buNone/>
              <a:defRPr sz="1600" b="1"/>
            </a:lvl6pPr>
            <a:lvl7pPr marL="2742941" indent="0">
              <a:buNone/>
              <a:defRPr sz="1600" b="1"/>
            </a:lvl7pPr>
            <a:lvl8pPr marL="3200098" indent="0">
              <a:buNone/>
              <a:defRPr sz="1600" b="1"/>
            </a:lvl8pPr>
            <a:lvl9pPr marL="3657256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57" indent="0">
              <a:buNone/>
              <a:defRPr sz="1200"/>
            </a:lvl2pPr>
            <a:lvl3pPr marL="914313" indent="0">
              <a:buNone/>
              <a:defRPr sz="1000"/>
            </a:lvl3pPr>
            <a:lvl4pPr marL="1371471" indent="0">
              <a:buNone/>
              <a:defRPr sz="900"/>
            </a:lvl4pPr>
            <a:lvl5pPr marL="1828628" indent="0">
              <a:buNone/>
              <a:defRPr sz="900"/>
            </a:lvl5pPr>
            <a:lvl6pPr marL="2285785" indent="0">
              <a:buNone/>
              <a:defRPr sz="900"/>
            </a:lvl6pPr>
            <a:lvl7pPr marL="2742941" indent="0">
              <a:buNone/>
              <a:defRPr sz="900"/>
            </a:lvl7pPr>
            <a:lvl8pPr marL="3200098" indent="0">
              <a:buNone/>
              <a:defRPr sz="900"/>
            </a:lvl8pPr>
            <a:lvl9pPr marL="3657256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57" indent="0">
              <a:buNone/>
              <a:defRPr sz="2800"/>
            </a:lvl2pPr>
            <a:lvl3pPr marL="914313" indent="0">
              <a:buNone/>
              <a:defRPr sz="2400"/>
            </a:lvl3pPr>
            <a:lvl4pPr marL="1371471" indent="0">
              <a:buNone/>
              <a:defRPr sz="2000"/>
            </a:lvl4pPr>
            <a:lvl5pPr marL="1828628" indent="0">
              <a:buNone/>
              <a:defRPr sz="2000"/>
            </a:lvl5pPr>
            <a:lvl6pPr marL="2285785" indent="0">
              <a:buNone/>
              <a:defRPr sz="2000"/>
            </a:lvl6pPr>
            <a:lvl7pPr marL="2742941" indent="0">
              <a:buNone/>
              <a:defRPr sz="2000"/>
            </a:lvl7pPr>
            <a:lvl8pPr marL="3200098" indent="0">
              <a:buNone/>
              <a:defRPr sz="2000"/>
            </a:lvl8pPr>
            <a:lvl9pPr marL="3657256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57" indent="0">
              <a:buNone/>
              <a:defRPr sz="1200"/>
            </a:lvl2pPr>
            <a:lvl3pPr marL="914313" indent="0">
              <a:buNone/>
              <a:defRPr sz="1000"/>
            </a:lvl3pPr>
            <a:lvl4pPr marL="1371471" indent="0">
              <a:buNone/>
              <a:defRPr sz="900"/>
            </a:lvl4pPr>
            <a:lvl5pPr marL="1828628" indent="0">
              <a:buNone/>
              <a:defRPr sz="900"/>
            </a:lvl5pPr>
            <a:lvl6pPr marL="2285785" indent="0">
              <a:buNone/>
              <a:defRPr sz="900"/>
            </a:lvl6pPr>
            <a:lvl7pPr marL="2742941" indent="0">
              <a:buNone/>
              <a:defRPr sz="900"/>
            </a:lvl7pPr>
            <a:lvl8pPr marL="3200098" indent="0">
              <a:buNone/>
              <a:defRPr sz="900"/>
            </a:lvl8pPr>
            <a:lvl9pPr marL="3657256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2" tIns="45715" rIns="91432" bIns="45715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32" tIns="45715" rIns="91432" bIns="45715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32" tIns="45715" rIns="91432" bIns="4571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32" tIns="45715" rIns="91432" bIns="4571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32" tIns="45715" rIns="91432" bIns="4571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1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8" indent="-342868" algn="l" defTabSz="91431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0" indent="-285723" algn="l" defTabSz="91431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92" indent="-228579" algn="l" defTabSz="91431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9" indent="-228579" algn="l" defTabSz="9143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06" indent="-228579" algn="l" defTabSz="9143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63" indent="-228579" algn="l" defTabSz="9143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20" indent="-228579" algn="l" defTabSz="9143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77" indent="-228579" algn="l" defTabSz="9143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34" indent="-228579" algn="l" defTabSz="9143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7" algn="l" defTabSz="9143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3" algn="l" defTabSz="9143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1" algn="l" defTabSz="9143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28" algn="l" defTabSz="9143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85" algn="l" defTabSz="9143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41" algn="l" defTabSz="9143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98" algn="l" defTabSz="9143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56" algn="l" defTabSz="91431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6.png"/><Relationship Id="rId4" Type="http://schemas.openxmlformats.org/officeDocument/2006/relationships/image" Target="../media/image4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58.png"/><Relationship Id="rId7" Type="http://schemas.openxmlformats.org/officeDocument/2006/relationships/image" Target="../media/image61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7.png"/><Relationship Id="rId4" Type="http://schemas.openxmlformats.org/officeDocument/2006/relationships/image" Target="../media/image5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3D9B415-E13E-4226-8627-9E7BF8FD03C5}"/>
              </a:ext>
            </a:extLst>
          </p:cNvPr>
          <p:cNvSpPr txBox="1"/>
          <p:nvPr/>
        </p:nvSpPr>
        <p:spPr>
          <a:xfrm rot="10800000" flipV="1">
            <a:off x="0" y="2797070"/>
            <a:ext cx="9144000" cy="400099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ctr"/>
            <a:r>
              <a:rPr lang="ru-RU" sz="2000" b="1" dirty="0"/>
              <a:t>Антиферромагнетики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3A88030-1512-4944-A3DE-42FD895BF9D2}"/>
              </a:ext>
            </a:extLst>
          </p:cNvPr>
          <p:cNvSpPr txBox="1"/>
          <p:nvPr/>
        </p:nvSpPr>
        <p:spPr>
          <a:xfrm>
            <a:off x="0" y="357166"/>
            <a:ext cx="9144000" cy="646321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ctr"/>
            <a:r>
              <a:rPr lang="ru-RU" dirty="0"/>
              <a:t>Институт физики микроструктур РАН</a:t>
            </a:r>
          </a:p>
          <a:p>
            <a:pPr algn="ctr"/>
            <a:r>
              <a:rPr lang="ru-RU" dirty="0"/>
              <a:t>Нижний Новгород</a:t>
            </a:r>
          </a:p>
        </p:txBody>
      </p:sp>
      <p:pic>
        <p:nvPicPr>
          <p:cNvPr id="7" name="Рисунок 6" descr="Ipm_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357166"/>
            <a:ext cx="1357322" cy="48152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83A88030-1512-4944-A3DE-42FD895BF9D2}"/>
              </a:ext>
            </a:extLst>
          </p:cNvPr>
          <p:cNvSpPr txBox="1"/>
          <p:nvPr/>
        </p:nvSpPr>
        <p:spPr>
          <a:xfrm>
            <a:off x="0" y="6488678"/>
            <a:ext cx="9144000" cy="369322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ctr"/>
            <a:r>
              <a:rPr lang="ru-RU" dirty="0"/>
              <a:t>2024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CAF7A3CD-34B9-447E-839C-CB36E3900899}"/>
              </a:ext>
            </a:extLst>
          </p:cNvPr>
          <p:cNvSpPr txBox="1"/>
          <p:nvPr/>
        </p:nvSpPr>
        <p:spPr>
          <a:xfrm>
            <a:off x="0" y="3214686"/>
            <a:ext cx="9144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Образовательный семинар</a:t>
            </a:r>
          </a:p>
          <a:p>
            <a:pPr algn="just"/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ru-RU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AF7A3CD-34B9-447E-839C-CB36E3900899}"/>
              </a:ext>
            </a:extLst>
          </p:cNvPr>
          <p:cNvSpPr txBox="1"/>
          <p:nvPr/>
        </p:nvSpPr>
        <p:spPr>
          <a:xfrm>
            <a:off x="3071802" y="4286256"/>
            <a:ext cx="59688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Докладчик: аспирант 4-го года обучения, м.н.с.,</a:t>
            </a:r>
          </a:p>
          <a:p>
            <a:pPr algn="r"/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 М.А. Кузнецов </a:t>
            </a:r>
          </a:p>
          <a:p>
            <a:pPr algn="r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ru-RU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36787C51-5526-481F-8531-2C2BD16D702F}"/>
              </a:ext>
            </a:extLst>
          </p:cNvPr>
          <p:cNvSpPr txBox="1"/>
          <p:nvPr/>
        </p:nvSpPr>
        <p:spPr>
          <a:xfrm>
            <a:off x="4189217" y="4786322"/>
            <a:ext cx="48514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Научный руководитель: г.н.с., д.ф.-м.н.,</a:t>
            </a:r>
          </a:p>
          <a:p>
            <a:pPr algn="r"/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А.А. </a:t>
            </a:r>
            <a:r>
              <a:rPr lang="ru-RU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Фраерман</a:t>
            </a:r>
            <a:endParaRPr lang="ru-RU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715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224E27E-F9F3-4C69-B0F9-DB7E4BD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991980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Магноны в антиферромагнетике (</a:t>
            </a:r>
            <a:r>
              <a:rPr lang="en-US" sz="25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 &lt; 0</a:t>
            </a:r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89497" y="47976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" y="903874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" y="10382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06960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1" y="15716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1" y="8763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1" y="124777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1" y="14573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287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133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334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03822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04775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5326" y="6525344"/>
            <a:ext cx="7731407" cy="523210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228600" lvl="0" indent="-228600"/>
            <a:r>
              <a:rPr lang="ru-RU" sz="1400" dirty="0">
                <a:ea typeface="Times New Roman" pitchFamily="18" charset="0"/>
                <a:cs typeface="Times" pitchFamily="18" charset="0"/>
              </a:rPr>
              <a:t>Ч. </a:t>
            </a:r>
            <a:r>
              <a:rPr lang="ru-RU" sz="1400" dirty="0" err="1">
                <a:ea typeface="Times New Roman" pitchFamily="18" charset="0"/>
                <a:cs typeface="Times" pitchFamily="18" charset="0"/>
              </a:rPr>
              <a:t>Киттель</a:t>
            </a:r>
            <a:r>
              <a:rPr lang="ru-RU" sz="1400" dirty="0">
                <a:ea typeface="Times New Roman" pitchFamily="18" charset="0"/>
                <a:cs typeface="Times" pitchFamily="18" charset="0"/>
              </a:rPr>
              <a:t>, Квантовая теория твердых тел, изд. «Наука» 1967</a:t>
            </a:r>
          </a:p>
          <a:p>
            <a:pPr marL="228600" lvl="0" indent="-228600"/>
            <a:r>
              <a:rPr lang="en-US" sz="1400" dirty="0"/>
              <a:t> </a:t>
            </a:r>
            <a:endParaRPr lang="ru-RU" sz="1400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000127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2085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341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-13810" y="1576897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Введем новые операторы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-11352" y="3204932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Тогда обменный гамильтониан приобретает вид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5580" y="1940948"/>
            <a:ext cx="3632840" cy="1218515"/>
          </a:xfrm>
          <a:prstGeom prst="rect">
            <a:avLst/>
          </a:prstGeom>
        </p:spPr>
      </p:pic>
      <p:sp>
        <p:nvSpPr>
          <p:cNvPr id="99" name="TextBox 98"/>
          <p:cNvSpPr txBox="1"/>
          <p:nvPr/>
        </p:nvSpPr>
        <p:spPr>
          <a:xfrm>
            <a:off x="26304" y="5085184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Для линейной цепочки:</a:t>
            </a:r>
          </a:p>
        </p:txBody>
      </p:sp>
      <p:pic>
        <p:nvPicPr>
          <p:cNvPr id="101" name="Рисунок 10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3736" y="842387"/>
            <a:ext cx="6336704" cy="65326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716970"/>
            <a:ext cx="4696304" cy="136821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784" y="5661248"/>
            <a:ext cx="3106256" cy="413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60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224E27E-F9F3-4C69-B0F9-DB7E4BD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89497" y="47976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" y="903874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" y="10382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06960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1" y="15716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1" y="8763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1" y="124777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1" y="14573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287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133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334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03822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04775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5326" y="6525344"/>
            <a:ext cx="7731407" cy="307766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228600" lvl="0" indent="-228600"/>
            <a:r>
              <a:rPr lang="en-US" sz="1400" dirty="0">
                <a:ea typeface="Times New Roman" pitchFamily="18" charset="0"/>
                <a:cs typeface="Times" pitchFamily="18" charset="0"/>
              </a:rPr>
              <a:t>H. Bethe, </a:t>
            </a:r>
            <a:r>
              <a:rPr lang="en-US" sz="1400" dirty="0" err="1">
                <a:ea typeface="Times New Roman" pitchFamily="18" charset="0"/>
                <a:cs typeface="Times" pitchFamily="18" charset="0"/>
              </a:rPr>
              <a:t>Zs</a:t>
            </a:r>
            <a:r>
              <a:rPr lang="en-US" sz="1400" dirty="0">
                <a:ea typeface="Times New Roman" pitchFamily="18" charset="0"/>
                <a:cs typeface="Times" pitchFamily="18" charset="0"/>
              </a:rPr>
              <a:t>. Phys. </a:t>
            </a:r>
            <a:r>
              <a:rPr lang="en-US" sz="1400" b="1" dirty="0">
                <a:ea typeface="Times New Roman" pitchFamily="18" charset="0"/>
                <a:cs typeface="Times" pitchFamily="18" charset="0"/>
              </a:rPr>
              <a:t>71</a:t>
            </a:r>
            <a:r>
              <a:rPr lang="en-US" sz="1400" dirty="0">
                <a:ea typeface="Times New Roman" pitchFamily="18" charset="0"/>
                <a:cs typeface="Times" pitchFamily="18" charset="0"/>
              </a:rPr>
              <a:t>, 205 (1931)</a:t>
            </a:r>
            <a:r>
              <a:rPr lang="en-US" sz="1400" dirty="0"/>
              <a:t> </a:t>
            </a:r>
            <a:endParaRPr lang="ru-RU" sz="1400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000127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2085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341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-11352" y="641905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Энергия нулевых колебаний: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055004"/>
            <a:ext cx="2634468" cy="628220"/>
          </a:xfrm>
          <a:prstGeom prst="rect">
            <a:avLst/>
          </a:prstGeom>
        </p:spPr>
      </p:pic>
      <p:sp>
        <p:nvSpPr>
          <p:cNvPr id="100" name="TextBox 99"/>
          <p:cNvSpPr txBox="1"/>
          <p:nvPr/>
        </p:nvSpPr>
        <p:spPr>
          <a:xfrm>
            <a:off x="0" y="1771676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Для одномерного случая при </a:t>
            </a:r>
            <a:r>
              <a:rPr lang="en-US" sz="1600" dirty="0"/>
              <a:t>S = 1/2 </a:t>
            </a:r>
            <a:r>
              <a:rPr lang="ru-RU" sz="1600" dirty="0"/>
              <a:t>получаем</a:t>
            </a:r>
          </a:p>
        </p:txBody>
      </p:sp>
      <p:sp>
        <p:nvSpPr>
          <p:cNvPr id="102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991980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Магноны в антиферромагнетике (</a:t>
            </a:r>
            <a:r>
              <a:rPr lang="en-US" sz="25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 &lt; 0</a:t>
            </a:r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0387" y="2204864"/>
            <a:ext cx="1857374" cy="78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32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224E27E-F9F3-4C69-B0F9-DB7E4BD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991980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Устойчивость антиферромагнетика при абсолютном нуле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89497" y="47976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" y="903874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" y="10382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06960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1" y="15716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1" y="8763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1" y="124777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1" y="14573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287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133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334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03822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04775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5326" y="6525344"/>
            <a:ext cx="7731407" cy="523210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228600" lvl="0" indent="-228600"/>
            <a:r>
              <a:rPr lang="ru-RU" sz="1400" dirty="0">
                <a:ea typeface="Times New Roman" pitchFamily="18" charset="0"/>
                <a:cs typeface="Times" pitchFamily="18" charset="0"/>
              </a:rPr>
              <a:t>Ч. </a:t>
            </a:r>
            <a:r>
              <a:rPr lang="ru-RU" sz="1400" dirty="0" err="1">
                <a:ea typeface="Times New Roman" pitchFamily="18" charset="0"/>
                <a:cs typeface="Times" pitchFamily="18" charset="0"/>
              </a:rPr>
              <a:t>Киттель</a:t>
            </a:r>
            <a:r>
              <a:rPr lang="ru-RU" sz="1400" dirty="0">
                <a:ea typeface="Times New Roman" pitchFamily="18" charset="0"/>
                <a:cs typeface="Times" pitchFamily="18" charset="0"/>
              </a:rPr>
              <a:t>, Квантовая теория твердых тел, изд. «Наука» 1967</a:t>
            </a:r>
          </a:p>
          <a:p>
            <a:pPr marL="228600" lvl="0" indent="-228600"/>
            <a:r>
              <a:rPr lang="en-US" sz="1400" dirty="0"/>
              <a:t> </a:t>
            </a:r>
            <a:endParaRPr lang="ru-RU" sz="1400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000127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2085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341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-11352" y="641905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Полный спин подрешетки </a:t>
            </a:r>
            <a:r>
              <a:rPr lang="en-US" sz="1600" i="1" dirty="0"/>
              <a:t>a</a:t>
            </a:r>
            <a:r>
              <a:rPr lang="ru-RU" sz="1600" dirty="0"/>
              <a:t>: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-11352" y="2457814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Для случая </a:t>
            </a:r>
            <a:r>
              <a:rPr lang="en-US" sz="1600" i="1" dirty="0"/>
              <a:t>T = 0 </a:t>
            </a:r>
            <a:r>
              <a:rPr lang="ru-RU" sz="1600" i="1" dirty="0"/>
              <a:t>К </a:t>
            </a:r>
            <a:r>
              <a:rPr lang="ru-RU" sz="1600" dirty="0"/>
              <a:t>получаем</a:t>
            </a:r>
            <a:endParaRPr lang="ru-RU" sz="1600" i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1947" y="1125325"/>
            <a:ext cx="3297402" cy="100983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354" y="2996952"/>
            <a:ext cx="4008870" cy="294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04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224E27E-F9F3-4C69-B0F9-DB7E4BD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991980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Конечные температуры. Теорема </a:t>
            </a:r>
            <a:r>
              <a:rPr lang="ru-RU" sz="25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Мермина</a:t>
            </a:r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-Вагнера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89497" y="47976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" y="903874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" y="10382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06960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1" y="15716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1" y="8763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1" y="124777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1" y="14573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287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133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334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03822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04775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5326" y="6525344"/>
            <a:ext cx="7731407" cy="523210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228600" lvl="0" indent="-228600"/>
            <a:r>
              <a:rPr lang="ru-RU" sz="1400" dirty="0">
                <a:ea typeface="Times New Roman" pitchFamily="18" charset="0"/>
                <a:cs typeface="Times" pitchFamily="18" charset="0"/>
              </a:rPr>
              <a:t>Ч. </a:t>
            </a:r>
            <a:r>
              <a:rPr lang="ru-RU" sz="1400" dirty="0" err="1">
                <a:ea typeface="Times New Roman" pitchFamily="18" charset="0"/>
                <a:cs typeface="Times" pitchFamily="18" charset="0"/>
              </a:rPr>
              <a:t>Киттель</a:t>
            </a:r>
            <a:r>
              <a:rPr lang="ru-RU" sz="1400" dirty="0">
                <a:ea typeface="Times New Roman" pitchFamily="18" charset="0"/>
                <a:cs typeface="Times" pitchFamily="18" charset="0"/>
              </a:rPr>
              <a:t>, Квантовая теория твердых тел, изд. «Наука» 1967</a:t>
            </a:r>
          </a:p>
          <a:p>
            <a:pPr marL="228600" lvl="0" indent="-228600"/>
            <a:r>
              <a:rPr lang="en-US" sz="1400" dirty="0"/>
              <a:t> </a:t>
            </a:r>
            <a:endParaRPr lang="ru-RU" sz="1400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000127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2085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341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-11352" y="641905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1) Ферромагнетик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-11352" y="2586400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При </a:t>
            </a:r>
            <a:r>
              <a:rPr lang="en-US" sz="1600" i="1" dirty="0"/>
              <a:t>d &lt; 3 </a:t>
            </a:r>
            <a:r>
              <a:rPr lang="ru-RU" sz="1600" dirty="0"/>
              <a:t>интеграл расходится. Дальний порядок разрушается</a:t>
            </a:r>
            <a:endParaRPr lang="ru-RU" sz="1600" i="1" dirty="0"/>
          </a:p>
        </p:txBody>
      </p:sp>
      <p:sp>
        <p:nvSpPr>
          <p:cNvPr id="96" name="TextBox 95"/>
          <p:cNvSpPr txBox="1"/>
          <p:nvPr/>
        </p:nvSpPr>
        <p:spPr>
          <a:xfrm>
            <a:off x="74967" y="3018448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2) Антиферромагнетик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060962"/>
            <a:ext cx="3667686" cy="142463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991" y="3573016"/>
            <a:ext cx="3826821" cy="1454950"/>
          </a:xfrm>
          <a:prstGeom prst="rect">
            <a:avLst/>
          </a:prstGeom>
        </p:spPr>
      </p:pic>
      <p:sp>
        <p:nvSpPr>
          <p:cNvPr id="99" name="TextBox 98"/>
          <p:cNvSpPr txBox="1"/>
          <p:nvPr/>
        </p:nvSpPr>
        <p:spPr>
          <a:xfrm>
            <a:off x="0" y="5200846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Аналогично, при </a:t>
            </a:r>
            <a:r>
              <a:rPr lang="en-US" sz="1600" i="1" dirty="0"/>
              <a:t>d &lt; 3 </a:t>
            </a:r>
            <a:r>
              <a:rPr lang="ru-RU" sz="1600" dirty="0"/>
              <a:t>интеграл дальний порядок разрушается</a:t>
            </a:r>
            <a:endParaRPr lang="ru-RU" sz="1600" i="1" dirty="0"/>
          </a:p>
        </p:txBody>
      </p:sp>
    </p:spTree>
    <p:extLst>
      <p:ext uri="{BB962C8B-B14F-4D97-AF65-F5344CB8AC3E}">
        <p14:creationId xmlns:p14="http://schemas.microsoft.com/office/powerpoint/2010/main" val="267852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643998" cy="4525963"/>
          </a:xfrm>
        </p:spPr>
        <p:txBody>
          <a:bodyPr>
            <a:normAutofit/>
          </a:bodyPr>
          <a:lstStyle/>
          <a:p>
            <a:pPr marL="514350" indent="-514350">
              <a:buAutoNum type="romanUcPeriod"/>
            </a:pPr>
            <a:r>
              <a:rPr lang="ru-RU" sz="2000" dirty="0">
                <a:solidFill>
                  <a:schemeClr val="bg1">
                    <a:lumMod val="65000"/>
                  </a:schemeClr>
                </a:solidFill>
              </a:rPr>
              <a:t>Введение</a:t>
            </a:r>
          </a:p>
          <a:p>
            <a:pPr marL="514350" indent="-514350">
              <a:buAutoNum type="romanUcPeriod"/>
            </a:pPr>
            <a:endParaRPr lang="ru-RU" sz="2000" dirty="0">
              <a:solidFill>
                <a:schemeClr val="bg1">
                  <a:lumMod val="65000"/>
                </a:schemeClr>
              </a:solidFill>
            </a:endParaRPr>
          </a:p>
          <a:p>
            <a:pPr marL="514350" indent="-514350">
              <a:buAutoNum type="romanUcPeriod"/>
            </a:pPr>
            <a:r>
              <a:rPr lang="ru-RU" sz="2000" dirty="0">
                <a:solidFill>
                  <a:schemeClr val="bg1">
                    <a:lumMod val="65000"/>
                  </a:schemeClr>
                </a:solidFill>
              </a:rPr>
              <a:t>Устойчивость антиферромагнитного состояния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>
                <a:solidFill>
                  <a:schemeClr val="bg1">
                    <a:lumMod val="65000"/>
                  </a:schemeClr>
                </a:solidFill>
              </a:rPr>
              <a:t>Проблема основного состояния антиферромагнетика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>
                <a:solidFill>
                  <a:schemeClr val="bg1">
                    <a:lumMod val="65000"/>
                  </a:schemeClr>
                </a:solidFill>
              </a:rPr>
              <a:t>Магноны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>
                <a:solidFill>
                  <a:schemeClr val="bg1">
                    <a:lumMod val="65000"/>
                  </a:schemeClr>
                </a:solidFill>
              </a:rPr>
              <a:t>Устойчивость антиферромагнетика при абсолютном нуле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>
                <a:solidFill>
                  <a:schemeClr val="bg1">
                    <a:lumMod val="65000"/>
                  </a:schemeClr>
                </a:solidFill>
              </a:rPr>
              <a:t>Конечные температуры. Теорема </a:t>
            </a:r>
            <a:r>
              <a:rPr lang="ru-RU" sz="1600" dirty="0" err="1">
                <a:solidFill>
                  <a:schemeClr val="bg1">
                    <a:lumMod val="65000"/>
                  </a:schemeClr>
                </a:solidFill>
              </a:rPr>
              <a:t>Мермина</a:t>
            </a:r>
            <a:r>
              <a:rPr lang="ru-RU" sz="1600" dirty="0">
                <a:solidFill>
                  <a:schemeClr val="bg1">
                    <a:lumMod val="65000"/>
                  </a:schemeClr>
                </a:solidFill>
              </a:rPr>
              <a:t>-Вагнера</a:t>
            </a:r>
          </a:p>
          <a:p>
            <a:pPr marL="514350" indent="-514350">
              <a:buAutoNum type="romanUcPeriod"/>
            </a:pPr>
            <a:endParaRPr lang="ru-RU" sz="2000" dirty="0">
              <a:solidFill>
                <a:schemeClr val="bg1">
                  <a:lumMod val="65000"/>
                </a:schemeClr>
              </a:solidFill>
            </a:endParaRPr>
          </a:p>
          <a:p>
            <a:pPr marL="514350" indent="-514350">
              <a:buAutoNum type="romanUcPeriod"/>
            </a:pPr>
            <a:r>
              <a:rPr lang="ru-RU" sz="2000" dirty="0"/>
              <a:t>Описание антиферромагнетиков в рамках модели сплошной среды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/>
              <a:t>Теория молекулярного поля </a:t>
            </a:r>
            <a:r>
              <a:rPr lang="ru-RU" sz="1600" dirty="0" err="1"/>
              <a:t>Вейсса</a:t>
            </a:r>
            <a:r>
              <a:rPr lang="ru-RU" sz="1600" dirty="0"/>
              <a:t> (Ван </a:t>
            </a:r>
            <a:r>
              <a:rPr lang="ru-RU" sz="1600" dirty="0" err="1"/>
              <a:t>Флека</a:t>
            </a:r>
            <a:r>
              <a:rPr lang="ru-RU" sz="1600" dirty="0"/>
              <a:t>)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>
                <a:solidFill>
                  <a:schemeClr val="bg1">
                    <a:lumMod val="65000"/>
                  </a:schemeClr>
                </a:solidFill>
              </a:rPr>
              <a:t>Теория Ландау</a:t>
            </a:r>
          </a:p>
          <a:p>
            <a:pPr marL="514350" indent="-514350">
              <a:buAutoNum type="romanUcPeriod"/>
            </a:pPr>
            <a:endParaRPr lang="ru-RU" sz="2000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>
              <a:buNone/>
            </a:pPr>
            <a:endParaRPr lang="ru-RU" sz="2000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>
              <a:buNone/>
            </a:pPr>
            <a:endParaRPr lang="ru-RU" sz="2000" dirty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>
              <a:buNone/>
            </a:pPr>
            <a:endParaRPr lang="ru-RU" sz="200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491914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План доклада</a:t>
            </a:r>
          </a:p>
        </p:txBody>
      </p:sp>
    </p:spTree>
    <p:extLst>
      <p:ext uri="{BB962C8B-B14F-4D97-AF65-F5344CB8AC3E}">
        <p14:creationId xmlns:p14="http://schemas.microsoft.com/office/powerpoint/2010/main" val="169114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224E27E-F9F3-4C69-B0F9-DB7E4BD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991980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Теория молекулярного поля </a:t>
            </a:r>
            <a:r>
              <a:rPr lang="ru-RU" sz="25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Вейсса</a:t>
            </a:r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(Фан-</a:t>
            </a:r>
            <a:r>
              <a:rPr lang="ru-RU" sz="25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Флека</a:t>
            </a:r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89497" y="47976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" y="903874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" y="10382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06960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1" y="15716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1" y="8763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1" y="124777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1" y="14573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287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133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334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03822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04775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5326" y="6525344"/>
            <a:ext cx="7731407" cy="523210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228600" lvl="0" indent="-228600"/>
            <a:r>
              <a:rPr lang="ru-RU" sz="1400" dirty="0">
                <a:ea typeface="Times New Roman" pitchFamily="18" charset="0"/>
                <a:cs typeface="Times" pitchFamily="18" charset="0"/>
              </a:rPr>
              <a:t>Д. Смарт, Эффективное поле в теории магнетизма, Москва 1968</a:t>
            </a:r>
          </a:p>
          <a:p>
            <a:pPr marL="228600" lvl="0" indent="-228600"/>
            <a:r>
              <a:rPr lang="en-US" sz="1400" dirty="0"/>
              <a:t> </a:t>
            </a:r>
            <a:endParaRPr lang="ru-RU" sz="1400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000127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2085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341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-11352" y="641905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1) Простой парамагнетик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7429" y="2924944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Для намагниченности получаем следующее выражение: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7" y="1121337"/>
            <a:ext cx="4104456" cy="172925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6972" y="3535061"/>
            <a:ext cx="3720925" cy="1157322"/>
          </a:xfrm>
          <a:prstGeom prst="rect">
            <a:avLst/>
          </a:prstGeom>
        </p:spPr>
      </p:pic>
      <p:pic>
        <p:nvPicPr>
          <p:cNvPr id="100" name="Рисунок 99" descr="15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497" y="3578793"/>
            <a:ext cx="3472049" cy="271419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066" y="5445224"/>
            <a:ext cx="3375992" cy="557956"/>
          </a:xfrm>
          <a:prstGeom prst="rect">
            <a:avLst/>
          </a:prstGeom>
        </p:spPr>
      </p:pic>
      <p:sp>
        <p:nvSpPr>
          <p:cNvPr id="102" name="TextBox 101"/>
          <p:cNvSpPr txBox="1"/>
          <p:nvPr/>
        </p:nvSpPr>
        <p:spPr>
          <a:xfrm>
            <a:off x="3983613" y="4966424"/>
            <a:ext cx="1692182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При </a:t>
            </a:r>
            <a:r>
              <a:rPr lang="en-US" sz="1600" dirty="0"/>
              <a:t>x&lt;&lt;1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91448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224E27E-F9F3-4C69-B0F9-DB7E4BD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991980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Теория молекулярного поля </a:t>
            </a:r>
            <a:r>
              <a:rPr lang="ru-RU" sz="25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Вейсса</a:t>
            </a:r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(Фан-</a:t>
            </a:r>
            <a:r>
              <a:rPr lang="ru-RU" sz="25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Флека</a:t>
            </a:r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89497" y="47976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" y="903874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" y="10382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06960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1" y="15716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1" y="8763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1" y="124777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1" y="14573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287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133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334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03822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04775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5326" y="6525344"/>
            <a:ext cx="7731407" cy="523210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228600" lvl="0" indent="-228600"/>
            <a:r>
              <a:rPr lang="ru-RU" sz="1400" dirty="0">
                <a:ea typeface="Times New Roman" pitchFamily="18" charset="0"/>
                <a:cs typeface="Times" pitchFamily="18" charset="0"/>
              </a:rPr>
              <a:t>Д. Смарт, Эффективное поле в теории магнетизма, Москва 1968</a:t>
            </a:r>
          </a:p>
          <a:p>
            <a:pPr marL="228600" lvl="0" indent="-228600"/>
            <a:r>
              <a:rPr lang="en-US" sz="1400" dirty="0"/>
              <a:t> </a:t>
            </a:r>
            <a:endParaRPr lang="ru-RU" sz="1400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000127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2085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341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-11352" y="636727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2) Ферромагнетик 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756" y="3047758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3) Антиферромагнетик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2331541"/>
            <a:ext cx="3438738" cy="64953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8930" y="970780"/>
            <a:ext cx="1651465" cy="84508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6845F981-DE60-4773-A445-7DE8DB33EE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7" y="3569603"/>
            <a:ext cx="3720129" cy="140712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="" xmlns:a16="http://schemas.microsoft.com/office/drawing/2014/main" id="{83EA8068-D9C0-409F-898E-ACA977EC9CD7}"/>
                  </a:ext>
                </a:extLst>
              </p:cNvPr>
              <p:cNvSpPr txBox="1"/>
              <p:nvPr/>
            </p:nvSpPr>
            <p:spPr>
              <a:xfrm>
                <a:off x="0" y="5122184"/>
                <a:ext cx="4603624" cy="446779"/>
              </a:xfrm>
              <a:prstGeom prst="rect">
                <a:avLst/>
              </a:prstGeom>
              <a:noFill/>
            </p:spPr>
            <p:txBody>
              <a:bodyPr wrap="square" lIns="91432" tIns="45715" rIns="91432" bIns="45715" rtlCol="0">
                <a:spAutoFit/>
              </a:bodyPr>
              <a:lstStyle/>
              <a:p>
                <a:pPr algn="just"/>
                <a:r>
                  <a:rPr lang="ru-RU" sz="1600" dirty="0"/>
                  <a:t>При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ru-RU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sz="1600" dirty="0"/>
                  <a:t>  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1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𝐶</m:t>
                        </m:r>
                      </m:num>
                      <m:den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d>
                      <m:dPr>
                        <m:ctrlPr>
                          <a:rPr lang="ru-RU" sz="16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1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𝛾</m:t>
                            </m:r>
                          </m:e>
                          <m:sub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ru-RU" sz="16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𝛾</m:t>
                            </m:r>
                          </m:e>
                          <m:sub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1600" dirty="0"/>
                  <a:t>] </a:t>
                </a:r>
                <a:r>
                  <a:rPr lang="ru-RU" sz="1600" dirty="0"/>
                  <a:t>находим</a:t>
                </a:r>
                <a:r>
                  <a:rPr lang="en-US" sz="1600" dirty="0"/>
                  <a:t> </a:t>
                </a:r>
                <a:endParaRPr lang="ru-RU" sz="1600" dirty="0"/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83EA8068-D9C0-409F-898E-ACA977EC9C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122184"/>
                <a:ext cx="4603624" cy="446779"/>
              </a:xfrm>
              <a:prstGeom prst="rect">
                <a:avLst/>
              </a:prstGeom>
              <a:blipFill>
                <a:blip r:embed="rId5"/>
                <a:stretch>
                  <a:fillRect l="-795" b="-40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E6ED6A0B-65D2-46AD-AD7B-EACFB1AD03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6056" y="5741611"/>
            <a:ext cx="4491888" cy="554039"/>
          </a:xfrm>
          <a:prstGeom prst="rect">
            <a:avLst/>
          </a:prstGeom>
        </p:spPr>
      </p:pic>
      <p:sp>
        <p:nvSpPr>
          <p:cNvPr id="101" name="TextBox 100">
            <a:extLst>
              <a:ext uri="{FF2B5EF4-FFF2-40B4-BE49-F238E27FC236}">
                <a16:creationId xmlns="" xmlns:a16="http://schemas.microsoft.com/office/drawing/2014/main" id="{C272F85C-D489-4FFE-8D0A-32AB0E0695E4}"/>
              </a:ext>
            </a:extLst>
          </p:cNvPr>
          <p:cNvSpPr txBox="1"/>
          <p:nvPr/>
        </p:nvSpPr>
        <p:spPr>
          <a:xfrm>
            <a:off x="-11352" y="1822202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Оценим величину молекулярного поля</a:t>
            </a:r>
          </a:p>
        </p:txBody>
      </p:sp>
    </p:spTree>
    <p:extLst>
      <p:ext uri="{BB962C8B-B14F-4D97-AF65-F5344CB8AC3E}">
        <p14:creationId xmlns:p14="http://schemas.microsoft.com/office/powerpoint/2010/main" val="170325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224E27E-F9F3-4C69-B0F9-DB7E4BD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991980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Теория молекулярного поля </a:t>
            </a:r>
            <a:r>
              <a:rPr lang="ru-RU" sz="25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Вейсса</a:t>
            </a:r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(Фан-</a:t>
            </a:r>
            <a:r>
              <a:rPr lang="ru-RU" sz="25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Флека</a:t>
            </a:r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89497" y="47976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" y="903874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" y="10382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06960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1" y="15716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1" y="8763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1" y="124777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1" y="14573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287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133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334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03822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04775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5326" y="6525344"/>
            <a:ext cx="7731407" cy="523210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228600" lvl="0" indent="-228600"/>
            <a:r>
              <a:rPr lang="ru-RU" sz="1400" dirty="0">
                <a:ea typeface="Times New Roman" pitchFamily="18" charset="0"/>
                <a:cs typeface="Times" pitchFamily="18" charset="0"/>
              </a:rPr>
              <a:t>Д. Смарт, Эффективное поле в теории магнетизма, Москва 1968</a:t>
            </a:r>
          </a:p>
          <a:p>
            <a:pPr marL="228600" lvl="0" indent="-228600"/>
            <a:r>
              <a:rPr lang="en-US" sz="1400" dirty="0"/>
              <a:t> </a:t>
            </a:r>
            <a:endParaRPr lang="ru-RU" sz="1400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000127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2085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341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="" xmlns:a16="http://schemas.microsoft.com/office/drawing/2014/main" id="{83EA8068-D9C0-409F-898E-ACA977EC9CD7}"/>
                  </a:ext>
                </a:extLst>
              </p:cNvPr>
              <p:cNvSpPr txBox="1"/>
              <p:nvPr/>
            </p:nvSpPr>
            <p:spPr>
              <a:xfrm>
                <a:off x="-1" y="592353"/>
                <a:ext cx="8249190" cy="338544"/>
              </a:xfrm>
              <a:prstGeom prst="rect">
                <a:avLst/>
              </a:prstGeom>
              <a:noFill/>
            </p:spPr>
            <p:txBody>
              <a:bodyPr wrap="square" lIns="91432" tIns="45715" rIns="91432" bIns="45715" rtlCol="0">
                <a:spAutoFit/>
              </a:bodyPr>
              <a:lstStyle/>
              <a:p>
                <a:pPr algn="just"/>
                <a:r>
                  <a:rPr lang="ru-RU" sz="1600" dirty="0"/>
                  <a:t>Пусть теперь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ru-RU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ru-RU" sz="1600" dirty="0"/>
                  <a:t>. Рассмотрим антиферромагнетик в малом внешнем поле. </a:t>
                </a:r>
                <a:r>
                  <a:rPr lang="en-US" sz="1600" dirty="0"/>
                  <a:t> </a:t>
                </a:r>
                <a:endParaRPr lang="ru-RU" sz="1600" dirty="0"/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83EA8068-D9C0-409F-898E-ACA977EC9C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592353"/>
                <a:ext cx="8249190" cy="338544"/>
              </a:xfrm>
              <a:prstGeom prst="rect">
                <a:avLst/>
              </a:prstGeom>
              <a:blipFill>
                <a:blip r:embed="rId2"/>
                <a:stretch>
                  <a:fillRect l="-443" t="-5357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Рисунок 15">
            <a:extLst>
              <a:ext uri="{FF2B5EF4-FFF2-40B4-BE49-F238E27FC236}">
                <a16:creationId xmlns="" xmlns:a16="http://schemas.microsoft.com/office/drawing/2014/main" id="{5EA4D78B-1F0C-4085-B763-5CA47525BE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5890" y="1714117"/>
            <a:ext cx="4630843" cy="1225303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BC6ACBED-700B-40C5-BE3C-26E55F6B1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174" y="994102"/>
            <a:ext cx="2381576" cy="563754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="" xmlns:a16="http://schemas.microsoft.com/office/drawing/2014/main" id="{02D9166D-F959-42B4-94B4-587DD3772DA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17" y="1678481"/>
            <a:ext cx="2438740" cy="3639058"/>
          </a:xfrm>
          <a:prstGeom prst="rect">
            <a:avLst/>
          </a:prstGeom>
        </p:spPr>
      </p:pic>
      <p:pic>
        <p:nvPicPr>
          <p:cNvPr id="108" name="Рисунок 107">
            <a:extLst>
              <a:ext uri="{FF2B5EF4-FFF2-40B4-BE49-F238E27FC236}">
                <a16:creationId xmlns="" xmlns:a16="http://schemas.microsoft.com/office/drawing/2014/main" id="{9B5FC922-8C8A-475D-BF5B-E2DC57B5C12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077" y="3158437"/>
            <a:ext cx="3546468" cy="3220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92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Рисунок 98">
            <a:extLst>
              <a:ext uri="{FF2B5EF4-FFF2-40B4-BE49-F238E27FC236}">
                <a16:creationId xmlns="" xmlns:a16="http://schemas.microsoft.com/office/drawing/2014/main" id="{E3AAD108-D196-463E-BE9B-D8C80373A5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4340829"/>
            <a:ext cx="5931861" cy="1845468"/>
          </a:xfrm>
          <a:prstGeom prst="rect">
            <a:avLst/>
          </a:prstGeom>
        </p:spPr>
      </p:pic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224E27E-F9F3-4C69-B0F9-DB7E4BD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991980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Теория Ландау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89497" y="47976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" y="903874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" y="10382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06960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1" y="15716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1" y="8763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1" y="124777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1" y="14573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287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133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334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03822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04775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5326" y="6525344"/>
            <a:ext cx="7731407" cy="523210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228600" lvl="0" indent="-228600"/>
            <a:r>
              <a:rPr lang="ru-RU" sz="1400" dirty="0">
                <a:ea typeface="Times New Roman" pitchFamily="18" charset="0"/>
                <a:cs typeface="Times" pitchFamily="18" charset="0"/>
              </a:rPr>
              <a:t>Л. Д. Ландау, Е.М. Лифшиц, Статистическая физика, ч.1, </a:t>
            </a:r>
            <a:r>
              <a:rPr lang="ru-RU" sz="1400" dirty="0" err="1">
                <a:ea typeface="Times New Roman" pitchFamily="18" charset="0"/>
                <a:cs typeface="Times" pitchFamily="18" charset="0"/>
              </a:rPr>
              <a:t>Физматлит</a:t>
            </a:r>
            <a:r>
              <a:rPr lang="ru-RU" sz="1400" dirty="0">
                <a:ea typeface="Times New Roman" pitchFamily="18" charset="0"/>
                <a:cs typeface="Times" pitchFamily="18" charset="0"/>
              </a:rPr>
              <a:t> 2002</a:t>
            </a:r>
          </a:p>
          <a:p>
            <a:pPr marL="228600" lvl="0" indent="-228600"/>
            <a:r>
              <a:rPr lang="en-US" sz="1400" dirty="0"/>
              <a:t> </a:t>
            </a:r>
            <a:endParaRPr lang="ru-RU" sz="1400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000127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1901309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/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341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7" name="Рисунок 96">
            <a:extLst>
              <a:ext uri="{FF2B5EF4-FFF2-40B4-BE49-F238E27FC236}">
                <a16:creationId xmlns="" xmlns:a16="http://schemas.microsoft.com/office/drawing/2014/main" id="{B3396C18-9694-4930-8C2F-2D65EEF3E9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89" y="4383557"/>
            <a:ext cx="2612186" cy="1677249"/>
          </a:xfrm>
          <a:prstGeom prst="rect">
            <a:avLst/>
          </a:prstGeom>
        </p:spPr>
      </p:pic>
      <p:sp>
        <p:nvSpPr>
          <p:cNvPr id="95" name="TextBox 94">
            <a:extLst>
              <a:ext uri="{FF2B5EF4-FFF2-40B4-BE49-F238E27FC236}">
                <a16:creationId xmlns="" xmlns:a16="http://schemas.microsoft.com/office/drawing/2014/main" id="{30D4B473-7EBD-4B4B-828E-3F59E0093A79}"/>
              </a:ext>
            </a:extLst>
          </p:cNvPr>
          <p:cNvSpPr txBox="1"/>
          <p:nvPr/>
        </p:nvSpPr>
        <p:spPr>
          <a:xfrm>
            <a:off x="-1" y="619164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1) Ферромагнетик </a:t>
            </a:r>
          </a:p>
        </p:txBody>
      </p:sp>
      <p:pic>
        <p:nvPicPr>
          <p:cNvPr id="101" name="Содержимое 11" descr="1.png">
            <a:extLst>
              <a:ext uri="{FF2B5EF4-FFF2-40B4-BE49-F238E27FC236}">
                <a16:creationId xmlns="" xmlns:a16="http://schemas.microsoft.com/office/drawing/2014/main" id="{37DA201E-080A-484A-90A6-86B89EBECE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6097770" y="1216624"/>
            <a:ext cx="2291937" cy="2190757"/>
          </a:xfrm>
        </p:spPr>
      </p:pic>
      <p:pic>
        <p:nvPicPr>
          <p:cNvPr id="102" name="Рисунок 101" descr="Безымянный.png">
            <a:extLst>
              <a:ext uri="{FF2B5EF4-FFF2-40B4-BE49-F238E27FC236}">
                <a16:creationId xmlns="" xmlns:a16="http://schemas.microsoft.com/office/drawing/2014/main" id="{00BFF393-96A3-4D91-A97F-9C10B858BB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254" y="1403201"/>
            <a:ext cx="4757939" cy="193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38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224E27E-F9F3-4C69-B0F9-DB7E4BD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991980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Теория Ландау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89497" y="47976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" y="903874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" y="10382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06960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1" y="15716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1" y="8763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1" y="124777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1" y="14573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287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133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334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03822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04775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5326" y="6525344"/>
            <a:ext cx="7731407" cy="523210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228600" lvl="0" indent="-228600"/>
            <a:r>
              <a:rPr lang="ru-RU" sz="1400" dirty="0">
                <a:ea typeface="Times New Roman" pitchFamily="18" charset="0"/>
                <a:cs typeface="Times" pitchFamily="18" charset="0"/>
              </a:rPr>
              <a:t>Л. Д. Ландау, Е.М. Лифшиц, Электродинамика сплошных сред, </a:t>
            </a:r>
            <a:r>
              <a:rPr lang="ru-RU" sz="1400" dirty="0" err="1">
                <a:ea typeface="Times New Roman" pitchFamily="18" charset="0"/>
                <a:cs typeface="Times" pitchFamily="18" charset="0"/>
              </a:rPr>
              <a:t>Физматлит</a:t>
            </a:r>
            <a:r>
              <a:rPr lang="ru-RU" sz="1400" dirty="0">
                <a:ea typeface="Times New Roman" pitchFamily="18" charset="0"/>
                <a:cs typeface="Times" pitchFamily="18" charset="0"/>
              </a:rPr>
              <a:t> 2005</a:t>
            </a:r>
          </a:p>
          <a:p>
            <a:pPr marL="228600" lvl="0" indent="-228600"/>
            <a:r>
              <a:rPr lang="en-US" sz="1400" dirty="0"/>
              <a:t> </a:t>
            </a:r>
            <a:endParaRPr lang="ru-RU" sz="1400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000127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2085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97939" y="272269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341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="" xmlns:a16="http://schemas.microsoft.com/office/drawing/2014/main" id="{30D4B473-7EBD-4B4B-828E-3F59E0093A79}"/>
              </a:ext>
            </a:extLst>
          </p:cNvPr>
          <p:cNvSpPr txBox="1"/>
          <p:nvPr/>
        </p:nvSpPr>
        <p:spPr>
          <a:xfrm>
            <a:off x="-1" y="619164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en-US" sz="1600" dirty="0"/>
              <a:t>2</a:t>
            </a:r>
            <a:r>
              <a:rPr lang="ru-RU" sz="1600" dirty="0"/>
              <a:t>) Антиферромагнетик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1A6CB25-3563-4470-BC57-9DB5644FDB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873" y="1392636"/>
            <a:ext cx="5255094" cy="105619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="" xmlns:a16="http://schemas.microsoft.com/office/drawing/2014/main" id="{10216FA1-CB1F-49D8-8D58-316775EAEDB7}"/>
                  </a:ext>
                </a:extLst>
              </p:cNvPr>
              <p:cNvSpPr txBox="1"/>
              <p:nvPr/>
            </p:nvSpPr>
            <p:spPr>
              <a:xfrm>
                <a:off x="16817" y="2470584"/>
                <a:ext cx="4603624" cy="338544"/>
              </a:xfrm>
              <a:prstGeom prst="rect">
                <a:avLst/>
              </a:prstGeom>
              <a:noFill/>
            </p:spPr>
            <p:txBody>
              <a:bodyPr wrap="square" lIns="91432" tIns="45715" rIns="91432" bIns="45715" rtlCol="0">
                <a:spAutoFit/>
              </a:bodyPr>
              <a:lstStyle/>
              <a:p>
                <a:pPr algn="just"/>
                <a:r>
                  <a:rPr lang="ru-RU" sz="1600" dirty="0"/>
                  <a:t>При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ru-RU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sz="1600" dirty="0"/>
                  <a:t> </a:t>
                </a:r>
                <a:endParaRPr lang="ru-RU" sz="1600" dirty="0"/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10216FA1-CB1F-49D8-8D58-316775EAED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17" y="2470584"/>
                <a:ext cx="4603624" cy="338544"/>
              </a:xfrm>
              <a:prstGeom prst="rect">
                <a:avLst/>
              </a:prstGeom>
              <a:blipFill>
                <a:blip r:embed="rId3"/>
                <a:stretch>
                  <a:fillRect l="-795" t="-5357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Box 100">
                <a:extLst>
                  <a:ext uri="{FF2B5EF4-FFF2-40B4-BE49-F238E27FC236}">
                    <a16:creationId xmlns="" xmlns:a16="http://schemas.microsoft.com/office/drawing/2014/main" id="{E8A0D2E2-7DF6-473A-9079-833CAA727A2A}"/>
                  </a:ext>
                </a:extLst>
              </p:cNvPr>
              <p:cNvSpPr txBox="1"/>
              <p:nvPr/>
            </p:nvSpPr>
            <p:spPr>
              <a:xfrm>
                <a:off x="3569069" y="3909391"/>
                <a:ext cx="4603624" cy="338544"/>
              </a:xfrm>
              <a:prstGeom prst="rect">
                <a:avLst/>
              </a:prstGeom>
              <a:noFill/>
            </p:spPr>
            <p:txBody>
              <a:bodyPr wrap="square" lIns="91432" tIns="45715" rIns="91432" bIns="45715" rtlCol="0">
                <a:spAutoFit/>
              </a:bodyPr>
              <a:lstStyle/>
              <a:p>
                <a:pPr algn="just"/>
                <a:r>
                  <a:rPr lang="ru-RU" sz="1600" dirty="0"/>
                  <a:t>При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ru-RU" sz="16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sz="1600" dirty="0"/>
                  <a:t> </a:t>
                </a:r>
                <a:endParaRPr lang="ru-RU" sz="1600" dirty="0"/>
              </a:p>
            </p:txBody>
          </p:sp>
        </mc:Choice>
        <mc:Fallback xmlns="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E8A0D2E2-7DF6-473A-9079-833CAA727A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9069" y="3909391"/>
                <a:ext cx="4603624" cy="338544"/>
              </a:xfrm>
              <a:prstGeom prst="rect">
                <a:avLst/>
              </a:prstGeom>
              <a:blipFill>
                <a:blip r:embed="rId4"/>
                <a:stretch>
                  <a:fillRect l="-661" t="-5357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E2A09DDF-9ADA-4D7F-A90A-BAE740D814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460" y="2859502"/>
            <a:ext cx="2074958" cy="49273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94309795-D952-4A02-B80B-FC8F86FADA2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4701669"/>
            <a:ext cx="3104224" cy="93619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24CAEF33-753E-4A18-8B89-C433F745CEE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5156" y="1024383"/>
            <a:ext cx="2657846" cy="314369"/>
          </a:xfrm>
          <a:prstGeom prst="rect">
            <a:avLst/>
          </a:prstGeom>
        </p:spPr>
      </p:pic>
      <p:pic>
        <p:nvPicPr>
          <p:cNvPr id="100" name="Рисунок 99">
            <a:extLst>
              <a:ext uri="{FF2B5EF4-FFF2-40B4-BE49-F238E27FC236}">
                <a16:creationId xmlns="" xmlns:a16="http://schemas.microsoft.com/office/drawing/2014/main" id="{9B5FC922-8C8A-475D-BF5B-E2DC57B5C12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15" y="3352236"/>
            <a:ext cx="3341086" cy="303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20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643998" cy="4525963"/>
          </a:xfrm>
        </p:spPr>
        <p:txBody>
          <a:bodyPr>
            <a:normAutofit/>
          </a:bodyPr>
          <a:lstStyle/>
          <a:p>
            <a:pPr marL="514350" indent="-514350">
              <a:buAutoNum type="romanUcPeriod"/>
            </a:pPr>
            <a:r>
              <a:rPr lang="ru-RU" sz="2000" dirty="0"/>
              <a:t>Введение</a:t>
            </a:r>
          </a:p>
          <a:p>
            <a:pPr marL="514350" indent="-514350">
              <a:buAutoNum type="romanUcPeriod"/>
            </a:pPr>
            <a:endParaRPr lang="ru-RU" sz="2000" dirty="0"/>
          </a:p>
          <a:p>
            <a:pPr marL="514350" indent="-514350">
              <a:buAutoNum type="romanUcPeriod"/>
            </a:pPr>
            <a:r>
              <a:rPr lang="ru-RU" sz="2000" dirty="0"/>
              <a:t>Устойчивость антиферромагнитного состояния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/>
              <a:t>Проблема основного состояния антиферромагнетика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/>
              <a:t>Магноны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/>
              <a:t>Устойчивость антиферромагнетика при абсолютном нуле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/>
              <a:t>Конечные температуры. Теорема </a:t>
            </a:r>
            <a:r>
              <a:rPr lang="ru-RU" sz="1600" dirty="0" err="1"/>
              <a:t>Мермина</a:t>
            </a:r>
            <a:r>
              <a:rPr lang="ru-RU" sz="1600" dirty="0"/>
              <a:t>-Вагнера</a:t>
            </a:r>
          </a:p>
          <a:p>
            <a:pPr marL="514350" indent="-514350">
              <a:buAutoNum type="romanUcPeriod"/>
            </a:pPr>
            <a:endParaRPr lang="ru-RU" sz="2000" dirty="0"/>
          </a:p>
          <a:p>
            <a:pPr marL="514350" indent="-514350">
              <a:buAutoNum type="romanUcPeriod"/>
            </a:pPr>
            <a:r>
              <a:rPr lang="ru-RU" sz="2000" dirty="0"/>
              <a:t>Описание антиферромагнетиков в рамках модели сплошной среды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/>
              <a:t>Теория молекулярного поля </a:t>
            </a:r>
            <a:r>
              <a:rPr lang="ru-RU" sz="1600" dirty="0" err="1"/>
              <a:t>Вейсса</a:t>
            </a:r>
            <a:r>
              <a:rPr lang="ru-RU" sz="1600" dirty="0"/>
              <a:t> (Ван </a:t>
            </a:r>
            <a:r>
              <a:rPr lang="ru-RU" sz="1600" dirty="0" err="1"/>
              <a:t>Флека</a:t>
            </a:r>
            <a:r>
              <a:rPr lang="ru-RU" sz="1600" dirty="0"/>
              <a:t>)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/>
              <a:t>Теория Ландау</a:t>
            </a:r>
          </a:p>
          <a:p>
            <a:pPr marL="514350" indent="-514350">
              <a:buAutoNum type="romanUcPeriod"/>
            </a:pPr>
            <a:endParaRPr lang="ru-RU" sz="2000" dirty="0"/>
          </a:p>
          <a:p>
            <a:pPr marL="457200" indent="-457200">
              <a:buNone/>
            </a:pPr>
            <a:endParaRPr lang="ru-RU" sz="2000" dirty="0"/>
          </a:p>
          <a:p>
            <a:pPr marL="457200" indent="-457200">
              <a:buNone/>
            </a:pPr>
            <a:endParaRPr lang="ru-RU" sz="2000" dirty="0"/>
          </a:p>
          <a:p>
            <a:pPr marL="457200" indent="-457200">
              <a:buNone/>
            </a:pPr>
            <a:endParaRPr lang="ru-RU" sz="200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491914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План доклада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224E27E-F9F3-4C69-B0F9-DB7E4BD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991980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Теория Ландау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89497" y="47976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" y="903874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" y="10382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06960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1" y="15716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1" y="8763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1" y="124777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1" y="14573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287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133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334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03822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04775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5326" y="6525344"/>
            <a:ext cx="7731407" cy="523210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228600" lvl="0" indent="-228600"/>
            <a:r>
              <a:rPr lang="ru-RU" sz="1400" dirty="0">
                <a:ea typeface="Times New Roman" pitchFamily="18" charset="0"/>
                <a:cs typeface="Times" pitchFamily="18" charset="0"/>
              </a:rPr>
              <a:t>Л. Д. Ландау, Е.М. Лифшиц, Электродинамика сплошных сред, </a:t>
            </a:r>
            <a:r>
              <a:rPr lang="ru-RU" sz="1400" dirty="0" err="1">
                <a:ea typeface="Times New Roman" pitchFamily="18" charset="0"/>
                <a:cs typeface="Times" pitchFamily="18" charset="0"/>
              </a:rPr>
              <a:t>Физматлит</a:t>
            </a:r>
            <a:r>
              <a:rPr lang="ru-RU" sz="1400" dirty="0">
                <a:ea typeface="Times New Roman" pitchFamily="18" charset="0"/>
                <a:cs typeface="Times" pitchFamily="18" charset="0"/>
              </a:rPr>
              <a:t> 2005</a:t>
            </a:r>
          </a:p>
          <a:p>
            <a:pPr marL="228600" lvl="0" indent="-228600"/>
            <a:r>
              <a:rPr lang="en-US" sz="1400" dirty="0"/>
              <a:t> </a:t>
            </a:r>
            <a:endParaRPr lang="ru-RU" sz="1400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000127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2085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341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D4B66C9D-4912-4FD6-9A16-881BFD805E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1255" y="893851"/>
            <a:ext cx="3490632" cy="1899964"/>
          </a:xfrm>
          <a:prstGeom prst="rect">
            <a:avLst/>
          </a:prstGeom>
        </p:spPr>
      </p:pic>
      <p:sp>
        <p:nvSpPr>
          <p:cNvPr id="103" name="TextBox 102">
            <a:extLst>
              <a:ext uri="{FF2B5EF4-FFF2-40B4-BE49-F238E27FC236}">
                <a16:creationId xmlns="" xmlns:a16="http://schemas.microsoft.com/office/drawing/2014/main" id="{BC5AE547-11E5-460B-ABAD-DB56F141A282}"/>
              </a:ext>
            </a:extLst>
          </p:cNvPr>
          <p:cNvSpPr txBox="1"/>
          <p:nvPr/>
        </p:nvSpPr>
        <p:spPr>
          <a:xfrm>
            <a:off x="4427984" y="4958296"/>
            <a:ext cx="34211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Фазовые диаграммы антиферромагнетика вблизи </a:t>
            </a:r>
            <a:endParaRPr lang="en-US" sz="1400" dirty="0"/>
          </a:p>
          <a:p>
            <a:pPr algn="ctr"/>
            <a:r>
              <a:rPr lang="ru-RU" sz="1400" dirty="0"/>
              <a:t>критической точки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="" xmlns:a16="http://schemas.microsoft.com/office/drawing/2014/main" id="{EEC3007E-28B5-4A2F-A079-17D7701CA9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1255" y="3208007"/>
            <a:ext cx="3915321" cy="759689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5430588F-E27A-4260-8274-4F8BD61EC4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11" y="1829936"/>
            <a:ext cx="3122397" cy="911549"/>
          </a:xfrm>
          <a:prstGeom prst="rect">
            <a:avLst/>
          </a:prstGeom>
        </p:spPr>
      </p:pic>
      <p:pic>
        <p:nvPicPr>
          <p:cNvPr id="9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4714" y="4149080"/>
            <a:ext cx="4690690" cy="2236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315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-142908" y="2857496"/>
            <a:ext cx="9144000" cy="469783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Спасибо за внимание!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kumimoji="0" lang="ru-RU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11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13" name="Rectangle 29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15" name="Rectangle 3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16" name="Rectangle 32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18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20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2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24" name="Rectangle 40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25" name="Rectangle 41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27" name="Rectangle 4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28" name="Rectangle 44"/>
          <p:cNvSpPr>
            <a:spLocks noChangeArrowheads="1"/>
          </p:cNvSpPr>
          <p:nvPr/>
        </p:nvSpPr>
        <p:spPr bwMode="auto">
          <a:xfrm>
            <a:off x="0" y="742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30" name="Rectangle 4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31" name="Rectangle 4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33" name="Rectangle 4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34" name="Rectangle 50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36" name="Rectangle 5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37" name="Rectangle 5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39" name="Rectangle 5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40" name="Rectangle 56"/>
          <p:cNvSpPr>
            <a:spLocks noChangeArrowheads="1"/>
          </p:cNvSpPr>
          <p:nvPr/>
        </p:nvSpPr>
        <p:spPr bwMode="auto">
          <a:xfrm>
            <a:off x="0" y="742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442" name="Rectangle 5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43" name="Rectangle 59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Номер слайда 3">
            <a:extLst>
              <a:ext uri="{FF2B5EF4-FFF2-40B4-BE49-F238E27FC236}">
                <a16:creationId xmlns="" xmlns:a16="http://schemas.microsoft.com/office/drawing/2014/main" id="{0224E27E-F9F3-4C69-B0F9-DB7E4BD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1000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0" y="100010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4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50" name="Rectangle 22"/>
          <p:cNvSpPr>
            <a:spLocks noChangeArrowheads="1"/>
          </p:cNvSpPr>
          <p:nvPr/>
        </p:nvSpPr>
        <p:spPr bwMode="auto">
          <a:xfrm>
            <a:off x="0" y="1000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2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53" name="Rectangle 25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57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58" name="Rectangle 30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60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61" name="Rectangle 33"/>
          <p:cNvSpPr>
            <a:spLocks noChangeArrowheads="1"/>
          </p:cNvSpPr>
          <p:nvPr/>
        </p:nvSpPr>
        <p:spPr bwMode="auto">
          <a:xfrm>
            <a:off x="0" y="64291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63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66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68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70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72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74" name="Rectangle 4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75" name="Rectangle 47"/>
          <p:cNvSpPr>
            <a:spLocks noChangeArrowheads="1"/>
          </p:cNvSpPr>
          <p:nvPr/>
        </p:nvSpPr>
        <p:spPr bwMode="auto">
          <a:xfrm>
            <a:off x="0" y="1104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77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79" name="Rectangle 5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80" name="Rectangle 52"/>
          <p:cNvSpPr>
            <a:spLocks noChangeArrowheads="1"/>
          </p:cNvSpPr>
          <p:nvPr/>
        </p:nvSpPr>
        <p:spPr bwMode="auto">
          <a:xfrm>
            <a:off x="0" y="1104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82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84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86" name="Rectangle 5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89" name="Rectangle 6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90" name="Rectangle 62"/>
          <p:cNvSpPr>
            <a:spLocks noChangeArrowheads="1"/>
          </p:cNvSpPr>
          <p:nvPr/>
        </p:nvSpPr>
        <p:spPr bwMode="auto">
          <a:xfrm>
            <a:off x="0" y="64291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92" name="Rectangle 6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93" name="Rectangle 6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95" name="Rectangle 6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96" name="Rectangle 6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98" name="Rectangle 7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99" name="Rectangle 71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01" name="Rectangle 7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602" name="Rectangle 74"/>
          <p:cNvSpPr>
            <a:spLocks noChangeArrowheads="1"/>
          </p:cNvSpPr>
          <p:nvPr/>
        </p:nvSpPr>
        <p:spPr bwMode="auto">
          <a:xfrm>
            <a:off x="0" y="1104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04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606" name="Rectangle 7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608" name="Rectangle 8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609" name="Rectangle 81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611" name="Rectangle 8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612" name="Rectangle 8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0" y="742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86" name="Rectangle 34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87" name="Rectangle 35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89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90" name="Rectangle 38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92" name="Rectangle 4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98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0" y="92867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23" name="Rectangle 23"/>
          <p:cNvSpPr>
            <a:spLocks noChangeArrowheads="1"/>
          </p:cNvSpPr>
          <p:nvPr/>
        </p:nvSpPr>
        <p:spPr bwMode="auto">
          <a:xfrm>
            <a:off x="0" y="14001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25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26" name="Rectangle 26"/>
          <p:cNvSpPr>
            <a:spLocks noChangeArrowheads="1"/>
          </p:cNvSpPr>
          <p:nvPr/>
        </p:nvSpPr>
        <p:spPr bwMode="auto">
          <a:xfrm>
            <a:off x="0" y="14001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28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31" name="Rectangle 3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32" name="Rectangle 32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34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35" name="Rectangle 35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37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38" name="Rectangle 38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40" name="Rectangle 4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41" name="Rectangle 41"/>
          <p:cNvSpPr>
            <a:spLocks noChangeArrowheads="1"/>
          </p:cNvSpPr>
          <p:nvPr/>
        </p:nvSpPr>
        <p:spPr bwMode="auto">
          <a:xfrm>
            <a:off x="0" y="1085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43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45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0" y="971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357158" y="85723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0" y="962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4500562" y="47863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55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57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59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61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6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64" name="Rectangle 40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67" name="Rectangle 4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68" name="Rectangle 44"/>
          <p:cNvSpPr>
            <a:spLocks noChangeArrowheads="1"/>
          </p:cNvSpPr>
          <p:nvPr/>
        </p:nvSpPr>
        <p:spPr bwMode="auto">
          <a:xfrm>
            <a:off x="0" y="981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69" name="Rectangle 45"/>
          <p:cNvSpPr>
            <a:spLocks noChangeArrowheads="1"/>
          </p:cNvSpPr>
          <p:nvPr/>
        </p:nvSpPr>
        <p:spPr bwMode="auto">
          <a:xfrm>
            <a:off x="0" y="1495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71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73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75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704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704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224E27E-F9F3-4C69-B0F9-DB7E4BD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991980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Введение 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89497" y="47976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" y="903874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" y="10382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06960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1" y="15716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1" y="8763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1" y="124777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1" y="14573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287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133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334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03822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04775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2085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0" y="2924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341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0" y="1000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1733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3467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0" y="1000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0" y="876301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0" y="1000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0" y="1123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766" y="3395067"/>
            <a:ext cx="8255852" cy="2702588"/>
          </a:xfrm>
          <a:prstGeom prst="rect">
            <a:avLst/>
          </a:prstGeom>
        </p:spPr>
      </p:pic>
      <p:sp>
        <p:nvSpPr>
          <p:cNvPr id="124" name="Прямоугольник 123"/>
          <p:cNvSpPr/>
          <p:nvPr/>
        </p:nvSpPr>
        <p:spPr>
          <a:xfrm>
            <a:off x="1187624" y="6097655"/>
            <a:ext cx="62646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/>
              <a:t>Магнитные восприимчивости (</a:t>
            </a:r>
            <a:r>
              <a:rPr lang="en-US" sz="1400" dirty="0"/>
              <a:t>a</a:t>
            </a:r>
            <a:r>
              <a:rPr lang="ru-RU" sz="1400" dirty="0"/>
              <a:t>) ферромагнетика и (</a:t>
            </a:r>
            <a:r>
              <a:rPr lang="en-US" sz="1400" dirty="0"/>
              <a:t>b</a:t>
            </a:r>
            <a:r>
              <a:rPr lang="ru-RU" sz="1400" dirty="0"/>
              <a:t>)</a:t>
            </a:r>
            <a:r>
              <a:rPr lang="en-US" sz="1400" dirty="0"/>
              <a:t> </a:t>
            </a:r>
            <a:r>
              <a:rPr lang="ru-RU" sz="1400" dirty="0"/>
              <a:t>парамагнетика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052" y="940770"/>
            <a:ext cx="3508705" cy="823559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02" y="2171548"/>
            <a:ext cx="6508206" cy="1172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5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224E27E-F9F3-4C69-B0F9-DB7E4BD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991980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Введение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89497" y="47976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" y="903874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" y="10382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06960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1" y="15716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1" y="8763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1" y="124777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1" y="14573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287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133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334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03822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04775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2085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0" y="2924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341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0" y="1000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1733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3467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0" y="1000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0" y="876301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0" y="1000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0" y="1123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16" y="693777"/>
            <a:ext cx="2921089" cy="4639377"/>
          </a:xfrm>
          <a:prstGeom prst="rect">
            <a:avLst/>
          </a:prstGeom>
        </p:spPr>
      </p:pic>
      <p:pic>
        <p:nvPicPr>
          <p:cNvPr id="110" name="Рисунок 10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506" y="4116366"/>
            <a:ext cx="5722315" cy="1452632"/>
          </a:xfrm>
          <a:prstGeom prst="rect">
            <a:avLst/>
          </a:prstGeom>
        </p:spPr>
      </p:pic>
      <p:sp>
        <p:nvSpPr>
          <p:cNvPr id="114" name="TextBox 113"/>
          <p:cNvSpPr txBox="1"/>
          <p:nvPr/>
        </p:nvSpPr>
        <p:spPr>
          <a:xfrm>
            <a:off x="25326" y="6525344"/>
            <a:ext cx="7731407" cy="523210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228600" lvl="0" indent="-228600"/>
            <a:r>
              <a:rPr lang="ru-RU" sz="1400" dirty="0">
                <a:ea typeface="Times New Roman" pitchFamily="18" charset="0"/>
                <a:cs typeface="Times" pitchFamily="18" charset="0"/>
              </a:rPr>
              <a:t>А.Г. Гуревич, Магнитный резонанс в ферритах и антиферромагнетиках, Москва 1973</a:t>
            </a:r>
          </a:p>
          <a:p>
            <a:pPr marL="228600" lvl="0" indent="-228600"/>
            <a:r>
              <a:rPr lang="en-US" sz="1400" dirty="0"/>
              <a:t> </a:t>
            </a:r>
            <a:endParaRPr lang="ru-RU" sz="1400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ECBE186-A54E-4B21-B20C-7E4A259C3B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8148" y="838412"/>
            <a:ext cx="5889887" cy="2628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6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643998" cy="4525963"/>
          </a:xfrm>
        </p:spPr>
        <p:txBody>
          <a:bodyPr>
            <a:normAutofit/>
          </a:bodyPr>
          <a:lstStyle/>
          <a:p>
            <a:pPr marL="514350" indent="-514350">
              <a:buAutoNum type="romanUcPeriod"/>
            </a:pPr>
            <a:r>
              <a:rPr lang="ru-RU" sz="2000" dirty="0">
                <a:solidFill>
                  <a:schemeClr val="bg1">
                    <a:lumMod val="65000"/>
                  </a:schemeClr>
                </a:solidFill>
              </a:rPr>
              <a:t>Введение</a:t>
            </a:r>
          </a:p>
          <a:p>
            <a:pPr marL="514350" indent="-514350">
              <a:buAutoNum type="romanUcPeriod"/>
            </a:pPr>
            <a:endParaRPr lang="ru-RU" sz="2000" dirty="0"/>
          </a:p>
          <a:p>
            <a:pPr marL="514350" indent="-514350">
              <a:buAutoNum type="romanUcPeriod"/>
            </a:pPr>
            <a:r>
              <a:rPr lang="ru-RU" sz="2000" dirty="0"/>
              <a:t>Устойчивость антиферромагнитного состояния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/>
              <a:t>Проблема основного состояния антиферромагнетика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>
                <a:solidFill>
                  <a:schemeClr val="bg1">
                    <a:lumMod val="65000"/>
                  </a:schemeClr>
                </a:solidFill>
              </a:rPr>
              <a:t>Магноны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>
                <a:solidFill>
                  <a:schemeClr val="bg1">
                    <a:lumMod val="65000"/>
                  </a:schemeClr>
                </a:solidFill>
              </a:rPr>
              <a:t>Устойчивость антиферромагнетика при абсолютном нуле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>
                <a:solidFill>
                  <a:schemeClr val="bg1">
                    <a:lumMod val="65000"/>
                  </a:schemeClr>
                </a:solidFill>
              </a:rPr>
              <a:t>Конечные температуры. Теорема </a:t>
            </a:r>
            <a:r>
              <a:rPr lang="ru-RU" sz="1600" dirty="0" err="1">
                <a:solidFill>
                  <a:schemeClr val="bg1">
                    <a:lumMod val="65000"/>
                  </a:schemeClr>
                </a:solidFill>
              </a:rPr>
              <a:t>Мермина</a:t>
            </a:r>
            <a:r>
              <a:rPr lang="ru-RU" sz="1600" dirty="0">
                <a:solidFill>
                  <a:schemeClr val="bg1">
                    <a:lumMod val="65000"/>
                  </a:schemeClr>
                </a:solidFill>
              </a:rPr>
              <a:t>-Вагнера</a:t>
            </a:r>
          </a:p>
          <a:p>
            <a:pPr marL="514350" indent="-514350">
              <a:buAutoNum type="romanUcPeriod"/>
            </a:pPr>
            <a:endParaRPr lang="ru-RU" sz="2000" dirty="0"/>
          </a:p>
          <a:p>
            <a:pPr marL="514350" indent="-514350">
              <a:buAutoNum type="romanUcPeriod"/>
            </a:pPr>
            <a:r>
              <a:rPr lang="ru-RU" sz="2000" dirty="0">
                <a:solidFill>
                  <a:schemeClr val="bg1">
                    <a:lumMod val="65000"/>
                  </a:schemeClr>
                </a:solidFill>
              </a:rPr>
              <a:t>Описание антиферромагнетиков в рамках модели сплошной среды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>
                <a:solidFill>
                  <a:schemeClr val="bg1">
                    <a:lumMod val="65000"/>
                  </a:schemeClr>
                </a:solidFill>
              </a:rPr>
              <a:t>Теория молекулярного поля </a:t>
            </a:r>
            <a:r>
              <a:rPr lang="ru-RU" sz="1600" dirty="0" err="1">
                <a:solidFill>
                  <a:schemeClr val="bg1">
                    <a:lumMod val="65000"/>
                  </a:schemeClr>
                </a:solidFill>
              </a:rPr>
              <a:t>Вейсса</a:t>
            </a:r>
            <a:r>
              <a:rPr lang="ru-RU" sz="1600" dirty="0">
                <a:solidFill>
                  <a:schemeClr val="bg1">
                    <a:lumMod val="65000"/>
                  </a:schemeClr>
                </a:solidFill>
              </a:rPr>
              <a:t> (Ван </a:t>
            </a:r>
            <a:r>
              <a:rPr lang="ru-RU" sz="1600" dirty="0" err="1">
                <a:solidFill>
                  <a:schemeClr val="bg1">
                    <a:lumMod val="65000"/>
                  </a:schemeClr>
                </a:solidFill>
              </a:rPr>
              <a:t>Флека</a:t>
            </a:r>
            <a:r>
              <a:rPr lang="ru-RU" sz="1600" dirty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pPr marL="857212" lvl="1" indent="-457200">
              <a:buFont typeface="+mj-lt"/>
              <a:buAutoNum type="arabicPeriod"/>
            </a:pPr>
            <a:r>
              <a:rPr lang="ru-RU" sz="1600" dirty="0">
                <a:solidFill>
                  <a:schemeClr val="bg1">
                    <a:lumMod val="65000"/>
                  </a:schemeClr>
                </a:solidFill>
              </a:rPr>
              <a:t>Теория Ландау</a:t>
            </a:r>
          </a:p>
          <a:p>
            <a:pPr marL="514350" indent="-514350">
              <a:buAutoNum type="romanUcPeriod"/>
            </a:pPr>
            <a:endParaRPr lang="ru-RU" sz="2000" dirty="0"/>
          </a:p>
          <a:p>
            <a:pPr marL="457200" indent="-457200">
              <a:buNone/>
            </a:pPr>
            <a:endParaRPr lang="ru-RU" sz="2000" dirty="0"/>
          </a:p>
          <a:p>
            <a:pPr marL="457200" indent="-457200">
              <a:buNone/>
            </a:pPr>
            <a:endParaRPr lang="ru-RU" sz="2000" dirty="0"/>
          </a:p>
          <a:p>
            <a:pPr marL="457200" indent="-457200">
              <a:buNone/>
            </a:pPr>
            <a:endParaRPr lang="ru-RU" sz="200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491914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План доклада</a:t>
            </a:r>
          </a:p>
        </p:txBody>
      </p:sp>
    </p:spTree>
    <p:extLst>
      <p:ext uri="{BB962C8B-B14F-4D97-AF65-F5344CB8AC3E}">
        <p14:creationId xmlns:p14="http://schemas.microsoft.com/office/powerpoint/2010/main" val="279221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224E27E-F9F3-4C69-B0F9-DB7E4BD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991980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Проблема основного состояния антиферромагнетика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89497" y="47976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" y="903874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" y="10382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06960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1" y="15716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1" y="8763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1" y="124777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1" y="14573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0" y="606887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Перепишем гамильтониан в виде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287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133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334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03822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04775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1" y="6229966"/>
            <a:ext cx="8208912" cy="73865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342900" lvl="0" indent="-342900">
              <a:buAutoNum type="arabicPeriod"/>
            </a:pPr>
            <a:r>
              <a:rPr lang="ru-RU" sz="1400" dirty="0">
                <a:ea typeface="Times New Roman" pitchFamily="18" charset="0"/>
                <a:cs typeface="Times" pitchFamily="18" charset="0"/>
              </a:rPr>
              <a:t>А.И. Смирнов, Беспорядок и порядок в квантовых спиновых цепочках, Москва 2004</a:t>
            </a:r>
            <a:endParaRPr lang="en-US" sz="1400" dirty="0">
              <a:ea typeface="Times New Roman" pitchFamily="18" charset="0"/>
              <a:cs typeface="Times" pitchFamily="18" charset="0"/>
            </a:endParaRPr>
          </a:p>
          <a:p>
            <a:pPr marL="342900" lvl="0" indent="-342900">
              <a:buAutoNum type="arabicPeriod"/>
            </a:pPr>
            <a:endParaRPr lang="ru-RU" sz="1400" dirty="0">
              <a:ea typeface="Times New Roman" pitchFamily="18" charset="0"/>
              <a:cs typeface="Times" pitchFamily="18" charset="0"/>
            </a:endParaRPr>
          </a:p>
          <a:p>
            <a:pPr marL="228600" lvl="0" indent="-228600"/>
            <a:r>
              <a:rPr lang="en-US" sz="1400" dirty="0"/>
              <a:t> </a:t>
            </a:r>
            <a:endParaRPr lang="ru-RU" sz="1400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000127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2085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341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" y="2302587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1) Ферромагнетик (</a:t>
            </a:r>
            <a:r>
              <a:rPr lang="en-US" sz="1600" i="1" dirty="0"/>
              <a:t>J &gt; 0, S = 1/2</a:t>
            </a:r>
            <a:r>
              <a:rPr lang="ru-RU" sz="1600" dirty="0"/>
              <a:t>)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69" y="2794050"/>
            <a:ext cx="1703146" cy="30217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853" y="3139205"/>
            <a:ext cx="3028578" cy="487594"/>
          </a:xfrm>
          <a:prstGeom prst="rect">
            <a:avLst/>
          </a:prstGeom>
        </p:spPr>
      </p:pic>
      <p:sp>
        <p:nvSpPr>
          <p:cNvPr id="114" name="TextBox 113"/>
          <p:cNvSpPr txBox="1"/>
          <p:nvPr/>
        </p:nvSpPr>
        <p:spPr>
          <a:xfrm>
            <a:off x="5673006" y="2302587"/>
            <a:ext cx="3388804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en-US" sz="1600" dirty="0"/>
              <a:t>2</a:t>
            </a:r>
            <a:r>
              <a:rPr lang="ru-RU" sz="1600" dirty="0"/>
              <a:t>) Антиферромагнетик (</a:t>
            </a:r>
            <a:r>
              <a:rPr lang="en-US" sz="1600" i="1" dirty="0"/>
              <a:t>J &lt; 0, S = 1/2</a:t>
            </a:r>
            <a:r>
              <a:rPr lang="ru-RU" sz="1600" dirty="0"/>
              <a:t>)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069199"/>
            <a:ext cx="4896544" cy="101639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521" y="2842142"/>
            <a:ext cx="1806159" cy="302171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460" y="3290290"/>
            <a:ext cx="1696279" cy="336509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54" y="3736734"/>
            <a:ext cx="2210394" cy="536054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6471" y="3816229"/>
            <a:ext cx="2309664" cy="516200"/>
          </a:xfrm>
          <a:prstGeom prst="rect">
            <a:avLst/>
          </a:prstGeom>
        </p:spPr>
      </p:pic>
      <p:sp>
        <p:nvSpPr>
          <p:cNvPr id="123" name="TextBox 122"/>
          <p:cNvSpPr txBox="1"/>
          <p:nvPr/>
        </p:nvSpPr>
        <p:spPr>
          <a:xfrm>
            <a:off x="23677" y="4437112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Свойства «настоящего» основного состояния антиферромагнетика: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5015401"/>
            <a:ext cx="1990791" cy="1023045"/>
          </a:xfrm>
          <a:prstGeom prst="rect">
            <a:avLst/>
          </a:prstGeom>
        </p:spPr>
      </p:pic>
      <p:sp>
        <p:nvSpPr>
          <p:cNvPr id="128" name="TextBox 127"/>
          <p:cNvSpPr txBox="1"/>
          <p:nvPr/>
        </p:nvSpPr>
        <p:spPr>
          <a:xfrm>
            <a:off x="0" y="6525344"/>
            <a:ext cx="7731407" cy="307766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228600" lvl="0" indent="-228600"/>
            <a:r>
              <a:rPr lang="en-US" sz="1400" dirty="0">
                <a:ea typeface="Times New Roman" pitchFamily="18" charset="0"/>
                <a:cs typeface="Times" pitchFamily="18" charset="0"/>
              </a:rPr>
              <a:t>2.     H. Bethe, </a:t>
            </a:r>
            <a:r>
              <a:rPr lang="en-US" sz="1400" dirty="0" err="1">
                <a:ea typeface="Times New Roman" pitchFamily="18" charset="0"/>
                <a:cs typeface="Times" pitchFamily="18" charset="0"/>
              </a:rPr>
              <a:t>Zs</a:t>
            </a:r>
            <a:r>
              <a:rPr lang="en-US" sz="1400" dirty="0">
                <a:ea typeface="Times New Roman" pitchFamily="18" charset="0"/>
                <a:cs typeface="Times" pitchFamily="18" charset="0"/>
              </a:rPr>
              <a:t>. Phys. </a:t>
            </a:r>
            <a:r>
              <a:rPr lang="en-US" sz="1400" b="1" dirty="0">
                <a:ea typeface="Times New Roman" pitchFamily="18" charset="0"/>
                <a:cs typeface="Times" pitchFamily="18" charset="0"/>
              </a:rPr>
              <a:t>71</a:t>
            </a:r>
            <a:r>
              <a:rPr lang="en-US" sz="1400" dirty="0">
                <a:ea typeface="Times New Roman" pitchFamily="18" charset="0"/>
                <a:cs typeface="Times" pitchFamily="18" charset="0"/>
              </a:rPr>
              <a:t>, 205 (1931)</a:t>
            </a:r>
            <a:r>
              <a:rPr lang="en-US" sz="1400" dirty="0"/>
              <a:t> 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0305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Рисунок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341" y="5250485"/>
            <a:ext cx="4421980" cy="1315573"/>
          </a:xfrm>
          <a:prstGeom prst="rect">
            <a:avLst/>
          </a:prstGeom>
        </p:spPr>
      </p:pic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224E27E-F9F3-4C69-B0F9-DB7E4BD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991980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Магноны в ферромагнетике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89497" y="47976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" y="903874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" y="10382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06960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1" y="15716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1" y="8763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1" y="124777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1" y="14573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287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133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334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03822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04775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5326" y="6525344"/>
            <a:ext cx="7731407" cy="523210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228600" lvl="0" indent="-228600"/>
            <a:r>
              <a:rPr lang="ru-RU" sz="1400" dirty="0">
                <a:ea typeface="Times New Roman" pitchFamily="18" charset="0"/>
                <a:cs typeface="Times" pitchFamily="18" charset="0"/>
              </a:rPr>
              <a:t>А.Г. Гуревич, Магнитный резонанс в ферритах и антиферромагнетиках, Москва 1973</a:t>
            </a:r>
          </a:p>
          <a:p>
            <a:pPr marL="228600" lvl="0" indent="-228600"/>
            <a:r>
              <a:rPr lang="en-US" sz="1400" dirty="0"/>
              <a:t> </a:t>
            </a:r>
            <a:endParaRPr lang="ru-RU" sz="1400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000127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2085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341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-9239" y="1662010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Введем операторы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341" y="666750"/>
            <a:ext cx="3595746" cy="620197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431" y="2019918"/>
            <a:ext cx="3163699" cy="759566"/>
          </a:xfrm>
          <a:prstGeom prst="rect">
            <a:avLst/>
          </a:prstGeom>
        </p:spPr>
      </p:pic>
      <p:grpSp>
        <p:nvGrpSpPr>
          <p:cNvPr id="19" name="Группа 18"/>
          <p:cNvGrpSpPr/>
          <p:nvPr/>
        </p:nvGrpSpPr>
        <p:grpSpPr>
          <a:xfrm>
            <a:off x="-10238" y="3970211"/>
            <a:ext cx="9144000" cy="338544"/>
            <a:chOff x="5599" y="3110430"/>
            <a:chExt cx="9144000" cy="338544"/>
          </a:xfrm>
        </p:grpSpPr>
        <p:sp>
          <p:nvSpPr>
            <p:cNvPr id="107" name="TextBox 106"/>
            <p:cNvSpPr txBox="1"/>
            <p:nvPr/>
          </p:nvSpPr>
          <p:spPr>
            <a:xfrm>
              <a:off x="5599" y="3110430"/>
              <a:ext cx="9144000" cy="338544"/>
            </a:xfrm>
            <a:prstGeom prst="rect">
              <a:avLst/>
            </a:prstGeom>
            <a:noFill/>
          </p:spPr>
          <p:txBody>
            <a:bodyPr wrap="square" lIns="91432" tIns="45715" rIns="91432" bIns="45715" rtlCol="0">
              <a:spAutoFit/>
            </a:bodyPr>
            <a:lstStyle/>
            <a:p>
              <a:pPr algn="just"/>
              <a:r>
                <a:rPr lang="ru-RU" sz="1600" dirty="0"/>
                <a:t>Если                 , то</a:t>
              </a:r>
            </a:p>
          </p:txBody>
        </p:sp>
        <p:pic>
          <p:nvPicPr>
            <p:cNvPr id="18" name="Рисунок 1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9552" y="3144462"/>
              <a:ext cx="747328" cy="288032"/>
            </a:xfrm>
            <a:prstGeom prst="rect">
              <a:avLst/>
            </a:prstGeom>
          </p:spPr>
        </p:pic>
      </p:grpSp>
      <p:sp>
        <p:nvSpPr>
          <p:cNvPr id="111" name="TextBox 110"/>
          <p:cNvSpPr txBox="1"/>
          <p:nvPr/>
        </p:nvSpPr>
        <p:spPr>
          <a:xfrm>
            <a:off x="18393" y="2831696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Связь новых операторов с исходными имеет вид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426" y="3210334"/>
            <a:ext cx="3825707" cy="766535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043" y="4407885"/>
            <a:ext cx="2355354" cy="383268"/>
          </a:xfrm>
          <a:prstGeom prst="rect">
            <a:avLst/>
          </a:prstGeom>
        </p:spPr>
      </p:pic>
      <p:sp>
        <p:nvSpPr>
          <p:cNvPr id="115" name="TextBox 114"/>
          <p:cNvSpPr txBox="1"/>
          <p:nvPr/>
        </p:nvSpPr>
        <p:spPr>
          <a:xfrm>
            <a:off x="-24053" y="4911941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В результате получим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23320" y="1333526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ctr"/>
            <a:r>
              <a:rPr lang="ru-RU" sz="1600" dirty="0"/>
              <a:t>Первое преобразование </a:t>
            </a:r>
            <a:r>
              <a:rPr lang="ru-RU" sz="1600" dirty="0" err="1"/>
              <a:t>Холстейна</a:t>
            </a:r>
            <a:r>
              <a:rPr lang="ru-RU" sz="1600" dirty="0"/>
              <a:t>-Примакова</a:t>
            </a: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5701472" y="5250485"/>
            <a:ext cx="1327260" cy="623095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918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224E27E-F9F3-4C69-B0F9-DB7E4BD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991980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Магноны в ферромагнетике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89497" y="47976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" y="903874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" y="10382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06960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1" y="15716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1" y="8763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1" y="124777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1" y="14573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287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133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334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03822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04775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5326" y="6525344"/>
            <a:ext cx="7731407" cy="523210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228600" lvl="0" indent="-228600"/>
            <a:r>
              <a:rPr lang="ru-RU" sz="1400" dirty="0">
                <a:ea typeface="Times New Roman" pitchFamily="18" charset="0"/>
                <a:cs typeface="Times" pitchFamily="18" charset="0"/>
              </a:rPr>
              <a:t>А.Г. Гуревич, Магнитный резонанс в ферритах и антиферромагнетиках, Москва 1973</a:t>
            </a:r>
          </a:p>
          <a:p>
            <a:pPr marL="228600" lvl="0" indent="-228600"/>
            <a:r>
              <a:rPr lang="en-US" sz="1400" dirty="0"/>
              <a:t> </a:t>
            </a:r>
            <a:endParaRPr lang="ru-RU" sz="1400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000127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2085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341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-9239" y="1662010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Введем операторы рождения и уничтожения магнона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23320" y="2636912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Наконец, получим искомое выражение для обменной энергии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-10238" y="3661401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Для линейной цепочки: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23320" y="1333526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ctr"/>
            <a:r>
              <a:rPr lang="ru-RU" sz="1600" dirty="0"/>
              <a:t>Второе преобразование </a:t>
            </a:r>
            <a:r>
              <a:rPr lang="ru-RU" sz="1600" dirty="0" err="1"/>
              <a:t>Холстейна</a:t>
            </a:r>
            <a:r>
              <a:rPr lang="ru-RU" sz="1600" dirty="0"/>
              <a:t>-Примакова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620" y="1973708"/>
            <a:ext cx="3717818" cy="69932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5824" y="4129898"/>
            <a:ext cx="2961410" cy="292573"/>
          </a:xfrm>
          <a:prstGeom prst="rect">
            <a:avLst/>
          </a:prstGeom>
        </p:spPr>
      </p:pic>
      <p:pic>
        <p:nvPicPr>
          <p:cNvPr id="110" name="Рисунок 10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5662" y="669818"/>
            <a:ext cx="3052199" cy="648319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3109454"/>
            <a:ext cx="5587589" cy="62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06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224E27E-F9F3-4C69-B0F9-DB7E4BD4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CC083042-74E5-45DA-9940-5F78F64B1FC7}"/>
              </a:ext>
            </a:extLst>
          </p:cNvPr>
          <p:cNvSpPr txBox="1">
            <a:spLocks/>
          </p:cNvSpPr>
          <p:nvPr/>
        </p:nvSpPr>
        <p:spPr>
          <a:xfrm>
            <a:off x="0" y="151004"/>
            <a:ext cx="9144000" cy="991980"/>
          </a:xfrm>
          <a:prstGeom prst="rect">
            <a:avLst/>
          </a:prstGeom>
        </p:spPr>
        <p:txBody>
          <a:bodyPr vert="horz" lIns="91432" tIns="45715" rIns="91432" bIns="45715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Магноны в антиферромагнетике (</a:t>
            </a:r>
            <a:r>
              <a:rPr lang="en-US" sz="25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 &lt; 0</a:t>
            </a:r>
            <a:r>
              <a:rPr lang="ru-RU" sz="25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" y="8382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89497" y="47976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" y="903874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" y="10382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06960" y="12001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1" y="15716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1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1" y="6667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1" y="87630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1" y="124777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1" y="14573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286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2287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1133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33450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100012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038225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104775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1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752476"/>
            <a:ext cx="184714" cy="36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2" tIns="45715" rIns="91432" bIns="45715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5326" y="6525344"/>
            <a:ext cx="7731407" cy="523210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marL="228600" lvl="0" indent="-228600"/>
            <a:r>
              <a:rPr lang="ru-RU" sz="1400" dirty="0">
                <a:ea typeface="Times New Roman" pitchFamily="18" charset="0"/>
                <a:cs typeface="Times" pitchFamily="18" charset="0"/>
              </a:rPr>
              <a:t>Ч. </a:t>
            </a:r>
            <a:r>
              <a:rPr lang="ru-RU" sz="1400" dirty="0" err="1">
                <a:ea typeface="Times New Roman" pitchFamily="18" charset="0"/>
                <a:cs typeface="Times" pitchFamily="18" charset="0"/>
              </a:rPr>
              <a:t>Киттель</a:t>
            </a:r>
            <a:r>
              <a:rPr lang="ru-RU" sz="1400" dirty="0">
                <a:ea typeface="Times New Roman" pitchFamily="18" charset="0"/>
                <a:cs typeface="Times" pitchFamily="18" charset="0"/>
              </a:rPr>
              <a:t>, Квантовая теория твердых тел, изд. «Наука» 1967</a:t>
            </a:r>
          </a:p>
          <a:p>
            <a:pPr marL="228600" lvl="0" indent="-228600"/>
            <a:r>
              <a:rPr lang="en-US" sz="1400" dirty="0"/>
              <a:t> </a:t>
            </a:r>
            <a:endParaRPr lang="ru-RU" sz="1400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714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000127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933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2085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2428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341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-13810" y="2398635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Аналогично, введем операторы рождения и уничтожения магнонов подрешеток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-32936" y="4437112"/>
            <a:ext cx="9144000" cy="338544"/>
          </a:xfrm>
          <a:prstGeom prst="rect">
            <a:avLst/>
          </a:prstGeom>
          <a:noFill/>
        </p:spPr>
        <p:txBody>
          <a:bodyPr wrap="square" lIns="91432" tIns="45715" rIns="91432" bIns="45715" rtlCol="0">
            <a:spAutoFit/>
          </a:bodyPr>
          <a:lstStyle/>
          <a:p>
            <a:pPr algn="just"/>
            <a:r>
              <a:rPr lang="ru-RU" sz="1600" dirty="0"/>
              <a:t>Тогда обменный гамильтониан приобретает вид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3051" y="859813"/>
            <a:ext cx="3797141" cy="139513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353" y="2784235"/>
            <a:ext cx="3572176" cy="158157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2535" y="4941168"/>
            <a:ext cx="6336704" cy="653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59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5875">
          <a:solidFill>
            <a:schemeClr val="tx1"/>
          </a:solidFill>
        </a:ln>
        <a:scene3d>
          <a:camera prst="orthographicFront">
            <a:rot lat="0" lon="0" rev="5400000"/>
          </a:camera>
          <a:lightRig rig="threePt" dir="t"/>
        </a:scene3d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29148</TotalTime>
  <Words>738</Words>
  <Application>Microsoft Office PowerPoint</Application>
  <PresentationFormat>Экран (4:3)</PresentationFormat>
  <Paragraphs>162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Михаил Кузнецов</dc:creator>
  <cp:lastModifiedBy>mikhail5340</cp:lastModifiedBy>
  <cp:revision>959</cp:revision>
  <dcterms:created xsi:type="dcterms:W3CDTF">2022-12-07T09:24:31Z</dcterms:created>
  <dcterms:modified xsi:type="dcterms:W3CDTF">2024-03-28T11:01:58Z</dcterms:modified>
</cp:coreProperties>
</file>