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76" r:id="rId3"/>
    <p:sldId id="256" r:id="rId4"/>
    <p:sldId id="269" r:id="rId5"/>
    <p:sldId id="278" r:id="rId6"/>
    <p:sldId id="273" r:id="rId7"/>
    <p:sldId id="274" r:id="rId8"/>
    <p:sldId id="279" r:id="rId9"/>
    <p:sldId id="275" r:id="rId10"/>
    <p:sldId id="280" r:id="rId11"/>
    <p:sldId id="28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>
        <p:scale>
          <a:sx n="100" d="100"/>
          <a:sy n="100" d="100"/>
        </p:scale>
        <p:origin x="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DB58C-F46E-4175-8A40-3891B20C4232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A0F31-7056-46BF-8815-76FA284DB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A0F31-7056-46BF-8815-76FA284DB4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8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D6EE-66E6-4308-B745-8C8538C2B0F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7AD5-B1B8-4C68-AD64-64676900B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6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D6EE-66E6-4308-B745-8C8538C2B0F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7AD5-B1B8-4C68-AD64-64676900B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2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D6EE-66E6-4308-B745-8C8538C2B0F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7AD5-B1B8-4C68-AD64-64676900B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0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D6EE-66E6-4308-B745-8C8538C2B0F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7AD5-B1B8-4C68-AD64-64676900B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5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D6EE-66E6-4308-B745-8C8538C2B0F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7AD5-B1B8-4C68-AD64-64676900B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3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D6EE-66E6-4308-B745-8C8538C2B0F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7AD5-B1B8-4C68-AD64-64676900B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7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D6EE-66E6-4308-B745-8C8538C2B0F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7AD5-B1B8-4C68-AD64-64676900B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4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D6EE-66E6-4308-B745-8C8538C2B0F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7AD5-B1B8-4C68-AD64-64676900B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7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D6EE-66E6-4308-B745-8C8538C2B0F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7AD5-B1B8-4C68-AD64-64676900B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6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D6EE-66E6-4308-B745-8C8538C2B0F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7AD5-B1B8-4C68-AD64-64676900B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3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D6EE-66E6-4308-B745-8C8538C2B0F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7AD5-B1B8-4C68-AD64-64676900B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1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4D6EE-66E6-4308-B745-8C8538C2B0F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7AD5-B1B8-4C68-AD64-64676900B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24" Type="http://schemas.openxmlformats.org/officeDocument/2006/relationships/image" Target="../media/image16.png"/><Relationship Id="rId15" Type="http://schemas.openxmlformats.org/officeDocument/2006/relationships/image" Target="../media/image6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9" Type="http://schemas.openxmlformats.org/officeDocument/2006/relationships/image" Target="../media/image11.png"/><Relationship Id="rId14" Type="http://schemas.openxmlformats.org/officeDocument/2006/relationships/image" Target="../media/image5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2.png"/><Relationship Id="rId12" Type="http://schemas.openxmlformats.org/officeDocument/2006/relationships/image" Target="../media/image112.png"/><Relationship Id="rId17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01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19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81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3" Type="http://schemas.openxmlformats.org/officeDocument/2006/relationships/image" Target="../media/image711.png"/><Relationship Id="rId7" Type="http://schemas.openxmlformats.org/officeDocument/2006/relationships/image" Target="../media/image38.png"/><Relationship Id="rId12" Type="http://schemas.openxmlformats.org/officeDocument/2006/relationships/image" Target="../media/image160.png"/><Relationship Id="rId2" Type="http://schemas.openxmlformats.org/officeDocument/2006/relationships/image" Target="../media/image61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90.png"/><Relationship Id="rId15" Type="http://schemas.openxmlformats.org/officeDocument/2006/relationships/image" Target="../media/image41.png"/><Relationship Id="rId10" Type="http://schemas.openxmlformats.org/officeDocument/2006/relationships/image" Target="../media/image140.png"/><Relationship Id="rId19" Type="http://schemas.openxmlformats.org/officeDocument/2006/relationships/image" Target="../media/image44.png"/><Relationship Id="rId4" Type="http://schemas.openxmlformats.org/officeDocument/2006/relationships/image" Target="../media/image80.png"/><Relationship Id="rId9" Type="http://schemas.openxmlformats.org/officeDocument/2006/relationships/image" Target="../media/image39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63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8.png"/><Relationship Id="rId2" Type="http://schemas.openxmlformats.org/officeDocument/2006/relationships/image" Target="../media/image36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6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8.png"/><Relationship Id="rId18" Type="http://schemas.openxmlformats.org/officeDocument/2006/relationships/image" Target="../media/image82.png"/><Relationship Id="rId26" Type="http://schemas.openxmlformats.org/officeDocument/2006/relationships/image" Target="../media/image96.png"/><Relationship Id="rId3" Type="http://schemas.openxmlformats.org/officeDocument/2006/relationships/image" Target="../media/image76.png"/><Relationship Id="rId21" Type="http://schemas.openxmlformats.org/officeDocument/2006/relationships/image" Target="../media/image89.png"/><Relationship Id="rId7" Type="http://schemas.openxmlformats.org/officeDocument/2006/relationships/image" Target="../media/image72.png"/><Relationship Id="rId12" Type="http://schemas.openxmlformats.org/officeDocument/2006/relationships/image" Target="../media/image87.png"/><Relationship Id="rId17" Type="http://schemas.openxmlformats.org/officeDocument/2006/relationships/image" Target="../media/image79.png"/><Relationship Id="rId25" Type="http://schemas.openxmlformats.org/officeDocument/2006/relationships/image" Target="../media/image95.png"/><Relationship Id="rId2" Type="http://schemas.openxmlformats.org/officeDocument/2006/relationships/image" Target="../media/image69.png"/><Relationship Id="rId16" Type="http://schemas.openxmlformats.org/officeDocument/2006/relationships/image" Target="../media/image78.png"/><Relationship Id="rId20" Type="http://schemas.openxmlformats.org/officeDocument/2006/relationships/image" Target="../media/image84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6.png"/><Relationship Id="rId24" Type="http://schemas.openxmlformats.org/officeDocument/2006/relationships/image" Target="../media/image94.png"/><Relationship Id="rId5" Type="http://schemas.openxmlformats.org/officeDocument/2006/relationships/image" Target="../media/image70.png"/><Relationship Id="rId15" Type="http://schemas.openxmlformats.org/officeDocument/2006/relationships/image" Target="../media/image91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85.png"/><Relationship Id="rId19" Type="http://schemas.openxmlformats.org/officeDocument/2006/relationships/image" Target="../media/image83.png"/><Relationship Id="rId31" Type="http://schemas.openxmlformats.org/officeDocument/2006/relationships/image" Target="../media/image103.png"/><Relationship Id="rId4" Type="http://schemas.openxmlformats.org/officeDocument/2006/relationships/image" Target="../media/image77.png"/><Relationship Id="rId9" Type="http://schemas.openxmlformats.org/officeDocument/2006/relationships/image" Target="../media/image74.png"/><Relationship Id="rId14" Type="http://schemas.openxmlformats.org/officeDocument/2006/relationships/image" Target="../media/image75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43.png"/><Relationship Id="rId5" Type="http://schemas.openxmlformats.org/officeDocument/2006/relationships/image" Target="../media/image107.png"/><Relationship Id="rId10" Type="http://schemas.openxmlformats.org/officeDocument/2006/relationships/image" Target="../media/image4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9567" y="1637213"/>
            <a:ext cx="10110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Нелинейная кинетическая индуктивность 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сверхпроводников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404" y="3132927"/>
            <a:ext cx="319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Бодягин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Антон Владимирович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2338" y="5809177"/>
            <a:ext cx="239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ИФМ РАН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60507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" y="194811"/>
            <a:ext cx="11965070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1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3" y="190048"/>
            <a:ext cx="11460174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1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997972" y="4186529"/>
            <a:ext cx="3472353" cy="2046089"/>
            <a:chOff x="7204892" y="1954119"/>
            <a:chExt cx="3472353" cy="204608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4892" y="1954119"/>
              <a:ext cx="3472353" cy="2046089"/>
            </a:xfrm>
            <a:prstGeom prst="rect">
              <a:avLst/>
            </a:prstGeom>
          </p:spPr>
        </p:pic>
        <p:cxnSp>
          <p:nvCxnSpPr>
            <p:cNvPr id="19" name="Прямая со стрелкой 18"/>
            <p:cNvCxnSpPr/>
            <p:nvPr/>
          </p:nvCxnSpPr>
          <p:spPr>
            <a:xfrm flipV="1">
              <a:off x="9492343" y="2679603"/>
              <a:ext cx="1007087" cy="118673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угольник 21"/>
                <p:cNvSpPr/>
                <p:nvPr/>
              </p:nvSpPr>
              <p:spPr>
                <a:xfrm>
                  <a:off x="10157800" y="3019817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2" name="Прямоугольник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800" y="3019817"/>
                  <a:ext cx="317010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2934789" y="287383"/>
            <a:ext cx="675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Кинетическая и геометрическая индуктивности сверхпроводников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08047" y="1073255"/>
                <a:ext cx="2859501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m:rPr>
                                  <m:sty m:val="p"/>
                                </m:rP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den>
                          </m:f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47" y="1073255"/>
                <a:ext cx="2859501" cy="818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6017656" y="1031436"/>
                <a:ext cx="3375348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656" y="1031436"/>
                <a:ext cx="3375348" cy="81887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6017656" y="1948829"/>
                <a:ext cx="5404172" cy="829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l-GR" b="0" i="1" dirty="0" smtClean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dirty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656" y="1948829"/>
                <a:ext cx="5404172" cy="82971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3486" y="3568891"/>
            <a:ext cx="292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Объемный сверхпроводник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3600" y="3557286"/>
            <a:ext cx="231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Тонкая узкая полоска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3885" y="4836017"/>
                <a:ext cx="8511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</m:sub>
                    </m:sSub>
                  </m:oMath>
                </a14:m>
                <a:r>
                  <a:rPr lang="en-US" dirty="0" smtClean="0"/>
                  <a:t>=2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πλ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85" y="4836017"/>
                <a:ext cx="851130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9286" t="-28261" r="-10000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5591" y="4814761"/>
                <a:ext cx="905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</m:sub>
                    </m:sSub>
                  </m:oMath>
                </a14:m>
                <a:r>
                  <a:rPr lang="en-US" dirty="0" smtClean="0"/>
                  <a:t>=2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πλ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591" y="4814761"/>
                <a:ext cx="905633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8725" t="-28889" r="-8725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54202" y="4747451"/>
                <a:ext cx="12126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</m:sub>
                    </m:sSub>
                  </m:oMath>
                </a14:m>
                <a:r>
                  <a:rPr lang="en-US" dirty="0" smtClean="0"/>
                  <a:t>=4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202" y="4747451"/>
                <a:ext cx="1212640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6533" t="-28889" r="-6533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027334" y="3557286"/>
                <a:ext cx="871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334" y="3557286"/>
                <a:ext cx="87164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26045" y="5177296"/>
                <a:ext cx="271433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+0.5)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045" y="5177296"/>
                <a:ext cx="2714333" cy="62235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312894" y="6319547"/>
                <a:ext cx="12339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мкм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94" y="6319547"/>
                <a:ext cx="1233928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5734148" y="6286544"/>
                <a:ext cx="1378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=300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нм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148" y="6286544"/>
                <a:ext cx="1378904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7307511" y="6261311"/>
                <a:ext cx="12788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нм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511" y="6261311"/>
                <a:ext cx="1278812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9971454" y="3568891"/>
                <a:ext cx="681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w &lt;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454" y="3568891"/>
                <a:ext cx="681597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8036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0487390" y="4747451"/>
                <a:ext cx="15199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10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пГн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390" y="4747451"/>
                <a:ext cx="1519903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10574454" y="5252227"/>
                <a:ext cx="15173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0.1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пГн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454" y="5252227"/>
                <a:ext cx="1517338" cy="64633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008047" y="2061028"/>
                <a:ext cx="1957779" cy="829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47" y="2061028"/>
                <a:ext cx="1957779" cy="82971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5244" y="5799646"/>
                <a:ext cx="159230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~0.1 </m:t>
                      </m:r>
                      <m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пГн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4" y="5799646"/>
                <a:ext cx="1592309" cy="646331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36672" y="5430314"/>
                <a:ext cx="1378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=300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нм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2" y="5430314"/>
                <a:ext cx="1378904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46566" y="4186529"/>
                <a:ext cx="31972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∎</m:t>
                        </m:r>
                      </m:sub>
                    </m:sSub>
                  </m:oMath>
                </a14:m>
                <a:r>
                  <a:rPr lang="en-US" dirty="0" smtClean="0"/>
                  <a:t> - </a:t>
                </a:r>
                <a:r>
                  <a:rPr lang="ru-RU" dirty="0" smtClean="0"/>
                  <a:t>индуктивность на квадрат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66" y="4186529"/>
                <a:ext cx="3197222" cy="369332"/>
              </a:xfrm>
              <a:prstGeom prst="rect">
                <a:avLst/>
              </a:prstGeom>
              <a:blipFill rotWithShape="0">
                <a:blip r:embed="rId28"/>
                <a:stretch>
                  <a:fillRect t="-10000" r="-95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47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512" y="5885309"/>
            <a:ext cx="3398435" cy="1000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38" y="768182"/>
            <a:ext cx="4087018" cy="287152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90440" y="823932"/>
            <a:ext cx="2830286" cy="2335267"/>
            <a:chOff x="6000205" y="1625042"/>
            <a:chExt cx="2830286" cy="2335267"/>
          </a:xfrm>
        </p:grpSpPr>
        <p:sp>
          <p:nvSpPr>
            <p:cNvPr id="19" name="Прямоугольник 18"/>
            <p:cNvSpPr/>
            <p:nvPr/>
          </p:nvSpPr>
          <p:spPr>
            <a:xfrm rot="5400000">
              <a:off x="6360853" y="2884191"/>
              <a:ext cx="696685" cy="14179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5"/>
            <p:cNvSpPr/>
            <p:nvPr/>
          </p:nvSpPr>
          <p:spPr>
            <a:xfrm rot="5400000">
              <a:off x="6613740" y="1037632"/>
              <a:ext cx="1629341" cy="2804161"/>
            </a:xfrm>
            <a:custGeom>
              <a:avLst/>
              <a:gdLst>
                <a:gd name="connsiteX0" fmla="*/ 0 w 1515291"/>
                <a:gd name="connsiteY0" fmla="*/ 0 h 2429692"/>
                <a:gd name="connsiteX1" fmla="*/ 1515291 w 1515291"/>
                <a:gd name="connsiteY1" fmla="*/ 0 h 2429692"/>
                <a:gd name="connsiteX2" fmla="*/ 1515291 w 1515291"/>
                <a:gd name="connsiteY2" fmla="*/ 2429692 h 2429692"/>
                <a:gd name="connsiteX3" fmla="*/ 0 w 1515291"/>
                <a:gd name="connsiteY3" fmla="*/ 2429692 h 2429692"/>
                <a:gd name="connsiteX4" fmla="*/ 0 w 1515291"/>
                <a:gd name="connsiteY4" fmla="*/ 0 h 2429692"/>
                <a:gd name="connsiteX0" fmla="*/ 0 w 1602377"/>
                <a:gd name="connsiteY0" fmla="*/ 1297577 h 3727269"/>
                <a:gd name="connsiteX1" fmla="*/ 1602377 w 1602377"/>
                <a:gd name="connsiteY1" fmla="*/ 0 h 3727269"/>
                <a:gd name="connsiteX2" fmla="*/ 1515291 w 1602377"/>
                <a:gd name="connsiteY2" fmla="*/ 3727269 h 3727269"/>
                <a:gd name="connsiteX3" fmla="*/ 0 w 1602377"/>
                <a:gd name="connsiteY3" fmla="*/ 3727269 h 3727269"/>
                <a:gd name="connsiteX4" fmla="*/ 0 w 1602377"/>
                <a:gd name="connsiteY4" fmla="*/ 1297577 h 3727269"/>
                <a:gd name="connsiteX0" fmla="*/ 0 w 1602377"/>
                <a:gd name="connsiteY0" fmla="*/ 1297577 h 3727269"/>
                <a:gd name="connsiteX1" fmla="*/ 1602377 w 1602377"/>
                <a:gd name="connsiteY1" fmla="*/ 0 h 3727269"/>
                <a:gd name="connsiteX2" fmla="*/ 1541417 w 1602377"/>
                <a:gd name="connsiteY2" fmla="*/ 2368732 h 3727269"/>
                <a:gd name="connsiteX3" fmla="*/ 0 w 1602377"/>
                <a:gd name="connsiteY3" fmla="*/ 3727269 h 3727269"/>
                <a:gd name="connsiteX4" fmla="*/ 0 w 1602377"/>
                <a:gd name="connsiteY4" fmla="*/ 1297577 h 3727269"/>
                <a:gd name="connsiteX0" fmla="*/ 0 w 1611085"/>
                <a:gd name="connsiteY0" fmla="*/ 1297577 h 3727269"/>
                <a:gd name="connsiteX1" fmla="*/ 1602377 w 1611085"/>
                <a:gd name="connsiteY1" fmla="*/ 0 h 3727269"/>
                <a:gd name="connsiteX2" fmla="*/ 1611085 w 1611085"/>
                <a:gd name="connsiteY2" fmla="*/ 2420984 h 3727269"/>
                <a:gd name="connsiteX3" fmla="*/ 0 w 1611085"/>
                <a:gd name="connsiteY3" fmla="*/ 3727269 h 3727269"/>
                <a:gd name="connsiteX4" fmla="*/ 0 w 1611085"/>
                <a:gd name="connsiteY4" fmla="*/ 1297577 h 3727269"/>
                <a:gd name="connsiteX0" fmla="*/ 0 w 1645920"/>
                <a:gd name="connsiteY0" fmla="*/ 0 h 5129349"/>
                <a:gd name="connsiteX1" fmla="*/ 1637212 w 1645920"/>
                <a:gd name="connsiteY1" fmla="*/ 1402080 h 5129349"/>
                <a:gd name="connsiteX2" fmla="*/ 1645920 w 1645920"/>
                <a:gd name="connsiteY2" fmla="*/ 3823064 h 5129349"/>
                <a:gd name="connsiteX3" fmla="*/ 34835 w 1645920"/>
                <a:gd name="connsiteY3" fmla="*/ 5129349 h 5129349"/>
                <a:gd name="connsiteX4" fmla="*/ 0 w 1645920"/>
                <a:gd name="connsiteY4" fmla="*/ 0 h 5129349"/>
                <a:gd name="connsiteX0" fmla="*/ 60957 w 1706877"/>
                <a:gd name="connsiteY0" fmla="*/ 0 h 3823064"/>
                <a:gd name="connsiteX1" fmla="*/ 1698169 w 1706877"/>
                <a:gd name="connsiteY1" fmla="*/ 1402080 h 3823064"/>
                <a:gd name="connsiteX2" fmla="*/ 1706877 w 1706877"/>
                <a:gd name="connsiteY2" fmla="*/ 3823064 h 3823064"/>
                <a:gd name="connsiteX3" fmla="*/ 0 w 1706877"/>
                <a:gd name="connsiteY3" fmla="*/ 2185852 h 3823064"/>
                <a:gd name="connsiteX4" fmla="*/ 60957 w 1706877"/>
                <a:gd name="connsiteY4" fmla="*/ 0 h 3823064"/>
                <a:gd name="connsiteX0" fmla="*/ 0 w 1645920"/>
                <a:gd name="connsiteY0" fmla="*/ 0 h 3823064"/>
                <a:gd name="connsiteX1" fmla="*/ 1637212 w 1645920"/>
                <a:gd name="connsiteY1" fmla="*/ 1402080 h 3823064"/>
                <a:gd name="connsiteX2" fmla="*/ 1645920 w 1645920"/>
                <a:gd name="connsiteY2" fmla="*/ 3823064 h 3823064"/>
                <a:gd name="connsiteX3" fmla="*/ 34839 w 1645920"/>
                <a:gd name="connsiteY3" fmla="*/ 2281646 h 3823064"/>
                <a:gd name="connsiteX4" fmla="*/ 0 w 1645920"/>
                <a:gd name="connsiteY4" fmla="*/ 0 h 3823064"/>
                <a:gd name="connsiteX0" fmla="*/ 0 w 1646758"/>
                <a:gd name="connsiteY0" fmla="*/ 0 h 3823064"/>
                <a:gd name="connsiteX1" fmla="*/ 1645921 w 1646758"/>
                <a:gd name="connsiteY1" fmla="*/ 2412274 h 3823064"/>
                <a:gd name="connsiteX2" fmla="*/ 1645920 w 1646758"/>
                <a:gd name="connsiteY2" fmla="*/ 3823064 h 3823064"/>
                <a:gd name="connsiteX3" fmla="*/ 34839 w 1646758"/>
                <a:gd name="connsiteY3" fmla="*/ 2281646 h 3823064"/>
                <a:gd name="connsiteX4" fmla="*/ 0 w 1646758"/>
                <a:gd name="connsiteY4" fmla="*/ 0 h 3823064"/>
                <a:gd name="connsiteX0" fmla="*/ 0 w 1629341"/>
                <a:gd name="connsiteY0" fmla="*/ 0 h 2804161"/>
                <a:gd name="connsiteX1" fmla="*/ 1628504 w 1629341"/>
                <a:gd name="connsiteY1" fmla="*/ 1393371 h 2804161"/>
                <a:gd name="connsiteX2" fmla="*/ 1628503 w 1629341"/>
                <a:gd name="connsiteY2" fmla="*/ 2804161 h 2804161"/>
                <a:gd name="connsiteX3" fmla="*/ 17422 w 1629341"/>
                <a:gd name="connsiteY3" fmla="*/ 1262743 h 2804161"/>
                <a:gd name="connsiteX4" fmla="*/ 0 w 1629341"/>
                <a:gd name="connsiteY4" fmla="*/ 0 h 280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41" h="2804161">
                  <a:moveTo>
                    <a:pt x="0" y="0"/>
                  </a:moveTo>
                  <a:lnTo>
                    <a:pt x="1628504" y="1393371"/>
                  </a:lnTo>
                  <a:cubicBezTo>
                    <a:pt x="1631407" y="2200366"/>
                    <a:pt x="1625600" y="1997166"/>
                    <a:pt x="1628503" y="2804161"/>
                  </a:cubicBezTo>
                  <a:lnTo>
                    <a:pt x="17422" y="1262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18"/>
            <p:cNvSpPr/>
            <p:nvPr/>
          </p:nvSpPr>
          <p:spPr>
            <a:xfrm>
              <a:off x="7427259" y="1635120"/>
              <a:ext cx="1402080" cy="2325189"/>
            </a:xfrm>
            <a:custGeom>
              <a:avLst/>
              <a:gdLst>
                <a:gd name="connsiteX0" fmla="*/ 0 w 992777"/>
                <a:gd name="connsiteY0" fmla="*/ 0 h 2447109"/>
                <a:gd name="connsiteX1" fmla="*/ 992777 w 992777"/>
                <a:gd name="connsiteY1" fmla="*/ 0 h 2447109"/>
                <a:gd name="connsiteX2" fmla="*/ 992777 w 992777"/>
                <a:gd name="connsiteY2" fmla="*/ 2447109 h 2447109"/>
                <a:gd name="connsiteX3" fmla="*/ 0 w 992777"/>
                <a:gd name="connsiteY3" fmla="*/ 2447109 h 2447109"/>
                <a:gd name="connsiteX4" fmla="*/ 0 w 992777"/>
                <a:gd name="connsiteY4" fmla="*/ 0 h 2447109"/>
                <a:gd name="connsiteX0" fmla="*/ 1227908 w 2220685"/>
                <a:gd name="connsiteY0" fmla="*/ 0 h 2447109"/>
                <a:gd name="connsiteX1" fmla="*/ 2220685 w 2220685"/>
                <a:gd name="connsiteY1" fmla="*/ 0 h 2447109"/>
                <a:gd name="connsiteX2" fmla="*/ 2220685 w 2220685"/>
                <a:gd name="connsiteY2" fmla="*/ 2447109 h 2447109"/>
                <a:gd name="connsiteX3" fmla="*/ 0 w 2220685"/>
                <a:gd name="connsiteY3" fmla="*/ 1314995 h 2447109"/>
                <a:gd name="connsiteX4" fmla="*/ 1227908 w 2220685"/>
                <a:gd name="connsiteY4" fmla="*/ 0 h 2447109"/>
                <a:gd name="connsiteX0" fmla="*/ 1227909 w 2220686"/>
                <a:gd name="connsiteY0" fmla="*/ 0 h 2002972"/>
                <a:gd name="connsiteX1" fmla="*/ 2220686 w 2220686"/>
                <a:gd name="connsiteY1" fmla="*/ 0 h 2002972"/>
                <a:gd name="connsiteX2" fmla="*/ 0 w 2220686"/>
                <a:gd name="connsiteY2" fmla="*/ 2002972 h 2002972"/>
                <a:gd name="connsiteX3" fmla="*/ 1 w 2220686"/>
                <a:gd name="connsiteY3" fmla="*/ 1314995 h 2002972"/>
                <a:gd name="connsiteX4" fmla="*/ 1227909 w 2220686"/>
                <a:gd name="connsiteY4" fmla="*/ 0 h 2002972"/>
                <a:gd name="connsiteX0" fmla="*/ 1402080 w 2220686"/>
                <a:gd name="connsiteY0" fmla="*/ 0 h 2325189"/>
                <a:gd name="connsiteX1" fmla="*/ 2220686 w 2220686"/>
                <a:gd name="connsiteY1" fmla="*/ 322217 h 2325189"/>
                <a:gd name="connsiteX2" fmla="*/ 0 w 2220686"/>
                <a:gd name="connsiteY2" fmla="*/ 2325189 h 2325189"/>
                <a:gd name="connsiteX3" fmla="*/ 1 w 2220686"/>
                <a:gd name="connsiteY3" fmla="*/ 1637212 h 2325189"/>
                <a:gd name="connsiteX4" fmla="*/ 1402080 w 2220686"/>
                <a:gd name="connsiteY4" fmla="*/ 0 h 2325189"/>
                <a:gd name="connsiteX0" fmla="*/ 1402080 w 1402080"/>
                <a:gd name="connsiteY0" fmla="*/ 0 h 2325189"/>
                <a:gd name="connsiteX1" fmla="*/ 1367246 w 1402080"/>
                <a:gd name="connsiteY1" fmla="*/ 748937 h 2325189"/>
                <a:gd name="connsiteX2" fmla="*/ 0 w 1402080"/>
                <a:gd name="connsiteY2" fmla="*/ 2325189 h 2325189"/>
                <a:gd name="connsiteX3" fmla="*/ 1 w 1402080"/>
                <a:gd name="connsiteY3" fmla="*/ 1637212 h 2325189"/>
                <a:gd name="connsiteX4" fmla="*/ 1402080 w 1402080"/>
                <a:gd name="connsiteY4" fmla="*/ 0 h 232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0" h="2325189">
                  <a:moveTo>
                    <a:pt x="1402080" y="0"/>
                  </a:moveTo>
                  <a:lnTo>
                    <a:pt x="1367246" y="748937"/>
                  </a:lnTo>
                  <a:lnTo>
                    <a:pt x="0" y="2325189"/>
                  </a:lnTo>
                  <a:cubicBezTo>
                    <a:pt x="0" y="2095863"/>
                    <a:pt x="1" y="1866538"/>
                    <a:pt x="1" y="1637212"/>
                  </a:cubicBezTo>
                  <a:lnTo>
                    <a:pt x="140208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flipV="1">
              <a:off x="6484363" y="2307487"/>
              <a:ext cx="689493" cy="8142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353511" y="3257901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 &lt; </a:t>
              </a:r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Прямая со стрелкой 23"/>
            <p:cNvCxnSpPr>
              <a:endCxn id="19" idx="0"/>
            </p:cNvCxnSpPr>
            <p:nvPr/>
          </p:nvCxnSpPr>
          <p:spPr>
            <a:xfrm flipV="1">
              <a:off x="6017699" y="3593183"/>
              <a:ext cx="1400488" cy="340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979743" y="259861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672032" y="5395182"/>
                <a:ext cx="2019655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1−3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32" y="5395182"/>
                <a:ext cx="2019655" cy="6649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839152" y="4911983"/>
                <a:ext cx="15100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52" y="4911983"/>
                <a:ext cx="151002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10" t="-10000" r="-241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54309" y="5487571"/>
                <a:ext cx="2155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−сверхскорость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9" y="5487571"/>
                <a:ext cx="215533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74598" y="203371"/>
            <a:ext cx="1059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Кинетическая индуктивность узких сверхпроводников с однородным распределением тока по ширине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57852" y="3270855"/>
                <a:ext cx="1362874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ħ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𝜕𝜒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852" y="3270855"/>
                <a:ext cx="1362874" cy="526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7131" y="4898486"/>
                <a:ext cx="4302034" cy="396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nary>
                      <m:nary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𝑑𝑙</m:t>
                        </m:r>
                      </m:e>
                    </m:nary>
                    <m:r>
                      <a:rPr lang="en-US" dirty="0">
                        <a:latin typeface="Cambria Math" panose="02040503050406030204" pitchFamily="18" charset="0"/>
                      </a:rPr>
                      <m:t>~</m:t>
                    </m:r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𝑑𝑙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31" y="4898486"/>
                <a:ext cx="4302034" cy="396327"/>
              </a:xfrm>
              <a:prstGeom prst="rect">
                <a:avLst/>
              </a:prstGeom>
              <a:blipFill rotWithShape="0">
                <a:blip r:embed="rId10"/>
                <a:stretch>
                  <a:fillRect l="-1841" t="-136923" b="-20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7846" y="3257348"/>
                <a:ext cx="117705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6" y="3257348"/>
                <a:ext cx="1177052" cy="5259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1507" y="4050573"/>
                <a:ext cx="64973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𝑑𝐼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07" y="4050573"/>
                <a:ext cx="649730" cy="52591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53946" y="5895015"/>
                <a:ext cx="94673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𝑑𝐼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46" y="5895015"/>
                <a:ext cx="946734" cy="61824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24789" y="3696643"/>
                <a:ext cx="3057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89" y="3696643"/>
                <a:ext cx="3057883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859832" y="4522659"/>
                <a:ext cx="1065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832" y="4522659"/>
                <a:ext cx="1065035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781076" y="4116183"/>
                <a:ext cx="16167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ru-RU" i="1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76" y="4116183"/>
                <a:ext cx="1616789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Группа 33"/>
          <p:cNvGrpSpPr/>
          <p:nvPr/>
        </p:nvGrpSpPr>
        <p:grpSpPr>
          <a:xfrm>
            <a:off x="8070251" y="1037933"/>
            <a:ext cx="3895889" cy="2658710"/>
            <a:chOff x="8057282" y="1213890"/>
            <a:chExt cx="3895889" cy="265871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057282" y="1213890"/>
              <a:ext cx="3895889" cy="2658710"/>
            </a:xfrm>
            <a:prstGeom prst="rect">
              <a:avLst/>
            </a:prstGeom>
          </p:spPr>
        </p:pic>
        <p:cxnSp>
          <p:nvCxnSpPr>
            <p:cNvPr id="5" name="Прямая со стрелкой 4"/>
            <p:cNvCxnSpPr/>
            <p:nvPr/>
          </p:nvCxnSpPr>
          <p:spPr>
            <a:xfrm flipH="1">
              <a:off x="10141229" y="3124834"/>
              <a:ext cx="296091" cy="2920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437320" y="2959702"/>
                  <a:ext cx="575479" cy="2976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√3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7320" y="2959702"/>
                  <a:ext cx="575479" cy="29764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8421" t="-12500" r="-10526" b="-354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8604069" y="1567543"/>
              <a:ext cx="1537160" cy="8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959074" y="1382877"/>
                  <a:ext cx="558807" cy="1989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𝑑𝑒𝑝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9074" y="1382877"/>
                  <a:ext cx="558807" cy="1989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6593" r="-4396" b="-2121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Группа 37"/>
          <p:cNvGrpSpPr/>
          <p:nvPr/>
        </p:nvGrpSpPr>
        <p:grpSpPr>
          <a:xfrm>
            <a:off x="8005483" y="3797538"/>
            <a:ext cx="4025424" cy="2766815"/>
            <a:chOff x="8166576" y="3801531"/>
            <a:chExt cx="4025424" cy="276681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166576" y="3801531"/>
              <a:ext cx="4025424" cy="2766815"/>
            </a:xfrm>
            <a:prstGeom prst="rect">
              <a:avLst/>
            </a:prstGeom>
          </p:spPr>
        </p:pic>
        <p:cxnSp>
          <p:nvCxnSpPr>
            <p:cNvPr id="36" name="Прямая соединительная линия 35"/>
            <p:cNvCxnSpPr/>
            <p:nvPr/>
          </p:nvCxnSpPr>
          <p:spPr>
            <a:xfrm>
              <a:off x="11453751" y="4116183"/>
              <a:ext cx="0" cy="2023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1471169" y="5914301"/>
                  <a:ext cx="558807" cy="1989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𝑑𝑒𝑝</m:t>
                            </m:r>
                          </m:sub>
                        </m:sSub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1169" y="5914301"/>
                  <a:ext cx="558807" cy="1989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6522" r="-3261" b="-2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603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90235" y="4083941"/>
                <a:ext cx="13059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235" y="4083941"/>
                <a:ext cx="1305934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271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595287" y="4540501"/>
                <a:ext cx="209583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287" y="4540501"/>
                <a:ext cx="2095830" cy="818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706381" y="5208126"/>
                <a:ext cx="161807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m:rPr>
                                  <m:sty m:val="p"/>
                                </m:rP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den>
                          </m:f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81" y="5208126"/>
                <a:ext cx="1618072" cy="8188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325792" y="5985381"/>
                <a:ext cx="2634819" cy="109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f>
                        <m:fPr>
                          <m:ctrlPr>
                            <a:rPr lang="ru-RU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792" y="5985381"/>
                <a:ext cx="2634819" cy="10958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40723" y="1906698"/>
                <a:ext cx="117705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723" y="1906698"/>
                <a:ext cx="1177052" cy="525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Группа 46"/>
          <p:cNvGrpSpPr/>
          <p:nvPr/>
        </p:nvGrpSpPr>
        <p:grpSpPr>
          <a:xfrm>
            <a:off x="3069169" y="781684"/>
            <a:ext cx="5573486" cy="1075475"/>
            <a:chOff x="5442857" y="1088571"/>
            <a:chExt cx="5573486" cy="107547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442857" y="1088571"/>
              <a:ext cx="5573486" cy="656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914606" y="1088571"/>
              <a:ext cx="0" cy="656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9144000" y="1088571"/>
              <a:ext cx="8709" cy="656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V="1">
              <a:off x="6914606" y="1820091"/>
              <a:ext cx="2238103" cy="1741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925614" y="1887047"/>
                  <a:ext cx="216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614" y="1887047"/>
                  <a:ext cx="21608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8571" r="-22857" b="-65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Прямая со стрелкой 36"/>
            <p:cNvCxnSpPr/>
            <p:nvPr/>
          </p:nvCxnSpPr>
          <p:spPr>
            <a:xfrm>
              <a:off x="7143100" y="1416751"/>
              <a:ext cx="14166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851427" y="1126891"/>
                  <a:ext cx="1483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1427" y="1126891"/>
                  <a:ext cx="14837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1667" r="-29167" b="-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78876" y="2590444"/>
                <a:ext cx="2477025" cy="536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𝑑𝐹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UI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76" y="2590444"/>
                <a:ext cx="2477025" cy="5364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5125156" y="3390318"/>
                <a:ext cx="1332839" cy="524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  <m:f>
                      <m:fPr>
                        <m:ctrlPr>
                          <a:rPr lang="ru-RU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𝑑𝐼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156" y="3390318"/>
                <a:ext cx="1332839" cy="524182"/>
              </a:xfrm>
              <a:prstGeom prst="rect">
                <a:avLst/>
              </a:prstGeom>
              <a:blipFill rotWithShape="0">
                <a:blip r:embed="rId10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471132" y="218417"/>
            <a:ext cx="416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Сверхпроводник произвольной ширины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27463" y="4360940"/>
                <a:ext cx="118949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κ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3" y="4360940"/>
                <a:ext cx="1189493" cy="51860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84693" y="5098961"/>
                <a:ext cx="1127425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sSup>
                        <m:sSup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93" y="5098961"/>
                <a:ext cx="1127425" cy="55585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768588" y="5842339"/>
                <a:ext cx="11543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ξ</m:t>
                    </m:r>
                    <m:sSup>
                      <m:sSup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κ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88" y="5842339"/>
                <a:ext cx="1154355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67104" y="1906698"/>
            <a:ext cx="4162569" cy="258793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0598331" y="1657936"/>
            <a:ext cx="17418" cy="2426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615749" y="3822167"/>
                <a:ext cx="41357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749" y="3822167"/>
                <a:ext cx="413575" cy="184666"/>
              </a:xfrm>
              <a:prstGeom prst="rect">
                <a:avLst/>
              </a:prstGeom>
              <a:blipFill rotWithShape="0">
                <a:blip r:embed="rId15"/>
                <a:stretch>
                  <a:fillRect l="-8824" r="-147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Рисунок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9915" y="1715043"/>
            <a:ext cx="3498984" cy="2458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508318" y="2803358"/>
                <a:ext cx="732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318" y="2803358"/>
                <a:ext cx="732573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4167" r="-75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64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0858" y="1793965"/>
            <a:ext cx="151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Магнитометр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675" y="2024797"/>
            <a:ext cx="4106628" cy="2489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0557" y="1886298"/>
                <a:ext cx="674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к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убит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557" y="1886298"/>
                <a:ext cx="67486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505" t="-2174" r="-11712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008193" y="1886298"/>
            <a:ext cx="300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Параметрический усилитель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97" y="2437867"/>
            <a:ext cx="2886478" cy="196242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765131" y="2683682"/>
            <a:ext cx="3677163" cy="1171739"/>
            <a:chOff x="1071646" y="4117853"/>
            <a:chExt cx="3677163" cy="117173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1646" y="4117853"/>
              <a:ext cx="3677163" cy="117173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6108" y="4814176"/>
              <a:ext cx="581106" cy="228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980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51" y="478276"/>
            <a:ext cx="3398435" cy="1000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550" y="3499167"/>
            <a:ext cx="6063849" cy="3240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299" y="402193"/>
            <a:ext cx="6726927" cy="3090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73" y="4356286"/>
            <a:ext cx="3219899" cy="600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73" y="5119279"/>
            <a:ext cx="3108026" cy="3407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3859" y="70903"/>
            <a:ext cx="599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Магнитометр на нелинейной кинетической индуктивности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109" y="2523750"/>
            <a:ext cx="1684346" cy="12906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9333" y="5927086"/>
                <a:ext cx="11330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ru-R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33" y="5927086"/>
                <a:ext cx="1133067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4301" t="-4348" r="-5376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8804164" y="94470"/>
            <a:ext cx="3371813" cy="1205295"/>
            <a:chOff x="8804164" y="94470"/>
            <a:chExt cx="3371813" cy="120529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04164" y="801189"/>
              <a:ext cx="3371813" cy="49857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84974" y="94470"/>
              <a:ext cx="1505096" cy="70995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864607" y="294996"/>
              <a:ext cx="820395" cy="366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022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772831" y="452966"/>
            <a:ext cx="4106628" cy="2489511"/>
            <a:chOff x="3912168" y="452966"/>
            <a:chExt cx="4106628" cy="248951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2168" y="452966"/>
              <a:ext cx="4106628" cy="248951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5016" y="822299"/>
              <a:ext cx="227109" cy="36348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5016" y="995330"/>
              <a:ext cx="285790" cy="15242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518" y="3725229"/>
            <a:ext cx="1714739" cy="485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180" y="4448342"/>
            <a:ext cx="2724530" cy="10383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06" y="5723982"/>
            <a:ext cx="2953162" cy="704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3974" y="2942477"/>
            <a:ext cx="1457528" cy="3905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1920" y="3543401"/>
            <a:ext cx="2581635" cy="495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2684" y="4259105"/>
            <a:ext cx="2470596" cy="9899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7874" y="5486712"/>
            <a:ext cx="3515216" cy="9526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8190" y="5866877"/>
            <a:ext cx="981212" cy="4191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9637" y="6286035"/>
            <a:ext cx="838317" cy="362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3995" y="158133"/>
            <a:ext cx="709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Сверхпроводящий </a:t>
            </a:r>
            <a:r>
              <a:rPr lang="ru-RU" dirty="0" err="1" smtClean="0"/>
              <a:t>кубит</a:t>
            </a:r>
            <a:r>
              <a:rPr lang="ru-RU" dirty="0" smtClean="0"/>
              <a:t> на нелинейной кинетической индуктивности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99637" y="1005452"/>
            <a:ext cx="4113743" cy="10262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80255" y="6450824"/>
            <a:ext cx="771632" cy="340247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2036354" y="2872490"/>
            <a:ext cx="1260081" cy="384004"/>
            <a:chOff x="2036354" y="2872490"/>
            <a:chExt cx="1260081" cy="38400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36354" y="2872490"/>
              <a:ext cx="1018444" cy="38400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972540" y="2888255"/>
              <a:ext cx="323895" cy="352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613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4" y="426720"/>
            <a:ext cx="3452515" cy="334439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190309" y="461554"/>
            <a:ext cx="1105988" cy="966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81600" y="426720"/>
            <a:ext cx="8709" cy="144562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8227258" flipH="1">
            <a:off x="5096499" y="514114"/>
            <a:ext cx="254232" cy="254002"/>
          </a:xfrm>
          <a:prstGeom prst="arc">
            <a:avLst>
              <a:gd name="adj1" fmla="val 12322520"/>
              <a:gd name="adj2" fmla="val 206380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181600" y="2098919"/>
            <a:ext cx="0" cy="1250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75183" y="3675857"/>
            <a:ext cx="0" cy="819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591251" y="4733032"/>
            <a:ext cx="583932" cy="46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152724" y="4753050"/>
            <a:ext cx="15126" cy="73907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39481" y="5642008"/>
            <a:ext cx="8709" cy="144562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032985" y="5642008"/>
            <a:ext cx="1106496" cy="903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23615" y="717010"/>
                <a:ext cx="214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615" y="717010"/>
                <a:ext cx="21493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8571" r="-2571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07724" y="4966130"/>
                <a:ext cx="331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724" y="4966130"/>
                <a:ext cx="33175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8519" r="-370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933610" y="2375917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10" y="2375917"/>
                <a:ext cx="18113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977483" y="993867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483" y="993867"/>
                <a:ext cx="18113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942415" y="5734719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415" y="5734719"/>
                <a:ext cx="18113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4483" r="-3448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889685" y="4814759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685" y="4814759"/>
                <a:ext cx="18113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936698" y="3733872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98" y="3733872"/>
                <a:ext cx="18113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22324" y="5948101"/>
                <a:ext cx="331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324" y="5948101"/>
                <a:ext cx="331757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8519" r="-370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11931" y="682177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931" y="682177"/>
                <a:ext cx="13234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47619" r="-4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70839" y="2375918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839" y="2375918"/>
                <a:ext cx="13234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47619" r="-4285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33525" y="4671643"/>
                <a:ext cx="246799" cy="281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525" y="4671643"/>
                <a:ext cx="246799" cy="281616"/>
              </a:xfrm>
              <a:prstGeom prst="rect">
                <a:avLst/>
              </a:prstGeom>
              <a:blipFill rotWithShape="0">
                <a:blip r:embed="rId13"/>
                <a:stretch>
                  <a:fillRect l="-24390" r="-4878" b="-6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5262997" y="3839870"/>
                <a:ext cx="246799" cy="281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997" y="3839870"/>
                <a:ext cx="246799" cy="281616"/>
              </a:xfrm>
              <a:prstGeom prst="rect">
                <a:avLst/>
              </a:prstGeom>
              <a:blipFill rotWithShape="0">
                <a:blip r:embed="rId14"/>
                <a:stretch>
                  <a:fillRect l="-24390" r="-487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47280" y="5751440"/>
                <a:ext cx="132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280" y="5751440"/>
                <a:ext cx="13234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45455" r="-36364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6605431" y="940879"/>
                <a:ext cx="13199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𝑚𝑔𝑙</m:t>
                          </m:r>
                          <m:sSup>
                            <m:sSupPr>
                              <m:ctrlPr>
                                <a:rPr lang="ru-RU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m:rPr>
                                  <m:nor/>
                                </m:rPr>
                                <a:rPr lang="ru-RU" dirty="0"/>
                                <m:t>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31" y="940879"/>
                <a:ext cx="1319977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760209" y="2446358"/>
                <a:ext cx="919675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m:rPr>
                                  <m:nor/>
                                </m:rPr>
                                <a:rPr lang="ru-RU" dirty="0"/>
                                <m:t>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209" y="2446358"/>
                <a:ext cx="919675" cy="55579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111931" y="3576810"/>
                <a:ext cx="2306978" cy="591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dirty="0"/>
                                    <m:t>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931" y="3576810"/>
                <a:ext cx="2306978" cy="59112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244275" y="4614549"/>
                <a:ext cx="1512594" cy="589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𝑚𝑔</m:t>
                          </m:r>
                          <m:sSup>
                            <m:sSupPr>
                              <m:ctrlPr>
                                <a:rPr lang="ru-RU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m:rPr>
                                  <m:nor/>
                                </m:rPr>
                                <a:rPr lang="ru-RU" dirty="0"/>
                                <m:t> 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dirty="0"/>
                                    <m:t>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275" y="4614549"/>
                <a:ext cx="1512594" cy="58932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6194727" y="5798928"/>
                <a:ext cx="1394163" cy="589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sSup>
                            <m:sSupPr>
                              <m:ctrlPr>
                                <a:rPr lang="ru-RU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dirty="0"/>
                                    <m:t>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727" y="5798928"/>
                <a:ext cx="1394163" cy="58932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Прямоугольник 46"/>
              <p:cNvSpPr/>
              <p:nvPr/>
            </p:nvSpPr>
            <p:spPr>
              <a:xfrm>
                <a:off x="9487643" y="5021314"/>
                <a:ext cx="2304542" cy="570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m:rPr>
                                    <m:nor/>
                                  </m:rPr>
                                  <a:rPr lang="ru-RU" dirty="0"/>
                                  <m:t>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m:rPr>
                                <m:nor/>
                              </m:rPr>
                              <a:rPr lang="ru-RU" dirty="0"/>
                              <m:t>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ru-RU" dirty="0"/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ru-R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m:rPr>
                                <m:nor/>
                              </m:rPr>
                              <a:rPr lang="ru-RU" dirty="0"/>
                              <m:t>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ru-R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m:rPr>
                                <m:nor/>
                              </m:rPr>
                              <a:rPr lang="ru-RU" dirty="0"/>
                              <m:t>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643" y="5021314"/>
                <a:ext cx="2304542" cy="570862"/>
              </a:xfrm>
              <a:prstGeom prst="rect">
                <a:avLst/>
              </a:prstGeom>
              <a:blipFill rotWithShape="0">
                <a:blip r:embed="rId21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517537" y="10258"/>
            <a:ext cx="493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Принцип действия параметрического усилителя</a:t>
            </a:r>
            <a:endParaRPr lang="ru-RU" dirty="0"/>
          </a:p>
        </p:txBody>
      </p:sp>
      <p:sp>
        <p:nvSpPr>
          <p:cNvPr id="2" name="Дуга 1"/>
          <p:cNvSpPr/>
          <p:nvPr/>
        </p:nvSpPr>
        <p:spPr>
          <a:xfrm rot="7060805">
            <a:off x="4841928" y="4387697"/>
            <a:ext cx="806345" cy="453705"/>
          </a:xfrm>
          <a:prstGeom prst="arc">
            <a:avLst>
              <a:gd name="adj1" fmla="val 20639783"/>
              <a:gd name="adj2" fmla="val 10188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7060805">
            <a:off x="4809813" y="5307302"/>
            <a:ext cx="806345" cy="453705"/>
          </a:xfrm>
          <a:prstGeom prst="arc">
            <a:avLst>
              <a:gd name="adj1" fmla="val 20639783"/>
              <a:gd name="adj2" fmla="val 10188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816433" y="3349592"/>
            <a:ext cx="3651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822960" y="3022892"/>
                <a:ext cx="195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960" y="3022892"/>
                <a:ext cx="195566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31250" r="-31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 flipH="1">
                <a:off x="4577830" y="4127470"/>
                <a:ext cx="278515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m:rPr>
                                  <m:nor/>
                                </m:rPr>
                                <a:rPr lang="ru-RU" dirty="0"/>
                                <m:t> 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77830" y="4127470"/>
                <a:ext cx="278515" cy="313291"/>
              </a:xfrm>
              <a:prstGeom prst="rect">
                <a:avLst/>
              </a:prstGeom>
              <a:blipFill rotWithShape="0">
                <a:blip r:embed="rId23"/>
                <a:stretch>
                  <a:fillRect l="-28261" r="-10870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 стрелкой 50"/>
          <p:cNvCxnSpPr/>
          <p:nvPr/>
        </p:nvCxnSpPr>
        <p:spPr>
          <a:xfrm flipH="1" flipV="1">
            <a:off x="4371151" y="4455504"/>
            <a:ext cx="796699" cy="1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9755832" y="2970092"/>
                <a:ext cx="1017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832" y="2970092"/>
                <a:ext cx="1017394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Прямоугольник 52"/>
              <p:cNvSpPr/>
              <p:nvPr/>
            </p:nvSpPr>
            <p:spPr>
              <a:xfrm>
                <a:off x="9755832" y="3276603"/>
                <a:ext cx="1017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832" y="3276603"/>
                <a:ext cx="1017394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869725" y="3668846"/>
                <a:ext cx="1001364" cy="281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ru-RU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25" y="3668846"/>
                <a:ext cx="1001364" cy="281616"/>
              </a:xfrm>
              <a:prstGeom prst="rect">
                <a:avLst/>
              </a:prstGeom>
              <a:blipFill rotWithShape="0">
                <a:blip r:embed="rId26"/>
                <a:stretch>
                  <a:fillRect l="-7927" r="-1829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Овал 54"/>
          <p:cNvSpPr/>
          <p:nvPr/>
        </p:nvSpPr>
        <p:spPr>
          <a:xfrm>
            <a:off x="5127362" y="3314773"/>
            <a:ext cx="96253" cy="81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136013" y="4438063"/>
            <a:ext cx="96253" cy="81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960794" y="6533284"/>
            <a:ext cx="96253" cy="81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547280" y="5177068"/>
            <a:ext cx="96253" cy="81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256879" y="1387224"/>
            <a:ext cx="96253" cy="81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14913" y="3865380"/>
            <a:ext cx="693019" cy="2082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2054379" y="5876179"/>
            <a:ext cx="96253" cy="81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1414913" y="3862746"/>
            <a:ext cx="1913" cy="236235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2102505" y="5958942"/>
            <a:ext cx="0" cy="586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 flipV="1">
            <a:off x="1917125" y="5384436"/>
            <a:ext cx="172025" cy="516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Прямоугольник 72"/>
              <p:cNvSpPr/>
              <p:nvPr/>
            </p:nvSpPr>
            <p:spPr>
              <a:xfrm>
                <a:off x="1913581" y="5233366"/>
                <a:ext cx="380489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581" y="5233366"/>
                <a:ext cx="380489" cy="402931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Прямоугольник 73"/>
              <p:cNvSpPr/>
              <p:nvPr/>
            </p:nvSpPr>
            <p:spPr>
              <a:xfrm>
                <a:off x="2085766" y="6121927"/>
                <a:ext cx="5909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66" y="6121927"/>
                <a:ext cx="590995" cy="369332"/>
              </a:xfrm>
              <a:prstGeom prst="rect">
                <a:avLst/>
              </a:prstGeom>
              <a:blipFill rotWithShape="0">
                <a:blip r:embed="rId2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1661754" y="4356500"/>
                <a:ext cx="421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754" y="4356500"/>
                <a:ext cx="421719" cy="276999"/>
              </a:xfrm>
              <a:prstGeom prst="rect">
                <a:avLst/>
              </a:prstGeom>
              <a:blipFill rotWithShape="0">
                <a:blip r:embed="rId29"/>
                <a:stretch>
                  <a:fillRect l="-13043" t="-4444" r="-20290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Прямоугольник 75"/>
              <p:cNvSpPr/>
              <p:nvPr/>
            </p:nvSpPr>
            <p:spPr>
              <a:xfrm>
                <a:off x="8577383" y="707072"/>
                <a:ext cx="2854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максимальная длина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383" y="707072"/>
                <a:ext cx="2854564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Прямоугольник 76"/>
              <p:cNvSpPr/>
              <p:nvPr/>
            </p:nvSpPr>
            <p:spPr>
              <a:xfrm>
                <a:off x="8577383" y="1166842"/>
                <a:ext cx="2851999" cy="373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−минимальная длина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383" y="1166842"/>
                <a:ext cx="2851999" cy="373949"/>
              </a:xfrm>
              <a:prstGeom prst="rect">
                <a:avLst/>
              </a:prstGeom>
              <a:blipFill rotWithShape="0">
                <a:blip r:embed="rId31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89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150419" y="762358"/>
            <a:ext cx="4107371" cy="5203032"/>
            <a:chOff x="757645" y="1532708"/>
            <a:chExt cx="4107371" cy="520303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6025" y="1532708"/>
              <a:ext cx="3318926" cy="520303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645" y="4214709"/>
              <a:ext cx="4107371" cy="2521031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460" y="3692005"/>
            <a:ext cx="3669903" cy="1356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760" y="5273794"/>
            <a:ext cx="4643629" cy="1079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12935" y="4147336"/>
            <a:ext cx="3600952" cy="2324994"/>
            <a:chOff x="8227747" y="766211"/>
            <a:chExt cx="3600952" cy="232499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69299" y="766211"/>
              <a:ext cx="2400635" cy="57158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7747" y="1474104"/>
              <a:ext cx="2838846" cy="40963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66593" y="1491290"/>
              <a:ext cx="762106" cy="35247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648538" y="2567087"/>
                  <a:ext cx="2952218" cy="5241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8538" y="2567087"/>
                  <a:ext cx="2952218" cy="52411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Группа 19"/>
          <p:cNvGrpSpPr/>
          <p:nvPr/>
        </p:nvGrpSpPr>
        <p:grpSpPr>
          <a:xfrm>
            <a:off x="640431" y="2192135"/>
            <a:ext cx="3677163" cy="1171739"/>
            <a:chOff x="1071646" y="4117853"/>
            <a:chExt cx="3677163" cy="117173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1646" y="4117853"/>
              <a:ext cx="3677163" cy="1171739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16108" y="4814176"/>
              <a:ext cx="581106" cy="228632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042812" y="131611"/>
            <a:ext cx="748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Параметрический усилитель на нелинейной кинетической индуктивности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940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161</Words>
  <Application>Microsoft Office PowerPoint</Application>
  <PresentationFormat>Широкоэкранный</PresentationFormat>
  <Paragraphs>96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144</cp:revision>
  <cp:lastPrinted>2026-02-18T22:50:42Z</cp:lastPrinted>
  <dcterms:created xsi:type="dcterms:W3CDTF">2026-01-23T03:29:12Z</dcterms:created>
  <dcterms:modified xsi:type="dcterms:W3CDTF">2026-02-19T10:46:11Z</dcterms:modified>
</cp:coreProperties>
</file>