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66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600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BBD21-C6BF-487B-AB17-C93E9AF94A8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6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26516-E5A6-43D4-BBC7-2291093CB0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7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20EA9-1D61-49E0-A9BE-37D06E4C2D8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9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98089-40F3-47AA-ACF0-2A92AB597B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1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9AE1A-AABC-4757-9108-237BD89527B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2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288-9894-4C5B-B973-664D2F9076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54CE-A8BD-406E-8B7D-C2E67545B03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92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6F9C1-F6CD-494A-8A0D-BB4F5EBFF2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8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8ADA9-3C69-49EB-B2EC-85ACD5DA412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59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A053C-1A12-4D23-8037-F345BC8E68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91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EC2D9-4119-4795-A75B-DC421EC2C24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3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823556-5BB1-45B1-96F8-7DCD022D064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8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emf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0775"/>
            <a:ext cx="7772400" cy="1470025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</a:rPr>
              <a:t>Фазовые солитоны в двузонных сверхпроводниках</a:t>
            </a:r>
            <a:endParaRPr lang="ru-RU" sz="4000" dirty="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Марычев </a:t>
            </a:r>
            <a:r>
              <a:rPr lang="ru-RU" sz="2400" dirty="0" smtClean="0">
                <a:solidFill>
                  <a:schemeClr val="tx1"/>
                </a:solidFill>
              </a:rPr>
              <a:t>Павел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Институт физики микроструктур РАН, Нижний Новгород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115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Токовое формирование фазовых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солитонов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980728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-induced critical current oscillations in two-band superconducting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bridges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M.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Marychev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D. Yu.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Vodolazov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Phys. Rev. B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104505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5270"/>
            <a:ext cx="5500234" cy="401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19800"/>
            <a:ext cx="14859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фазовых </a:t>
            </a:r>
            <a:r>
              <a:rPr lang="ru-RU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солитонов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69618"/>
            <a:ext cx="6552728" cy="123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2214029"/>
            <a:ext cx="3439220" cy="21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998837" cy="320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" y="4437112"/>
            <a:ext cx="3730655" cy="23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88" y="5595237"/>
            <a:ext cx="3419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04" y="3861048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лево 5"/>
          <p:cNvSpPr/>
          <p:nvPr/>
        </p:nvSpPr>
        <p:spPr>
          <a:xfrm rot="235351">
            <a:off x="2726907" y="3993207"/>
            <a:ext cx="864096" cy="88106"/>
          </a:xfrm>
          <a:prstGeom prst="leftArrow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14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право 6"/>
          <p:cNvSpPr/>
          <p:nvPr/>
        </p:nvSpPr>
        <p:spPr>
          <a:xfrm rot="1026453">
            <a:off x="935597" y="2622372"/>
            <a:ext cx="504056" cy="72008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Экспериментальные признаки существования фазовых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солитонов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4" y="1237009"/>
            <a:ext cx="7558608" cy="118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44" y="3784104"/>
            <a:ext cx="3048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5229277" cy="43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7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Экспериментальные признаки существования фазовых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солитонов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388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Tanaka, Y., Yamamori, H., Yanagisawa, T.,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Nishio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T.,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Arisawa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S. (2017). Decomposition of a unit quantum and isolation of a fractional quantum by an externally injected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an ultra-thin superconducting bi-layer film.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C: Superconductivity and its Applications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538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12-19.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62" y="1373592"/>
            <a:ext cx="364807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6" y="4725144"/>
            <a:ext cx="3386272" cy="146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5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Экспериментальные признаки существования фазовых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солитонов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80001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Tanaka, Y., Yamamori, H., Yanagisawa, T.,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Nishio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T., &amp;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Arisawa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S. (2018). Experimental formation of a fractional vortex in a superconducting bi-layer.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Physica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C: Superconductivity and its Applications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548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44-49.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2060275"/>
            <a:ext cx="3604059" cy="151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4" y="3573016"/>
            <a:ext cx="7206580" cy="320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Было предсказано существование фазовых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солитонов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 неоднородного распределения межзонной разности фаз в многозонных сверхпроводниках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Были предложены различные способы создания и детектирования фазовых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солитонов</a:t>
            </a:r>
            <a:endParaRPr lang="ru-RU" sz="28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Получены экспериментальные указания на возможность существования фазовых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солитонов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56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68313" y="2852738"/>
            <a:ext cx="8229600" cy="1143000"/>
          </a:xfrm>
        </p:spPr>
        <p:txBody>
          <a:bodyPr lIns="91440" tIns="45720" rIns="91440" bIns="45720"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260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80728"/>
            <a:ext cx="8892480" cy="101740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0737"/>
          </a:xfrm>
          <a:noFill/>
        </p:spPr>
        <p:txBody>
          <a:bodyPr/>
          <a:lstStyle/>
          <a:p>
            <a:r>
              <a:rPr lang="ru-RU" sz="3600">
                <a:latin typeface="Times New Roman" pitchFamily="18" charset="0"/>
              </a:rPr>
              <a:t>Двузонные сверхпроводники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38944" y="2060848"/>
            <a:ext cx="8229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MgB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 smtClean="0">
                <a:solidFill>
                  <a:srgbClr val="000000"/>
                </a:solidFill>
              </a:rPr>
              <a:t>Nagamatsu</a:t>
            </a:r>
            <a:r>
              <a:rPr lang="en-US" dirty="0" smtClean="0">
                <a:solidFill>
                  <a:srgbClr val="000000"/>
                </a:solidFill>
              </a:rPr>
              <a:t> J, Nakagawa N, </a:t>
            </a:r>
            <a:r>
              <a:rPr lang="en-US" dirty="0" err="1" smtClean="0">
                <a:solidFill>
                  <a:srgbClr val="000000"/>
                </a:solidFill>
              </a:rPr>
              <a:t>Muranaka</a:t>
            </a:r>
            <a:r>
              <a:rPr lang="en-US" dirty="0" smtClean="0">
                <a:solidFill>
                  <a:srgbClr val="000000"/>
                </a:solidFill>
              </a:rPr>
              <a:t> T, </a:t>
            </a:r>
            <a:r>
              <a:rPr lang="en-US" dirty="0" err="1" smtClean="0">
                <a:solidFill>
                  <a:srgbClr val="000000"/>
                </a:solidFill>
              </a:rPr>
              <a:t>Zenitani</a:t>
            </a:r>
            <a:r>
              <a:rPr lang="en-US" dirty="0" smtClean="0">
                <a:solidFill>
                  <a:srgbClr val="000000"/>
                </a:solidFill>
              </a:rPr>
              <a:t> Y and Akimitsu J 2001 Superconductivity at 39K in magnesium </a:t>
            </a:r>
            <a:r>
              <a:rPr lang="en-US" dirty="0" err="1" smtClean="0">
                <a:solidFill>
                  <a:srgbClr val="000000"/>
                </a:solidFill>
              </a:rPr>
              <a:t>diboride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Nature </a:t>
            </a:r>
            <a:r>
              <a:rPr lang="en-US" b="1" dirty="0" smtClean="0">
                <a:solidFill>
                  <a:srgbClr val="000000"/>
                </a:solidFill>
              </a:rPr>
              <a:t>410 </a:t>
            </a:r>
            <a:r>
              <a:rPr lang="en-US" dirty="0" smtClean="0">
                <a:solidFill>
                  <a:srgbClr val="000000"/>
                </a:solidFill>
              </a:rPr>
              <a:t>63–4 </a:t>
            </a:r>
            <a:endParaRPr lang="ru-RU" dirty="0" smtClean="0">
              <a:solidFill>
                <a:srgbClr val="00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32"/>
          <a:stretch/>
        </p:blipFill>
        <p:spPr bwMode="auto">
          <a:xfrm>
            <a:off x="5076056" y="2928896"/>
            <a:ext cx="2561905" cy="30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11560" y="6023029"/>
            <a:ext cx="81369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Choi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H J,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Roundy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D,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Sun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H,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Cohen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M L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Louie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S G 2002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origin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of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the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anomalous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superconducting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properties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of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MgB2 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</a:rPr>
              <a:t>Nature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418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758–60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4477"/>
            <a:ext cx="8712968" cy="646331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В. А. Москаленко. Сверхпроводимость металлов с учетом перекрытия энергетических полос.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Физика металлов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металловедение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1959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№ 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503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- 513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11" y="2864694"/>
            <a:ext cx="3265333" cy="298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394" y="1628800"/>
            <a:ext cx="7098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Suhl, H., B. T. Matthias, and L. R. Walker (1959), Phys. Rev.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552.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0737"/>
          </a:xfrm>
          <a:noFill/>
        </p:spPr>
        <p:txBody>
          <a:bodyPr/>
          <a:lstStyle/>
          <a:p>
            <a:r>
              <a:rPr lang="ru-RU" sz="3600">
                <a:latin typeface="Times New Roman" pitchFamily="18" charset="0"/>
              </a:rPr>
              <a:t>Двузонные сверхпроводники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00500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572000" y="4572000"/>
            <a:ext cx="4419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FeSe</a:t>
            </a:r>
            <a:r>
              <a:rPr lang="en-US" sz="2400" baseline="-25000">
                <a:latin typeface="Times New Roman" pitchFamily="18" charset="0"/>
              </a:rPr>
              <a:t>0.94</a:t>
            </a:r>
            <a:r>
              <a:rPr lang="en-US">
                <a:latin typeface="Times New Roman" pitchFamily="18" charset="0"/>
              </a:rPr>
              <a:t>: </a:t>
            </a:r>
            <a:r>
              <a:rPr lang="ru-RU">
                <a:latin typeface="Times New Roman" pitchFamily="18" charset="0"/>
              </a:rPr>
              <a:t>R. Khasanov, M. Bendele, A. Amato, K. Conder, H. Keller, H.-H. Klauss, H.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Luetkens, and E.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>
                <a:latin typeface="Times New Roman" pitchFamily="18" charset="0"/>
              </a:rPr>
              <a:t>Pomjakushina, Evolution of two-gap behavior of the superconductor FeSe</a:t>
            </a:r>
            <a:r>
              <a:rPr lang="ru-RU" baseline="-25000">
                <a:latin typeface="Times New Roman" pitchFamily="18" charset="0"/>
              </a:rPr>
              <a:t>1</a:t>
            </a:r>
            <a:r>
              <a:rPr lang="en-US" i="1" baseline="-25000">
                <a:latin typeface="Times New Roman" pitchFamily="18" charset="0"/>
              </a:rPr>
              <a:t>-</a:t>
            </a:r>
            <a:r>
              <a:rPr lang="ru-RU" i="1" baseline="-25000">
                <a:latin typeface="Times New Roman" pitchFamily="18" charset="0"/>
              </a:rPr>
              <a:t>x</a:t>
            </a:r>
            <a:r>
              <a:rPr lang="ru-RU">
                <a:latin typeface="Times New Roman" pitchFamily="18" charset="0"/>
              </a:rPr>
              <a:t>, Phys. Rev. Lett.</a:t>
            </a:r>
            <a:r>
              <a:rPr lang="en-US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104</a:t>
            </a:r>
            <a:r>
              <a:rPr lang="ru-RU">
                <a:latin typeface="Times New Roman" pitchFamily="18" charset="0"/>
              </a:rPr>
              <a:t>, 087004 (2010)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5800" y="5321325"/>
            <a:ext cx="3657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Iavarone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M 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</a:rPr>
              <a:t>et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</a:rPr>
              <a:t>al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2002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Two-band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superconductivity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</a:rPr>
              <a:t>in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MgB2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</a:rPr>
              <a:t>Phys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</a:rPr>
              <a:t>Rev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i="1" dirty="0" err="1" smtClean="0">
                <a:solidFill>
                  <a:srgbClr val="000000"/>
                </a:solidFill>
                <a:latin typeface="Times New Roman" pitchFamily="18" charset="0"/>
              </a:rPr>
              <a:t>Lett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89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187002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84312"/>
            <a:ext cx="4343400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0737"/>
          </a:xfrm>
          <a:noFill/>
        </p:spPr>
        <p:txBody>
          <a:bodyPr/>
          <a:lstStyle/>
          <a:p>
            <a:r>
              <a:rPr lang="ru-RU" sz="3600" dirty="0">
                <a:latin typeface="Times New Roman" pitchFamily="18" charset="0"/>
              </a:rPr>
              <a:t>Фазовые солитоны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28479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81800" cy="10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2296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4114800" y="3429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391400" y="3429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205740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54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63600"/>
              </p:ext>
            </p:extLst>
          </p:nvPr>
        </p:nvGraphicFramePr>
        <p:xfrm>
          <a:off x="7812360" y="3861048"/>
          <a:ext cx="898253" cy="95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7" imgW="380880" imgH="406080" progId="Equation.DSMT4">
                  <p:embed/>
                </p:oleObj>
              </mc:Choice>
              <mc:Fallback>
                <p:oleObj name="Equation" r:id="rId7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360" y="3861048"/>
                        <a:ext cx="898253" cy="958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61048"/>
            <a:ext cx="28098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57" y="3721881"/>
            <a:ext cx="2007695" cy="530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57" y="4382864"/>
            <a:ext cx="1973577" cy="6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3" y="4272104"/>
            <a:ext cx="4036361" cy="254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35" y="5157192"/>
            <a:ext cx="161680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7499" y="5158407"/>
            <a:ext cx="19777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Аналог: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Вихри в широком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джозефсоновском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контакте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4400" y="4995576"/>
            <a:ext cx="4384104" cy="1817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28000"/>
          </a:xfrm>
          <a:noFill/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</a:rPr>
              <a:t>Возникновение спонтанного магнитного потока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908720"/>
            <a:ext cx="4424363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6" y="3180434"/>
            <a:ext cx="2883942" cy="108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1"/>
            <a:ext cx="2943065" cy="8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55" y="5246677"/>
            <a:ext cx="2083420" cy="34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81283" y="5182040"/>
            <a:ext cx="180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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завихренность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50" y="5607351"/>
            <a:ext cx="845499" cy="33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24003" y="5579948"/>
            <a:ext cx="230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 квантование потока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22" y="6028565"/>
            <a:ext cx="816925" cy="3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41896" y="6011996"/>
            <a:ext cx="2442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 поток не квантуется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76385"/>
            <a:ext cx="1198357" cy="64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59094"/>
            <a:ext cx="667628" cy="29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107475" y="4488263"/>
            <a:ext cx="543574" cy="236881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Фазовые солитоны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подщелевые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состояния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908720"/>
            <a:ext cx="7726363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16" y="4876775"/>
            <a:ext cx="3005444" cy="42443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4176886"/>
            <a:ext cx="5476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050" y="2480957"/>
            <a:ext cx="2941774" cy="3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19" y="2420888"/>
            <a:ext cx="2715171" cy="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86" y="2799249"/>
            <a:ext cx="4879628" cy="76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74" y="3613508"/>
            <a:ext cx="24765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5445224"/>
            <a:ext cx="64674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7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Устойчивость фазового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солитона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5602014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Lin, S. Z., &amp; Hu, X. (2012). Phase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multi-band superconductors with and without time-reversal symmetry.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New Journal of Physics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(6), 063021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29200"/>
            <a:ext cx="2552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983" y="923900"/>
            <a:ext cx="26193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1944216" cy="81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Токовое формирование фазовых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солитонов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272808" cy="129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6972"/>
            <a:ext cx="4054003" cy="10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1"/>
          <a:stretch>
            <a:fillRect/>
          </a:stretch>
        </p:blipFill>
        <p:spPr bwMode="auto">
          <a:xfrm>
            <a:off x="2549936" y="4509120"/>
            <a:ext cx="1600200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87453"/>
            <a:ext cx="866775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4679655" cy="339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797864" cy="4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330" y="4739301"/>
            <a:ext cx="232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Условия возникновения: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9" y="5598050"/>
            <a:ext cx="1513611" cy="27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517232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13" y="5565973"/>
            <a:ext cx="1384212" cy="31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9" y="3060052"/>
            <a:ext cx="4117627" cy="60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3" y="3882083"/>
            <a:ext cx="3687985" cy="39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2" y="6012376"/>
            <a:ext cx="3373636" cy="51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0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Токовое формирование фазовых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солитонов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92677" cy="130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815" y="2420888"/>
            <a:ext cx="4098230" cy="14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77482"/>
            <a:ext cx="100965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334619"/>
            <a:ext cx="23145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21" y="5085184"/>
            <a:ext cx="56388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59632" y="4352206"/>
            <a:ext cx="258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возникновения: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6"/>
          <a:stretch/>
        </p:blipFill>
        <p:spPr bwMode="auto">
          <a:xfrm>
            <a:off x="3995936" y="5721292"/>
            <a:ext cx="1438275" cy="33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7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483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Оформление по умолчанию</vt:lpstr>
      <vt:lpstr>Equation</vt:lpstr>
      <vt:lpstr>Фазовые солитоны в двузонных сверхпроводниках</vt:lpstr>
      <vt:lpstr>Двузонные сверхпроводники</vt:lpstr>
      <vt:lpstr>Двузонные сверхпроводники</vt:lpstr>
      <vt:lpstr>Фазовые солитоны</vt:lpstr>
      <vt:lpstr>Возникновение спонтанного магнитного потока</vt:lpstr>
      <vt:lpstr>Фазовые солитоны и подщелевые состояния</vt:lpstr>
      <vt:lpstr>Устойчивость фазового солитона</vt:lpstr>
      <vt:lpstr>Токовое формирование фазовых солитонов</vt:lpstr>
      <vt:lpstr>Токовое формирование фазовых солитонов</vt:lpstr>
      <vt:lpstr>Токовое формирование фазовых солитонов</vt:lpstr>
      <vt:lpstr>Создание фазовых солитонов</vt:lpstr>
      <vt:lpstr>Экспериментальные признаки существования фазовых солитонов</vt:lpstr>
      <vt:lpstr>Экспериментальные признаки существования фазовых солитонов</vt:lpstr>
      <vt:lpstr>Экспериментальные признаки существования фазовых солитонов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Oscillations of critical current in two-gap superconducting bridges</dc:title>
  <dc:creator>Марычев Павел Михайлович</dc:creator>
  <cp:lastModifiedBy>Марычев Павел Михайлович</cp:lastModifiedBy>
  <cp:revision>88</cp:revision>
  <dcterms:created xsi:type="dcterms:W3CDTF">2018-03-28T14:41:25Z</dcterms:created>
  <dcterms:modified xsi:type="dcterms:W3CDTF">2018-04-05T10:56:52Z</dcterms:modified>
</cp:coreProperties>
</file>