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7" r:id="rId2"/>
    <p:sldId id="259" r:id="rId3"/>
    <p:sldId id="264" r:id="rId4"/>
    <p:sldId id="263" r:id="rId5"/>
    <p:sldId id="265" r:id="rId6"/>
    <p:sldId id="275" r:id="rId7"/>
    <p:sldId id="277" r:id="rId8"/>
    <p:sldId id="260" r:id="rId9"/>
    <p:sldId id="278" r:id="rId10"/>
    <p:sldId id="281" r:id="rId11"/>
    <p:sldId id="279" r:id="rId12"/>
    <p:sldId id="280" r:id="rId13"/>
    <p:sldId id="282" r:id="rId14"/>
    <p:sldId id="284" r:id="rId15"/>
    <p:sldId id="283" r:id="rId16"/>
    <p:sldId id="285" r:id="rId17"/>
    <p:sldId id="306" r:id="rId18"/>
    <p:sldId id="316" r:id="rId19"/>
    <p:sldId id="288" r:id="rId20"/>
    <p:sldId id="289" r:id="rId21"/>
    <p:sldId id="290" r:id="rId22"/>
    <p:sldId id="292" r:id="rId23"/>
    <p:sldId id="291" r:id="rId24"/>
    <p:sldId id="294" r:id="rId25"/>
    <p:sldId id="293" r:id="rId26"/>
    <p:sldId id="295" r:id="rId27"/>
    <p:sldId id="296" r:id="rId28"/>
    <p:sldId id="298" r:id="rId29"/>
    <p:sldId id="320" r:id="rId30"/>
    <p:sldId id="325" r:id="rId31"/>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103"/>
    <a:srgbClr val="0D33FF"/>
    <a:srgbClr val="FE0001"/>
    <a:srgbClr val="2D8DBF"/>
    <a:srgbClr val="469846"/>
    <a:srgbClr val="F15155"/>
    <a:srgbClr val="FBCC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9643" autoAdjust="0"/>
  </p:normalViewPr>
  <p:slideViewPr>
    <p:cSldViewPr snapToGrid="0" showGuides="1">
      <p:cViewPr varScale="1">
        <p:scale>
          <a:sx n="104" d="100"/>
          <a:sy n="104" d="100"/>
        </p:scale>
        <p:origin x="816"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6FBEFE-A4F1-4D84-ABA4-D1C09AC3EB34}" type="datetimeFigureOut">
              <a:rPr lang="ru-RU" smtClean="0"/>
              <a:t>12.12.2025</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53AE15-2B97-483B-BC7E-E05C829FAB19}" type="slidenum">
              <a:rPr lang="ru-RU" smtClean="0"/>
              <a:t>‹#›</a:t>
            </a:fld>
            <a:endParaRPr lang="ru-RU"/>
          </a:p>
        </p:txBody>
      </p:sp>
    </p:spTree>
    <p:extLst>
      <p:ext uri="{BB962C8B-B14F-4D97-AF65-F5344CB8AC3E}">
        <p14:creationId xmlns:p14="http://schemas.microsoft.com/office/powerpoint/2010/main" val="10423282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ru.wikipedia.org/wiki/%D0%9F%D0%BE%D0%B3%D0%BB%D0%BE%D1%89%D0%B5%D0%BD%D0%B8%D0%B5_%D1%8D%D0%BB%D0%B5%D0%BA%D1%82%D1%80%D0%BE%D0%BC%D0%B0%D0%B3%D0%BD%D0%B8%D1%82%D0%BD%D0%BE%D0%B3%D0%BE_%D0%B8%D0%B7%D0%BB%D1%83%D1%87%D0%B5%D0%BD%D0%B8%D1%8F"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s://ru.wikipedia.org/wiki/%D0%94%D0%B8%D1%85%D1%80%D0%BE%D0%B8%D0%B7%D0%BC#cite_note-%D0%A4%D0%AD1-1" TargetMode="External"/><Relationship Id="rId5" Type="http://schemas.openxmlformats.org/officeDocument/2006/relationships/hyperlink" Target="https://ru.wikipedia.org/wiki/%D0%9F%D0%BE%D0%BB%D1%8F%D1%80%D0%B8%D0%B7%D0%B0%D1%86%D0%B8%D1%8F_%D1%81%D0%B2%D0%B5%D1%82%D0%B0" TargetMode="External"/><Relationship Id="rId4" Type="http://schemas.openxmlformats.org/officeDocument/2006/relationships/hyperlink" Target="https://ru.wikipedia.org/wiki/%D0%A1%D0%B2%D0%B5%D1%82"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ru.wikipedia.org/wiki/%D0%93%D1%80%D0%B0%D0%BD%D0%B0%D1%82_(%D0%BC%D0%B8%D0%BD%D0%B5%D1%80%D0%B0%D0%BB)" TargetMode="External"/><Relationship Id="rId7" Type="http://schemas.openxmlformats.org/officeDocument/2006/relationships/hyperlink" Target="https://ru.wikipedia.org/wiki/%D0%96%D0%B5%D0%BB%D0%B5%D0%B7%D0%BE"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s://ru.wikipedia.org/wiki/%D0%98%D1%82%D1%82%D1%80%D0%B8%D0%B9" TargetMode="External"/><Relationship Id="rId5" Type="http://schemas.openxmlformats.org/officeDocument/2006/relationships/hyperlink" Target="https://ru.wikipedia.org/wiki/%D0%93%D0%B0%D0%BB%D0%BB%D0%B8%D0%B9" TargetMode="External"/><Relationship Id="rId4" Type="http://schemas.openxmlformats.org/officeDocument/2006/relationships/hyperlink" Target="https://ru.wikipedia.org/wiki/%D0%A2%D0%B5%D1%80%D0%B1%D0%B8%D0%B9"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1" i="0" kern="1200" dirty="0" smtClean="0">
                <a:solidFill>
                  <a:schemeClr val="tx1"/>
                </a:solidFill>
                <a:effectLst/>
                <a:latin typeface="+mn-lt"/>
                <a:ea typeface="+mn-ea"/>
                <a:cs typeface="+mn-cs"/>
              </a:rPr>
              <a:t>Продольные волны</a:t>
            </a:r>
            <a:r>
              <a:rPr lang="ru-RU" sz="1200" b="0" i="0" kern="1200" dirty="0" smtClean="0">
                <a:solidFill>
                  <a:schemeClr val="tx1"/>
                </a:solidFill>
                <a:effectLst/>
                <a:latin typeface="+mn-lt"/>
                <a:ea typeface="+mn-ea"/>
                <a:cs typeface="+mn-cs"/>
              </a:rPr>
              <a:t> — это волны, в которых </a:t>
            </a:r>
            <a:r>
              <a:rPr lang="ru-RU" sz="1200" b="1" i="0" kern="1200" dirty="0" smtClean="0">
                <a:solidFill>
                  <a:schemeClr val="tx1"/>
                </a:solidFill>
                <a:effectLst/>
                <a:latin typeface="+mn-lt"/>
                <a:ea typeface="+mn-ea"/>
                <a:cs typeface="+mn-cs"/>
              </a:rPr>
              <a:t>колебания частиц среды</a:t>
            </a:r>
            <a:r>
              <a:rPr lang="ru-RU" sz="1200" b="0" i="0" kern="1200" dirty="0" smtClean="0">
                <a:solidFill>
                  <a:schemeClr val="tx1"/>
                </a:solidFill>
                <a:effectLst/>
                <a:latin typeface="+mn-lt"/>
                <a:ea typeface="+mn-ea"/>
                <a:cs typeface="+mn-cs"/>
              </a:rPr>
              <a:t> (или изменение физических величин) происходят </a:t>
            </a:r>
            <a:r>
              <a:rPr lang="ru-RU" sz="1200" b="1" i="0" kern="1200" dirty="0" smtClean="0">
                <a:solidFill>
                  <a:schemeClr val="tx1"/>
                </a:solidFill>
                <a:effectLst/>
                <a:latin typeface="+mn-lt"/>
                <a:ea typeface="+mn-ea"/>
                <a:cs typeface="+mn-cs"/>
              </a:rPr>
              <a:t>вдоль направления распространения волны</a:t>
            </a:r>
            <a:r>
              <a:rPr lang="ru-RU" sz="1200" b="0" i="0" kern="1200" dirty="0" smtClean="0">
                <a:solidFill>
                  <a:schemeClr val="tx1"/>
                </a:solidFill>
                <a:effectLst/>
                <a:latin typeface="+mn-lt"/>
                <a:ea typeface="+mn-ea"/>
                <a:cs typeface="+mn-cs"/>
              </a:rPr>
              <a:t>.</a:t>
            </a:r>
            <a:br>
              <a:rPr lang="ru-RU" sz="1200" b="0" i="0" kern="1200" dirty="0" smtClean="0">
                <a:solidFill>
                  <a:schemeClr val="tx1"/>
                </a:solidFill>
                <a:effectLst/>
                <a:latin typeface="+mn-lt"/>
                <a:ea typeface="+mn-ea"/>
                <a:cs typeface="+mn-cs"/>
              </a:rPr>
            </a:br>
            <a:r>
              <a:rPr lang="ru-RU" sz="1200" b="1" i="0" kern="1200" dirty="0" smtClean="0">
                <a:solidFill>
                  <a:schemeClr val="tx1"/>
                </a:solidFill>
                <a:effectLst/>
                <a:latin typeface="+mn-lt"/>
                <a:ea typeface="+mn-ea"/>
                <a:cs typeface="+mn-cs"/>
              </a:rPr>
              <a:t>Примеры:</a:t>
            </a:r>
            <a:r>
              <a:rPr lang="ru-RU" dirty="0" smtClean="0"/>
              <a:t/>
            </a:r>
            <a:br>
              <a:rPr lang="ru-RU" dirty="0" smtClean="0"/>
            </a:br>
            <a:r>
              <a:rPr lang="ru-RU" sz="1200" b="0" i="0" kern="1200" dirty="0" smtClean="0">
                <a:solidFill>
                  <a:schemeClr val="tx1"/>
                </a:solidFill>
                <a:effectLst/>
                <a:latin typeface="+mn-lt"/>
                <a:ea typeface="+mn-ea"/>
                <a:cs typeface="+mn-cs"/>
              </a:rPr>
              <a:t>• Звук в воздухе (молекулы сжимаются и разряжаются вдоль луча).</a:t>
            </a:r>
            <a:r>
              <a:rPr lang="ru-RU" dirty="0" smtClean="0"/>
              <a:t/>
            </a:r>
            <a:br>
              <a:rPr lang="ru-RU" dirty="0" smtClean="0"/>
            </a:br>
            <a:r>
              <a:rPr lang="ru-RU" sz="1200" b="0" i="0" kern="1200" dirty="0" smtClean="0">
                <a:solidFill>
                  <a:schemeClr val="tx1"/>
                </a:solidFill>
                <a:effectLst/>
                <a:latin typeface="+mn-lt"/>
                <a:ea typeface="+mn-ea"/>
                <a:cs typeface="+mn-cs"/>
              </a:rPr>
              <a:t>• Волны в пружине, когда её сжимают и отпускают с одного конца.</a:t>
            </a:r>
            <a:br>
              <a:rPr lang="ru-RU" sz="1200" b="0" i="0" kern="1200" dirty="0" smtClean="0">
                <a:solidFill>
                  <a:schemeClr val="tx1"/>
                </a:solidFill>
                <a:effectLst/>
                <a:latin typeface="+mn-lt"/>
                <a:ea typeface="+mn-ea"/>
                <a:cs typeface="+mn-cs"/>
              </a:rPr>
            </a:br>
            <a:r>
              <a:rPr lang="ru-RU" sz="1200" b="1" i="0" kern="1200" dirty="0" smtClean="0">
                <a:solidFill>
                  <a:schemeClr val="tx1"/>
                </a:solidFill>
                <a:effectLst/>
                <a:latin typeface="+mn-lt"/>
                <a:ea typeface="+mn-ea"/>
                <a:cs typeface="+mn-cs"/>
              </a:rPr>
              <a:t>Поперечные волны</a:t>
            </a:r>
            <a:r>
              <a:rPr lang="ru-RU" sz="1200" b="0" i="0" kern="1200" dirty="0" smtClean="0">
                <a:solidFill>
                  <a:schemeClr val="tx1"/>
                </a:solidFill>
                <a:effectLst/>
                <a:latin typeface="+mn-lt"/>
                <a:ea typeface="+mn-ea"/>
                <a:cs typeface="+mn-cs"/>
              </a:rPr>
              <a:t> — это волны, в которых </a:t>
            </a:r>
            <a:r>
              <a:rPr lang="ru-RU" sz="1200" b="1" i="0" kern="1200" dirty="0" smtClean="0">
                <a:solidFill>
                  <a:schemeClr val="tx1"/>
                </a:solidFill>
                <a:effectLst/>
                <a:latin typeface="+mn-lt"/>
                <a:ea typeface="+mn-ea"/>
                <a:cs typeface="+mn-cs"/>
              </a:rPr>
              <a:t>колебания происходят перпендикулярно направлению распространения волны</a:t>
            </a:r>
            <a:r>
              <a:rPr lang="ru-RU" sz="1200" b="0" i="0" kern="1200" dirty="0" smtClean="0">
                <a:solidFill>
                  <a:schemeClr val="tx1"/>
                </a:solidFill>
                <a:effectLst/>
                <a:latin typeface="+mn-lt"/>
                <a:ea typeface="+mn-ea"/>
                <a:cs typeface="+mn-cs"/>
              </a:rPr>
              <a:t>.</a:t>
            </a:r>
            <a:r>
              <a:rPr lang="ru-RU" dirty="0" smtClean="0"/>
              <a:t/>
            </a:r>
            <a:br>
              <a:rPr lang="ru-RU" dirty="0" smtClean="0"/>
            </a:br>
            <a:r>
              <a:rPr lang="ru-RU" sz="1200" b="1" i="0" kern="1200" dirty="0" smtClean="0">
                <a:solidFill>
                  <a:schemeClr val="tx1"/>
                </a:solidFill>
                <a:effectLst/>
                <a:latin typeface="+mn-lt"/>
                <a:ea typeface="+mn-ea"/>
                <a:cs typeface="+mn-cs"/>
              </a:rPr>
              <a:t>Примеры:</a:t>
            </a:r>
            <a:r>
              <a:rPr lang="ru-RU" dirty="0" smtClean="0"/>
              <a:t/>
            </a:r>
            <a:br>
              <a:rPr lang="ru-RU" dirty="0" smtClean="0"/>
            </a:br>
            <a:r>
              <a:rPr lang="ru-RU" sz="1200" b="0" i="0" kern="1200" dirty="0" smtClean="0">
                <a:solidFill>
                  <a:schemeClr val="tx1"/>
                </a:solidFill>
                <a:effectLst/>
                <a:latin typeface="+mn-lt"/>
                <a:ea typeface="+mn-ea"/>
                <a:cs typeface="+mn-cs"/>
              </a:rPr>
              <a:t>• Волны на поверхности воды (частицы движутся вверх-вниз при горизонтальном движении гребня).</a:t>
            </a:r>
            <a:r>
              <a:rPr lang="ru-RU" dirty="0" smtClean="0"/>
              <a:t/>
            </a:r>
            <a:br>
              <a:rPr lang="ru-RU" dirty="0" smtClean="0"/>
            </a:br>
            <a:r>
              <a:rPr lang="ru-RU" sz="1200" b="0" i="0" kern="1200" dirty="0" smtClean="0">
                <a:solidFill>
                  <a:schemeClr val="tx1"/>
                </a:solidFill>
                <a:effectLst/>
                <a:latin typeface="+mn-lt"/>
                <a:ea typeface="+mn-ea"/>
                <a:cs typeface="+mn-cs"/>
              </a:rPr>
              <a:t>• Свет (электромагнитная волна), где вектора электрического (</a:t>
            </a:r>
            <a:r>
              <a:rPr lang="ru-RU" sz="1200" b="1" i="0" kern="1200" dirty="0" smtClean="0">
                <a:solidFill>
                  <a:schemeClr val="tx1"/>
                </a:solidFill>
                <a:effectLst/>
                <a:latin typeface="+mn-lt"/>
                <a:ea typeface="+mn-ea"/>
                <a:cs typeface="+mn-cs"/>
              </a:rPr>
              <a:t>E</a:t>
            </a:r>
            <a:r>
              <a:rPr lang="ru-RU" sz="1200" b="0" i="0" kern="1200" dirty="0" smtClean="0">
                <a:solidFill>
                  <a:schemeClr val="tx1"/>
                </a:solidFill>
                <a:effectLst/>
                <a:latin typeface="+mn-lt"/>
                <a:ea typeface="+mn-ea"/>
                <a:cs typeface="+mn-cs"/>
              </a:rPr>
              <a:t>) и магнитного (</a:t>
            </a:r>
            <a:r>
              <a:rPr lang="ru-RU" sz="1200" b="1" i="0" kern="1200" dirty="0" smtClean="0">
                <a:solidFill>
                  <a:schemeClr val="tx1"/>
                </a:solidFill>
                <a:effectLst/>
                <a:latin typeface="+mn-lt"/>
                <a:ea typeface="+mn-ea"/>
                <a:cs typeface="+mn-cs"/>
              </a:rPr>
              <a:t>H</a:t>
            </a:r>
            <a:r>
              <a:rPr lang="ru-RU" sz="1200" b="0" i="0" kern="1200" dirty="0" smtClean="0">
                <a:solidFill>
                  <a:schemeClr val="tx1"/>
                </a:solidFill>
                <a:effectLst/>
                <a:latin typeface="+mn-lt"/>
                <a:ea typeface="+mn-ea"/>
                <a:cs typeface="+mn-cs"/>
              </a:rPr>
              <a:t>) полей колеблются поперёк луча.</a:t>
            </a:r>
            <a:endParaRPr lang="ru-RU" dirty="0"/>
          </a:p>
        </p:txBody>
      </p:sp>
      <p:sp>
        <p:nvSpPr>
          <p:cNvPr id="4" name="Номер слайда 3"/>
          <p:cNvSpPr>
            <a:spLocks noGrp="1"/>
          </p:cNvSpPr>
          <p:nvPr>
            <p:ph type="sldNum" sz="quarter" idx="10"/>
          </p:nvPr>
        </p:nvSpPr>
        <p:spPr/>
        <p:txBody>
          <a:bodyPr/>
          <a:lstStyle/>
          <a:p>
            <a:fld id="{A353AE15-2B97-483B-BC7E-E05C829FAB19}" type="slidenum">
              <a:rPr lang="ru-RU" smtClean="0"/>
              <a:t>2</a:t>
            </a:fld>
            <a:endParaRPr lang="ru-RU"/>
          </a:p>
        </p:txBody>
      </p:sp>
    </p:spTree>
    <p:extLst>
      <p:ext uri="{BB962C8B-B14F-4D97-AF65-F5344CB8AC3E}">
        <p14:creationId xmlns:p14="http://schemas.microsoft.com/office/powerpoint/2010/main" val="21332944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353AE15-2B97-483B-BC7E-E05C829FAB19}" type="slidenum">
              <a:rPr lang="ru-RU" smtClean="0"/>
              <a:t>11</a:t>
            </a:fld>
            <a:endParaRPr lang="ru-RU"/>
          </a:p>
        </p:txBody>
      </p:sp>
    </p:spTree>
    <p:extLst>
      <p:ext uri="{BB962C8B-B14F-4D97-AF65-F5344CB8AC3E}">
        <p14:creationId xmlns:p14="http://schemas.microsoft.com/office/powerpoint/2010/main" val="26151368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353AE15-2B97-483B-BC7E-E05C829FAB19}" type="slidenum">
              <a:rPr lang="ru-RU" smtClean="0"/>
              <a:t>12</a:t>
            </a:fld>
            <a:endParaRPr lang="ru-RU"/>
          </a:p>
        </p:txBody>
      </p:sp>
    </p:spTree>
    <p:extLst>
      <p:ext uri="{BB962C8B-B14F-4D97-AF65-F5344CB8AC3E}">
        <p14:creationId xmlns:p14="http://schemas.microsoft.com/office/powerpoint/2010/main" val="37082937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Разница в преломлении</a:t>
            </a:r>
            <a:r>
              <a:rPr lang="ru-RU" baseline="0" dirty="0" smtClean="0"/>
              <a:t> волн с разной поляризацией исходит из условия </a:t>
            </a:r>
            <a:r>
              <a:rPr lang="ru-RU" sz="1200" b="1" i="0" kern="1200" dirty="0" smtClean="0">
                <a:solidFill>
                  <a:schemeClr val="tx1"/>
                </a:solidFill>
                <a:effectLst/>
                <a:latin typeface="+mn-lt"/>
                <a:ea typeface="+mn-ea"/>
                <a:cs typeface="+mn-cs"/>
              </a:rPr>
              <a:t>Непрерывности тангенциальной (касательной) компоненты вектора E</a:t>
            </a:r>
            <a:r>
              <a:rPr lang="ru-RU" sz="1200" b="1" i="0" kern="1200" baseline="0" dirty="0" smtClean="0">
                <a:solidFill>
                  <a:schemeClr val="tx1"/>
                </a:solidFill>
                <a:effectLst/>
                <a:latin typeface="+mn-lt"/>
                <a:ea typeface="+mn-ea"/>
                <a:cs typeface="+mn-cs"/>
              </a:rPr>
              <a:t> и</a:t>
            </a:r>
            <a:r>
              <a:rPr lang="ru-RU" sz="1200" b="1" i="0" kern="1200" dirty="0" smtClean="0">
                <a:solidFill>
                  <a:schemeClr val="tx1"/>
                </a:solidFill>
                <a:effectLst/>
                <a:latin typeface="+mn-lt"/>
                <a:ea typeface="+mn-ea"/>
                <a:cs typeface="+mn-cs"/>
              </a:rPr>
              <a:t> вектора H.</a:t>
            </a:r>
            <a:endParaRPr lang="ru-RU" sz="1200" b="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ru-RU" dirty="0" smtClean="0"/>
              <a:t>В случае </a:t>
            </a:r>
            <a:r>
              <a:rPr lang="en-AU" i="1" dirty="0" smtClean="0">
                <a:solidFill>
                  <a:srgbClr val="101418"/>
                </a:solidFill>
                <a:latin typeface="Cambria" panose="02040503050406030204" pitchFamily="18" charset="0"/>
                <a:ea typeface="Cambria" panose="02040503050406030204" pitchFamily="18" charset="0"/>
              </a:rPr>
              <a:t>s</a:t>
            </a:r>
            <a:r>
              <a:rPr lang="ru-RU" i="1" dirty="0" smtClean="0">
                <a:solidFill>
                  <a:srgbClr val="101418"/>
                </a:solidFill>
                <a:latin typeface="Cambria" panose="02040503050406030204" pitchFamily="18" charset="0"/>
                <a:ea typeface="Cambria" panose="02040503050406030204" pitchFamily="18" charset="0"/>
              </a:rPr>
              <a:t> </a:t>
            </a:r>
            <a:r>
              <a:rPr lang="ru-RU" i="0" dirty="0" smtClean="0">
                <a:solidFill>
                  <a:srgbClr val="101418"/>
                </a:solidFill>
                <a:latin typeface="Cambria" panose="02040503050406030204" pitchFamily="18" charset="0"/>
                <a:ea typeface="Cambria" panose="02040503050406030204" pitchFamily="18" charset="0"/>
              </a:rPr>
              <a:t>поляризации </a:t>
            </a:r>
            <a:r>
              <a:rPr lang="ru-RU" sz="1200" b="0" i="0" kern="1200" dirty="0" smtClean="0">
                <a:solidFill>
                  <a:schemeClr val="tx1"/>
                </a:solidFill>
                <a:effectLst/>
                <a:latin typeface="+mn-lt"/>
                <a:ea typeface="+mn-ea"/>
                <a:cs typeface="+mn-cs"/>
              </a:rPr>
              <a:t>Вектор </a:t>
            </a:r>
            <a:r>
              <a:rPr lang="ru-RU" sz="1200" b="1" i="0" kern="1200" dirty="0" smtClean="0">
                <a:solidFill>
                  <a:schemeClr val="tx1"/>
                </a:solidFill>
                <a:effectLst/>
                <a:latin typeface="+mn-lt"/>
                <a:ea typeface="+mn-ea"/>
                <a:cs typeface="+mn-cs"/>
              </a:rPr>
              <a:t>E</a:t>
            </a:r>
            <a:r>
              <a:rPr lang="ru-RU" sz="1200" b="0" i="0" kern="1200" dirty="0" smtClean="0">
                <a:solidFill>
                  <a:schemeClr val="tx1"/>
                </a:solidFill>
                <a:effectLst/>
                <a:latin typeface="+mn-lt"/>
                <a:ea typeface="+mn-ea"/>
                <a:cs typeface="+mn-cs"/>
              </a:rPr>
              <a:t> изначально параллелен границе (</a:t>
            </a:r>
            <a:r>
              <a:rPr lang="ru-RU" sz="1200" b="0" i="0" kern="1200" dirty="0" err="1" smtClean="0">
                <a:solidFill>
                  <a:schemeClr val="tx1"/>
                </a:solidFill>
                <a:effectLst/>
                <a:latin typeface="+mn-lt"/>
                <a:ea typeface="+mn-ea"/>
                <a:cs typeface="+mn-cs"/>
              </a:rPr>
              <a:t>тангенциален</a:t>
            </a:r>
            <a:r>
              <a:rPr lang="ru-RU" sz="1200" b="0" i="0" kern="1200" dirty="0" smtClean="0">
                <a:solidFill>
                  <a:schemeClr val="tx1"/>
                </a:solidFill>
                <a:effectLst/>
                <a:latin typeface="+mn-lt"/>
                <a:ea typeface="+mn-ea"/>
                <a:cs typeface="+mn-cs"/>
              </a:rPr>
              <a:t>). Его </a:t>
            </a:r>
            <a:r>
              <a:rPr lang="ru-RU" sz="1200" b="1" i="0" kern="1200" dirty="0" smtClean="0">
                <a:solidFill>
                  <a:schemeClr val="tx1"/>
                </a:solidFill>
                <a:effectLst/>
                <a:latin typeface="+mn-lt"/>
                <a:ea typeface="+mn-ea"/>
                <a:cs typeface="+mn-cs"/>
              </a:rPr>
              <a:t>вся величина</a:t>
            </a:r>
            <a:r>
              <a:rPr lang="ru-RU" sz="1200" b="0" i="0" kern="1200" dirty="0" smtClean="0">
                <a:solidFill>
                  <a:schemeClr val="tx1"/>
                </a:solidFill>
                <a:effectLst/>
                <a:latin typeface="+mn-lt"/>
                <a:ea typeface="+mn-ea"/>
                <a:cs typeface="+mn-cs"/>
              </a:rPr>
              <a:t> является тангенциальной компонентой. Вектор </a:t>
            </a:r>
            <a:r>
              <a:rPr lang="ru-RU" sz="1200" b="1" i="0" kern="1200" dirty="0" smtClean="0">
                <a:solidFill>
                  <a:schemeClr val="tx1"/>
                </a:solidFill>
                <a:effectLst/>
                <a:latin typeface="+mn-lt"/>
                <a:ea typeface="+mn-ea"/>
                <a:cs typeface="+mn-cs"/>
              </a:rPr>
              <a:t>H</a:t>
            </a:r>
            <a:r>
              <a:rPr lang="ru-RU" sz="1200" b="0" i="0" kern="1200" dirty="0" smtClean="0">
                <a:solidFill>
                  <a:schemeClr val="tx1"/>
                </a:solidFill>
                <a:effectLst/>
                <a:latin typeface="+mn-lt"/>
                <a:ea typeface="+mn-ea"/>
                <a:cs typeface="+mn-cs"/>
              </a:rPr>
              <a:t> при этом лежит в плоскости падения и имеет как тангенциальную, так и нормальную компоненты. Важна его тангенциальная часть.</a:t>
            </a:r>
          </a:p>
          <a:p>
            <a:pPr marL="0" marR="0" lvl="0" indent="0" algn="l" defTabSz="914400" rtl="0" eaLnBrk="1" fontAlgn="auto" latinLnBrk="0" hangingPunct="1">
              <a:lnSpc>
                <a:spcPct val="100000"/>
              </a:lnSpc>
              <a:spcBef>
                <a:spcPts val="0"/>
              </a:spcBef>
              <a:spcAft>
                <a:spcPts val="0"/>
              </a:spcAft>
              <a:buClrTx/>
              <a:buSzTx/>
              <a:buFontTx/>
              <a:buNone/>
              <a:tabLst/>
              <a:defRPr/>
            </a:pPr>
            <a:r>
              <a:rPr lang="ru-RU" dirty="0" smtClean="0"/>
              <a:t>В случае </a:t>
            </a:r>
            <a:r>
              <a:rPr lang="en-AU" i="1" dirty="0" smtClean="0">
                <a:solidFill>
                  <a:srgbClr val="101418"/>
                </a:solidFill>
                <a:latin typeface="Cambria" panose="02040503050406030204" pitchFamily="18" charset="0"/>
                <a:ea typeface="Cambria" panose="02040503050406030204" pitchFamily="18" charset="0"/>
              </a:rPr>
              <a:t>p</a:t>
            </a:r>
            <a:r>
              <a:rPr lang="ru-RU" i="1" dirty="0" smtClean="0">
                <a:solidFill>
                  <a:srgbClr val="101418"/>
                </a:solidFill>
                <a:latin typeface="Cambria" panose="02040503050406030204" pitchFamily="18" charset="0"/>
                <a:ea typeface="Cambria" panose="02040503050406030204" pitchFamily="18" charset="0"/>
              </a:rPr>
              <a:t> </a:t>
            </a:r>
            <a:r>
              <a:rPr lang="ru-RU" i="0" dirty="0" smtClean="0">
                <a:solidFill>
                  <a:srgbClr val="101418"/>
                </a:solidFill>
                <a:latin typeface="Cambria" panose="02040503050406030204" pitchFamily="18" charset="0"/>
                <a:ea typeface="Cambria" panose="02040503050406030204" pitchFamily="18" charset="0"/>
              </a:rPr>
              <a:t>поляризации </a:t>
            </a:r>
            <a:r>
              <a:rPr lang="ru-RU" sz="1200" b="0" i="0" kern="1200" dirty="0" smtClean="0">
                <a:solidFill>
                  <a:schemeClr val="tx1"/>
                </a:solidFill>
                <a:effectLst/>
                <a:latin typeface="+mn-lt"/>
                <a:ea typeface="+mn-ea"/>
                <a:cs typeface="+mn-cs"/>
              </a:rPr>
              <a:t>Вектор </a:t>
            </a:r>
            <a:r>
              <a:rPr lang="en-AU" sz="1200" b="1" i="0" kern="1200" dirty="0" smtClean="0">
                <a:solidFill>
                  <a:schemeClr val="tx1"/>
                </a:solidFill>
                <a:effectLst/>
                <a:latin typeface="+mn-lt"/>
                <a:ea typeface="+mn-ea"/>
                <a:cs typeface="+mn-cs"/>
              </a:rPr>
              <a:t>H</a:t>
            </a:r>
            <a:r>
              <a:rPr lang="ru-RU" sz="1200" b="0" i="0" kern="1200" dirty="0" smtClean="0">
                <a:solidFill>
                  <a:schemeClr val="tx1"/>
                </a:solidFill>
                <a:effectLst/>
                <a:latin typeface="+mn-lt"/>
                <a:ea typeface="+mn-ea"/>
                <a:cs typeface="+mn-cs"/>
              </a:rPr>
              <a:t> изначально параллелен границе (</a:t>
            </a:r>
            <a:r>
              <a:rPr lang="ru-RU" sz="1200" b="0" i="0" kern="1200" dirty="0" err="1" smtClean="0">
                <a:solidFill>
                  <a:schemeClr val="tx1"/>
                </a:solidFill>
                <a:effectLst/>
                <a:latin typeface="+mn-lt"/>
                <a:ea typeface="+mn-ea"/>
                <a:cs typeface="+mn-cs"/>
              </a:rPr>
              <a:t>тангенциален</a:t>
            </a:r>
            <a:r>
              <a:rPr lang="ru-RU" sz="1200" b="0" i="0" kern="1200" dirty="0" smtClean="0">
                <a:solidFill>
                  <a:schemeClr val="tx1"/>
                </a:solidFill>
                <a:effectLst/>
                <a:latin typeface="+mn-lt"/>
                <a:ea typeface="+mn-ea"/>
                <a:cs typeface="+mn-cs"/>
              </a:rPr>
              <a:t>). Его </a:t>
            </a:r>
            <a:r>
              <a:rPr lang="ru-RU" sz="1200" b="1" i="0" kern="1200" dirty="0" smtClean="0">
                <a:solidFill>
                  <a:schemeClr val="tx1"/>
                </a:solidFill>
                <a:effectLst/>
                <a:latin typeface="+mn-lt"/>
                <a:ea typeface="+mn-ea"/>
                <a:cs typeface="+mn-cs"/>
              </a:rPr>
              <a:t>вся величина</a:t>
            </a:r>
            <a:r>
              <a:rPr lang="ru-RU" sz="1200" b="0" i="0" kern="1200" dirty="0" smtClean="0">
                <a:solidFill>
                  <a:schemeClr val="tx1"/>
                </a:solidFill>
                <a:effectLst/>
                <a:latin typeface="+mn-lt"/>
                <a:ea typeface="+mn-ea"/>
                <a:cs typeface="+mn-cs"/>
              </a:rPr>
              <a:t> является тангенциальной компонентой. Вектор </a:t>
            </a:r>
            <a:r>
              <a:rPr lang="en-AU" sz="1200" b="1" i="0" kern="1200" dirty="0" smtClean="0">
                <a:solidFill>
                  <a:schemeClr val="tx1"/>
                </a:solidFill>
                <a:effectLst/>
                <a:latin typeface="+mn-lt"/>
                <a:ea typeface="+mn-ea"/>
                <a:cs typeface="+mn-cs"/>
              </a:rPr>
              <a:t>E</a:t>
            </a:r>
            <a:r>
              <a:rPr lang="ru-RU" sz="1200" b="0" i="0" kern="1200" dirty="0" smtClean="0">
                <a:solidFill>
                  <a:schemeClr val="tx1"/>
                </a:solidFill>
                <a:effectLst/>
                <a:latin typeface="+mn-lt"/>
                <a:ea typeface="+mn-ea"/>
                <a:cs typeface="+mn-cs"/>
              </a:rPr>
              <a:t> при этом лежит в плоскости падения и имеет как тангенциальную, так и нормальную компоненты. Важна его тангенциальная часть.</a:t>
            </a:r>
          </a:p>
          <a:p>
            <a:pPr marL="0" marR="0" lvl="0" indent="0" algn="l" defTabSz="914400" rtl="0" eaLnBrk="1" fontAlgn="auto" latinLnBrk="0" hangingPunct="1">
              <a:lnSpc>
                <a:spcPct val="100000"/>
              </a:lnSpc>
              <a:spcBef>
                <a:spcPts val="0"/>
              </a:spcBef>
              <a:spcAft>
                <a:spcPts val="0"/>
              </a:spcAft>
              <a:buClrTx/>
              <a:buSzTx/>
              <a:buFontTx/>
              <a:buNone/>
              <a:tabLst/>
              <a:defRPr/>
            </a:pPr>
            <a:endParaRPr lang="ru-RU" sz="1200" b="0" i="0" kern="1200" dirty="0" smtClean="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A353AE15-2B97-483B-BC7E-E05C829FAB19}" type="slidenum">
              <a:rPr lang="ru-RU" smtClean="0"/>
              <a:t>13</a:t>
            </a:fld>
            <a:endParaRPr lang="ru-RU"/>
          </a:p>
        </p:txBody>
      </p:sp>
    </p:spTree>
    <p:extLst>
      <p:ext uri="{BB962C8B-B14F-4D97-AF65-F5344CB8AC3E}">
        <p14:creationId xmlns:p14="http://schemas.microsoft.com/office/powerpoint/2010/main" val="11961246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Разница в преломлении</a:t>
            </a:r>
            <a:r>
              <a:rPr lang="ru-RU" baseline="0" dirty="0" smtClean="0"/>
              <a:t> волн с разной поляризацией исходит из условия </a:t>
            </a:r>
            <a:r>
              <a:rPr lang="ru-RU" sz="1200" b="1" i="0" kern="1200" dirty="0" smtClean="0">
                <a:solidFill>
                  <a:schemeClr val="tx1"/>
                </a:solidFill>
                <a:effectLst/>
                <a:latin typeface="+mn-lt"/>
                <a:ea typeface="+mn-ea"/>
                <a:cs typeface="+mn-cs"/>
              </a:rPr>
              <a:t>Непрерывности тангенциальной (касательной) компоненты вектора E</a:t>
            </a:r>
            <a:r>
              <a:rPr lang="ru-RU" sz="1200" b="1" i="0" kern="1200" baseline="0" dirty="0" smtClean="0">
                <a:solidFill>
                  <a:schemeClr val="tx1"/>
                </a:solidFill>
                <a:effectLst/>
                <a:latin typeface="+mn-lt"/>
                <a:ea typeface="+mn-ea"/>
                <a:cs typeface="+mn-cs"/>
              </a:rPr>
              <a:t> и</a:t>
            </a:r>
            <a:r>
              <a:rPr lang="ru-RU" sz="1200" b="1" i="0" kern="1200" dirty="0" smtClean="0">
                <a:solidFill>
                  <a:schemeClr val="tx1"/>
                </a:solidFill>
                <a:effectLst/>
                <a:latin typeface="+mn-lt"/>
                <a:ea typeface="+mn-ea"/>
                <a:cs typeface="+mn-cs"/>
              </a:rPr>
              <a:t> вектора H.</a:t>
            </a:r>
            <a:endParaRPr lang="ru-RU" sz="1200" b="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ru-RU" dirty="0" smtClean="0"/>
              <a:t>В случае </a:t>
            </a:r>
            <a:r>
              <a:rPr lang="en-AU" i="1" dirty="0" smtClean="0">
                <a:solidFill>
                  <a:srgbClr val="101418"/>
                </a:solidFill>
                <a:latin typeface="Cambria" panose="02040503050406030204" pitchFamily="18" charset="0"/>
                <a:ea typeface="Cambria" panose="02040503050406030204" pitchFamily="18" charset="0"/>
              </a:rPr>
              <a:t>s</a:t>
            </a:r>
            <a:r>
              <a:rPr lang="ru-RU" i="1" dirty="0" smtClean="0">
                <a:solidFill>
                  <a:srgbClr val="101418"/>
                </a:solidFill>
                <a:latin typeface="Cambria" panose="02040503050406030204" pitchFamily="18" charset="0"/>
                <a:ea typeface="Cambria" panose="02040503050406030204" pitchFamily="18" charset="0"/>
              </a:rPr>
              <a:t> </a:t>
            </a:r>
            <a:r>
              <a:rPr lang="ru-RU" i="0" dirty="0" smtClean="0">
                <a:solidFill>
                  <a:srgbClr val="101418"/>
                </a:solidFill>
                <a:latin typeface="Cambria" panose="02040503050406030204" pitchFamily="18" charset="0"/>
                <a:ea typeface="Cambria" panose="02040503050406030204" pitchFamily="18" charset="0"/>
              </a:rPr>
              <a:t>поляризации </a:t>
            </a:r>
            <a:r>
              <a:rPr lang="ru-RU" sz="1200" b="0" i="0" kern="1200" dirty="0" smtClean="0">
                <a:solidFill>
                  <a:schemeClr val="tx1"/>
                </a:solidFill>
                <a:effectLst/>
                <a:latin typeface="+mn-lt"/>
                <a:ea typeface="+mn-ea"/>
                <a:cs typeface="+mn-cs"/>
              </a:rPr>
              <a:t>Вектор </a:t>
            </a:r>
            <a:r>
              <a:rPr lang="ru-RU" sz="1200" b="1" i="0" kern="1200" dirty="0" smtClean="0">
                <a:solidFill>
                  <a:schemeClr val="tx1"/>
                </a:solidFill>
                <a:effectLst/>
                <a:latin typeface="+mn-lt"/>
                <a:ea typeface="+mn-ea"/>
                <a:cs typeface="+mn-cs"/>
              </a:rPr>
              <a:t>E</a:t>
            </a:r>
            <a:r>
              <a:rPr lang="ru-RU" sz="1200" b="0" i="0" kern="1200" dirty="0" smtClean="0">
                <a:solidFill>
                  <a:schemeClr val="tx1"/>
                </a:solidFill>
                <a:effectLst/>
                <a:latin typeface="+mn-lt"/>
                <a:ea typeface="+mn-ea"/>
                <a:cs typeface="+mn-cs"/>
              </a:rPr>
              <a:t> изначально параллелен границе (</a:t>
            </a:r>
            <a:r>
              <a:rPr lang="ru-RU" sz="1200" b="0" i="0" kern="1200" dirty="0" err="1" smtClean="0">
                <a:solidFill>
                  <a:schemeClr val="tx1"/>
                </a:solidFill>
                <a:effectLst/>
                <a:latin typeface="+mn-lt"/>
                <a:ea typeface="+mn-ea"/>
                <a:cs typeface="+mn-cs"/>
              </a:rPr>
              <a:t>тангенциален</a:t>
            </a:r>
            <a:r>
              <a:rPr lang="ru-RU" sz="1200" b="0" i="0" kern="1200" dirty="0" smtClean="0">
                <a:solidFill>
                  <a:schemeClr val="tx1"/>
                </a:solidFill>
                <a:effectLst/>
                <a:latin typeface="+mn-lt"/>
                <a:ea typeface="+mn-ea"/>
                <a:cs typeface="+mn-cs"/>
              </a:rPr>
              <a:t>). Его </a:t>
            </a:r>
            <a:r>
              <a:rPr lang="ru-RU" sz="1200" b="1" i="0" kern="1200" dirty="0" smtClean="0">
                <a:solidFill>
                  <a:schemeClr val="tx1"/>
                </a:solidFill>
                <a:effectLst/>
                <a:latin typeface="+mn-lt"/>
                <a:ea typeface="+mn-ea"/>
                <a:cs typeface="+mn-cs"/>
              </a:rPr>
              <a:t>вся величина</a:t>
            </a:r>
            <a:r>
              <a:rPr lang="ru-RU" sz="1200" b="0" i="0" kern="1200" dirty="0" smtClean="0">
                <a:solidFill>
                  <a:schemeClr val="tx1"/>
                </a:solidFill>
                <a:effectLst/>
                <a:latin typeface="+mn-lt"/>
                <a:ea typeface="+mn-ea"/>
                <a:cs typeface="+mn-cs"/>
              </a:rPr>
              <a:t> является тангенциальной компонентой. Вектор </a:t>
            </a:r>
            <a:r>
              <a:rPr lang="ru-RU" sz="1200" b="1" i="0" kern="1200" dirty="0" smtClean="0">
                <a:solidFill>
                  <a:schemeClr val="tx1"/>
                </a:solidFill>
                <a:effectLst/>
                <a:latin typeface="+mn-lt"/>
                <a:ea typeface="+mn-ea"/>
                <a:cs typeface="+mn-cs"/>
              </a:rPr>
              <a:t>H</a:t>
            </a:r>
            <a:r>
              <a:rPr lang="ru-RU" sz="1200" b="0" i="0" kern="1200" dirty="0" smtClean="0">
                <a:solidFill>
                  <a:schemeClr val="tx1"/>
                </a:solidFill>
                <a:effectLst/>
                <a:latin typeface="+mn-lt"/>
                <a:ea typeface="+mn-ea"/>
                <a:cs typeface="+mn-cs"/>
              </a:rPr>
              <a:t> при этом лежит в плоскости падения и имеет как тангенциальную, так и нормальную компоненты. Важна его тангенциальная часть.</a:t>
            </a:r>
          </a:p>
          <a:p>
            <a:pPr marL="0" marR="0" lvl="0" indent="0" algn="l" defTabSz="914400" rtl="0" eaLnBrk="1" fontAlgn="auto" latinLnBrk="0" hangingPunct="1">
              <a:lnSpc>
                <a:spcPct val="100000"/>
              </a:lnSpc>
              <a:spcBef>
                <a:spcPts val="0"/>
              </a:spcBef>
              <a:spcAft>
                <a:spcPts val="0"/>
              </a:spcAft>
              <a:buClrTx/>
              <a:buSzTx/>
              <a:buFontTx/>
              <a:buNone/>
              <a:tabLst/>
              <a:defRPr/>
            </a:pPr>
            <a:r>
              <a:rPr lang="ru-RU" dirty="0" smtClean="0"/>
              <a:t>В случае </a:t>
            </a:r>
            <a:r>
              <a:rPr lang="en-AU" i="1" dirty="0" smtClean="0">
                <a:solidFill>
                  <a:srgbClr val="101418"/>
                </a:solidFill>
                <a:latin typeface="Cambria" panose="02040503050406030204" pitchFamily="18" charset="0"/>
                <a:ea typeface="Cambria" panose="02040503050406030204" pitchFamily="18" charset="0"/>
              </a:rPr>
              <a:t>p</a:t>
            </a:r>
            <a:r>
              <a:rPr lang="ru-RU" i="1" dirty="0" smtClean="0">
                <a:solidFill>
                  <a:srgbClr val="101418"/>
                </a:solidFill>
                <a:latin typeface="Cambria" panose="02040503050406030204" pitchFamily="18" charset="0"/>
                <a:ea typeface="Cambria" panose="02040503050406030204" pitchFamily="18" charset="0"/>
              </a:rPr>
              <a:t> </a:t>
            </a:r>
            <a:r>
              <a:rPr lang="ru-RU" i="0" dirty="0" smtClean="0">
                <a:solidFill>
                  <a:srgbClr val="101418"/>
                </a:solidFill>
                <a:latin typeface="Cambria" panose="02040503050406030204" pitchFamily="18" charset="0"/>
                <a:ea typeface="Cambria" panose="02040503050406030204" pitchFamily="18" charset="0"/>
              </a:rPr>
              <a:t>поляризации </a:t>
            </a:r>
            <a:r>
              <a:rPr lang="ru-RU" sz="1200" b="0" i="0" kern="1200" dirty="0" smtClean="0">
                <a:solidFill>
                  <a:schemeClr val="tx1"/>
                </a:solidFill>
                <a:effectLst/>
                <a:latin typeface="+mn-lt"/>
                <a:ea typeface="+mn-ea"/>
                <a:cs typeface="+mn-cs"/>
              </a:rPr>
              <a:t>Вектор </a:t>
            </a:r>
            <a:r>
              <a:rPr lang="en-AU" sz="1200" b="1" i="0" kern="1200" dirty="0" smtClean="0">
                <a:solidFill>
                  <a:schemeClr val="tx1"/>
                </a:solidFill>
                <a:effectLst/>
                <a:latin typeface="+mn-lt"/>
                <a:ea typeface="+mn-ea"/>
                <a:cs typeface="+mn-cs"/>
              </a:rPr>
              <a:t>H</a:t>
            </a:r>
            <a:r>
              <a:rPr lang="ru-RU" sz="1200" b="0" i="0" kern="1200" dirty="0" smtClean="0">
                <a:solidFill>
                  <a:schemeClr val="tx1"/>
                </a:solidFill>
                <a:effectLst/>
                <a:latin typeface="+mn-lt"/>
                <a:ea typeface="+mn-ea"/>
                <a:cs typeface="+mn-cs"/>
              </a:rPr>
              <a:t> изначально параллелен границе (</a:t>
            </a:r>
            <a:r>
              <a:rPr lang="ru-RU" sz="1200" b="0" i="0" kern="1200" dirty="0" err="1" smtClean="0">
                <a:solidFill>
                  <a:schemeClr val="tx1"/>
                </a:solidFill>
                <a:effectLst/>
                <a:latin typeface="+mn-lt"/>
                <a:ea typeface="+mn-ea"/>
                <a:cs typeface="+mn-cs"/>
              </a:rPr>
              <a:t>тангенциален</a:t>
            </a:r>
            <a:r>
              <a:rPr lang="ru-RU" sz="1200" b="0" i="0" kern="1200" dirty="0" smtClean="0">
                <a:solidFill>
                  <a:schemeClr val="tx1"/>
                </a:solidFill>
                <a:effectLst/>
                <a:latin typeface="+mn-lt"/>
                <a:ea typeface="+mn-ea"/>
                <a:cs typeface="+mn-cs"/>
              </a:rPr>
              <a:t>). Его </a:t>
            </a:r>
            <a:r>
              <a:rPr lang="ru-RU" sz="1200" b="1" i="0" kern="1200" dirty="0" smtClean="0">
                <a:solidFill>
                  <a:schemeClr val="tx1"/>
                </a:solidFill>
                <a:effectLst/>
                <a:latin typeface="+mn-lt"/>
                <a:ea typeface="+mn-ea"/>
                <a:cs typeface="+mn-cs"/>
              </a:rPr>
              <a:t>вся величина</a:t>
            </a:r>
            <a:r>
              <a:rPr lang="ru-RU" sz="1200" b="0" i="0" kern="1200" dirty="0" smtClean="0">
                <a:solidFill>
                  <a:schemeClr val="tx1"/>
                </a:solidFill>
                <a:effectLst/>
                <a:latin typeface="+mn-lt"/>
                <a:ea typeface="+mn-ea"/>
                <a:cs typeface="+mn-cs"/>
              </a:rPr>
              <a:t> является тангенциальной компонентой. Вектор </a:t>
            </a:r>
            <a:r>
              <a:rPr lang="en-AU" sz="1200" b="1" i="0" kern="1200" dirty="0" smtClean="0">
                <a:solidFill>
                  <a:schemeClr val="tx1"/>
                </a:solidFill>
                <a:effectLst/>
                <a:latin typeface="+mn-lt"/>
                <a:ea typeface="+mn-ea"/>
                <a:cs typeface="+mn-cs"/>
              </a:rPr>
              <a:t>E</a:t>
            </a:r>
            <a:r>
              <a:rPr lang="ru-RU" sz="1200" b="0" i="0" kern="1200" dirty="0" smtClean="0">
                <a:solidFill>
                  <a:schemeClr val="tx1"/>
                </a:solidFill>
                <a:effectLst/>
                <a:latin typeface="+mn-lt"/>
                <a:ea typeface="+mn-ea"/>
                <a:cs typeface="+mn-cs"/>
              </a:rPr>
              <a:t> при этом лежит в плоскости падения и имеет как тангенциальную, так и нормальную компоненты. Важна его тангенциальная часть.</a:t>
            </a:r>
          </a:p>
          <a:p>
            <a:endParaRPr lang="ru-RU" dirty="0"/>
          </a:p>
        </p:txBody>
      </p:sp>
      <p:sp>
        <p:nvSpPr>
          <p:cNvPr id="4" name="Номер слайда 3"/>
          <p:cNvSpPr>
            <a:spLocks noGrp="1"/>
          </p:cNvSpPr>
          <p:nvPr>
            <p:ph type="sldNum" sz="quarter" idx="10"/>
          </p:nvPr>
        </p:nvSpPr>
        <p:spPr/>
        <p:txBody>
          <a:bodyPr/>
          <a:lstStyle/>
          <a:p>
            <a:fld id="{A353AE15-2B97-483B-BC7E-E05C829FAB19}" type="slidenum">
              <a:rPr lang="ru-RU" smtClean="0"/>
              <a:t>14</a:t>
            </a:fld>
            <a:endParaRPr lang="ru-RU"/>
          </a:p>
        </p:txBody>
      </p:sp>
    </p:spTree>
    <p:extLst>
      <p:ext uri="{BB962C8B-B14F-4D97-AF65-F5344CB8AC3E}">
        <p14:creationId xmlns:p14="http://schemas.microsoft.com/office/powerpoint/2010/main" val="16422615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err="1" smtClean="0"/>
              <a:t>Анизотропность</a:t>
            </a:r>
            <a:r>
              <a:rPr lang="ru-RU" dirty="0" smtClean="0"/>
              <a:t>. Способность кристаллов проявлять различные свойства в разных направлениях называется анизотропией. Поскольку различные направления в кристаллической структуре вещества, построенного по закону трехмерной периодичности, могут характеризоваться неодинаковыми расстояниями между узлами, следовательно, и разными по силе химическими связями, то и свойства по таким направлениям могут отличаться, а сами кристаллы будут </a:t>
            </a:r>
            <a:r>
              <a:rPr lang="ru-RU" dirty="0" err="1" smtClean="0"/>
              <a:t>анизотропны</a:t>
            </a:r>
            <a:r>
              <a:rPr lang="ru-RU" dirty="0" smtClean="0"/>
              <a:t> относительно этих свойств.</a:t>
            </a:r>
            <a:endParaRPr lang="en-AU" dirty="0" smtClean="0"/>
          </a:p>
          <a:p>
            <a:r>
              <a:rPr lang="ru-RU" dirty="0" smtClean="0"/>
              <a:t>Призма состоит из двух кристаллов кальцита, разделенных воздушным промежутком. Главные показатели преломления кальцита n0 = 1, 658 </a:t>
            </a:r>
            <a:r>
              <a:rPr lang="ru-RU" dirty="0" err="1" smtClean="0"/>
              <a:t>ne</a:t>
            </a:r>
            <a:r>
              <a:rPr lang="ru-RU" dirty="0" smtClean="0"/>
              <a:t> = 1, 486. Оптическая ось кристалла перпендикулярна плоскости</a:t>
            </a:r>
            <a:r>
              <a:rPr lang="en-AU" dirty="0" smtClean="0"/>
              <a:t> </a:t>
            </a:r>
            <a:r>
              <a:rPr lang="ru-RU" dirty="0" smtClean="0"/>
              <a:t>рисунка. Исходный пучок света падает нормально на входную грань призмы. Так как этот пучок перпендикулярен оптической оси кристалла, двойного лучепреломления не происходит. Световой пучок в кристалле не раздваивается и сохраняет направление исходного пучка, однако световая волна распадается на обыкновенную и необыкновенную волны, причем разность показателей преломления для </a:t>
            </a:r>
            <a:r>
              <a:rPr lang="ru-RU" dirty="0" err="1" smtClean="0"/>
              <a:t>этихволн</a:t>
            </a:r>
            <a:r>
              <a:rPr lang="ru-RU" dirty="0" smtClean="0"/>
              <a:t> достигает максимальной возможной величины ∆n = n0 − </a:t>
            </a:r>
            <a:r>
              <a:rPr lang="ru-RU" dirty="0" err="1" smtClean="0"/>
              <a:t>ne</a:t>
            </a:r>
            <a:r>
              <a:rPr lang="ru-RU" dirty="0" smtClean="0"/>
              <a:t>. При этом угол αподбирается таким образом, чтобы свет падал на границу раздела кристалл-воздух под углом, близким к предельному углу полного внутреннего отражения. Так как на этой границе скачок показателя преломления больше для обыкновенной волны, Необыкновенная волна, не испытывая полного внутреннего отражения, проходит через воздушный промежуток во второй кристалл и образует на выходе линейно поляризованный пучок света. В таком варианте призма работает как поляризатор света. Разумеется, призма </a:t>
            </a:r>
            <a:r>
              <a:rPr lang="ru-RU" dirty="0" err="1" smtClean="0"/>
              <a:t>Глана</a:t>
            </a:r>
            <a:r>
              <a:rPr lang="ru-RU" dirty="0" smtClean="0"/>
              <a:t> может работать и как анализатор. Коэффициент пропускания призмой линейно поляризованного света зависит от взаимной ориентации вектора поляризации волны и оптической оси кристаллов.</a:t>
            </a:r>
            <a:endParaRPr lang="ru-RU" dirty="0"/>
          </a:p>
        </p:txBody>
      </p:sp>
      <p:sp>
        <p:nvSpPr>
          <p:cNvPr id="4" name="Номер слайда 3"/>
          <p:cNvSpPr>
            <a:spLocks noGrp="1"/>
          </p:cNvSpPr>
          <p:nvPr>
            <p:ph type="sldNum" sz="quarter" idx="10"/>
          </p:nvPr>
        </p:nvSpPr>
        <p:spPr/>
        <p:txBody>
          <a:bodyPr/>
          <a:lstStyle/>
          <a:p>
            <a:fld id="{A353AE15-2B97-483B-BC7E-E05C829FAB19}" type="slidenum">
              <a:rPr lang="ru-RU" smtClean="0"/>
              <a:t>15</a:t>
            </a:fld>
            <a:endParaRPr lang="ru-RU"/>
          </a:p>
        </p:txBody>
      </p:sp>
    </p:spTree>
    <p:extLst>
      <p:ext uri="{BB962C8B-B14F-4D97-AF65-F5344CB8AC3E}">
        <p14:creationId xmlns:p14="http://schemas.microsoft.com/office/powerpoint/2010/main" val="40496019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Дихроизм - </a:t>
            </a:r>
            <a:r>
              <a:rPr lang="ru-RU" sz="1200" b="0" i="0" kern="1200" dirty="0" smtClean="0">
                <a:solidFill>
                  <a:schemeClr val="tx1"/>
                </a:solidFill>
                <a:effectLst/>
                <a:latin typeface="+mn-lt"/>
                <a:ea typeface="+mn-ea"/>
                <a:cs typeface="+mn-cs"/>
              </a:rPr>
              <a:t>явление, состоящее в различном </a:t>
            </a:r>
            <a:r>
              <a:rPr lang="ru-RU" sz="1200" b="0" i="0" u="none" strike="noStrike" kern="1200" dirty="0" smtClean="0">
                <a:solidFill>
                  <a:schemeClr val="tx1"/>
                </a:solidFill>
                <a:effectLst/>
                <a:latin typeface="+mn-lt"/>
                <a:ea typeface="+mn-ea"/>
                <a:cs typeface="+mn-cs"/>
                <a:hlinkClick r:id="rId3" tooltip="Поглощение электромагнитного излучения"/>
              </a:rPr>
              <a:t>поглощении</a:t>
            </a:r>
            <a:r>
              <a:rPr lang="ru-RU" sz="1200" b="0" i="0" kern="1200" dirty="0" smtClean="0">
                <a:solidFill>
                  <a:schemeClr val="tx1"/>
                </a:solidFill>
                <a:effectLst/>
                <a:latin typeface="+mn-lt"/>
                <a:ea typeface="+mn-ea"/>
                <a:cs typeface="+mn-cs"/>
              </a:rPr>
              <a:t> веществом </a:t>
            </a:r>
            <a:r>
              <a:rPr lang="ru-RU" sz="1200" b="0" i="0" u="none" strike="noStrike" kern="1200" dirty="0" smtClean="0">
                <a:solidFill>
                  <a:schemeClr val="tx1"/>
                </a:solidFill>
                <a:effectLst/>
                <a:latin typeface="+mn-lt"/>
                <a:ea typeface="+mn-ea"/>
                <a:cs typeface="+mn-cs"/>
                <a:hlinkClick r:id="rId4" tooltip="Свет"/>
              </a:rPr>
              <a:t>света</a:t>
            </a:r>
            <a:r>
              <a:rPr lang="ru-RU" sz="1200" b="0" i="0" kern="1200" dirty="0" smtClean="0">
                <a:solidFill>
                  <a:schemeClr val="tx1"/>
                </a:solidFill>
                <a:effectLst/>
                <a:latin typeface="+mn-lt"/>
                <a:ea typeface="+mn-ea"/>
                <a:cs typeface="+mn-cs"/>
              </a:rPr>
              <a:t> в зависимости от </a:t>
            </a:r>
            <a:r>
              <a:rPr lang="ru-RU" sz="1200" b="0" i="0" u="none" strike="noStrike" kern="1200" dirty="0" smtClean="0">
                <a:solidFill>
                  <a:schemeClr val="tx1"/>
                </a:solidFill>
                <a:effectLst/>
                <a:latin typeface="+mn-lt"/>
                <a:ea typeface="+mn-ea"/>
                <a:cs typeface="+mn-cs"/>
                <a:hlinkClick r:id="rId5" tooltip="Поляризация света"/>
              </a:rPr>
              <a:t>его поляризации</a:t>
            </a:r>
            <a:r>
              <a:rPr lang="ru-RU" sz="1200" b="0" i="0" u="none" strike="noStrike" kern="1200" baseline="30000" dirty="0" smtClean="0">
                <a:solidFill>
                  <a:schemeClr val="tx1"/>
                </a:solidFill>
                <a:effectLst/>
                <a:latin typeface="+mn-lt"/>
                <a:ea typeface="+mn-ea"/>
                <a:cs typeface="+mn-cs"/>
                <a:hlinkClick r:id="rId6"/>
              </a:rPr>
              <a:t>[1]</a:t>
            </a:r>
            <a:r>
              <a:rPr lang="ru-RU" sz="1200" b="0" i="0" kern="1200" dirty="0" smtClean="0">
                <a:solidFill>
                  <a:schemeClr val="tx1"/>
                </a:solidFill>
                <a:effectLst/>
                <a:latin typeface="+mn-lt"/>
                <a:ea typeface="+mn-ea"/>
                <a:cs typeface="+mn-cs"/>
              </a:rPr>
              <a:t>. Различают следующие виды дихроизма</a:t>
            </a:r>
          </a:p>
          <a:p>
            <a:r>
              <a:rPr lang="ru-RU" dirty="0" smtClean="0"/>
              <a:t>Под действием электрического поля световой волны заряды внутри молекулы заметно смещаются вдоль вытянутой молекулы. Если же поляризация света перпендикулярна молекулам полимера, то заряды мало смещаются внутри каждой молекулы. Когда свет сильно смещает заряды, в молекуле возникает большой наведенный светом осциллирующий на частоте света электрический дипольный момент. Этот дипольный момент излучает, его излучение интерферирует с проходящим мимо светом. В результате интерференции уменьшается амплитуда прошедшего света. Это и есть поглощение света. Следовательно, поляризация света, направленная вдоль вытянутых молекул полимера, сильно поглощается. Ортогональная к ней поляризация света поглощается слабо.</a:t>
            </a:r>
            <a:endParaRPr lang="ru-RU" dirty="0"/>
          </a:p>
        </p:txBody>
      </p:sp>
      <p:sp>
        <p:nvSpPr>
          <p:cNvPr id="4" name="Номер слайда 3"/>
          <p:cNvSpPr>
            <a:spLocks noGrp="1"/>
          </p:cNvSpPr>
          <p:nvPr>
            <p:ph type="sldNum" sz="quarter" idx="10"/>
          </p:nvPr>
        </p:nvSpPr>
        <p:spPr/>
        <p:txBody>
          <a:bodyPr/>
          <a:lstStyle/>
          <a:p>
            <a:fld id="{A353AE15-2B97-483B-BC7E-E05C829FAB19}" type="slidenum">
              <a:rPr lang="ru-RU" smtClean="0"/>
              <a:t>16</a:t>
            </a:fld>
            <a:endParaRPr lang="ru-RU"/>
          </a:p>
        </p:txBody>
      </p:sp>
    </p:spTree>
    <p:extLst>
      <p:ext uri="{BB962C8B-B14F-4D97-AF65-F5344CB8AC3E}">
        <p14:creationId xmlns:p14="http://schemas.microsoft.com/office/powerpoint/2010/main" val="37466095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effectLst/>
              </a:rPr>
              <a:t/>
            </a:r>
            <a:br>
              <a:rPr lang="ru-RU" dirty="0" smtClean="0">
                <a:effectLst/>
              </a:rPr>
            </a:br>
            <a:r>
              <a:rPr lang="ru-RU" sz="1200" b="0" i="0" kern="1200" dirty="0" smtClean="0">
                <a:solidFill>
                  <a:schemeClr val="tx1"/>
                </a:solidFill>
                <a:effectLst/>
                <a:latin typeface="+mn-lt"/>
                <a:ea typeface="+mn-ea"/>
                <a:cs typeface="+mn-cs"/>
              </a:rPr>
              <a:t>Свет, перпендикулярно падающий на пластину, разделяется на две компоненты, линейно поляризованные параллельно и перпендикулярно оптической оси.</a:t>
            </a:r>
            <a:endParaRPr lang="ru-RU" dirty="0" smtClean="0">
              <a:effectLst/>
            </a:endParaRPr>
          </a:p>
          <a:p>
            <a:r>
              <a:rPr lang="ru-RU" dirty="0" smtClean="0">
                <a:effectLst/>
              </a:rPr>
              <a:t/>
            </a:r>
            <a:br>
              <a:rPr lang="ru-RU" dirty="0" smtClean="0">
                <a:effectLst/>
              </a:rPr>
            </a:br>
            <a:r>
              <a:rPr lang="ru-RU" dirty="0" smtClean="0">
                <a:effectLst/>
              </a:rPr>
              <a:t>Эти устройства работают на эффекте Фарадея, который можно количественно оценить с помощью уравнения β = </a:t>
            </a:r>
            <a:r>
              <a:rPr lang="ru-RU" dirty="0" err="1" smtClean="0">
                <a:effectLst/>
              </a:rPr>
              <a:t>VBd</a:t>
            </a:r>
            <a:r>
              <a:rPr lang="ru-RU" dirty="0" smtClean="0">
                <a:effectLst/>
              </a:rPr>
              <a:t>. Угол поворота β измеряется в радианах и определяется как произведение постоянной Верде кристалла V, плотности магнитного потока в теслах B вдоль направления распространения и длины кристалла в метрах d. </a:t>
            </a:r>
            <a:r>
              <a:rPr lang="ru-RU" sz="1200" b="0" i="0" kern="1200" dirty="0" smtClean="0">
                <a:solidFill>
                  <a:schemeClr val="tx1"/>
                </a:solidFill>
                <a:effectLst/>
                <a:latin typeface="+mn-lt"/>
                <a:ea typeface="+mn-ea"/>
                <a:cs typeface="+mn-cs"/>
              </a:rPr>
              <a:t>Высокие значения постоянной Верде в инфракрасном диапазоне демонстрируют, например, различные </a:t>
            </a:r>
            <a:r>
              <a:rPr lang="ru-RU" sz="1200" b="0" i="0" u="none" strike="noStrike" kern="1200" dirty="0" smtClean="0">
                <a:solidFill>
                  <a:schemeClr val="tx1"/>
                </a:solidFill>
                <a:effectLst/>
                <a:latin typeface="+mn-lt"/>
                <a:ea typeface="+mn-ea"/>
                <a:cs typeface="+mn-cs"/>
                <a:hlinkClick r:id="rId3" tooltip="Гранат (минерал)"/>
              </a:rPr>
              <a:t>гранаты</a:t>
            </a:r>
            <a:r>
              <a:rPr lang="ru-RU" sz="1200" b="0" i="0" kern="1200" dirty="0" smtClean="0">
                <a:solidFill>
                  <a:schemeClr val="tx1"/>
                </a:solidFill>
                <a:effectLst/>
                <a:latin typeface="+mn-lt"/>
                <a:ea typeface="+mn-ea"/>
                <a:cs typeface="+mn-cs"/>
              </a:rPr>
              <a:t>, такие как </a:t>
            </a:r>
            <a:r>
              <a:rPr lang="ru-RU" sz="1200" b="0" i="0" u="none" strike="noStrike" kern="1200" dirty="0" smtClean="0">
                <a:solidFill>
                  <a:schemeClr val="tx1"/>
                </a:solidFill>
                <a:effectLst/>
                <a:latin typeface="+mn-lt"/>
                <a:ea typeface="+mn-ea"/>
                <a:cs typeface="+mn-cs"/>
                <a:hlinkClick r:id="rId4" tooltip="Тербий"/>
              </a:rPr>
              <a:t>тербий</a:t>
            </a:r>
            <a:r>
              <a:rPr lang="ru-RU" sz="1200" b="0" i="0" kern="1200" dirty="0" smtClean="0">
                <a:solidFill>
                  <a:schemeClr val="tx1"/>
                </a:solidFill>
                <a:effectLst/>
                <a:latin typeface="+mn-lt"/>
                <a:ea typeface="+mn-ea"/>
                <a:cs typeface="+mn-cs"/>
              </a:rPr>
              <a:t>-</a:t>
            </a:r>
            <a:r>
              <a:rPr lang="ru-RU" sz="1200" b="0" i="0" u="none" strike="noStrike" kern="1200" dirty="0" smtClean="0">
                <a:solidFill>
                  <a:schemeClr val="tx1"/>
                </a:solidFill>
                <a:effectLst/>
                <a:latin typeface="+mn-lt"/>
                <a:ea typeface="+mn-ea"/>
                <a:cs typeface="+mn-cs"/>
                <a:hlinkClick r:id="rId5" tooltip="Галлий"/>
              </a:rPr>
              <a:t>галлиевый</a:t>
            </a:r>
            <a:r>
              <a:rPr lang="ru-RU" sz="1200" b="0" i="0" kern="1200" dirty="0" smtClean="0">
                <a:solidFill>
                  <a:schemeClr val="tx1"/>
                </a:solidFill>
                <a:effectLst/>
                <a:latin typeface="+mn-lt"/>
                <a:ea typeface="+mn-ea"/>
                <a:cs typeface="+mn-cs"/>
              </a:rPr>
              <a:t> гранат (Tb</a:t>
            </a:r>
            <a:r>
              <a:rPr lang="ru-RU" sz="1200" b="0" i="0" kern="1200" baseline="-25000" dirty="0" smtClean="0">
                <a:solidFill>
                  <a:schemeClr val="tx1"/>
                </a:solidFill>
                <a:effectLst/>
                <a:latin typeface="+mn-lt"/>
                <a:ea typeface="+mn-ea"/>
                <a:cs typeface="+mn-cs"/>
              </a:rPr>
              <a:t>3</a:t>
            </a:r>
            <a:r>
              <a:rPr lang="ru-RU" sz="1200" b="0" i="0" kern="1200" dirty="0" smtClean="0">
                <a:solidFill>
                  <a:schemeClr val="tx1"/>
                </a:solidFill>
                <a:effectLst/>
                <a:latin typeface="+mn-lt"/>
                <a:ea typeface="+mn-ea"/>
                <a:cs typeface="+mn-cs"/>
              </a:rPr>
              <a:t>Ga</a:t>
            </a:r>
            <a:r>
              <a:rPr lang="ru-RU" sz="1200" b="0" i="0" kern="1200" baseline="-25000" dirty="0" smtClean="0">
                <a:solidFill>
                  <a:schemeClr val="tx1"/>
                </a:solidFill>
                <a:effectLst/>
                <a:latin typeface="+mn-lt"/>
                <a:ea typeface="+mn-ea"/>
                <a:cs typeface="+mn-cs"/>
              </a:rPr>
              <a:t>5</a:t>
            </a:r>
            <a:r>
              <a:rPr lang="ru-RU" sz="1200" b="0" i="0" kern="1200" dirty="0" smtClean="0">
                <a:solidFill>
                  <a:schemeClr val="tx1"/>
                </a:solidFill>
                <a:effectLst/>
                <a:latin typeface="+mn-lt"/>
                <a:ea typeface="+mn-ea"/>
                <a:cs typeface="+mn-cs"/>
              </a:rPr>
              <a:t>O</a:t>
            </a:r>
            <a:r>
              <a:rPr lang="ru-RU" sz="1200" b="0" i="0" kern="1200" baseline="-25000" dirty="0" smtClean="0">
                <a:solidFill>
                  <a:schemeClr val="tx1"/>
                </a:solidFill>
                <a:effectLst/>
                <a:latin typeface="+mn-lt"/>
                <a:ea typeface="+mn-ea"/>
                <a:cs typeface="+mn-cs"/>
              </a:rPr>
              <a:t>12</a:t>
            </a:r>
            <a:r>
              <a:rPr lang="ru-RU" sz="1200" b="0" i="0" kern="1200" dirty="0" smtClean="0">
                <a:solidFill>
                  <a:schemeClr val="tx1"/>
                </a:solidFill>
                <a:effectLst/>
                <a:latin typeface="+mn-lt"/>
                <a:ea typeface="+mn-ea"/>
                <a:cs typeface="+mn-cs"/>
              </a:rPr>
              <a:t>) и </a:t>
            </a:r>
            <a:r>
              <a:rPr lang="ru-RU" sz="1200" b="0" i="0" u="none" strike="noStrike" kern="1200" dirty="0" smtClean="0">
                <a:solidFill>
                  <a:schemeClr val="tx1"/>
                </a:solidFill>
                <a:effectLst/>
                <a:latin typeface="+mn-lt"/>
                <a:ea typeface="+mn-ea"/>
                <a:cs typeface="+mn-cs"/>
                <a:hlinkClick r:id="rId6" tooltip="Иттрий"/>
              </a:rPr>
              <a:t>иттрий</a:t>
            </a:r>
            <a:r>
              <a:rPr lang="ru-RU" sz="1200" b="0" i="0" kern="1200" dirty="0" smtClean="0">
                <a:solidFill>
                  <a:schemeClr val="tx1"/>
                </a:solidFill>
                <a:effectLst/>
                <a:latin typeface="+mn-lt"/>
                <a:ea typeface="+mn-ea"/>
                <a:cs typeface="+mn-cs"/>
              </a:rPr>
              <a:t>-</a:t>
            </a:r>
            <a:r>
              <a:rPr lang="ru-RU" sz="1200" b="0" i="0" u="none" strike="noStrike" kern="1200" dirty="0" smtClean="0">
                <a:solidFill>
                  <a:schemeClr val="tx1"/>
                </a:solidFill>
                <a:effectLst/>
                <a:latin typeface="+mn-lt"/>
                <a:ea typeface="+mn-ea"/>
                <a:cs typeface="+mn-cs"/>
                <a:hlinkClick r:id="rId7" tooltip="Железо"/>
              </a:rPr>
              <a:t>железный</a:t>
            </a:r>
            <a:r>
              <a:rPr lang="ru-RU" sz="1200" b="0" i="0" kern="1200" dirty="0" smtClean="0">
                <a:solidFill>
                  <a:schemeClr val="tx1"/>
                </a:solidFill>
                <a:effectLst/>
                <a:latin typeface="+mn-lt"/>
                <a:ea typeface="+mn-ea"/>
                <a:cs typeface="+mn-cs"/>
              </a:rPr>
              <a:t> гранат (Y</a:t>
            </a:r>
            <a:r>
              <a:rPr lang="ru-RU" sz="1200" b="0" i="0" kern="1200" baseline="-25000" dirty="0" smtClean="0">
                <a:solidFill>
                  <a:schemeClr val="tx1"/>
                </a:solidFill>
                <a:effectLst/>
                <a:latin typeface="+mn-lt"/>
                <a:ea typeface="+mn-ea"/>
                <a:cs typeface="+mn-cs"/>
              </a:rPr>
              <a:t>3</a:t>
            </a:r>
            <a:r>
              <a:rPr lang="ru-RU" sz="1200" b="0" i="0" kern="1200" dirty="0" smtClean="0">
                <a:solidFill>
                  <a:schemeClr val="tx1"/>
                </a:solidFill>
                <a:effectLst/>
                <a:latin typeface="+mn-lt"/>
                <a:ea typeface="+mn-ea"/>
                <a:cs typeface="+mn-cs"/>
              </a:rPr>
              <a:t>Fe</a:t>
            </a:r>
            <a:r>
              <a:rPr lang="ru-RU" sz="1200" b="0" i="0" kern="1200" baseline="-25000" dirty="0" smtClean="0">
                <a:solidFill>
                  <a:schemeClr val="tx1"/>
                </a:solidFill>
                <a:effectLst/>
                <a:latin typeface="+mn-lt"/>
                <a:ea typeface="+mn-ea"/>
                <a:cs typeface="+mn-cs"/>
              </a:rPr>
              <a:t>5</a:t>
            </a:r>
            <a:r>
              <a:rPr lang="ru-RU" sz="1200" b="0" i="0" kern="1200" dirty="0" smtClean="0">
                <a:solidFill>
                  <a:schemeClr val="tx1"/>
                </a:solidFill>
                <a:effectLst/>
                <a:latin typeface="+mn-lt"/>
                <a:ea typeface="+mn-ea"/>
                <a:cs typeface="+mn-cs"/>
              </a:rPr>
              <a:t>O</a:t>
            </a:r>
            <a:r>
              <a:rPr lang="ru-RU" sz="1200" b="0" i="0" kern="1200" baseline="-25000" dirty="0" smtClean="0">
                <a:solidFill>
                  <a:schemeClr val="tx1"/>
                </a:solidFill>
                <a:effectLst/>
                <a:latin typeface="+mn-lt"/>
                <a:ea typeface="+mn-ea"/>
                <a:cs typeface="+mn-cs"/>
              </a:rPr>
              <a:t>12</a:t>
            </a:r>
            <a:r>
              <a:rPr lang="ru-RU" sz="1200" b="0" i="0" kern="1200" dirty="0" smtClean="0">
                <a:solidFill>
                  <a:schemeClr val="tx1"/>
                </a:solidFill>
                <a:effectLst/>
                <a:latin typeface="+mn-lt"/>
                <a:ea typeface="+mn-ea"/>
                <a:cs typeface="+mn-cs"/>
              </a:rPr>
              <a:t>). </a:t>
            </a:r>
            <a:br>
              <a:rPr lang="ru-RU" sz="1200" b="0" i="0" kern="1200" dirty="0" smtClean="0">
                <a:solidFill>
                  <a:schemeClr val="tx1"/>
                </a:solidFill>
                <a:effectLst/>
                <a:latin typeface="+mn-lt"/>
                <a:ea typeface="+mn-ea"/>
                <a:cs typeface="+mn-cs"/>
              </a:rPr>
            </a:br>
            <a:r>
              <a:rPr lang="ru-RU" sz="1200" b="0" i="0" kern="1200" dirty="0" smtClean="0">
                <a:solidFill>
                  <a:schemeClr val="tx1"/>
                </a:solidFill>
                <a:effectLst/>
                <a:latin typeface="+mn-lt"/>
                <a:ea typeface="+mn-ea"/>
                <a:cs typeface="+mn-cs"/>
              </a:rPr>
              <a:t>Представьте среду, в которой электроны связаны с атомами. Внешнее магнитное поле </a:t>
            </a:r>
            <a:r>
              <a:rPr lang="ru-RU" sz="1200" b="1" i="0" kern="1200" dirty="0" smtClean="0">
                <a:solidFill>
                  <a:schemeClr val="tx1"/>
                </a:solidFill>
                <a:effectLst/>
                <a:latin typeface="+mn-lt"/>
                <a:ea typeface="+mn-ea"/>
                <a:cs typeface="+mn-cs"/>
              </a:rPr>
              <a:t>B</a:t>
            </a:r>
            <a:r>
              <a:rPr lang="ru-RU" sz="1200" b="0" i="0" kern="1200" dirty="0" smtClean="0">
                <a:solidFill>
                  <a:schemeClr val="tx1"/>
                </a:solidFill>
                <a:effectLst/>
                <a:latin typeface="+mn-lt"/>
                <a:ea typeface="+mn-ea"/>
                <a:cs typeface="+mn-cs"/>
              </a:rPr>
              <a:t>, приложенное вдоль направления луча, заставляет колеблющиеся под действием световой волны электроны </a:t>
            </a:r>
            <a:r>
              <a:rPr lang="ru-RU" sz="1200" b="1" i="0" kern="1200" dirty="0" err="1" smtClean="0">
                <a:solidFill>
                  <a:schemeClr val="tx1"/>
                </a:solidFill>
                <a:effectLst/>
                <a:latin typeface="+mn-lt"/>
                <a:ea typeface="+mn-ea"/>
                <a:cs typeface="+mn-cs"/>
              </a:rPr>
              <a:t>прецессировать</a:t>
            </a:r>
            <a:r>
              <a:rPr lang="ru-RU" sz="1200" b="0" i="0" kern="1200" dirty="0" smtClean="0">
                <a:solidFill>
                  <a:schemeClr val="tx1"/>
                </a:solidFill>
                <a:effectLst/>
                <a:latin typeface="+mn-lt"/>
                <a:ea typeface="+mn-ea"/>
                <a:cs typeface="+mn-cs"/>
              </a:rPr>
              <a:t> (как волчок в поле тяжести) с </a:t>
            </a:r>
            <a:r>
              <a:rPr lang="ru-RU" sz="1200" b="1" i="0" kern="1200" dirty="0" smtClean="0">
                <a:solidFill>
                  <a:schemeClr val="tx1"/>
                </a:solidFill>
                <a:effectLst/>
                <a:latin typeface="+mn-lt"/>
                <a:ea typeface="+mn-ea"/>
                <a:cs typeface="+mn-cs"/>
              </a:rPr>
              <a:t>ларморовской частотой</a:t>
            </a:r>
            <a:r>
              <a:rPr lang="ru-RU" sz="1200" b="0" i="0" kern="1200" dirty="0" smtClean="0">
                <a:solidFill>
                  <a:schemeClr val="tx1"/>
                </a:solidFill>
                <a:effectLst/>
                <a:latin typeface="+mn-lt"/>
                <a:ea typeface="+mn-ea"/>
                <a:cs typeface="+mn-cs"/>
              </a:rPr>
              <a:t>. Эта прецессия делает среду </a:t>
            </a:r>
            <a:r>
              <a:rPr lang="ru-RU" sz="1200" b="1" i="0" kern="1200" dirty="0" smtClean="0">
                <a:solidFill>
                  <a:schemeClr val="tx1"/>
                </a:solidFill>
                <a:effectLst/>
                <a:latin typeface="+mn-lt"/>
                <a:ea typeface="+mn-ea"/>
                <a:cs typeface="+mn-cs"/>
              </a:rPr>
              <a:t>оптически активной</a:t>
            </a:r>
            <a:r>
              <a:rPr lang="ru-RU" sz="1200" b="0" i="0" kern="1200" dirty="0" smtClean="0">
                <a:solidFill>
                  <a:schemeClr val="tx1"/>
                </a:solidFill>
                <a:effectLst/>
                <a:latin typeface="+mn-lt"/>
                <a:ea typeface="+mn-ea"/>
                <a:cs typeface="+mn-cs"/>
              </a:rPr>
              <a:t> — правые и левые </a:t>
            </a:r>
            <a:r>
              <a:rPr lang="ru-RU" sz="1200" b="0" i="0" kern="1200" dirty="0" err="1" smtClean="0">
                <a:solidFill>
                  <a:schemeClr val="tx1"/>
                </a:solidFill>
                <a:effectLst/>
                <a:latin typeface="+mn-lt"/>
                <a:ea typeface="+mn-ea"/>
                <a:cs typeface="+mn-cs"/>
              </a:rPr>
              <a:t>циркулярно</a:t>
            </a:r>
            <a:r>
              <a:rPr lang="ru-RU" sz="1200" b="0" i="0" kern="1200" dirty="0" smtClean="0">
                <a:solidFill>
                  <a:schemeClr val="tx1"/>
                </a:solidFill>
                <a:effectLst/>
                <a:latin typeface="+mn-lt"/>
                <a:ea typeface="+mn-ea"/>
                <a:cs typeface="+mn-cs"/>
              </a:rPr>
              <a:t> поляризованные компоненты линейно поляризованного света начинают распространяться с </a:t>
            </a:r>
            <a:r>
              <a:rPr lang="ru-RU" sz="1200" b="1" i="0" kern="1200" dirty="0" smtClean="0">
                <a:solidFill>
                  <a:schemeClr val="tx1"/>
                </a:solidFill>
                <a:effectLst/>
                <a:latin typeface="+mn-lt"/>
                <a:ea typeface="+mn-ea"/>
                <a:cs typeface="+mn-cs"/>
              </a:rPr>
              <a:t>разными скоростями</a:t>
            </a:r>
            <a:r>
              <a:rPr lang="ru-RU" sz="1200" b="0" i="0" kern="1200" dirty="0" smtClean="0">
                <a:solidFill>
                  <a:schemeClr val="tx1"/>
                </a:solidFill>
                <a:effectLst/>
                <a:latin typeface="+mn-lt"/>
                <a:ea typeface="+mn-ea"/>
                <a:cs typeface="+mn-cs"/>
              </a:rPr>
              <a:t> (</a:t>
            </a:r>
            <a:r>
              <a:rPr lang="ru-RU" sz="1200" b="0" i="0" kern="1200" dirty="0" err="1" smtClean="0">
                <a:solidFill>
                  <a:schemeClr val="tx1"/>
                </a:solidFill>
                <a:effectLst/>
                <a:latin typeface="+mn-lt"/>
                <a:ea typeface="+mn-ea"/>
                <a:cs typeface="+mn-cs"/>
              </a:rPr>
              <a:t>n_R</a:t>
            </a:r>
            <a:r>
              <a:rPr lang="ru-RU" sz="1200" b="0" i="0" kern="1200" dirty="0" smtClean="0">
                <a:solidFill>
                  <a:schemeClr val="tx1"/>
                </a:solidFill>
                <a:effectLst/>
                <a:latin typeface="+mn-lt"/>
                <a:ea typeface="+mn-ea"/>
                <a:cs typeface="+mn-cs"/>
              </a:rPr>
              <a:t> ≠ </a:t>
            </a:r>
            <a:r>
              <a:rPr lang="ru-RU" sz="1200" b="0" i="0" kern="1200" dirty="0" err="1" smtClean="0">
                <a:solidFill>
                  <a:schemeClr val="tx1"/>
                </a:solidFill>
                <a:effectLst/>
                <a:latin typeface="+mn-lt"/>
                <a:ea typeface="+mn-ea"/>
                <a:cs typeface="+mn-cs"/>
              </a:rPr>
              <a:t>n_L</a:t>
            </a:r>
            <a:r>
              <a:rPr lang="ru-RU" sz="1200" b="0" i="0" kern="1200" dirty="0" smtClean="0">
                <a:solidFill>
                  <a:schemeClr val="tx1"/>
                </a:solidFill>
                <a:effectLst/>
                <a:latin typeface="+mn-lt"/>
                <a:ea typeface="+mn-ea"/>
                <a:cs typeface="+mn-cs"/>
              </a:rPr>
              <a:t>), то есть среда становится </a:t>
            </a:r>
            <a:r>
              <a:rPr lang="ru-RU" sz="1200" b="1" i="0" kern="1200" dirty="0" err="1" smtClean="0">
                <a:solidFill>
                  <a:schemeClr val="tx1"/>
                </a:solidFill>
                <a:effectLst/>
                <a:latin typeface="+mn-lt"/>
                <a:ea typeface="+mn-ea"/>
                <a:cs typeface="+mn-cs"/>
              </a:rPr>
              <a:t>циркулярно</a:t>
            </a:r>
            <a:r>
              <a:rPr lang="ru-RU" sz="1200" b="1" i="0" kern="1200" dirty="0" smtClean="0">
                <a:solidFill>
                  <a:schemeClr val="tx1"/>
                </a:solidFill>
                <a:effectLst/>
                <a:latin typeface="+mn-lt"/>
                <a:ea typeface="+mn-ea"/>
                <a:cs typeface="+mn-cs"/>
              </a:rPr>
              <a:t> </a:t>
            </a:r>
            <a:r>
              <a:rPr lang="ru-RU" sz="1200" b="1" i="0" kern="1200" dirty="0" err="1" smtClean="0">
                <a:solidFill>
                  <a:schemeClr val="tx1"/>
                </a:solidFill>
                <a:effectLst/>
                <a:latin typeface="+mn-lt"/>
                <a:ea typeface="+mn-ea"/>
                <a:cs typeface="+mn-cs"/>
              </a:rPr>
              <a:t>двулучепреломляющей</a:t>
            </a:r>
            <a:r>
              <a:rPr lang="ru-RU" sz="1200" b="0" i="0" kern="1200" dirty="0" smtClean="0">
                <a:solidFill>
                  <a:schemeClr val="tx1"/>
                </a:solidFill>
                <a:effectLst/>
                <a:latin typeface="+mn-lt"/>
                <a:ea typeface="+mn-ea"/>
                <a:cs typeface="+mn-cs"/>
              </a:rPr>
              <a:t>.</a:t>
            </a:r>
          </a:p>
          <a:p>
            <a:r>
              <a:rPr lang="ru-RU" sz="1200" b="1" i="0" kern="1200" dirty="0" smtClean="0">
                <a:solidFill>
                  <a:schemeClr val="tx1"/>
                </a:solidFill>
                <a:effectLst/>
                <a:latin typeface="+mn-lt"/>
                <a:ea typeface="+mn-ea"/>
                <a:cs typeface="+mn-cs"/>
              </a:rPr>
              <a:t>Что происходит со светом?</a:t>
            </a:r>
            <a:endParaRPr lang="ru-RU" sz="1200" b="0" i="0" kern="1200" dirty="0" smtClean="0">
              <a:solidFill>
                <a:schemeClr val="tx1"/>
              </a:solidFill>
              <a:effectLst/>
              <a:latin typeface="+mn-lt"/>
              <a:ea typeface="+mn-ea"/>
              <a:cs typeface="+mn-cs"/>
            </a:endParaRPr>
          </a:p>
          <a:p>
            <a:r>
              <a:rPr lang="ru-RU" sz="1200" b="0" i="0" kern="1200" dirty="0" smtClean="0">
                <a:solidFill>
                  <a:schemeClr val="tx1"/>
                </a:solidFill>
                <a:effectLst/>
                <a:latin typeface="+mn-lt"/>
                <a:ea typeface="+mn-ea"/>
                <a:cs typeface="+mn-cs"/>
              </a:rPr>
              <a:t>Входящий линейно поляризованный свет можно представить как сумму </a:t>
            </a:r>
            <a:r>
              <a:rPr lang="ru-RU" sz="1200" b="1" i="0" kern="1200" dirty="0" smtClean="0">
                <a:solidFill>
                  <a:schemeClr val="tx1"/>
                </a:solidFill>
                <a:effectLst/>
                <a:latin typeface="+mn-lt"/>
                <a:ea typeface="+mn-ea"/>
                <a:cs typeface="+mn-cs"/>
              </a:rPr>
              <a:t>правой (RCP)</a:t>
            </a:r>
            <a:r>
              <a:rPr lang="ru-RU" sz="1200" b="0" i="0" kern="1200" dirty="0" smtClean="0">
                <a:solidFill>
                  <a:schemeClr val="tx1"/>
                </a:solidFill>
                <a:effectLst/>
                <a:latin typeface="+mn-lt"/>
                <a:ea typeface="+mn-ea"/>
                <a:cs typeface="+mn-cs"/>
              </a:rPr>
              <a:t> и </a:t>
            </a:r>
            <a:r>
              <a:rPr lang="ru-RU" sz="1200" b="1" i="0" kern="1200" dirty="0" smtClean="0">
                <a:solidFill>
                  <a:schemeClr val="tx1"/>
                </a:solidFill>
                <a:effectLst/>
                <a:latin typeface="+mn-lt"/>
                <a:ea typeface="+mn-ea"/>
                <a:cs typeface="+mn-cs"/>
              </a:rPr>
              <a:t>левой (LCP)</a:t>
            </a:r>
            <a:r>
              <a:rPr lang="ru-RU" sz="1200" b="0" i="0" kern="1200" dirty="0" smtClean="0">
                <a:solidFill>
                  <a:schemeClr val="tx1"/>
                </a:solidFill>
                <a:effectLst/>
                <a:latin typeface="+mn-lt"/>
                <a:ea typeface="+mn-ea"/>
                <a:cs typeface="+mn-cs"/>
              </a:rPr>
              <a:t> </a:t>
            </a:r>
            <a:r>
              <a:rPr lang="ru-RU" sz="1200" b="0" i="0" kern="1200" dirty="0" err="1" smtClean="0">
                <a:solidFill>
                  <a:schemeClr val="tx1"/>
                </a:solidFill>
                <a:effectLst/>
                <a:latin typeface="+mn-lt"/>
                <a:ea typeface="+mn-ea"/>
                <a:cs typeface="+mn-cs"/>
              </a:rPr>
              <a:t>циркуляро</a:t>
            </a:r>
            <a:r>
              <a:rPr lang="ru-RU" sz="1200" b="0" i="0" kern="1200" dirty="0" smtClean="0">
                <a:solidFill>
                  <a:schemeClr val="tx1"/>
                </a:solidFill>
                <a:effectLst/>
                <a:latin typeface="+mn-lt"/>
                <a:ea typeface="+mn-ea"/>
                <a:cs typeface="+mn-cs"/>
              </a:rPr>
              <a:t> поляризованных волн равной амплитуды.</a:t>
            </a:r>
          </a:p>
          <a:p>
            <a:r>
              <a:rPr lang="ru-RU" sz="1200" b="0" i="0" kern="1200" dirty="0" smtClean="0">
                <a:solidFill>
                  <a:schemeClr val="tx1"/>
                </a:solidFill>
                <a:effectLst/>
                <a:latin typeface="+mn-lt"/>
                <a:ea typeface="+mn-ea"/>
                <a:cs typeface="+mn-cs"/>
              </a:rPr>
              <a:t>В магнитном поле эти две волны распространяются с разными фазовыми скоростями (разные показатели преломления).</a:t>
            </a:r>
          </a:p>
          <a:p>
            <a:r>
              <a:rPr lang="ru-RU" sz="1200" b="0" i="0" kern="1200" dirty="0" smtClean="0">
                <a:solidFill>
                  <a:schemeClr val="tx1"/>
                </a:solidFill>
                <a:effectLst/>
                <a:latin typeface="+mn-lt"/>
                <a:ea typeface="+mn-ea"/>
                <a:cs typeface="+mn-cs"/>
              </a:rPr>
              <a:t>Пройдя через среду, они накапливают </a:t>
            </a:r>
            <a:r>
              <a:rPr lang="ru-RU" sz="1200" b="1" i="0" kern="1200" dirty="0" smtClean="0">
                <a:solidFill>
                  <a:schemeClr val="tx1"/>
                </a:solidFill>
                <a:effectLst/>
                <a:latin typeface="+mn-lt"/>
                <a:ea typeface="+mn-ea"/>
                <a:cs typeface="+mn-cs"/>
              </a:rPr>
              <a:t>разность фаз</a:t>
            </a:r>
            <a:r>
              <a:rPr lang="ru-RU" sz="1200" b="0" i="0" kern="1200" dirty="0" smtClean="0">
                <a:solidFill>
                  <a:schemeClr val="tx1"/>
                </a:solidFill>
                <a:effectLst/>
                <a:latin typeface="+mn-lt"/>
                <a:ea typeface="+mn-ea"/>
                <a:cs typeface="+mn-cs"/>
              </a:rPr>
              <a:t>.</a:t>
            </a:r>
          </a:p>
          <a:p>
            <a:r>
              <a:rPr lang="ru-RU" sz="1200" b="0" i="0" kern="1200" dirty="0" smtClean="0">
                <a:solidFill>
                  <a:schemeClr val="tx1"/>
                </a:solidFill>
                <a:effectLst/>
                <a:latin typeface="+mn-lt"/>
                <a:ea typeface="+mn-ea"/>
                <a:cs typeface="+mn-cs"/>
              </a:rPr>
              <a:t>При сложении на выходе они снова дают линейно поляризованную волну, но её плоскость поляризации оказывается </a:t>
            </a:r>
            <a:r>
              <a:rPr lang="ru-RU" sz="1200" b="1" i="0" kern="1200" dirty="0" smtClean="0">
                <a:solidFill>
                  <a:schemeClr val="tx1"/>
                </a:solidFill>
                <a:effectLst/>
                <a:latin typeface="+mn-lt"/>
                <a:ea typeface="+mn-ea"/>
                <a:cs typeface="+mn-cs"/>
              </a:rPr>
              <a:t>повёрнута</a:t>
            </a:r>
            <a:r>
              <a:rPr lang="ru-RU" sz="1200" b="0" i="0" kern="1200" dirty="0" smtClean="0">
                <a:solidFill>
                  <a:schemeClr val="tx1"/>
                </a:solidFill>
                <a:effectLst/>
                <a:latin typeface="+mn-lt"/>
                <a:ea typeface="+mn-ea"/>
                <a:cs typeface="+mn-cs"/>
              </a:rPr>
              <a:t> относительно исходной.</a:t>
            </a:r>
          </a:p>
          <a:p>
            <a:endParaRPr lang="ru-RU" dirty="0"/>
          </a:p>
        </p:txBody>
      </p:sp>
      <p:sp>
        <p:nvSpPr>
          <p:cNvPr id="4" name="Номер слайда 3"/>
          <p:cNvSpPr>
            <a:spLocks noGrp="1"/>
          </p:cNvSpPr>
          <p:nvPr>
            <p:ph type="sldNum" sz="quarter" idx="10"/>
          </p:nvPr>
        </p:nvSpPr>
        <p:spPr/>
        <p:txBody>
          <a:bodyPr/>
          <a:lstStyle/>
          <a:p>
            <a:fld id="{A353AE15-2B97-483B-BC7E-E05C829FAB19}" type="slidenum">
              <a:rPr lang="ru-RU" smtClean="0"/>
              <a:t>17</a:t>
            </a:fld>
            <a:endParaRPr lang="ru-RU"/>
          </a:p>
        </p:txBody>
      </p:sp>
    </p:spTree>
    <p:extLst>
      <p:ext uri="{BB962C8B-B14F-4D97-AF65-F5344CB8AC3E}">
        <p14:creationId xmlns:p14="http://schemas.microsoft.com/office/powerpoint/2010/main" val="17811861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353AE15-2B97-483B-BC7E-E05C829FAB19}" type="slidenum">
              <a:rPr lang="ru-RU" smtClean="0"/>
              <a:t>18</a:t>
            </a:fld>
            <a:endParaRPr lang="ru-RU"/>
          </a:p>
        </p:txBody>
      </p:sp>
    </p:spTree>
    <p:extLst>
      <p:ext uri="{BB962C8B-B14F-4D97-AF65-F5344CB8AC3E}">
        <p14:creationId xmlns:p14="http://schemas.microsoft.com/office/powerpoint/2010/main" val="3062154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353AE15-2B97-483B-BC7E-E05C829FAB19}" type="slidenum">
              <a:rPr lang="ru-RU" smtClean="0"/>
              <a:t>19</a:t>
            </a:fld>
            <a:endParaRPr lang="ru-RU"/>
          </a:p>
        </p:txBody>
      </p:sp>
    </p:spTree>
    <p:extLst>
      <p:ext uri="{BB962C8B-B14F-4D97-AF65-F5344CB8AC3E}">
        <p14:creationId xmlns:p14="http://schemas.microsoft.com/office/powerpoint/2010/main" val="1915667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353AE15-2B97-483B-BC7E-E05C829FAB19}" type="slidenum">
              <a:rPr lang="ru-RU" smtClean="0"/>
              <a:t>20</a:t>
            </a:fld>
            <a:endParaRPr lang="ru-RU"/>
          </a:p>
        </p:txBody>
      </p:sp>
    </p:spTree>
    <p:extLst>
      <p:ext uri="{BB962C8B-B14F-4D97-AF65-F5344CB8AC3E}">
        <p14:creationId xmlns:p14="http://schemas.microsoft.com/office/powerpoint/2010/main" val="20010025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0" i="0" kern="1200" dirty="0" smtClean="0">
                <a:solidFill>
                  <a:schemeClr val="tx1"/>
                </a:solidFill>
                <a:effectLst/>
                <a:latin typeface="+mn-lt"/>
                <a:ea typeface="+mn-ea"/>
                <a:cs typeface="+mn-cs"/>
              </a:rPr>
              <a:t>Годограф — геометрическое место точек, которое описывает конец</a:t>
            </a:r>
            <a:r>
              <a:rPr lang="en-AU" sz="1200" b="0" i="0" kern="1200" baseline="0" dirty="0" smtClean="0">
                <a:solidFill>
                  <a:schemeClr val="tx1"/>
                </a:solidFill>
                <a:effectLst/>
                <a:latin typeface="+mn-lt"/>
                <a:ea typeface="+mn-ea"/>
                <a:cs typeface="+mn-cs"/>
              </a:rPr>
              <a:t> </a:t>
            </a:r>
            <a:r>
              <a:rPr lang="ru-RU" sz="1200" b="0" i="0" kern="1200" dirty="0" smtClean="0">
                <a:solidFill>
                  <a:schemeClr val="tx1"/>
                </a:solidFill>
                <a:effectLst/>
                <a:latin typeface="+mn-lt"/>
                <a:ea typeface="+mn-ea"/>
                <a:cs typeface="+mn-cs"/>
              </a:rPr>
              <a:t>вектора E(t) при изменении скаляра t (времени), когда начало вектора</a:t>
            </a:r>
            <a:r>
              <a:rPr lang="en-AU" sz="1200" b="0" i="0" kern="1200" baseline="0" dirty="0" smtClean="0">
                <a:solidFill>
                  <a:schemeClr val="tx1"/>
                </a:solidFill>
                <a:effectLst/>
                <a:latin typeface="+mn-lt"/>
                <a:ea typeface="+mn-ea"/>
                <a:cs typeface="+mn-cs"/>
              </a:rPr>
              <a:t> </a:t>
            </a:r>
            <a:r>
              <a:rPr lang="ru-RU" sz="1200" b="0" i="0" kern="1200" dirty="0" smtClean="0">
                <a:solidFill>
                  <a:schemeClr val="tx1"/>
                </a:solidFill>
                <a:effectLst/>
                <a:latin typeface="+mn-lt"/>
                <a:ea typeface="+mn-ea"/>
                <a:cs typeface="+mn-cs"/>
              </a:rPr>
              <a:t>помещено в фиксированную точку пространства.</a:t>
            </a:r>
          </a:p>
          <a:p>
            <a:r>
              <a:rPr lang="ru-RU" sz="1200" b="0" i="0" kern="1200" dirty="0" smtClean="0">
                <a:solidFill>
                  <a:schemeClr val="tx1"/>
                </a:solidFill>
                <a:effectLst/>
                <a:latin typeface="+mn-lt"/>
                <a:ea typeface="+mn-ea"/>
                <a:cs typeface="+mn-cs"/>
              </a:rPr>
              <a:t>В данном случае ортогональные компоненты вектора E в декартовом базисе плоскости Q (z = </a:t>
            </a:r>
            <a:r>
              <a:rPr lang="ru-RU" sz="1200" b="0" i="0" kern="1200" dirty="0" err="1" smtClean="0">
                <a:solidFill>
                  <a:schemeClr val="tx1"/>
                </a:solidFill>
                <a:effectLst/>
                <a:latin typeface="+mn-lt"/>
                <a:ea typeface="+mn-ea"/>
                <a:cs typeface="+mn-cs"/>
              </a:rPr>
              <a:t>const</a:t>
            </a:r>
            <a:r>
              <a:rPr lang="ru-RU" sz="1200" b="0" i="0" kern="1200" dirty="0" smtClean="0">
                <a:solidFill>
                  <a:schemeClr val="tx1"/>
                </a:solidFill>
                <a:effectLst/>
                <a:latin typeface="+mn-lt"/>
                <a:ea typeface="+mn-ea"/>
                <a:cs typeface="+mn-cs"/>
              </a:rPr>
              <a:t>) полностью коррелированы и могут</a:t>
            </a:r>
            <a:r>
              <a:rPr lang="en-AU" sz="1200" b="0" i="0" kern="1200" baseline="0" dirty="0" smtClean="0">
                <a:solidFill>
                  <a:schemeClr val="tx1"/>
                </a:solidFill>
                <a:effectLst/>
                <a:latin typeface="+mn-lt"/>
                <a:ea typeface="+mn-ea"/>
                <a:cs typeface="+mn-cs"/>
              </a:rPr>
              <a:t> </a:t>
            </a:r>
            <a:r>
              <a:rPr lang="ru-RU" sz="1200" b="0" i="0" kern="1200" dirty="0" smtClean="0">
                <a:solidFill>
                  <a:schemeClr val="tx1"/>
                </a:solidFill>
                <a:effectLst/>
                <a:latin typeface="+mn-lt"/>
                <a:ea typeface="+mn-ea"/>
                <a:cs typeface="+mn-cs"/>
              </a:rPr>
              <a:t>быть представлены в следующем виде:</a:t>
            </a:r>
          </a:p>
          <a:p>
            <a:endParaRPr lang="ru-RU" dirty="0"/>
          </a:p>
        </p:txBody>
      </p:sp>
      <p:sp>
        <p:nvSpPr>
          <p:cNvPr id="4" name="Номер слайда 3"/>
          <p:cNvSpPr>
            <a:spLocks noGrp="1"/>
          </p:cNvSpPr>
          <p:nvPr>
            <p:ph type="sldNum" sz="quarter" idx="10"/>
          </p:nvPr>
        </p:nvSpPr>
        <p:spPr/>
        <p:txBody>
          <a:bodyPr/>
          <a:lstStyle/>
          <a:p>
            <a:fld id="{A353AE15-2B97-483B-BC7E-E05C829FAB19}" type="slidenum">
              <a:rPr lang="ru-RU" smtClean="0"/>
              <a:t>3</a:t>
            </a:fld>
            <a:endParaRPr lang="ru-RU"/>
          </a:p>
        </p:txBody>
      </p:sp>
    </p:spTree>
    <p:extLst>
      <p:ext uri="{BB962C8B-B14F-4D97-AF65-F5344CB8AC3E}">
        <p14:creationId xmlns:p14="http://schemas.microsoft.com/office/powerpoint/2010/main" val="23387150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353AE15-2B97-483B-BC7E-E05C829FAB19}" type="slidenum">
              <a:rPr lang="ru-RU" smtClean="0"/>
              <a:t>21</a:t>
            </a:fld>
            <a:endParaRPr lang="ru-RU"/>
          </a:p>
        </p:txBody>
      </p:sp>
    </p:spTree>
    <p:extLst>
      <p:ext uri="{BB962C8B-B14F-4D97-AF65-F5344CB8AC3E}">
        <p14:creationId xmlns:p14="http://schemas.microsoft.com/office/powerpoint/2010/main" val="27487686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353AE15-2B97-483B-BC7E-E05C829FAB19}" type="slidenum">
              <a:rPr lang="ru-RU" smtClean="0"/>
              <a:t>22</a:t>
            </a:fld>
            <a:endParaRPr lang="ru-RU"/>
          </a:p>
        </p:txBody>
      </p:sp>
    </p:spTree>
    <p:extLst>
      <p:ext uri="{BB962C8B-B14F-4D97-AF65-F5344CB8AC3E}">
        <p14:creationId xmlns:p14="http://schemas.microsoft.com/office/powerpoint/2010/main" val="8020655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353AE15-2B97-483B-BC7E-E05C829FAB19}" type="slidenum">
              <a:rPr lang="ru-RU" smtClean="0"/>
              <a:t>23</a:t>
            </a:fld>
            <a:endParaRPr lang="ru-RU"/>
          </a:p>
        </p:txBody>
      </p:sp>
    </p:spTree>
    <p:extLst>
      <p:ext uri="{BB962C8B-B14F-4D97-AF65-F5344CB8AC3E}">
        <p14:creationId xmlns:p14="http://schemas.microsoft.com/office/powerpoint/2010/main" val="1389251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353AE15-2B97-483B-BC7E-E05C829FAB19}" type="slidenum">
              <a:rPr lang="ru-RU" smtClean="0"/>
              <a:t>24</a:t>
            </a:fld>
            <a:endParaRPr lang="ru-RU"/>
          </a:p>
        </p:txBody>
      </p:sp>
    </p:spTree>
    <p:extLst>
      <p:ext uri="{BB962C8B-B14F-4D97-AF65-F5344CB8AC3E}">
        <p14:creationId xmlns:p14="http://schemas.microsoft.com/office/powerpoint/2010/main" val="36122977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353AE15-2B97-483B-BC7E-E05C829FAB19}" type="slidenum">
              <a:rPr lang="ru-RU" smtClean="0"/>
              <a:t>25</a:t>
            </a:fld>
            <a:endParaRPr lang="ru-RU"/>
          </a:p>
        </p:txBody>
      </p:sp>
    </p:spTree>
    <p:extLst>
      <p:ext uri="{BB962C8B-B14F-4D97-AF65-F5344CB8AC3E}">
        <p14:creationId xmlns:p14="http://schemas.microsoft.com/office/powerpoint/2010/main" val="29810138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353AE15-2B97-483B-BC7E-E05C829FAB19}" type="slidenum">
              <a:rPr lang="ru-RU" smtClean="0"/>
              <a:t>26</a:t>
            </a:fld>
            <a:endParaRPr lang="ru-RU"/>
          </a:p>
        </p:txBody>
      </p:sp>
    </p:spTree>
    <p:extLst>
      <p:ext uri="{BB962C8B-B14F-4D97-AF65-F5344CB8AC3E}">
        <p14:creationId xmlns:p14="http://schemas.microsoft.com/office/powerpoint/2010/main" val="15532757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353AE15-2B97-483B-BC7E-E05C829FAB19}" type="slidenum">
              <a:rPr lang="ru-RU" smtClean="0"/>
              <a:t>27</a:t>
            </a:fld>
            <a:endParaRPr lang="ru-RU"/>
          </a:p>
        </p:txBody>
      </p:sp>
    </p:spTree>
    <p:extLst>
      <p:ext uri="{BB962C8B-B14F-4D97-AF65-F5344CB8AC3E}">
        <p14:creationId xmlns:p14="http://schemas.microsoft.com/office/powerpoint/2010/main" val="24131663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353AE15-2B97-483B-BC7E-E05C829FAB19}" type="slidenum">
              <a:rPr lang="ru-RU" smtClean="0"/>
              <a:t>28</a:t>
            </a:fld>
            <a:endParaRPr lang="ru-RU"/>
          </a:p>
        </p:txBody>
      </p:sp>
    </p:spTree>
    <p:extLst>
      <p:ext uri="{BB962C8B-B14F-4D97-AF65-F5344CB8AC3E}">
        <p14:creationId xmlns:p14="http://schemas.microsoft.com/office/powerpoint/2010/main" val="31678736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353AE15-2B97-483B-BC7E-E05C829FAB19}" type="slidenum">
              <a:rPr lang="ru-RU" smtClean="0"/>
              <a:t>29</a:t>
            </a:fld>
            <a:endParaRPr lang="ru-RU"/>
          </a:p>
        </p:txBody>
      </p:sp>
    </p:spTree>
    <p:extLst>
      <p:ext uri="{BB962C8B-B14F-4D97-AF65-F5344CB8AC3E}">
        <p14:creationId xmlns:p14="http://schemas.microsoft.com/office/powerpoint/2010/main" val="37898712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794F591-6099-4DA6-8B84-7C944E4B5B70}" type="slidenum">
              <a:rPr lang="ru-RU" smtClean="0"/>
              <a:t>30</a:t>
            </a:fld>
            <a:endParaRPr lang="ru-RU"/>
          </a:p>
        </p:txBody>
      </p:sp>
    </p:spTree>
    <p:extLst>
      <p:ext uri="{BB962C8B-B14F-4D97-AF65-F5344CB8AC3E}">
        <p14:creationId xmlns:p14="http://schemas.microsoft.com/office/powerpoint/2010/main" val="34129697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353AE15-2B97-483B-BC7E-E05C829FAB19}" type="slidenum">
              <a:rPr lang="ru-RU" smtClean="0"/>
              <a:t>4</a:t>
            </a:fld>
            <a:endParaRPr lang="ru-RU"/>
          </a:p>
        </p:txBody>
      </p:sp>
    </p:spTree>
    <p:extLst>
      <p:ext uri="{BB962C8B-B14F-4D97-AF65-F5344CB8AC3E}">
        <p14:creationId xmlns:p14="http://schemas.microsoft.com/office/powerpoint/2010/main" val="7301672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Заметки 2"/>
              <p:cNvSpPr>
                <a:spLocks noGrp="1"/>
              </p:cNvSpPr>
              <p:nvPr>
                <p:ph type="body" idx="1"/>
              </p:nvPr>
            </p:nvSpPr>
            <p:spPr/>
            <p:txBody>
              <a:bodyPr/>
              <a:lstStyle/>
              <a:p>
                <a:r>
                  <a:rPr lang="ru-RU" dirty="0" smtClean="0"/>
                  <a:t>В</a:t>
                </a:r>
                <a:r>
                  <a:rPr lang="ru-RU" baseline="0" dirty="0" smtClean="0"/>
                  <a:t> реальности среднее квадратичное отклонение </a:t>
                </a:r>
                <a14:m>
                  <m:oMath xmlns:m="http://schemas.openxmlformats.org/officeDocument/2006/math">
                    <m:sSub>
                      <m:sSubPr>
                        <m:ctrlPr>
                          <a:rPr lang="en-AU" i="1" smtClean="0">
                            <a:latin typeface="Cambria Math" panose="02040503050406030204" pitchFamily="18" charset="0"/>
                          </a:rPr>
                        </m:ctrlPr>
                      </m:sSubPr>
                      <m:e>
                        <m:r>
                          <a:rPr lang="en-AU" i="1">
                            <a:latin typeface="Cambria Math" panose="02040503050406030204" pitchFamily="18" charset="0"/>
                          </a:rPr>
                          <m:t>𝐴</m:t>
                        </m:r>
                      </m:e>
                      <m:sub>
                        <m:r>
                          <a:rPr lang="en-AU" i="1">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𝑦</m:t>
                        </m:r>
                      </m:sub>
                    </m:sSub>
                    <m:d>
                      <m:dPr>
                        <m:ctrlPr>
                          <a:rPr lang="en-AU" i="1" smtClean="0">
                            <a:latin typeface="Cambria Math" panose="02040503050406030204" pitchFamily="18" charset="0"/>
                          </a:rPr>
                        </m:ctrlPr>
                      </m:dPr>
                      <m:e>
                        <m:r>
                          <a:rPr lang="en-US" b="0" i="1" smtClean="0">
                            <a:latin typeface="Cambria Math" panose="02040503050406030204" pitchFamily="18" charset="0"/>
                          </a:rPr>
                          <m:t>𝑡</m:t>
                        </m:r>
                      </m:e>
                    </m:d>
                  </m:oMath>
                </a14:m>
                <a:r>
                  <a:rPr lang="ru-RU" dirty="0" smtClean="0"/>
                  <a:t> значительно меньше её мат. Ожидания (</a:t>
                </a:r>
                <a:r>
                  <a:rPr lang="ru-RU" sz="1200" b="1" i="0" kern="1200" dirty="0" smtClean="0">
                    <a:solidFill>
                      <a:schemeClr val="tx1"/>
                    </a:solidFill>
                    <a:effectLst/>
                    <a:latin typeface="+mn-lt"/>
                    <a:ea typeface="+mn-ea"/>
                    <a:cs typeface="+mn-cs"/>
                  </a:rPr>
                  <a:t>среднее значение случайной величины</a:t>
                </a:r>
                <a:r>
                  <a:rPr lang="ru-RU" sz="1200" b="0" i="0" kern="1200" dirty="0" smtClean="0">
                    <a:solidFill>
                      <a:schemeClr val="tx1"/>
                    </a:solidFill>
                    <a:effectLst/>
                    <a:latin typeface="+mn-lt"/>
                    <a:ea typeface="+mn-ea"/>
                    <a:cs typeface="+mn-cs"/>
                  </a:rPr>
                  <a:t>, взвешенное по вероятностям возможных значений), что для эргодических стационарных случайных процессов совпадают</a:t>
                </a:r>
                <a:r>
                  <a:rPr lang="ru-RU" sz="1200" b="0" i="0" kern="1200" baseline="0" dirty="0" smtClean="0">
                    <a:solidFill>
                      <a:schemeClr val="tx1"/>
                    </a:solidFill>
                    <a:effectLst/>
                    <a:latin typeface="+mn-lt"/>
                    <a:ea typeface="+mn-ea"/>
                    <a:cs typeface="+mn-cs"/>
                  </a:rPr>
                  <a:t> </a:t>
                </a:r>
                <a:r>
                  <a:rPr lang="ru-RU" sz="1200" b="0" i="0" kern="1200" dirty="0" smtClean="0">
                    <a:solidFill>
                      <a:schemeClr val="tx1"/>
                    </a:solidFill>
                    <a:effectLst/>
                    <a:latin typeface="+mn-lt"/>
                    <a:ea typeface="+mn-ea"/>
                    <a:cs typeface="+mn-cs"/>
                  </a:rPr>
                  <a:t>со средними по времени </a:t>
                </a:r>
                <a14:m>
                  <m:oMath xmlns:m="http://schemas.openxmlformats.org/officeDocument/2006/math">
                    <m:d>
                      <m:dPr>
                        <m:begChr m:val="⟨"/>
                        <m:endChr m:val="⟩"/>
                        <m:ctrlPr>
                          <a:rPr lang="en-AU" i="1" smtClean="0">
                            <a:latin typeface="Cambria Math" panose="02040503050406030204" pitchFamily="18" charset="0"/>
                          </a:rPr>
                        </m:ctrlPr>
                      </m:dPr>
                      <m:e>
                        <m:sSub>
                          <m:sSubPr>
                            <m:ctrlPr>
                              <a:rPr lang="en-AU" i="1">
                                <a:latin typeface="Cambria Math" panose="02040503050406030204" pitchFamily="18" charset="0"/>
                              </a:rPr>
                            </m:ctrlPr>
                          </m:sSubPr>
                          <m:e>
                            <m:r>
                              <a:rPr lang="en-AU" i="1">
                                <a:latin typeface="Cambria Math" panose="02040503050406030204" pitchFamily="18" charset="0"/>
                              </a:rPr>
                              <m:t>𝐴</m:t>
                            </m:r>
                          </m:e>
                          <m:sub>
                            <m:r>
                              <a:rPr lang="en-AU" i="1">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𝑦</m:t>
                            </m:r>
                          </m:sub>
                        </m:sSub>
                        <m:d>
                          <m:dPr>
                            <m:ctrlPr>
                              <a:rPr lang="en-AU" i="1" smtClean="0">
                                <a:latin typeface="Cambria Math" panose="02040503050406030204" pitchFamily="18" charset="0"/>
                              </a:rPr>
                            </m:ctrlPr>
                          </m:dPr>
                          <m:e>
                            <m:r>
                              <a:rPr lang="en-US" b="0" i="1" smtClean="0">
                                <a:latin typeface="Cambria Math" panose="02040503050406030204" pitchFamily="18" charset="0"/>
                              </a:rPr>
                              <m:t>𝑡</m:t>
                            </m:r>
                          </m:e>
                        </m:d>
                      </m:e>
                    </m:d>
                  </m:oMath>
                </a14:m>
                <a:r>
                  <a:rPr lang="ru-RU" dirty="0" smtClean="0"/>
                  <a:t>.</a:t>
                </a:r>
              </a:p>
              <a:p>
                <a:r>
                  <a:rPr lang="ru-RU" dirty="0" smtClean="0">
                    <a:ea typeface="Cambria Math" panose="02040503050406030204" pitchFamily="18" charset="0"/>
                  </a:rPr>
                  <a:t>Для </a:t>
                </a:r>
                <a14:m>
                  <m:oMath xmlns:m="http://schemas.openxmlformats.org/officeDocument/2006/math">
                    <m:r>
                      <m:rPr>
                        <m:sty m:val="p"/>
                      </m:rPr>
                      <a:rPr lang="el-GR" i="0" dirty="0" smtClean="0">
                        <a:latin typeface="Cambria Math" panose="02040503050406030204" pitchFamily="18" charset="0"/>
                        <a:ea typeface="Cambria Math" panose="02040503050406030204" pitchFamily="18" charset="0"/>
                      </a:rPr>
                      <m:t>Φ</m:t>
                    </m:r>
                    <m:d>
                      <m:dPr>
                        <m:ctrlPr>
                          <a:rPr lang="ru-RU" i="1" dirty="0" smtClean="0">
                            <a:latin typeface="Cambria Math" panose="02040503050406030204" pitchFamily="18" charset="0"/>
                            <a:ea typeface="Cambria Math" panose="02040503050406030204" pitchFamily="18" charset="0"/>
                          </a:rPr>
                        </m:ctrlPr>
                      </m:dPr>
                      <m:e>
                        <m:r>
                          <a:rPr lang="en-AU" i="1" dirty="0">
                            <a:latin typeface="Cambria Math" panose="02040503050406030204" pitchFamily="18" charset="0"/>
                            <a:ea typeface="Cambria Math" panose="02040503050406030204" pitchFamily="18" charset="0"/>
                          </a:rPr>
                          <m:t>𝑡</m:t>
                        </m:r>
                      </m:e>
                    </m:d>
                  </m:oMath>
                </a14:m>
                <a:r>
                  <a:rPr lang="ru-RU" dirty="0" smtClean="0"/>
                  <a:t> наоборот, среднеквадратичное отклонение может</a:t>
                </a:r>
                <a:r>
                  <a:rPr lang="ru-RU" baseline="0" dirty="0" smtClean="0"/>
                  <a:t> быть больше </a:t>
                </a:r>
                <a:r>
                  <a:rPr lang="ru-RU" baseline="0" dirty="0" err="1" smtClean="0"/>
                  <a:t>матожидания</a:t>
                </a:r>
                <a:r>
                  <a:rPr lang="ru-RU" baseline="0" dirty="0" smtClean="0"/>
                  <a:t>.</a:t>
                </a:r>
              </a:p>
              <a:p>
                <a:endParaRPr lang="ru-RU" baseline="0" dirty="0" smtClean="0"/>
              </a:p>
              <a:p>
                <a:r>
                  <a:rPr lang="ru-RU" sz="1200" b="1" i="0" kern="1200" dirty="0" smtClean="0">
                    <a:solidFill>
                      <a:schemeClr val="tx1"/>
                    </a:solidFill>
                    <a:effectLst/>
                    <a:latin typeface="+mn-lt"/>
                    <a:ea typeface="+mn-ea"/>
                    <a:cs typeface="+mn-cs"/>
                  </a:rPr>
                  <a:t>Эргодический стационарный процесс</a:t>
                </a:r>
                <a:r>
                  <a:rPr lang="ru-RU" sz="1200" b="0" i="0" kern="1200" dirty="0" smtClean="0">
                    <a:solidFill>
                      <a:schemeClr val="tx1"/>
                    </a:solidFill>
                    <a:effectLst/>
                    <a:latin typeface="+mn-lt"/>
                    <a:ea typeface="+mn-ea"/>
                    <a:cs typeface="+mn-cs"/>
                  </a:rPr>
                  <a:t> — это математическая модель для </a:t>
                </a:r>
                <a:r>
                  <a:rPr lang="ru-RU" sz="1200" b="1" i="0" kern="1200" dirty="0" smtClean="0">
                    <a:solidFill>
                      <a:schemeClr val="tx1"/>
                    </a:solidFill>
                    <a:effectLst/>
                    <a:latin typeface="+mn-lt"/>
                    <a:ea typeface="+mn-ea"/>
                    <a:cs typeface="+mn-cs"/>
                  </a:rPr>
                  <a:t>случайных сигналов, которые ведут себя "одинаково" в любой момент времени (стационарность), и для изучения которых достаточно длительного наблюдения за одним экземпляром системы (эргодичность).</a:t>
                </a:r>
                <a:endParaRPr lang="en-AU" sz="1200" b="1" i="0" kern="1200" dirty="0" smtClean="0">
                  <a:solidFill>
                    <a:schemeClr val="tx1"/>
                  </a:solidFill>
                  <a:effectLst/>
                  <a:latin typeface="+mn-lt"/>
                  <a:ea typeface="+mn-ea"/>
                  <a:cs typeface="+mn-cs"/>
                </a:endParaRPr>
              </a:p>
              <a:p>
                <a:endParaRPr lang="en-AU" sz="1200" b="1"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b="1" i="0" kern="1200" dirty="0" err="1" smtClean="0">
                    <a:solidFill>
                      <a:schemeClr val="tx1"/>
                    </a:solidFill>
                    <a:effectLst/>
                    <a:latin typeface="+mn-lt"/>
                    <a:ea typeface="+mn-ea"/>
                    <a:cs typeface="+mn-cs"/>
                  </a:rPr>
                  <a:t>Матожидание</a:t>
                </a:r>
                <a:r>
                  <a:rPr lang="ru-RU" sz="1200" b="1" i="0" kern="1200" baseline="0" dirty="0" smtClean="0">
                    <a:solidFill>
                      <a:schemeClr val="tx1"/>
                    </a:solidFill>
                    <a:effectLst/>
                    <a:latin typeface="+mn-lt"/>
                    <a:ea typeface="+mn-ea"/>
                    <a:cs typeface="+mn-cs"/>
                  </a:rPr>
                  <a:t> - </a:t>
                </a:r>
                <a:r>
                  <a:rPr lang="ru-RU" sz="1200" b="0" i="0" kern="1200" baseline="0" dirty="0" smtClean="0">
                    <a:solidFill>
                      <a:schemeClr val="tx1"/>
                    </a:solidFill>
                    <a:effectLst/>
                    <a:latin typeface="+mn-lt"/>
                    <a:ea typeface="+mn-ea"/>
                    <a:cs typeface="+mn-cs"/>
                  </a:rPr>
                  <a:t>э</a:t>
                </a:r>
                <a:r>
                  <a:rPr lang="ru-RU" sz="1200" b="0" i="0" kern="1200" dirty="0" smtClean="0">
                    <a:solidFill>
                      <a:schemeClr val="tx1"/>
                    </a:solidFill>
                    <a:effectLst/>
                    <a:latin typeface="+mn-lt"/>
                    <a:ea typeface="+mn-ea"/>
                    <a:cs typeface="+mn-cs"/>
                  </a:rPr>
                  <a:t>то </a:t>
                </a:r>
                <a:r>
                  <a:rPr lang="ru-RU" sz="1200" b="1" i="0" kern="1200" dirty="0" smtClean="0">
                    <a:solidFill>
                      <a:schemeClr val="tx1"/>
                    </a:solidFill>
                    <a:effectLst/>
                    <a:latin typeface="+mn-lt"/>
                    <a:ea typeface="+mn-ea"/>
                    <a:cs typeface="+mn-cs"/>
                  </a:rPr>
                  <a:t>среднее значение</a:t>
                </a:r>
                <a:r>
                  <a:rPr lang="ru-RU" sz="1200" b="0" i="0" kern="1200" dirty="0" smtClean="0">
                    <a:solidFill>
                      <a:schemeClr val="tx1"/>
                    </a:solidFill>
                    <a:effectLst/>
                    <a:latin typeface="+mn-lt"/>
                    <a:ea typeface="+mn-ea"/>
                    <a:cs typeface="+mn-cs"/>
                  </a:rPr>
                  <a:t>, которое мы ожидаем получить в долгосрочной перспективе, если будем повторять эксперимент бесконечно много раз.</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b="0" i="0" kern="1200" dirty="0" smtClean="0">
                    <a:solidFill>
                      <a:schemeClr val="tx1"/>
                    </a:solidFill>
                    <a:effectLst/>
                    <a:latin typeface="+mn-lt"/>
                    <a:ea typeface="+mn-ea"/>
                    <a:cs typeface="+mn-cs"/>
                  </a:rPr>
                  <a:t>СКО - то мера </a:t>
                </a:r>
                <a:r>
                  <a:rPr lang="ru-RU" sz="1200" b="1" i="0" kern="1200" dirty="0" smtClean="0">
                    <a:solidFill>
                      <a:schemeClr val="tx1"/>
                    </a:solidFill>
                    <a:effectLst/>
                    <a:latin typeface="+mn-lt"/>
                    <a:ea typeface="+mn-ea"/>
                    <a:cs typeface="+mn-cs"/>
                  </a:rPr>
                  <a:t>разброса, рассеяния или неопределённости</a:t>
                </a:r>
                <a:r>
                  <a:rPr lang="ru-RU" sz="1200" b="0" i="0" kern="1200" dirty="0" smtClean="0">
                    <a:solidFill>
                      <a:schemeClr val="tx1"/>
                    </a:solidFill>
                    <a:effectLst/>
                    <a:latin typeface="+mn-lt"/>
                    <a:ea typeface="+mn-ea"/>
                    <a:cs typeface="+mn-cs"/>
                  </a:rPr>
                  <a:t> значений случайной величины вокруг её математического ожидания.</a:t>
                </a:r>
              </a:p>
              <a:p>
                <a:endParaRPr lang="ru-RU" dirty="0"/>
              </a:p>
            </p:txBody>
          </p:sp>
        </mc:Choice>
        <mc:Fallback xmlns="">
          <p:sp>
            <p:nvSpPr>
              <p:cNvPr id="3" name="Заметки 2"/>
              <p:cNvSpPr>
                <a:spLocks noGrp="1"/>
              </p:cNvSpPr>
              <p:nvPr>
                <p:ph type="body" idx="1"/>
              </p:nvPr>
            </p:nvSpPr>
            <p:spPr/>
            <p:txBody>
              <a:bodyPr/>
              <a:lstStyle/>
              <a:p>
                <a:r>
                  <a:rPr lang="ru-RU" dirty="0" smtClean="0"/>
                  <a:t>В</a:t>
                </a:r>
                <a:r>
                  <a:rPr lang="ru-RU" baseline="0" dirty="0" smtClean="0"/>
                  <a:t> реальности среднее квадратичное отклонение </a:t>
                </a:r>
                <a:r>
                  <a:rPr lang="en-AU" i="0">
                    <a:latin typeface="Cambria Math" panose="02040503050406030204" pitchFamily="18" charset="0"/>
                  </a:rPr>
                  <a:t>𝐴</a:t>
                </a:r>
                <a:r>
                  <a:rPr lang="en-AU" i="0" smtClean="0">
                    <a:latin typeface="Cambria Math" panose="02040503050406030204" pitchFamily="18" charset="0"/>
                  </a:rPr>
                  <a:t>_(</a:t>
                </a:r>
                <a:r>
                  <a:rPr lang="en-AU" i="0">
                    <a:latin typeface="Cambria Math" panose="02040503050406030204" pitchFamily="18" charset="0"/>
                  </a:rPr>
                  <a:t>𝑥</a:t>
                </a:r>
                <a:r>
                  <a:rPr lang="en-US" b="0" i="0" smtClean="0">
                    <a:latin typeface="Cambria Math" panose="02040503050406030204" pitchFamily="18" charset="0"/>
                  </a:rPr>
                  <a:t>,𝑦</a:t>
                </a:r>
                <a:r>
                  <a:rPr lang="en-AU" b="0" i="0" smtClean="0">
                    <a:latin typeface="Cambria Math" panose="02040503050406030204" pitchFamily="18" charset="0"/>
                  </a:rPr>
                  <a:t>) </a:t>
                </a:r>
                <a:r>
                  <a:rPr lang="en-AU" i="0" smtClean="0">
                    <a:latin typeface="Cambria Math" panose="02040503050406030204" pitchFamily="18" charset="0"/>
                  </a:rPr>
                  <a:t>(</a:t>
                </a:r>
                <a:r>
                  <a:rPr lang="en-US" b="0" i="0" smtClean="0">
                    <a:latin typeface="Cambria Math" panose="02040503050406030204" pitchFamily="18" charset="0"/>
                  </a:rPr>
                  <a:t>𝑡)</a:t>
                </a:r>
                <a:r>
                  <a:rPr lang="ru-RU" dirty="0" smtClean="0"/>
                  <a:t> значительно меньше её мат. Ожидания (</a:t>
                </a:r>
                <a:r>
                  <a:rPr lang="ru-RU" sz="1200" b="1" i="0" kern="1200" dirty="0" smtClean="0">
                    <a:solidFill>
                      <a:schemeClr val="tx1"/>
                    </a:solidFill>
                    <a:effectLst/>
                    <a:latin typeface="+mn-lt"/>
                    <a:ea typeface="+mn-ea"/>
                    <a:cs typeface="+mn-cs"/>
                  </a:rPr>
                  <a:t>среднее значение случайной величины</a:t>
                </a:r>
                <a:r>
                  <a:rPr lang="ru-RU" sz="1200" b="0" i="0" kern="1200" dirty="0" smtClean="0">
                    <a:solidFill>
                      <a:schemeClr val="tx1"/>
                    </a:solidFill>
                    <a:effectLst/>
                    <a:latin typeface="+mn-lt"/>
                    <a:ea typeface="+mn-ea"/>
                    <a:cs typeface="+mn-cs"/>
                  </a:rPr>
                  <a:t>, взвешенное по вероятностям возможных значений), что для эргодических стационарных случайных процессов совпадают</a:t>
                </a:r>
                <a:r>
                  <a:rPr lang="ru-RU" sz="1200" b="0" i="0" kern="1200" baseline="0" dirty="0" smtClean="0">
                    <a:solidFill>
                      <a:schemeClr val="tx1"/>
                    </a:solidFill>
                    <a:effectLst/>
                    <a:latin typeface="+mn-lt"/>
                    <a:ea typeface="+mn-ea"/>
                    <a:cs typeface="+mn-cs"/>
                  </a:rPr>
                  <a:t> </a:t>
                </a:r>
                <a:r>
                  <a:rPr lang="ru-RU" sz="1200" b="0" i="0" kern="1200" dirty="0" smtClean="0">
                    <a:solidFill>
                      <a:schemeClr val="tx1"/>
                    </a:solidFill>
                    <a:effectLst/>
                    <a:latin typeface="+mn-lt"/>
                    <a:ea typeface="+mn-ea"/>
                    <a:cs typeface="+mn-cs"/>
                  </a:rPr>
                  <a:t>со средними по времени </a:t>
                </a:r>
                <a:r>
                  <a:rPr lang="en-AU" i="0" smtClean="0">
                    <a:latin typeface="Cambria Math" panose="02040503050406030204" pitchFamily="18" charset="0"/>
                  </a:rPr>
                  <a:t>⟨</a:t>
                </a:r>
                <a:r>
                  <a:rPr lang="en-AU" i="0">
                    <a:latin typeface="Cambria Math" panose="02040503050406030204" pitchFamily="18" charset="0"/>
                  </a:rPr>
                  <a:t>𝐴_(𝑥</a:t>
                </a:r>
                <a:r>
                  <a:rPr lang="en-US" b="0" i="0" smtClean="0">
                    <a:latin typeface="Cambria Math" panose="02040503050406030204" pitchFamily="18" charset="0"/>
                  </a:rPr>
                  <a:t>,𝑦</a:t>
                </a:r>
                <a:r>
                  <a:rPr lang="en-AU" b="0" i="0">
                    <a:latin typeface="Cambria Math" panose="02040503050406030204" pitchFamily="18" charset="0"/>
                  </a:rPr>
                  <a:t>)</a:t>
                </a:r>
                <a:r>
                  <a:rPr lang="en-AU" b="0" i="0" smtClean="0">
                    <a:latin typeface="Cambria Math" panose="02040503050406030204" pitchFamily="18" charset="0"/>
                  </a:rPr>
                  <a:t> (</a:t>
                </a:r>
                <a:r>
                  <a:rPr lang="en-US" b="0" i="0" smtClean="0">
                    <a:latin typeface="Cambria Math" panose="02040503050406030204" pitchFamily="18" charset="0"/>
                  </a:rPr>
                  <a:t>𝑡)⟩</a:t>
                </a:r>
                <a:r>
                  <a:rPr lang="ru-RU" dirty="0" smtClean="0"/>
                  <a:t>.</a:t>
                </a:r>
              </a:p>
              <a:p>
                <a:r>
                  <a:rPr lang="ru-RU" dirty="0" smtClean="0">
                    <a:ea typeface="Cambria Math" panose="02040503050406030204" pitchFamily="18" charset="0"/>
                  </a:rPr>
                  <a:t>Для </a:t>
                </a:r>
                <a:r>
                  <a:rPr lang="el-GR" i="0" dirty="0" smtClean="0">
                    <a:latin typeface="Cambria Math" panose="02040503050406030204" pitchFamily="18" charset="0"/>
                    <a:ea typeface="Cambria Math" panose="02040503050406030204" pitchFamily="18" charset="0"/>
                  </a:rPr>
                  <a:t>Φ</a:t>
                </a:r>
                <a:r>
                  <a:rPr lang="ru-RU" i="0" dirty="0" smtClean="0">
                    <a:latin typeface="Cambria Math" panose="02040503050406030204" pitchFamily="18" charset="0"/>
                    <a:ea typeface="Cambria Math" panose="02040503050406030204" pitchFamily="18" charset="0"/>
                  </a:rPr>
                  <a:t>(</a:t>
                </a:r>
                <a:r>
                  <a:rPr lang="en-AU" i="0" dirty="0">
                    <a:latin typeface="Cambria Math" panose="02040503050406030204" pitchFamily="18" charset="0"/>
                    <a:ea typeface="Cambria Math" panose="02040503050406030204" pitchFamily="18" charset="0"/>
                  </a:rPr>
                  <a:t>𝑡)</a:t>
                </a:r>
                <a:r>
                  <a:rPr lang="ru-RU" dirty="0" smtClean="0"/>
                  <a:t> наоборот, среднеквадратичное отклонение может</a:t>
                </a:r>
                <a:r>
                  <a:rPr lang="ru-RU" baseline="0" dirty="0" smtClean="0"/>
                  <a:t> быть больше </a:t>
                </a:r>
                <a:r>
                  <a:rPr lang="ru-RU" baseline="0" dirty="0" err="1" smtClean="0"/>
                  <a:t>матожидания</a:t>
                </a:r>
                <a:r>
                  <a:rPr lang="ru-RU" baseline="0" dirty="0" smtClean="0"/>
                  <a:t>.</a:t>
                </a:r>
              </a:p>
              <a:p>
                <a:endParaRPr lang="ru-RU" baseline="0" dirty="0" smtClean="0"/>
              </a:p>
              <a:p>
                <a:r>
                  <a:rPr lang="ru-RU" sz="1200" b="1" i="0" kern="1200" dirty="0" smtClean="0">
                    <a:solidFill>
                      <a:schemeClr val="tx1"/>
                    </a:solidFill>
                    <a:effectLst/>
                    <a:latin typeface="+mn-lt"/>
                    <a:ea typeface="+mn-ea"/>
                    <a:cs typeface="+mn-cs"/>
                  </a:rPr>
                  <a:t>Эргодический стационарный процесс</a:t>
                </a:r>
                <a:r>
                  <a:rPr lang="ru-RU" sz="1200" b="0" i="0" kern="1200" dirty="0" smtClean="0">
                    <a:solidFill>
                      <a:schemeClr val="tx1"/>
                    </a:solidFill>
                    <a:effectLst/>
                    <a:latin typeface="+mn-lt"/>
                    <a:ea typeface="+mn-ea"/>
                    <a:cs typeface="+mn-cs"/>
                  </a:rPr>
                  <a:t> — это математическая модель для </a:t>
                </a:r>
                <a:r>
                  <a:rPr lang="ru-RU" sz="1200" b="1" i="0" kern="1200" dirty="0" smtClean="0">
                    <a:solidFill>
                      <a:schemeClr val="tx1"/>
                    </a:solidFill>
                    <a:effectLst/>
                    <a:latin typeface="+mn-lt"/>
                    <a:ea typeface="+mn-ea"/>
                    <a:cs typeface="+mn-cs"/>
                  </a:rPr>
                  <a:t>случайных сигналов, которые ведут себя "одинаково" в любой момент времени (стационарность), и для изучения которых достаточно длительного наблюдения за одним экземпляром системы (эргодичность).</a:t>
                </a:r>
                <a:endParaRPr lang="en-AU" sz="1200" b="1" i="0" kern="1200" dirty="0" smtClean="0">
                  <a:solidFill>
                    <a:schemeClr val="tx1"/>
                  </a:solidFill>
                  <a:effectLst/>
                  <a:latin typeface="+mn-lt"/>
                  <a:ea typeface="+mn-ea"/>
                  <a:cs typeface="+mn-cs"/>
                </a:endParaRPr>
              </a:p>
              <a:p>
                <a:endParaRPr lang="en-AU" sz="1200" b="1"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b="1" i="0" kern="1200" dirty="0" err="1" smtClean="0">
                    <a:solidFill>
                      <a:schemeClr val="tx1"/>
                    </a:solidFill>
                    <a:effectLst/>
                    <a:latin typeface="+mn-lt"/>
                    <a:ea typeface="+mn-ea"/>
                    <a:cs typeface="+mn-cs"/>
                  </a:rPr>
                  <a:t>Матожидание</a:t>
                </a:r>
                <a:r>
                  <a:rPr lang="ru-RU" sz="1200" b="1" i="0" kern="1200" baseline="0" dirty="0" smtClean="0">
                    <a:solidFill>
                      <a:schemeClr val="tx1"/>
                    </a:solidFill>
                    <a:effectLst/>
                    <a:latin typeface="+mn-lt"/>
                    <a:ea typeface="+mn-ea"/>
                    <a:cs typeface="+mn-cs"/>
                  </a:rPr>
                  <a:t> - </a:t>
                </a:r>
                <a:r>
                  <a:rPr lang="ru-RU" sz="1200" b="0" i="0" kern="1200" baseline="0" dirty="0" smtClean="0">
                    <a:solidFill>
                      <a:schemeClr val="tx1"/>
                    </a:solidFill>
                    <a:effectLst/>
                    <a:latin typeface="+mn-lt"/>
                    <a:ea typeface="+mn-ea"/>
                    <a:cs typeface="+mn-cs"/>
                  </a:rPr>
                  <a:t>э</a:t>
                </a:r>
                <a:r>
                  <a:rPr lang="ru-RU" sz="1200" b="0" i="0" kern="1200" dirty="0" smtClean="0">
                    <a:solidFill>
                      <a:schemeClr val="tx1"/>
                    </a:solidFill>
                    <a:effectLst/>
                    <a:latin typeface="+mn-lt"/>
                    <a:ea typeface="+mn-ea"/>
                    <a:cs typeface="+mn-cs"/>
                  </a:rPr>
                  <a:t>то </a:t>
                </a:r>
                <a:r>
                  <a:rPr lang="ru-RU" sz="1200" b="1" i="0" kern="1200" dirty="0" smtClean="0">
                    <a:solidFill>
                      <a:schemeClr val="tx1"/>
                    </a:solidFill>
                    <a:effectLst/>
                    <a:latin typeface="+mn-lt"/>
                    <a:ea typeface="+mn-ea"/>
                    <a:cs typeface="+mn-cs"/>
                  </a:rPr>
                  <a:t>среднее значение</a:t>
                </a:r>
                <a:r>
                  <a:rPr lang="ru-RU" sz="1200" b="0" i="0" kern="1200" dirty="0" smtClean="0">
                    <a:solidFill>
                      <a:schemeClr val="tx1"/>
                    </a:solidFill>
                    <a:effectLst/>
                    <a:latin typeface="+mn-lt"/>
                    <a:ea typeface="+mn-ea"/>
                    <a:cs typeface="+mn-cs"/>
                  </a:rPr>
                  <a:t>, которое мы ожидаем получить в долгосрочной перспективе, если будем повторять эксперимент бесконечно много раз.</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b="0" i="0" kern="1200" dirty="0" smtClean="0">
                    <a:solidFill>
                      <a:schemeClr val="tx1"/>
                    </a:solidFill>
                    <a:effectLst/>
                    <a:latin typeface="+mn-lt"/>
                    <a:ea typeface="+mn-ea"/>
                    <a:cs typeface="+mn-cs"/>
                  </a:rPr>
                  <a:t>СКО - то мера </a:t>
                </a:r>
                <a:r>
                  <a:rPr lang="ru-RU" sz="1200" b="1" i="0" kern="1200" dirty="0" smtClean="0">
                    <a:solidFill>
                      <a:schemeClr val="tx1"/>
                    </a:solidFill>
                    <a:effectLst/>
                    <a:latin typeface="+mn-lt"/>
                    <a:ea typeface="+mn-ea"/>
                    <a:cs typeface="+mn-cs"/>
                  </a:rPr>
                  <a:t>разброса, рассеяния или неопределённости</a:t>
                </a:r>
                <a:r>
                  <a:rPr lang="ru-RU" sz="1200" b="0" i="0" kern="1200" dirty="0" smtClean="0">
                    <a:solidFill>
                      <a:schemeClr val="tx1"/>
                    </a:solidFill>
                    <a:effectLst/>
                    <a:latin typeface="+mn-lt"/>
                    <a:ea typeface="+mn-ea"/>
                    <a:cs typeface="+mn-cs"/>
                  </a:rPr>
                  <a:t> значений случайной величины вокруг её математического ожидания.</a:t>
                </a:r>
              </a:p>
              <a:p>
                <a:endParaRPr lang="ru-RU" dirty="0"/>
              </a:p>
            </p:txBody>
          </p:sp>
        </mc:Fallback>
      </mc:AlternateContent>
      <p:sp>
        <p:nvSpPr>
          <p:cNvPr id="4" name="Номер слайда 3"/>
          <p:cNvSpPr>
            <a:spLocks noGrp="1"/>
          </p:cNvSpPr>
          <p:nvPr>
            <p:ph type="sldNum" sz="quarter" idx="10"/>
          </p:nvPr>
        </p:nvSpPr>
        <p:spPr/>
        <p:txBody>
          <a:bodyPr/>
          <a:lstStyle/>
          <a:p>
            <a:fld id="{A353AE15-2B97-483B-BC7E-E05C829FAB19}" type="slidenum">
              <a:rPr lang="ru-RU" smtClean="0"/>
              <a:t>5</a:t>
            </a:fld>
            <a:endParaRPr lang="ru-RU"/>
          </a:p>
        </p:txBody>
      </p:sp>
    </p:spTree>
    <p:extLst>
      <p:ext uri="{BB962C8B-B14F-4D97-AF65-F5344CB8AC3E}">
        <p14:creationId xmlns:p14="http://schemas.microsoft.com/office/powerpoint/2010/main" val="12184586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353AE15-2B97-483B-BC7E-E05C829FAB19}" type="slidenum">
              <a:rPr lang="ru-RU" smtClean="0"/>
              <a:t>6</a:t>
            </a:fld>
            <a:endParaRPr lang="ru-RU"/>
          </a:p>
        </p:txBody>
      </p:sp>
    </p:spTree>
    <p:extLst>
      <p:ext uri="{BB962C8B-B14F-4D97-AF65-F5344CB8AC3E}">
        <p14:creationId xmlns:p14="http://schemas.microsoft.com/office/powerpoint/2010/main" val="3247562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Последнее наблюдается при отражении</a:t>
            </a:r>
            <a:r>
              <a:rPr lang="ru-RU" baseline="0" dirty="0" smtClean="0"/>
              <a:t> или преломлении неполяризованного света на границе двух сред</a:t>
            </a:r>
            <a:endParaRPr lang="ru-RU" dirty="0"/>
          </a:p>
        </p:txBody>
      </p:sp>
      <p:sp>
        <p:nvSpPr>
          <p:cNvPr id="4" name="Номер слайда 3"/>
          <p:cNvSpPr>
            <a:spLocks noGrp="1"/>
          </p:cNvSpPr>
          <p:nvPr>
            <p:ph type="sldNum" sz="quarter" idx="10"/>
          </p:nvPr>
        </p:nvSpPr>
        <p:spPr/>
        <p:txBody>
          <a:bodyPr/>
          <a:lstStyle/>
          <a:p>
            <a:fld id="{A353AE15-2B97-483B-BC7E-E05C829FAB19}" type="slidenum">
              <a:rPr lang="ru-RU" smtClean="0"/>
              <a:t>7</a:t>
            </a:fld>
            <a:endParaRPr lang="ru-RU"/>
          </a:p>
        </p:txBody>
      </p:sp>
    </p:spTree>
    <p:extLst>
      <p:ext uri="{BB962C8B-B14F-4D97-AF65-F5344CB8AC3E}">
        <p14:creationId xmlns:p14="http://schemas.microsoft.com/office/powerpoint/2010/main" val="29074533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353AE15-2B97-483B-BC7E-E05C829FAB19}" type="slidenum">
              <a:rPr lang="ru-RU" smtClean="0"/>
              <a:t>8</a:t>
            </a:fld>
            <a:endParaRPr lang="ru-RU"/>
          </a:p>
        </p:txBody>
      </p:sp>
    </p:spTree>
    <p:extLst>
      <p:ext uri="{BB962C8B-B14F-4D97-AF65-F5344CB8AC3E}">
        <p14:creationId xmlns:p14="http://schemas.microsoft.com/office/powerpoint/2010/main" val="31459049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353AE15-2B97-483B-BC7E-E05C829FAB19}" type="slidenum">
              <a:rPr lang="ru-RU" smtClean="0"/>
              <a:t>9</a:t>
            </a:fld>
            <a:endParaRPr lang="ru-RU"/>
          </a:p>
        </p:txBody>
      </p:sp>
    </p:spTree>
    <p:extLst>
      <p:ext uri="{BB962C8B-B14F-4D97-AF65-F5344CB8AC3E}">
        <p14:creationId xmlns:p14="http://schemas.microsoft.com/office/powerpoint/2010/main" val="14319367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353AE15-2B97-483B-BC7E-E05C829FAB19}" type="slidenum">
              <a:rPr lang="ru-RU" smtClean="0"/>
              <a:t>10</a:t>
            </a:fld>
            <a:endParaRPr lang="ru-RU"/>
          </a:p>
        </p:txBody>
      </p:sp>
    </p:spTree>
    <p:extLst>
      <p:ext uri="{BB962C8B-B14F-4D97-AF65-F5344CB8AC3E}">
        <p14:creationId xmlns:p14="http://schemas.microsoft.com/office/powerpoint/2010/main" val="42426103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0234DE1F-B5EA-4B62-9EE9-48153E44C21D}" type="datetimeFigureOut">
              <a:rPr lang="ru-RU" smtClean="0"/>
              <a:t>12.12.2025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AC1A8D8-C6B0-44C2-92B5-C48DCE25062D}" type="slidenum">
              <a:rPr lang="ru-RU" smtClean="0"/>
              <a:t>‹#›</a:t>
            </a:fld>
            <a:endParaRPr lang="ru-RU"/>
          </a:p>
        </p:txBody>
      </p:sp>
    </p:spTree>
    <p:extLst>
      <p:ext uri="{BB962C8B-B14F-4D97-AF65-F5344CB8AC3E}">
        <p14:creationId xmlns:p14="http://schemas.microsoft.com/office/powerpoint/2010/main" val="9615732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234DE1F-B5EA-4B62-9EE9-48153E44C21D}" type="datetimeFigureOut">
              <a:rPr lang="ru-RU" smtClean="0"/>
              <a:t>12.12.2025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AC1A8D8-C6B0-44C2-92B5-C48DCE25062D}" type="slidenum">
              <a:rPr lang="ru-RU" smtClean="0"/>
              <a:t>‹#›</a:t>
            </a:fld>
            <a:endParaRPr lang="ru-RU"/>
          </a:p>
        </p:txBody>
      </p:sp>
    </p:spTree>
    <p:extLst>
      <p:ext uri="{BB962C8B-B14F-4D97-AF65-F5344CB8AC3E}">
        <p14:creationId xmlns:p14="http://schemas.microsoft.com/office/powerpoint/2010/main" val="42581871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234DE1F-B5EA-4B62-9EE9-48153E44C21D}" type="datetimeFigureOut">
              <a:rPr lang="ru-RU" smtClean="0"/>
              <a:t>12.12.2025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AC1A8D8-C6B0-44C2-92B5-C48DCE25062D}" type="slidenum">
              <a:rPr lang="ru-RU" smtClean="0"/>
              <a:t>‹#›</a:t>
            </a:fld>
            <a:endParaRPr lang="ru-RU"/>
          </a:p>
        </p:txBody>
      </p:sp>
    </p:spTree>
    <p:extLst>
      <p:ext uri="{BB962C8B-B14F-4D97-AF65-F5344CB8AC3E}">
        <p14:creationId xmlns:p14="http://schemas.microsoft.com/office/powerpoint/2010/main" val="25152410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234DE1F-B5EA-4B62-9EE9-48153E44C21D}" type="datetimeFigureOut">
              <a:rPr lang="ru-RU" smtClean="0"/>
              <a:t>12.12.2025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AC1A8D8-C6B0-44C2-92B5-C48DCE25062D}" type="slidenum">
              <a:rPr lang="ru-RU" smtClean="0"/>
              <a:t>‹#›</a:t>
            </a:fld>
            <a:endParaRPr lang="ru-RU"/>
          </a:p>
        </p:txBody>
      </p:sp>
    </p:spTree>
    <p:extLst>
      <p:ext uri="{BB962C8B-B14F-4D97-AF65-F5344CB8AC3E}">
        <p14:creationId xmlns:p14="http://schemas.microsoft.com/office/powerpoint/2010/main" val="1139709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0234DE1F-B5EA-4B62-9EE9-48153E44C21D}" type="datetimeFigureOut">
              <a:rPr lang="ru-RU" smtClean="0"/>
              <a:t>12.12.2025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AC1A8D8-C6B0-44C2-92B5-C48DCE25062D}" type="slidenum">
              <a:rPr lang="ru-RU" smtClean="0"/>
              <a:t>‹#›</a:t>
            </a:fld>
            <a:endParaRPr lang="ru-RU"/>
          </a:p>
        </p:txBody>
      </p:sp>
    </p:spTree>
    <p:extLst>
      <p:ext uri="{BB962C8B-B14F-4D97-AF65-F5344CB8AC3E}">
        <p14:creationId xmlns:p14="http://schemas.microsoft.com/office/powerpoint/2010/main" val="3175685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0234DE1F-B5EA-4B62-9EE9-48153E44C21D}" type="datetimeFigureOut">
              <a:rPr lang="ru-RU" smtClean="0"/>
              <a:t>12.12.2025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AC1A8D8-C6B0-44C2-92B5-C48DCE25062D}" type="slidenum">
              <a:rPr lang="ru-RU" smtClean="0"/>
              <a:t>‹#›</a:t>
            </a:fld>
            <a:endParaRPr lang="ru-RU"/>
          </a:p>
        </p:txBody>
      </p:sp>
    </p:spTree>
    <p:extLst>
      <p:ext uri="{BB962C8B-B14F-4D97-AF65-F5344CB8AC3E}">
        <p14:creationId xmlns:p14="http://schemas.microsoft.com/office/powerpoint/2010/main" val="40503160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0234DE1F-B5EA-4B62-9EE9-48153E44C21D}" type="datetimeFigureOut">
              <a:rPr lang="ru-RU" smtClean="0"/>
              <a:t>12.12.2025</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9AC1A8D8-C6B0-44C2-92B5-C48DCE25062D}" type="slidenum">
              <a:rPr lang="ru-RU" smtClean="0"/>
              <a:t>‹#›</a:t>
            </a:fld>
            <a:endParaRPr lang="ru-RU"/>
          </a:p>
        </p:txBody>
      </p:sp>
    </p:spTree>
    <p:extLst>
      <p:ext uri="{BB962C8B-B14F-4D97-AF65-F5344CB8AC3E}">
        <p14:creationId xmlns:p14="http://schemas.microsoft.com/office/powerpoint/2010/main" val="23329094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0234DE1F-B5EA-4B62-9EE9-48153E44C21D}" type="datetimeFigureOut">
              <a:rPr lang="ru-RU" smtClean="0"/>
              <a:t>12.12.2025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9AC1A8D8-C6B0-44C2-92B5-C48DCE25062D}" type="slidenum">
              <a:rPr lang="ru-RU" smtClean="0"/>
              <a:t>‹#›</a:t>
            </a:fld>
            <a:endParaRPr lang="ru-RU"/>
          </a:p>
        </p:txBody>
      </p:sp>
    </p:spTree>
    <p:extLst>
      <p:ext uri="{BB962C8B-B14F-4D97-AF65-F5344CB8AC3E}">
        <p14:creationId xmlns:p14="http://schemas.microsoft.com/office/powerpoint/2010/main" val="28354623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0234DE1F-B5EA-4B62-9EE9-48153E44C21D}" type="datetimeFigureOut">
              <a:rPr lang="ru-RU" smtClean="0"/>
              <a:t>12.12.2025</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9AC1A8D8-C6B0-44C2-92B5-C48DCE25062D}" type="slidenum">
              <a:rPr lang="ru-RU" smtClean="0"/>
              <a:t>‹#›</a:t>
            </a:fld>
            <a:endParaRPr lang="ru-RU"/>
          </a:p>
        </p:txBody>
      </p:sp>
    </p:spTree>
    <p:extLst>
      <p:ext uri="{BB962C8B-B14F-4D97-AF65-F5344CB8AC3E}">
        <p14:creationId xmlns:p14="http://schemas.microsoft.com/office/powerpoint/2010/main" val="8665617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0234DE1F-B5EA-4B62-9EE9-48153E44C21D}" type="datetimeFigureOut">
              <a:rPr lang="ru-RU" smtClean="0"/>
              <a:t>12.12.2025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AC1A8D8-C6B0-44C2-92B5-C48DCE25062D}" type="slidenum">
              <a:rPr lang="ru-RU" smtClean="0"/>
              <a:t>‹#›</a:t>
            </a:fld>
            <a:endParaRPr lang="ru-RU"/>
          </a:p>
        </p:txBody>
      </p:sp>
    </p:spTree>
    <p:extLst>
      <p:ext uri="{BB962C8B-B14F-4D97-AF65-F5344CB8AC3E}">
        <p14:creationId xmlns:p14="http://schemas.microsoft.com/office/powerpoint/2010/main" val="36503215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0234DE1F-B5EA-4B62-9EE9-48153E44C21D}" type="datetimeFigureOut">
              <a:rPr lang="ru-RU" smtClean="0"/>
              <a:t>12.12.2025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AC1A8D8-C6B0-44C2-92B5-C48DCE25062D}" type="slidenum">
              <a:rPr lang="ru-RU" smtClean="0"/>
              <a:t>‹#›</a:t>
            </a:fld>
            <a:endParaRPr lang="ru-RU"/>
          </a:p>
        </p:txBody>
      </p:sp>
    </p:spTree>
    <p:extLst>
      <p:ext uri="{BB962C8B-B14F-4D97-AF65-F5344CB8AC3E}">
        <p14:creationId xmlns:p14="http://schemas.microsoft.com/office/powerpoint/2010/main" val="1323290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34DE1F-B5EA-4B62-9EE9-48153E44C21D}" type="datetimeFigureOut">
              <a:rPr lang="ru-RU" smtClean="0"/>
              <a:t>12.12.2025</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C1A8D8-C6B0-44C2-92B5-C48DCE25062D}" type="slidenum">
              <a:rPr lang="ru-RU" smtClean="0"/>
              <a:t>‹#›</a:t>
            </a:fld>
            <a:endParaRPr lang="ru-RU"/>
          </a:p>
        </p:txBody>
      </p:sp>
    </p:spTree>
    <p:extLst>
      <p:ext uri="{BB962C8B-B14F-4D97-AF65-F5344CB8AC3E}">
        <p14:creationId xmlns:p14="http://schemas.microsoft.com/office/powerpoint/2010/main" val="15237123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8.png"/><Relationship Id="rId7" Type="http://schemas.openxmlformats.org/officeDocument/2006/relationships/image" Target="../media/image61.png"/><Relationship Id="rId12"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17.png"/><Relationship Id="rId10" Type="http://schemas.openxmlformats.org/officeDocument/2006/relationships/image" Target="../media/image64.png"/><Relationship Id="rId4" Type="http://schemas.openxmlformats.org/officeDocument/2006/relationships/image" Target="../media/image59.png"/><Relationship Id="rId9" Type="http://schemas.openxmlformats.org/officeDocument/2006/relationships/image" Target="../media/image63.png"/></Relationships>
</file>

<file path=ppt/slides/_rels/slide11.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png"/><Relationship Id="rId18" Type="http://schemas.openxmlformats.org/officeDocument/2006/relationships/image" Target="../media/image82.png"/><Relationship Id="rId26" Type="http://schemas.openxmlformats.org/officeDocument/2006/relationships/image" Target="../media/image90.png"/><Relationship Id="rId3" Type="http://schemas.openxmlformats.org/officeDocument/2006/relationships/image" Target="../media/image67.png"/><Relationship Id="rId21" Type="http://schemas.openxmlformats.org/officeDocument/2006/relationships/image" Target="../media/image85.png"/><Relationship Id="rId7" Type="http://schemas.openxmlformats.org/officeDocument/2006/relationships/image" Target="../media/image71.png"/><Relationship Id="rId12" Type="http://schemas.openxmlformats.org/officeDocument/2006/relationships/image" Target="../media/image76.png"/><Relationship Id="rId17" Type="http://schemas.openxmlformats.org/officeDocument/2006/relationships/image" Target="../media/image81.png"/><Relationship Id="rId25" Type="http://schemas.openxmlformats.org/officeDocument/2006/relationships/image" Target="../media/image89.png"/><Relationship Id="rId2" Type="http://schemas.openxmlformats.org/officeDocument/2006/relationships/notesSlide" Target="../notesSlides/notesSlide10.xml"/><Relationship Id="rId16" Type="http://schemas.openxmlformats.org/officeDocument/2006/relationships/image" Target="../media/image80.png"/><Relationship Id="rId20" Type="http://schemas.openxmlformats.org/officeDocument/2006/relationships/image" Target="../media/image84.png"/><Relationship Id="rId1" Type="http://schemas.openxmlformats.org/officeDocument/2006/relationships/slideLayout" Target="../slideLayouts/slideLayout7.xml"/><Relationship Id="rId6" Type="http://schemas.openxmlformats.org/officeDocument/2006/relationships/image" Target="../media/image70.png"/><Relationship Id="rId11" Type="http://schemas.openxmlformats.org/officeDocument/2006/relationships/image" Target="../media/image75.png"/><Relationship Id="rId24" Type="http://schemas.openxmlformats.org/officeDocument/2006/relationships/image" Target="../media/image88.png"/><Relationship Id="rId5" Type="http://schemas.openxmlformats.org/officeDocument/2006/relationships/image" Target="../media/image69.png"/><Relationship Id="rId15" Type="http://schemas.openxmlformats.org/officeDocument/2006/relationships/image" Target="../media/image79.png"/><Relationship Id="rId23" Type="http://schemas.openxmlformats.org/officeDocument/2006/relationships/image" Target="../media/image87.png"/><Relationship Id="rId10" Type="http://schemas.openxmlformats.org/officeDocument/2006/relationships/image" Target="../media/image74.png"/><Relationship Id="rId19" Type="http://schemas.openxmlformats.org/officeDocument/2006/relationships/image" Target="../media/image83.png"/><Relationship Id="rId4" Type="http://schemas.openxmlformats.org/officeDocument/2006/relationships/image" Target="../media/image68.png"/><Relationship Id="rId9" Type="http://schemas.openxmlformats.org/officeDocument/2006/relationships/image" Target="../media/image73.png"/><Relationship Id="rId14" Type="http://schemas.openxmlformats.org/officeDocument/2006/relationships/image" Target="../media/image78.png"/><Relationship Id="rId22" Type="http://schemas.openxmlformats.org/officeDocument/2006/relationships/image" Target="../media/image86.png"/></Relationships>
</file>

<file path=ppt/slides/_rels/slide12.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1.png"/><Relationship Id="rId7"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93.png"/><Relationship Id="rId4" Type="http://schemas.openxmlformats.org/officeDocument/2006/relationships/image" Target="../media/image92.png"/><Relationship Id="rId9" Type="http://schemas.openxmlformats.org/officeDocument/2006/relationships/image" Target="../media/image28.jpeg"/></Relationships>
</file>

<file path=ppt/slides/_rels/slide13.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95.jpg"/><Relationship Id="rId3" Type="http://schemas.openxmlformats.org/officeDocument/2006/relationships/image" Target="../media/image30.png"/><Relationship Id="rId7" Type="http://schemas.openxmlformats.org/officeDocument/2006/relationships/image" Target="../media/image101.png"/><Relationship Id="rId12" Type="http://schemas.openxmlformats.org/officeDocument/2006/relationships/image" Target="../media/image94.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00.png"/><Relationship Id="rId11" Type="http://schemas.openxmlformats.org/officeDocument/2006/relationships/image" Target="../media/image66.png"/><Relationship Id="rId5" Type="http://schemas.openxmlformats.org/officeDocument/2006/relationships/image" Target="../media/image99.png"/><Relationship Id="rId10" Type="http://schemas.openxmlformats.org/officeDocument/2006/relationships/image" Target="../media/image104.png"/><Relationship Id="rId4" Type="http://schemas.openxmlformats.org/officeDocument/2006/relationships/image" Target="../media/image39.png"/><Relationship Id="rId9" Type="http://schemas.openxmlformats.org/officeDocument/2006/relationships/image" Target="../media/image103.png"/><Relationship Id="rId14" Type="http://schemas.openxmlformats.org/officeDocument/2006/relationships/image" Target="../media/image96.png"/></Relationships>
</file>

<file path=ppt/slides/_rels/slide14.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95.jpg"/><Relationship Id="rId3" Type="http://schemas.openxmlformats.org/officeDocument/2006/relationships/image" Target="../media/image30.png"/><Relationship Id="rId7" Type="http://schemas.openxmlformats.org/officeDocument/2006/relationships/image" Target="../media/image101.png"/><Relationship Id="rId12" Type="http://schemas.openxmlformats.org/officeDocument/2006/relationships/image" Target="../media/image94.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00.png"/><Relationship Id="rId11" Type="http://schemas.openxmlformats.org/officeDocument/2006/relationships/image" Target="../media/image66.png"/><Relationship Id="rId5" Type="http://schemas.openxmlformats.org/officeDocument/2006/relationships/image" Target="../media/image99.png"/><Relationship Id="rId10" Type="http://schemas.openxmlformats.org/officeDocument/2006/relationships/image" Target="../media/image104.png"/><Relationship Id="rId4" Type="http://schemas.openxmlformats.org/officeDocument/2006/relationships/image" Target="../media/image39.png"/><Relationship Id="rId9" Type="http://schemas.openxmlformats.org/officeDocument/2006/relationships/image" Target="../media/image103.png"/><Relationship Id="rId14" Type="http://schemas.openxmlformats.org/officeDocument/2006/relationships/image" Target="../media/image97.png"/></Relationships>
</file>

<file path=ppt/slides/_rels/slide15.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98.png"/><Relationship Id="rId7" Type="http://schemas.openxmlformats.org/officeDocument/2006/relationships/image" Target="../media/image10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06.png"/><Relationship Id="rId5" Type="http://schemas.openxmlformats.org/officeDocument/2006/relationships/image" Target="../media/image105.png"/><Relationship Id="rId10" Type="http://schemas.openxmlformats.org/officeDocument/2006/relationships/image" Target="../media/image109.png"/><Relationship Id="rId4" Type="http://schemas.openxmlformats.org/officeDocument/2006/relationships/image" Target="../media/image99.gif"/><Relationship Id="rId9" Type="http://schemas.openxmlformats.org/officeDocument/2006/relationships/image" Target="../media/image113.png"/></Relationships>
</file>

<file path=ppt/slides/_rels/slide16.xml.rels><?xml version="1.0" encoding="UTF-8" standalone="yes"?>
<Relationships xmlns="http://schemas.openxmlformats.org/package/2006/relationships"><Relationship Id="rId13" Type="http://schemas.openxmlformats.org/officeDocument/2006/relationships/image" Target="../media/image117.png"/><Relationship Id="rId3" Type="http://schemas.openxmlformats.org/officeDocument/2006/relationships/image" Target="../media/image110.jpg"/><Relationship Id="rId12" Type="http://schemas.openxmlformats.org/officeDocument/2006/relationships/image" Target="../media/image116.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14.png"/><Relationship Id="rId11" Type="http://schemas.openxmlformats.org/officeDocument/2006/relationships/image" Target="../media/image115.png"/><Relationship Id="rId5" Type="http://schemas.openxmlformats.org/officeDocument/2006/relationships/image" Target="../media/image112.jpeg"/><Relationship Id="rId10" Type="http://schemas.openxmlformats.org/officeDocument/2006/relationships/image" Target="../media/image122.png"/><Relationship Id="rId4" Type="http://schemas.openxmlformats.org/officeDocument/2006/relationships/image" Target="../media/image111.png"/><Relationship Id="rId9" Type="http://schemas.openxmlformats.org/officeDocument/2006/relationships/image" Target="../media/image121.png"/></Relationships>
</file>

<file path=ppt/slides/_rels/slide17.xml.rels><?xml version="1.0" encoding="UTF-8" standalone="yes"?>
<Relationships xmlns="http://schemas.openxmlformats.org/package/2006/relationships"><Relationship Id="rId8" Type="http://schemas.openxmlformats.org/officeDocument/2006/relationships/image" Target="../media/image121.gif"/><Relationship Id="rId3" Type="http://schemas.openxmlformats.org/officeDocument/2006/relationships/image" Target="../media/image118.jpg"/><Relationship Id="rId7" Type="http://schemas.openxmlformats.org/officeDocument/2006/relationships/image" Target="../media/image128.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120.png"/><Relationship Id="rId10" Type="http://schemas.openxmlformats.org/officeDocument/2006/relationships/image" Target="../media/image123.png"/><Relationship Id="rId4" Type="http://schemas.openxmlformats.org/officeDocument/2006/relationships/image" Target="../media/image119.jpg"/><Relationship Id="rId9" Type="http://schemas.openxmlformats.org/officeDocument/2006/relationships/image" Target="../media/image122.jpeg"/></Relationships>
</file>

<file path=ppt/slides/_rels/slide18.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124.png"/><Relationship Id="rId7" Type="http://schemas.openxmlformats.org/officeDocument/2006/relationships/image" Target="../media/image135.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34.png"/><Relationship Id="rId5" Type="http://schemas.openxmlformats.org/officeDocument/2006/relationships/image" Target="../media/image126.png"/><Relationship Id="rId4" Type="http://schemas.openxmlformats.org/officeDocument/2006/relationships/image" Target="../media/image125.png"/></Relationships>
</file>

<file path=ppt/slides/_rels/slide19.xml.rels><?xml version="1.0" encoding="UTF-8" standalone="yes"?>
<Relationships xmlns="http://schemas.openxmlformats.org/package/2006/relationships"><Relationship Id="rId3" Type="http://schemas.openxmlformats.org/officeDocument/2006/relationships/image" Target="../media/image1250.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280.png"/><Relationship Id="rId5" Type="http://schemas.openxmlformats.org/officeDocument/2006/relationships/image" Target="../media/image1270.png"/><Relationship Id="rId4" Type="http://schemas.openxmlformats.org/officeDocument/2006/relationships/image" Target="../media/image127.png"/></Relationships>
</file>

<file path=ppt/slides/_rels/slide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8" Type="http://schemas.openxmlformats.org/officeDocument/2006/relationships/image" Target="../media/image1320.png"/><Relationship Id="rId3" Type="http://schemas.openxmlformats.org/officeDocument/2006/relationships/image" Target="../media/image129.png"/><Relationship Id="rId7" Type="http://schemas.openxmlformats.org/officeDocument/2006/relationships/image" Target="../media/image1310.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270.png"/><Relationship Id="rId5" Type="http://schemas.openxmlformats.org/officeDocument/2006/relationships/image" Target="../media/image130.png"/><Relationship Id="rId4" Type="http://schemas.openxmlformats.org/officeDocument/2006/relationships/image" Target="../media/image1250.png"/></Relationships>
</file>

<file path=ppt/slides/_rels/slide21.xml.rels><?xml version="1.0" encoding="UTF-8" standalone="yes"?>
<Relationships xmlns="http://schemas.openxmlformats.org/package/2006/relationships"><Relationship Id="rId8" Type="http://schemas.openxmlformats.org/officeDocument/2006/relationships/image" Target="../media/image1350.png"/><Relationship Id="rId3" Type="http://schemas.openxmlformats.org/officeDocument/2006/relationships/image" Target="../media/image131.png"/><Relationship Id="rId7" Type="http://schemas.openxmlformats.org/officeDocument/2006/relationships/image" Target="../media/image1340.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270.png"/><Relationship Id="rId5" Type="http://schemas.openxmlformats.org/officeDocument/2006/relationships/image" Target="../media/image130.png"/><Relationship Id="rId4" Type="http://schemas.openxmlformats.org/officeDocument/2006/relationships/image" Target="../media/image1250.png"/></Relationships>
</file>

<file path=ppt/slides/_rels/slide22.xml.rels><?xml version="1.0" encoding="UTF-8" standalone="yes"?>
<Relationships xmlns="http://schemas.openxmlformats.org/package/2006/relationships"><Relationship Id="rId8" Type="http://schemas.openxmlformats.org/officeDocument/2006/relationships/image" Target="../media/image1380.png"/><Relationship Id="rId3" Type="http://schemas.openxmlformats.org/officeDocument/2006/relationships/image" Target="../media/image132.png"/><Relationship Id="rId7" Type="http://schemas.openxmlformats.org/officeDocument/2006/relationships/image" Target="../media/image141.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270.png"/><Relationship Id="rId5" Type="http://schemas.openxmlformats.org/officeDocument/2006/relationships/image" Target="../media/image130.png"/><Relationship Id="rId4" Type="http://schemas.openxmlformats.org/officeDocument/2006/relationships/image" Target="../media/image1250.png"/></Relationships>
</file>

<file path=ppt/slides/_rels/slide23.xml.rels><?xml version="1.0" encoding="UTF-8" standalone="yes"?>
<Relationships xmlns="http://schemas.openxmlformats.org/package/2006/relationships"><Relationship Id="rId8" Type="http://schemas.openxmlformats.org/officeDocument/2006/relationships/image" Target="../media/image1410.png"/><Relationship Id="rId3" Type="http://schemas.openxmlformats.org/officeDocument/2006/relationships/image" Target="../media/image133.png"/><Relationship Id="rId7" Type="http://schemas.openxmlformats.org/officeDocument/2006/relationships/image" Target="../media/image143.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270.png"/><Relationship Id="rId5" Type="http://schemas.openxmlformats.org/officeDocument/2006/relationships/image" Target="../media/image130.png"/><Relationship Id="rId4" Type="http://schemas.openxmlformats.org/officeDocument/2006/relationships/image" Target="../media/image1250.png"/></Relationships>
</file>

<file path=ppt/slides/_rels/slide24.xml.rels><?xml version="1.0" encoding="UTF-8" standalone="yes"?>
<Relationships xmlns="http://schemas.openxmlformats.org/package/2006/relationships"><Relationship Id="rId8" Type="http://schemas.openxmlformats.org/officeDocument/2006/relationships/image" Target="../media/image1320.png"/><Relationship Id="rId3" Type="http://schemas.openxmlformats.org/officeDocument/2006/relationships/image" Target="../media/image137.png"/><Relationship Id="rId7" Type="http://schemas.openxmlformats.org/officeDocument/2006/relationships/image" Target="../media/image1430.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1270.png"/><Relationship Id="rId5" Type="http://schemas.openxmlformats.org/officeDocument/2006/relationships/image" Target="../media/image130.png"/><Relationship Id="rId4" Type="http://schemas.openxmlformats.org/officeDocument/2006/relationships/image" Target="../media/image1250.png"/><Relationship Id="rId9" Type="http://schemas.openxmlformats.org/officeDocument/2006/relationships/image" Target="../media/image1440.png"/></Relationships>
</file>

<file path=ppt/slides/_rels/slide25.xml.rels><?xml version="1.0" encoding="UTF-8" standalone="yes"?>
<Relationships xmlns="http://schemas.openxmlformats.org/package/2006/relationships"><Relationship Id="rId8" Type="http://schemas.openxmlformats.org/officeDocument/2006/relationships/image" Target="../media/image1320.png"/><Relationship Id="rId3" Type="http://schemas.openxmlformats.org/officeDocument/2006/relationships/image" Target="../media/image138.png"/><Relationship Id="rId7" Type="http://schemas.openxmlformats.org/officeDocument/2006/relationships/image" Target="../media/image146.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1270.png"/><Relationship Id="rId5" Type="http://schemas.openxmlformats.org/officeDocument/2006/relationships/image" Target="../media/image130.png"/><Relationship Id="rId4" Type="http://schemas.openxmlformats.org/officeDocument/2006/relationships/image" Target="../media/image1250.png"/><Relationship Id="rId9" Type="http://schemas.openxmlformats.org/officeDocument/2006/relationships/image" Target="../media/image147.png"/></Relationships>
</file>

<file path=ppt/slides/_rels/slide26.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image" Target="../media/image1250.png"/><Relationship Id="rId7" Type="http://schemas.openxmlformats.org/officeDocument/2006/relationships/image" Target="../media/image150.png"/><Relationship Id="rId12" Type="http://schemas.openxmlformats.org/officeDocument/2006/relationships/image" Target="../media/image130.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140.png"/><Relationship Id="rId11" Type="http://schemas.openxmlformats.org/officeDocument/2006/relationships/image" Target="../media/image154.png"/><Relationship Id="rId5" Type="http://schemas.openxmlformats.org/officeDocument/2006/relationships/image" Target="../media/image139.png"/><Relationship Id="rId10" Type="http://schemas.openxmlformats.org/officeDocument/2006/relationships/image" Target="../media/image153.png"/><Relationship Id="rId4" Type="http://schemas.openxmlformats.org/officeDocument/2006/relationships/image" Target="../media/image1270.png"/><Relationship Id="rId9" Type="http://schemas.openxmlformats.org/officeDocument/2006/relationships/image" Target="../media/image152.png"/></Relationships>
</file>

<file path=ppt/slides/_rels/slide27.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image" Target="../media/image1250.png"/><Relationship Id="rId7" Type="http://schemas.openxmlformats.org/officeDocument/2006/relationships/image" Target="../media/image150.png"/><Relationship Id="rId12" Type="http://schemas.openxmlformats.org/officeDocument/2006/relationships/image" Target="../media/image130.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140.png"/><Relationship Id="rId11" Type="http://schemas.openxmlformats.org/officeDocument/2006/relationships/image" Target="../media/image154.png"/><Relationship Id="rId5" Type="http://schemas.openxmlformats.org/officeDocument/2006/relationships/image" Target="../media/image139.png"/><Relationship Id="rId10" Type="http://schemas.openxmlformats.org/officeDocument/2006/relationships/image" Target="../media/image153.png"/><Relationship Id="rId4" Type="http://schemas.openxmlformats.org/officeDocument/2006/relationships/image" Target="../media/image1270.png"/><Relationship Id="rId9" Type="http://schemas.openxmlformats.org/officeDocument/2006/relationships/image" Target="../media/image152.png"/></Relationships>
</file>

<file path=ppt/slides/_rels/slide2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145.png"/><Relationship Id="rId4" Type="http://schemas.openxmlformats.org/officeDocument/2006/relationships/image" Target="../media/image144.png"/></Relationships>
</file>

<file path=ppt/slides/_rels/slide29.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156.png"/><Relationship Id="rId5" Type="http://schemas.openxmlformats.org/officeDocument/2006/relationships/image" Target="../media/image155.png"/><Relationship Id="rId4" Type="http://schemas.openxmlformats.org/officeDocument/2006/relationships/image" Target="../media/image149.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gi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9.png"/><Relationship Id="rId3" Type="http://schemas.openxmlformats.org/officeDocument/2006/relationships/image" Target="../media/image8.png"/><Relationship Id="rId7" Type="http://schemas.openxmlformats.org/officeDocument/2006/relationships/image" Target="../media/image13.png"/><Relationship Id="rId12" Type="http://schemas.openxmlformats.org/officeDocument/2006/relationships/image" Target="../media/image15.gi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gif"/><Relationship Id="rId11" Type="http://schemas.openxmlformats.org/officeDocument/2006/relationships/image" Target="../media/image14.png"/><Relationship Id="rId5" Type="http://schemas.openxmlformats.org/officeDocument/2006/relationships/image" Target="../media/image9.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2.gif"/></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openxmlformats.org/officeDocument/2006/relationships/image" Target="../media/image18.jpg"/><Relationship Id="rId12"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4.png"/><Relationship Id="rId4" Type="http://schemas.openxmlformats.org/officeDocument/2006/relationships/image" Target="../media/image21.png"/><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31.png"/><Relationship Id="rId3" Type="http://schemas.openxmlformats.org/officeDocument/2006/relationships/image" Target="../media/image17.png"/><Relationship Id="rId7" Type="http://schemas.openxmlformats.org/officeDocument/2006/relationships/image" Target="../media/image18.jpg"/><Relationship Id="rId12"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30.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20.png"/><Relationship Id="rId4" Type="http://schemas.openxmlformats.org/officeDocument/2006/relationships/image" Target="../media/image21.png"/><Relationship Id="rId14" Type="http://schemas.openxmlformats.org/officeDocument/2006/relationships/image" Target="../media/image32.png"/></Relationships>
</file>

<file path=ppt/slides/_rels/slide7.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18" Type="http://schemas.openxmlformats.org/officeDocument/2006/relationships/image" Target="../media/image48.png"/><Relationship Id="rId3" Type="http://schemas.openxmlformats.org/officeDocument/2006/relationships/image" Target="../media/image33.png"/><Relationship Id="rId21" Type="http://schemas.openxmlformats.org/officeDocument/2006/relationships/image" Target="../media/image51.png"/><Relationship Id="rId7" Type="http://schemas.openxmlformats.org/officeDocument/2006/relationships/image" Target="../media/image37.png"/><Relationship Id="rId12" Type="http://schemas.openxmlformats.org/officeDocument/2006/relationships/image" Target="../media/image42.png"/><Relationship Id="rId17" Type="http://schemas.openxmlformats.org/officeDocument/2006/relationships/image" Target="../media/image47.png"/><Relationship Id="rId2" Type="http://schemas.openxmlformats.org/officeDocument/2006/relationships/notesSlide" Target="../notesSlides/notesSlide6.xml"/><Relationship Id="rId16" Type="http://schemas.openxmlformats.org/officeDocument/2006/relationships/image" Target="../media/image46.png"/><Relationship Id="rId20"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5" Type="http://schemas.openxmlformats.org/officeDocument/2006/relationships/image" Target="../media/image45.png"/><Relationship Id="rId23" Type="http://schemas.openxmlformats.org/officeDocument/2006/relationships/image" Target="../media/image53.png"/><Relationship Id="rId10" Type="http://schemas.openxmlformats.org/officeDocument/2006/relationships/image" Target="../media/image40.png"/><Relationship Id="rId19" Type="http://schemas.openxmlformats.org/officeDocument/2006/relationships/image" Target="../media/image49.png"/><Relationship Id="rId4" Type="http://schemas.openxmlformats.org/officeDocument/2006/relationships/image" Target="../media/image34.png"/><Relationship Id="rId9" Type="http://schemas.openxmlformats.org/officeDocument/2006/relationships/image" Target="../media/image25.png"/><Relationship Id="rId14" Type="http://schemas.openxmlformats.org/officeDocument/2006/relationships/image" Target="../media/image44.png"/><Relationship Id="rId22" Type="http://schemas.openxmlformats.org/officeDocument/2006/relationships/image" Target="../media/image52.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5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9.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8.png"/><Relationship Id="rId7" Type="http://schemas.openxmlformats.org/officeDocument/2006/relationships/image" Target="../media/image61.png"/><Relationship Id="rId12"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17.png"/><Relationship Id="rId10" Type="http://schemas.openxmlformats.org/officeDocument/2006/relationships/image" Target="../media/image64.png"/><Relationship Id="rId4" Type="http://schemas.openxmlformats.org/officeDocument/2006/relationships/image" Target="../media/image59.png"/><Relationship Id="rId9" Type="http://schemas.openxmlformats.org/officeDocument/2006/relationships/image" Target="../media/image6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xmlns="" id="{EBAC40D6-56D8-57D1-2043-EC499F956793}"/>
              </a:ext>
            </a:extLst>
          </p:cNvPr>
          <p:cNvSpPr/>
          <p:nvPr/>
        </p:nvSpPr>
        <p:spPr>
          <a:xfrm>
            <a:off x="0" y="6502840"/>
            <a:ext cx="12192000" cy="355160"/>
          </a:xfrm>
          <a:prstGeom prst="rect">
            <a:avLst/>
          </a:prstGeom>
          <a:solidFill>
            <a:srgbClr val="6667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ru-RU" dirty="0"/>
          </a:p>
        </p:txBody>
      </p:sp>
      <p:sp>
        <p:nvSpPr>
          <p:cNvPr id="3" name="Прямоугольник 2">
            <a:extLst>
              <a:ext uri="{FF2B5EF4-FFF2-40B4-BE49-F238E27FC236}">
                <a16:creationId xmlns:a16="http://schemas.microsoft.com/office/drawing/2014/main" xmlns="" id="{19A269F0-7204-BE2F-9708-780BF24E30FA}"/>
              </a:ext>
            </a:extLst>
          </p:cNvPr>
          <p:cNvSpPr/>
          <p:nvPr/>
        </p:nvSpPr>
        <p:spPr>
          <a:xfrm>
            <a:off x="0" y="0"/>
            <a:ext cx="12192000" cy="1268760"/>
          </a:xfrm>
          <a:prstGeom prst="rect">
            <a:avLst/>
          </a:prstGeom>
          <a:solidFill>
            <a:srgbClr val="6667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Google Shape;4789;p38">
            <a:extLst>
              <a:ext uri="{FF2B5EF4-FFF2-40B4-BE49-F238E27FC236}">
                <a16:creationId xmlns:a16="http://schemas.microsoft.com/office/drawing/2014/main" xmlns="" id="{1D21F402-88FA-8161-9FA6-217117444FBE}"/>
              </a:ext>
            </a:extLst>
          </p:cNvPr>
          <p:cNvSpPr/>
          <p:nvPr/>
        </p:nvSpPr>
        <p:spPr>
          <a:xfrm rot="13500000">
            <a:off x="7263027" y="150811"/>
            <a:ext cx="385665" cy="385665"/>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4790;p38">
            <a:extLst>
              <a:ext uri="{FF2B5EF4-FFF2-40B4-BE49-F238E27FC236}">
                <a16:creationId xmlns:a16="http://schemas.microsoft.com/office/drawing/2014/main" xmlns="" id="{721B6CAD-62DE-7DD7-8576-FE28A568E35B}"/>
              </a:ext>
            </a:extLst>
          </p:cNvPr>
          <p:cNvSpPr/>
          <p:nvPr/>
        </p:nvSpPr>
        <p:spPr>
          <a:xfrm rot="10800000">
            <a:off x="7184703" y="73063"/>
            <a:ext cx="543287" cy="543287"/>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791;p38">
            <a:extLst>
              <a:ext uri="{FF2B5EF4-FFF2-40B4-BE49-F238E27FC236}">
                <a16:creationId xmlns:a16="http://schemas.microsoft.com/office/drawing/2014/main" xmlns="" id="{CACBCF1E-BA49-DE49-2359-A8BB7282CE16}"/>
              </a:ext>
            </a:extLst>
          </p:cNvPr>
          <p:cNvSpPr/>
          <p:nvPr/>
        </p:nvSpPr>
        <p:spPr>
          <a:xfrm rot="13500000">
            <a:off x="6718770" y="150811"/>
            <a:ext cx="385665" cy="385665"/>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4792;p38">
            <a:extLst>
              <a:ext uri="{FF2B5EF4-FFF2-40B4-BE49-F238E27FC236}">
                <a16:creationId xmlns:a16="http://schemas.microsoft.com/office/drawing/2014/main" xmlns="" id="{753122BE-CBA6-94A8-6974-2FE6EB1EC3F9}"/>
              </a:ext>
            </a:extLst>
          </p:cNvPr>
          <p:cNvSpPr/>
          <p:nvPr/>
        </p:nvSpPr>
        <p:spPr>
          <a:xfrm rot="10800000">
            <a:off x="6640444" y="73063"/>
            <a:ext cx="543287" cy="543287"/>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4793;p38">
            <a:extLst>
              <a:ext uri="{FF2B5EF4-FFF2-40B4-BE49-F238E27FC236}">
                <a16:creationId xmlns:a16="http://schemas.microsoft.com/office/drawing/2014/main" xmlns="" id="{91F64806-2D97-860D-2A08-B941FF4C227A}"/>
              </a:ext>
            </a:extLst>
          </p:cNvPr>
          <p:cNvSpPr/>
          <p:nvPr/>
        </p:nvSpPr>
        <p:spPr>
          <a:xfrm rot="13500000">
            <a:off x="6174511" y="150811"/>
            <a:ext cx="385665" cy="385665"/>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794;p38">
            <a:extLst>
              <a:ext uri="{FF2B5EF4-FFF2-40B4-BE49-F238E27FC236}">
                <a16:creationId xmlns:a16="http://schemas.microsoft.com/office/drawing/2014/main" xmlns="" id="{4C4ECAD7-D301-E92C-35EF-4BA373FE2547}"/>
              </a:ext>
            </a:extLst>
          </p:cNvPr>
          <p:cNvSpPr/>
          <p:nvPr/>
        </p:nvSpPr>
        <p:spPr>
          <a:xfrm rot="10800000">
            <a:off x="6096184" y="73063"/>
            <a:ext cx="543287" cy="543287"/>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807;p38">
            <a:extLst>
              <a:ext uri="{FF2B5EF4-FFF2-40B4-BE49-F238E27FC236}">
                <a16:creationId xmlns:a16="http://schemas.microsoft.com/office/drawing/2014/main" xmlns="" id="{F5C816E9-8630-A1A8-E7E2-78AFFACAF37A}"/>
              </a:ext>
            </a:extLst>
          </p:cNvPr>
          <p:cNvSpPr/>
          <p:nvPr/>
        </p:nvSpPr>
        <p:spPr>
          <a:xfrm rot="13500000">
            <a:off x="5630231" y="150811"/>
            <a:ext cx="385665" cy="385665"/>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808;p38">
            <a:extLst>
              <a:ext uri="{FF2B5EF4-FFF2-40B4-BE49-F238E27FC236}">
                <a16:creationId xmlns:a16="http://schemas.microsoft.com/office/drawing/2014/main" xmlns="" id="{3D04C0D6-F75A-1273-3AFC-19E635EBF813}"/>
              </a:ext>
            </a:extLst>
          </p:cNvPr>
          <p:cNvSpPr/>
          <p:nvPr/>
        </p:nvSpPr>
        <p:spPr>
          <a:xfrm rot="10800000">
            <a:off x="5551906" y="73063"/>
            <a:ext cx="543287" cy="543287"/>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813;p38">
            <a:extLst>
              <a:ext uri="{FF2B5EF4-FFF2-40B4-BE49-F238E27FC236}">
                <a16:creationId xmlns:a16="http://schemas.microsoft.com/office/drawing/2014/main" xmlns="" id="{B3615787-0833-AB70-DFA6-5B4070F3E4D8}"/>
              </a:ext>
            </a:extLst>
          </p:cNvPr>
          <p:cNvSpPr/>
          <p:nvPr/>
        </p:nvSpPr>
        <p:spPr>
          <a:xfrm rot="13500000">
            <a:off x="5085995" y="150811"/>
            <a:ext cx="385665" cy="385665"/>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814;p38">
            <a:extLst>
              <a:ext uri="{FF2B5EF4-FFF2-40B4-BE49-F238E27FC236}">
                <a16:creationId xmlns:a16="http://schemas.microsoft.com/office/drawing/2014/main" xmlns="" id="{A79AC546-3037-04C6-EC22-22A834EF4BED}"/>
              </a:ext>
            </a:extLst>
          </p:cNvPr>
          <p:cNvSpPr/>
          <p:nvPr/>
        </p:nvSpPr>
        <p:spPr>
          <a:xfrm rot="10800000">
            <a:off x="5007670" y="73063"/>
            <a:ext cx="543287" cy="543287"/>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819;p38">
            <a:extLst>
              <a:ext uri="{FF2B5EF4-FFF2-40B4-BE49-F238E27FC236}">
                <a16:creationId xmlns:a16="http://schemas.microsoft.com/office/drawing/2014/main" xmlns="" id="{818FCD08-DB33-11E3-397F-3F07BFE66F44}"/>
              </a:ext>
            </a:extLst>
          </p:cNvPr>
          <p:cNvSpPr/>
          <p:nvPr/>
        </p:nvSpPr>
        <p:spPr>
          <a:xfrm rot="13500000">
            <a:off x="4541702" y="150811"/>
            <a:ext cx="385665" cy="385665"/>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820;p38">
            <a:extLst>
              <a:ext uri="{FF2B5EF4-FFF2-40B4-BE49-F238E27FC236}">
                <a16:creationId xmlns:a16="http://schemas.microsoft.com/office/drawing/2014/main" xmlns="" id="{13D78675-253C-9331-A50E-16B9AEC816FC}"/>
              </a:ext>
            </a:extLst>
          </p:cNvPr>
          <p:cNvSpPr/>
          <p:nvPr/>
        </p:nvSpPr>
        <p:spPr>
          <a:xfrm rot="10800000">
            <a:off x="4463378" y="73063"/>
            <a:ext cx="543287" cy="543287"/>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825;p38">
            <a:extLst>
              <a:ext uri="{FF2B5EF4-FFF2-40B4-BE49-F238E27FC236}">
                <a16:creationId xmlns:a16="http://schemas.microsoft.com/office/drawing/2014/main" xmlns="" id="{0D080F9E-2D57-C2BD-96E0-CED7A265EF3A}"/>
              </a:ext>
            </a:extLst>
          </p:cNvPr>
          <p:cNvSpPr/>
          <p:nvPr/>
        </p:nvSpPr>
        <p:spPr>
          <a:xfrm rot="13500000">
            <a:off x="7263027" y="695016"/>
            <a:ext cx="385665" cy="385665"/>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826;p38">
            <a:extLst>
              <a:ext uri="{FF2B5EF4-FFF2-40B4-BE49-F238E27FC236}">
                <a16:creationId xmlns:a16="http://schemas.microsoft.com/office/drawing/2014/main" xmlns="" id="{DBC15903-7B79-07F1-6736-BCDEB3DE56EB}"/>
              </a:ext>
            </a:extLst>
          </p:cNvPr>
          <p:cNvSpPr/>
          <p:nvPr/>
        </p:nvSpPr>
        <p:spPr>
          <a:xfrm rot="10800000">
            <a:off x="7184703" y="617265"/>
            <a:ext cx="543287" cy="543287"/>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827;p38">
            <a:extLst>
              <a:ext uri="{FF2B5EF4-FFF2-40B4-BE49-F238E27FC236}">
                <a16:creationId xmlns:a16="http://schemas.microsoft.com/office/drawing/2014/main" xmlns="" id="{ADD40E9F-9E07-3454-28F7-AC3A55DDDE3A}"/>
              </a:ext>
            </a:extLst>
          </p:cNvPr>
          <p:cNvSpPr/>
          <p:nvPr/>
        </p:nvSpPr>
        <p:spPr>
          <a:xfrm rot="13500000">
            <a:off x="6718770" y="695016"/>
            <a:ext cx="385665" cy="385665"/>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828;p38">
            <a:extLst>
              <a:ext uri="{FF2B5EF4-FFF2-40B4-BE49-F238E27FC236}">
                <a16:creationId xmlns:a16="http://schemas.microsoft.com/office/drawing/2014/main" xmlns="" id="{02EAF4D4-071A-6B05-D591-27922AB2E77B}"/>
              </a:ext>
            </a:extLst>
          </p:cNvPr>
          <p:cNvSpPr/>
          <p:nvPr/>
        </p:nvSpPr>
        <p:spPr>
          <a:xfrm rot="10800000">
            <a:off x="6640444" y="617265"/>
            <a:ext cx="543287" cy="543287"/>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829;p38">
            <a:extLst>
              <a:ext uri="{FF2B5EF4-FFF2-40B4-BE49-F238E27FC236}">
                <a16:creationId xmlns:a16="http://schemas.microsoft.com/office/drawing/2014/main" xmlns="" id="{6AF14D06-C713-0237-46CE-D190D7891C47}"/>
              </a:ext>
            </a:extLst>
          </p:cNvPr>
          <p:cNvSpPr/>
          <p:nvPr/>
        </p:nvSpPr>
        <p:spPr>
          <a:xfrm rot="13500000">
            <a:off x="6174511" y="695016"/>
            <a:ext cx="385665" cy="385665"/>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830;p38">
            <a:extLst>
              <a:ext uri="{FF2B5EF4-FFF2-40B4-BE49-F238E27FC236}">
                <a16:creationId xmlns:a16="http://schemas.microsoft.com/office/drawing/2014/main" xmlns="" id="{F7ACF565-1851-42D9-A4C1-3B5702A0F263}"/>
              </a:ext>
            </a:extLst>
          </p:cNvPr>
          <p:cNvSpPr/>
          <p:nvPr/>
        </p:nvSpPr>
        <p:spPr>
          <a:xfrm rot="10800000">
            <a:off x="6096184" y="617265"/>
            <a:ext cx="543287" cy="543287"/>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831;p38">
            <a:extLst>
              <a:ext uri="{FF2B5EF4-FFF2-40B4-BE49-F238E27FC236}">
                <a16:creationId xmlns:a16="http://schemas.microsoft.com/office/drawing/2014/main" xmlns="" id="{1C3A1D55-D483-4F23-A19D-33F312B644AE}"/>
              </a:ext>
            </a:extLst>
          </p:cNvPr>
          <p:cNvSpPr/>
          <p:nvPr/>
        </p:nvSpPr>
        <p:spPr>
          <a:xfrm rot="13500000">
            <a:off x="5630231" y="695016"/>
            <a:ext cx="385665" cy="385665"/>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832;p38">
            <a:extLst>
              <a:ext uri="{FF2B5EF4-FFF2-40B4-BE49-F238E27FC236}">
                <a16:creationId xmlns:a16="http://schemas.microsoft.com/office/drawing/2014/main" xmlns="" id="{297239EC-6A44-FBC5-4A3C-00EC5CCD3817}"/>
              </a:ext>
            </a:extLst>
          </p:cNvPr>
          <p:cNvSpPr/>
          <p:nvPr/>
        </p:nvSpPr>
        <p:spPr>
          <a:xfrm rot="10800000">
            <a:off x="5551906" y="617265"/>
            <a:ext cx="543287" cy="543287"/>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833;p38">
            <a:extLst>
              <a:ext uri="{FF2B5EF4-FFF2-40B4-BE49-F238E27FC236}">
                <a16:creationId xmlns:a16="http://schemas.microsoft.com/office/drawing/2014/main" xmlns="" id="{308F2BB6-0303-B9EE-845C-88BDF74841D7}"/>
              </a:ext>
            </a:extLst>
          </p:cNvPr>
          <p:cNvSpPr/>
          <p:nvPr/>
        </p:nvSpPr>
        <p:spPr>
          <a:xfrm rot="13500000">
            <a:off x="5085995" y="695016"/>
            <a:ext cx="385665" cy="385665"/>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834;p38">
            <a:extLst>
              <a:ext uri="{FF2B5EF4-FFF2-40B4-BE49-F238E27FC236}">
                <a16:creationId xmlns:a16="http://schemas.microsoft.com/office/drawing/2014/main" xmlns="" id="{B1CED474-F6C6-10D1-797C-B794984166A1}"/>
              </a:ext>
            </a:extLst>
          </p:cNvPr>
          <p:cNvSpPr/>
          <p:nvPr/>
        </p:nvSpPr>
        <p:spPr>
          <a:xfrm rot="10800000">
            <a:off x="5007670" y="617265"/>
            <a:ext cx="543287" cy="543287"/>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835;p38">
            <a:extLst>
              <a:ext uri="{FF2B5EF4-FFF2-40B4-BE49-F238E27FC236}">
                <a16:creationId xmlns:a16="http://schemas.microsoft.com/office/drawing/2014/main" xmlns="" id="{FCAA0A8C-1A49-EF03-A27B-A23D504A21B8}"/>
              </a:ext>
            </a:extLst>
          </p:cNvPr>
          <p:cNvSpPr/>
          <p:nvPr/>
        </p:nvSpPr>
        <p:spPr>
          <a:xfrm rot="13500000">
            <a:off x="4541702" y="695016"/>
            <a:ext cx="385665" cy="385665"/>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836;p38">
            <a:extLst>
              <a:ext uri="{FF2B5EF4-FFF2-40B4-BE49-F238E27FC236}">
                <a16:creationId xmlns:a16="http://schemas.microsoft.com/office/drawing/2014/main" xmlns="" id="{375933C1-0BC0-BA29-1008-722FA244D909}"/>
              </a:ext>
            </a:extLst>
          </p:cNvPr>
          <p:cNvSpPr/>
          <p:nvPr/>
        </p:nvSpPr>
        <p:spPr>
          <a:xfrm rot="10800000">
            <a:off x="4463378" y="617265"/>
            <a:ext cx="543287" cy="543287"/>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837;p38">
            <a:extLst>
              <a:ext uri="{FF2B5EF4-FFF2-40B4-BE49-F238E27FC236}">
                <a16:creationId xmlns:a16="http://schemas.microsoft.com/office/drawing/2014/main" xmlns="" id="{BBDE9A84-FC05-D9C6-8AD7-BEF2F28D5972}"/>
              </a:ext>
            </a:extLst>
          </p:cNvPr>
          <p:cNvSpPr/>
          <p:nvPr/>
        </p:nvSpPr>
        <p:spPr>
          <a:xfrm rot="13500000">
            <a:off x="3996706" y="150811"/>
            <a:ext cx="385665" cy="385665"/>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838;p38">
            <a:extLst>
              <a:ext uri="{FF2B5EF4-FFF2-40B4-BE49-F238E27FC236}">
                <a16:creationId xmlns:a16="http://schemas.microsoft.com/office/drawing/2014/main" xmlns="" id="{455A5CB2-727A-EE03-3BA7-8269DE7C0559}"/>
              </a:ext>
            </a:extLst>
          </p:cNvPr>
          <p:cNvSpPr/>
          <p:nvPr/>
        </p:nvSpPr>
        <p:spPr>
          <a:xfrm rot="10800000">
            <a:off x="3918382" y="73063"/>
            <a:ext cx="543287" cy="543287"/>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839;p38">
            <a:extLst>
              <a:ext uri="{FF2B5EF4-FFF2-40B4-BE49-F238E27FC236}">
                <a16:creationId xmlns:a16="http://schemas.microsoft.com/office/drawing/2014/main" xmlns="" id="{A2DB15F7-667C-E81B-1372-B03F626A8B8B}"/>
              </a:ext>
            </a:extLst>
          </p:cNvPr>
          <p:cNvSpPr/>
          <p:nvPr/>
        </p:nvSpPr>
        <p:spPr>
          <a:xfrm rot="13500000">
            <a:off x="3452449" y="150811"/>
            <a:ext cx="385665" cy="385665"/>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840;p38">
            <a:extLst>
              <a:ext uri="{FF2B5EF4-FFF2-40B4-BE49-F238E27FC236}">
                <a16:creationId xmlns:a16="http://schemas.microsoft.com/office/drawing/2014/main" xmlns="" id="{52DEA301-53D1-A573-323C-EE2E4D21A0CB}"/>
              </a:ext>
            </a:extLst>
          </p:cNvPr>
          <p:cNvSpPr/>
          <p:nvPr/>
        </p:nvSpPr>
        <p:spPr>
          <a:xfrm rot="10800000">
            <a:off x="3374123" y="73063"/>
            <a:ext cx="543287" cy="543287"/>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841;p38">
            <a:extLst>
              <a:ext uri="{FF2B5EF4-FFF2-40B4-BE49-F238E27FC236}">
                <a16:creationId xmlns:a16="http://schemas.microsoft.com/office/drawing/2014/main" xmlns="" id="{3BBF3C2C-2817-CBF4-66A9-94741E8E0FAC}"/>
              </a:ext>
            </a:extLst>
          </p:cNvPr>
          <p:cNvSpPr/>
          <p:nvPr/>
        </p:nvSpPr>
        <p:spPr>
          <a:xfrm rot="13500000">
            <a:off x="2908190" y="150811"/>
            <a:ext cx="385665" cy="385665"/>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842;p38">
            <a:extLst>
              <a:ext uri="{FF2B5EF4-FFF2-40B4-BE49-F238E27FC236}">
                <a16:creationId xmlns:a16="http://schemas.microsoft.com/office/drawing/2014/main" xmlns="" id="{94DF1658-8729-840B-3680-30D19C172B0D}"/>
              </a:ext>
            </a:extLst>
          </p:cNvPr>
          <p:cNvSpPr/>
          <p:nvPr/>
        </p:nvSpPr>
        <p:spPr>
          <a:xfrm rot="10800000">
            <a:off x="2829863" y="73063"/>
            <a:ext cx="543287" cy="543287"/>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855;p38">
            <a:extLst>
              <a:ext uri="{FF2B5EF4-FFF2-40B4-BE49-F238E27FC236}">
                <a16:creationId xmlns:a16="http://schemas.microsoft.com/office/drawing/2014/main" xmlns="" id="{CFE84891-6C1D-9A39-6C1C-7F067C5514E5}"/>
              </a:ext>
            </a:extLst>
          </p:cNvPr>
          <p:cNvSpPr/>
          <p:nvPr/>
        </p:nvSpPr>
        <p:spPr>
          <a:xfrm rot="13500000">
            <a:off x="2363909" y="150811"/>
            <a:ext cx="385665" cy="385665"/>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856;p38">
            <a:extLst>
              <a:ext uri="{FF2B5EF4-FFF2-40B4-BE49-F238E27FC236}">
                <a16:creationId xmlns:a16="http://schemas.microsoft.com/office/drawing/2014/main" xmlns="" id="{A53F1DC7-D31F-3C51-8941-DF35D2DAC3E1}"/>
              </a:ext>
            </a:extLst>
          </p:cNvPr>
          <p:cNvSpPr/>
          <p:nvPr/>
        </p:nvSpPr>
        <p:spPr>
          <a:xfrm rot="10800000">
            <a:off x="2285585" y="73063"/>
            <a:ext cx="543287" cy="543287"/>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861;p38">
            <a:extLst>
              <a:ext uri="{FF2B5EF4-FFF2-40B4-BE49-F238E27FC236}">
                <a16:creationId xmlns:a16="http://schemas.microsoft.com/office/drawing/2014/main" xmlns="" id="{4F1070F1-5EC9-A2FD-5D72-4C08F5F68540}"/>
              </a:ext>
            </a:extLst>
          </p:cNvPr>
          <p:cNvSpPr/>
          <p:nvPr/>
        </p:nvSpPr>
        <p:spPr>
          <a:xfrm rot="13500000">
            <a:off x="1819674" y="150811"/>
            <a:ext cx="385665" cy="385665"/>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862;p38">
            <a:extLst>
              <a:ext uri="{FF2B5EF4-FFF2-40B4-BE49-F238E27FC236}">
                <a16:creationId xmlns:a16="http://schemas.microsoft.com/office/drawing/2014/main" xmlns="" id="{355B3144-43E9-C74D-0D8B-6501C4574CD2}"/>
              </a:ext>
            </a:extLst>
          </p:cNvPr>
          <p:cNvSpPr/>
          <p:nvPr/>
        </p:nvSpPr>
        <p:spPr>
          <a:xfrm rot="10800000">
            <a:off x="1741349" y="73063"/>
            <a:ext cx="543287" cy="543287"/>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867;p38">
            <a:extLst>
              <a:ext uri="{FF2B5EF4-FFF2-40B4-BE49-F238E27FC236}">
                <a16:creationId xmlns:a16="http://schemas.microsoft.com/office/drawing/2014/main" xmlns="" id="{0A0F9E5A-F28C-ECD1-F6E1-1701D7C52046}"/>
              </a:ext>
            </a:extLst>
          </p:cNvPr>
          <p:cNvSpPr/>
          <p:nvPr/>
        </p:nvSpPr>
        <p:spPr>
          <a:xfrm rot="13500000">
            <a:off x="1275381" y="150811"/>
            <a:ext cx="385665" cy="385665"/>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868;p38">
            <a:extLst>
              <a:ext uri="{FF2B5EF4-FFF2-40B4-BE49-F238E27FC236}">
                <a16:creationId xmlns:a16="http://schemas.microsoft.com/office/drawing/2014/main" xmlns="" id="{D141F9D0-D6FF-3F61-C5E9-F44376FFA5FD}"/>
              </a:ext>
            </a:extLst>
          </p:cNvPr>
          <p:cNvSpPr/>
          <p:nvPr/>
        </p:nvSpPr>
        <p:spPr>
          <a:xfrm rot="10800000">
            <a:off x="1197057" y="73063"/>
            <a:ext cx="543287" cy="543287"/>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873;p38">
            <a:extLst>
              <a:ext uri="{FF2B5EF4-FFF2-40B4-BE49-F238E27FC236}">
                <a16:creationId xmlns:a16="http://schemas.microsoft.com/office/drawing/2014/main" xmlns="" id="{3F7A5350-7851-82AA-096E-0A7FE84761E0}"/>
              </a:ext>
            </a:extLst>
          </p:cNvPr>
          <p:cNvSpPr/>
          <p:nvPr/>
        </p:nvSpPr>
        <p:spPr>
          <a:xfrm rot="13500000">
            <a:off x="3996706" y="695016"/>
            <a:ext cx="385665" cy="385665"/>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874;p38">
            <a:extLst>
              <a:ext uri="{FF2B5EF4-FFF2-40B4-BE49-F238E27FC236}">
                <a16:creationId xmlns:a16="http://schemas.microsoft.com/office/drawing/2014/main" xmlns="" id="{C0FCF5F9-77D0-B31A-26CC-DA88EC9B6EA7}"/>
              </a:ext>
            </a:extLst>
          </p:cNvPr>
          <p:cNvSpPr/>
          <p:nvPr/>
        </p:nvSpPr>
        <p:spPr>
          <a:xfrm rot="10800000">
            <a:off x="3918382" y="617265"/>
            <a:ext cx="543287" cy="543287"/>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875;p38">
            <a:extLst>
              <a:ext uri="{FF2B5EF4-FFF2-40B4-BE49-F238E27FC236}">
                <a16:creationId xmlns:a16="http://schemas.microsoft.com/office/drawing/2014/main" xmlns="" id="{8FCB4EF8-4BEB-8E18-27C7-F058A3FEF89C}"/>
              </a:ext>
            </a:extLst>
          </p:cNvPr>
          <p:cNvSpPr/>
          <p:nvPr/>
        </p:nvSpPr>
        <p:spPr>
          <a:xfrm rot="13500000">
            <a:off x="3452449" y="695016"/>
            <a:ext cx="385665" cy="385665"/>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876;p38">
            <a:extLst>
              <a:ext uri="{FF2B5EF4-FFF2-40B4-BE49-F238E27FC236}">
                <a16:creationId xmlns:a16="http://schemas.microsoft.com/office/drawing/2014/main" xmlns="" id="{8FBA74A7-20DD-D06D-1557-3B65BEBCF650}"/>
              </a:ext>
            </a:extLst>
          </p:cNvPr>
          <p:cNvSpPr/>
          <p:nvPr/>
        </p:nvSpPr>
        <p:spPr>
          <a:xfrm rot="10800000">
            <a:off x="3374123" y="617265"/>
            <a:ext cx="543287" cy="543287"/>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877;p38">
            <a:extLst>
              <a:ext uri="{FF2B5EF4-FFF2-40B4-BE49-F238E27FC236}">
                <a16:creationId xmlns:a16="http://schemas.microsoft.com/office/drawing/2014/main" xmlns="" id="{5C744715-990F-8F3B-8196-1D0106CFD5D1}"/>
              </a:ext>
            </a:extLst>
          </p:cNvPr>
          <p:cNvSpPr/>
          <p:nvPr/>
        </p:nvSpPr>
        <p:spPr>
          <a:xfrm rot="13500000">
            <a:off x="2908190" y="695016"/>
            <a:ext cx="385665" cy="385665"/>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878;p38">
            <a:extLst>
              <a:ext uri="{FF2B5EF4-FFF2-40B4-BE49-F238E27FC236}">
                <a16:creationId xmlns:a16="http://schemas.microsoft.com/office/drawing/2014/main" xmlns="" id="{26913AE9-D028-E1E5-295B-C635B799D16E}"/>
              </a:ext>
            </a:extLst>
          </p:cNvPr>
          <p:cNvSpPr/>
          <p:nvPr/>
        </p:nvSpPr>
        <p:spPr>
          <a:xfrm rot="10800000">
            <a:off x="2829863" y="617265"/>
            <a:ext cx="543287" cy="543287"/>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879;p38">
            <a:extLst>
              <a:ext uri="{FF2B5EF4-FFF2-40B4-BE49-F238E27FC236}">
                <a16:creationId xmlns:a16="http://schemas.microsoft.com/office/drawing/2014/main" xmlns="" id="{4213B3F8-A181-DB33-2A8C-BF39852C828B}"/>
              </a:ext>
            </a:extLst>
          </p:cNvPr>
          <p:cNvSpPr/>
          <p:nvPr/>
        </p:nvSpPr>
        <p:spPr>
          <a:xfrm rot="13500000">
            <a:off x="2363909" y="695016"/>
            <a:ext cx="385665" cy="385665"/>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880;p38">
            <a:extLst>
              <a:ext uri="{FF2B5EF4-FFF2-40B4-BE49-F238E27FC236}">
                <a16:creationId xmlns:a16="http://schemas.microsoft.com/office/drawing/2014/main" xmlns="" id="{D85DA7F9-9B99-0D96-6239-73D88D72FA6F}"/>
              </a:ext>
            </a:extLst>
          </p:cNvPr>
          <p:cNvSpPr/>
          <p:nvPr/>
        </p:nvSpPr>
        <p:spPr>
          <a:xfrm rot="10800000">
            <a:off x="2285585" y="617265"/>
            <a:ext cx="543287" cy="543287"/>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81;p38">
            <a:extLst>
              <a:ext uri="{FF2B5EF4-FFF2-40B4-BE49-F238E27FC236}">
                <a16:creationId xmlns:a16="http://schemas.microsoft.com/office/drawing/2014/main" xmlns="" id="{BB8E8EDC-7E94-B7BE-3030-98F61DAED60F}"/>
              </a:ext>
            </a:extLst>
          </p:cNvPr>
          <p:cNvSpPr/>
          <p:nvPr/>
        </p:nvSpPr>
        <p:spPr>
          <a:xfrm rot="13500000">
            <a:off x="1819674" y="695016"/>
            <a:ext cx="385665" cy="385665"/>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882;p38">
            <a:extLst>
              <a:ext uri="{FF2B5EF4-FFF2-40B4-BE49-F238E27FC236}">
                <a16:creationId xmlns:a16="http://schemas.microsoft.com/office/drawing/2014/main" xmlns="" id="{E0E2FF4D-6044-28CD-EA9C-14A55C22E840}"/>
              </a:ext>
            </a:extLst>
          </p:cNvPr>
          <p:cNvSpPr/>
          <p:nvPr/>
        </p:nvSpPr>
        <p:spPr>
          <a:xfrm rot="10800000">
            <a:off x="1741349" y="617265"/>
            <a:ext cx="543287" cy="543287"/>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4883;p38">
            <a:extLst>
              <a:ext uri="{FF2B5EF4-FFF2-40B4-BE49-F238E27FC236}">
                <a16:creationId xmlns:a16="http://schemas.microsoft.com/office/drawing/2014/main" xmlns="" id="{A8693B4A-A457-87BE-4E84-462D1C5401A7}"/>
              </a:ext>
            </a:extLst>
          </p:cNvPr>
          <p:cNvSpPr/>
          <p:nvPr/>
        </p:nvSpPr>
        <p:spPr>
          <a:xfrm rot="13500000">
            <a:off x="1275381" y="695016"/>
            <a:ext cx="385665" cy="385665"/>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4884;p38">
            <a:extLst>
              <a:ext uri="{FF2B5EF4-FFF2-40B4-BE49-F238E27FC236}">
                <a16:creationId xmlns:a16="http://schemas.microsoft.com/office/drawing/2014/main" xmlns="" id="{7F3635BB-1D64-6839-CB4E-11C9DDCFC4A6}"/>
              </a:ext>
            </a:extLst>
          </p:cNvPr>
          <p:cNvSpPr/>
          <p:nvPr/>
        </p:nvSpPr>
        <p:spPr>
          <a:xfrm rot="10800000">
            <a:off x="1197057" y="617265"/>
            <a:ext cx="543287" cy="543287"/>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4885;p38">
            <a:extLst>
              <a:ext uri="{FF2B5EF4-FFF2-40B4-BE49-F238E27FC236}">
                <a16:creationId xmlns:a16="http://schemas.microsoft.com/office/drawing/2014/main" xmlns="" id="{51E1248A-2C6B-47F2-BB5E-F55C50FFFA63}"/>
              </a:ext>
            </a:extLst>
          </p:cNvPr>
          <p:cNvSpPr/>
          <p:nvPr/>
        </p:nvSpPr>
        <p:spPr>
          <a:xfrm rot="13500000">
            <a:off x="730397" y="150811"/>
            <a:ext cx="385665" cy="385665"/>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4886;p38">
            <a:extLst>
              <a:ext uri="{FF2B5EF4-FFF2-40B4-BE49-F238E27FC236}">
                <a16:creationId xmlns:a16="http://schemas.microsoft.com/office/drawing/2014/main" xmlns="" id="{C5076B5A-A20D-2FC5-BC79-94522AECADCB}"/>
              </a:ext>
            </a:extLst>
          </p:cNvPr>
          <p:cNvSpPr/>
          <p:nvPr/>
        </p:nvSpPr>
        <p:spPr>
          <a:xfrm rot="10800000">
            <a:off x="652073" y="73063"/>
            <a:ext cx="543287" cy="543287"/>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4891;p38">
            <a:extLst>
              <a:ext uri="{FF2B5EF4-FFF2-40B4-BE49-F238E27FC236}">
                <a16:creationId xmlns:a16="http://schemas.microsoft.com/office/drawing/2014/main" xmlns="" id="{FADCD4C2-AF2F-ABCB-AB64-0C9CD4FAD9A1}"/>
              </a:ext>
            </a:extLst>
          </p:cNvPr>
          <p:cNvSpPr/>
          <p:nvPr/>
        </p:nvSpPr>
        <p:spPr>
          <a:xfrm rot="13500000">
            <a:off x="730397" y="695016"/>
            <a:ext cx="385665" cy="385665"/>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892;p38">
            <a:extLst>
              <a:ext uri="{FF2B5EF4-FFF2-40B4-BE49-F238E27FC236}">
                <a16:creationId xmlns:a16="http://schemas.microsoft.com/office/drawing/2014/main" xmlns="" id="{7ACAF935-E518-FDFE-37AA-E04A3713E6AD}"/>
              </a:ext>
            </a:extLst>
          </p:cNvPr>
          <p:cNvSpPr/>
          <p:nvPr/>
        </p:nvSpPr>
        <p:spPr>
          <a:xfrm rot="10800000">
            <a:off x="652073" y="617265"/>
            <a:ext cx="543287" cy="543287"/>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893;p38">
            <a:extLst>
              <a:ext uri="{FF2B5EF4-FFF2-40B4-BE49-F238E27FC236}">
                <a16:creationId xmlns:a16="http://schemas.microsoft.com/office/drawing/2014/main" xmlns="" id="{4AE89B99-67CE-6F5A-51A6-3A7DF41F0EB1}"/>
              </a:ext>
            </a:extLst>
          </p:cNvPr>
          <p:cNvSpPr/>
          <p:nvPr/>
        </p:nvSpPr>
        <p:spPr>
          <a:xfrm rot="13500000">
            <a:off x="186327" y="150811"/>
            <a:ext cx="385665" cy="385665"/>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894;p38">
            <a:extLst>
              <a:ext uri="{FF2B5EF4-FFF2-40B4-BE49-F238E27FC236}">
                <a16:creationId xmlns:a16="http://schemas.microsoft.com/office/drawing/2014/main" xmlns="" id="{664D2652-E4CE-CEE0-846C-F3839DCDE8F8}"/>
              </a:ext>
            </a:extLst>
          </p:cNvPr>
          <p:cNvSpPr/>
          <p:nvPr/>
        </p:nvSpPr>
        <p:spPr>
          <a:xfrm rot="10800000">
            <a:off x="108000" y="73063"/>
            <a:ext cx="543287" cy="543287"/>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899;p38">
            <a:extLst>
              <a:ext uri="{FF2B5EF4-FFF2-40B4-BE49-F238E27FC236}">
                <a16:creationId xmlns:a16="http://schemas.microsoft.com/office/drawing/2014/main" xmlns="" id="{5492784B-3736-1D0D-C367-4D426A254445}"/>
              </a:ext>
            </a:extLst>
          </p:cNvPr>
          <p:cNvSpPr/>
          <p:nvPr/>
        </p:nvSpPr>
        <p:spPr>
          <a:xfrm rot="13500000">
            <a:off x="186327" y="695016"/>
            <a:ext cx="385665" cy="385665"/>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4900;p38">
            <a:extLst>
              <a:ext uri="{FF2B5EF4-FFF2-40B4-BE49-F238E27FC236}">
                <a16:creationId xmlns:a16="http://schemas.microsoft.com/office/drawing/2014/main" xmlns="" id="{0B7656FA-38A4-42D5-1010-6D6BC0B816ED}"/>
              </a:ext>
            </a:extLst>
          </p:cNvPr>
          <p:cNvSpPr/>
          <p:nvPr/>
        </p:nvSpPr>
        <p:spPr>
          <a:xfrm rot="10800000">
            <a:off x="108000" y="617265"/>
            <a:ext cx="543287" cy="543287"/>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901;p38">
            <a:extLst>
              <a:ext uri="{FF2B5EF4-FFF2-40B4-BE49-F238E27FC236}">
                <a16:creationId xmlns:a16="http://schemas.microsoft.com/office/drawing/2014/main" xmlns="" id="{D87562BD-6210-4D54-6D61-F7C5FB12EA12}"/>
              </a:ext>
            </a:extLst>
          </p:cNvPr>
          <p:cNvSpPr/>
          <p:nvPr/>
        </p:nvSpPr>
        <p:spPr>
          <a:xfrm rot="13500000">
            <a:off x="9441274" y="150811"/>
            <a:ext cx="385665" cy="385665"/>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4902;p38">
            <a:extLst>
              <a:ext uri="{FF2B5EF4-FFF2-40B4-BE49-F238E27FC236}">
                <a16:creationId xmlns:a16="http://schemas.microsoft.com/office/drawing/2014/main" xmlns="" id="{423AFD64-CF13-DF31-C767-9B65F851E236}"/>
              </a:ext>
            </a:extLst>
          </p:cNvPr>
          <p:cNvSpPr/>
          <p:nvPr/>
        </p:nvSpPr>
        <p:spPr>
          <a:xfrm rot="10800000">
            <a:off x="9362947" y="73063"/>
            <a:ext cx="543287" cy="543287"/>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4903;p38">
            <a:extLst>
              <a:ext uri="{FF2B5EF4-FFF2-40B4-BE49-F238E27FC236}">
                <a16:creationId xmlns:a16="http://schemas.microsoft.com/office/drawing/2014/main" xmlns="" id="{3C2E8AF5-758F-6D79-EDEF-B0A2608E1570}"/>
              </a:ext>
            </a:extLst>
          </p:cNvPr>
          <p:cNvSpPr/>
          <p:nvPr/>
        </p:nvSpPr>
        <p:spPr>
          <a:xfrm rot="13500000">
            <a:off x="8897014" y="150811"/>
            <a:ext cx="385665" cy="385665"/>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4904;p38">
            <a:extLst>
              <a:ext uri="{FF2B5EF4-FFF2-40B4-BE49-F238E27FC236}">
                <a16:creationId xmlns:a16="http://schemas.microsoft.com/office/drawing/2014/main" xmlns="" id="{ED8B14B8-592F-6EB0-A888-EC0243A302D8}"/>
              </a:ext>
            </a:extLst>
          </p:cNvPr>
          <p:cNvSpPr/>
          <p:nvPr/>
        </p:nvSpPr>
        <p:spPr>
          <a:xfrm rot="10800000">
            <a:off x="8818690" y="73063"/>
            <a:ext cx="543287" cy="543287"/>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4905;p38">
            <a:extLst>
              <a:ext uri="{FF2B5EF4-FFF2-40B4-BE49-F238E27FC236}">
                <a16:creationId xmlns:a16="http://schemas.microsoft.com/office/drawing/2014/main" xmlns="" id="{8A72A09B-6EE4-306E-16D6-3D929FFFB72C}"/>
              </a:ext>
            </a:extLst>
          </p:cNvPr>
          <p:cNvSpPr/>
          <p:nvPr/>
        </p:nvSpPr>
        <p:spPr>
          <a:xfrm rot="13500000">
            <a:off x="8352755" y="150811"/>
            <a:ext cx="385665" cy="385665"/>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4906;p38">
            <a:extLst>
              <a:ext uri="{FF2B5EF4-FFF2-40B4-BE49-F238E27FC236}">
                <a16:creationId xmlns:a16="http://schemas.microsoft.com/office/drawing/2014/main" xmlns="" id="{DD9B6C0B-6834-D8C3-1F01-825B872D7A16}"/>
              </a:ext>
            </a:extLst>
          </p:cNvPr>
          <p:cNvSpPr/>
          <p:nvPr/>
        </p:nvSpPr>
        <p:spPr>
          <a:xfrm rot="10800000">
            <a:off x="8274431" y="73063"/>
            <a:ext cx="543287" cy="543287"/>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4919;p38">
            <a:extLst>
              <a:ext uri="{FF2B5EF4-FFF2-40B4-BE49-F238E27FC236}">
                <a16:creationId xmlns:a16="http://schemas.microsoft.com/office/drawing/2014/main" xmlns="" id="{0FBDDF52-CA45-5ADD-5F24-32993DEBF9FC}"/>
              </a:ext>
            </a:extLst>
          </p:cNvPr>
          <p:cNvSpPr/>
          <p:nvPr/>
        </p:nvSpPr>
        <p:spPr>
          <a:xfrm rot="13500000">
            <a:off x="7808477" y="150811"/>
            <a:ext cx="385665" cy="385665"/>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4920;p38">
            <a:extLst>
              <a:ext uri="{FF2B5EF4-FFF2-40B4-BE49-F238E27FC236}">
                <a16:creationId xmlns:a16="http://schemas.microsoft.com/office/drawing/2014/main" xmlns="" id="{48C88955-945D-C5FB-4BF2-C39384828312}"/>
              </a:ext>
            </a:extLst>
          </p:cNvPr>
          <p:cNvSpPr/>
          <p:nvPr/>
        </p:nvSpPr>
        <p:spPr>
          <a:xfrm rot="10800000">
            <a:off x="7730150" y="73063"/>
            <a:ext cx="543287" cy="543287"/>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4925;p38">
            <a:extLst>
              <a:ext uri="{FF2B5EF4-FFF2-40B4-BE49-F238E27FC236}">
                <a16:creationId xmlns:a16="http://schemas.microsoft.com/office/drawing/2014/main" xmlns="" id="{8911B651-4729-FFC3-EC61-1A577A747249}"/>
              </a:ext>
            </a:extLst>
          </p:cNvPr>
          <p:cNvSpPr/>
          <p:nvPr/>
        </p:nvSpPr>
        <p:spPr>
          <a:xfrm rot="13500000">
            <a:off x="9441274" y="695016"/>
            <a:ext cx="385665" cy="385665"/>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4926;p38">
            <a:extLst>
              <a:ext uri="{FF2B5EF4-FFF2-40B4-BE49-F238E27FC236}">
                <a16:creationId xmlns:a16="http://schemas.microsoft.com/office/drawing/2014/main" xmlns="" id="{4BE24593-8F2F-DEDC-4194-009E87BA652C}"/>
              </a:ext>
            </a:extLst>
          </p:cNvPr>
          <p:cNvSpPr/>
          <p:nvPr/>
        </p:nvSpPr>
        <p:spPr>
          <a:xfrm rot="10800000">
            <a:off x="9362947" y="617265"/>
            <a:ext cx="543287" cy="543287"/>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4927;p38">
            <a:extLst>
              <a:ext uri="{FF2B5EF4-FFF2-40B4-BE49-F238E27FC236}">
                <a16:creationId xmlns:a16="http://schemas.microsoft.com/office/drawing/2014/main" xmlns="" id="{EC564536-281F-47DB-2033-45D24B7FDC20}"/>
              </a:ext>
            </a:extLst>
          </p:cNvPr>
          <p:cNvSpPr/>
          <p:nvPr/>
        </p:nvSpPr>
        <p:spPr>
          <a:xfrm rot="13500000">
            <a:off x="8897014" y="695016"/>
            <a:ext cx="385665" cy="385665"/>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4928;p38">
            <a:extLst>
              <a:ext uri="{FF2B5EF4-FFF2-40B4-BE49-F238E27FC236}">
                <a16:creationId xmlns:a16="http://schemas.microsoft.com/office/drawing/2014/main" xmlns="" id="{9F305AAD-8EAD-478A-E6C5-3C5C4F0DE061}"/>
              </a:ext>
            </a:extLst>
          </p:cNvPr>
          <p:cNvSpPr/>
          <p:nvPr/>
        </p:nvSpPr>
        <p:spPr>
          <a:xfrm rot="10800000">
            <a:off x="8818690" y="617265"/>
            <a:ext cx="543287" cy="543287"/>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4929;p38">
            <a:extLst>
              <a:ext uri="{FF2B5EF4-FFF2-40B4-BE49-F238E27FC236}">
                <a16:creationId xmlns:a16="http://schemas.microsoft.com/office/drawing/2014/main" xmlns="" id="{0E3884EF-43DF-0923-0BF4-479C3D0FC781}"/>
              </a:ext>
            </a:extLst>
          </p:cNvPr>
          <p:cNvSpPr/>
          <p:nvPr/>
        </p:nvSpPr>
        <p:spPr>
          <a:xfrm rot="13500000">
            <a:off x="8352755" y="695016"/>
            <a:ext cx="385665" cy="385665"/>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4930;p38">
            <a:extLst>
              <a:ext uri="{FF2B5EF4-FFF2-40B4-BE49-F238E27FC236}">
                <a16:creationId xmlns:a16="http://schemas.microsoft.com/office/drawing/2014/main" xmlns="" id="{8ECCF509-6C79-927A-A10C-5294D434EEAC}"/>
              </a:ext>
            </a:extLst>
          </p:cNvPr>
          <p:cNvSpPr/>
          <p:nvPr/>
        </p:nvSpPr>
        <p:spPr>
          <a:xfrm rot="10800000">
            <a:off x="8274431" y="617265"/>
            <a:ext cx="543287" cy="543287"/>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4931;p38">
            <a:extLst>
              <a:ext uri="{FF2B5EF4-FFF2-40B4-BE49-F238E27FC236}">
                <a16:creationId xmlns:a16="http://schemas.microsoft.com/office/drawing/2014/main" xmlns="" id="{31B99E73-DF31-F595-EE62-C928306453B7}"/>
              </a:ext>
            </a:extLst>
          </p:cNvPr>
          <p:cNvSpPr/>
          <p:nvPr/>
        </p:nvSpPr>
        <p:spPr>
          <a:xfrm rot="13500000">
            <a:off x="7808477" y="695016"/>
            <a:ext cx="385665" cy="385665"/>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4932;p38">
            <a:extLst>
              <a:ext uri="{FF2B5EF4-FFF2-40B4-BE49-F238E27FC236}">
                <a16:creationId xmlns:a16="http://schemas.microsoft.com/office/drawing/2014/main" xmlns="" id="{7EFD822A-F776-75C5-470F-6CF0632FC544}"/>
              </a:ext>
            </a:extLst>
          </p:cNvPr>
          <p:cNvSpPr/>
          <p:nvPr/>
        </p:nvSpPr>
        <p:spPr>
          <a:xfrm rot="10800000">
            <a:off x="7730150" y="617265"/>
            <a:ext cx="543287" cy="543287"/>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4933;p38">
            <a:extLst>
              <a:ext uri="{FF2B5EF4-FFF2-40B4-BE49-F238E27FC236}">
                <a16:creationId xmlns:a16="http://schemas.microsoft.com/office/drawing/2014/main" xmlns="" id="{080FEFE4-4888-27D8-8BF3-5A2655317626}"/>
              </a:ext>
            </a:extLst>
          </p:cNvPr>
          <p:cNvSpPr/>
          <p:nvPr/>
        </p:nvSpPr>
        <p:spPr>
          <a:xfrm rot="13500000">
            <a:off x="11619548" y="150811"/>
            <a:ext cx="385665" cy="385665"/>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934;p38">
            <a:extLst>
              <a:ext uri="{FF2B5EF4-FFF2-40B4-BE49-F238E27FC236}">
                <a16:creationId xmlns:a16="http://schemas.microsoft.com/office/drawing/2014/main" xmlns="" id="{1AF97F28-C49E-0421-A1FC-16DCA745DD51}"/>
              </a:ext>
            </a:extLst>
          </p:cNvPr>
          <p:cNvSpPr/>
          <p:nvPr/>
        </p:nvSpPr>
        <p:spPr>
          <a:xfrm rot="10800000">
            <a:off x="11541221" y="73063"/>
            <a:ext cx="543287" cy="543287"/>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935;p38">
            <a:extLst>
              <a:ext uri="{FF2B5EF4-FFF2-40B4-BE49-F238E27FC236}">
                <a16:creationId xmlns:a16="http://schemas.microsoft.com/office/drawing/2014/main" xmlns="" id="{FE14554E-B34C-2C4C-18E7-32F11A75B2AB}"/>
              </a:ext>
            </a:extLst>
          </p:cNvPr>
          <p:cNvSpPr/>
          <p:nvPr/>
        </p:nvSpPr>
        <p:spPr>
          <a:xfrm rot="13500000">
            <a:off x="11075289" y="150811"/>
            <a:ext cx="385665" cy="385665"/>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936;p38">
            <a:extLst>
              <a:ext uri="{FF2B5EF4-FFF2-40B4-BE49-F238E27FC236}">
                <a16:creationId xmlns:a16="http://schemas.microsoft.com/office/drawing/2014/main" xmlns="" id="{8EB48F44-AA09-E05E-D482-5B8166F66F90}"/>
              </a:ext>
            </a:extLst>
          </p:cNvPr>
          <p:cNvSpPr/>
          <p:nvPr/>
        </p:nvSpPr>
        <p:spPr>
          <a:xfrm rot="10800000">
            <a:off x="10996964" y="73063"/>
            <a:ext cx="543287" cy="543287"/>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937;p38">
            <a:extLst>
              <a:ext uri="{FF2B5EF4-FFF2-40B4-BE49-F238E27FC236}">
                <a16:creationId xmlns:a16="http://schemas.microsoft.com/office/drawing/2014/main" xmlns="" id="{4F5E3EDE-3A4F-B115-9146-E82AE2F072C3}"/>
              </a:ext>
            </a:extLst>
          </p:cNvPr>
          <p:cNvSpPr/>
          <p:nvPr/>
        </p:nvSpPr>
        <p:spPr>
          <a:xfrm rot="13500000">
            <a:off x="10531030" y="150811"/>
            <a:ext cx="385665" cy="385665"/>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938;p38">
            <a:extLst>
              <a:ext uri="{FF2B5EF4-FFF2-40B4-BE49-F238E27FC236}">
                <a16:creationId xmlns:a16="http://schemas.microsoft.com/office/drawing/2014/main" xmlns="" id="{F5418CDD-211B-06F2-2BAA-96142D78C5E6}"/>
              </a:ext>
            </a:extLst>
          </p:cNvPr>
          <p:cNvSpPr/>
          <p:nvPr/>
        </p:nvSpPr>
        <p:spPr>
          <a:xfrm rot="10800000">
            <a:off x="10452705" y="73063"/>
            <a:ext cx="543287" cy="543287"/>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951;p38">
            <a:extLst>
              <a:ext uri="{FF2B5EF4-FFF2-40B4-BE49-F238E27FC236}">
                <a16:creationId xmlns:a16="http://schemas.microsoft.com/office/drawing/2014/main" xmlns="" id="{4BD07CC1-1591-BBAE-1E04-8C994D9CC3AB}"/>
              </a:ext>
            </a:extLst>
          </p:cNvPr>
          <p:cNvSpPr/>
          <p:nvPr/>
        </p:nvSpPr>
        <p:spPr>
          <a:xfrm rot="13500000">
            <a:off x="9986751" y="150811"/>
            <a:ext cx="385665" cy="385665"/>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952;p38">
            <a:extLst>
              <a:ext uri="{FF2B5EF4-FFF2-40B4-BE49-F238E27FC236}">
                <a16:creationId xmlns:a16="http://schemas.microsoft.com/office/drawing/2014/main" xmlns="" id="{052B8FFA-CA91-8433-780C-D9F2070A2A5B}"/>
              </a:ext>
            </a:extLst>
          </p:cNvPr>
          <p:cNvSpPr/>
          <p:nvPr/>
        </p:nvSpPr>
        <p:spPr>
          <a:xfrm rot="10800000">
            <a:off x="9908425" y="72000"/>
            <a:ext cx="543287" cy="543287"/>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957;p38">
            <a:extLst>
              <a:ext uri="{FF2B5EF4-FFF2-40B4-BE49-F238E27FC236}">
                <a16:creationId xmlns:a16="http://schemas.microsoft.com/office/drawing/2014/main" xmlns="" id="{DA7BA1EB-1736-66A3-E758-2D0A095A6203}"/>
              </a:ext>
            </a:extLst>
          </p:cNvPr>
          <p:cNvSpPr/>
          <p:nvPr/>
        </p:nvSpPr>
        <p:spPr>
          <a:xfrm rot="13500000">
            <a:off x="11619548" y="695016"/>
            <a:ext cx="385665" cy="385665"/>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958;p38">
            <a:extLst>
              <a:ext uri="{FF2B5EF4-FFF2-40B4-BE49-F238E27FC236}">
                <a16:creationId xmlns:a16="http://schemas.microsoft.com/office/drawing/2014/main" xmlns="" id="{29C90F05-152E-2C75-4DB6-E74CCBB00E3F}"/>
              </a:ext>
            </a:extLst>
          </p:cNvPr>
          <p:cNvSpPr/>
          <p:nvPr/>
        </p:nvSpPr>
        <p:spPr>
          <a:xfrm rot="10800000">
            <a:off x="11541221" y="617265"/>
            <a:ext cx="543287" cy="543287"/>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4959;p38">
            <a:extLst>
              <a:ext uri="{FF2B5EF4-FFF2-40B4-BE49-F238E27FC236}">
                <a16:creationId xmlns:a16="http://schemas.microsoft.com/office/drawing/2014/main" xmlns="" id="{2D9EBE0B-F680-579D-1A3F-EFE4F995D474}"/>
              </a:ext>
            </a:extLst>
          </p:cNvPr>
          <p:cNvSpPr/>
          <p:nvPr/>
        </p:nvSpPr>
        <p:spPr>
          <a:xfrm rot="13500000">
            <a:off x="11075289" y="695016"/>
            <a:ext cx="385665" cy="385665"/>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960;p38">
            <a:extLst>
              <a:ext uri="{FF2B5EF4-FFF2-40B4-BE49-F238E27FC236}">
                <a16:creationId xmlns:a16="http://schemas.microsoft.com/office/drawing/2014/main" xmlns="" id="{A005DA2D-53F1-63CF-1641-3D990071696D}"/>
              </a:ext>
            </a:extLst>
          </p:cNvPr>
          <p:cNvSpPr/>
          <p:nvPr/>
        </p:nvSpPr>
        <p:spPr>
          <a:xfrm rot="10800000">
            <a:off x="10996964" y="617265"/>
            <a:ext cx="543287" cy="543287"/>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961;p38">
            <a:extLst>
              <a:ext uri="{FF2B5EF4-FFF2-40B4-BE49-F238E27FC236}">
                <a16:creationId xmlns:a16="http://schemas.microsoft.com/office/drawing/2014/main" xmlns="" id="{FFEEE021-6765-FA0B-7B55-1B786791281C}"/>
              </a:ext>
            </a:extLst>
          </p:cNvPr>
          <p:cNvSpPr/>
          <p:nvPr/>
        </p:nvSpPr>
        <p:spPr>
          <a:xfrm rot="13500000">
            <a:off x="10531030" y="695016"/>
            <a:ext cx="385665" cy="385665"/>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962;p38">
            <a:extLst>
              <a:ext uri="{FF2B5EF4-FFF2-40B4-BE49-F238E27FC236}">
                <a16:creationId xmlns:a16="http://schemas.microsoft.com/office/drawing/2014/main" xmlns="" id="{D2303ACA-E916-8CE8-7D28-9E7C606B187C}"/>
              </a:ext>
            </a:extLst>
          </p:cNvPr>
          <p:cNvSpPr/>
          <p:nvPr/>
        </p:nvSpPr>
        <p:spPr>
          <a:xfrm rot="10800000">
            <a:off x="10452705" y="617265"/>
            <a:ext cx="543287" cy="543287"/>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963;p38">
            <a:extLst>
              <a:ext uri="{FF2B5EF4-FFF2-40B4-BE49-F238E27FC236}">
                <a16:creationId xmlns:a16="http://schemas.microsoft.com/office/drawing/2014/main" xmlns="" id="{053D233F-5C79-305D-AA0E-2F55F607C04D}"/>
              </a:ext>
            </a:extLst>
          </p:cNvPr>
          <p:cNvSpPr/>
          <p:nvPr/>
        </p:nvSpPr>
        <p:spPr>
          <a:xfrm rot="13500000">
            <a:off x="9986751" y="695016"/>
            <a:ext cx="385665" cy="385665"/>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964;p38">
            <a:extLst>
              <a:ext uri="{FF2B5EF4-FFF2-40B4-BE49-F238E27FC236}">
                <a16:creationId xmlns:a16="http://schemas.microsoft.com/office/drawing/2014/main" xmlns="" id="{505E867A-5CBC-FF23-60CE-96878C56ABAA}"/>
              </a:ext>
            </a:extLst>
          </p:cNvPr>
          <p:cNvSpPr/>
          <p:nvPr/>
        </p:nvSpPr>
        <p:spPr>
          <a:xfrm rot="10800000">
            <a:off x="9908425" y="617265"/>
            <a:ext cx="543287" cy="543287"/>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TextBox 91">
            <a:extLst>
              <a:ext uri="{FF2B5EF4-FFF2-40B4-BE49-F238E27FC236}">
                <a16:creationId xmlns="" xmlns:a16="http://schemas.microsoft.com/office/drawing/2014/main" id="{179E654E-2FDC-15D4-8691-BBE9E32E4AEC}"/>
              </a:ext>
            </a:extLst>
          </p:cNvPr>
          <p:cNvSpPr txBox="1"/>
          <p:nvPr/>
        </p:nvSpPr>
        <p:spPr>
          <a:xfrm>
            <a:off x="0" y="1279089"/>
            <a:ext cx="12192000" cy="2585323"/>
          </a:xfrm>
          <a:prstGeom prst="rect">
            <a:avLst/>
          </a:prstGeom>
          <a:noFill/>
        </p:spPr>
        <p:txBody>
          <a:bodyPr wrap="square">
            <a:spAutoFit/>
          </a:bodyPr>
          <a:lstStyle/>
          <a:p>
            <a:pPr algn="ctr"/>
            <a:r>
              <a:rPr lang="ru-RU" sz="5400" b="1" dirty="0" smtClean="0">
                <a:latin typeface="Cambria" panose="02040503050406030204" pitchFamily="18" charset="0"/>
                <a:ea typeface="Cambria" panose="02040503050406030204" pitchFamily="18" charset="0"/>
              </a:rPr>
              <a:t>Поляризация света и её особенности в фотонных кристаллах</a:t>
            </a:r>
            <a:endParaRPr lang="ru-RU" sz="5400" b="1" dirty="0">
              <a:latin typeface="Cambria" panose="02040503050406030204" pitchFamily="18" charset="0"/>
              <a:ea typeface="Cambria" panose="02040503050406030204" pitchFamily="18" charset="0"/>
            </a:endParaRPr>
          </a:p>
        </p:txBody>
      </p:sp>
      <p:sp>
        <p:nvSpPr>
          <p:cNvPr id="93" name="Прямоугольник 92"/>
          <p:cNvSpPr/>
          <p:nvPr/>
        </p:nvSpPr>
        <p:spPr>
          <a:xfrm>
            <a:off x="6573913" y="4127224"/>
            <a:ext cx="4965761" cy="230832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ru-RU" sz="2400" b="0" i="0" u="none" strike="noStrike" kern="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rPr>
              <a:t>Перетокин А.В.</a:t>
            </a:r>
          </a:p>
          <a:p>
            <a:pPr marL="0" marR="0" lvl="0" indent="0" defTabSz="914400" eaLnBrk="1" fontAlgn="auto" latinLnBrk="0" hangingPunct="1">
              <a:lnSpc>
                <a:spcPct val="100000"/>
              </a:lnSpc>
              <a:spcBef>
                <a:spcPts val="0"/>
              </a:spcBef>
              <a:spcAft>
                <a:spcPts val="0"/>
              </a:spcAft>
              <a:buClrTx/>
              <a:buSzTx/>
              <a:buFontTx/>
              <a:buNone/>
              <a:tabLst/>
              <a:defRPr/>
            </a:pPr>
            <a:r>
              <a:rPr lang="ru-RU" sz="2400" kern="0" dirty="0" smtClean="0">
                <a:solidFill>
                  <a:prstClr val="black"/>
                </a:solidFill>
                <a:latin typeface="Cambria" panose="02040503050406030204" pitchFamily="18" charset="0"/>
                <a:ea typeface="Cambria" panose="02040503050406030204" pitchFamily="18" charset="0"/>
              </a:rPr>
              <a:t>Аспирант 3 года</a:t>
            </a:r>
            <a:endParaRPr kumimoji="0" lang="ru-RU" sz="2400" b="0" i="0" u="none" strike="noStrike" kern="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ru-RU" sz="2400" kern="0" dirty="0">
              <a:solidFill>
                <a:prstClr val="black"/>
              </a:solidFill>
              <a:latin typeface="Cambria" panose="02040503050406030204" pitchFamily="18" charset="0"/>
              <a:ea typeface="Cambria" panose="020405030504060302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ru-RU" sz="2400" b="0" i="0" u="none" strike="noStrike" kern="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rPr>
              <a:t>научный </a:t>
            </a:r>
            <a:r>
              <a:rPr kumimoji="0" lang="ru-RU" sz="24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руководитель: </a:t>
            </a:r>
            <a:r>
              <a:rPr kumimoji="0" lang="en-US" sz="24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r>
            <a:br>
              <a:rPr kumimoji="0" lang="en-US" sz="24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br>
            <a:r>
              <a:rPr kumimoji="0" lang="ru-RU" sz="24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к.ф.-м.н., </a:t>
            </a:r>
            <a:r>
              <a:rPr kumimoji="0" lang="ru-RU" sz="24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с.н.с</a:t>
            </a:r>
            <a:r>
              <a:rPr kumimoji="0" lang="ru-RU" sz="24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отд. 110 ИФМ РАН </a:t>
            </a:r>
          </a:p>
          <a:p>
            <a:pPr marL="0" marR="0" lvl="0" indent="0" defTabSz="914400" eaLnBrk="1" fontAlgn="auto" latinLnBrk="0" hangingPunct="1">
              <a:lnSpc>
                <a:spcPct val="100000"/>
              </a:lnSpc>
              <a:spcBef>
                <a:spcPts val="0"/>
              </a:spcBef>
              <a:spcAft>
                <a:spcPts val="0"/>
              </a:spcAft>
              <a:buClrTx/>
              <a:buSzTx/>
              <a:buFontTx/>
              <a:buNone/>
              <a:tabLst/>
              <a:defRPr/>
            </a:pPr>
            <a:r>
              <a:rPr kumimoji="0" lang="ru-RU" sz="24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М.В. </a:t>
            </a:r>
            <a:r>
              <a:rPr kumimoji="0" lang="ru-RU" sz="24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Степихова</a:t>
            </a:r>
            <a:endParaRPr kumimoji="0" lang="ru-RU" sz="24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94" name="Picture 2" descr="https://www.pinclipart.com/picdir/big/185-1859886_logo-computer-icons-pdf-download-brand-portable-network.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4570" y="4077734"/>
            <a:ext cx="4450674" cy="1604042"/>
          </a:xfrm>
          <a:prstGeom prst="rect">
            <a:avLst/>
          </a:prstGeom>
          <a:noFill/>
          <a:extLst>
            <a:ext uri="{909E8E84-426E-40DD-AFC4-6F175D3DCCD1}">
              <a14:hiddenFill xmlns:a14="http://schemas.microsoft.com/office/drawing/2010/main">
                <a:solidFill>
                  <a:srgbClr val="FFFFFF"/>
                </a:solidFill>
              </a14:hiddenFill>
            </a:ext>
          </a:extLst>
        </p:spPr>
      </p:pic>
      <p:sp>
        <p:nvSpPr>
          <p:cNvPr id="95" name="TextBox 94"/>
          <p:cNvSpPr txBox="1"/>
          <p:nvPr/>
        </p:nvSpPr>
        <p:spPr>
          <a:xfrm>
            <a:off x="1377419" y="5756867"/>
            <a:ext cx="2484976" cy="707886"/>
          </a:xfrm>
          <a:prstGeom prst="rect">
            <a:avLst/>
          </a:prstGeom>
          <a:noFill/>
        </p:spPr>
        <p:txBody>
          <a:bodyPr wrap="none" rtlCol="0">
            <a:spAutoFit/>
          </a:bodyPr>
          <a:lstStyle/>
          <a:p>
            <a:r>
              <a:rPr lang="ru-RU" sz="4000" b="1" dirty="0" smtClean="0">
                <a:solidFill>
                  <a:srgbClr val="2055A4"/>
                </a:solidFill>
                <a:latin typeface="Cambria" panose="02040503050406030204" pitchFamily="18" charset="0"/>
                <a:ea typeface="Cambria" panose="02040503050406030204" pitchFamily="18" charset="0"/>
              </a:rPr>
              <a:t>ИФМ РАН</a:t>
            </a:r>
            <a:endParaRPr lang="ru-RU" sz="4000" b="1" dirty="0">
              <a:solidFill>
                <a:srgbClr val="2055A4"/>
              </a:solidFill>
              <a:latin typeface="Cambria" panose="02040503050406030204" pitchFamily="18" charset="0"/>
              <a:ea typeface="Cambria" panose="02040503050406030204" pitchFamily="18" charset="0"/>
            </a:endParaRPr>
          </a:p>
        </p:txBody>
      </p:sp>
      <p:sp>
        <p:nvSpPr>
          <p:cNvPr id="96" name="TextBox 95"/>
          <p:cNvSpPr txBox="1"/>
          <p:nvPr/>
        </p:nvSpPr>
        <p:spPr>
          <a:xfrm>
            <a:off x="1566634" y="6445877"/>
            <a:ext cx="9056005" cy="461665"/>
          </a:xfrm>
          <a:prstGeom prst="rect">
            <a:avLst/>
          </a:prstGeom>
          <a:noFill/>
        </p:spPr>
        <p:txBody>
          <a:bodyPr wrap="none" rtlCol="0">
            <a:spAutoFit/>
          </a:bodyPr>
          <a:lstStyle/>
          <a:p>
            <a:pPr algn="ctr"/>
            <a:r>
              <a:rPr lang="ru-RU" sz="2400" b="1" cap="all" dirty="0" smtClean="0">
                <a:solidFill>
                  <a:schemeClr val="bg1"/>
                </a:solidFill>
                <a:latin typeface="Cambria" panose="02040503050406030204" pitchFamily="18" charset="0"/>
                <a:ea typeface="Cambria" panose="02040503050406030204" pitchFamily="18" charset="0"/>
              </a:rPr>
              <a:t>Семинар студентов и аспирантов ИФМ РАН   11.12.2025</a:t>
            </a:r>
            <a:endParaRPr lang="ru-RU" sz="2400" b="1" cap="all"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135555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xmlns="" id="{EBAC40D6-56D8-57D1-2043-EC499F956793}"/>
              </a:ext>
            </a:extLst>
          </p:cNvPr>
          <p:cNvSpPr/>
          <p:nvPr/>
        </p:nvSpPr>
        <p:spPr>
          <a:xfrm>
            <a:off x="0" y="6502840"/>
            <a:ext cx="12192000" cy="355160"/>
          </a:xfrm>
          <a:prstGeom prst="rect">
            <a:avLst/>
          </a:prstGeom>
          <a:solidFill>
            <a:srgbClr val="6667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ru-RU" dirty="0" smtClean="0">
                <a:latin typeface="Cambria" panose="02040503050406030204" pitchFamily="18" charset="0"/>
                <a:ea typeface="Cambria" panose="02040503050406030204" pitchFamily="18" charset="0"/>
              </a:rPr>
              <a:t>7</a:t>
            </a:r>
            <a:endParaRPr lang="ru-RU" dirty="0">
              <a:latin typeface="Cambria" panose="02040503050406030204" pitchFamily="18" charset="0"/>
              <a:ea typeface="Cambria" panose="02040503050406030204" pitchFamily="18" charset="0"/>
            </a:endParaRPr>
          </a:p>
        </p:txBody>
      </p:sp>
      <p:sp>
        <p:nvSpPr>
          <p:cNvPr id="3" name="Прямоугольник 2">
            <a:extLst>
              <a:ext uri="{FF2B5EF4-FFF2-40B4-BE49-F238E27FC236}">
                <a16:creationId xmlns:a16="http://schemas.microsoft.com/office/drawing/2014/main" xmlns="" id="{85A8224A-EADE-6381-83AC-091859F6E4FB}"/>
              </a:ext>
            </a:extLst>
          </p:cNvPr>
          <p:cNvSpPr/>
          <p:nvPr/>
        </p:nvSpPr>
        <p:spPr>
          <a:xfrm>
            <a:off x="0" y="0"/>
            <a:ext cx="12192000" cy="552975"/>
          </a:xfrm>
          <a:prstGeom prst="rect">
            <a:avLst/>
          </a:prstGeom>
          <a:solidFill>
            <a:srgbClr val="6667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TextBox 3">
            <a:extLst>
              <a:ext uri="{FF2B5EF4-FFF2-40B4-BE49-F238E27FC236}">
                <a16:creationId xmlns:a16="http://schemas.microsoft.com/office/drawing/2014/main" xmlns="" id="{2CCAA011-7FAD-95ED-B027-C78E1CDC440D}"/>
              </a:ext>
            </a:extLst>
          </p:cNvPr>
          <p:cNvSpPr txBox="1"/>
          <p:nvPr/>
        </p:nvSpPr>
        <p:spPr>
          <a:xfrm>
            <a:off x="1043717" y="-86917"/>
            <a:ext cx="10117657" cy="646331"/>
          </a:xfrm>
          <a:prstGeom prst="rect">
            <a:avLst/>
          </a:prstGeom>
          <a:noFill/>
        </p:spPr>
        <p:txBody>
          <a:bodyPr wrap="square">
            <a:spAutoFit/>
          </a:bodyPr>
          <a:lstStyle/>
          <a:p>
            <a:pPr algn="ctr"/>
            <a:r>
              <a:rPr lang="ru-RU" sz="3600" b="1" dirty="0" smtClean="0">
                <a:solidFill>
                  <a:schemeClr val="bg1"/>
                </a:solidFill>
                <a:latin typeface="Cambria" panose="02040503050406030204" pitchFamily="18" charset="0"/>
                <a:ea typeface="Cambria" panose="02040503050406030204" pitchFamily="18" charset="0"/>
              </a:rPr>
              <a:t>Способы описания и виды поляризации</a:t>
            </a:r>
            <a:endParaRPr lang="ru-RU" sz="3600" b="1" dirty="0">
              <a:solidFill>
                <a:schemeClr val="bg1"/>
              </a:solidFill>
              <a:latin typeface="Cambria" panose="02040503050406030204" pitchFamily="18" charset="0"/>
              <a:ea typeface="Cambria" panose="02040503050406030204" pitchFamily="18" charset="0"/>
            </a:endParaRPr>
          </a:p>
        </p:txBody>
      </p:sp>
      <p:sp>
        <p:nvSpPr>
          <p:cNvPr id="5" name="Google Shape;4885;p38">
            <a:extLst>
              <a:ext uri="{FF2B5EF4-FFF2-40B4-BE49-F238E27FC236}">
                <a16:creationId xmlns:a16="http://schemas.microsoft.com/office/drawing/2014/main" xmlns="" id="{946F322B-28CD-A01C-44F6-768900A3F553}"/>
              </a:ext>
            </a:extLst>
          </p:cNvPr>
          <p:cNvSpPr/>
          <p:nvPr/>
        </p:nvSpPr>
        <p:spPr>
          <a:xfrm rot="13500000">
            <a:off x="643695" y="113668"/>
            <a:ext cx="331941" cy="331941"/>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886;p38">
            <a:extLst>
              <a:ext uri="{FF2B5EF4-FFF2-40B4-BE49-F238E27FC236}">
                <a16:creationId xmlns:a16="http://schemas.microsoft.com/office/drawing/2014/main" xmlns="" id="{BD2FF347-9FD6-811A-4BD7-CE95CF9E5A96}"/>
              </a:ext>
            </a:extLst>
          </p:cNvPr>
          <p:cNvSpPr/>
          <p:nvPr/>
        </p:nvSpPr>
        <p:spPr>
          <a:xfrm rot="10800000">
            <a:off x="576282" y="46750"/>
            <a:ext cx="467606" cy="467606"/>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4893;p38">
            <a:extLst>
              <a:ext uri="{FF2B5EF4-FFF2-40B4-BE49-F238E27FC236}">
                <a16:creationId xmlns:a16="http://schemas.microsoft.com/office/drawing/2014/main" xmlns="" id="{B9C114DB-F87A-5CFA-2172-C3F1D0615BC1}"/>
              </a:ext>
            </a:extLst>
          </p:cNvPr>
          <p:cNvSpPr/>
          <p:nvPr/>
        </p:nvSpPr>
        <p:spPr>
          <a:xfrm rot="13500000">
            <a:off x="175416" y="113668"/>
            <a:ext cx="331941" cy="331941"/>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4894;p38">
            <a:extLst>
              <a:ext uri="{FF2B5EF4-FFF2-40B4-BE49-F238E27FC236}">
                <a16:creationId xmlns:a16="http://schemas.microsoft.com/office/drawing/2014/main" xmlns="" id="{97F91B01-BB90-C2B2-55D3-24FD52E73AD9}"/>
              </a:ext>
            </a:extLst>
          </p:cNvPr>
          <p:cNvSpPr/>
          <p:nvPr/>
        </p:nvSpPr>
        <p:spPr>
          <a:xfrm rot="10800000">
            <a:off x="108000" y="46750"/>
            <a:ext cx="467606" cy="467606"/>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885;p38">
            <a:extLst>
              <a:ext uri="{FF2B5EF4-FFF2-40B4-BE49-F238E27FC236}">
                <a16:creationId xmlns:a16="http://schemas.microsoft.com/office/drawing/2014/main" xmlns="" id="{946F322B-28CD-A01C-44F6-768900A3F553}"/>
              </a:ext>
            </a:extLst>
          </p:cNvPr>
          <p:cNvSpPr/>
          <p:nvPr/>
        </p:nvSpPr>
        <p:spPr>
          <a:xfrm rot="13500000">
            <a:off x="11697735" y="111646"/>
            <a:ext cx="331941" cy="331941"/>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886;p38">
            <a:extLst>
              <a:ext uri="{FF2B5EF4-FFF2-40B4-BE49-F238E27FC236}">
                <a16:creationId xmlns:a16="http://schemas.microsoft.com/office/drawing/2014/main" xmlns="" id="{BD2FF347-9FD6-811A-4BD7-CE95CF9E5A96}"/>
              </a:ext>
            </a:extLst>
          </p:cNvPr>
          <p:cNvSpPr/>
          <p:nvPr/>
        </p:nvSpPr>
        <p:spPr>
          <a:xfrm rot="10800000">
            <a:off x="11630322" y="44728"/>
            <a:ext cx="467606" cy="467606"/>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893;p38">
            <a:extLst>
              <a:ext uri="{FF2B5EF4-FFF2-40B4-BE49-F238E27FC236}">
                <a16:creationId xmlns:a16="http://schemas.microsoft.com/office/drawing/2014/main" xmlns="" id="{B9C114DB-F87A-5CFA-2172-C3F1D0615BC1}"/>
              </a:ext>
            </a:extLst>
          </p:cNvPr>
          <p:cNvSpPr/>
          <p:nvPr/>
        </p:nvSpPr>
        <p:spPr>
          <a:xfrm rot="13500000">
            <a:off x="11229456" y="111646"/>
            <a:ext cx="331941" cy="331941"/>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894;p38">
            <a:extLst>
              <a:ext uri="{FF2B5EF4-FFF2-40B4-BE49-F238E27FC236}">
                <a16:creationId xmlns:a16="http://schemas.microsoft.com/office/drawing/2014/main" xmlns="" id="{97F91B01-BB90-C2B2-55D3-24FD52E73AD9}"/>
              </a:ext>
            </a:extLst>
          </p:cNvPr>
          <p:cNvSpPr/>
          <p:nvPr/>
        </p:nvSpPr>
        <p:spPr>
          <a:xfrm rot="10800000">
            <a:off x="11162040" y="44728"/>
            <a:ext cx="467606" cy="467606"/>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mc:AlternateContent xmlns:mc="http://schemas.openxmlformats.org/markup-compatibility/2006" xmlns:a14="http://schemas.microsoft.com/office/drawing/2010/main">
        <mc:Choice Requires="a14">
          <p:sp>
            <p:nvSpPr>
              <p:cNvPr id="13" name="TextBox 12"/>
              <p:cNvSpPr txBox="1"/>
              <p:nvPr/>
            </p:nvSpPr>
            <p:spPr>
              <a:xfrm>
                <a:off x="320184" y="612803"/>
                <a:ext cx="4339714" cy="411010"/>
              </a:xfrm>
              <a:prstGeom prst="rect">
                <a:avLst/>
              </a:prstGeom>
              <a:noFill/>
            </p:spPr>
            <p:txBody>
              <a:bodyPr wrap="none" rtlCol="0">
                <a:spAutoFit/>
              </a:bodyPr>
              <a:lstStyle/>
              <a:p>
                <a:r>
                  <a:rPr lang="ru-RU" b="1" dirty="0" smtClean="0">
                    <a:latin typeface="Cambria" panose="02040503050406030204" pitchFamily="18" charset="0"/>
                    <a:ea typeface="Cambria" panose="02040503050406030204" pitchFamily="18" charset="0"/>
                  </a:rPr>
                  <a:t>Естественная система</a:t>
                </a:r>
                <a:r>
                  <a:rPr lang="ru-RU" dirty="0" smtClean="0">
                    <a:latin typeface="Cambria" panose="02040503050406030204" pitchFamily="18" charset="0"/>
                    <a:ea typeface="Cambria" panose="02040503050406030204" pitchFamily="18" charset="0"/>
                  </a:rPr>
                  <a:t> </a:t>
                </a:r>
                <a14:m>
                  <m:oMath xmlns:m="http://schemas.openxmlformats.org/officeDocument/2006/math">
                    <m:d>
                      <m:dPr>
                        <m:ctrlPr>
                          <a:rPr lang="ru-RU" i="1" smtClean="0">
                            <a:latin typeface="Cambria Math" panose="02040503050406030204" pitchFamily="18" charset="0"/>
                          </a:rPr>
                        </m:ctrlPr>
                      </m:dPr>
                      <m:e>
                        <m:sSub>
                          <m:sSubPr>
                            <m:ctrlPr>
                              <a:rPr lang="ru-RU" i="1" smtClean="0">
                                <a:latin typeface="Cambria Math" panose="02040503050406030204" pitchFamily="18" charset="0"/>
                              </a:rPr>
                            </m:ctrlPr>
                          </m:sSubPr>
                          <m:e>
                            <m:r>
                              <a:rPr lang="en-AU" b="0" i="1" smtClean="0">
                                <a:latin typeface="Cambria Math" panose="02040503050406030204" pitchFamily="18" charset="0"/>
                              </a:rPr>
                              <m:t>𝐴</m:t>
                            </m:r>
                          </m:e>
                          <m:sub>
                            <m:r>
                              <a:rPr lang="en-AU" b="0" i="1" smtClean="0">
                                <a:latin typeface="Cambria Math" panose="02040503050406030204" pitchFamily="18" charset="0"/>
                              </a:rPr>
                              <m:t>𝑥</m:t>
                            </m:r>
                          </m:sub>
                        </m:sSub>
                        <m:r>
                          <a:rPr lang="en-AU" b="0" i="1" smtClean="0">
                            <a:latin typeface="Cambria Math" panose="02040503050406030204" pitchFamily="18" charset="0"/>
                          </a:rPr>
                          <m:t>,</m:t>
                        </m:r>
                        <m:sSub>
                          <m:sSubPr>
                            <m:ctrlPr>
                              <a:rPr lang="en-AU" b="0" i="1" smtClean="0">
                                <a:latin typeface="Cambria Math" panose="02040503050406030204" pitchFamily="18" charset="0"/>
                              </a:rPr>
                            </m:ctrlPr>
                          </m:sSubPr>
                          <m:e>
                            <m:r>
                              <a:rPr lang="en-AU" b="0" i="1" smtClean="0">
                                <a:latin typeface="Cambria Math" panose="02040503050406030204" pitchFamily="18" charset="0"/>
                              </a:rPr>
                              <m:t>𝐴</m:t>
                            </m:r>
                          </m:e>
                          <m:sub>
                            <m:r>
                              <a:rPr lang="en-AU" b="0" i="1" smtClean="0">
                                <a:latin typeface="Cambria Math" panose="02040503050406030204" pitchFamily="18" charset="0"/>
                              </a:rPr>
                              <m:t>𝑦</m:t>
                            </m:r>
                          </m:sub>
                        </m:sSub>
                        <m:r>
                          <a:rPr lang="en-AU" b="0" i="1" smtClean="0">
                            <a:latin typeface="Cambria Math" panose="02040503050406030204" pitchFamily="18" charset="0"/>
                          </a:rPr>
                          <m:t>,</m:t>
                        </m:r>
                        <m:r>
                          <m:rPr>
                            <m:sty m:val="p"/>
                          </m:rPr>
                          <a:rPr lang="el-GR" b="0" i="1" smtClean="0">
                            <a:latin typeface="Cambria Math" panose="02040503050406030204" pitchFamily="18" charset="0"/>
                            <a:ea typeface="Cambria Math" panose="02040503050406030204" pitchFamily="18" charset="0"/>
                          </a:rPr>
                          <m:t>Φ</m:t>
                        </m:r>
                        <m:r>
                          <a:rPr lang="en-AU" b="0" i="1" smtClean="0">
                            <a:latin typeface="Cambria Math" panose="02040503050406030204" pitchFamily="18" charset="0"/>
                            <a:ea typeface="Cambria Math" panose="02040503050406030204" pitchFamily="18" charset="0"/>
                          </a:rPr>
                          <m:t>,</m:t>
                        </m:r>
                        <m:d>
                          <m:dPr>
                            <m:begChr m:val="|"/>
                            <m:endChr m:val="|"/>
                            <m:ctrlPr>
                              <a:rPr lang="en-AU" b="0" i="1" smtClean="0">
                                <a:latin typeface="Cambria Math" panose="02040503050406030204" pitchFamily="18" charset="0"/>
                                <a:ea typeface="Cambria Math" panose="02040503050406030204" pitchFamily="18" charset="0"/>
                              </a:rPr>
                            </m:ctrlPr>
                          </m:dPr>
                          <m:e>
                            <m:sSub>
                              <m:sSubPr>
                                <m:ctrlPr>
                                  <a:rPr lang="en-AU" b="0" i="1" smtClean="0">
                                    <a:latin typeface="Cambria Math" panose="02040503050406030204" pitchFamily="18" charset="0"/>
                                    <a:ea typeface="Cambria Math" panose="02040503050406030204" pitchFamily="18" charset="0"/>
                                  </a:rPr>
                                </m:ctrlPr>
                              </m:sSubPr>
                              <m:e>
                                <m:r>
                                  <a:rPr lang="en-AU" b="0" i="1" smtClean="0">
                                    <a:latin typeface="Cambria Math" panose="02040503050406030204" pitchFamily="18" charset="0"/>
                                    <a:ea typeface="Cambria Math" panose="02040503050406030204" pitchFamily="18" charset="0"/>
                                  </a:rPr>
                                  <m:t>𝜇</m:t>
                                </m:r>
                              </m:e>
                              <m:sub>
                                <m:r>
                                  <a:rPr lang="en-AU" b="0" i="1" smtClean="0">
                                    <a:latin typeface="Cambria Math" panose="02040503050406030204" pitchFamily="18" charset="0"/>
                                    <a:ea typeface="Cambria Math" panose="02040503050406030204" pitchFamily="18" charset="0"/>
                                  </a:rPr>
                                  <m:t>𝑥𝑦</m:t>
                                </m:r>
                              </m:sub>
                            </m:sSub>
                          </m:e>
                        </m:d>
                      </m:e>
                    </m:d>
                  </m:oMath>
                </a14:m>
                <a:endParaRPr lang="ru-RU" dirty="0">
                  <a:latin typeface="Cambria" panose="02040503050406030204" pitchFamily="18" charset="0"/>
                  <a:ea typeface="Cambria" panose="02040503050406030204" pitchFamily="18" charset="0"/>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320184" y="612803"/>
                <a:ext cx="4339714" cy="411010"/>
              </a:xfrm>
              <a:prstGeom prst="rect">
                <a:avLst/>
              </a:prstGeom>
              <a:blipFill rotWithShape="0">
                <a:blip r:embed="rId3"/>
                <a:stretch>
                  <a:fillRect l="-1266" t="-5970" b="-16418"/>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22" name="TextBox 21"/>
              <p:cNvSpPr txBox="1"/>
              <p:nvPr/>
            </p:nvSpPr>
            <p:spPr>
              <a:xfrm>
                <a:off x="5081212" y="667170"/>
                <a:ext cx="3069046" cy="369332"/>
              </a:xfrm>
              <a:prstGeom prst="rect">
                <a:avLst/>
              </a:prstGeom>
              <a:noFill/>
            </p:spPr>
            <p:txBody>
              <a:bodyPr wrap="none" rtlCol="0">
                <a:spAutoFit/>
              </a:bodyPr>
              <a:lstStyle/>
              <a:p>
                <a:pPr algn="ctr"/>
                <a:r>
                  <a:rPr lang="ru-RU" b="1" dirty="0" smtClean="0">
                    <a:latin typeface="Cambria" panose="02040503050406030204" pitchFamily="18" charset="0"/>
                    <a:ea typeface="Cambria" panose="02040503050406030204" pitchFamily="18" charset="0"/>
                  </a:rPr>
                  <a:t>Базовая система</a:t>
                </a:r>
                <a:r>
                  <a:rPr lang="ru-RU" dirty="0" smtClean="0">
                    <a:latin typeface="Cambria" panose="02040503050406030204" pitchFamily="18" charset="0"/>
                    <a:ea typeface="Cambria" panose="02040503050406030204" pitchFamily="18" charset="0"/>
                  </a:rPr>
                  <a:t> </a:t>
                </a:r>
                <a14:m>
                  <m:oMath xmlns:m="http://schemas.openxmlformats.org/officeDocument/2006/math">
                    <m:d>
                      <m:dPr>
                        <m:ctrlPr>
                          <a:rPr lang="ru-RU" i="1" smtClean="0">
                            <a:latin typeface="Cambria Math" panose="02040503050406030204" pitchFamily="18" charset="0"/>
                          </a:rPr>
                        </m:ctrlPr>
                      </m:dPr>
                      <m:e>
                        <m:r>
                          <a:rPr lang="en-AU" b="0" i="1" smtClean="0">
                            <a:latin typeface="Cambria Math" panose="02040503050406030204" pitchFamily="18" charset="0"/>
                          </a:rPr>
                          <m:t>𝐼</m:t>
                        </m:r>
                        <m:r>
                          <a:rPr lang="en-AU" b="0" i="1" smtClean="0">
                            <a:latin typeface="Cambria Math" panose="02040503050406030204" pitchFamily="18" charset="0"/>
                          </a:rPr>
                          <m:t>,</m:t>
                        </m:r>
                        <m:r>
                          <a:rPr lang="en-AU" b="0" i="1" smtClean="0">
                            <a:latin typeface="Cambria Math" panose="02040503050406030204" pitchFamily="18" charset="0"/>
                          </a:rPr>
                          <m:t>𝑃</m:t>
                        </m:r>
                        <m:r>
                          <a:rPr lang="en-AU" b="0" i="1" smtClean="0">
                            <a:latin typeface="Cambria Math" panose="02040503050406030204" pitchFamily="18" charset="0"/>
                          </a:rPr>
                          <m:t>,</m:t>
                        </m:r>
                        <m:r>
                          <a:rPr lang="el-GR" i="1">
                            <a:latin typeface="Cambria Math" panose="02040503050406030204" pitchFamily="18" charset="0"/>
                            <a:ea typeface="Cambria Math" panose="02040503050406030204" pitchFamily="18" charset="0"/>
                          </a:rPr>
                          <m:t>𝜓</m:t>
                        </m:r>
                        <m:r>
                          <a:rPr lang="en-AU" b="0" i="1" smtClean="0">
                            <a:latin typeface="Cambria Math" panose="02040503050406030204" pitchFamily="18" charset="0"/>
                            <a:ea typeface="Cambria Math" panose="02040503050406030204" pitchFamily="18" charset="0"/>
                          </a:rPr>
                          <m:t>,</m:t>
                        </m:r>
                        <m:r>
                          <a:rPr lang="en-AU" b="0" i="1" smtClean="0">
                            <a:latin typeface="Cambria Math" panose="02040503050406030204" pitchFamily="18" charset="0"/>
                            <a:ea typeface="Cambria Math" panose="02040503050406030204" pitchFamily="18" charset="0"/>
                          </a:rPr>
                          <m:t>𝜒</m:t>
                        </m:r>
                      </m:e>
                    </m:d>
                  </m:oMath>
                </a14:m>
                <a:endParaRPr lang="ru-RU" dirty="0">
                  <a:latin typeface="Cambria" panose="02040503050406030204" pitchFamily="18" charset="0"/>
                  <a:ea typeface="Cambria" panose="02040503050406030204" pitchFamily="18" charset="0"/>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5081212" y="667170"/>
                <a:ext cx="3069046" cy="369332"/>
              </a:xfrm>
              <a:prstGeom prst="rect">
                <a:avLst/>
              </a:prstGeom>
              <a:blipFill rotWithShape="0">
                <a:blip r:embed="rId4"/>
                <a:stretch>
                  <a:fillRect l="-1392" t="-9836" b="-22951"/>
                </a:stretch>
              </a:blipFill>
            </p:spPr>
            <p:txBody>
              <a:bodyPr/>
              <a:lstStyle/>
              <a:p>
                <a:r>
                  <a:rPr lang="ru-RU">
                    <a:noFill/>
                  </a:rPr>
                  <a:t> </a:t>
                </a:r>
              </a:p>
            </p:txBody>
          </p:sp>
        </mc:Fallback>
      </mc:AlternateContent>
      <p:pic>
        <p:nvPicPr>
          <p:cNvPr id="23" name="Рисунок 22"/>
          <p:cNvPicPr>
            <a:picLocks noChangeAspect="1"/>
          </p:cNvPicPr>
          <p:nvPr/>
        </p:nvPicPr>
        <p:blipFill>
          <a:blip r:embed="rId5"/>
          <a:stretch>
            <a:fillRect/>
          </a:stretch>
        </p:blipFill>
        <p:spPr>
          <a:xfrm>
            <a:off x="441516" y="1166546"/>
            <a:ext cx="1534397" cy="1500173"/>
          </a:xfrm>
          <a:prstGeom prst="rect">
            <a:avLst/>
          </a:prstGeom>
        </p:spPr>
      </p:pic>
      <p:sp>
        <p:nvSpPr>
          <p:cNvPr id="24" name="TextBox 23"/>
          <p:cNvSpPr txBox="1"/>
          <p:nvPr/>
        </p:nvSpPr>
        <p:spPr>
          <a:xfrm>
            <a:off x="1975913" y="1155199"/>
            <a:ext cx="1870192" cy="369332"/>
          </a:xfrm>
          <a:prstGeom prst="rect">
            <a:avLst/>
          </a:prstGeom>
          <a:noFill/>
        </p:spPr>
        <p:txBody>
          <a:bodyPr wrap="none" rtlCol="0">
            <a:spAutoFit/>
          </a:bodyPr>
          <a:lstStyle/>
          <a:p>
            <a:pPr algn="ctr"/>
            <a:r>
              <a:rPr lang="ru-RU" b="1" dirty="0" smtClean="0">
                <a:latin typeface="Cambria" panose="02040503050406030204" pitchFamily="18" charset="0"/>
                <a:ea typeface="Cambria" panose="02040503050406030204" pitchFamily="18" charset="0"/>
              </a:rPr>
              <a:t>Вектор Джонса</a:t>
            </a:r>
            <a:endParaRPr lang="ru-RU" b="1" dirty="0">
              <a:latin typeface="Cambria" panose="02040503050406030204" pitchFamily="18" charset="0"/>
              <a:ea typeface="Cambria" panose="02040503050406030204" pitchFamily="18" charset="0"/>
            </a:endParaRPr>
          </a:p>
        </p:txBody>
      </p:sp>
      <mc:AlternateContent xmlns:mc="http://schemas.openxmlformats.org/markup-compatibility/2006" xmlns:a14="http://schemas.microsoft.com/office/drawing/2010/main">
        <mc:Choice Requires="a14">
          <p:sp>
            <p:nvSpPr>
              <p:cNvPr id="28" name="TextBox 27"/>
              <p:cNvSpPr txBox="1"/>
              <p:nvPr/>
            </p:nvSpPr>
            <p:spPr>
              <a:xfrm>
                <a:off x="2113227" y="1678018"/>
                <a:ext cx="1595565" cy="71468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AU" b="1" i="0" smtClean="0">
                          <a:latin typeface="Cambria Math" panose="02040503050406030204" pitchFamily="18" charset="0"/>
                        </a:rPr>
                        <m:t>𝐃</m:t>
                      </m:r>
                      <m:r>
                        <a:rPr lang="en-AU" b="0" i="1" smtClean="0">
                          <a:latin typeface="Cambria Math" panose="02040503050406030204" pitchFamily="18" charset="0"/>
                        </a:rPr>
                        <m:t>=</m:t>
                      </m:r>
                      <m:d>
                        <m:dPr>
                          <m:ctrlPr>
                            <a:rPr lang="en-AU" b="0" i="1" smtClean="0">
                              <a:latin typeface="Cambria Math" panose="02040503050406030204" pitchFamily="18" charset="0"/>
                            </a:rPr>
                          </m:ctrlPr>
                        </m:dPr>
                        <m:e>
                          <m:m>
                            <m:mPr>
                              <m:mcs>
                                <m:mc>
                                  <m:mcPr>
                                    <m:count m:val="1"/>
                                    <m:mcJc m:val="center"/>
                                  </m:mcPr>
                                </m:mc>
                              </m:mcs>
                              <m:ctrlPr>
                                <a:rPr lang="en-AU" b="0" i="1" smtClean="0">
                                  <a:latin typeface="Cambria Math" panose="02040503050406030204" pitchFamily="18" charset="0"/>
                                </a:rPr>
                              </m:ctrlPr>
                            </m:mPr>
                            <m:mr>
                              <m:e>
                                <m:sSub>
                                  <m:sSubPr>
                                    <m:ctrlPr>
                                      <a:rPr lang="ru-RU" i="1">
                                        <a:latin typeface="Cambria Math" panose="02040503050406030204" pitchFamily="18" charset="0"/>
                                      </a:rPr>
                                    </m:ctrlPr>
                                  </m:sSubPr>
                                  <m:e>
                                    <m:r>
                                      <a:rPr lang="en-AU" i="1">
                                        <a:latin typeface="Cambria Math" panose="02040503050406030204" pitchFamily="18" charset="0"/>
                                      </a:rPr>
                                      <m:t>𝐴</m:t>
                                    </m:r>
                                  </m:e>
                                  <m:sub>
                                    <m:r>
                                      <a:rPr lang="en-AU" i="1">
                                        <a:latin typeface="Cambria Math" panose="02040503050406030204" pitchFamily="18" charset="0"/>
                                      </a:rPr>
                                      <m:t>𝑥</m:t>
                                    </m:r>
                                  </m:sub>
                                </m:sSub>
                              </m:e>
                            </m:mr>
                            <m:mr>
                              <m:e>
                                <m:sSub>
                                  <m:sSubPr>
                                    <m:ctrlPr>
                                      <a:rPr lang="ru-RU" i="1">
                                        <a:latin typeface="Cambria Math" panose="02040503050406030204" pitchFamily="18" charset="0"/>
                                      </a:rPr>
                                    </m:ctrlPr>
                                  </m:sSubPr>
                                  <m:e>
                                    <m:r>
                                      <a:rPr lang="en-AU" i="1">
                                        <a:latin typeface="Cambria Math" panose="02040503050406030204" pitchFamily="18" charset="0"/>
                                      </a:rPr>
                                      <m:t>𝐴</m:t>
                                    </m:r>
                                  </m:e>
                                  <m:sub>
                                    <m:r>
                                      <a:rPr lang="en-US" b="0" i="1" smtClean="0">
                                        <a:latin typeface="Cambria Math" panose="02040503050406030204" pitchFamily="18" charset="0"/>
                                      </a:rPr>
                                      <m:t>𝑦</m:t>
                                    </m:r>
                                  </m:sub>
                                </m:sSub>
                                <m:sSup>
                                  <m:sSupPr>
                                    <m:ctrlPr>
                                      <a:rPr lang="en-AU" i="1">
                                        <a:latin typeface="Cambria Math" panose="02040503050406030204" pitchFamily="18" charset="0"/>
                                      </a:rPr>
                                    </m:ctrlPr>
                                  </m:sSupPr>
                                  <m:e>
                                    <m:r>
                                      <a:rPr lang="en-AU" i="1">
                                        <a:latin typeface="Cambria Math" panose="02040503050406030204" pitchFamily="18" charset="0"/>
                                      </a:rPr>
                                      <m:t>𝑒</m:t>
                                    </m:r>
                                  </m:e>
                                  <m:sup>
                                    <m:r>
                                      <a:rPr lang="en-AU" i="1">
                                        <a:latin typeface="Cambria Math" panose="02040503050406030204" pitchFamily="18" charset="0"/>
                                      </a:rPr>
                                      <m:t>𝑗</m:t>
                                    </m:r>
                                    <m:r>
                                      <m:rPr>
                                        <m:sty m:val="p"/>
                                      </m:rPr>
                                      <a:rPr lang="el-GR" i="1" smtClean="0">
                                        <a:latin typeface="Cambria Math" panose="02040503050406030204" pitchFamily="18" charset="0"/>
                                        <a:ea typeface="Cambria Math" panose="02040503050406030204" pitchFamily="18" charset="0"/>
                                      </a:rPr>
                                      <m:t>Φ</m:t>
                                    </m:r>
                                  </m:sup>
                                </m:sSup>
                              </m:e>
                            </m:mr>
                          </m:m>
                        </m:e>
                      </m:d>
                    </m:oMath>
                  </m:oMathPara>
                </a14:m>
                <a:endParaRPr lang="ru-RU" i="1" dirty="0"/>
              </a:p>
            </p:txBody>
          </p:sp>
        </mc:Choice>
        <mc:Fallback xmlns="">
          <p:sp>
            <p:nvSpPr>
              <p:cNvPr id="28" name="TextBox 27"/>
              <p:cNvSpPr txBox="1">
                <a:spLocks noRot="1" noChangeAspect="1" noMove="1" noResize="1" noEditPoints="1" noAdjustHandles="1" noChangeArrowheads="1" noChangeShapeType="1" noTextEdit="1"/>
              </p:cNvSpPr>
              <p:nvPr/>
            </p:nvSpPr>
            <p:spPr>
              <a:xfrm>
                <a:off x="2113227" y="1678018"/>
                <a:ext cx="1595565" cy="714683"/>
              </a:xfrm>
              <a:prstGeom prst="rect">
                <a:avLst/>
              </a:prstGeom>
              <a:blipFill rotWithShape="0">
                <a:blip r:embed="rId6"/>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29" name="TextBox 28"/>
              <p:cNvSpPr txBox="1"/>
              <p:nvPr/>
            </p:nvSpPr>
            <p:spPr>
              <a:xfrm>
                <a:off x="1313120" y="2652116"/>
                <a:ext cx="1456296" cy="5542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AU" b="1" i="1" smtClean="0">
                              <a:latin typeface="Cambria Math" panose="02040503050406030204" pitchFamily="18" charset="0"/>
                            </a:rPr>
                          </m:ctrlPr>
                        </m:sSubPr>
                        <m:e>
                          <m:r>
                            <a:rPr lang="en-AU" b="1">
                              <a:latin typeface="Cambria Math" panose="02040503050406030204" pitchFamily="18" charset="0"/>
                            </a:rPr>
                            <m:t>𝐃</m:t>
                          </m:r>
                        </m:e>
                        <m:sub>
                          <m:r>
                            <a:rPr lang="en-US" b="1" i="1" smtClean="0">
                              <a:latin typeface="Cambria Math" panose="02040503050406030204" pitchFamily="18" charset="0"/>
                            </a:rPr>
                            <m:t>𝟏</m:t>
                          </m:r>
                        </m:sub>
                      </m:sSub>
                      <m:r>
                        <a:rPr lang="en-AU" b="0" i="1" smtClean="0">
                          <a:latin typeface="Cambria Math" panose="02040503050406030204" pitchFamily="18" charset="0"/>
                        </a:rPr>
                        <m:t>=</m:t>
                      </m:r>
                      <m:rad>
                        <m:radPr>
                          <m:degHide m:val="on"/>
                          <m:ctrlPr>
                            <a:rPr lang="en-AU" b="0" i="1" smtClean="0">
                              <a:latin typeface="Cambria Math" panose="02040503050406030204" pitchFamily="18" charset="0"/>
                            </a:rPr>
                          </m:ctrlPr>
                        </m:radPr>
                        <m:deg/>
                        <m:e>
                          <m:r>
                            <a:rPr lang="en-US" b="0" i="1" smtClean="0">
                              <a:latin typeface="Cambria Math" panose="02040503050406030204" pitchFamily="18" charset="0"/>
                            </a:rPr>
                            <m:t>𝐼</m:t>
                          </m:r>
                        </m:e>
                      </m:rad>
                      <m:d>
                        <m:dPr>
                          <m:ctrlPr>
                            <a:rPr lang="en-AU" b="0" i="1" smtClean="0">
                              <a:latin typeface="Cambria Math" panose="02040503050406030204" pitchFamily="18" charset="0"/>
                            </a:rPr>
                          </m:ctrlPr>
                        </m:dPr>
                        <m:e>
                          <m:m>
                            <m:mPr>
                              <m:mcs>
                                <m:mc>
                                  <m:mcPr>
                                    <m:count m:val="1"/>
                                    <m:mcJc m:val="center"/>
                                  </m:mcPr>
                                </m:mc>
                              </m:mcs>
                              <m:ctrlPr>
                                <a:rPr lang="en-AU" b="0" i="1" smtClean="0">
                                  <a:latin typeface="Cambria Math" panose="02040503050406030204" pitchFamily="18" charset="0"/>
                                </a:rPr>
                              </m:ctrlPr>
                            </m:mPr>
                            <m:mr>
                              <m:e>
                                <m:r>
                                  <a:rPr lang="en-US" b="0" i="1" smtClean="0">
                                    <a:latin typeface="Cambria Math" panose="02040503050406030204" pitchFamily="18" charset="0"/>
                                  </a:rPr>
                                  <m:t>1</m:t>
                                </m:r>
                              </m:e>
                            </m:mr>
                            <m:mr>
                              <m:e>
                                <m:r>
                                  <a:rPr lang="en-US" i="1" smtClean="0">
                                    <a:latin typeface="Cambria Math" panose="02040503050406030204" pitchFamily="18" charset="0"/>
                                  </a:rPr>
                                  <m:t>0</m:t>
                                </m:r>
                              </m:e>
                            </m:mr>
                          </m:m>
                        </m:e>
                      </m:d>
                    </m:oMath>
                  </m:oMathPara>
                </a14:m>
                <a:endParaRPr lang="ru-RU" i="1" dirty="0"/>
              </a:p>
            </p:txBody>
          </p:sp>
        </mc:Choice>
        <mc:Fallback xmlns="">
          <p:sp>
            <p:nvSpPr>
              <p:cNvPr id="29" name="TextBox 28"/>
              <p:cNvSpPr txBox="1">
                <a:spLocks noRot="1" noChangeAspect="1" noMove="1" noResize="1" noEditPoints="1" noAdjustHandles="1" noChangeArrowheads="1" noChangeShapeType="1" noTextEdit="1"/>
              </p:cNvSpPr>
              <p:nvPr/>
            </p:nvSpPr>
            <p:spPr>
              <a:xfrm>
                <a:off x="1313120" y="2652116"/>
                <a:ext cx="1456296" cy="554254"/>
              </a:xfrm>
              <a:prstGeom prst="rect">
                <a:avLst/>
              </a:prstGeom>
              <a:blipFill rotWithShape="0">
                <a:blip r:embed="rId7"/>
                <a:stretch>
                  <a:fillRect/>
                </a:stretch>
              </a:blipFill>
            </p:spPr>
            <p:txBody>
              <a:bodyPr/>
              <a:lstStyle/>
              <a:p>
                <a:r>
                  <a:rPr lang="ru-RU">
                    <a:noFill/>
                  </a:rPr>
                  <a:t> </a:t>
                </a:r>
              </a:p>
            </p:txBody>
          </p:sp>
        </mc:Fallback>
      </mc:AlternateContent>
      <p:cxnSp>
        <p:nvCxnSpPr>
          <p:cNvPr id="25" name="Прямая соединительная линия 24"/>
          <p:cNvCxnSpPr/>
          <p:nvPr/>
        </p:nvCxnSpPr>
        <p:spPr>
          <a:xfrm>
            <a:off x="4047898" y="2929243"/>
            <a:ext cx="612000" cy="0"/>
          </a:xfrm>
          <a:prstGeom prst="line">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 name="TextBox 29"/>
              <p:cNvSpPr txBox="1"/>
              <p:nvPr/>
            </p:nvSpPr>
            <p:spPr>
              <a:xfrm>
                <a:off x="1313120" y="3297689"/>
                <a:ext cx="1456296" cy="55245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AU" b="1" i="1" smtClean="0">
                              <a:latin typeface="Cambria Math" panose="02040503050406030204" pitchFamily="18" charset="0"/>
                            </a:rPr>
                          </m:ctrlPr>
                        </m:sSubPr>
                        <m:e>
                          <m:r>
                            <a:rPr lang="en-AU" b="1">
                              <a:latin typeface="Cambria Math" panose="02040503050406030204" pitchFamily="18" charset="0"/>
                            </a:rPr>
                            <m:t>𝐃</m:t>
                          </m:r>
                        </m:e>
                        <m:sub>
                          <m:r>
                            <a:rPr lang="en-US" b="1" i="1" smtClean="0">
                              <a:latin typeface="Cambria Math" panose="02040503050406030204" pitchFamily="18" charset="0"/>
                            </a:rPr>
                            <m:t>𝟐</m:t>
                          </m:r>
                        </m:sub>
                      </m:sSub>
                      <m:r>
                        <a:rPr lang="en-AU" b="0" i="1" smtClean="0">
                          <a:latin typeface="Cambria Math" panose="02040503050406030204" pitchFamily="18" charset="0"/>
                        </a:rPr>
                        <m:t>=</m:t>
                      </m:r>
                      <m:rad>
                        <m:radPr>
                          <m:degHide m:val="on"/>
                          <m:ctrlPr>
                            <a:rPr lang="en-AU" b="0" i="1" smtClean="0">
                              <a:latin typeface="Cambria Math" panose="02040503050406030204" pitchFamily="18" charset="0"/>
                            </a:rPr>
                          </m:ctrlPr>
                        </m:radPr>
                        <m:deg/>
                        <m:e>
                          <m:r>
                            <a:rPr lang="en-US" b="0" i="1" smtClean="0">
                              <a:latin typeface="Cambria Math" panose="02040503050406030204" pitchFamily="18" charset="0"/>
                            </a:rPr>
                            <m:t>𝐼</m:t>
                          </m:r>
                        </m:e>
                      </m:rad>
                      <m:d>
                        <m:dPr>
                          <m:ctrlPr>
                            <a:rPr lang="en-AU" b="0" i="1" smtClean="0">
                              <a:latin typeface="Cambria Math" panose="02040503050406030204" pitchFamily="18" charset="0"/>
                            </a:rPr>
                          </m:ctrlPr>
                        </m:dPr>
                        <m:e>
                          <m:m>
                            <m:mPr>
                              <m:mcs>
                                <m:mc>
                                  <m:mcPr>
                                    <m:count m:val="1"/>
                                    <m:mcJc m:val="center"/>
                                  </m:mcPr>
                                </m:mc>
                              </m:mcs>
                              <m:ctrlPr>
                                <a:rPr lang="en-AU" b="0" i="1" smtClean="0">
                                  <a:latin typeface="Cambria Math" panose="02040503050406030204" pitchFamily="18" charset="0"/>
                                </a:rPr>
                              </m:ctrlPr>
                            </m:mPr>
                            <m:mr>
                              <m:e>
                                <m:r>
                                  <a:rPr lang="en-US" b="0" i="1" smtClean="0">
                                    <a:latin typeface="Cambria Math" panose="02040503050406030204" pitchFamily="18" charset="0"/>
                                  </a:rPr>
                                  <m:t>0</m:t>
                                </m:r>
                              </m:e>
                            </m:mr>
                            <m:mr>
                              <m:e>
                                <m:r>
                                  <a:rPr lang="en-US" b="0" i="1" smtClean="0">
                                    <a:latin typeface="Cambria Math" panose="02040503050406030204" pitchFamily="18" charset="0"/>
                                  </a:rPr>
                                  <m:t>1</m:t>
                                </m:r>
                              </m:e>
                            </m:mr>
                          </m:m>
                        </m:e>
                      </m:d>
                    </m:oMath>
                  </m:oMathPara>
                </a14:m>
                <a:endParaRPr lang="ru-RU" i="1" dirty="0"/>
              </a:p>
            </p:txBody>
          </p:sp>
        </mc:Choice>
        <mc:Fallback xmlns="">
          <p:sp>
            <p:nvSpPr>
              <p:cNvPr id="30" name="TextBox 29"/>
              <p:cNvSpPr txBox="1">
                <a:spLocks noRot="1" noChangeAspect="1" noMove="1" noResize="1" noEditPoints="1" noAdjustHandles="1" noChangeArrowheads="1" noChangeShapeType="1" noTextEdit="1"/>
              </p:cNvSpPr>
              <p:nvPr/>
            </p:nvSpPr>
            <p:spPr>
              <a:xfrm>
                <a:off x="1313120" y="3297689"/>
                <a:ext cx="1456296" cy="552459"/>
              </a:xfrm>
              <a:prstGeom prst="rect">
                <a:avLst/>
              </a:prstGeom>
              <a:blipFill rotWithShape="0">
                <a:blip r:embed="rId8"/>
                <a:stretch>
                  <a:fillRect/>
                </a:stretch>
              </a:blipFill>
            </p:spPr>
            <p:txBody>
              <a:bodyPr/>
              <a:lstStyle/>
              <a:p>
                <a:r>
                  <a:rPr lang="ru-RU">
                    <a:noFill/>
                  </a:rPr>
                  <a:t> </a:t>
                </a:r>
              </a:p>
            </p:txBody>
          </p:sp>
        </mc:Fallback>
      </mc:AlternateContent>
      <p:cxnSp>
        <p:nvCxnSpPr>
          <p:cNvPr id="31" name="Прямая соединительная линия 30"/>
          <p:cNvCxnSpPr/>
          <p:nvPr/>
        </p:nvCxnSpPr>
        <p:spPr>
          <a:xfrm rot="5400000">
            <a:off x="4047898" y="3573918"/>
            <a:ext cx="612000" cy="0"/>
          </a:xfrm>
          <a:prstGeom prst="line">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2" name="TextBox 31"/>
              <p:cNvSpPr txBox="1"/>
              <p:nvPr/>
            </p:nvSpPr>
            <p:spPr>
              <a:xfrm>
                <a:off x="1113354" y="3948595"/>
                <a:ext cx="1855829" cy="61266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AU" b="1" i="1" smtClean="0">
                              <a:latin typeface="Cambria Math" panose="02040503050406030204" pitchFamily="18" charset="0"/>
                            </a:rPr>
                          </m:ctrlPr>
                        </m:sSubPr>
                        <m:e>
                          <m:r>
                            <a:rPr lang="en-AU" b="1">
                              <a:latin typeface="Cambria Math" panose="02040503050406030204" pitchFamily="18" charset="0"/>
                            </a:rPr>
                            <m:t>𝐃</m:t>
                          </m:r>
                        </m:e>
                        <m:sub>
                          <m:r>
                            <a:rPr lang="en-US" b="1" i="1" smtClean="0">
                              <a:latin typeface="Cambria Math" panose="02040503050406030204" pitchFamily="18" charset="0"/>
                            </a:rPr>
                            <m:t>𝟑</m:t>
                          </m:r>
                        </m:sub>
                      </m:sSub>
                      <m:r>
                        <a:rPr lang="en-AU" b="0" i="1" smtClean="0">
                          <a:latin typeface="Cambria Math" panose="02040503050406030204" pitchFamily="18" charset="0"/>
                        </a:rPr>
                        <m:t>=</m:t>
                      </m:r>
                      <m:rad>
                        <m:radPr>
                          <m:degHide m:val="on"/>
                          <m:ctrlPr>
                            <a:rPr lang="en-AU" b="0" i="1" smtClean="0">
                              <a:latin typeface="Cambria Math" panose="02040503050406030204" pitchFamily="18" charset="0"/>
                            </a:rPr>
                          </m:ctrlPr>
                        </m:radPr>
                        <m:deg/>
                        <m:e>
                          <m:r>
                            <a:rPr lang="en-US" b="0" i="1" smtClean="0">
                              <a:latin typeface="Cambria Math" panose="02040503050406030204" pitchFamily="18" charset="0"/>
                            </a:rPr>
                            <m:t>𝐼</m:t>
                          </m:r>
                        </m:e>
                      </m:rad>
                      <m:d>
                        <m:dPr>
                          <m:ctrlPr>
                            <a:rPr lang="en-AU" b="0" i="1" smtClean="0">
                              <a:latin typeface="Cambria Math" panose="02040503050406030204" pitchFamily="18" charset="0"/>
                            </a:rPr>
                          </m:ctrlPr>
                        </m:dPr>
                        <m:e>
                          <m:m>
                            <m:mPr>
                              <m:mcs>
                                <m:mc>
                                  <m:mcPr>
                                    <m:count m:val="1"/>
                                    <m:mcJc m:val="center"/>
                                  </m:mcPr>
                                </m:mc>
                              </m:mcs>
                              <m:ctrlPr>
                                <a:rPr lang="en-AU" b="0" i="1" smtClean="0">
                                  <a:latin typeface="Cambria Math" panose="02040503050406030204" pitchFamily="18" charset="0"/>
                                </a:rPr>
                              </m:ctrlPr>
                            </m:mPr>
                            <m:mr>
                              <m:e>
                                <m:func>
                                  <m:funcPr>
                                    <m:ctrlPr>
                                      <a:rPr lang="en-AU" b="0" i="1" smtClean="0">
                                        <a:latin typeface="Cambria Math" panose="02040503050406030204" pitchFamily="18" charset="0"/>
                                      </a:rPr>
                                    </m:ctrlPr>
                                  </m:funcPr>
                                  <m:fName>
                                    <m:r>
                                      <m:rPr>
                                        <m:sty m:val="p"/>
                                        <m:brk m:alnAt="7"/>
                                      </m:rPr>
                                      <a:rPr lang="en-AU" b="0" i="0" smtClean="0">
                                        <a:latin typeface="Cambria Math" panose="02040503050406030204" pitchFamily="18" charset="0"/>
                                      </a:rPr>
                                      <m:t>c</m:t>
                                    </m:r>
                                    <m:r>
                                      <m:rPr>
                                        <m:sty m:val="p"/>
                                      </m:rPr>
                                      <a:rPr lang="en-AU" b="0" i="0" smtClean="0">
                                        <a:latin typeface="Cambria Math" panose="02040503050406030204" pitchFamily="18" charset="0"/>
                                      </a:rPr>
                                      <m:t>os</m:t>
                                    </m:r>
                                  </m:fName>
                                  <m:e>
                                    <m:r>
                                      <a:rPr lang="el-GR" i="1">
                                        <a:latin typeface="Cambria Math" panose="02040503050406030204" pitchFamily="18" charset="0"/>
                                        <a:ea typeface="Cambria Math" panose="02040503050406030204" pitchFamily="18" charset="0"/>
                                      </a:rPr>
                                      <m:t>𝜓</m:t>
                                    </m:r>
                                  </m:e>
                                </m:func>
                              </m:e>
                            </m:mr>
                            <m:mr>
                              <m:e>
                                <m:func>
                                  <m:funcPr>
                                    <m:ctrlPr>
                                      <a:rPr lang="en-AU" b="0" i="1" smtClean="0">
                                        <a:latin typeface="Cambria Math" panose="02040503050406030204" pitchFamily="18" charset="0"/>
                                      </a:rPr>
                                    </m:ctrlPr>
                                  </m:funcPr>
                                  <m:fName>
                                    <m:r>
                                      <m:rPr>
                                        <m:sty m:val="p"/>
                                      </m:rPr>
                                      <a:rPr lang="en-AU" b="0" i="0" smtClean="0">
                                        <a:latin typeface="Cambria Math" panose="02040503050406030204" pitchFamily="18" charset="0"/>
                                      </a:rPr>
                                      <m:t>sin</m:t>
                                    </m:r>
                                  </m:fName>
                                  <m:e>
                                    <m:r>
                                      <a:rPr lang="el-GR" i="1">
                                        <a:latin typeface="Cambria Math" panose="02040503050406030204" pitchFamily="18" charset="0"/>
                                        <a:ea typeface="Cambria Math" panose="02040503050406030204" pitchFamily="18" charset="0"/>
                                      </a:rPr>
                                      <m:t>𝜓</m:t>
                                    </m:r>
                                  </m:e>
                                </m:func>
                              </m:e>
                            </m:mr>
                          </m:m>
                        </m:e>
                      </m:d>
                    </m:oMath>
                  </m:oMathPara>
                </a14:m>
                <a:endParaRPr lang="ru-RU" i="1" dirty="0"/>
              </a:p>
            </p:txBody>
          </p:sp>
        </mc:Choice>
        <mc:Fallback xmlns="">
          <p:sp>
            <p:nvSpPr>
              <p:cNvPr id="32" name="TextBox 31"/>
              <p:cNvSpPr txBox="1">
                <a:spLocks noRot="1" noChangeAspect="1" noMove="1" noResize="1" noEditPoints="1" noAdjustHandles="1" noChangeArrowheads="1" noChangeShapeType="1" noTextEdit="1"/>
              </p:cNvSpPr>
              <p:nvPr/>
            </p:nvSpPr>
            <p:spPr>
              <a:xfrm>
                <a:off x="1113354" y="3948595"/>
                <a:ext cx="1855829" cy="612668"/>
              </a:xfrm>
              <a:prstGeom prst="rect">
                <a:avLst/>
              </a:prstGeom>
              <a:blipFill rotWithShape="0">
                <a:blip r:embed="rId9"/>
                <a:stretch>
                  <a:fillRect/>
                </a:stretch>
              </a:blipFill>
            </p:spPr>
            <p:txBody>
              <a:bodyPr/>
              <a:lstStyle/>
              <a:p>
                <a:r>
                  <a:rPr lang="ru-RU">
                    <a:noFill/>
                  </a:rPr>
                  <a:t> </a:t>
                </a:r>
              </a:p>
            </p:txBody>
          </p:sp>
        </mc:Fallback>
      </mc:AlternateContent>
      <p:cxnSp>
        <p:nvCxnSpPr>
          <p:cNvPr id="33" name="Прямая соединительная линия 32"/>
          <p:cNvCxnSpPr/>
          <p:nvPr/>
        </p:nvCxnSpPr>
        <p:spPr>
          <a:xfrm rot="7500000">
            <a:off x="4047898" y="4254929"/>
            <a:ext cx="612000" cy="0"/>
          </a:xfrm>
          <a:prstGeom prst="line">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4" name="TextBox 33"/>
              <p:cNvSpPr txBox="1"/>
              <p:nvPr/>
            </p:nvSpPr>
            <p:spPr>
              <a:xfrm>
                <a:off x="1217261" y="4656146"/>
                <a:ext cx="1648015" cy="9106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AU" b="1" i="1" smtClean="0">
                              <a:latin typeface="Cambria Math" panose="02040503050406030204" pitchFamily="18" charset="0"/>
                            </a:rPr>
                          </m:ctrlPr>
                        </m:sSubPr>
                        <m:e>
                          <m:r>
                            <a:rPr lang="en-AU" b="1">
                              <a:latin typeface="Cambria Math" panose="02040503050406030204" pitchFamily="18" charset="0"/>
                            </a:rPr>
                            <m:t>𝐃</m:t>
                          </m:r>
                        </m:e>
                        <m:sub>
                          <m:r>
                            <a:rPr lang="en-US" b="1" i="1" smtClean="0">
                              <a:latin typeface="Cambria Math" panose="02040503050406030204" pitchFamily="18" charset="0"/>
                            </a:rPr>
                            <m:t>𝟒</m:t>
                          </m:r>
                        </m:sub>
                      </m:sSub>
                      <m:r>
                        <a:rPr lang="en-AU" b="0" i="1" smtClean="0">
                          <a:latin typeface="Cambria Math" panose="02040503050406030204" pitchFamily="18" charset="0"/>
                        </a:rPr>
                        <m:t>=</m:t>
                      </m:r>
                      <m:rad>
                        <m:radPr>
                          <m:degHide m:val="on"/>
                          <m:ctrlPr>
                            <a:rPr lang="en-AU" b="0" i="1" smtClean="0">
                              <a:latin typeface="Cambria Math" panose="02040503050406030204" pitchFamily="18" charset="0"/>
                            </a:rPr>
                          </m:ctrlPr>
                        </m:radPr>
                        <m:deg/>
                        <m:e>
                          <m:f>
                            <m:fPr>
                              <m:ctrlPr>
                                <a:rPr lang="en-AU" b="0" i="1" smtClean="0">
                                  <a:latin typeface="Cambria Math" panose="02040503050406030204" pitchFamily="18" charset="0"/>
                                </a:rPr>
                              </m:ctrlPr>
                            </m:fPr>
                            <m:num>
                              <m:r>
                                <a:rPr lang="en-US" i="1">
                                  <a:latin typeface="Cambria Math" panose="02040503050406030204" pitchFamily="18" charset="0"/>
                                </a:rPr>
                                <m:t>𝐼</m:t>
                              </m:r>
                            </m:num>
                            <m:den>
                              <m:r>
                                <a:rPr lang="en-US" b="0" i="1" smtClean="0">
                                  <a:latin typeface="Cambria Math" panose="02040503050406030204" pitchFamily="18" charset="0"/>
                                </a:rPr>
                                <m:t>2</m:t>
                              </m:r>
                            </m:den>
                          </m:f>
                        </m:e>
                      </m:rad>
                      <m:d>
                        <m:dPr>
                          <m:ctrlPr>
                            <a:rPr lang="en-AU" b="0" i="1" smtClean="0">
                              <a:latin typeface="Cambria Math" panose="02040503050406030204" pitchFamily="18" charset="0"/>
                            </a:rPr>
                          </m:ctrlPr>
                        </m:dPr>
                        <m:e>
                          <m:m>
                            <m:mPr>
                              <m:mcs>
                                <m:mc>
                                  <m:mcPr>
                                    <m:count m:val="1"/>
                                    <m:mcJc m:val="center"/>
                                  </m:mcPr>
                                </m:mc>
                              </m:mcs>
                              <m:ctrlPr>
                                <a:rPr lang="en-AU" b="0" i="1" smtClean="0">
                                  <a:latin typeface="Cambria Math" panose="02040503050406030204" pitchFamily="18" charset="0"/>
                                </a:rPr>
                              </m:ctrlPr>
                            </m:mPr>
                            <m:mr>
                              <m:e>
                                <m:r>
                                  <a:rPr lang="en-US" b="0" i="1" smtClean="0">
                                    <a:latin typeface="Cambria Math" panose="02040503050406030204" pitchFamily="18" charset="0"/>
                                  </a:rPr>
                                  <m:t>1</m:t>
                                </m:r>
                              </m:e>
                            </m:mr>
                            <m:mr>
                              <m:e>
                                <m:r>
                                  <a:rPr lang="en-AU"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𝑗</m:t>
                                </m:r>
                              </m:e>
                            </m:mr>
                          </m:m>
                        </m:e>
                      </m:d>
                    </m:oMath>
                  </m:oMathPara>
                </a14:m>
                <a:endParaRPr lang="ru-RU" i="1" dirty="0"/>
              </a:p>
            </p:txBody>
          </p:sp>
        </mc:Choice>
        <mc:Fallback xmlns="">
          <p:sp>
            <p:nvSpPr>
              <p:cNvPr id="34" name="TextBox 33"/>
              <p:cNvSpPr txBox="1">
                <a:spLocks noRot="1" noChangeAspect="1" noMove="1" noResize="1" noEditPoints="1" noAdjustHandles="1" noChangeArrowheads="1" noChangeShapeType="1" noTextEdit="1"/>
              </p:cNvSpPr>
              <p:nvPr/>
            </p:nvSpPr>
            <p:spPr>
              <a:xfrm>
                <a:off x="1217261" y="4656146"/>
                <a:ext cx="1648015" cy="910699"/>
              </a:xfrm>
              <a:prstGeom prst="rect">
                <a:avLst/>
              </a:prstGeom>
              <a:blipFill rotWithShape="0">
                <a:blip r:embed="rId10"/>
                <a:stretch>
                  <a:fillRect/>
                </a:stretch>
              </a:blipFill>
            </p:spPr>
            <p:txBody>
              <a:bodyPr/>
              <a:lstStyle/>
              <a:p>
                <a:r>
                  <a:rPr lang="ru-RU">
                    <a:noFill/>
                  </a:rPr>
                  <a:t> </a:t>
                </a:r>
              </a:p>
            </p:txBody>
          </p:sp>
        </mc:Fallback>
      </mc:AlternateContent>
      <p:sp>
        <p:nvSpPr>
          <p:cNvPr id="35" name="Овал 34"/>
          <p:cNvSpPr/>
          <p:nvPr/>
        </p:nvSpPr>
        <p:spPr>
          <a:xfrm>
            <a:off x="4047898" y="4805495"/>
            <a:ext cx="612000" cy="6120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mc:AlternateContent xmlns:mc="http://schemas.openxmlformats.org/markup-compatibility/2006" xmlns:a14="http://schemas.microsoft.com/office/drawing/2010/main">
        <mc:Choice Requires="a14">
          <p:sp>
            <p:nvSpPr>
              <p:cNvPr id="36" name="TextBox 35"/>
              <p:cNvSpPr txBox="1"/>
              <p:nvPr/>
            </p:nvSpPr>
            <p:spPr>
              <a:xfrm>
                <a:off x="106668" y="5652690"/>
                <a:ext cx="3869201" cy="6379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AU" b="1" i="1" smtClean="0">
                              <a:latin typeface="Cambria Math" panose="02040503050406030204" pitchFamily="18" charset="0"/>
                            </a:rPr>
                          </m:ctrlPr>
                        </m:sSubPr>
                        <m:e>
                          <m:r>
                            <a:rPr lang="en-AU" b="1">
                              <a:latin typeface="Cambria Math" panose="02040503050406030204" pitchFamily="18" charset="0"/>
                            </a:rPr>
                            <m:t>𝐃</m:t>
                          </m:r>
                        </m:e>
                        <m:sub>
                          <m:r>
                            <a:rPr lang="en-US" b="1" i="1" smtClean="0">
                              <a:latin typeface="Cambria Math" panose="02040503050406030204" pitchFamily="18" charset="0"/>
                            </a:rPr>
                            <m:t>𝟓</m:t>
                          </m:r>
                        </m:sub>
                      </m:sSub>
                      <m:r>
                        <a:rPr lang="en-AU" b="0" i="1" smtClean="0">
                          <a:latin typeface="Cambria Math" panose="02040503050406030204" pitchFamily="18" charset="0"/>
                        </a:rPr>
                        <m:t>=</m:t>
                      </m:r>
                      <m:rad>
                        <m:radPr>
                          <m:degHide m:val="on"/>
                          <m:ctrlPr>
                            <a:rPr lang="en-AU" i="1">
                              <a:latin typeface="Cambria Math" panose="02040503050406030204" pitchFamily="18" charset="0"/>
                            </a:rPr>
                          </m:ctrlPr>
                        </m:radPr>
                        <m:deg/>
                        <m:e>
                          <m:r>
                            <a:rPr lang="en-US" i="1">
                              <a:latin typeface="Cambria Math" panose="02040503050406030204" pitchFamily="18" charset="0"/>
                            </a:rPr>
                            <m:t>𝐼</m:t>
                          </m:r>
                        </m:e>
                      </m:rad>
                      <m:d>
                        <m:dPr>
                          <m:ctrlPr>
                            <a:rPr lang="en-AU" b="0" i="1" smtClean="0">
                              <a:latin typeface="Cambria Math" panose="02040503050406030204" pitchFamily="18" charset="0"/>
                            </a:rPr>
                          </m:ctrlPr>
                        </m:dPr>
                        <m:e>
                          <m:m>
                            <m:mPr>
                              <m:mcs>
                                <m:mc>
                                  <m:mcPr>
                                    <m:count m:val="1"/>
                                    <m:mcJc m:val="center"/>
                                  </m:mcPr>
                                </m:mc>
                              </m:mcs>
                              <m:ctrlPr>
                                <a:rPr lang="en-AU" b="0" i="1" smtClean="0">
                                  <a:latin typeface="Cambria Math" panose="02040503050406030204" pitchFamily="18" charset="0"/>
                                </a:rPr>
                              </m:ctrlPr>
                            </m:mPr>
                            <m:mr>
                              <m:e>
                                <m:func>
                                  <m:funcPr>
                                    <m:ctrlPr>
                                      <a:rPr lang="en-AU" i="1">
                                        <a:latin typeface="Cambria Math" panose="02040503050406030204" pitchFamily="18" charset="0"/>
                                      </a:rPr>
                                    </m:ctrlPr>
                                  </m:funcPr>
                                  <m:fName>
                                    <m:r>
                                      <m:rPr>
                                        <m:sty m:val="p"/>
                                        <m:brk m:alnAt="7"/>
                                      </m:rPr>
                                      <a:rPr lang="en-AU">
                                        <a:latin typeface="Cambria Math" panose="02040503050406030204" pitchFamily="18" charset="0"/>
                                      </a:rPr>
                                      <m:t>c</m:t>
                                    </m:r>
                                    <m:r>
                                      <m:rPr>
                                        <m:sty m:val="p"/>
                                      </m:rPr>
                                      <a:rPr lang="en-AU">
                                        <a:latin typeface="Cambria Math" panose="02040503050406030204" pitchFamily="18" charset="0"/>
                                      </a:rPr>
                                      <m:t>os</m:t>
                                    </m:r>
                                  </m:fName>
                                  <m:e>
                                    <m:r>
                                      <a:rPr lang="el-GR" i="1">
                                        <a:latin typeface="Cambria Math" panose="02040503050406030204" pitchFamily="18" charset="0"/>
                                        <a:ea typeface="Cambria Math" panose="02040503050406030204" pitchFamily="18" charset="0"/>
                                      </a:rPr>
                                      <m:t>𝜓</m:t>
                                    </m:r>
                                  </m:e>
                                </m:func>
                                <m:func>
                                  <m:funcPr>
                                    <m:ctrlPr>
                                      <a:rPr lang="en-AU" i="1">
                                        <a:latin typeface="Cambria Math" panose="02040503050406030204" pitchFamily="18" charset="0"/>
                                      </a:rPr>
                                    </m:ctrlPr>
                                  </m:funcPr>
                                  <m:fName>
                                    <m:r>
                                      <m:rPr>
                                        <m:sty m:val="p"/>
                                        <m:brk m:alnAt="7"/>
                                      </m:rPr>
                                      <a:rPr lang="en-AU">
                                        <a:latin typeface="Cambria Math" panose="02040503050406030204" pitchFamily="18" charset="0"/>
                                      </a:rPr>
                                      <m:t>c</m:t>
                                    </m:r>
                                    <m:r>
                                      <m:rPr>
                                        <m:sty m:val="p"/>
                                      </m:rPr>
                                      <a:rPr lang="en-AU">
                                        <a:latin typeface="Cambria Math" panose="02040503050406030204" pitchFamily="18" charset="0"/>
                                      </a:rPr>
                                      <m:t>os</m:t>
                                    </m:r>
                                  </m:fName>
                                  <m:e>
                                    <m:r>
                                      <a:rPr lang="en-AU" i="1">
                                        <a:latin typeface="Cambria Math" panose="02040503050406030204" pitchFamily="18" charset="0"/>
                                        <a:ea typeface="Cambria Math" panose="02040503050406030204" pitchFamily="18" charset="0"/>
                                      </a:rPr>
                                      <m:t>𝜒</m:t>
                                    </m:r>
                                  </m:e>
                                </m:func>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𝑗</m:t>
                                </m:r>
                                <m:func>
                                  <m:funcPr>
                                    <m:ctrlPr>
                                      <a:rPr lang="en-US" b="0" i="1" smtClean="0">
                                        <a:latin typeface="Cambria Math" panose="02040503050406030204" pitchFamily="18" charset="0"/>
                                        <a:ea typeface="Cambria Math" panose="02040503050406030204" pitchFamily="18" charset="0"/>
                                      </a:rPr>
                                    </m:ctrlPr>
                                  </m:funcPr>
                                  <m:fName>
                                    <m:r>
                                      <m:rPr>
                                        <m:sty m:val="p"/>
                                      </m:rPr>
                                      <a:rPr lang="en-US" b="0" i="0" smtClean="0">
                                        <a:latin typeface="Cambria Math" panose="02040503050406030204" pitchFamily="18" charset="0"/>
                                        <a:ea typeface="Cambria Math" panose="02040503050406030204" pitchFamily="18" charset="0"/>
                                      </a:rPr>
                                      <m:t>sin</m:t>
                                    </m:r>
                                  </m:fName>
                                  <m:e>
                                    <m:r>
                                      <a:rPr lang="el-GR" i="1">
                                        <a:latin typeface="Cambria Math" panose="02040503050406030204" pitchFamily="18" charset="0"/>
                                        <a:ea typeface="Cambria Math" panose="02040503050406030204" pitchFamily="18" charset="0"/>
                                      </a:rPr>
                                      <m:t>𝜓</m:t>
                                    </m:r>
                                  </m:e>
                                </m:func>
                                <m:func>
                                  <m:funcPr>
                                    <m:ctrlPr>
                                      <a:rPr lang="en-US" b="0" i="1" smtClean="0">
                                        <a:latin typeface="Cambria Math" panose="02040503050406030204" pitchFamily="18" charset="0"/>
                                        <a:ea typeface="Cambria Math" panose="02040503050406030204" pitchFamily="18" charset="0"/>
                                      </a:rPr>
                                    </m:ctrlPr>
                                  </m:funcPr>
                                  <m:fName>
                                    <m:r>
                                      <m:rPr>
                                        <m:sty m:val="p"/>
                                      </m:rPr>
                                      <a:rPr lang="en-US" b="0" i="0" smtClean="0">
                                        <a:latin typeface="Cambria Math" panose="02040503050406030204" pitchFamily="18" charset="0"/>
                                        <a:ea typeface="Cambria Math" panose="02040503050406030204" pitchFamily="18" charset="0"/>
                                      </a:rPr>
                                      <m:t>sin</m:t>
                                    </m:r>
                                  </m:fName>
                                  <m:e>
                                    <m:r>
                                      <a:rPr lang="en-AU" i="1">
                                        <a:latin typeface="Cambria Math" panose="02040503050406030204" pitchFamily="18" charset="0"/>
                                        <a:ea typeface="Cambria Math" panose="02040503050406030204" pitchFamily="18" charset="0"/>
                                      </a:rPr>
                                      <m:t>𝜒</m:t>
                                    </m:r>
                                  </m:e>
                                </m:func>
                              </m:e>
                            </m:mr>
                            <m:mr>
                              <m:e>
                                <m:func>
                                  <m:funcPr>
                                    <m:ctrlPr>
                                      <a:rPr lang="en-AU" b="0" i="1" smtClean="0">
                                        <a:latin typeface="Cambria Math" panose="02040503050406030204" pitchFamily="18" charset="0"/>
                                      </a:rPr>
                                    </m:ctrlPr>
                                  </m:funcPr>
                                  <m:fName>
                                    <m:r>
                                      <m:rPr>
                                        <m:sty m:val="p"/>
                                      </m:rPr>
                                      <a:rPr lang="en-AU" b="0" i="0" smtClean="0">
                                        <a:latin typeface="Cambria Math" panose="02040503050406030204" pitchFamily="18" charset="0"/>
                                      </a:rPr>
                                      <m:t>sin</m:t>
                                    </m:r>
                                  </m:fName>
                                  <m:e>
                                    <m:r>
                                      <a:rPr lang="el-GR" i="1">
                                        <a:latin typeface="Cambria Math" panose="02040503050406030204" pitchFamily="18" charset="0"/>
                                        <a:ea typeface="Cambria Math" panose="02040503050406030204" pitchFamily="18" charset="0"/>
                                      </a:rPr>
                                      <m:t>𝜓</m:t>
                                    </m:r>
                                  </m:e>
                                </m:func>
                                <m:func>
                                  <m:funcPr>
                                    <m:ctrlPr>
                                      <a:rPr lang="en-AU" b="0" i="1" smtClean="0">
                                        <a:latin typeface="Cambria Math" panose="02040503050406030204" pitchFamily="18" charset="0"/>
                                      </a:rPr>
                                    </m:ctrlPr>
                                  </m:funcPr>
                                  <m:fName>
                                    <m:r>
                                      <m:rPr>
                                        <m:sty m:val="p"/>
                                      </m:rPr>
                                      <a:rPr lang="en-AU" b="0" i="0" smtClean="0">
                                        <a:latin typeface="Cambria Math" panose="02040503050406030204" pitchFamily="18" charset="0"/>
                                      </a:rPr>
                                      <m:t>cos</m:t>
                                    </m:r>
                                  </m:fName>
                                  <m:e>
                                    <m:r>
                                      <a:rPr lang="en-AU" i="1">
                                        <a:latin typeface="Cambria Math" panose="02040503050406030204" pitchFamily="18" charset="0"/>
                                        <a:ea typeface="Cambria Math" panose="02040503050406030204" pitchFamily="18" charset="0"/>
                                      </a:rPr>
                                      <m:t>𝜒</m:t>
                                    </m:r>
                                  </m:e>
                                </m:func>
                                <m:r>
                                  <a:rPr lang="en-US" b="0" i="1" smtClean="0">
                                    <a:latin typeface="Cambria Math" panose="02040503050406030204" pitchFamily="18" charset="0"/>
                                  </a:rPr>
                                  <m:t>+</m:t>
                                </m:r>
                                <m:r>
                                  <a:rPr lang="en-US" b="0" i="1" smtClean="0">
                                    <a:latin typeface="Cambria Math" panose="02040503050406030204" pitchFamily="18" charset="0"/>
                                  </a:rPr>
                                  <m:t>𝑗</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r>
                                      <a:rPr lang="el-GR" i="1">
                                        <a:latin typeface="Cambria Math" panose="02040503050406030204" pitchFamily="18" charset="0"/>
                                        <a:ea typeface="Cambria Math" panose="02040503050406030204" pitchFamily="18" charset="0"/>
                                      </a:rPr>
                                      <m:t>𝜓</m:t>
                                    </m:r>
                                  </m:e>
                                </m:func>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sin</m:t>
                                    </m:r>
                                  </m:fName>
                                  <m:e>
                                    <m:r>
                                      <a:rPr lang="en-AU" i="1">
                                        <a:latin typeface="Cambria Math" panose="02040503050406030204" pitchFamily="18" charset="0"/>
                                        <a:ea typeface="Cambria Math" panose="02040503050406030204" pitchFamily="18" charset="0"/>
                                      </a:rPr>
                                      <m:t>𝜒</m:t>
                                    </m:r>
                                  </m:e>
                                </m:func>
                              </m:e>
                            </m:mr>
                          </m:m>
                        </m:e>
                      </m:d>
                    </m:oMath>
                  </m:oMathPara>
                </a14:m>
                <a:endParaRPr lang="ru-RU" i="1" dirty="0"/>
              </a:p>
            </p:txBody>
          </p:sp>
        </mc:Choice>
        <mc:Fallback xmlns="">
          <p:sp>
            <p:nvSpPr>
              <p:cNvPr id="36" name="TextBox 35"/>
              <p:cNvSpPr txBox="1">
                <a:spLocks noRot="1" noChangeAspect="1" noMove="1" noResize="1" noEditPoints="1" noAdjustHandles="1" noChangeArrowheads="1" noChangeShapeType="1" noTextEdit="1"/>
              </p:cNvSpPr>
              <p:nvPr/>
            </p:nvSpPr>
            <p:spPr>
              <a:xfrm>
                <a:off x="106668" y="5652690"/>
                <a:ext cx="3869201" cy="637932"/>
              </a:xfrm>
              <a:prstGeom prst="rect">
                <a:avLst/>
              </a:prstGeom>
              <a:blipFill rotWithShape="0">
                <a:blip r:embed="rId11"/>
                <a:stretch>
                  <a:fillRect/>
                </a:stretch>
              </a:blipFill>
            </p:spPr>
            <p:txBody>
              <a:bodyPr/>
              <a:lstStyle/>
              <a:p>
                <a:r>
                  <a:rPr lang="ru-RU">
                    <a:noFill/>
                  </a:rPr>
                  <a:t> </a:t>
                </a:r>
              </a:p>
            </p:txBody>
          </p:sp>
        </mc:Fallback>
      </mc:AlternateContent>
      <p:sp>
        <p:nvSpPr>
          <p:cNvPr id="37" name="Овал 36"/>
          <p:cNvSpPr/>
          <p:nvPr/>
        </p:nvSpPr>
        <p:spPr>
          <a:xfrm rot="1800000">
            <a:off x="4227898" y="5665656"/>
            <a:ext cx="252000" cy="6120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1" name="TextBox 40"/>
          <p:cNvSpPr txBox="1"/>
          <p:nvPr/>
        </p:nvSpPr>
        <p:spPr>
          <a:xfrm>
            <a:off x="8049708" y="1095850"/>
            <a:ext cx="1991123" cy="369332"/>
          </a:xfrm>
          <a:prstGeom prst="rect">
            <a:avLst/>
          </a:prstGeom>
          <a:noFill/>
        </p:spPr>
        <p:txBody>
          <a:bodyPr wrap="none" rtlCol="0">
            <a:spAutoFit/>
          </a:bodyPr>
          <a:lstStyle/>
          <a:p>
            <a:pPr algn="ctr"/>
            <a:r>
              <a:rPr lang="ru-RU" b="1" dirty="0" smtClean="0">
                <a:latin typeface="Cambria" panose="02040503050406030204" pitchFamily="18" charset="0"/>
                <a:ea typeface="Cambria" panose="02040503050406030204" pitchFamily="18" charset="0"/>
              </a:rPr>
              <a:t>Сфера Пуанкаре</a:t>
            </a:r>
            <a:endParaRPr lang="ru-RU" b="1" dirty="0">
              <a:latin typeface="Cambria" panose="02040503050406030204" pitchFamily="18" charset="0"/>
              <a:ea typeface="Cambria" panose="02040503050406030204" pitchFamily="18" charset="0"/>
            </a:endParaRPr>
          </a:p>
        </p:txBody>
      </p:sp>
      <p:pic>
        <p:nvPicPr>
          <p:cNvPr id="42" name="Рисунок 41"/>
          <p:cNvPicPr>
            <a:picLocks noChangeAspect="1"/>
          </p:cNvPicPr>
          <p:nvPr/>
        </p:nvPicPr>
        <p:blipFill>
          <a:blip r:embed="rId12"/>
          <a:stretch>
            <a:fillRect/>
          </a:stretch>
        </p:blipFill>
        <p:spPr>
          <a:xfrm>
            <a:off x="6200500" y="1465182"/>
            <a:ext cx="5318418" cy="4876269"/>
          </a:xfrm>
          <a:prstGeom prst="rect">
            <a:avLst/>
          </a:prstGeom>
        </p:spPr>
      </p:pic>
      <p:cxnSp>
        <p:nvCxnSpPr>
          <p:cNvPr id="38" name="Прямая со стрелкой 37"/>
          <p:cNvCxnSpPr/>
          <p:nvPr/>
        </p:nvCxnSpPr>
        <p:spPr>
          <a:xfrm>
            <a:off x="8308729" y="4325815"/>
            <a:ext cx="360000" cy="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9" name="Прямая со стрелкой 38"/>
          <p:cNvCxnSpPr/>
          <p:nvPr/>
        </p:nvCxnSpPr>
        <p:spPr>
          <a:xfrm rot="5400000">
            <a:off x="9270021" y="3423138"/>
            <a:ext cx="360000" cy="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0" name="Прямая со стрелкой 39"/>
          <p:cNvCxnSpPr/>
          <p:nvPr/>
        </p:nvCxnSpPr>
        <p:spPr>
          <a:xfrm rot="18900000" flipH="1">
            <a:off x="10954332" y="3917969"/>
            <a:ext cx="360000" cy="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3" name="Прямая со стрелкой 42"/>
          <p:cNvCxnSpPr/>
          <p:nvPr/>
        </p:nvCxnSpPr>
        <p:spPr>
          <a:xfrm rot="2700000">
            <a:off x="6585569" y="3917969"/>
            <a:ext cx="360000" cy="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4" name="Дуга 43"/>
          <p:cNvSpPr/>
          <p:nvPr/>
        </p:nvSpPr>
        <p:spPr>
          <a:xfrm>
            <a:off x="8730761" y="1664641"/>
            <a:ext cx="396000" cy="396000"/>
          </a:xfrm>
          <a:prstGeom prst="arc">
            <a:avLst>
              <a:gd name="adj1" fmla="val 18042589"/>
              <a:gd name="adj2" fmla="val 14896537"/>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45" name="Дуга 44"/>
          <p:cNvSpPr/>
          <p:nvPr/>
        </p:nvSpPr>
        <p:spPr>
          <a:xfrm flipH="1">
            <a:off x="8730761" y="5762168"/>
            <a:ext cx="396000" cy="396000"/>
          </a:xfrm>
          <a:prstGeom prst="arc">
            <a:avLst>
              <a:gd name="adj1" fmla="val 18042589"/>
              <a:gd name="adj2" fmla="val 14896537"/>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46" name="Дуга 45"/>
          <p:cNvSpPr/>
          <p:nvPr/>
        </p:nvSpPr>
        <p:spPr>
          <a:xfrm flipH="1">
            <a:off x="8334761" y="5005258"/>
            <a:ext cx="396000" cy="161451"/>
          </a:xfrm>
          <a:prstGeom prst="arc">
            <a:avLst>
              <a:gd name="adj1" fmla="val 18042589"/>
              <a:gd name="adj2" fmla="val 14896537"/>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47" name="Дуга 46"/>
          <p:cNvSpPr/>
          <p:nvPr/>
        </p:nvSpPr>
        <p:spPr>
          <a:xfrm rot="16200000" flipH="1">
            <a:off x="9206464" y="4607758"/>
            <a:ext cx="396000" cy="161451"/>
          </a:xfrm>
          <a:prstGeom prst="arc">
            <a:avLst>
              <a:gd name="adj1" fmla="val 18042589"/>
              <a:gd name="adj2" fmla="val 14896537"/>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48" name="Дуга 47"/>
          <p:cNvSpPr/>
          <p:nvPr/>
        </p:nvSpPr>
        <p:spPr>
          <a:xfrm>
            <a:off x="8308729" y="3187192"/>
            <a:ext cx="396000" cy="161451"/>
          </a:xfrm>
          <a:prstGeom prst="arc">
            <a:avLst>
              <a:gd name="adj1" fmla="val 18042589"/>
              <a:gd name="adj2" fmla="val 14896537"/>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49" name="Дуга 48"/>
          <p:cNvSpPr/>
          <p:nvPr/>
        </p:nvSpPr>
        <p:spPr>
          <a:xfrm rot="5400000">
            <a:off x="9165061" y="2632546"/>
            <a:ext cx="396000" cy="161451"/>
          </a:xfrm>
          <a:prstGeom prst="arc">
            <a:avLst>
              <a:gd name="adj1" fmla="val 18042589"/>
              <a:gd name="adj2" fmla="val 14896537"/>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Tree>
    <p:extLst>
      <p:ext uri="{BB962C8B-B14F-4D97-AF65-F5344CB8AC3E}">
        <p14:creationId xmlns:p14="http://schemas.microsoft.com/office/powerpoint/2010/main" val="181282633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xmlns="" id="{EBAC40D6-56D8-57D1-2043-EC499F956793}"/>
              </a:ext>
            </a:extLst>
          </p:cNvPr>
          <p:cNvSpPr/>
          <p:nvPr/>
        </p:nvSpPr>
        <p:spPr>
          <a:xfrm>
            <a:off x="0" y="6502840"/>
            <a:ext cx="12192000" cy="355160"/>
          </a:xfrm>
          <a:prstGeom prst="rect">
            <a:avLst/>
          </a:prstGeom>
          <a:solidFill>
            <a:srgbClr val="6667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ru-RU" dirty="0" smtClean="0">
                <a:latin typeface="Cambria" panose="02040503050406030204" pitchFamily="18" charset="0"/>
                <a:ea typeface="Cambria" panose="02040503050406030204" pitchFamily="18" charset="0"/>
              </a:rPr>
              <a:t>8</a:t>
            </a:r>
            <a:endParaRPr lang="ru-RU" dirty="0">
              <a:latin typeface="Cambria" panose="02040503050406030204" pitchFamily="18" charset="0"/>
              <a:ea typeface="Cambria" panose="02040503050406030204" pitchFamily="18" charset="0"/>
            </a:endParaRPr>
          </a:p>
        </p:txBody>
      </p:sp>
      <p:sp>
        <p:nvSpPr>
          <p:cNvPr id="3" name="Прямоугольник 2">
            <a:extLst>
              <a:ext uri="{FF2B5EF4-FFF2-40B4-BE49-F238E27FC236}">
                <a16:creationId xmlns:a16="http://schemas.microsoft.com/office/drawing/2014/main" xmlns="" id="{85A8224A-EADE-6381-83AC-091859F6E4FB}"/>
              </a:ext>
            </a:extLst>
          </p:cNvPr>
          <p:cNvSpPr/>
          <p:nvPr/>
        </p:nvSpPr>
        <p:spPr>
          <a:xfrm>
            <a:off x="0" y="0"/>
            <a:ext cx="12192000" cy="552975"/>
          </a:xfrm>
          <a:prstGeom prst="rect">
            <a:avLst/>
          </a:prstGeom>
          <a:solidFill>
            <a:srgbClr val="6667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TextBox 3">
            <a:extLst>
              <a:ext uri="{FF2B5EF4-FFF2-40B4-BE49-F238E27FC236}">
                <a16:creationId xmlns:a16="http://schemas.microsoft.com/office/drawing/2014/main" xmlns="" id="{2CCAA011-7FAD-95ED-B027-C78E1CDC440D}"/>
              </a:ext>
            </a:extLst>
          </p:cNvPr>
          <p:cNvSpPr txBox="1"/>
          <p:nvPr/>
        </p:nvSpPr>
        <p:spPr>
          <a:xfrm>
            <a:off x="1043717" y="-86917"/>
            <a:ext cx="10117657" cy="646331"/>
          </a:xfrm>
          <a:prstGeom prst="rect">
            <a:avLst/>
          </a:prstGeom>
          <a:noFill/>
        </p:spPr>
        <p:txBody>
          <a:bodyPr wrap="square">
            <a:spAutoFit/>
          </a:bodyPr>
          <a:lstStyle/>
          <a:p>
            <a:pPr algn="ctr"/>
            <a:r>
              <a:rPr lang="ru-RU" sz="3600" b="1" dirty="0" smtClean="0">
                <a:solidFill>
                  <a:schemeClr val="bg1"/>
                </a:solidFill>
                <a:latin typeface="Cambria" panose="02040503050406030204" pitchFamily="18" charset="0"/>
                <a:ea typeface="Cambria" panose="02040503050406030204" pitchFamily="18" charset="0"/>
              </a:rPr>
              <a:t>Способы описания и виды поляризации</a:t>
            </a:r>
            <a:endParaRPr lang="ru-RU" sz="3600" b="1" dirty="0">
              <a:solidFill>
                <a:schemeClr val="bg1"/>
              </a:solidFill>
              <a:latin typeface="Cambria" panose="02040503050406030204" pitchFamily="18" charset="0"/>
              <a:ea typeface="Cambria" panose="02040503050406030204" pitchFamily="18" charset="0"/>
            </a:endParaRPr>
          </a:p>
        </p:txBody>
      </p:sp>
      <p:sp>
        <p:nvSpPr>
          <p:cNvPr id="5" name="Google Shape;4885;p38">
            <a:extLst>
              <a:ext uri="{FF2B5EF4-FFF2-40B4-BE49-F238E27FC236}">
                <a16:creationId xmlns:a16="http://schemas.microsoft.com/office/drawing/2014/main" xmlns="" id="{946F322B-28CD-A01C-44F6-768900A3F553}"/>
              </a:ext>
            </a:extLst>
          </p:cNvPr>
          <p:cNvSpPr/>
          <p:nvPr/>
        </p:nvSpPr>
        <p:spPr>
          <a:xfrm rot="13500000">
            <a:off x="643695" y="113668"/>
            <a:ext cx="331941" cy="331941"/>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886;p38">
            <a:extLst>
              <a:ext uri="{FF2B5EF4-FFF2-40B4-BE49-F238E27FC236}">
                <a16:creationId xmlns:a16="http://schemas.microsoft.com/office/drawing/2014/main" xmlns="" id="{BD2FF347-9FD6-811A-4BD7-CE95CF9E5A96}"/>
              </a:ext>
            </a:extLst>
          </p:cNvPr>
          <p:cNvSpPr/>
          <p:nvPr/>
        </p:nvSpPr>
        <p:spPr>
          <a:xfrm rot="10800000">
            <a:off x="576282" y="46750"/>
            <a:ext cx="467606" cy="467606"/>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4893;p38">
            <a:extLst>
              <a:ext uri="{FF2B5EF4-FFF2-40B4-BE49-F238E27FC236}">
                <a16:creationId xmlns:a16="http://schemas.microsoft.com/office/drawing/2014/main" xmlns="" id="{B9C114DB-F87A-5CFA-2172-C3F1D0615BC1}"/>
              </a:ext>
            </a:extLst>
          </p:cNvPr>
          <p:cNvSpPr/>
          <p:nvPr/>
        </p:nvSpPr>
        <p:spPr>
          <a:xfrm rot="13500000">
            <a:off x="175416" y="113668"/>
            <a:ext cx="331941" cy="331941"/>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4894;p38">
            <a:extLst>
              <a:ext uri="{FF2B5EF4-FFF2-40B4-BE49-F238E27FC236}">
                <a16:creationId xmlns:a16="http://schemas.microsoft.com/office/drawing/2014/main" xmlns="" id="{97F91B01-BB90-C2B2-55D3-24FD52E73AD9}"/>
              </a:ext>
            </a:extLst>
          </p:cNvPr>
          <p:cNvSpPr/>
          <p:nvPr/>
        </p:nvSpPr>
        <p:spPr>
          <a:xfrm rot="10800000">
            <a:off x="108000" y="46750"/>
            <a:ext cx="467606" cy="467606"/>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885;p38">
            <a:extLst>
              <a:ext uri="{FF2B5EF4-FFF2-40B4-BE49-F238E27FC236}">
                <a16:creationId xmlns:a16="http://schemas.microsoft.com/office/drawing/2014/main" xmlns="" id="{946F322B-28CD-A01C-44F6-768900A3F553}"/>
              </a:ext>
            </a:extLst>
          </p:cNvPr>
          <p:cNvSpPr/>
          <p:nvPr/>
        </p:nvSpPr>
        <p:spPr>
          <a:xfrm rot="13500000">
            <a:off x="11697735" y="111646"/>
            <a:ext cx="331941" cy="331941"/>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886;p38">
            <a:extLst>
              <a:ext uri="{FF2B5EF4-FFF2-40B4-BE49-F238E27FC236}">
                <a16:creationId xmlns:a16="http://schemas.microsoft.com/office/drawing/2014/main" xmlns="" id="{BD2FF347-9FD6-811A-4BD7-CE95CF9E5A96}"/>
              </a:ext>
            </a:extLst>
          </p:cNvPr>
          <p:cNvSpPr/>
          <p:nvPr/>
        </p:nvSpPr>
        <p:spPr>
          <a:xfrm rot="10800000">
            <a:off x="11630322" y="44728"/>
            <a:ext cx="467606" cy="467606"/>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893;p38">
            <a:extLst>
              <a:ext uri="{FF2B5EF4-FFF2-40B4-BE49-F238E27FC236}">
                <a16:creationId xmlns:a16="http://schemas.microsoft.com/office/drawing/2014/main" xmlns="" id="{B9C114DB-F87A-5CFA-2172-C3F1D0615BC1}"/>
              </a:ext>
            </a:extLst>
          </p:cNvPr>
          <p:cNvSpPr/>
          <p:nvPr/>
        </p:nvSpPr>
        <p:spPr>
          <a:xfrm rot="13500000">
            <a:off x="11229456" y="111646"/>
            <a:ext cx="331941" cy="331941"/>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894;p38">
            <a:extLst>
              <a:ext uri="{FF2B5EF4-FFF2-40B4-BE49-F238E27FC236}">
                <a16:creationId xmlns:a16="http://schemas.microsoft.com/office/drawing/2014/main" xmlns="" id="{97F91B01-BB90-C2B2-55D3-24FD52E73AD9}"/>
              </a:ext>
            </a:extLst>
          </p:cNvPr>
          <p:cNvSpPr/>
          <p:nvPr/>
        </p:nvSpPr>
        <p:spPr>
          <a:xfrm rot="10800000">
            <a:off x="11162040" y="44728"/>
            <a:ext cx="467606" cy="467606"/>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mc:AlternateContent xmlns:mc="http://schemas.openxmlformats.org/markup-compatibility/2006" xmlns:a14="http://schemas.microsoft.com/office/drawing/2010/main">
        <mc:Choice Requires="a14">
          <p:sp>
            <p:nvSpPr>
              <p:cNvPr id="13" name="TextBox 12"/>
              <p:cNvSpPr txBox="1"/>
              <p:nvPr/>
            </p:nvSpPr>
            <p:spPr>
              <a:xfrm>
                <a:off x="0" y="593794"/>
                <a:ext cx="4339714" cy="411010"/>
              </a:xfrm>
              <a:prstGeom prst="rect">
                <a:avLst/>
              </a:prstGeom>
              <a:noFill/>
            </p:spPr>
            <p:txBody>
              <a:bodyPr wrap="none" rtlCol="0">
                <a:spAutoFit/>
              </a:bodyPr>
              <a:lstStyle/>
              <a:p>
                <a:r>
                  <a:rPr lang="ru-RU" b="1" dirty="0" smtClean="0">
                    <a:latin typeface="Cambria" panose="02040503050406030204" pitchFamily="18" charset="0"/>
                    <a:ea typeface="Cambria" panose="02040503050406030204" pitchFamily="18" charset="0"/>
                  </a:rPr>
                  <a:t>Естественная система</a:t>
                </a:r>
                <a:r>
                  <a:rPr lang="ru-RU" dirty="0" smtClean="0">
                    <a:latin typeface="Cambria" panose="02040503050406030204" pitchFamily="18" charset="0"/>
                    <a:ea typeface="Cambria" panose="02040503050406030204" pitchFamily="18" charset="0"/>
                  </a:rPr>
                  <a:t> </a:t>
                </a:r>
                <a14:m>
                  <m:oMath xmlns:m="http://schemas.openxmlformats.org/officeDocument/2006/math">
                    <m:d>
                      <m:dPr>
                        <m:ctrlPr>
                          <a:rPr lang="ru-RU" i="1" smtClean="0">
                            <a:latin typeface="Cambria Math" panose="02040503050406030204" pitchFamily="18" charset="0"/>
                          </a:rPr>
                        </m:ctrlPr>
                      </m:dPr>
                      <m:e>
                        <m:sSub>
                          <m:sSubPr>
                            <m:ctrlPr>
                              <a:rPr lang="ru-RU" i="1" smtClean="0">
                                <a:latin typeface="Cambria Math" panose="02040503050406030204" pitchFamily="18" charset="0"/>
                              </a:rPr>
                            </m:ctrlPr>
                          </m:sSubPr>
                          <m:e>
                            <m:r>
                              <a:rPr lang="en-AU" b="0" i="1" smtClean="0">
                                <a:latin typeface="Cambria Math" panose="02040503050406030204" pitchFamily="18" charset="0"/>
                              </a:rPr>
                              <m:t>𝐴</m:t>
                            </m:r>
                          </m:e>
                          <m:sub>
                            <m:r>
                              <a:rPr lang="en-AU" b="0" i="1" smtClean="0">
                                <a:latin typeface="Cambria Math" panose="02040503050406030204" pitchFamily="18" charset="0"/>
                              </a:rPr>
                              <m:t>𝑥</m:t>
                            </m:r>
                          </m:sub>
                        </m:sSub>
                        <m:r>
                          <a:rPr lang="en-AU" b="0" i="1" smtClean="0">
                            <a:latin typeface="Cambria Math" panose="02040503050406030204" pitchFamily="18" charset="0"/>
                          </a:rPr>
                          <m:t>,</m:t>
                        </m:r>
                        <m:sSub>
                          <m:sSubPr>
                            <m:ctrlPr>
                              <a:rPr lang="en-AU" b="0" i="1" smtClean="0">
                                <a:latin typeface="Cambria Math" panose="02040503050406030204" pitchFamily="18" charset="0"/>
                              </a:rPr>
                            </m:ctrlPr>
                          </m:sSubPr>
                          <m:e>
                            <m:r>
                              <a:rPr lang="en-AU" b="0" i="1" smtClean="0">
                                <a:latin typeface="Cambria Math" panose="02040503050406030204" pitchFamily="18" charset="0"/>
                              </a:rPr>
                              <m:t>𝐴</m:t>
                            </m:r>
                          </m:e>
                          <m:sub>
                            <m:r>
                              <a:rPr lang="en-AU" b="0" i="1" smtClean="0">
                                <a:latin typeface="Cambria Math" panose="02040503050406030204" pitchFamily="18" charset="0"/>
                              </a:rPr>
                              <m:t>𝑦</m:t>
                            </m:r>
                          </m:sub>
                        </m:sSub>
                        <m:r>
                          <a:rPr lang="en-AU" b="0" i="1" smtClean="0">
                            <a:latin typeface="Cambria Math" panose="02040503050406030204" pitchFamily="18" charset="0"/>
                          </a:rPr>
                          <m:t>,</m:t>
                        </m:r>
                        <m:r>
                          <m:rPr>
                            <m:sty m:val="p"/>
                          </m:rPr>
                          <a:rPr lang="el-GR" b="0" i="1" smtClean="0">
                            <a:latin typeface="Cambria Math" panose="02040503050406030204" pitchFamily="18" charset="0"/>
                            <a:ea typeface="Cambria Math" panose="02040503050406030204" pitchFamily="18" charset="0"/>
                          </a:rPr>
                          <m:t>Φ</m:t>
                        </m:r>
                        <m:r>
                          <a:rPr lang="en-AU" b="0" i="1" smtClean="0">
                            <a:latin typeface="Cambria Math" panose="02040503050406030204" pitchFamily="18" charset="0"/>
                            <a:ea typeface="Cambria Math" panose="02040503050406030204" pitchFamily="18" charset="0"/>
                          </a:rPr>
                          <m:t>,</m:t>
                        </m:r>
                        <m:d>
                          <m:dPr>
                            <m:begChr m:val="|"/>
                            <m:endChr m:val="|"/>
                            <m:ctrlPr>
                              <a:rPr lang="en-AU" b="0" i="1" smtClean="0">
                                <a:latin typeface="Cambria Math" panose="02040503050406030204" pitchFamily="18" charset="0"/>
                                <a:ea typeface="Cambria Math" panose="02040503050406030204" pitchFamily="18" charset="0"/>
                              </a:rPr>
                            </m:ctrlPr>
                          </m:dPr>
                          <m:e>
                            <m:sSub>
                              <m:sSubPr>
                                <m:ctrlPr>
                                  <a:rPr lang="en-AU" b="0" i="1" smtClean="0">
                                    <a:latin typeface="Cambria Math" panose="02040503050406030204" pitchFamily="18" charset="0"/>
                                    <a:ea typeface="Cambria Math" panose="02040503050406030204" pitchFamily="18" charset="0"/>
                                  </a:rPr>
                                </m:ctrlPr>
                              </m:sSubPr>
                              <m:e>
                                <m:r>
                                  <a:rPr lang="en-AU" b="0" i="1" smtClean="0">
                                    <a:latin typeface="Cambria Math" panose="02040503050406030204" pitchFamily="18" charset="0"/>
                                    <a:ea typeface="Cambria Math" panose="02040503050406030204" pitchFamily="18" charset="0"/>
                                  </a:rPr>
                                  <m:t>𝜇</m:t>
                                </m:r>
                              </m:e>
                              <m:sub>
                                <m:r>
                                  <a:rPr lang="en-AU" b="0" i="1" smtClean="0">
                                    <a:latin typeface="Cambria Math" panose="02040503050406030204" pitchFamily="18" charset="0"/>
                                    <a:ea typeface="Cambria Math" panose="02040503050406030204" pitchFamily="18" charset="0"/>
                                  </a:rPr>
                                  <m:t>𝑥𝑦</m:t>
                                </m:r>
                              </m:sub>
                            </m:sSub>
                          </m:e>
                        </m:d>
                      </m:e>
                    </m:d>
                  </m:oMath>
                </a14:m>
                <a:endParaRPr lang="ru-RU" dirty="0">
                  <a:latin typeface="Cambria" panose="02040503050406030204" pitchFamily="18" charset="0"/>
                  <a:ea typeface="Cambria" panose="02040503050406030204" pitchFamily="18" charset="0"/>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0" y="593794"/>
                <a:ext cx="4339714" cy="411010"/>
              </a:xfrm>
              <a:prstGeom prst="rect">
                <a:avLst/>
              </a:prstGeom>
              <a:blipFill rotWithShape="0">
                <a:blip r:embed="rId3"/>
                <a:stretch>
                  <a:fillRect l="-1124" t="-4412" b="-14706"/>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22" name="TextBox 21"/>
              <p:cNvSpPr txBox="1"/>
              <p:nvPr/>
            </p:nvSpPr>
            <p:spPr>
              <a:xfrm>
                <a:off x="4647022" y="614633"/>
                <a:ext cx="3069046" cy="369332"/>
              </a:xfrm>
              <a:prstGeom prst="rect">
                <a:avLst/>
              </a:prstGeom>
              <a:noFill/>
            </p:spPr>
            <p:txBody>
              <a:bodyPr wrap="none" rtlCol="0">
                <a:spAutoFit/>
              </a:bodyPr>
              <a:lstStyle/>
              <a:p>
                <a:pPr algn="ctr"/>
                <a:r>
                  <a:rPr lang="ru-RU" b="1" dirty="0" smtClean="0">
                    <a:latin typeface="Cambria" panose="02040503050406030204" pitchFamily="18" charset="0"/>
                    <a:ea typeface="Cambria" panose="02040503050406030204" pitchFamily="18" charset="0"/>
                  </a:rPr>
                  <a:t>Базовая система</a:t>
                </a:r>
                <a:r>
                  <a:rPr lang="ru-RU" dirty="0" smtClean="0">
                    <a:latin typeface="Cambria" panose="02040503050406030204" pitchFamily="18" charset="0"/>
                    <a:ea typeface="Cambria" panose="02040503050406030204" pitchFamily="18" charset="0"/>
                  </a:rPr>
                  <a:t> </a:t>
                </a:r>
                <a14:m>
                  <m:oMath xmlns:m="http://schemas.openxmlformats.org/officeDocument/2006/math">
                    <m:d>
                      <m:dPr>
                        <m:ctrlPr>
                          <a:rPr lang="ru-RU" i="1" smtClean="0">
                            <a:latin typeface="Cambria Math" panose="02040503050406030204" pitchFamily="18" charset="0"/>
                          </a:rPr>
                        </m:ctrlPr>
                      </m:dPr>
                      <m:e>
                        <m:r>
                          <a:rPr lang="en-AU" b="0" i="1" smtClean="0">
                            <a:latin typeface="Cambria Math" panose="02040503050406030204" pitchFamily="18" charset="0"/>
                          </a:rPr>
                          <m:t>𝐼</m:t>
                        </m:r>
                        <m:r>
                          <a:rPr lang="en-AU" b="0" i="1" smtClean="0">
                            <a:latin typeface="Cambria Math" panose="02040503050406030204" pitchFamily="18" charset="0"/>
                          </a:rPr>
                          <m:t>,</m:t>
                        </m:r>
                        <m:r>
                          <a:rPr lang="en-AU" b="0" i="1" smtClean="0">
                            <a:latin typeface="Cambria Math" panose="02040503050406030204" pitchFamily="18" charset="0"/>
                          </a:rPr>
                          <m:t>𝑃</m:t>
                        </m:r>
                        <m:r>
                          <a:rPr lang="en-AU" b="0" i="1" smtClean="0">
                            <a:latin typeface="Cambria Math" panose="02040503050406030204" pitchFamily="18" charset="0"/>
                          </a:rPr>
                          <m:t>,</m:t>
                        </m:r>
                        <m:r>
                          <a:rPr lang="el-GR" i="1" smtClean="0">
                            <a:latin typeface="Cambria Math" panose="02040503050406030204" pitchFamily="18" charset="0"/>
                            <a:ea typeface="Cambria Math" panose="02040503050406030204" pitchFamily="18" charset="0"/>
                          </a:rPr>
                          <m:t>𝜓</m:t>
                        </m:r>
                        <m:r>
                          <a:rPr lang="en-AU" b="0" i="1" smtClean="0">
                            <a:latin typeface="Cambria Math" panose="02040503050406030204" pitchFamily="18" charset="0"/>
                            <a:ea typeface="Cambria Math" panose="02040503050406030204" pitchFamily="18" charset="0"/>
                          </a:rPr>
                          <m:t>,</m:t>
                        </m:r>
                        <m:r>
                          <a:rPr lang="en-AU" b="0" i="1" smtClean="0">
                            <a:latin typeface="Cambria Math" panose="02040503050406030204" pitchFamily="18" charset="0"/>
                            <a:ea typeface="Cambria Math" panose="02040503050406030204" pitchFamily="18" charset="0"/>
                          </a:rPr>
                          <m:t>𝜒</m:t>
                        </m:r>
                      </m:e>
                    </m:d>
                  </m:oMath>
                </a14:m>
                <a:endParaRPr lang="ru-RU" dirty="0">
                  <a:latin typeface="Cambria" panose="02040503050406030204" pitchFamily="18" charset="0"/>
                  <a:ea typeface="Cambria" panose="02040503050406030204" pitchFamily="18" charset="0"/>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4647022" y="614633"/>
                <a:ext cx="3069046" cy="369332"/>
              </a:xfrm>
              <a:prstGeom prst="rect">
                <a:avLst/>
              </a:prstGeom>
              <a:blipFill rotWithShape="0">
                <a:blip r:embed="rId4"/>
                <a:stretch>
                  <a:fillRect l="-1190" t="-11667" b="-25000"/>
                </a:stretch>
              </a:blipFill>
            </p:spPr>
            <p:txBody>
              <a:bodyPr/>
              <a:lstStyle/>
              <a:p>
                <a:r>
                  <a:rPr lang="ru-RU">
                    <a:noFill/>
                  </a:rPr>
                  <a:t> </a:t>
                </a:r>
              </a:p>
            </p:txBody>
          </p:sp>
        </mc:Fallback>
      </mc:AlternateContent>
      <p:sp>
        <p:nvSpPr>
          <p:cNvPr id="24" name="TextBox 23"/>
          <p:cNvSpPr txBox="1"/>
          <p:nvPr/>
        </p:nvSpPr>
        <p:spPr>
          <a:xfrm>
            <a:off x="8023376" y="614633"/>
            <a:ext cx="1870192" cy="369332"/>
          </a:xfrm>
          <a:prstGeom prst="rect">
            <a:avLst/>
          </a:prstGeom>
          <a:noFill/>
        </p:spPr>
        <p:txBody>
          <a:bodyPr wrap="none" rtlCol="0">
            <a:spAutoFit/>
          </a:bodyPr>
          <a:lstStyle/>
          <a:p>
            <a:pPr algn="ctr"/>
            <a:r>
              <a:rPr lang="ru-RU" b="1" dirty="0" smtClean="0">
                <a:latin typeface="Cambria" panose="02040503050406030204" pitchFamily="18" charset="0"/>
                <a:ea typeface="Cambria" panose="02040503050406030204" pitchFamily="18" charset="0"/>
              </a:rPr>
              <a:t>Вектор Джонса</a:t>
            </a:r>
            <a:endParaRPr lang="ru-RU" b="1" dirty="0">
              <a:latin typeface="Cambria" panose="02040503050406030204" pitchFamily="18" charset="0"/>
              <a:ea typeface="Cambria" panose="02040503050406030204" pitchFamily="18" charset="0"/>
            </a:endParaRPr>
          </a:p>
        </p:txBody>
      </p:sp>
      <p:sp>
        <p:nvSpPr>
          <p:cNvPr id="41" name="TextBox 40"/>
          <p:cNvSpPr txBox="1"/>
          <p:nvPr/>
        </p:nvSpPr>
        <p:spPr>
          <a:xfrm>
            <a:off x="10200877" y="614633"/>
            <a:ext cx="1991123" cy="369332"/>
          </a:xfrm>
          <a:prstGeom prst="rect">
            <a:avLst/>
          </a:prstGeom>
          <a:noFill/>
        </p:spPr>
        <p:txBody>
          <a:bodyPr wrap="none" rtlCol="0">
            <a:spAutoFit/>
          </a:bodyPr>
          <a:lstStyle/>
          <a:p>
            <a:pPr algn="ctr"/>
            <a:r>
              <a:rPr lang="ru-RU" b="1" dirty="0" smtClean="0">
                <a:latin typeface="Cambria" panose="02040503050406030204" pitchFamily="18" charset="0"/>
                <a:ea typeface="Cambria" panose="02040503050406030204" pitchFamily="18" charset="0"/>
              </a:rPr>
              <a:t>Сфера Пуанкаре</a:t>
            </a:r>
            <a:endParaRPr lang="ru-RU" b="1" dirty="0">
              <a:latin typeface="Cambria" panose="02040503050406030204" pitchFamily="18" charset="0"/>
              <a:ea typeface="Cambria" panose="02040503050406030204" pitchFamily="18" charset="0"/>
            </a:endParaRPr>
          </a:p>
        </p:txBody>
      </p:sp>
      <p:sp>
        <p:nvSpPr>
          <p:cNvPr id="40" name="TextBox 39"/>
          <p:cNvSpPr txBox="1"/>
          <p:nvPr/>
        </p:nvSpPr>
        <p:spPr>
          <a:xfrm>
            <a:off x="4970499" y="1034197"/>
            <a:ext cx="2251001" cy="369332"/>
          </a:xfrm>
          <a:prstGeom prst="rect">
            <a:avLst/>
          </a:prstGeom>
          <a:noFill/>
        </p:spPr>
        <p:txBody>
          <a:bodyPr wrap="none" rtlCol="0">
            <a:spAutoFit/>
          </a:bodyPr>
          <a:lstStyle/>
          <a:p>
            <a:pPr algn="ctr"/>
            <a:r>
              <a:rPr lang="ru-RU" b="1" dirty="0" smtClean="0">
                <a:latin typeface="Cambria" panose="02040503050406030204" pitchFamily="18" charset="0"/>
                <a:ea typeface="Cambria" panose="02040503050406030204" pitchFamily="18" charset="0"/>
              </a:rPr>
              <a:t>Параметры Стокса</a:t>
            </a:r>
            <a:endParaRPr lang="ru-RU" b="1" dirty="0">
              <a:latin typeface="Cambria" panose="02040503050406030204" pitchFamily="18" charset="0"/>
              <a:ea typeface="Cambria" panose="02040503050406030204" pitchFamily="18" charset="0"/>
            </a:endParaRPr>
          </a:p>
        </p:txBody>
      </p:sp>
      <p:grpSp>
        <p:nvGrpSpPr>
          <p:cNvPr id="38" name="Группа 37"/>
          <p:cNvGrpSpPr/>
          <p:nvPr/>
        </p:nvGrpSpPr>
        <p:grpSpPr>
          <a:xfrm>
            <a:off x="211014" y="1519467"/>
            <a:ext cx="6500258" cy="369332"/>
            <a:chOff x="211014" y="1519467"/>
            <a:chExt cx="6500258" cy="369332"/>
          </a:xfrm>
        </p:grpSpPr>
        <mc:AlternateContent xmlns:mc="http://schemas.openxmlformats.org/markup-compatibility/2006" xmlns:a14="http://schemas.microsoft.com/office/drawing/2010/main">
          <mc:Choice Requires="a14">
            <p:sp>
              <p:nvSpPr>
                <p:cNvPr id="15" name="Прямоугольник 14"/>
                <p:cNvSpPr/>
                <p:nvPr/>
              </p:nvSpPr>
              <p:spPr>
                <a:xfrm>
                  <a:off x="211014" y="1519467"/>
                  <a:ext cx="5887916" cy="369332"/>
                </a:xfrm>
                <a:prstGeom prst="rect">
                  <a:avLst/>
                </a:prstGeom>
              </p:spPr>
              <p:txBody>
                <a:bodyPr wrap="square">
                  <a:spAutoFit/>
                </a:bodyPr>
                <a:lstStyle/>
                <a:p>
                  <a:pPr algn="just"/>
                  <a:r>
                    <a:rPr lang="ru-RU" dirty="0" smtClean="0">
                      <a:solidFill>
                        <a:srgbClr val="34343C"/>
                      </a:solidFill>
                      <a:latin typeface="Cambria" panose="02040503050406030204" pitchFamily="18" charset="0"/>
                      <a:ea typeface="Cambria" panose="02040503050406030204" pitchFamily="18" charset="0"/>
                    </a:rPr>
                    <a:t>1) линейная горизонтальная компонента</a:t>
                  </a:r>
                  <a:r>
                    <a:rPr lang="en-AU" dirty="0" smtClean="0">
                      <a:solidFill>
                        <a:srgbClr val="34343C"/>
                      </a:solidFill>
                      <a:latin typeface="Cambria" panose="02040503050406030204" pitchFamily="18" charset="0"/>
                      <a:ea typeface="Cambria" panose="02040503050406030204" pitchFamily="18" charset="0"/>
                    </a:rPr>
                    <a:t> </a:t>
                  </a:r>
                  <a14:m>
                    <m:oMath xmlns:m="http://schemas.openxmlformats.org/officeDocument/2006/math">
                      <m:r>
                        <a:rPr lang="el-GR" i="1">
                          <a:latin typeface="Cambria Math" panose="02040503050406030204" pitchFamily="18" charset="0"/>
                          <a:ea typeface="Cambria Math" panose="02040503050406030204" pitchFamily="18" charset="0"/>
                        </a:rPr>
                        <m:t>𝜓</m:t>
                      </m:r>
                      <m:r>
                        <a:rPr lang="en-AU" b="0" i="1" smtClean="0">
                          <a:latin typeface="Cambria Math" panose="02040503050406030204" pitchFamily="18" charset="0"/>
                          <a:ea typeface="Cambria Math" panose="02040503050406030204" pitchFamily="18" charset="0"/>
                        </a:rPr>
                        <m:t>=0,</m:t>
                      </m:r>
                      <m:r>
                        <a:rPr lang="en-AU" i="1">
                          <a:latin typeface="Cambria Math" panose="02040503050406030204" pitchFamily="18" charset="0"/>
                          <a:ea typeface="Cambria Math" panose="02040503050406030204" pitchFamily="18" charset="0"/>
                        </a:rPr>
                        <m:t>𝜒</m:t>
                      </m:r>
                      <m:r>
                        <a:rPr lang="en-AU" b="0" i="1" smtClean="0">
                          <a:latin typeface="Cambria Math" panose="02040503050406030204" pitchFamily="18" charset="0"/>
                          <a:ea typeface="Cambria Math" panose="02040503050406030204" pitchFamily="18" charset="0"/>
                        </a:rPr>
                        <m:t>=0</m:t>
                      </m:r>
                    </m:oMath>
                  </a14:m>
                  <a:endParaRPr lang="el-GR" dirty="0">
                    <a:solidFill>
                      <a:srgbClr val="34343C"/>
                    </a:solidFill>
                    <a:latin typeface="Cambria" panose="02040503050406030204" pitchFamily="18" charset="0"/>
                    <a:ea typeface="Cambria" panose="02040503050406030204" pitchFamily="18" charset="0"/>
                  </a:endParaRPr>
                </a:p>
              </p:txBody>
            </p:sp>
          </mc:Choice>
          <mc:Fallback xmlns="">
            <p:sp>
              <p:nvSpPr>
                <p:cNvPr id="15" name="Прямоугольник 14"/>
                <p:cNvSpPr>
                  <a:spLocks noRot="1" noChangeAspect="1" noMove="1" noResize="1" noEditPoints="1" noAdjustHandles="1" noChangeArrowheads="1" noChangeShapeType="1" noTextEdit="1"/>
                </p:cNvSpPr>
                <p:nvPr/>
              </p:nvSpPr>
              <p:spPr>
                <a:xfrm>
                  <a:off x="211014" y="1519467"/>
                  <a:ext cx="5887916" cy="369332"/>
                </a:xfrm>
                <a:prstGeom prst="rect">
                  <a:avLst/>
                </a:prstGeom>
                <a:blipFill rotWithShape="0">
                  <a:blip r:embed="rId5"/>
                  <a:stretch>
                    <a:fillRect l="-933" t="-9836" b="-22951"/>
                  </a:stretch>
                </a:blipFill>
              </p:spPr>
              <p:txBody>
                <a:bodyPr/>
                <a:lstStyle/>
                <a:p>
                  <a:r>
                    <a:rPr lang="ru-RU">
                      <a:noFill/>
                    </a:rPr>
                    <a:t> </a:t>
                  </a:r>
                </a:p>
              </p:txBody>
            </p:sp>
          </mc:Fallback>
        </mc:AlternateContent>
        <p:cxnSp>
          <p:nvCxnSpPr>
            <p:cNvPr id="48" name="Прямая соединительная линия 47"/>
            <p:cNvCxnSpPr/>
            <p:nvPr/>
          </p:nvCxnSpPr>
          <p:spPr>
            <a:xfrm>
              <a:off x="6099272" y="1704133"/>
              <a:ext cx="612000" cy="0"/>
            </a:xfrm>
            <a:prstGeom prst="line">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27" name="Группа 26"/>
          <p:cNvGrpSpPr/>
          <p:nvPr/>
        </p:nvGrpSpPr>
        <p:grpSpPr>
          <a:xfrm>
            <a:off x="211014" y="2216638"/>
            <a:ext cx="6194258" cy="612000"/>
            <a:chOff x="211014" y="2216638"/>
            <a:chExt cx="6194258" cy="612000"/>
          </a:xfrm>
        </p:grpSpPr>
        <mc:AlternateContent xmlns:mc="http://schemas.openxmlformats.org/markup-compatibility/2006" xmlns:a14="http://schemas.microsoft.com/office/drawing/2010/main">
          <mc:Choice Requires="a14">
            <p:sp>
              <p:nvSpPr>
                <p:cNvPr id="16" name="Прямоугольник 15"/>
                <p:cNvSpPr/>
                <p:nvPr/>
              </p:nvSpPr>
              <p:spPr>
                <a:xfrm>
                  <a:off x="211014" y="2337972"/>
                  <a:ext cx="5887916" cy="369332"/>
                </a:xfrm>
                <a:prstGeom prst="rect">
                  <a:avLst/>
                </a:prstGeom>
              </p:spPr>
              <p:txBody>
                <a:bodyPr wrap="square">
                  <a:spAutoFit/>
                </a:bodyPr>
                <a:lstStyle/>
                <a:p>
                  <a:pPr algn="just"/>
                  <a:r>
                    <a:rPr lang="el-GR" dirty="0" smtClean="0">
                      <a:solidFill>
                        <a:srgbClr val="34343C"/>
                      </a:solidFill>
                      <a:latin typeface="Cambria" panose="02040503050406030204" pitchFamily="18" charset="0"/>
                      <a:ea typeface="Cambria" panose="02040503050406030204" pitchFamily="18" charset="0"/>
                    </a:rPr>
                    <a:t>2) </a:t>
                  </a:r>
                  <a:r>
                    <a:rPr lang="ru-RU" dirty="0">
                      <a:solidFill>
                        <a:srgbClr val="34343C"/>
                      </a:solidFill>
                      <a:latin typeface="Cambria" panose="02040503050406030204" pitchFamily="18" charset="0"/>
                      <a:ea typeface="Cambria" panose="02040503050406030204" pitchFamily="18" charset="0"/>
                    </a:rPr>
                    <a:t>линейная вертикальная </a:t>
                  </a:r>
                  <a:r>
                    <a:rPr lang="ru-RU" dirty="0" smtClean="0">
                      <a:solidFill>
                        <a:srgbClr val="34343C"/>
                      </a:solidFill>
                      <a:latin typeface="Cambria" panose="02040503050406030204" pitchFamily="18" charset="0"/>
                      <a:ea typeface="Cambria" panose="02040503050406030204" pitchFamily="18" charset="0"/>
                    </a:rPr>
                    <a:t>компонента </a:t>
                  </a:r>
                  <a14:m>
                    <m:oMath xmlns:m="http://schemas.openxmlformats.org/officeDocument/2006/math">
                      <m:r>
                        <a:rPr lang="el-GR" i="1">
                          <a:latin typeface="Cambria Math" panose="02040503050406030204" pitchFamily="18" charset="0"/>
                          <a:ea typeface="Cambria Math" panose="02040503050406030204" pitchFamily="18" charset="0"/>
                        </a:rPr>
                        <m:t>𝜓</m:t>
                      </m:r>
                      <m:r>
                        <a:rPr lang="en-AU" i="1">
                          <a:latin typeface="Cambria Math" panose="02040503050406030204" pitchFamily="18" charset="0"/>
                          <a:ea typeface="Cambria Math" panose="02040503050406030204" pitchFamily="18" charset="0"/>
                        </a:rPr>
                        <m:t>=</m:t>
                      </m:r>
                      <m:f>
                        <m:fPr>
                          <m:type m:val="lin"/>
                          <m:ctrlPr>
                            <a:rPr lang="en-AU" i="1" smtClean="0">
                              <a:latin typeface="Cambria Math" panose="02040503050406030204" pitchFamily="18" charset="0"/>
                              <a:ea typeface="Cambria Math" panose="02040503050406030204" pitchFamily="18" charset="0"/>
                            </a:rPr>
                          </m:ctrlPr>
                        </m:fPr>
                        <m:num>
                          <m:r>
                            <a:rPr lang="en-AU" i="1" smtClean="0">
                              <a:latin typeface="Cambria Math" panose="02040503050406030204" pitchFamily="18" charset="0"/>
                              <a:ea typeface="Cambria Math" panose="02040503050406030204" pitchFamily="18" charset="0"/>
                            </a:rPr>
                            <m:t>𝜋</m:t>
                          </m:r>
                        </m:num>
                        <m:den>
                          <m:r>
                            <a:rPr lang="en-AU" b="0" i="1" smtClean="0">
                              <a:latin typeface="Cambria Math" panose="02040503050406030204" pitchFamily="18" charset="0"/>
                              <a:ea typeface="Cambria Math" panose="02040503050406030204" pitchFamily="18" charset="0"/>
                            </a:rPr>
                            <m:t>2</m:t>
                          </m:r>
                        </m:den>
                      </m:f>
                      <m:r>
                        <a:rPr lang="en-AU" i="1">
                          <a:latin typeface="Cambria Math" panose="02040503050406030204" pitchFamily="18" charset="0"/>
                          <a:ea typeface="Cambria Math" panose="02040503050406030204" pitchFamily="18" charset="0"/>
                        </a:rPr>
                        <m:t>,</m:t>
                      </m:r>
                      <m:r>
                        <a:rPr lang="en-AU" i="1">
                          <a:latin typeface="Cambria Math" panose="02040503050406030204" pitchFamily="18" charset="0"/>
                          <a:ea typeface="Cambria Math" panose="02040503050406030204" pitchFamily="18" charset="0"/>
                        </a:rPr>
                        <m:t>𝜒</m:t>
                      </m:r>
                      <m:r>
                        <a:rPr lang="en-AU" i="1">
                          <a:latin typeface="Cambria Math" panose="02040503050406030204" pitchFamily="18" charset="0"/>
                          <a:ea typeface="Cambria Math" panose="02040503050406030204" pitchFamily="18" charset="0"/>
                        </a:rPr>
                        <m:t>=0</m:t>
                      </m:r>
                    </m:oMath>
                  </a14:m>
                  <a:endParaRPr lang="el-GR" dirty="0">
                    <a:solidFill>
                      <a:srgbClr val="34343C"/>
                    </a:solidFill>
                    <a:latin typeface="Cambria" panose="02040503050406030204" pitchFamily="18" charset="0"/>
                    <a:ea typeface="Cambria" panose="02040503050406030204" pitchFamily="18" charset="0"/>
                  </a:endParaRPr>
                </a:p>
              </p:txBody>
            </p:sp>
          </mc:Choice>
          <mc:Fallback xmlns="">
            <p:sp>
              <p:nvSpPr>
                <p:cNvPr id="16" name="Прямоугольник 15"/>
                <p:cNvSpPr>
                  <a:spLocks noRot="1" noChangeAspect="1" noMove="1" noResize="1" noEditPoints="1" noAdjustHandles="1" noChangeArrowheads="1" noChangeShapeType="1" noTextEdit="1"/>
                </p:cNvSpPr>
                <p:nvPr/>
              </p:nvSpPr>
              <p:spPr>
                <a:xfrm>
                  <a:off x="211014" y="2337972"/>
                  <a:ext cx="5887916" cy="369332"/>
                </a:xfrm>
                <a:prstGeom prst="rect">
                  <a:avLst/>
                </a:prstGeom>
                <a:blipFill rotWithShape="0">
                  <a:blip r:embed="rId6"/>
                  <a:stretch>
                    <a:fillRect l="-933" t="-116667" b="-181667"/>
                  </a:stretch>
                </a:blipFill>
              </p:spPr>
              <p:txBody>
                <a:bodyPr/>
                <a:lstStyle/>
                <a:p>
                  <a:r>
                    <a:rPr lang="ru-RU">
                      <a:noFill/>
                    </a:rPr>
                    <a:t> </a:t>
                  </a:r>
                </a:p>
              </p:txBody>
            </p:sp>
          </mc:Fallback>
        </mc:AlternateContent>
        <p:cxnSp>
          <p:nvCxnSpPr>
            <p:cNvPr id="55" name="Прямая соединительная линия 54"/>
            <p:cNvCxnSpPr/>
            <p:nvPr/>
          </p:nvCxnSpPr>
          <p:spPr>
            <a:xfrm rot="5400000">
              <a:off x="6099272" y="2522638"/>
              <a:ext cx="612000" cy="0"/>
            </a:xfrm>
            <a:prstGeom prst="line">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26" name="Группа 25"/>
          <p:cNvGrpSpPr/>
          <p:nvPr/>
        </p:nvGrpSpPr>
        <p:grpSpPr>
          <a:xfrm>
            <a:off x="208083" y="3206608"/>
            <a:ext cx="6503189" cy="369332"/>
            <a:chOff x="208083" y="3206608"/>
            <a:chExt cx="6503189" cy="369332"/>
          </a:xfrm>
        </p:grpSpPr>
        <mc:AlternateContent xmlns:mc="http://schemas.openxmlformats.org/markup-compatibility/2006" xmlns:a14="http://schemas.microsoft.com/office/drawing/2010/main">
          <mc:Choice Requires="a14">
            <p:sp>
              <p:nvSpPr>
                <p:cNvPr id="17" name="Прямоугольник 16"/>
                <p:cNvSpPr/>
                <p:nvPr/>
              </p:nvSpPr>
              <p:spPr>
                <a:xfrm>
                  <a:off x="208083" y="3206608"/>
                  <a:ext cx="5893778" cy="369332"/>
                </a:xfrm>
                <a:prstGeom prst="rect">
                  <a:avLst/>
                </a:prstGeom>
              </p:spPr>
              <p:txBody>
                <a:bodyPr wrap="square">
                  <a:spAutoFit/>
                </a:bodyPr>
                <a:lstStyle/>
                <a:p>
                  <a:pPr algn="just"/>
                  <a:r>
                    <a:rPr lang="el-GR" dirty="0" smtClean="0">
                      <a:solidFill>
                        <a:srgbClr val="34343C"/>
                      </a:solidFill>
                      <a:latin typeface="Cambria" panose="02040503050406030204" pitchFamily="18" charset="0"/>
                      <a:ea typeface="Cambria" panose="02040503050406030204" pitchFamily="18" charset="0"/>
                    </a:rPr>
                    <a:t>3) </a:t>
                  </a:r>
                  <a:r>
                    <a:rPr lang="ru-RU" dirty="0" smtClean="0">
                      <a:solidFill>
                        <a:srgbClr val="34343C"/>
                      </a:solidFill>
                      <a:latin typeface="Cambria" panose="02040503050406030204" pitchFamily="18" charset="0"/>
                      <a:ea typeface="Cambria" panose="02040503050406030204" pitchFamily="18" charset="0"/>
                    </a:rPr>
                    <a:t>линейная компонента с азимутом </a:t>
                  </a:r>
                  <a14:m>
                    <m:oMath xmlns:m="http://schemas.openxmlformats.org/officeDocument/2006/math">
                      <m:r>
                        <a:rPr lang="el-GR" i="1">
                          <a:latin typeface="Cambria Math" panose="02040503050406030204" pitchFamily="18" charset="0"/>
                          <a:ea typeface="Cambria Math" panose="02040503050406030204" pitchFamily="18" charset="0"/>
                        </a:rPr>
                        <m:t>𝜓</m:t>
                      </m:r>
                      <m:r>
                        <a:rPr lang="en-AU" i="1">
                          <a:latin typeface="Cambria Math" panose="02040503050406030204" pitchFamily="18" charset="0"/>
                          <a:ea typeface="Cambria Math" panose="02040503050406030204" pitchFamily="18" charset="0"/>
                        </a:rPr>
                        <m:t>=</m:t>
                      </m:r>
                      <m:f>
                        <m:fPr>
                          <m:type m:val="lin"/>
                          <m:ctrlPr>
                            <a:rPr lang="en-AU" i="1">
                              <a:latin typeface="Cambria Math" panose="02040503050406030204" pitchFamily="18" charset="0"/>
                              <a:ea typeface="Cambria Math" panose="02040503050406030204" pitchFamily="18" charset="0"/>
                            </a:rPr>
                          </m:ctrlPr>
                        </m:fPr>
                        <m:num>
                          <m:r>
                            <a:rPr lang="en-AU" i="1">
                              <a:latin typeface="Cambria Math" panose="02040503050406030204" pitchFamily="18" charset="0"/>
                              <a:ea typeface="Cambria Math" panose="02040503050406030204" pitchFamily="18" charset="0"/>
                            </a:rPr>
                            <m:t>𝜋</m:t>
                          </m:r>
                        </m:num>
                        <m:den>
                          <m:r>
                            <a:rPr lang="en-AU" b="0" i="1" smtClean="0">
                              <a:latin typeface="Cambria Math" panose="02040503050406030204" pitchFamily="18" charset="0"/>
                              <a:ea typeface="Cambria Math" panose="02040503050406030204" pitchFamily="18" charset="0"/>
                            </a:rPr>
                            <m:t>4</m:t>
                          </m:r>
                        </m:den>
                      </m:f>
                      <m:r>
                        <a:rPr lang="en-AU" i="1">
                          <a:latin typeface="Cambria Math" panose="02040503050406030204" pitchFamily="18" charset="0"/>
                          <a:ea typeface="Cambria Math" panose="02040503050406030204" pitchFamily="18" charset="0"/>
                        </a:rPr>
                        <m:t>,</m:t>
                      </m:r>
                      <m:r>
                        <a:rPr lang="en-AU" i="1">
                          <a:latin typeface="Cambria Math" panose="02040503050406030204" pitchFamily="18" charset="0"/>
                          <a:ea typeface="Cambria Math" panose="02040503050406030204" pitchFamily="18" charset="0"/>
                        </a:rPr>
                        <m:t>𝜒</m:t>
                      </m:r>
                      <m:r>
                        <a:rPr lang="en-AU" i="1">
                          <a:latin typeface="Cambria Math" panose="02040503050406030204" pitchFamily="18" charset="0"/>
                          <a:ea typeface="Cambria Math" panose="02040503050406030204" pitchFamily="18" charset="0"/>
                        </a:rPr>
                        <m:t>=0</m:t>
                      </m:r>
                    </m:oMath>
                  </a14:m>
                  <a:endParaRPr lang="el-GR" dirty="0">
                    <a:solidFill>
                      <a:srgbClr val="34343C"/>
                    </a:solidFill>
                    <a:latin typeface="Cambria" panose="02040503050406030204" pitchFamily="18" charset="0"/>
                    <a:ea typeface="Cambria" panose="02040503050406030204" pitchFamily="18" charset="0"/>
                  </a:endParaRPr>
                </a:p>
              </p:txBody>
            </p:sp>
          </mc:Choice>
          <mc:Fallback xmlns="">
            <p:sp>
              <p:nvSpPr>
                <p:cNvPr id="17" name="Прямоугольник 16"/>
                <p:cNvSpPr>
                  <a:spLocks noRot="1" noChangeAspect="1" noMove="1" noResize="1" noEditPoints="1" noAdjustHandles="1" noChangeArrowheads="1" noChangeShapeType="1" noTextEdit="1"/>
                </p:cNvSpPr>
                <p:nvPr/>
              </p:nvSpPr>
              <p:spPr>
                <a:xfrm>
                  <a:off x="208083" y="3206608"/>
                  <a:ext cx="5893778" cy="369332"/>
                </a:xfrm>
                <a:prstGeom prst="rect">
                  <a:avLst/>
                </a:prstGeom>
                <a:blipFill rotWithShape="0">
                  <a:blip r:embed="rId7"/>
                  <a:stretch>
                    <a:fillRect l="-827" t="-114754" b="-177049"/>
                  </a:stretch>
                </a:blipFill>
              </p:spPr>
              <p:txBody>
                <a:bodyPr/>
                <a:lstStyle/>
                <a:p>
                  <a:r>
                    <a:rPr lang="ru-RU">
                      <a:noFill/>
                    </a:rPr>
                    <a:t> </a:t>
                  </a:r>
                </a:p>
              </p:txBody>
            </p:sp>
          </mc:Fallback>
        </mc:AlternateContent>
        <p:cxnSp>
          <p:nvCxnSpPr>
            <p:cNvPr id="59" name="Прямая соединительная линия 58"/>
            <p:cNvCxnSpPr/>
            <p:nvPr/>
          </p:nvCxnSpPr>
          <p:spPr>
            <a:xfrm rot="-2700000">
              <a:off x="6099272" y="3391274"/>
              <a:ext cx="612000" cy="0"/>
            </a:xfrm>
            <a:prstGeom prst="line">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39" name="Группа 38"/>
          <p:cNvGrpSpPr/>
          <p:nvPr/>
        </p:nvGrpSpPr>
        <p:grpSpPr>
          <a:xfrm>
            <a:off x="211014" y="3847561"/>
            <a:ext cx="6194258" cy="612000"/>
            <a:chOff x="211014" y="3847561"/>
            <a:chExt cx="6194258" cy="612000"/>
          </a:xfrm>
        </p:grpSpPr>
        <mc:AlternateContent xmlns:mc="http://schemas.openxmlformats.org/markup-compatibility/2006" xmlns:a14="http://schemas.microsoft.com/office/drawing/2010/main">
          <mc:Choice Requires="a14">
            <p:sp>
              <p:nvSpPr>
                <p:cNvPr id="18" name="Прямоугольник 17"/>
                <p:cNvSpPr/>
                <p:nvPr/>
              </p:nvSpPr>
              <p:spPr>
                <a:xfrm>
                  <a:off x="211014" y="3968895"/>
                  <a:ext cx="5887916" cy="369332"/>
                </a:xfrm>
                <a:prstGeom prst="rect">
                  <a:avLst/>
                </a:prstGeom>
              </p:spPr>
              <p:txBody>
                <a:bodyPr wrap="square">
                  <a:spAutoFit/>
                </a:bodyPr>
                <a:lstStyle/>
                <a:p>
                  <a:pPr algn="just"/>
                  <a:r>
                    <a:rPr lang="el-GR" dirty="0" smtClean="0">
                      <a:solidFill>
                        <a:srgbClr val="34343C"/>
                      </a:solidFill>
                      <a:latin typeface="Cambria" panose="02040503050406030204" pitchFamily="18" charset="0"/>
                      <a:ea typeface="Cambria" panose="02040503050406030204" pitchFamily="18" charset="0"/>
                    </a:rPr>
                    <a:t>4) </a:t>
                  </a:r>
                  <a:r>
                    <a:rPr lang="ru-RU" dirty="0">
                      <a:solidFill>
                        <a:srgbClr val="34343C"/>
                      </a:solidFill>
                      <a:latin typeface="Cambria" panose="02040503050406030204" pitchFamily="18" charset="0"/>
                      <a:ea typeface="Cambria" panose="02040503050406030204" pitchFamily="18" charset="0"/>
                    </a:rPr>
                    <a:t>линейная компонента с азимутом </a:t>
                  </a:r>
                  <a14:m>
                    <m:oMath xmlns:m="http://schemas.openxmlformats.org/officeDocument/2006/math">
                      <m:r>
                        <a:rPr lang="el-GR" i="1">
                          <a:latin typeface="Cambria Math" panose="02040503050406030204" pitchFamily="18" charset="0"/>
                          <a:ea typeface="Cambria Math" panose="02040503050406030204" pitchFamily="18" charset="0"/>
                        </a:rPr>
                        <m:t>𝜓</m:t>
                      </m:r>
                      <m:r>
                        <a:rPr lang="en-AU" i="1">
                          <a:latin typeface="Cambria Math" panose="02040503050406030204" pitchFamily="18" charset="0"/>
                          <a:ea typeface="Cambria Math" panose="02040503050406030204" pitchFamily="18" charset="0"/>
                        </a:rPr>
                        <m:t>=</m:t>
                      </m:r>
                      <m:r>
                        <a:rPr lang="en-AU" b="0" i="1" smtClean="0">
                          <a:latin typeface="Cambria Math" panose="02040503050406030204" pitchFamily="18" charset="0"/>
                          <a:ea typeface="Cambria Math" panose="02040503050406030204" pitchFamily="18" charset="0"/>
                        </a:rPr>
                        <m:t>−</m:t>
                      </m:r>
                      <m:f>
                        <m:fPr>
                          <m:type m:val="lin"/>
                          <m:ctrlPr>
                            <a:rPr lang="en-AU" i="1">
                              <a:latin typeface="Cambria Math" panose="02040503050406030204" pitchFamily="18" charset="0"/>
                              <a:ea typeface="Cambria Math" panose="02040503050406030204" pitchFamily="18" charset="0"/>
                            </a:rPr>
                          </m:ctrlPr>
                        </m:fPr>
                        <m:num>
                          <m:r>
                            <a:rPr lang="en-AU" i="1">
                              <a:latin typeface="Cambria Math" panose="02040503050406030204" pitchFamily="18" charset="0"/>
                              <a:ea typeface="Cambria Math" panose="02040503050406030204" pitchFamily="18" charset="0"/>
                            </a:rPr>
                            <m:t>𝜋</m:t>
                          </m:r>
                        </m:num>
                        <m:den>
                          <m:r>
                            <a:rPr lang="en-AU" i="1">
                              <a:latin typeface="Cambria Math" panose="02040503050406030204" pitchFamily="18" charset="0"/>
                              <a:ea typeface="Cambria Math" panose="02040503050406030204" pitchFamily="18" charset="0"/>
                            </a:rPr>
                            <m:t>4</m:t>
                          </m:r>
                        </m:den>
                      </m:f>
                      <m:r>
                        <a:rPr lang="en-AU" i="1">
                          <a:latin typeface="Cambria Math" panose="02040503050406030204" pitchFamily="18" charset="0"/>
                          <a:ea typeface="Cambria Math" panose="02040503050406030204" pitchFamily="18" charset="0"/>
                        </a:rPr>
                        <m:t>,</m:t>
                      </m:r>
                      <m:r>
                        <a:rPr lang="en-AU" i="1">
                          <a:latin typeface="Cambria Math" panose="02040503050406030204" pitchFamily="18" charset="0"/>
                          <a:ea typeface="Cambria Math" panose="02040503050406030204" pitchFamily="18" charset="0"/>
                        </a:rPr>
                        <m:t>𝜒</m:t>
                      </m:r>
                      <m:r>
                        <a:rPr lang="en-AU" i="1">
                          <a:latin typeface="Cambria Math" panose="02040503050406030204" pitchFamily="18" charset="0"/>
                          <a:ea typeface="Cambria Math" panose="02040503050406030204" pitchFamily="18" charset="0"/>
                        </a:rPr>
                        <m:t>=0</m:t>
                      </m:r>
                    </m:oMath>
                  </a14:m>
                  <a:endParaRPr lang="el-GR" dirty="0">
                    <a:solidFill>
                      <a:srgbClr val="34343C"/>
                    </a:solidFill>
                    <a:latin typeface="Cambria" panose="02040503050406030204" pitchFamily="18" charset="0"/>
                    <a:ea typeface="Cambria" panose="02040503050406030204" pitchFamily="18" charset="0"/>
                  </a:endParaRPr>
                </a:p>
              </p:txBody>
            </p:sp>
          </mc:Choice>
          <mc:Fallback xmlns="">
            <p:sp>
              <p:nvSpPr>
                <p:cNvPr id="18" name="Прямоугольник 17"/>
                <p:cNvSpPr>
                  <a:spLocks noRot="1" noChangeAspect="1" noMove="1" noResize="1" noEditPoints="1" noAdjustHandles="1" noChangeArrowheads="1" noChangeShapeType="1" noTextEdit="1"/>
                </p:cNvSpPr>
                <p:nvPr/>
              </p:nvSpPr>
              <p:spPr>
                <a:xfrm>
                  <a:off x="211014" y="3968895"/>
                  <a:ext cx="5887916" cy="369332"/>
                </a:xfrm>
                <a:prstGeom prst="rect">
                  <a:avLst/>
                </a:prstGeom>
                <a:blipFill rotWithShape="0">
                  <a:blip r:embed="rId8"/>
                  <a:stretch>
                    <a:fillRect l="-933" t="-114754" b="-177049"/>
                  </a:stretch>
                </a:blipFill>
              </p:spPr>
              <p:txBody>
                <a:bodyPr/>
                <a:lstStyle/>
                <a:p>
                  <a:r>
                    <a:rPr lang="ru-RU">
                      <a:noFill/>
                    </a:rPr>
                    <a:t> </a:t>
                  </a:r>
                </a:p>
              </p:txBody>
            </p:sp>
          </mc:Fallback>
        </mc:AlternateContent>
        <p:cxnSp>
          <p:nvCxnSpPr>
            <p:cNvPr id="60" name="Прямая соединительная линия 59"/>
            <p:cNvCxnSpPr/>
            <p:nvPr/>
          </p:nvCxnSpPr>
          <p:spPr>
            <a:xfrm rot="2700000">
              <a:off x="6099272" y="4153561"/>
              <a:ext cx="612000" cy="0"/>
            </a:xfrm>
            <a:prstGeom prst="line">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62" name="Группа 61"/>
          <p:cNvGrpSpPr/>
          <p:nvPr/>
        </p:nvGrpSpPr>
        <p:grpSpPr>
          <a:xfrm>
            <a:off x="211014" y="5477576"/>
            <a:ext cx="6500258" cy="612000"/>
            <a:chOff x="211014" y="5477576"/>
            <a:chExt cx="6500258" cy="612000"/>
          </a:xfrm>
        </p:grpSpPr>
        <mc:AlternateContent xmlns:mc="http://schemas.openxmlformats.org/markup-compatibility/2006" xmlns:a14="http://schemas.microsoft.com/office/drawing/2010/main">
          <mc:Choice Requires="a14">
            <p:sp>
              <p:nvSpPr>
                <p:cNvPr id="20" name="Прямоугольник 19"/>
                <p:cNvSpPr/>
                <p:nvPr/>
              </p:nvSpPr>
              <p:spPr>
                <a:xfrm>
                  <a:off x="211014" y="5598910"/>
                  <a:ext cx="5887916" cy="369332"/>
                </a:xfrm>
                <a:prstGeom prst="rect">
                  <a:avLst/>
                </a:prstGeom>
              </p:spPr>
              <p:txBody>
                <a:bodyPr wrap="square">
                  <a:spAutoFit/>
                </a:bodyPr>
                <a:lstStyle/>
                <a:p>
                  <a:pPr algn="just"/>
                  <a:r>
                    <a:rPr lang="el-GR" dirty="0" smtClean="0">
                      <a:solidFill>
                        <a:srgbClr val="34343C"/>
                      </a:solidFill>
                      <a:latin typeface="Cambria" panose="02040503050406030204" pitchFamily="18" charset="0"/>
                      <a:ea typeface="Cambria" panose="02040503050406030204" pitchFamily="18" charset="0"/>
                    </a:rPr>
                    <a:t>6) </a:t>
                  </a:r>
                  <a:r>
                    <a:rPr lang="ru-RU" dirty="0" err="1">
                      <a:solidFill>
                        <a:srgbClr val="34343C"/>
                      </a:solidFill>
                      <a:latin typeface="Cambria" panose="02040503050406030204" pitchFamily="18" charset="0"/>
                      <a:ea typeface="Cambria" panose="02040503050406030204" pitchFamily="18" charset="0"/>
                    </a:rPr>
                    <a:t>левоциркулярная</a:t>
                  </a:r>
                  <a:r>
                    <a:rPr lang="ru-RU" dirty="0">
                      <a:solidFill>
                        <a:srgbClr val="34343C"/>
                      </a:solidFill>
                      <a:latin typeface="Cambria" panose="02040503050406030204" pitchFamily="18" charset="0"/>
                      <a:ea typeface="Cambria" panose="02040503050406030204" pitchFamily="18" charset="0"/>
                    </a:rPr>
                    <a:t> компонента </a:t>
                  </a:r>
                  <a14:m>
                    <m:oMath xmlns:m="http://schemas.openxmlformats.org/officeDocument/2006/math">
                      <m:r>
                        <a:rPr lang="en-AU" i="1">
                          <a:latin typeface="Cambria Math" panose="02040503050406030204" pitchFamily="18" charset="0"/>
                          <a:ea typeface="Cambria Math" panose="02040503050406030204" pitchFamily="18" charset="0"/>
                        </a:rPr>
                        <m:t>𝜒</m:t>
                      </m:r>
                      <m:r>
                        <a:rPr lang="en-AU" i="1">
                          <a:latin typeface="Cambria Math" panose="02040503050406030204" pitchFamily="18" charset="0"/>
                          <a:ea typeface="Cambria Math" panose="02040503050406030204" pitchFamily="18" charset="0"/>
                        </a:rPr>
                        <m:t>=−</m:t>
                      </m:r>
                      <m:f>
                        <m:fPr>
                          <m:type m:val="lin"/>
                          <m:ctrlPr>
                            <a:rPr lang="en-AU" i="1">
                              <a:latin typeface="Cambria Math" panose="02040503050406030204" pitchFamily="18" charset="0"/>
                              <a:ea typeface="Cambria Math" panose="02040503050406030204" pitchFamily="18" charset="0"/>
                            </a:rPr>
                          </m:ctrlPr>
                        </m:fPr>
                        <m:num>
                          <m:r>
                            <a:rPr lang="en-AU" i="1">
                              <a:latin typeface="Cambria Math" panose="02040503050406030204" pitchFamily="18" charset="0"/>
                              <a:ea typeface="Cambria Math" panose="02040503050406030204" pitchFamily="18" charset="0"/>
                            </a:rPr>
                            <m:t>𝜋</m:t>
                          </m:r>
                        </m:num>
                        <m:den>
                          <m:r>
                            <a:rPr lang="en-AU" i="1">
                              <a:latin typeface="Cambria Math" panose="02040503050406030204" pitchFamily="18" charset="0"/>
                              <a:ea typeface="Cambria Math" panose="02040503050406030204" pitchFamily="18" charset="0"/>
                            </a:rPr>
                            <m:t>4</m:t>
                          </m:r>
                        </m:den>
                      </m:f>
                    </m:oMath>
                  </a14:m>
                  <a:endParaRPr lang="el-GR" dirty="0">
                    <a:solidFill>
                      <a:srgbClr val="34343C"/>
                    </a:solidFill>
                    <a:latin typeface="Cambria" panose="02040503050406030204" pitchFamily="18" charset="0"/>
                    <a:ea typeface="Cambria" panose="02040503050406030204" pitchFamily="18" charset="0"/>
                  </a:endParaRPr>
                </a:p>
              </p:txBody>
            </p:sp>
          </mc:Choice>
          <mc:Fallback xmlns="">
            <p:sp>
              <p:nvSpPr>
                <p:cNvPr id="20" name="Прямоугольник 19"/>
                <p:cNvSpPr>
                  <a:spLocks noRot="1" noChangeAspect="1" noMove="1" noResize="1" noEditPoints="1" noAdjustHandles="1" noChangeArrowheads="1" noChangeShapeType="1" noTextEdit="1"/>
                </p:cNvSpPr>
                <p:nvPr/>
              </p:nvSpPr>
              <p:spPr>
                <a:xfrm>
                  <a:off x="211014" y="5598910"/>
                  <a:ext cx="5887916" cy="369332"/>
                </a:xfrm>
                <a:prstGeom prst="rect">
                  <a:avLst/>
                </a:prstGeom>
                <a:blipFill rotWithShape="0">
                  <a:blip r:embed="rId9"/>
                  <a:stretch>
                    <a:fillRect l="-933" t="-114754" b="-177049"/>
                  </a:stretch>
                </a:blipFill>
              </p:spPr>
              <p:txBody>
                <a:bodyPr/>
                <a:lstStyle/>
                <a:p>
                  <a:r>
                    <a:rPr lang="ru-RU">
                      <a:noFill/>
                    </a:rPr>
                    <a:t> </a:t>
                  </a:r>
                </a:p>
              </p:txBody>
            </p:sp>
          </mc:Fallback>
        </mc:AlternateContent>
        <p:sp>
          <p:nvSpPr>
            <p:cNvPr id="21" name="Дуга 20"/>
            <p:cNvSpPr/>
            <p:nvPr/>
          </p:nvSpPr>
          <p:spPr>
            <a:xfrm>
              <a:off x="6099272" y="5477576"/>
              <a:ext cx="612000" cy="612000"/>
            </a:xfrm>
            <a:prstGeom prst="arc">
              <a:avLst>
                <a:gd name="adj1" fmla="val 17012927"/>
                <a:gd name="adj2" fmla="val 15200473"/>
              </a:avLst>
            </a:prstGeom>
            <a:ln w="38100">
              <a:solidFill>
                <a:schemeClr val="tx1"/>
              </a:solidFill>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grpSp>
      <p:grpSp>
        <p:nvGrpSpPr>
          <p:cNvPr id="43" name="Группа 42"/>
          <p:cNvGrpSpPr/>
          <p:nvPr/>
        </p:nvGrpSpPr>
        <p:grpSpPr>
          <a:xfrm>
            <a:off x="211014" y="4619373"/>
            <a:ext cx="6500258" cy="612000"/>
            <a:chOff x="211014" y="4619373"/>
            <a:chExt cx="6500258" cy="612000"/>
          </a:xfrm>
        </p:grpSpPr>
        <mc:AlternateContent xmlns:mc="http://schemas.openxmlformats.org/markup-compatibility/2006" xmlns:a14="http://schemas.microsoft.com/office/drawing/2010/main">
          <mc:Choice Requires="a14">
            <p:sp>
              <p:nvSpPr>
                <p:cNvPr id="19" name="Прямоугольник 18"/>
                <p:cNvSpPr/>
                <p:nvPr/>
              </p:nvSpPr>
              <p:spPr>
                <a:xfrm>
                  <a:off x="211014" y="4740707"/>
                  <a:ext cx="5887916" cy="369332"/>
                </a:xfrm>
                <a:prstGeom prst="rect">
                  <a:avLst/>
                </a:prstGeom>
              </p:spPr>
              <p:txBody>
                <a:bodyPr wrap="square">
                  <a:spAutoFit/>
                </a:bodyPr>
                <a:lstStyle/>
                <a:p>
                  <a:pPr algn="just"/>
                  <a:r>
                    <a:rPr lang="el-GR" dirty="0">
                      <a:solidFill>
                        <a:srgbClr val="34343C"/>
                      </a:solidFill>
                      <a:latin typeface="Cambria" panose="02040503050406030204" pitchFamily="18" charset="0"/>
                      <a:ea typeface="Cambria" panose="02040503050406030204" pitchFamily="18" charset="0"/>
                    </a:rPr>
                    <a:t>5) </a:t>
                  </a:r>
                  <a:r>
                    <a:rPr lang="ru-RU" dirty="0" err="1">
                      <a:solidFill>
                        <a:srgbClr val="34343C"/>
                      </a:solidFill>
                      <a:latin typeface="Cambria" panose="02040503050406030204" pitchFamily="18" charset="0"/>
                      <a:ea typeface="Cambria" panose="02040503050406030204" pitchFamily="18" charset="0"/>
                    </a:rPr>
                    <a:t>правоциркулярная</a:t>
                  </a:r>
                  <a:r>
                    <a:rPr lang="ru-RU" dirty="0">
                      <a:solidFill>
                        <a:srgbClr val="34343C"/>
                      </a:solidFill>
                      <a:latin typeface="Cambria" panose="02040503050406030204" pitchFamily="18" charset="0"/>
                      <a:ea typeface="Cambria" panose="02040503050406030204" pitchFamily="18" charset="0"/>
                    </a:rPr>
                    <a:t> компонента </a:t>
                  </a:r>
                  <a14:m>
                    <m:oMath xmlns:m="http://schemas.openxmlformats.org/officeDocument/2006/math">
                      <m:r>
                        <a:rPr lang="en-AU" i="1">
                          <a:latin typeface="Cambria Math" panose="02040503050406030204" pitchFamily="18" charset="0"/>
                          <a:ea typeface="Cambria Math" panose="02040503050406030204" pitchFamily="18" charset="0"/>
                        </a:rPr>
                        <m:t>𝜒</m:t>
                      </m:r>
                      <m:r>
                        <a:rPr lang="en-AU" i="1">
                          <a:latin typeface="Cambria Math" panose="02040503050406030204" pitchFamily="18" charset="0"/>
                          <a:ea typeface="Cambria Math" panose="02040503050406030204" pitchFamily="18" charset="0"/>
                        </a:rPr>
                        <m:t>=</m:t>
                      </m:r>
                      <m:f>
                        <m:fPr>
                          <m:type m:val="lin"/>
                          <m:ctrlPr>
                            <a:rPr lang="en-AU" i="1">
                              <a:latin typeface="Cambria Math" panose="02040503050406030204" pitchFamily="18" charset="0"/>
                              <a:ea typeface="Cambria Math" panose="02040503050406030204" pitchFamily="18" charset="0"/>
                            </a:rPr>
                          </m:ctrlPr>
                        </m:fPr>
                        <m:num>
                          <m:r>
                            <a:rPr lang="en-AU" i="1">
                              <a:latin typeface="Cambria Math" panose="02040503050406030204" pitchFamily="18" charset="0"/>
                              <a:ea typeface="Cambria Math" panose="02040503050406030204" pitchFamily="18" charset="0"/>
                            </a:rPr>
                            <m:t>𝜋</m:t>
                          </m:r>
                        </m:num>
                        <m:den>
                          <m:r>
                            <a:rPr lang="en-AU" i="1">
                              <a:latin typeface="Cambria Math" panose="02040503050406030204" pitchFamily="18" charset="0"/>
                              <a:ea typeface="Cambria Math" panose="02040503050406030204" pitchFamily="18" charset="0"/>
                            </a:rPr>
                            <m:t>4</m:t>
                          </m:r>
                        </m:den>
                      </m:f>
                    </m:oMath>
                  </a14:m>
                  <a:endParaRPr lang="el-GR" dirty="0">
                    <a:solidFill>
                      <a:srgbClr val="34343C"/>
                    </a:solidFill>
                    <a:latin typeface="Cambria" panose="02040503050406030204" pitchFamily="18" charset="0"/>
                    <a:ea typeface="Cambria" panose="02040503050406030204" pitchFamily="18" charset="0"/>
                  </a:endParaRPr>
                </a:p>
              </p:txBody>
            </p:sp>
          </mc:Choice>
          <mc:Fallback xmlns="">
            <p:sp>
              <p:nvSpPr>
                <p:cNvPr id="19" name="Прямоугольник 18"/>
                <p:cNvSpPr>
                  <a:spLocks noRot="1" noChangeAspect="1" noMove="1" noResize="1" noEditPoints="1" noAdjustHandles="1" noChangeArrowheads="1" noChangeShapeType="1" noTextEdit="1"/>
                </p:cNvSpPr>
                <p:nvPr/>
              </p:nvSpPr>
              <p:spPr>
                <a:xfrm>
                  <a:off x="211014" y="4740707"/>
                  <a:ext cx="5887916" cy="369332"/>
                </a:xfrm>
                <a:prstGeom prst="rect">
                  <a:avLst/>
                </a:prstGeom>
                <a:blipFill rotWithShape="0">
                  <a:blip r:embed="rId10"/>
                  <a:stretch>
                    <a:fillRect l="-933" t="-116667" b="-181667"/>
                  </a:stretch>
                </a:blipFill>
              </p:spPr>
              <p:txBody>
                <a:bodyPr/>
                <a:lstStyle/>
                <a:p>
                  <a:r>
                    <a:rPr lang="ru-RU">
                      <a:noFill/>
                    </a:rPr>
                    <a:t> </a:t>
                  </a:r>
                </a:p>
              </p:txBody>
            </p:sp>
          </mc:Fallback>
        </mc:AlternateContent>
        <p:sp>
          <p:nvSpPr>
            <p:cNvPr id="61" name="Дуга 60"/>
            <p:cNvSpPr/>
            <p:nvPr/>
          </p:nvSpPr>
          <p:spPr>
            <a:xfrm flipH="1">
              <a:off x="6099272" y="4619373"/>
              <a:ext cx="612000" cy="612000"/>
            </a:xfrm>
            <a:prstGeom prst="arc">
              <a:avLst>
                <a:gd name="adj1" fmla="val 17012927"/>
                <a:gd name="adj2" fmla="val 15200473"/>
              </a:avLst>
            </a:prstGeom>
            <a:ln w="38100">
              <a:solidFill>
                <a:schemeClr val="tx1"/>
              </a:solidFill>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grpSp>
      <mc:AlternateContent xmlns:mc="http://schemas.openxmlformats.org/markup-compatibility/2006" xmlns:a14="http://schemas.microsoft.com/office/drawing/2010/main">
        <mc:Choice Requires="a14">
          <p:sp>
            <p:nvSpPr>
              <p:cNvPr id="63" name="TextBox 62"/>
              <p:cNvSpPr txBox="1"/>
              <p:nvPr/>
            </p:nvSpPr>
            <p:spPr>
              <a:xfrm>
                <a:off x="6942370" y="1514405"/>
                <a:ext cx="41421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ru-RU" i="1" smtClean="0">
                              <a:latin typeface="Cambria Math" panose="02040503050406030204" pitchFamily="18" charset="0"/>
                            </a:rPr>
                          </m:ctrlPr>
                        </m:sSubPr>
                        <m:e>
                          <m:r>
                            <a:rPr lang="en-AU" b="0" i="1" smtClean="0">
                              <a:latin typeface="Cambria Math" panose="02040503050406030204" pitchFamily="18" charset="0"/>
                            </a:rPr>
                            <m:t>𝐼</m:t>
                          </m:r>
                        </m:e>
                        <m:sub>
                          <m:r>
                            <a:rPr lang="en-AU" b="0" i="1" smtClean="0">
                              <a:latin typeface="Cambria Math" panose="02040503050406030204" pitchFamily="18" charset="0"/>
                            </a:rPr>
                            <m:t>1</m:t>
                          </m:r>
                        </m:sub>
                      </m:sSub>
                    </m:oMath>
                  </m:oMathPara>
                </a14:m>
                <a:endParaRPr lang="ru-RU" dirty="0"/>
              </a:p>
            </p:txBody>
          </p:sp>
        </mc:Choice>
        <mc:Fallback xmlns="">
          <p:sp>
            <p:nvSpPr>
              <p:cNvPr id="63" name="TextBox 62"/>
              <p:cNvSpPr txBox="1">
                <a:spLocks noRot="1" noChangeAspect="1" noMove="1" noResize="1" noEditPoints="1" noAdjustHandles="1" noChangeArrowheads="1" noChangeShapeType="1" noTextEdit="1"/>
              </p:cNvSpPr>
              <p:nvPr/>
            </p:nvSpPr>
            <p:spPr>
              <a:xfrm>
                <a:off x="6942370" y="1514405"/>
                <a:ext cx="414216" cy="369332"/>
              </a:xfrm>
              <a:prstGeom prst="rect">
                <a:avLst/>
              </a:prstGeom>
              <a:blipFill rotWithShape="0">
                <a:blip r:embed="rId11"/>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64" name="TextBox 63"/>
              <p:cNvSpPr txBox="1"/>
              <p:nvPr/>
            </p:nvSpPr>
            <p:spPr>
              <a:xfrm>
                <a:off x="6942370" y="2337972"/>
                <a:ext cx="41953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ru-RU" i="1" smtClean="0">
                              <a:latin typeface="Cambria Math" panose="02040503050406030204" pitchFamily="18" charset="0"/>
                            </a:rPr>
                          </m:ctrlPr>
                        </m:sSubPr>
                        <m:e>
                          <m:r>
                            <a:rPr lang="en-AU" b="0" i="1" smtClean="0">
                              <a:latin typeface="Cambria Math" panose="02040503050406030204" pitchFamily="18" charset="0"/>
                            </a:rPr>
                            <m:t>𝐼</m:t>
                          </m:r>
                        </m:e>
                        <m:sub>
                          <m:r>
                            <a:rPr lang="en-AU" b="0" i="1" smtClean="0">
                              <a:latin typeface="Cambria Math" panose="02040503050406030204" pitchFamily="18" charset="0"/>
                            </a:rPr>
                            <m:t>2</m:t>
                          </m:r>
                        </m:sub>
                      </m:sSub>
                    </m:oMath>
                  </m:oMathPara>
                </a14:m>
                <a:endParaRPr lang="ru-RU" dirty="0"/>
              </a:p>
            </p:txBody>
          </p:sp>
        </mc:Choice>
        <mc:Fallback xmlns="">
          <p:sp>
            <p:nvSpPr>
              <p:cNvPr id="64" name="TextBox 63"/>
              <p:cNvSpPr txBox="1">
                <a:spLocks noRot="1" noChangeAspect="1" noMove="1" noResize="1" noEditPoints="1" noAdjustHandles="1" noChangeArrowheads="1" noChangeShapeType="1" noTextEdit="1"/>
              </p:cNvSpPr>
              <p:nvPr/>
            </p:nvSpPr>
            <p:spPr>
              <a:xfrm>
                <a:off x="6942370" y="2337972"/>
                <a:ext cx="419537" cy="369332"/>
              </a:xfrm>
              <a:prstGeom prst="rect">
                <a:avLst/>
              </a:prstGeom>
              <a:blipFill rotWithShape="0">
                <a:blip r:embed="rId12"/>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65" name="TextBox 64"/>
              <p:cNvSpPr txBox="1"/>
              <p:nvPr/>
            </p:nvSpPr>
            <p:spPr>
              <a:xfrm>
                <a:off x="6937049" y="3204594"/>
                <a:ext cx="41953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ru-RU" i="1" smtClean="0">
                              <a:latin typeface="Cambria Math" panose="02040503050406030204" pitchFamily="18" charset="0"/>
                            </a:rPr>
                          </m:ctrlPr>
                        </m:sSubPr>
                        <m:e>
                          <m:r>
                            <a:rPr lang="en-AU" b="0" i="1" smtClean="0">
                              <a:latin typeface="Cambria Math" panose="02040503050406030204" pitchFamily="18" charset="0"/>
                            </a:rPr>
                            <m:t>𝐼</m:t>
                          </m:r>
                        </m:e>
                        <m:sub>
                          <m:r>
                            <a:rPr lang="en-AU" b="0" i="1" smtClean="0">
                              <a:latin typeface="Cambria Math" panose="02040503050406030204" pitchFamily="18" charset="0"/>
                            </a:rPr>
                            <m:t>3</m:t>
                          </m:r>
                        </m:sub>
                      </m:sSub>
                    </m:oMath>
                  </m:oMathPara>
                </a14:m>
                <a:endParaRPr lang="ru-RU" dirty="0"/>
              </a:p>
            </p:txBody>
          </p:sp>
        </mc:Choice>
        <mc:Fallback xmlns="">
          <p:sp>
            <p:nvSpPr>
              <p:cNvPr id="65" name="TextBox 64"/>
              <p:cNvSpPr txBox="1">
                <a:spLocks noRot="1" noChangeAspect="1" noMove="1" noResize="1" noEditPoints="1" noAdjustHandles="1" noChangeArrowheads="1" noChangeShapeType="1" noTextEdit="1"/>
              </p:cNvSpPr>
              <p:nvPr/>
            </p:nvSpPr>
            <p:spPr>
              <a:xfrm>
                <a:off x="6937049" y="3204594"/>
                <a:ext cx="419537" cy="369332"/>
              </a:xfrm>
              <a:prstGeom prst="rect">
                <a:avLst/>
              </a:prstGeom>
              <a:blipFill rotWithShape="0">
                <a:blip r:embed="rId13"/>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66" name="TextBox 65"/>
              <p:cNvSpPr txBox="1"/>
              <p:nvPr/>
            </p:nvSpPr>
            <p:spPr>
              <a:xfrm>
                <a:off x="6937048" y="3968895"/>
                <a:ext cx="41953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ru-RU" i="1" smtClean="0">
                              <a:latin typeface="Cambria Math" panose="02040503050406030204" pitchFamily="18" charset="0"/>
                            </a:rPr>
                          </m:ctrlPr>
                        </m:sSubPr>
                        <m:e>
                          <m:r>
                            <a:rPr lang="en-AU" b="0" i="1" smtClean="0">
                              <a:latin typeface="Cambria Math" panose="02040503050406030204" pitchFamily="18" charset="0"/>
                            </a:rPr>
                            <m:t>𝐼</m:t>
                          </m:r>
                        </m:e>
                        <m:sub>
                          <m:r>
                            <a:rPr lang="en-AU" b="0" i="1" smtClean="0">
                              <a:latin typeface="Cambria Math" panose="02040503050406030204" pitchFamily="18" charset="0"/>
                            </a:rPr>
                            <m:t>4</m:t>
                          </m:r>
                        </m:sub>
                      </m:sSub>
                    </m:oMath>
                  </m:oMathPara>
                </a14:m>
                <a:endParaRPr lang="ru-RU" dirty="0"/>
              </a:p>
            </p:txBody>
          </p:sp>
        </mc:Choice>
        <mc:Fallback xmlns="">
          <p:sp>
            <p:nvSpPr>
              <p:cNvPr id="66" name="TextBox 65"/>
              <p:cNvSpPr txBox="1">
                <a:spLocks noRot="1" noChangeAspect="1" noMove="1" noResize="1" noEditPoints="1" noAdjustHandles="1" noChangeArrowheads="1" noChangeShapeType="1" noTextEdit="1"/>
              </p:cNvSpPr>
              <p:nvPr/>
            </p:nvSpPr>
            <p:spPr>
              <a:xfrm>
                <a:off x="6937048" y="3968895"/>
                <a:ext cx="419537" cy="369332"/>
              </a:xfrm>
              <a:prstGeom prst="rect">
                <a:avLst/>
              </a:prstGeom>
              <a:blipFill rotWithShape="0">
                <a:blip r:embed="rId14"/>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67" name="TextBox 66"/>
              <p:cNvSpPr txBox="1"/>
              <p:nvPr/>
            </p:nvSpPr>
            <p:spPr>
              <a:xfrm>
                <a:off x="6937048" y="4751491"/>
                <a:ext cx="41953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ru-RU" i="1" smtClean="0">
                              <a:latin typeface="Cambria Math" panose="02040503050406030204" pitchFamily="18" charset="0"/>
                            </a:rPr>
                          </m:ctrlPr>
                        </m:sSubPr>
                        <m:e>
                          <m:r>
                            <a:rPr lang="en-AU" b="0" i="1" smtClean="0">
                              <a:latin typeface="Cambria Math" panose="02040503050406030204" pitchFamily="18" charset="0"/>
                            </a:rPr>
                            <m:t>𝐼</m:t>
                          </m:r>
                        </m:e>
                        <m:sub>
                          <m:r>
                            <a:rPr lang="en-AU" b="0" i="1" smtClean="0">
                              <a:latin typeface="Cambria Math" panose="02040503050406030204" pitchFamily="18" charset="0"/>
                            </a:rPr>
                            <m:t>5</m:t>
                          </m:r>
                        </m:sub>
                      </m:sSub>
                    </m:oMath>
                  </m:oMathPara>
                </a14:m>
                <a:endParaRPr lang="ru-RU" dirty="0"/>
              </a:p>
            </p:txBody>
          </p:sp>
        </mc:Choice>
        <mc:Fallback xmlns="">
          <p:sp>
            <p:nvSpPr>
              <p:cNvPr id="67" name="TextBox 66"/>
              <p:cNvSpPr txBox="1">
                <a:spLocks noRot="1" noChangeAspect="1" noMove="1" noResize="1" noEditPoints="1" noAdjustHandles="1" noChangeArrowheads="1" noChangeShapeType="1" noTextEdit="1"/>
              </p:cNvSpPr>
              <p:nvPr/>
            </p:nvSpPr>
            <p:spPr>
              <a:xfrm>
                <a:off x="6937048" y="4751491"/>
                <a:ext cx="419537" cy="369332"/>
              </a:xfrm>
              <a:prstGeom prst="rect">
                <a:avLst/>
              </a:prstGeom>
              <a:blipFill rotWithShape="0">
                <a:blip r:embed="rId15"/>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68" name="TextBox 67"/>
              <p:cNvSpPr txBox="1"/>
              <p:nvPr/>
            </p:nvSpPr>
            <p:spPr>
              <a:xfrm>
                <a:off x="6937047" y="5604059"/>
                <a:ext cx="41953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ru-RU" i="1" smtClean="0">
                              <a:latin typeface="Cambria Math" panose="02040503050406030204" pitchFamily="18" charset="0"/>
                            </a:rPr>
                          </m:ctrlPr>
                        </m:sSubPr>
                        <m:e>
                          <m:r>
                            <a:rPr lang="en-AU" b="0" i="1" smtClean="0">
                              <a:latin typeface="Cambria Math" panose="02040503050406030204" pitchFamily="18" charset="0"/>
                            </a:rPr>
                            <m:t>𝐼</m:t>
                          </m:r>
                        </m:e>
                        <m:sub>
                          <m:r>
                            <a:rPr lang="en-AU" b="0" i="1" smtClean="0">
                              <a:latin typeface="Cambria Math" panose="02040503050406030204" pitchFamily="18" charset="0"/>
                            </a:rPr>
                            <m:t>6</m:t>
                          </m:r>
                        </m:sub>
                      </m:sSub>
                    </m:oMath>
                  </m:oMathPara>
                </a14:m>
                <a:endParaRPr lang="ru-RU" dirty="0"/>
              </a:p>
            </p:txBody>
          </p:sp>
        </mc:Choice>
        <mc:Fallback xmlns="">
          <p:sp>
            <p:nvSpPr>
              <p:cNvPr id="68" name="TextBox 67"/>
              <p:cNvSpPr txBox="1">
                <a:spLocks noRot="1" noChangeAspect="1" noMove="1" noResize="1" noEditPoints="1" noAdjustHandles="1" noChangeArrowheads="1" noChangeShapeType="1" noTextEdit="1"/>
              </p:cNvSpPr>
              <p:nvPr/>
            </p:nvSpPr>
            <p:spPr>
              <a:xfrm>
                <a:off x="6937047" y="5604059"/>
                <a:ext cx="419537" cy="369332"/>
              </a:xfrm>
              <a:prstGeom prst="rect">
                <a:avLst/>
              </a:prstGeom>
              <a:blipFill rotWithShape="0">
                <a:blip r:embed="rId16"/>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69" name="TextBox 68"/>
              <p:cNvSpPr txBox="1"/>
              <p:nvPr/>
            </p:nvSpPr>
            <p:spPr>
              <a:xfrm>
                <a:off x="8331845" y="1045623"/>
                <a:ext cx="315079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ru-RU" i="1" smtClean="0">
                              <a:latin typeface="Cambria Math" panose="02040503050406030204" pitchFamily="18" charset="0"/>
                            </a:rPr>
                          </m:ctrlPr>
                        </m:sSubPr>
                        <m:e>
                          <m:r>
                            <a:rPr lang="en-AU" i="1">
                              <a:latin typeface="Cambria Math" panose="02040503050406030204" pitchFamily="18" charset="0"/>
                            </a:rPr>
                            <m:t>𝐼</m:t>
                          </m:r>
                        </m:e>
                        <m:sub>
                          <m:r>
                            <a:rPr lang="en-AU" i="1">
                              <a:latin typeface="Cambria Math" panose="02040503050406030204" pitchFamily="18" charset="0"/>
                            </a:rPr>
                            <m:t>1</m:t>
                          </m:r>
                        </m:sub>
                      </m:sSub>
                      <m:r>
                        <a:rPr lang="en-AU" b="0" i="0" smtClean="0">
                          <a:latin typeface="Cambria Math" panose="02040503050406030204" pitchFamily="18" charset="0"/>
                        </a:rPr>
                        <m:t>+</m:t>
                      </m:r>
                      <m:sSub>
                        <m:sSubPr>
                          <m:ctrlPr>
                            <a:rPr lang="ru-RU" i="1">
                              <a:latin typeface="Cambria Math" panose="02040503050406030204" pitchFamily="18" charset="0"/>
                            </a:rPr>
                          </m:ctrlPr>
                        </m:sSubPr>
                        <m:e>
                          <m:r>
                            <a:rPr lang="en-AU" i="1">
                              <a:latin typeface="Cambria Math" panose="02040503050406030204" pitchFamily="18" charset="0"/>
                            </a:rPr>
                            <m:t>𝐼</m:t>
                          </m:r>
                        </m:e>
                        <m:sub>
                          <m:r>
                            <a:rPr lang="en-AU" i="1">
                              <a:latin typeface="Cambria Math" panose="02040503050406030204" pitchFamily="18" charset="0"/>
                            </a:rPr>
                            <m:t>2</m:t>
                          </m:r>
                        </m:sub>
                      </m:sSub>
                      <m:r>
                        <a:rPr lang="en-AU" b="0" i="0" smtClean="0">
                          <a:latin typeface="Cambria Math" panose="02040503050406030204" pitchFamily="18" charset="0"/>
                        </a:rPr>
                        <m:t>=</m:t>
                      </m:r>
                      <m:sSub>
                        <m:sSubPr>
                          <m:ctrlPr>
                            <a:rPr lang="ru-RU" i="1">
                              <a:latin typeface="Cambria Math" panose="02040503050406030204" pitchFamily="18" charset="0"/>
                            </a:rPr>
                          </m:ctrlPr>
                        </m:sSubPr>
                        <m:e>
                          <m:r>
                            <a:rPr lang="en-AU" i="1">
                              <a:latin typeface="Cambria Math" panose="02040503050406030204" pitchFamily="18" charset="0"/>
                            </a:rPr>
                            <m:t>𝐼</m:t>
                          </m:r>
                        </m:e>
                        <m:sub>
                          <m:r>
                            <a:rPr lang="en-AU" i="1">
                              <a:latin typeface="Cambria Math" panose="02040503050406030204" pitchFamily="18" charset="0"/>
                            </a:rPr>
                            <m:t>3</m:t>
                          </m:r>
                        </m:sub>
                      </m:sSub>
                      <m:r>
                        <a:rPr lang="en-AU" b="0" i="1" smtClean="0">
                          <a:latin typeface="Cambria Math" panose="02040503050406030204" pitchFamily="18" charset="0"/>
                        </a:rPr>
                        <m:t>+</m:t>
                      </m:r>
                      <m:sSub>
                        <m:sSubPr>
                          <m:ctrlPr>
                            <a:rPr lang="ru-RU" i="1">
                              <a:latin typeface="Cambria Math" panose="02040503050406030204" pitchFamily="18" charset="0"/>
                            </a:rPr>
                          </m:ctrlPr>
                        </m:sSubPr>
                        <m:e>
                          <m:r>
                            <a:rPr lang="en-AU" i="1">
                              <a:latin typeface="Cambria Math" panose="02040503050406030204" pitchFamily="18" charset="0"/>
                            </a:rPr>
                            <m:t>𝐼</m:t>
                          </m:r>
                        </m:e>
                        <m:sub>
                          <m:r>
                            <a:rPr lang="en-AU" i="1">
                              <a:latin typeface="Cambria Math" panose="02040503050406030204" pitchFamily="18" charset="0"/>
                            </a:rPr>
                            <m:t>4</m:t>
                          </m:r>
                        </m:sub>
                      </m:sSub>
                      <m:r>
                        <a:rPr lang="en-AU" b="0" i="1" smtClean="0">
                          <a:latin typeface="Cambria Math" panose="02040503050406030204" pitchFamily="18" charset="0"/>
                        </a:rPr>
                        <m:t>=</m:t>
                      </m:r>
                      <m:sSub>
                        <m:sSubPr>
                          <m:ctrlPr>
                            <a:rPr lang="ru-RU" i="1">
                              <a:latin typeface="Cambria Math" panose="02040503050406030204" pitchFamily="18" charset="0"/>
                            </a:rPr>
                          </m:ctrlPr>
                        </m:sSubPr>
                        <m:e>
                          <m:r>
                            <a:rPr lang="en-AU" i="1">
                              <a:latin typeface="Cambria Math" panose="02040503050406030204" pitchFamily="18" charset="0"/>
                            </a:rPr>
                            <m:t>𝐼</m:t>
                          </m:r>
                        </m:e>
                        <m:sub>
                          <m:r>
                            <a:rPr lang="en-AU" i="1">
                              <a:latin typeface="Cambria Math" panose="02040503050406030204" pitchFamily="18" charset="0"/>
                            </a:rPr>
                            <m:t>5</m:t>
                          </m:r>
                        </m:sub>
                      </m:sSub>
                      <m:r>
                        <a:rPr lang="en-AU" b="0" i="1" smtClean="0">
                          <a:latin typeface="Cambria Math" panose="02040503050406030204" pitchFamily="18" charset="0"/>
                        </a:rPr>
                        <m:t>+</m:t>
                      </m:r>
                      <m:sSub>
                        <m:sSubPr>
                          <m:ctrlPr>
                            <a:rPr lang="ru-RU" i="1">
                              <a:latin typeface="Cambria Math" panose="02040503050406030204" pitchFamily="18" charset="0"/>
                            </a:rPr>
                          </m:ctrlPr>
                        </m:sSubPr>
                        <m:e>
                          <m:r>
                            <a:rPr lang="en-AU" i="1">
                              <a:latin typeface="Cambria Math" panose="02040503050406030204" pitchFamily="18" charset="0"/>
                            </a:rPr>
                            <m:t>𝐼</m:t>
                          </m:r>
                        </m:e>
                        <m:sub>
                          <m:r>
                            <a:rPr lang="en-AU" i="1">
                              <a:latin typeface="Cambria Math" panose="02040503050406030204" pitchFamily="18" charset="0"/>
                            </a:rPr>
                            <m:t>6</m:t>
                          </m:r>
                        </m:sub>
                      </m:sSub>
                      <m:r>
                        <a:rPr lang="en-AU" b="0" i="1" smtClean="0">
                          <a:latin typeface="Cambria Math" panose="02040503050406030204" pitchFamily="18" charset="0"/>
                        </a:rPr>
                        <m:t>=</m:t>
                      </m:r>
                      <m:r>
                        <a:rPr lang="en-AU" b="0" i="1" smtClean="0">
                          <a:latin typeface="Cambria Math" panose="02040503050406030204" pitchFamily="18" charset="0"/>
                        </a:rPr>
                        <m:t>𝐼</m:t>
                      </m:r>
                    </m:oMath>
                  </m:oMathPara>
                </a14:m>
                <a:endParaRPr lang="ru-RU" dirty="0"/>
              </a:p>
            </p:txBody>
          </p:sp>
        </mc:Choice>
        <mc:Fallback xmlns="">
          <p:sp>
            <p:nvSpPr>
              <p:cNvPr id="69" name="TextBox 68"/>
              <p:cNvSpPr txBox="1">
                <a:spLocks noRot="1" noChangeAspect="1" noMove="1" noResize="1" noEditPoints="1" noAdjustHandles="1" noChangeArrowheads="1" noChangeShapeType="1" noTextEdit="1"/>
              </p:cNvSpPr>
              <p:nvPr/>
            </p:nvSpPr>
            <p:spPr>
              <a:xfrm>
                <a:off x="8331845" y="1045623"/>
                <a:ext cx="3150799" cy="369332"/>
              </a:xfrm>
              <a:prstGeom prst="rect">
                <a:avLst/>
              </a:prstGeom>
              <a:blipFill rotWithShape="0">
                <a:blip r:embed="rId17"/>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70" name="TextBox 69"/>
              <p:cNvSpPr txBox="1"/>
              <p:nvPr/>
            </p:nvSpPr>
            <p:spPr>
              <a:xfrm>
                <a:off x="7807937" y="1434240"/>
                <a:ext cx="2538387" cy="134088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ru-RU" i="1" smtClean="0">
                              <a:solidFill>
                                <a:schemeClr val="tx1"/>
                              </a:solidFill>
                              <a:latin typeface="Cambria Math" panose="02040503050406030204" pitchFamily="18" charset="0"/>
                            </a:rPr>
                          </m:ctrlPr>
                        </m:dPr>
                        <m:e>
                          <m:m>
                            <m:mPr>
                              <m:mcs>
                                <m:mc>
                                  <m:mcPr>
                                    <m:count m:val="1"/>
                                    <m:mcJc m:val="center"/>
                                  </m:mcPr>
                                </m:mc>
                              </m:mcs>
                              <m:ctrlPr>
                                <a:rPr lang="ru-RU" i="1" smtClean="0">
                                  <a:solidFill>
                                    <a:schemeClr val="tx1"/>
                                  </a:solidFill>
                                  <a:latin typeface="Cambria Math" panose="02040503050406030204" pitchFamily="18" charset="0"/>
                                </a:rPr>
                              </m:ctrlPr>
                            </m:mPr>
                            <m:mr>
                              <m:e>
                                <m:sSub>
                                  <m:sSubPr>
                                    <m:ctrlPr>
                                      <a:rPr lang="ru-RU" i="1" smtClean="0">
                                        <a:solidFill>
                                          <a:schemeClr val="tx1"/>
                                        </a:solidFill>
                                        <a:latin typeface="Cambria Math" panose="02040503050406030204" pitchFamily="18" charset="0"/>
                                      </a:rPr>
                                    </m:ctrlPr>
                                  </m:sSubPr>
                                  <m:e>
                                    <m:r>
                                      <a:rPr lang="en-AU" b="0" i="1" smtClean="0">
                                        <a:solidFill>
                                          <a:schemeClr val="tx1"/>
                                        </a:solidFill>
                                        <a:latin typeface="Cambria Math" panose="02040503050406030204" pitchFamily="18" charset="0"/>
                                      </a:rPr>
                                      <m:t>𝑆</m:t>
                                    </m:r>
                                  </m:e>
                                  <m:sub>
                                    <m:r>
                                      <a:rPr lang="en-AU" b="0" i="1" smtClean="0">
                                        <a:solidFill>
                                          <a:schemeClr val="tx1"/>
                                        </a:solidFill>
                                        <a:latin typeface="Cambria Math" panose="02040503050406030204" pitchFamily="18" charset="0"/>
                                      </a:rPr>
                                      <m:t>0</m:t>
                                    </m:r>
                                  </m:sub>
                                </m:sSub>
                                <m:r>
                                  <m:rPr>
                                    <m:brk m:alnAt="7"/>
                                  </m:rPr>
                                  <a:rPr lang="en-AU" b="0" i="1" smtClean="0">
                                    <a:solidFill>
                                      <a:schemeClr val="tx1"/>
                                    </a:solidFill>
                                    <a:latin typeface="Cambria Math" panose="02040503050406030204" pitchFamily="18" charset="0"/>
                                  </a:rPr>
                                  <m:t>=</m:t>
                                </m:r>
                                <m:r>
                                  <a:rPr lang="en-AU" b="0" i="1" smtClean="0">
                                    <a:solidFill>
                                      <a:schemeClr val="tx1"/>
                                    </a:solidFill>
                                    <a:latin typeface="Cambria Math" panose="02040503050406030204" pitchFamily="18" charset="0"/>
                                  </a:rPr>
                                  <m:t>𝐼</m:t>
                                </m:r>
                              </m:e>
                            </m:mr>
                            <m:mr>
                              <m:e>
                                <m:sSub>
                                  <m:sSubPr>
                                    <m:ctrlPr>
                                      <a:rPr lang="ru-RU" i="1">
                                        <a:latin typeface="Cambria Math" panose="02040503050406030204" pitchFamily="18" charset="0"/>
                                      </a:rPr>
                                    </m:ctrlPr>
                                  </m:sSubPr>
                                  <m:e>
                                    <m:r>
                                      <a:rPr lang="en-AU" i="1">
                                        <a:latin typeface="Cambria Math" panose="02040503050406030204" pitchFamily="18" charset="0"/>
                                      </a:rPr>
                                      <m:t>𝑆</m:t>
                                    </m:r>
                                  </m:e>
                                  <m:sub>
                                    <m:r>
                                      <a:rPr lang="en-AU" b="0" i="1" smtClean="0">
                                        <a:latin typeface="Cambria Math" panose="02040503050406030204" pitchFamily="18" charset="0"/>
                                      </a:rPr>
                                      <m:t>1</m:t>
                                    </m:r>
                                  </m:sub>
                                </m:sSub>
                                <m:r>
                                  <m:rPr>
                                    <m:brk m:alnAt="7"/>
                                  </m:rPr>
                                  <a:rPr lang="en-AU" i="1">
                                    <a:latin typeface="Cambria Math" panose="02040503050406030204" pitchFamily="18" charset="0"/>
                                  </a:rPr>
                                  <m:t>=</m:t>
                                </m:r>
                                <m:sSub>
                                  <m:sSubPr>
                                    <m:ctrlPr>
                                      <a:rPr lang="ru-RU" i="1">
                                        <a:latin typeface="Cambria Math" panose="02040503050406030204" pitchFamily="18" charset="0"/>
                                      </a:rPr>
                                    </m:ctrlPr>
                                  </m:sSubPr>
                                  <m:e>
                                    <m:r>
                                      <a:rPr lang="en-AU" i="1">
                                        <a:latin typeface="Cambria Math" panose="02040503050406030204" pitchFamily="18" charset="0"/>
                                      </a:rPr>
                                      <m:t>𝐼</m:t>
                                    </m:r>
                                  </m:e>
                                  <m:sub>
                                    <m:r>
                                      <a:rPr lang="en-AU" i="1">
                                        <a:latin typeface="Cambria Math" panose="02040503050406030204" pitchFamily="18" charset="0"/>
                                      </a:rPr>
                                      <m:t>1</m:t>
                                    </m:r>
                                  </m:sub>
                                </m:sSub>
                                <m:r>
                                  <a:rPr lang="en-AU" b="0" i="0" smtClean="0">
                                    <a:latin typeface="Cambria Math" panose="02040503050406030204" pitchFamily="18" charset="0"/>
                                  </a:rPr>
                                  <m:t>−</m:t>
                                </m:r>
                                <m:sSub>
                                  <m:sSubPr>
                                    <m:ctrlPr>
                                      <a:rPr lang="ru-RU" i="1">
                                        <a:latin typeface="Cambria Math" panose="02040503050406030204" pitchFamily="18" charset="0"/>
                                      </a:rPr>
                                    </m:ctrlPr>
                                  </m:sSubPr>
                                  <m:e>
                                    <m:r>
                                      <a:rPr lang="en-AU" i="1">
                                        <a:latin typeface="Cambria Math" panose="02040503050406030204" pitchFamily="18" charset="0"/>
                                      </a:rPr>
                                      <m:t>𝐼</m:t>
                                    </m:r>
                                  </m:e>
                                  <m:sub>
                                    <m:r>
                                      <a:rPr lang="en-AU" i="1">
                                        <a:latin typeface="Cambria Math" panose="02040503050406030204" pitchFamily="18" charset="0"/>
                                      </a:rPr>
                                      <m:t>2</m:t>
                                    </m:r>
                                  </m:sub>
                                </m:sSub>
                                <m:r>
                                  <a:rPr lang="en-AU" b="0" i="1" smtClean="0">
                                    <a:latin typeface="Cambria Math" panose="02040503050406030204" pitchFamily="18" charset="0"/>
                                  </a:rPr>
                                  <m:t>=2</m:t>
                                </m:r>
                                <m:sSub>
                                  <m:sSubPr>
                                    <m:ctrlPr>
                                      <a:rPr lang="ru-RU" i="1">
                                        <a:latin typeface="Cambria Math" panose="02040503050406030204" pitchFamily="18" charset="0"/>
                                      </a:rPr>
                                    </m:ctrlPr>
                                  </m:sSubPr>
                                  <m:e>
                                    <m:r>
                                      <a:rPr lang="en-AU" i="1">
                                        <a:latin typeface="Cambria Math" panose="02040503050406030204" pitchFamily="18" charset="0"/>
                                      </a:rPr>
                                      <m:t>𝐼</m:t>
                                    </m:r>
                                  </m:e>
                                  <m:sub>
                                    <m:r>
                                      <a:rPr lang="en-AU" i="1">
                                        <a:latin typeface="Cambria Math" panose="02040503050406030204" pitchFamily="18" charset="0"/>
                                      </a:rPr>
                                      <m:t>1</m:t>
                                    </m:r>
                                  </m:sub>
                                </m:sSub>
                                <m:r>
                                  <a:rPr lang="en-AU">
                                    <a:latin typeface="Cambria Math" panose="02040503050406030204" pitchFamily="18" charset="0"/>
                                  </a:rPr>
                                  <m:t>−</m:t>
                                </m:r>
                                <m:r>
                                  <a:rPr lang="en-AU" b="0" i="1" smtClean="0">
                                    <a:latin typeface="Cambria Math" panose="02040503050406030204" pitchFamily="18" charset="0"/>
                                  </a:rPr>
                                  <m:t>𝐼</m:t>
                                </m:r>
                              </m:e>
                            </m:mr>
                            <m:mr>
                              <m:e>
                                <m:m>
                                  <m:mPr>
                                    <m:mcs>
                                      <m:mc>
                                        <m:mcPr>
                                          <m:count m:val="1"/>
                                          <m:mcJc m:val="center"/>
                                        </m:mcPr>
                                      </m:mc>
                                    </m:mcs>
                                    <m:ctrlPr>
                                      <a:rPr lang="ru-RU" i="1" smtClean="0">
                                        <a:solidFill>
                                          <a:schemeClr val="tx1"/>
                                        </a:solidFill>
                                        <a:latin typeface="Cambria Math" panose="02040503050406030204" pitchFamily="18" charset="0"/>
                                      </a:rPr>
                                    </m:ctrlPr>
                                  </m:mPr>
                                  <m:mr>
                                    <m:e>
                                      <m:sSub>
                                        <m:sSubPr>
                                          <m:ctrlPr>
                                            <a:rPr lang="ru-RU" i="1">
                                              <a:latin typeface="Cambria Math" panose="02040503050406030204" pitchFamily="18" charset="0"/>
                                            </a:rPr>
                                          </m:ctrlPr>
                                        </m:sSubPr>
                                        <m:e>
                                          <m:r>
                                            <a:rPr lang="en-AU" i="1">
                                              <a:latin typeface="Cambria Math" panose="02040503050406030204" pitchFamily="18" charset="0"/>
                                            </a:rPr>
                                            <m:t>𝑆</m:t>
                                          </m:r>
                                        </m:e>
                                        <m:sub>
                                          <m:r>
                                            <a:rPr lang="en-AU" b="0" i="1" smtClean="0">
                                              <a:latin typeface="Cambria Math" panose="02040503050406030204" pitchFamily="18" charset="0"/>
                                            </a:rPr>
                                            <m:t>2</m:t>
                                          </m:r>
                                        </m:sub>
                                      </m:sSub>
                                      <m:r>
                                        <m:rPr>
                                          <m:brk m:alnAt="7"/>
                                        </m:rPr>
                                        <a:rPr lang="en-AU" i="1">
                                          <a:latin typeface="Cambria Math" panose="02040503050406030204" pitchFamily="18" charset="0"/>
                                        </a:rPr>
                                        <m:t>=</m:t>
                                      </m:r>
                                      <m:sSub>
                                        <m:sSubPr>
                                          <m:ctrlPr>
                                            <a:rPr lang="ru-RU" i="1">
                                              <a:latin typeface="Cambria Math" panose="02040503050406030204" pitchFamily="18" charset="0"/>
                                            </a:rPr>
                                          </m:ctrlPr>
                                        </m:sSubPr>
                                        <m:e>
                                          <m:r>
                                            <a:rPr lang="en-AU" i="1">
                                              <a:latin typeface="Cambria Math" panose="02040503050406030204" pitchFamily="18" charset="0"/>
                                            </a:rPr>
                                            <m:t>𝐼</m:t>
                                          </m:r>
                                        </m:e>
                                        <m:sub>
                                          <m:r>
                                            <a:rPr lang="en-AU" b="0" i="1" smtClean="0">
                                              <a:latin typeface="Cambria Math" panose="02040503050406030204" pitchFamily="18" charset="0"/>
                                            </a:rPr>
                                            <m:t>3</m:t>
                                          </m:r>
                                        </m:sub>
                                      </m:sSub>
                                      <m:r>
                                        <a:rPr lang="en-AU">
                                          <a:latin typeface="Cambria Math" panose="02040503050406030204" pitchFamily="18" charset="0"/>
                                        </a:rPr>
                                        <m:t>−</m:t>
                                      </m:r>
                                      <m:sSub>
                                        <m:sSubPr>
                                          <m:ctrlPr>
                                            <a:rPr lang="ru-RU" i="1">
                                              <a:latin typeface="Cambria Math" panose="02040503050406030204" pitchFamily="18" charset="0"/>
                                            </a:rPr>
                                          </m:ctrlPr>
                                        </m:sSubPr>
                                        <m:e>
                                          <m:r>
                                            <a:rPr lang="en-AU" i="1">
                                              <a:latin typeface="Cambria Math" panose="02040503050406030204" pitchFamily="18" charset="0"/>
                                            </a:rPr>
                                            <m:t>𝐼</m:t>
                                          </m:r>
                                        </m:e>
                                        <m:sub>
                                          <m:r>
                                            <a:rPr lang="en-AU" b="0" i="1" smtClean="0">
                                              <a:latin typeface="Cambria Math" panose="02040503050406030204" pitchFamily="18" charset="0"/>
                                            </a:rPr>
                                            <m:t>4</m:t>
                                          </m:r>
                                        </m:sub>
                                      </m:sSub>
                                      <m:r>
                                        <a:rPr lang="en-AU" i="1">
                                          <a:latin typeface="Cambria Math" panose="02040503050406030204" pitchFamily="18" charset="0"/>
                                        </a:rPr>
                                        <m:t>=2</m:t>
                                      </m:r>
                                      <m:sSub>
                                        <m:sSubPr>
                                          <m:ctrlPr>
                                            <a:rPr lang="ru-RU" i="1">
                                              <a:latin typeface="Cambria Math" panose="02040503050406030204" pitchFamily="18" charset="0"/>
                                            </a:rPr>
                                          </m:ctrlPr>
                                        </m:sSubPr>
                                        <m:e>
                                          <m:r>
                                            <a:rPr lang="en-AU" i="1">
                                              <a:latin typeface="Cambria Math" panose="02040503050406030204" pitchFamily="18" charset="0"/>
                                            </a:rPr>
                                            <m:t>𝐼</m:t>
                                          </m:r>
                                        </m:e>
                                        <m:sub>
                                          <m:r>
                                            <a:rPr lang="en-AU" b="0" i="1" smtClean="0">
                                              <a:latin typeface="Cambria Math" panose="02040503050406030204" pitchFamily="18" charset="0"/>
                                            </a:rPr>
                                            <m:t>3</m:t>
                                          </m:r>
                                        </m:sub>
                                      </m:sSub>
                                      <m:r>
                                        <a:rPr lang="en-AU">
                                          <a:latin typeface="Cambria Math" panose="02040503050406030204" pitchFamily="18" charset="0"/>
                                        </a:rPr>
                                        <m:t>−</m:t>
                                      </m:r>
                                      <m:r>
                                        <a:rPr lang="en-AU" i="1">
                                          <a:latin typeface="Cambria Math" panose="02040503050406030204" pitchFamily="18" charset="0"/>
                                        </a:rPr>
                                        <m:t>𝐼</m:t>
                                      </m:r>
                                    </m:e>
                                  </m:mr>
                                  <m:mr>
                                    <m:e>
                                      <m:sSub>
                                        <m:sSubPr>
                                          <m:ctrlPr>
                                            <a:rPr lang="ru-RU" i="1">
                                              <a:latin typeface="Cambria Math" panose="02040503050406030204" pitchFamily="18" charset="0"/>
                                            </a:rPr>
                                          </m:ctrlPr>
                                        </m:sSubPr>
                                        <m:e>
                                          <m:r>
                                            <a:rPr lang="en-AU" i="1">
                                              <a:latin typeface="Cambria Math" panose="02040503050406030204" pitchFamily="18" charset="0"/>
                                            </a:rPr>
                                            <m:t>𝑆</m:t>
                                          </m:r>
                                        </m:e>
                                        <m:sub>
                                          <m:r>
                                            <a:rPr lang="en-AU" b="0" i="1" smtClean="0">
                                              <a:latin typeface="Cambria Math" panose="02040503050406030204" pitchFamily="18" charset="0"/>
                                            </a:rPr>
                                            <m:t>3</m:t>
                                          </m:r>
                                        </m:sub>
                                      </m:sSub>
                                      <m:r>
                                        <m:rPr>
                                          <m:brk m:alnAt="7"/>
                                        </m:rPr>
                                        <a:rPr lang="en-AU" i="1">
                                          <a:latin typeface="Cambria Math" panose="02040503050406030204" pitchFamily="18" charset="0"/>
                                        </a:rPr>
                                        <m:t>=</m:t>
                                      </m:r>
                                      <m:sSub>
                                        <m:sSubPr>
                                          <m:ctrlPr>
                                            <a:rPr lang="ru-RU" i="1">
                                              <a:latin typeface="Cambria Math" panose="02040503050406030204" pitchFamily="18" charset="0"/>
                                            </a:rPr>
                                          </m:ctrlPr>
                                        </m:sSubPr>
                                        <m:e>
                                          <m:r>
                                            <a:rPr lang="en-AU" i="1">
                                              <a:latin typeface="Cambria Math" panose="02040503050406030204" pitchFamily="18" charset="0"/>
                                            </a:rPr>
                                            <m:t>𝐼</m:t>
                                          </m:r>
                                        </m:e>
                                        <m:sub>
                                          <m:r>
                                            <a:rPr lang="en-AU" b="0" i="1" smtClean="0">
                                              <a:latin typeface="Cambria Math" panose="02040503050406030204" pitchFamily="18" charset="0"/>
                                            </a:rPr>
                                            <m:t>5</m:t>
                                          </m:r>
                                        </m:sub>
                                      </m:sSub>
                                      <m:r>
                                        <a:rPr lang="en-AU">
                                          <a:latin typeface="Cambria Math" panose="02040503050406030204" pitchFamily="18" charset="0"/>
                                        </a:rPr>
                                        <m:t>−</m:t>
                                      </m:r>
                                      <m:sSub>
                                        <m:sSubPr>
                                          <m:ctrlPr>
                                            <a:rPr lang="ru-RU" i="1">
                                              <a:latin typeface="Cambria Math" panose="02040503050406030204" pitchFamily="18" charset="0"/>
                                            </a:rPr>
                                          </m:ctrlPr>
                                        </m:sSubPr>
                                        <m:e>
                                          <m:r>
                                            <a:rPr lang="en-AU" i="1">
                                              <a:latin typeface="Cambria Math" panose="02040503050406030204" pitchFamily="18" charset="0"/>
                                            </a:rPr>
                                            <m:t>𝐼</m:t>
                                          </m:r>
                                        </m:e>
                                        <m:sub>
                                          <m:r>
                                            <a:rPr lang="en-AU" b="0" i="1" smtClean="0">
                                              <a:latin typeface="Cambria Math" panose="02040503050406030204" pitchFamily="18" charset="0"/>
                                            </a:rPr>
                                            <m:t>6</m:t>
                                          </m:r>
                                        </m:sub>
                                      </m:sSub>
                                      <m:r>
                                        <a:rPr lang="en-AU" i="1">
                                          <a:latin typeface="Cambria Math" panose="02040503050406030204" pitchFamily="18" charset="0"/>
                                        </a:rPr>
                                        <m:t>=2</m:t>
                                      </m:r>
                                      <m:sSub>
                                        <m:sSubPr>
                                          <m:ctrlPr>
                                            <a:rPr lang="ru-RU" i="1">
                                              <a:latin typeface="Cambria Math" panose="02040503050406030204" pitchFamily="18" charset="0"/>
                                            </a:rPr>
                                          </m:ctrlPr>
                                        </m:sSubPr>
                                        <m:e>
                                          <m:r>
                                            <a:rPr lang="en-AU" i="1">
                                              <a:latin typeface="Cambria Math" panose="02040503050406030204" pitchFamily="18" charset="0"/>
                                            </a:rPr>
                                            <m:t>𝐼</m:t>
                                          </m:r>
                                        </m:e>
                                        <m:sub>
                                          <m:r>
                                            <a:rPr lang="en-AU" b="0" i="1" smtClean="0">
                                              <a:latin typeface="Cambria Math" panose="02040503050406030204" pitchFamily="18" charset="0"/>
                                            </a:rPr>
                                            <m:t>5</m:t>
                                          </m:r>
                                        </m:sub>
                                      </m:sSub>
                                      <m:r>
                                        <a:rPr lang="en-AU">
                                          <a:latin typeface="Cambria Math" panose="02040503050406030204" pitchFamily="18" charset="0"/>
                                        </a:rPr>
                                        <m:t>−</m:t>
                                      </m:r>
                                      <m:r>
                                        <a:rPr lang="en-AU" i="1">
                                          <a:latin typeface="Cambria Math" panose="02040503050406030204" pitchFamily="18" charset="0"/>
                                        </a:rPr>
                                        <m:t>𝐼</m:t>
                                      </m:r>
                                    </m:e>
                                  </m:mr>
                                </m:m>
                              </m:e>
                            </m:mr>
                          </m:m>
                        </m:e>
                      </m:d>
                    </m:oMath>
                  </m:oMathPara>
                </a14:m>
                <a:endParaRPr lang="ru-RU" dirty="0">
                  <a:solidFill>
                    <a:schemeClr val="tx1"/>
                  </a:solidFill>
                </a:endParaRPr>
              </a:p>
            </p:txBody>
          </p:sp>
        </mc:Choice>
        <mc:Fallback xmlns="">
          <p:sp>
            <p:nvSpPr>
              <p:cNvPr id="70" name="TextBox 69"/>
              <p:cNvSpPr txBox="1">
                <a:spLocks noRot="1" noChangeAspect="1" noMove="1" noResize="1" noEditPoints="1" noAdjustHandles="1" noChangeArrowheads="1" noChangeShapeType="1" noTextEdit="1"/>
              </p:cNvSpPr>
              <p:nvPr/>
            </p:nvSpPr>
            <p:spPr>
              <a:xfrm>
                <a:off x="7807937" y="1434240"/>
                <a:ext cx="2538387" cy="1340880"/>
              </a:xfrm>
              <a:prstGeom prst="rect">
                <a:avLst/>
              </a:prstGeom>
              <a:blipFill rotWithShape="0">
                <a:blip r:embed="rId18"/>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71" name="TextBox 70"/>
              <p:cNvSpPr txBox="1"/>
              <p:nvPr/>
            </p:nvSpPr>
            <p:spPr>
              <a:xfrm>
                <a:off x="10640870" y="1506644"/>
                <a:ext cx="1222835" cy="116134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AU" b="1" i="0" smtClean="0">
                          <a:solidFill>
                            <a:schemeClr val="tx1"/>
                          </a:solidFill>
                          <a:latin typeface="Cambria Math" panose="02040503050406030204" pitchFamily="18" charset="0"/>
                        </a:rPr>
                        <m:t>𝐒</m:t>
                      </m:r>
                      <m:r>
                        <a:rPr lang="en-AU" b="0" i="1" smtClean="0">
                          <a:solidFill>
                            <a:schemeClr val="tx1"/>
                          </a:solidFill>
                          <a:latin typeface="Cambria Math" panose="02040503050406030204" pitchFamily="18" charset="0"/>
                        </a:rPr>
                        <m:t>=</m:t>
                      </m:r>
                      <m:d>
                        <m:dPr>
                          <m:ctrlPr>
                            <a:rPr lang="en-AU" b="0" i="1" smtClean="0">
                              <a:solidFill>
                                <a:schemeClr val="tx1"/>
                              </a:solidFill>
                              <a:latin typeface="Cambria Math" panose="02040503050406030204" pitchFamily="18" charset="0"/>
                            </a:rPr>
                          </m:ctrlPr>
                        </m:dPr>
                        <m:e>
                          <m:m>
                            <m:mPr>
                              <m:mcs>
                                <m:mc>
                                  <m:mcPr>
                                    <m:count m:val="1"/>
                                    <m:mcJc m:val="center"/>
                                  </m:mcPr>
                                </m:mc>
                              </m:mcs>
                              <m:ctrlPr>
                                <a:rPr lang="en-AU" b="0" i="1" smtClean="0">
                                  <a:solidFill>
                                    <a:schemeClr val="tx1"/>
                                  </a:solidFill>
                                  <a:latin typeface="Cambria Math" panose="02040503050406030204" pitchFamily="18" charset="0"/>
                                </a:rPr>
                              </m:ctrlPr>
                            </m:mPr>
                            <m:mr>
                              <m:e>
                                <m:sSub>
                                  <m:sSubPr>
                                    <m:ctrlPr>
                                      <a:rPr lang="ru-RU" i="1">
                                        <a:latin typeface="Cambria Math" panose="02040503050406030204" pitchFamily="18" charset="0"/>
                                      </a:rPr>
                                    </m:ctrlPr>
                                  </m:sSubPr>
                                  <m:e>
                                    <m:r>
                                      <a:rPr lang="en-AU" i="1">
                                        <a:latin typeface="Cambria Math" panose="02040503050406030204" pitchFamily="18" charset="0"/>
                                      </a:rPr>
                                      <m:t>𝑆</m:t>
                                    </m:r>
                                  </m:e>
                                  <m:sub>
                                    <m:r>
                                      <a:rPr lang="en-AU" i="1">
                                        <a:latin typeface="Cambria Math" panose="02040503050406030204" pitchFamily="18" charset="0"/>
                                      </a:rPr>
                                      <m:t>0</m:t>
                                    </m:r>
                                  </m:sub>
                                </m:sSub>
                              </m:e>
                            </m:mr>
                            <m:mr>
                              <m:e>
                                <m:sSub>
                                  <m:sSubPr>
                                    <m:ctrlPr>
                                      <a:rPr lang="ru-RU" i="1">
                                        <a:latin typeface="Cambria Math" panose="02040503050406030204" pitchFamily="18" charset="0"/>
                                      </a:rPr>
                                    </m:ctrlPr>
                                  </m:sSubPr>
                                  <m:e>
                                    <m:r>
                                      <a:rPr lang="en-AU" i="1">
                                        <a:latin typeface="Cambria Math" panose="02040503050406030204" pitchFamily="18" charset="0"/>
                                      </a:rPr>
                                      <m:t>𝑆</m:t>
                                    </m:r>
                                  </m:e>
                                  <m:sub>
                                    <m:r>
                                      <a:rPr lang="en-AU" i="1">
                                        <a:latin typeface="Cambria Math" panose="02040503050406030204" pitchFamily="18" charset="0"/>
                                      </a:rPr>
                                      <m:t>1</m:t>
                                    </m:r>
                                  </m:sub>
                                </m:sSub>
                              </m:e>
                            </m:mr>
                            <m:mr>
                              <m:e>
                                <m:m>
                                  <m:mPr>
                                    <m:mcs>
                                      <m:mc>
                                        <m:mcPr>
                                          <m:count m:val="1"/>
                                          <m:mcJc m:val="center"/>
                                        </m:mcPr>
                                      </m:mc>
                                    </m:mcs>
                                    <m:ctrlPr>
                                      <a:rPr lang="en-AU" b="0" i="1" smtClean="0">
                                        <a:solidFill>
                                          <a:schemeClr val="tx1"/>
                                        </a:solidFill>
                                        <a:latin typeface="Cambria Math" panose="02040503050406030204" pitchFamily="18" charset="0"/>
                                      </a:rPr>
                                    </m:ctrlPr>
                                  </m:mPr>
                                  <m:mr>
                                    <m:e>
                                      <m:sSub>
                                        <m:sSubPr>
                                          <m:ctrlPr>
                                            <a:rPr lang="ru-RU" i="1">
                                              <a:latin typeface="Cambria Math" panose="02040503050406030204" pitchFamily="18" charset="0"/>
                                            </a:rPr>
                                          </m:ctrlPr>
                                        </m:sSubPr>
                                        <m:e>
                                          <m:r>
                                            <a:rPr lang="en-AU" i="1">
                                              <a:latin typeface="Cambria Math" panose="02040503050406030204" pitchFamily="18" charset="0"/>
                                            </a:rPr>
                                            <m:t>𝑆</m:t>
                                          </m:r>
                                        </m:e>
                                        <m:sub>
                                          <m:r>
                                            <a:rPr lang="en-AU" i="1">
                                              <a:latin typeface="Cambria Math" panose="02040503050406030204" pitchFamily="18" charset="0"/>
                                            </a:rPr>
                                            <m:t>2</m:t>
                                          </m:r>
                                        </m:sub>
                                      </m:sSub>
                                    </m:e>
                                  </m:mr>
                                  <m:mr>
                                    <m:e>
                                      <m:sSub>
                                        <m:sSubPr>
                                          <m:ctrlPr>
                                            <a:rPr lang="ru-RU" i="1">
                                              <a:latin typeface="Cambria Math" panose="02040503050406030204" pitchFamily="18" charset="0"/>
                                            </a:rPr>
                                          </m:ctrlPr>
                                        </m:sSubPr>
                                        <m:e>
                                          <m:r>
                                            <a:rPr lang="en-AU" i="1">
                                              <a:latin typeface="Cambria Math" panose="02040503050406030204" pitchFamily="18" charset="0"/>
                                            </a:rPr>
                                            <m:t>𝑆</m:t>
                                          </m:r>
                                        </m:e>
                                        <m:sub>
                                          <m:r>
                                            <a:rPr lang="en-AU" i="1">
                                              <a:latin typeface="Cambria Math" panose="02040503050406030204" pitchFamily="18" charset="0"/>
                                            </a:rPr>
                                            <m:t>3</m:t>
                                          </m:r>
                                        </m:sub>
                                      </m:sSub>
                                    </m:e>
                                  </m:mr>
                                </m:m>
                              </m:e>
                            </m:mr>
                          </m:m>
                        </m:e>
                      </m:d>
                    </m:oMath>
                  </m:oMathPara>
                </a14:m>
                <a:endParaRPr lang="ru-RU" dirty="0">
                  <a:solidFill>
                    <a:schemeClr val="tx1"/>
                  </a:solidFill>
                </a:endParaRPr>
              </a:p>
            </p:txBody>
          </p:sp>
        </mc:Choice>
        <mc:Fallback xmlns="">
          <p:sp>
            <p:nvSpPr>
              <p:cNvPr id="71" name="TextBox 70"/>
              <p:cNvSpPr txBox="1">
                <a:spLocks noRot="1" noChangeAspect="1" noMove="1" noResize="1" noEditPoints="1" noAdjustHandles="1" noChangeArrowheads="1" noChangeShapeType="1" noTextEdit="1"/>
              </p:cNvSpPr>
              <p:nvPr/>
            </p:nvSpPr>
            <p:spPr>
              <a:xfrm>
                <a:off x="10640870" y="1506644"/>
                <a:ext cx="1222835" cy="1161344"/>
              </a:xfrm>
              <a:prstGeom prst="rect">
                <a:avLst/>
              </a:prstGeom>
              <a:blipFill rotWithShape="0">
                <a:blip r:embed="rId19"/>
                <a:stretch>
                  <a:fillRect/>
                </a:stretch>
              </a:blipFill>
            </p:spPr>
            <p:txBody>
              <a:bodyPr/>
              <a:lstStyle/>
              <a:p>
                <a:r>
                  <a:rPr lang="ru-RU">
                    <a:noFill/>
                  </a:rPr>
                  <a:t> </a:t>
                </a:r>
              </a:p>
            </p:txBody>
          </p:sp>
        </mc:Fallback>
      </mc:AlternateContent>
      <p:grpSp>
        <p:nvGrpSpPr>
          <p:cNvPr id="81" name="Группа 80"/>
          <p:cNvGrpSpPr/>
          <p:nvPr/>
        </p:nvGrpSpPr>
        <p:grpSpPr>
          <a:xfrm>
            <a:off x="8171062" y="3091278"/>
            <a:ext cx="680507" cy="1360320"/>
            <a:chOff x="7716068" y="3267805"/>
            <a:chExt cx="680507" cy="1360320"/>
          </a:xfrm>
        </p:grpSpPr>
        <mc:AlternateContent xmlns:mc="http://schemas.openxmlformats.org/markup-compatibility/2006" xmlns:a14="http://schemas.microsoft.com/office/drawing/2010/main">
          <mc:Choice Requires="a14">
            <p:sp>
              <p:nvSpPr>
                <p:cNvPr id="72" name="Прямоугольник 71"/>
                <p:cNvSpPr/>
                <p:nvPr/>
              </p:nvSpPr>
              <p:spPr>
                <a:xfrm>
                  <a:off x="7716068" y="3573926"/>
                  <a:ext cx="680507" cy="10541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en-AU" i="1" smtClean="0">
                                <a:latin typeface="Cambria Math" panose="02040503050406030204" pitchFamily="18" charset="0"/>
                              </a:rPr>
                            </m:ctrlPr>
                          </m:dPr>
                          <m:e>
                            <m:m>
                              <m:mPr>
                                <m:mcs>
                                  <m:mc>
                                    <m:mcPr>
                                      <m:count m:val="1"/>
                                      <m:mcJc m:val="center"/>
                                    </m:mcPr>
                                  </m:mc>
                                </m:mcs>
                                <m:ctrlPr>
                                  <a:rPr lang="en-AU" i="1">
                                    <a:latin typeface="Cambria Math" panose="02040503050406030204" pitchFamily="18" charset="0"/>
                                  </a:rPr>
                                </m:ctrlPr>
                              </m:mPr>
                              <m:mr>
                                <m:e>
                                  <m:r>
                                    <a:rPr lang="en-AU" b="0" i="1" smtClean="0">
                                      <a:latin typeface="Cambria Math" panose="02040503050406030204" pitchFamily="18" charset="0"/>
                                    </a:rPr>
                                    <m:t>1</m:t>
                                  </m:r>
                                </m:e>
                              </m:mr>
                              <m:mr>
                                <m:e>
                                  <m:r>
                                    <a:rPr lang="en-AU" b="0" i="1" smtClean="0">
                                      <a:latin typeface="Cambria Math" panose="02040503050406030204" pitchFamily="18" charset="0"/>
                                    </a:rPr>
                                    <m:t>1</m:t>
                                  </m:r>
                                </m:e>
                              </m:mr>
                              <m:mr>
                                <m:e>
                                  <m:m>
                                    <m:mPr>
                                      <m:mcs>
                                        <m:mc>
                                          <m:mcPr>
                                            <m:count m:val="1"/>
                                            <m:mcJc m:val="center"/>
                                          </m:mcPr>
                                        </m:mc>
                                      </m:mcs>
                                      <m:ctrlPr>
                                        <a:rPr lang="en-AU" i="1">
                                          <a:latin typeface="Cambria Math" panose="02040503050406030204" pitchFamily="18" charset="0"/>
                                        </a:rPr>
                                      </m:ctrlPr>
                                    </m:mPr>
                                    <m:mr>
                                      <m:e>
                                        <m:r>
                                          <a:rPr lang="en-AU" b="0" i="1" smtClean="0">
                                            <a:latin typeface="Cambria Math" panose="02040503050406030204" pitchFamily="18" charset="0"/>
                                          </a:rPr>
                                          <m:t>0</m:t>
                                        </m:r>
                                      </m:e>
                                    </m:mr>
                                    <m:mr>
                                      <m:e>
                                        <m:r>
                                          <a:rPr lang="en-AU" b="0" i="1" smtClean="0">
                                            <a:latin typeface="Cambria Math" panose="02040503050406030204" pitchFamily="18" charset="0"/>
                                          </a:rPr>
                                          <m:t>0</m:t>
                                        </m:r>
                                      </m:e>
                                    </m:mr>
                                  </m:m>
                                </m:e>
                              </m:mr>
                            </m:m>
                          </m:e>
                        </m:d>
                      </m:oMath>
                    </m:oMathPara>
                  </a14:m>
                  <a:endParaRPr lang="ru-RU" dirty="0"/>
                </a:p>
              </p:txBody>
            </p:sp>
          </mc:Choice>
          <mc:Fallback xmlns="">
            <p:sp>
              <p:nvSpPr>
                <p:cNvPr id="72" name="Прямоугольник 71"/>
                <p:cNvSpPr>
                  <a:spLocks noRot="1" noChangeAspect="1" noMove="1" noResize="1" noEditPoints="1" noAdjustHandles="1" noChangeArrowheads="1" noChangeShapeType="1" noTextEdit="1"/>
                </p:cNvSpPr>
                <p:nvPr/>
              </p:nvSpPr>
              <p:spPr>
                <a:xfrm>
                  <a:off x="7716068" y="3573926"/>
                  <a:ext cx="680507" cy="1054199"/>
                </a:xfrm>
                <a:prstGeom prst="rect">
                  <a:avLst/>
                </a:prstGeom>
                <a:blipFill rotWithShape="0">
                  <a:blip r:embed="rId20"/>
                  <a:stretch>
                    <a:fillRect/>
                  </a:stretch>
                </a:blipFill>
              </p:spPr>
              <p:txBody>
                <a:bodyPr/>
                <a:lstStyle/>
                <a:p>
                  <a:r>
                    <a:rPr lang="ru-RU">
                      <a:noFill/>
                    </a:rPr>
                    <a:t> </a:t>
                  </a:r>
                </a:p>
              </p:txBody>
            </p:sp>
          </mc:Fallback>
        </mc:AlternateContent>
        <p:cxnSp>
          <p:nvCxnSpPr>
            <p:cNvPr id="73" name="Прямая соединительная линия 72"/>
            <p:cNvCxnSpPr/>
            <p:nvPr/>
          </p:nvCxnSpPr>
          <p:spPr>
            <a:xfrm>
              <a:off x="7750321" y="3267805"/>
              <a:ext cx="612000" cy="0"/>
            </a:xfrm>
            <a:prstGeom prst="line">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80" name="Группа 79"/>
          <p:cNvGrpSpPr/>
          <p:nvPr/>
        </p:nvGrpSpPr>
        <p:grpSpPr>
          <a:xfrm>
            <a:off x="9059691" y="2785399"/>
            <a:ext cx="853632" cy="1666199"/>
            <a:chOff x="8361381" y="2961926"/>
            <a:chExt cx="853632" cy="1666199"/>
          </a:xfrm>
        </p:grpSpPr>
        <mc:AlternateContent xmlns:mc="http://schemas.openxmlformats.org/markup-compatibility/2006" xmlns:a14="http://schemas.microsoft.com/office/drawing/2010/main">
          <mc:Choice Requires="a14">
            <p:sp>
              <p:nvSpPr>
                <p:cNvPr id="74" name="Прямоугольник 73"/>
                <p:cNvSpPr/>
                <p:nvPr/>
              </p:nvSpPr>
              <p:spPr>
                <a:xfrm>
                  <a:off x="8361381" y="3573926"/>
                  <a:ext cx="853632" cy="10541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en-AU" i="1" smtClean="0">
                                <a:latin typeface="Cambria Math" panose="02040503050406030204" pitchFamily="18" charset="0"/>
                              </a:rPr>
                            </m:ctrlPr>
                          </m:dPr>
                          <m:e>
                            <m:m>
                              <m:mPr>
                                <m:mcs>
                                  <m:mc>
                                    <m:mcPr>
                                      <m:count m:val="1"/>
                                      <m:mcJc m:val="center"/>
                                    </m:mcPr>
                                  </m:mc>
                                </m:mcs>
                                <m:ctrlPr>
                                  <a:rPr lang="en-AU" i="1">
                                    <a:latin typeface="Cambria Math" panose="02040503050406030204" pitchFamily="18" charset="0"/>
                                  </a:rPr>
                                </m:ctrlPr>
                              </m:mPr>
                              <m:mr>
                                <m:e>
                                  <m:r>
                                    <a:rPr lang="en-AU" b="0" i="1" smtClean="0">
                                      <a:latin typeface="Cambria Math" panose="02040503050406030204" pitchFamily="18" charset="0"/>
                                    </a:rPr>
                                    <m:t>1</m:t>
                                  </m:r>
                                </m:e>
                              </m:mr>
                              <m:mr>
                                <m:e>
                                  <m:r>
                                    <a:rPr lang="en-AU" b="0" i="1" smtClean="0">
                                      <a:latin typeface="Cambria Math" panose="02040503050406030204" pitchFamily="18" charset="0"/>
                                    </a:rPr>
                                    <m:t>−1</m:t>
                                  </m:r>
                                </m:e>
                              </m:mr>
                              <m:mr>
                                <m:e>
                                  <m:m>
                                    <m:mPr>
                                      <m:mcs>
                                        <m:mc>
                                          <m:mcPr>
                                            <m:count m:val="1"/>
                                            <m:mcJc m:val="center"/>
                                          </m:mcPr>
                                        </m:mc>
                                      </m:mcs>
                                      <m:ctrlPr>
                                        <a:rPr lang="en-AU" i="1">
                                          <a:latin typeface="Cambria Math" panose="02040503050406030204" pitchFamily="18" charset="0"/>
                                        </a:rPr>
                                      </m:ctrlPr>
                                    </m:mPr>
                                    <m:mr>
                                      <m:e>
                                        <m:r>
                                          <a:rPr lang="en-AU" b="0" i="1" smtClean="0">
                                            <a:latin typeface="Cambria Math" panose="02040503050406030204" pitchFamily="18" charset="0"/>
                                          </a:rPr>
                                          <m:t>0</m:t>
                                        </m:r>
                                      </m:e>
                                    </m:mr>
                                    <m:mr>
                                      <m:e>
                                        <m:r>
                                          <a:rPr lang="en-AU" b="0" i="1" smtClean="0">
                                            <a:latin typeface="Cambria Math" panose="02040503050406030204" pitchFamily="18" charset="0"/>
                                          </a:rPr>
                                          <m:t>0</m:t>
                                        </m:r>
                                      </m:e>
                                    </m:mr>
                                  </m:m>
                                </m:e>
                              </m:mr>
                            </m:m>
                          </m:e>
                        </m:d>
                      </m:oMath>
                    </m:oMathPara>
                  </a14:m>
                  <a:endParaRPr lang="ru-RU" dirty="0"/>
                </a:p>
              </p:txBody>
            </p:sp>
          </mc:Choice>
          <mc:Fallback xmlns="">
            <p:sp>
              <p:nvSpPr>
                <p:cNvPr id="74" name="Прямоугольник 73"/>
                <p:cNvSpPr>
                  <a:spLocks noRot="1" noChangeAspect="1" noMove="1" noResize="1" noEditPoints="1" noAdjustHandles="1" noChangeArrowheads="1" noChangeShapeType="1" noTextEdit="1"/>
                </p:cNvSpPr>
                <p:nvPr/>
              </p:nvSpPr>
              <p:spPr>
                <a:xfrm>
                  <a:off x="8361381" y="3573926"/>
                  <a:ext cx="853632" cy="1054199"/>
                </a:xfrm>
                <a:prstGeom prst="rect">
                  <a:avLst/>
                </a:prstGeom>
                <a:blipFill rotWithShape="0">
                  <a:blip r:embed="rId21"/>
                  <a:stretch>
                    <a:fillRect/>
                  </a:stretch>
                </a:blipFill>
              </p:spPr>
              <p:txBody>
                <a:bodyPr/>
                <a:lstStyle/>
                <a:p>
                  <a:r>
                    <a:rPr lang="ru-RU">
                      <a:noFill/>
                    </a:rPr>
                    <a:t> </a:t>
                  </a:r>
                </a:p>
              </p:txBody>
            </p:sp>
          </mc:Fallback>
        </mc:AlternateContent>
        <p:cxnSp>
          <p:nvCxnSpPr>
            <p:cNvPr id="75" name="Прямая соединительная линия 74"/>
            <p:cNvCxnSpPr/>
            <p:nvPr/>
          </p:nvCxnSpPr>
          <p:spPr>
            <a:xfrm rot="16200000">
              <a:off x="8482261" y="3267926"/>
              <a:ext cx="612000" cy="0"/>
            </a:xfrm>
            <a:prstGeom prst="line">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79" name="Группа 78"/>
          <p:cNvGrpSpPr/>
          <p:nvPr/>
        </p:nvGrpSpPr>
        <p:grpSpPr>
          <a:xfrm>
            <a:off x="10121445" y="3086974"/>
            <a:ext cx="680507" cy="1366420"/>
            <a:chOff x="9041888" y="3263501"/>
            <a:chExt cx="680507" cy="1366420"/>
          </a:xfrm>
        </p:grpSpPr>
        <mc:AlternateContent xmlns:mc="http://schemas.openxmlformats.org/markup-compatibility/2006" xmlns:a14="http://schemas.microsoft.com/office/drawing/2010/main">
          <mc:Choice Requires="a14">
            <p:sp>
              <p:nvSpPr>
                <p:cNvPr id="76" name="Прямоугольник 75"/>
                <p:cNvSpPr/>
                <p:nvPr/>
              </p:nvSpPr>
              <p:spPr>
                <a:xfrm>
                  <a:off x="9041888" y="3573926"/>
                  <a:ext cx="680507" cy="105599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en-AU" i="1" smtClean="0">
                                <a:latin typeface="Cambria Math" panose="02040503050406030204" pitchFamily="18" charset="0"/>
                              </a:rPr>
                            </m:ctrlPr>
                          </m:dPr>
                          <m:e>
                            <m:m>
                              <m:mPr>
                                <m:mcs>
                                  <m:mc>
                                    <m:mcPr>
                                      <m:count m:val="1"/>
                                      <m:mcJc m:val="center"/>
                                    </m:mcPr>
                                  </m:mc>
                                </m:mcs>
                                <m:ctrlPr>
                                  <a:rPr lang="en-AU" i="1">
                                    <a:latin typeface="Cambria Math" panose="02040503050406030204" pitchFamily="18" charset="0"/>
                                  </a:rPr>
                                </m:ctrlPr>
                              </m:mPr>
                              <m:mr>
                                <m:e>
                                  <m:r>
                                    <a:rPr lang="en-AU" b="0" i="1" smtClean="0">
                                      <a:latin typeface="Cambria Math" panose="02040503050406030204" pitchFamily="18" charset="0"/>
                                    </a:rPr>
                                    <m:t>1</m:t>
                                  </m:r>
                                </m:e>
                              </m:mr>
                              <m:mr>
                                <m:e>
                                  <m:r>
                                    <a:rPr lang="en-AU" b="0" i="1" smtClean="0">
                                      <a:latin typeface="Cambria Math" panose="02040503050406030204" pitchFamily="18" charset="0"/>
                                    </a:rPr>
                                    <m:t>0</m:t>
                                  </m:r>
                                </m:e>
                              </m:mr>
                              <m:mr>
                                <m:e>
                                  <m:m>
                                    <m:mPr>
                                      <m:mcs>
                                        <m:mc>
                                          <m:mcPr>
                                            <m:count m:val="1"/>
                                            <m:mcJc m:val="center"/>
                                          </m:mcPr>
                                        </m:mc>
                                      </m:mcs>
                                      <m:ctrlPr>
                                        <a:rPr lang="en-AU" i="1">
                                          <a:latin typeface="Cambria Math" panose="02040503050406030204" pitchFamily="18" charset="0"/>
                                        </a:rPr>
                                      </m:ctrlPr>
                                    </m:mPr>
                                    <m:mr>
                                      <m:e>
                                        <m:r>
                                          <m:rPr>
                                            <m:brk m:alnAt="7"/>
                                          </m:rPr>
                                          <a:rPr lang="en-AU" b="0" i="1" smtClean="0">
                                            <a:latin typeface="Cambria Math" panose="02040503050406030204" pitchFamily="18" charset="0"/>
                                          </a:rPr>
                                          <m:t>1</m:t>
                                        </m:r>
                                      </m:e>
                                    </m:mr>
                                    <m:mr>
                                      <m:e>
                                        <m:r>
                                          <a:rPr lang="en-AU" b="0" i="1" smtClean="0">
                                            <a:latin typeface="Cambria Math" panose="02040503050406030204" pitchFamily="18" charset="0"/>
                                          </a:rPr>
                                          <m:t>0</m:t>
                                        </m:r>
                                      </m:e>
                                    </m:mr>
                                  </m:m>
                                </m:e>
                              </m:mr>
                            </m:m>
                          </m:e>
                        </m:d>
                      </m:oMath>
                    </m:oMathPara>
                  </a14:m>
                  <a:endParaRPr lang="ru-RU" dirty="0"/>
                </a:p>
              </p:txBody>
            </p:sp>
          </mc:Choice>
          <mc:Fallback xmlns="">
            <p:sp>
              <p:nvSpPr>
                <p:cNvPr id="76" name="Прямоугольник 75"/>
                <p:cNvSpPr>
                  <a:spLocks noRot="1" noChangeAspect="1" noMove="1" noResize="1" noEditPoints="1" noAdjustHandles="1" noChangeArrowheads="1" noChangeShapeType="1" noTextEdit="1"/>
                </p:cNvSpPr>
                <p:nvPr/>
              </p:nvSpPr>
              <p:spPr>
                <a:xfrm>
                  <a:off x="9041888" y="3573926"/>
                  <a:ext cx="680507" cy="1055995"/>
                </a:xfrm>
                <a:prstGeom prst="rect">
                  <a:avLst/>
                </a:prstGeom>
                <a:blipFill rotWithShape="0">
                  <a:blip r:embed="rId22"/>
                  <a:stretch>
                    <a:fillRect/>
                  </a:stretch>
                </a:blipFill>
              </p:spPr>
              <p:txBody>
                <a:bodyPr/>
                <a:lstStyle/>
                <a:p>
                  <a:r>
                    <a:rPr lang="ru-RU">
                      <a:noFill/>
                    </a:rPr>
                    <a:t> </a:t>
                  </a:r>
                </a:p>
              </p:txBody>
            </p:sp>
          </mc:Fallback>
        </mc:AlternateContent>
        <p:cxnSp>
          <p:nvCxnSpPr>
            <p:cNvPr id="78" name="Прямая соединительная линия 77"/>
            <p:cNvCxnSpPr/>
            <p:nvPr/>
          </p:nvCxnSpPr>
          <p:spPr>
            <a:xfrm rot="-2700000">
              <a:off x="9076140" y="3263501"/>
              <a:ext cx="612000" cy="0"/>
            </a:xfrm>
            <a:prstGeom prst="line">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82" name="Группа 81"/>
          <p:cNvGrpSpPr/>
          <p:nvPr/>
        </p:nvGrpSpPr>
        <p:grpSpPr>
          <a:xfrm>
            <a:off x="11010073" y="2770426"/>
            <a:ext cx="853632" cy="1672420"/>
            <a:chOff x="9041888" y="2957501"/>
            <a:chExt cx="853632" cy="1672420"/>
          </a:xfrm>
        </p:grpSpPr>
        <mc:AlternateContent xmlns:mc="http://schemas.openxmlformats.org/markup-compatibility/2006" xmlns:a14="http://schemas.microsoft.com/office/drawing/2010/main">
          <mc:Choice Requires="a14">
            <p:sp>
              <p:nvSpPr>
                <p:cNvPr id="83" name="Прямоугольник 82"/>
                <p:cNvSpPr/>
                <p:nvPr/>
              </p:nvSpPr>
              <p:spPr>
                <a:xfrm>
                  <a:off x="9041888" y="3573926"/>
                  <a:ext cx="853632" cy="105599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en-AU" i="1" smtClean="0">
                                <a:latin typeface="Cambria Math" panose="02040503050406030204" pitchFamily="18" charset="0"/>
                              </a:rPr>
                            </m:ctrlPr>
                          </m:dPr>
                          <m:e>
                            <m:m>
                              <m:mPr>
                                <m:mcs>
                                  <m:mc>
                                    <m:mcPr>
                                      <m:count m:val="1"/>
                                      <m:mcJc m:val="center"/>
                                    </m:mcPr>
                                  </m:mc>
                                </m:mcs>
                                <m:ctrlPr>
                                  <a:rPr lang="en-AU" i="1">
                                    <a:latin typeface="Cambria Math" panose="02040503050406030204" pitchFamily="18" charset="0"/>
                                  </a:rPr>
                                </m:ctrlPr>
                              </m:mPr>
                              <m:mr>
                                <m:e>
                                  <m:r>
                                    <a:rPr lang="en-AU" b="0" i="1" smtClean="0">
                                      <a:latin typeface="Cambria Math" panose="02040503050406030204" pitchFamily="18" charset="0"/>
                                    </a:rPr>
                                    <m:t>1</m:t>
                                  </m:r>
                                </m:e>
                              </m:mr>
                              <m:mr>
                                <m:e>
                                  <m:r>
                                    <a:rPr lang="en-AU" b="0" i="1" smtClean="0">
                                      <a:latin typeface="Cambria Math" panose="02040503050406030204" pitchFamily="18" charset="0"/>
                                    </a:rPr>
                                    <m:t>0</m:t>
                                  </m:r>
                                </m:e>
                              </m:mr>
                              <m:mr>
                                <m:e>
                                  <m:m>
                                    <m:mPr>
                                      <m:mcs>
                                        <m:mc>
                                          <m:mcPr>
                                            <m:count m:val="1"/>
                                            <m:mcJc m:val="center"/>
                                          </m:mcPr>
                                        </m:mc>
                                      </m:mcs>
                                      <m:ctrlPr>
                                        <a:rPr lang="en-AU" i="1">
                                          <a:latin typeface="Cambria Math" panose="02040503050406030204" pitchFamily="18" charset="0"/>
                                        </a:rPr>
                                      </m:ctrlPr>
                                    </m:mPr>
                                    <m:mr>
                                      <m:e>
                                        <m:r>
                                          <m:rPr>
                                            <m:brk m:alnAt="7"/>
                                          </m:rPr>
                                          <a:rPr lang="en-AU" b="0" i="1" smtClean="0">
                                            <a:latin typeface="Cambria Math" panose="02040503050406030204" pitchFamily="18" charset="0"/>
                                          </a:rPr>
                                          <m:t>−</m:t>
                                        </m:r>
                                        <m:r>
                                          <a:rPr lang="en-AU" b="0" i="1" smtClean="0">
                                            <a:latin typeface="Cambria Math" panose="02040503050406030204" pitchFamily="18" charset="0"/>
                                          </a:rPr>
                                          <m:t>1</m:t>
                                        </m:r>
                                      </m:e>
                                    </m:mr>
                                    <m:mr>
                                      <m:e>
                                        <m:r>
                                          <a:rPr lang="en-AU" b="0" i="1" smtClean="0">
                                            <a:latin typeface="Cambria Math" panose="02040503050406030204" pitchFamily="18" charset="0"/>
                                          </a:rPr>
                                          <m:t>0</m:t>
                                        </m:r>
                                      </m:e>
                                    </m:mr>
                                  </m:m>
                                </m:e>
                              </m:mr>
                            </m:m>
                          </m:e>
                        </m:d>
                      </m:oMath>
                    </m:oMathPara>
                  </a14:m>
                  <a:endParaRPr lang="ru-RU" dirty="0"/>
                </a:p>
              </p:txBody>
            </p:sp>
          </mc:Choice>
          <mc:Fallback xmlns="">
            <p:sp>
              <p:nvSpPr>
                <p:cNvPr id="83" name="Прямоугольник 82"/>
                <p:cNvSpPr>
                  <a:spLocks noRot="1" noChangeAspect="1" noMove="1" noResize="1" noEditPoints="1" noAdjustHandles="1" noChangeArrowheads="1" noChangeShapeType="1" noTextEdit="1"/>
                </p:cNvSpPr>
                <p:nvPr/>
              </p:nvSpPr>
              <p:spPr>
                <a:xfrm>
                  <a:off x="9041888" y="3573926"/>
                  <a:ext cx="853632" cy="1055995"/>
                </a:xfrm>
                <a:prstGeom prst="rect">
                  <a:avLst/>
                </a:prstGeom>
                <a:blipFill rotWithShape="0">
                  <a:blip r:embed="rId23"/>
                  <a:stretch>
                    <a:fillRect/>
                  </a:stretch>
                </a:blipFill>
              </p:spPr>
              <p:txBody>
                <a:bodyPr/>
                <a:lstStyle/>
                <a:p>
                  <a:r>
                    <a:rPr lang="ru-RU">
                      <a:noFill/>
                    </a:rPr>
                    <a:t> </a:t>
                  </a:r>
                </a:p>
              </p:txBody>
            </p:sp>
          </mc:Fallback>
        </mc:AlternateContent>
        <p:cxnSp>
          <p:nvCxnSpPr>
            <p:cNvPr id="84" name="Прямая соединительная линия 83"/>
            <p:cNvCxnSpPr/>
            <p:nvPr/>
          </p:nvCxnSpPr>
          <p:spPr>
            <a:xfrm rot="2700000" flipH="1">
              <a:off x="9076140" y="3263501"/>
              <a:ext cx="612000" cy="0"/>
            </a:xfrm>
            <a:prstGeom prst="line">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95" name="Группа 94"/>
          <p:cNvGrpSpPr/>
          <p:nvPr/>
        </p:nvGrpSpPr>
        <p:grpSpPr>
          <a:xfrm>
            <a:off x="8547623" y="4574607"/>
            <a:ext cx="680507" cy="1730516"/>
            <a:chOff x="8163507" y="4581592"/>
            <a:chExt cx="680507" cy="1730516"/>
          </a:xfrm>
        </p:grpSpPr>
        <mc:AlternateContent xmlns:mc="http://schemas.openxmlformats.org/markup-compatibility/2006" xmlns:a14="http://schemas.microsoft.com/office/drawing/2010/main">
          <mc:Choice Requires="a14">
            <p:sp>
              <p:nvSpPr>
                <p:cNvPr id="85" name="Прямоугольник 84"/>
                <p:cNvSpPr/>
                <p:nvPr/>
              </p:nvSpPr>
              <p:spPr>
                <a:xfrm>
                  <a:off x="8163507" y="5257909"/>
                  <a:ext cx="680507" cy="10541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en-AU" i="1" smtClean="0">
                                <a:latin typeface="Cambria Math" panose="02040503050406030204" pitchFamily="18" charset="0"/>
                              </a:rPr>
                            </m:ctrlPr>
                          </m:dPr>
                          <m:e>
                            <m:m>
                              <m:mPr>
                                <m:mcs>
                                  <m:mc>
                                    <m:mcPr>
                                      <m:count m:val="1"/>
                                      <m:mcJc m:val="center"/>
                                    </m:mcPr>
                                  </m:mc>
                                </m:mcs>
                                <m:ctrlPr>
                                  <a:rPr lang="en-AU" i="1">
                                    <a:latin typeface="Cambria Math" panose="02040503050406030204" pitchFamily="18" charset="0"/>
                                  </a:rPr>
                                </m:ctrlPr>
                              </m:mPr>
                              <m:mr>
                                <m:e>
                                  <m:r>
                                    <a:rPr lang="en-AU" b="0" i="1" smtClean="0">
                                      <a:latin typeface="Cambria Math" panose="02040503050406030204" pitchFamily="18" charset="0"/>
                                    </a:rPr>
                                    <m:t>1</m:t>
                                  </m:r>
                                </m:e>
                              </m:mr>
                              <m:mr>
                                <m:e>
                                  <m:r>
                                    <a:rPr lang="en-AU" b="0" i="1" smtClean="0">
                                      <a:latin typeface="Cambria Math" panose="02040503050406030204" pitchFamily="18" charset="0"/>
                                    </a:rPr>
                                    <m:t>0</m:t>
                                  </m:r>
                                </m:e>
                              </m:mr>
                              <m:mr>
                                <m:e>
                                  <m:m>
                                    <m:mPr>
                                      <m:mcs>
                                        <m:mc>
                                          <m:mcPr>
                                            <m:count m:val="1"/>
                                            <m:mcJc m:val="center"/>
                                          </m:mcPr>
                                        </m:mc>
                                      </m:mcs>
                                      <m:ctrlPr>
                                        <a:rPr lang="en-AU" i="1">
                                          <a:latin typeface="Cambria Math" panose="02040503050406030204" pitchFamily="18" charset="0"/>
                                        </a:rPr>
                                      </m:ctrlPr>
                                    </m:mPr>
                                    <m:mr>
                                      <m:e>
                                        <m:r>
                                          <a:rPr lang="en-AU" b="0" i="1" smtClean="0">
                                            <a:latin typeface="Cambria Math" panose="02040503050406030204" pitchFamily="18" charset="0"/>
                                          </a:rPr>
                                          <m:t>0</m:t>
                                        </m:r>
                                      </m:e>
                                    </m:mr>
                                    <m:mr>
                                      <m:e>
                                        <m:r>
                                          <a:rPr lang="en-AU" b="0" i="1" smtClean="0">
                                            <a:latin typeface="Cambria Math" panose="02040503050406030204" pitchFamily="18" charset="0"/>
                                          </a:rPr>
                                          <m:t>1</m:t>
                                        </m:r>
                                      </m:e>
                                    </m:mr>
                                  </m:m>
                                </m:e>
                              </m:mr>
                            </m:m>
                          </m:e>
                        </m:d>
                      </m:oMath>
                    </m:oMathPara>
                  </a14:m>
                  <a:endParaRPr lang="ru-RU" dirty="0"/>
                </a:p>
              </p:txBody>
            </p:sp>
          </mc:Choice>
          <mc:Fallback xmlns="">
            <p:sp>
              <p:nvSpPr>
                <p:cNvPr id="85" name="Прямоугольник 84"/>
                <p:cNvSpPr>
                  <a:spLocks noRot="1" noChangeAspect="1" noMove="1" noResize="1" noEditPoints="1" noAdjustHandles="1" noChangeArrowheads="1" noChangeShapeType="1" noTextEdit="1"/>
                </p:cNvSpPr>
                <p:nvPr/>
              </p:nvSpPr>
              <p:spPr>
                <a:xfrm>
                  <a:off x="8163507" y="5257909"/>
                  <a:ext cx="680507" cy="1054199"/>
                </a:xfrm>
                <a:prstGeom prst="rect">
                  <a:avLst/>
                </a:prstGeom>
                <a:blipFill rotWithShape="0">
                  <a:blip r:embed="rId24"/>
                  <a:stretch>
                    <a:fillRect/>
                  </a:stretch>
                </a:blipFill>
              </p:spPr>
              <p:txBody>
                <a:bodyPr/>
                <a:lstStyle/>
                <a:p>
                  <a:r>
                    <a:rPr lang="ru-RU">
                      <a:noFill/>
                    </a:rPr>
                    <a:t> </a:t>
                  </a:r>
                </a:p>
              </p:txBody>
            </p:sp>
          </mc:Fallback>
        </mc:AlternateContent>
        <p:sp>
          <p:nvSpPr>
            <p:cNvPr id="86" name="Дуга 85"/>
            <p:cNvSpPr/>
            <p:nvPr/>
          </p:nvSpPr>
          <p:spPr>
            <a:xfrm flipH="1">
              <a:off x="8197760" y="4581592"/>
              <a:ext cx="612000" cy="612000"/>
            </a:xfrm>
            <a:prstGeom prst="arc">
              <a:avLst>
                <a:gd name="adj1" fmla="val 17012927"/>
                <a:gd name="adj2" fmla="val 15200473"/>
              </a:avLst>
            </a:prstGeom>
            <a:ln w="38100">
              <a:solidFill>
                <a:schemeClr val="tx1"/>
              </a:solidFill>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grpSp>
      <p:grpSp>
        <p:nvGrpSpPr>
          <p:cNvPr id="96" name="Группа 95"/>
          <p:cNvGrpSpPr/>
          <p:nvPr/>
        </p:nvGrpSpPr>
        <p:grpSpPr>
          <a:xfrm>
            <a:off x="9480429" y="4573683"/>
            <a:ext cx="853632" cy="1732365"/>
            <a:chOff x="9077739" y="4584824"/>
            <a:chExt cx="853632" cy="1732365"/>
          </a:xfrm>
        </p:grpSpPr>
        <mc:AlternateContent xmlns:mc="http://schemas.openxmlformats.org/markup-compatibility/2006" xmlns:a14="http://schemas.microsoft.com/office/drawing/2010/main">
          <mc:Choice Requires="a14">
            <p:sp>
              <p:nvSpPr>
                <p:cNvPr id="87" name="Прямоугольник 86"/>
                <p:cNvSpPr/>
                <p:nvPr/>
              </p:nvSpPr>
              <p:spPr>
                <a:xfrm>
                  <a:off x="9077739" y="5262990"/>
                  <a:ext cx="853632" cy="10541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en-AU" i="1" smtClean="0">
                                <a:latin typeface="Cambria Math" panose="02040503050406030204" pitchFamily="18" charset="0"/>
                              </a:rPr>
                            </m:ctrlPr>
                          </m:dPr>
                          <m:e>
                            <m:m>
                              <m:mPr>
                                <m:mcs>
                                  <m:mc>
                                    <m:mcPr>
                                      <m:count m:val="1"/>
                                      <m:mcJc m:val="center"/>
                                    </m:mcPr>
                                  </m:mc>
                                </m:mcs>
                                <m:ctrlPr>
                                  <a:rPr lang="en-AU" i="1">
                                    <a:latin typeface="Cambria Math" panose="02040503050406030204" pitchFamily="18" charset="0"/>
                                  </a:rPr>
                                </m:ctrlPr>
                              </m:mPr>
                              <m:mr>
                                <m:e>
                                  <m:r>
                                    <a:rPr lang="en-AU" b="0" i="1" smtClean="0">
                                      <a:latin typeface="Cambria Math" panose="02040503050406030204" pitchFamily="18" charset="0"/>
                                    </a:rPr>
                                    <m:t>1</m:t>
                                  </m:r>
                                </m:e>
                              </m:mr>
                              <m:mr>
                                <m:e>
                                  <m:r>
                                    <a:rPr lang="en-AU" b="0" i="1" smtClean="0">
                                      <a:latin typeface="Cambria Math" panose="02040503050406030204" pitchFamily="18" charset="0"/>
                                    </a:rPr>
                                    <m:t>0</m:t>
                                  </m:r>
                                </m:e>
                              </m:mr>
                              <m:mr>
                                <m:e>
                                  <m:m>
                                    <m:mPr>
                                      <m:mcs>
                                        <m:mc>
                                          <m:mcPr>
                                            <m:count m:val="1"/>
                                            <m:mcJc m:val="center"/>
                                          </m:mcPr>
                                        </m:mc>
                                      </m:mcs>
                                      <m:ctrlPr>
                                        <a:rPr lang="en-AU" i="1">
                                          <a:latin typeface="Cambria Math" panose="02040503050406030204" pitchFamily="18" charset="0"/>
                                        </a:rPr>
                                      </m:ctrlPr>
                                    </m:mPr>
                                    <m:mr>
                                      <m:e>
                                        <m:r>
                                          <a:rPr lang="en-AU" b="0" i="1" smtClean="0">
                                            <a:latin typeface="Cambria Math" panose="02040503050406030204" pitchFamily="18" charset="0"/>
                                          </a:rPr>
                                          <m:t>0</m:t>
                                        </m:r>
                                      </m:e>
                                    </m:mr>
                                    <m:mr>
                                      <m:e>
                                        <m:r>
                                          <a:rPr lang="en-AU" b="0" i="1" smtClean="0">
                                            <a:latin typeface="Cambria Math" panose="02040503050406030204" pitchFamily="18" charset="0"/>
                                          </a:rPr>
                                          <m:t>−1</m:t>
                                        </m:r>
                                      </m:e>
                                    </m:mr>
                                  </m:m>
                                </m:e>
                              </m:mr>
                            </m:m>
                          </m:e>
                        </m:d>
                      </m:oMath>
                    </m:oMathPara>
                  </a14:m>
                  <a:endParaRPr lang="ru-RU" dirty="0"/>
                </a:p>
              </p:txBody>
            </p:sp>
          </mc:Choice>
          <mc:Fallback xmlns="">
            <p:sp>
              <p:nvSpPr>
                <p:cNvPr id="87" name="Прямоугольник 86"/>
                <p:cNvSpPr>
                  <a:spLocks noRot="1" noChangeAspect="1" noMove="1" noResize="1" noEditPoints="1" noAdjustHandles="1" noChangeArrowheads="1" noChangeShapeType="1" noTextEdit="1"/>
                </p:cNvSpPr>
                <p:nvPr/>
              </p:nvSpPr>
              <p:spPr>
                <a:xfrm>
                  <a:off x="9077739" y="5262990"/>
                  <a:ext cx="853632" cy="1054199"/>
                </a:xfrm>
                <a:prstGeom prst="rect">
                  <a:avLst/>
                </a:prstGeom>
                <a:blipFill rotWithShape="0">
                  <a:blip r:embed="rId25"/>
                  <a:stretch>
                    <a:fillRect/>
                  </a:stretch>
                </a:blipFill>
              </p:spPr>
              <p:txBody>
                <a:bodyPr/>
                <a:lstStyle/>
                <a:p>
                  <a:r>
                    <a:rPr lang="ru-RU">
                      <a:noFill/>
                    </a:rPr>
                    <a:t> </a:t>
                  </a:r>
                </a:p>
              </p:txBody>
            </p:sp>
          </mc:Fallback>
        </mc:AlternateContent>
        <p:sp>
          <p:nvSpPr>
            <p:cNvPr id="88" name="Дуга 87"/>
            <p:cNvSpPr/>
            <p:nvPr/>
          </p:nvSpPr>
          <p:spPr>
            <a:xfrm flipH="1">
              <a:off x="9214765" y="4584824"/>
              <a:ext cx="612000" cy="612000"/>
            </a:xfrm>
            <a:prstGeom prst="arc">
              <a:avLst>
                <a:gd name="adj1" fmla="val 17012927"/>
                <a:gd name="adj2" fmla="val 15200473"/>
              </a:avLst>
            </a:prstGeom>
            <a:ln w="38100">
              <a:solidFill>
                <a:schemeClr val="tx1"/>
              </a:solidFill>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grpSp>
      <p:grpSp>
        <p:nvGrpSpPr>
          <p:cNvPr id="94" name="Группа 93"/>
          <p:cNvGrpSpPr/>
          <p:nvPr/>
        </p:nvGrpSpPr>
        <p:grpSpPr>
          <a:xfrm>
            <a:off x="10586360" y="4575488"/>
            <a:ext cx="680506" cy="1728754"/>
            <a:chOff x="10172369" y="4587665"/>
            <a:chExt cx="680506" cy="1728754"/>
          </a:xfrm>
        </p:grpSpPr>
        <p:cxnSp>
          <p:nvCxnSpPr>
            <p:cNvPr id="89" name="Прямая соединительная линия 88"/>
            <p:cNvCxnSpPr/>
            <p:nvPr/>
          </p:nvCxnSpPr>
          <p:spPr>
            <a:xfrm>
              <a:off x="10206622" y="4893665"/>
              <a:ext cx="612000" cy="0"/>
            </a:xfrm>
            <a:prstGeom prst="line">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0" name="Прямая соединительная линия 89"/>
            <p:cNvCxnSpPr/>
            <p:nvPr/>
          </p:nvCxnSpPr>
          <p:spPr>
            <a:xfrm rot="16200000">
              <a:off x="10206622" y="4893665"/>
              <a:ext cx="612000" cy="0"/>
            </a:xfrm>
            <a:prstGeom prst="line">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1" name="Прямая соединительная линия 90"/>
            <p:cNvCxnSpPr/>
            <p:nvPr/>
          </p:nvCxnSpPr>
          <p:spPr>
            <a:xfrm rot="18900000">
              <a:off x="10206622" y="4893665"/>
              <a:ext cx="612000" cy="0"/>
            </a:xfrm>
            <a:prstGeom prst="line">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2" name="Прямая соединительная линия 91"/>
            <p:cNvCxnSpPr/>
            <p:nvPr/>
          </p:nvCxnSpPr>
          <p:spPr>
            <a:xfrm rot="2700000" flipH="1">
              <a:off x="10206622" y="4893665"/>
              <a:ext cx="612000" cy="0"/>
            </a:xfrm>
            <a:prstGeom prst="line">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3" name="Прямоугольник 92"/>
                <p:cNvSpPr/>
                <p:nvPr/>
              </p:nvSpPr>
              <p:spPr>
                <a:xfrm>
                  <a:off x="10172369" y="5260424"/>
                  <a:ext cx="680506" cy="105599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en-AU" i="1" smtClean="0">
                                <a:latin typeface="Cambria Math" panose="02040503050406030204" pitchFamily="18" charset="0"/>
                              </a:rPr>
                            </m:ctrlPr>
                          </m:dPr>
                          <m:e>
                            <m:m>
                              <m:mPr>
                                <m:mcs>
                                  <m:mc>
                                    <m:mcPr>
                                      <m:count m:val="1"/>
                                      <m:mcJc m:val="center"/>
                                    </m:mcPr>
                                  </m:mc>
                                </m:mcs>
                                <m:ctrlPr>
                                  <a:rPr lang="en-AU" i="1">
                                    <a:latin typeface="Cambria Math" panose="02040503050406030204" pitchFamily="18" charset="0"/>
                                  </a:rPr>
                                </m:ctrlPr>
                              </m:mPr>
                              <m:mr>
                                <m:e>
                                  <m:r>
                                    <a:rPr lang="en-AU" b="0" i="1" smtClean="0">
                                      <a:latin typeface="Cambria Math" panose="02040503050406030204" pitchFamily="18" charset="0"/>
                                    </a:rPr>
                                    <m:t>1</m:t>
                                  </m:r>
                                </m:e>
                              </m:mr>
                              <m:mr>
                                <m:e>
                                  <m:r>
                                    <a:rPr lang="en-AU" b="0" i="1" smtClean="0">
                                      <a:latin typeface="Cambria Math" panose="02040503050406030204" pitchFamily="18" charset="0"/>
                                    </a:rPr>
                                    <m:t>0</m:t>
                                  </m:r>
                                </m:e>
                              </m:mr>
                              <m:mr>
                                <m:e>
                                  <m:m>
                                    <m:mPr>
                                      <m:mcs>
                                        <m:mc>
                                          <m:mcPr>
                                            <m:count m:val="1"/>
                                            <m:mcJc m:val="center"/>
                                          </m:mcPr>
                                        </m:mc>
                                      </m:mcs>
                                      <m:ctrlPr>
                                        <a:rPr lang="en-AU" i="1">
                                          <a:latin typeface="Cambria Math" panose="02040503050406030204" pitchFamily="18" charset="0"/>
                                        </a:rPr>
                                      </m:ctrlPr>
                                    </m:mPr>
                                    <m:mr>
                                      <m:e>
                                        <m:r>
                                          <a:rPr lang="en-AU" b="0" i="1" smtClean="0">
                                            <a:latin typeface="Cambria Math" panose="02040503050406030204" pitchFamily="18" charset="0"/>
                                          </a:rPr>
                                          <m:t>0</m:t>
                                        </m:r>
                                      </m:e>
                                    </m:mr>
                                    <m:mr>
                                      <m:e>
                                        <m:r>
                                          <a:rPr lang="en-AU" b="0" i="1" smtClean="0">
                                            <a:latin typeface="Cambria Math" panose="02040503050406030204" pitchFamily="18" charset="0"/>
                                          </a:rPr>
                                          <m:t>0</m:t>
                                        </m:r>
                                      </m:e>
                                    </m:mr>
                                  </m:m>
                                </m:e>
                              </m:mr>
                            </m:m>
                          </m:e>
                        </m:d>
                      </m:oMath>
                    </m:oMathPara>
                  </a14:m>
                  <a:endParaRPr lang="ru-RU" dirty="0"/>
                </a:p>
              </p:txBody>
            </p:sp>
          </mc:Choice>
          <mc:Fallback xmlns="">
            <p:sp>
              <p:nvSpPr>
                <p:cNvPr id="93" name="Прямоугольник 92"/>
                <p:cNvSpPr>
                  <a:spLocks noRot="1" noChangeAspect="1" noMove="1" noResize="1" noEditPoints="1" noAdjustHandles="1" noChangeArrowheads="1" noChangeShapeType="1" noTextEdit="1"/>
                </p:cNvSpPr>
                <p:nvPr/>
              </p:nvSpPr>
              <p:spPr>
                <a:xfrm>
                  <a:off x="10172369" y="5260424"/>
                  <a:ext cx="680506" cy="1055995"/>
                </a:xfrm>
                <a:prstGeom prst="rect">
                  <a:avLst/>
                </a:prstGeom>
                <a:blipFill rotWithShape="0">
                  <a:blip r:embed="rId26"/>
                  <a:stretch>
                    <a:fillRect/>
                  </a:stretch>
                </a:blipFill>
              </p:spPr>
              <p:txBody>
                <a:bodyPr/>
                <a:lstStyle/>
                <a:p>
                  <a:r>
                    <a:rPr lang="ru-RU">
                      <a:noFill/>
                    </a:rPr>
                    <a:t> </a:t>
                  </a:r>
                </a:p>
              </p:txBody>
            </p:sp>
          </mc:Fallback>
        </mc:AlternateContent>
      </p:grpSp>
    </p:spTree>
    <p:extLst>
      <p:ext uri="{BB962C8B-B14F-4D97-AF65-F5344CB8AC3E}">
        <p14:creationId xmlns:p14="http://schemas.microsoft.com/office/powerpoint/2010/main" val="4379755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xmlns="" id="{EBAC40D6-56D8-57D1-2043-EC499F956793}"/>
              </a:ext>
            </a:extLst>
          </p:cNvPr>
          <p:cNvSpPr/>
          <p:nvPr/>
        </p:nvSpPr>
        <p:spPr>
          <a:xfrm>
            <a:off x="0" y="6502840"/>
            <a:ext cx="12192000" cy="355160"/>
          </a:xfrm>
          <a:prstGeom prst="rect">
            <a:avLst/>
          </a:prstGeom>
          <a:solidFill>
            <a:srgbClr val="6667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ru-RU" dirty="0" smtClean="0">
                <a:latin typeface="Cambria" panose="02040503050406030204" pitchFamily="18" charset="0"/>
                <a:ea typeface="Cambria" panose="02040503050406030204" pitchFamily="18" charset="0"/>
              </a:rPr>
              <a:t>9</a:t>
            </a:r>
            <a:endParaRPr lang="ru-RU" dirty="0">
              <a:latin typeface="Cambria" panose="02040503050406030204" pitchFamily="18" charset="0"/>
              <a:ea typeface="Cambria" panose="02040503050406030204" pitchFamily="18" charset="0"/>
            </a:endParaRPr>
          </a:p>
        </p:txBody>
      </p:sp>
      <p:sp>
        <p:nvSpPr>
          <p:cNvPr id="3" name="Прямоугольник 2">
            <a:extLst>
              <a:ext uri="{FF2B5EF4-FFF2-40B4-BE49-F238E27FC236}">
                <a16:creationId xmlns:a16="http://schemas.microsoft.com/office/drawing/2014/main" xmlns="" id="{85A8224A-EADE-6381-83AC-091859F6E4FB}"/>
              </a:ext>
            </a:extLst>
          </p:cNvPr>
          <p:cNvSpPr/>
          <p:nvPr/>
        </p:nvSpPr>
        <p:spPr>
          <a:xfrm>
            <a:off x="0" y="0"/>
            <a:ext cx="12192000" cy="552975"/>
          </a:xfrm>
          <a:prstGeom prst="rect">
            <a:avLst/>
          </a:prstGeom>
          <a:solidFill>
            <a:srgbClr val="6667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TextBox 3">
            <a:extLst>
              <a:ext uri="{FF2B5EF4-FFF2-40B4-BE49-F238E27FC236}">
                <a16:creationId xmlns:a16="http://schemas.microsoft.com/office/drawing/2014/main" xmlns="" id="{2CCAA011-7FAD-95ED-B027-C78E1CDC440D}"/>
              </a:ext>
            </a:extLst>
          </p:cNvPr>
          <p:cNvSpPr txBox="1"/>
          <p:nvPr/>
        </p:nvSpPr>
        <p:spPr>
          <a:xfrm>
            <a:off x="1043717" y="-86917"/>
            <a:ext cx="10117657" cy="646331"/>
          </a:xfrm>
          <a:prstGeom prst="rect">
            <a:avLst/>
          </a:prstGeom>
          <a:noFill/>
        </p:spPr>
        <p:txBody>
          <a:bodyPr wrap="square">
            <a:spAutoFit/>
          </a:bodyPr>
          <a:lstStyle/>
          <a:p>
            <a:pPr algn="ctr"/>
            <a:r>
              <a:rPr lang="ru-RU" sz="3600" b="1" dirty="0" smtClean="0">
                <a:solidFill>
                  <a:schemeClr val="bg1"/>
                </a:solidFill>
                <a:latin typeface="Cambria" panose="02040503050406030204" pitchFamily="18" charset="0"/>
                <a:ea typeface="Cambria" panose="02040503050406030204" pitchFamily="18" charset="0"/>
              </a:rPr>
              <a:t>Способы описания и виды поляризации</a:t>
            </a:r>
            <a:endParaRPr lang="ru-RU" sz="3600" b="1" dirty="0">
              <a:solidFill>
                <a:schemeClr val="bg1"/>
              </a:solidFill>
              <a:latin typeface="Cambria" panose="02040503050406030204" pitchFamily="18" charset="0"/>
              <a:ea typeface="Cambria" panose="02040503050406030204" pitchFamily="18" charset="0"/>
            </a:endParaRPr>
          </a:p>
        </p:txBody>
      </p:sp>
      <p:sp>
        <p:nvSpPr>
          <p:cNvPr id="5" name="Google Shape;4885;p38">
            <a:extLst>
              <a:ext uri="{FF2B5EF4-FFF2-40B4-BE49-F238E27FC236}">
                <a16:creationId xmlns:a16="http://schemas.microsoft.com/office/drawing/2014/main" xmlns="" id="{946F322B-28CD-A01C-44F6-768900A3F553}"/>
              </a:ext>
            </a:extLst>
          </p:cNvPr>
          <p:cNvSpPr/>
          <p:nvPr/>
        </p:nvSpPr>
        <p:spPr>
          <a:xfrm rot="13500000">
            <a:off x="643695" y="113668"/>
            <a:ext cx="331941" cy="331941"/>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886;p38">
            <a:extLst>
              <a:ext uri="{FF2B5EF4-FFF2-40B4-BE49-F238E27FC236}">
                <a16:creationId xmlns:a16="http://schemas.microsoft.com/office/drawing/2014/main" xmlns="" id="{BD2FF347-9FD6-811A-4BD7-CE95CF9E5A96}"/>
              </a:ext>
            </a:extLst>
          </p:cNvPr>
          <p:cNvSpPr/>
          <p:nvPr/>
        </p:nvSpPr>
        <p:spPr>
          <a:xfrm rot="10800000">
            <a:off x="576282" y="46750"/>
            <a:ext cx="467606" cy="467606"/>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4893;p38">
            <a:extLst>
              <a:ext uri="{FF2B5EF4-FFF2-40B4-BE49-F238E27FC236}">
                <a16:creationId xmlns:a16="http://schemas.microsoft.com/office/drawing/2014/main" xmlns="" id="{B9C114DB-F87A-5CFA-2172-C3F1D0615BC1}"/>
              </a:ext>
            </a:extLst>
          </p:cNvPr>
          <p:cNvSpPr/>
          <p:nvPr/>
        </p:nvSpPr>
        <p:spPr>
          <a:xfrm rot="13500000">
            <a:off x="175416" y="113668"/>
            <a:ext cx="331941" cy="331941"/>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4894;p38">
            <a:extLst>
              <a:ext uri="{FF2B5EF4-FFF2-40B4-BE49-F238E27FC236}">
                <a16:creationId xmlns:a16="http://schemas.microsoft.com/office/drawing/2014/main" xmlns="" id="{97F91B01-BB90-C2B2-55D3-24FD52E73AD9}"/>
              </a:ext>
            </a:extLst>
          </p:cNvPr>
          <p:cNvSpPr/>
          <p:nvPr/>
        </p:nvSpPr>
        <p:spPr>
          <a:xfrm rot="10800000">
            <a:off x="108000" y="46750"/>
            <a:ext cx="467606" cy="467606"/>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885;p38">
            <a:extLst>
              <a:ext uri="{FF2B5EF4-FFF2-40B4-BE49-F238E27FC236}">
                <a16:creationId xmlns:a16="http://schemas.microsoft.com/office/drawing/2014/main" xmlns="" id="{946F322B-28CD-A01C-44F6-768900A3F553}"/>
              </a:ext>
            </a:extLst>
          </p:cNvPr>
          <p:cNvSpPr/>
          <p:nvPr/>
        </p:nvSpPr>
        <p:spPr>
          <a:xfrm rot="13500000">
            <a:off x="11697735" y="111646"/>
            <a:ext cx="331941" cy="331941"/>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886;p38">
            <a:extLst>
              <a:ext uri="{FF2B5EF4-FFF2-40B4-BE49-F238E27FC236}">
                <a16:creationId xmlns:a16="http://schemas.microsoft.com/office/drawing/2014/main" xmlns="" id="{BD2FF347-9FD6-811A-4BD7-CE95CF9E5A96}"/>
              </a:ext>
            </a:extLst>
          </p:cNvPr>
          <p:cNvSpPr/>
          <p:nvPr/>
        </p:nvSpPr>
        <p:spPr>
          <a:xfrm rot="10800000">
            <a:off x="11630322" y="44728"/>
            <a:ext cx="467606" cy="467606"/>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893;p38">
            <a:extLst>
              <a:ext uri="{FF2B5EF4-FFF2-40B4-BE49-F238E27FC236}">
                <a16:creationId xmlns:a16="http://schemas.microsoft.com/office/drawing/2014/main" xmlns="" id="{B9C114DB-F87A-5CFA-2172-C3F1D0615BC1}"/>
              </a:ext>
            </a:extLst>
          </p:cNvPr>
          <p:cNvSpPr/>
          <p:nvPr/>
        </p:nvSpPr>
        <p:spPr>
          <a:xfrm rot="13500000">
            <a:off x="11229456" y="111646"/>
            <a:ext cx="331941" cy="331941"/>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894;p38">
            <a:extLst>
              <a:ext uri="{FF2B5EF4-FFF2-40B4-BE49-F238E27FC236}">
                <a16:creationId xmlns:a16="http://schemas.microsoft.com/office/drawing/2014/main" xmlns="" id="{97F91B01-BB90-C2B2-55D3-24FD52E73AD9}"/>
              </a:ext>
            </a:extLst>
          </p:cNvPr>
          <p:cNvSpPr/>
          <p:nvPr/>
        </p:nvSpPr>
        <p:spPr>
          <a:xfrm rot="10800000">
            <a:off x="11162040" y="44728"/>
            <a:ext cx="467606" cy="467606"/>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mc:AlternateContent xmlns:mc="http://schemas.openxmlformats.org/markup-compatibility/2006" xmlns:a14="http://schemas.microsoft.com/office/drawing/2010/main">
        <mc:Choice Requires="a14">
          <p:sp>
            <p:nvSpPr>
              <p:cNvPr id="13" name="TextBox 12"/>
              <p:cNvSpPr txBox="1"/>
              <p:nvPr/>
            </p:nvSpPr>
            <p:spPr>
              <a:xfrm>
                <a:off x="0" y="799299"/>
                <a:ext cx="4339714" cy="411010"/>
              </a:xfrm>
              <a:prstGeom prst="rect">
                <a:avLst/>
              </a:prstGeom>
              <a:noFill/>
            </p:spPr>
            <p:txBody>
              <a:bodyPr wrap="none" rtlCol="0">
                <a:spAutoFit/>
              </a:bodyPr>
              <a:lstStyle/>
              <a:p>
                <a:r>
                  <a:rPr lang="ru-RU" b="1" dirty="0" smtClean="0">
                    <a:latin typeface="Cambria" panose="02040503050406030204" pitchFamily="18" charset="0"/>
                    <a:ea typeface="Cambria" panose="02040503050406030204" pitchFamily="18" charset="0"/>
                  </a:rPr>
                  <a:t>Естественная система</a:t>
                </a:r>
                <a:r>
                  <a:rPr lang="ru-RU" dirty="0" smtClean="0">
                    <a:latin typeface="Cambria" panose="02040503050406030204" pitchFamily="18" charset="0"/>
                    <a:ea typeface="Cambria" panose="02040503050406030204" pitchFamily="18" charset="0"/>
                  </a:rPr>
                  <a:t> </a:t>
                </a:r>
                <a14:m>
                  <m:oMath xmlns:m="http://schemas.openxmlformats.org/officeDocument/2006/math">
                    <m:d>
                      <m:dPr>
                        <m:ctrlPr>
                          <a:rPr lang="ru-RU" i="1" smtClean="0">
                            <a:latin typeface="Cambria Math" panose="02040503050406030204" pitchFamily="18" charset="0"/>
                          </a:rPr>
                        </m:ctrlPr>
                      </m:dPr>
                      <m:e>
                        <m:sSub>
                          <m:sSubPr>
                            <m:ctrlPr>
                              <a:rPr lang="ru-RU" i="1" smtClean="0">
                                <a:latin typeface="Cambria Math" panose="02040503050406030204" pitchFamily="18" charset="0"/>
                              </a:rPr>
                            </m:ctrlPr>
                          </m:sSubPr>
                          <m:e>
                            <m:r>
                              <a:rPr lang="en-AU" b="0" i="1" smtClean="0">
                                <a:latin typeface="Cambria Math" panose="02040503050406030204" pitchFamily="18" charset="0"/>
                              </a:rPr>
                              <m:t>𝐴</m:t>
                            </m:r>
                          </m:e>
                          <m:sub>
                            <m:r>
                              <a:rPr lang="en-AU" b="0" i="1" smtClean="0">
                                <a:latin typeface="Cambria Math" panose="02040503050406030204" pitchFamily="18" charset="0"/>
                              </a:rPr>
                              <m:t>𝑥</m:t>
                            </m:r>
                          </m:sub>
                        </m:sSub>
                        <m:r>
                          <a:rPr lang="en-AU" b="0" i="1" smtClean="0">
                            <a:latin typeface="Cambria Math" panose="02040503050406030204" pitchFamily="18" charset="0"/>
                          </a:rPr>
                          <m:t>,</m:t>
                        </m:r>
                        <m:sSub>
                          <m:sSubPr>
                            <m:ctrlPr>
                              <a:rPr lang="en-AU" b="0" i="1" smtClean="0">
                                <a:latin typeface="Cambria Math" panose="02040503050406030204" pitchFamily="18" charset="0"/>
                              </a:rPr>
                            </m:ctrlPr>
                          </m:sSubPr>
                          <m:e>
                            <m:r>
                              <a:rPr lang="en-AU" b="0" i="1" smtClean="0">
                                <a:latin typeface="Cambria Math" panose="02040503050406030204" pitchFamily="18" charset="0"/>
                              </a:rPr>
                              <m:t>𝐴</m:t>
                            </m:r>
                          </m:e>
                          <m:sub>
                            <m:r>
                              <a:rPr lang="en-AU" b="0" i="1" smtClean="0">
                                <a:latin typeface="Cambria Math" panose="02040503050406030204" pitchFamily="18" charset="0"/>
                              </a:rPr>
                              <m:t>𝑦</m:t>
                            </m:r>
                          </m:sub>
                        </m:sSub>
                        <m:r>
                          <a:rPr lang="en-AU" b="0" i="1" smtClean="0">
                            <a:latin typeface="Cambria Math" panose="02040503050406030204" pitchFamily="18" charset="0"/>
                          </a:rPr>
                          <m:t>,</m:t>
                        </m:r>
                        <m:r>
                          <m:rPr>
                            <m:sty m:val="p"/>
                          </m:rPr>
                          <a:rPr lang="el-GR" b="0" i="1" smtClean="0">
                            <a:latin typeface="Cambria Math" panose="02040503050406030204" pitchFamily="18" charset="0"/>
                            <a:ea typeface="Cambria Math" panose="02040503050406030204" pitchFamily="18" charset="0"/>
                          </a:rPr>
                          <m:t>Φ</m:t>
                        </m:r>
                        <m:r>
                          <a:rPr lang="en-AU" b="0" i="1" smtClean="0">
                            <a:latin typeface="Cambria Math" panose="02040503050406030204" pitchFamily="18" charset="0"/>
                            <a:ea typeface="Cambria Math" panose="02040503050406030204" pitchFamily="18" charset="0"/>
                          </a:rPr>
                          <m:t>,</m:t>
                        </m:r>
                        <m:d>
                          <m:dPr>
                            <m:begChr m:val="|"/>
                            <m:endChr m:val="|"/>
                            <m:ctrlPr>
                              <a:rPr lang="en-AU" b="0" i="1" smtClean="0">
                                <a:latin typeface="Cambria Math" panose="02040503050406030204" pitchFamily="18" charset="0"/>
                                <a:ea typeface="Cambria Math" panose="02040503050406030204" pitchFamily="18" charset="0"/>
                              </a:rPr>
                            </m:ctrlPr>
                          </m:dPr>
                          <m:e>
                            <m:sSub>
                              <m:sSubPr>
                                <m:ctrlPr>
                                  <a:rPr lang="en-AU" b="0" i="1" smtClean="0">
                                    <a:latin typeface="Cambria Math" panose="02040503050406030204" pitchFamily="18" charset="0"/>
                                    <a:ea typeface="Cambria Math" panose="02040503050406030204" pitchFamily="18" charset="0"/>
                                  </a:rPr>
                                </m:ctrlPr>
                              </m:sSubPr>
                              <m:e>
                                <m:r>
                                  <a:rPr lang="en-AU" b="0" i="1" smtClean="0">
                                    <a:latin typeface="Cambria Math" panose="02040503050406030204" pitchFamily="18" charset="0"/>
                                    <a:ea typeface="Cambria Math" panose="02040503050406030204" pitchFamily="18" charset="0"/>
                                  </a:rPr>
                                  <m:t>𝜇</m:t>
                                </m:r>
                              </m:e>
                              <m:sub>
                                <m:r>
                                  <a:rPr lang="en-AU" b="0" i="1" smtClean="0">
                                    <a:latin typeface="Cambria Math" panose="02040503050406030204" pitchFamily="18" charset="0"/>
                                    <a:ea typeface="Cambria Math" panose="02040503050406030204" pitchFamily="18" charset="0"/>
                                  </a:rPr>
                                  <m:t>𝑥𝑦</m:t>
                                </m:r>
                              </m:sub>
                            </m:sSub>
                          </m:e>
                        </m:d>
                      </m:e>
                    </m:d>
                  </m:oMath>
                </a14:m>
                <a:endParaRPr lang="ru-RU" dirty="0">
                  <a:latin typeface="Cambria" panose="02040503050406030204" pitchFamily="18" charset="0"/>
                  <a:ea typeface="Cambria" panose="02040503050406030204" pitchFamily="18" charset="0"/>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0" y="799299"/>
                <a:ext cx="4339714" cy="411010"/>
              </a:xfrm>
              <a:prstGeom prst="rect">
                <a:avLst/>
              </a:prstGeom>
              <a:blipFill rotWithShape="0">
                <a:blip r:embed="rId3"/>
                <a:stretch>
                  <a:fillRect l="-1124" t="-4412" b="-14706"/>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22" name="TextBox 21"/>
              <p:cNvSpPr txBox="1"/>
              <p:nvPr/>
            </p:nvSpPr>
            <p:spPr>
              <a:xfrm>
                <a:off x="635334" y="1319599"/>
                <a:ext cx="3069046" cy="369332"/>
              </a:xfrm>
              <a:prstGeom prst="rect">
                <a:avLst/>
              </a:prstGeom>
              <a:noFill/>
            </p:spPr>
            <p:txBody>
              <a:bodyPr wrap="none" rtlCol="0">
                <a:spAutoFit/>
              </a:bodyPr>
              <a:lstStyle/>
              <a:p>
                <a:pPr algn="ctr"/>
                <a:r>
                  <a:rPr lang="ru-RU" b="1" dirty="0" smtClean="0">
                    <a:latin typeface="Cambria" panose="02040503050406030204" pitchFamily="18" charset="0"/>
                    <a:ea typeface="Cambria" panose="02040503050406030204" pitchFamily="18" charset="0"/>
                  </a:rPr>
                  <a:t>Базовая система</a:t>
                </a:r>
                <a:r>
                  <a:rPr lang="ru-RU" dirty="0" smtClean="0">
                    <a:latin typeface="Cambria" panose="02040503050406030204" pitchFamily="18" charset="0"/>
                    <a:ea typeface="Cambria" panose="02040503050406030204" pitchFamily="18" charset="0"/>
                  </a:rPr>
                  <a:t> </a:t>
                </a:r>
                <a14:m>
                  <m:oMath xmlns:m="http://schemas.openxmlformats.org/officeDocument/2006/math">
                    <m:d>
                      <m:dPr>
                        <m:ctrlPr>
                          <a:rPr lang="ru-RU" i="1" smtClean="0">
                            <a:latin typeface="Cambria Math" panose="02040503050406030204" pitchFamily="18" charset="0"/>
                          </a:rPr>
                        </m:ctrlPr>
                      </m:dPr>
                      <m:e>
                        <m:r>
                          <a:rPr lang="en-AU" b="0" i="1" smtClean="0">
                            <a:latin typeface="Cambria Math" panose="02040503050406030204" pitchFamily="18" charset="0"/>
                          </a:rPr>
                          <m:t>𝐼</m:t>
                        </m:r>
                        <m:r>
                          <a:rPr lang="en-AU" b="0" i="1" smtClean="0">
                            <a:latin typeface="Cambria Math" panose="02040503050406030204" pitchFamily="18" charset="0"/>
                          </a:rPr>
                          <m:t>,</m:t>
                        </m:r>
                        <m:r>
                          <a:rPr lang="en-AU" b="0" i="1" smtClean="0">
                            <a:latin typeface="Cambria Math" panose="02040503050406030204" pitchFamily="18" charset="0"/>
                          </a:rPr>
                          <m:t>𝑃</m:t>
                        </m:r>
                        <m:r>
                          <a:rPr lang="en-AU" b="0" i="1" smtClean="0">
                            <a:latin typeface="Cambria Math" panose="02040503050406030204" pitchFamily="18" charset="0"/>
                          </a:rPr>
                          <m:t>,</m:t>
                        </m:r>
                        <m:r>
                          <a:rPr lang="el-GR" i="1" smtClean="0">
                            <a:latin typeface="Cambria Math" panose="02040503050406030204" pitchFamily="18" charset="0"/>
                            <a:ea typeface="Cambria Math" panose="02040503050406030204" pitchFamily="18" charset="0"/>
                          </a:rPr>
                          <m:t>𝜓</m:t>
                        </m:r>
                        <m:r>
                          <a:rPr lang="en-AU" b="0" i="1" smtClean="0">
                            <a:latin typeface="Cambria Math" panose="02040503050406030204" pitchFamily="18" charset="0"/>
                            <a:ea typeface="Cambria Math" panose="02040503050406030204" pitchFamily="18" charset="0"/>
                          </a:rPr>
                          <m:t>,</m:t>
                        </m:r>
                        <m:r>
                          <a:rPr lang="en-AU" b="0" i="1" smtClean="0">
                            <a:latin typeface="Cambria Math" panose="02040503050406030204" pitchFamily="18" charset="0"/>
                            <a:ea typeface="Cambria Math" panose="02040503050406030204" pitchFamily="18" charset="0"/>
                          </a:rPr>
                          <m:t>𝜒</m:t>
                        </m:r>
                      </m:e>
                    </m:d>
                  </m:oMath>
                </a14:m>
                <a:endParaRPr lang="ru-RU" dirty="0">
                  <a:latin typeface="Cambria" panose="02040503050406030204" pitchFamily="18" charset="0"/>
                  <a:ea typeface="Cambria" panose="02040503050406030204" pitchFamily="18" charset="0"/>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635334" y="1319599"/>
                <a:ext cx="3069046" cy="369332"/>
              </a:xfrm>
              <a:prstGeom prst="rect">
                <a:avLst/>
              </a:prstGeom>
              <a:blipFill rotWithShape="0">
                <a:blip r:embed="rId4"/>
                <a:stretch>
                  <a:fillRect l="-1190" t="-9836" b="-22951"/>
                </a:stretch>
              </a:blipFill>
            </p:spPr>
            <p:txBody>
              <a:bodyPr/>
              <a:lstStyle/>
              <a:p>
                <a:r>
                  <a:rPr lang="ru-RU">
                    <a:noFill/>
                  </a:rPr>
                  <a:t> </a:t>
                </a:r>
              </a:p>
            </p:txBody>
          </p:sp>
        </mc:Fallback>
      </mc:AlternateContent>
      <p:sp>
        <p:nvSpPr>
          <p:cNvPr id="24" name="TextBox 23"/>
          <p:cNvSpPr txBox="1"/>
          <p:nvPr/>
        </p:nvSpPr>
        <p:spPr>
          <a:xfrm>
            <a:off x="1234761" y="1794221"/>
            <a:ext cx="1870192" cy="369332"/>
          </a:xfrm>
          <a:prstGeom prst="rect">
            <a:avLst/>
          </a:prstGeom>
          <a:noFill/>
        </p:spPr>
        <p:txBody>
          <a:bodyPr wrap="none" rtlCol="0">
            <a:spAutoFit/>
          </a:bodyPr>
          <a:lstStyle/>
          <a:p>
            <a:pPr algn="ctr"/>
            <a:r>
              <a:rPr lang="ru-RU" b="1" dirty="0" smtClean="0">
                <a:latin typeface="Cambria" panose="02040503050406030204" pitchFamily="18" charset="0"/>
                <a:ea typeface="Cambria" panose="02040503050406030204" pitchFamily="18" charset="0"/>
              </a:rPr>
              <a:t>Вектор Джонса</a:t>
            </a:r>
            <a:endParaRPr lang="ru-RU" b="1" dirty="0">
              <a:latin typeface="Cambria" panose="02040503050406030204" pitchFamily="18" charset="0"/>
              <a:ea typeface="Cambria" panose="02040503050406030204" pitchFamily="18" charset="0"/>
            </a:endParaRPr>
          </a:p>
        </p:txBody>
      </p:sp>
      <p:sp>
        <p:nvSpPr>
          <p:cNvPr id="41" name="TextBox 40"/>
          <p:cNvSpPr txBox="1"/>
          <p:nvPr/>
        </p:nvSpPr>
        <p:spPr>
          <a:xfrm>
            <a:off x="1234761" y="2353337"/>
            <a:ext cx="1991123" cy="369332"/>
          </a:xfrm>
          <a:prstGeom prst="rect">
            <a:avLst/>
          </a:prstGeom>
          <a:noFill/>
        </p:spPr>
        <p:txBody>
          <a:bodyPr wrap="none" rtlCol="0">
            <a:spAutoFit/>
          </a:bodyPr>
          <a:lstStyle/>
          <a:p>
            <a:pPr algn="ctr"/>
            <a:r>
              <a:rPr lang="ru-RU" b="1" dirty="0" smtClean="0">
                <a:latin typeface="Cambria" panose="02040503050406030204" pitchFamily="18" charset="0"/>
                <a:ea typeface="Cambria" panose="02040503050406030204" pitchFamily="18" charset="0"/>
              </a:rPr>
              <a:t>Сфера Пуанкаре</a:t>
            </a:r>
            <a:endParaRPr lang="ru-RU" b="1" dirty="0">
              <a:latin typeface="Cambria" panose="02040503050406030204" pitchFamily="18" charset="0"/>
              <a:ea typeface="Cambria" panose="02040503050406030204" pitchFamily="18" charset="0"/>
            </a:endParaRPr>
          </a:p>
        </p:txBody>
      </p:sp>
      <p:grpSp>
        <p:nvGrpSpPr>
          <p:cNvPr id="28" name="Группа 27"/>
          <p:cNvGrpSpPr/>
          <p:nvPr/>
        </p:nvGrpSpPr>
        <p:grpSpPr>
          <a:xfrm>
            <a:off x="493404" y="2714703"/>
            <a:ext cx="3473836" cy="1161344"/>
            <a:chOff x="106668" y="2591321"/>
            <a:chExt cx="3473836" cy="1161344"/>
          </a:xfrm>
        </p:grpSpPr>
        <p:sp>
          <p:nvSpPr>
            <p:cNvPr id="40" name="TextBox 39"/>
            <p:cNvSpPr txBox="1"/>
            <p:nvPr/>
          </p:nvSpPr>
          <p:spPr>
            <a:xfrm>
              <a:off x="106668" y="2965771"/>
              <a:ext cx="2251001" cy="369332"/>
            </a:xfrm>
            <a:prstGeom prst="rect">
              <a:avLst/>
            </a:prstGeom>
            <a:noFill/>
          </p:spPr>
          <p:txBody>
            <a:bodyPr wrap="none" rtlCol="0">
              <a:spAutoFit/>
            </a:bodyPr>
            <a:lstStyle/>
            <a:p>
              <a:pPr algn="ctr"/>
              <a:r>
                <a:rPr lang="ru-RU" b="1" dirty="0" smtClean="0">
                  <a:latin typeface="Cambria" panose="02040503050406030204" pitchFamily="18" charset="0"/>
                  <a:ea typeface="Cambria" panose="02040503050406030204" pitchFamily="18" charset="0"/>
                </a:rPr>
                <a:t>Параметры Стокса</a:t>
              </a:r>
              <a:endParaRPr lang="ru-RU" b="1" dirty="0">
                <a:latin typeface="Cambria" panose="02040503050406030204" pitchFamily="18" charset="0"/>
                <a:ea typeface="Cambria" panose="02040503050406030204" pitchFamily="18" charset="0"/>
              </a:endParaRPr>
            </a:p>
          </p:txBody>
        </p:sp>
        <mc:AlternateContent xmlns:mc="http://schemas.openxmlformats.org/markup-compatibility/2006" xmlns:a14="http://schemas.microsoft.com/office/drawing/2010/main">
          <mc:Choice Requires="a14">
            <p:sp>
              <p:nvSpPr>
                <p:cNvPr id="71" name="TextBox 70"/>
                <p:cNvSpPr txBox="1"/>
                <p:nvPr/>
              </p:nvSpPr>
              <p:spPr>
                <a:xfrm>
                  <a:off x="2357669" y="2591321"/>
                  <a:ext cx="1222835" cy="116134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AU" b="1" i="0" smtClean="0">
                            <a:solidFill>
                              <a:schemeClr val="tx1"/>
                            </a:solidFill>
                            <a:latin typeface="Cambria Math" panose="02040503050406030204" pitchFamily="18" charset="0"/>
                          </a:rPr>
                          <m:t>𝐒</m:t>
                        </m:r>
                        <m:r>
                          <a:rPr lang="en-AU" b="0" i="1" smtClean="0">
                            <a:solidFill>
                              <a:schemeClr val="tx1"/>
                            </a:solidFill>
                            <a:latin typeface="Cambria Math" panose="02040503050406030204" pitchFamily="18" charset="0"/>
                          </a:rPr>
                          <m:t>=</m:t>
                        </m:r>
                        <m:d>
                          <m:dPr>
                            <m:ctrlPr>
                              <a:rPr lang="en-AU" b="0" i="1" smtClean="0">
                                <a:solidFill>
                                  <a:schemeClr val="tx1"/>
                                </a:solidFill>
                                <a:latin typeface="Cambria Math" panose="02040503050406030204" pitchFamily="18" charset="0"/>
                              </a:rPr>
                            </m:ctrlPr>
                          </m:dPr>
                          <m:e>
                            <m:m>
                              <m:mPr>
                                <m:mcs>
                                  <m:mc>
                                    <m:mcPr>
                                      <m:count m:val="1"/>
                                      <m:mcJc m:val="center"/>
                                    </m:mcPr>
                                  </m:mc>
                                </m:mcs>
                                <m:ctrlPr>
                                  <a:rPr lang="en-AU" b="0" i="1" smtClean="0">
                                    <a:solidFill>
                                      <a:schemeClr val="tx1"/>
                                    </a:solidFill>
                                    <a:latin typeface="Cambria Math" panose="02040503050406030204" pitchFamily="18" charset="0"/>
                                  </a:rPr>
                                </m:ctrlPr>
                              </m:mPr>
                              <m:mr>
                                <m:e>
                                  <m:sSub>
                                    <m:sSubPr>
                                      <m:ctrlPr>
                                        <a:rPr lang="ru-RU" i="1">
                                          <a:latin typeface="Cambria Math" panose="02040503050406030204" pitchFamily="18" charset="0"/>
                                        </a:rPr>
                                      </m:ctrlPr>
                                    </m:sSubPr>
                                    <m:e>
                                      <m:r>
                                        <a:rPr lang="en-AU" i="1">
                                          <a:latin typeface="Cambria Math" panose="02040503050406030204" pitchFamily="18" charset="0"/>
                                        </a:rPr>
                                        <m:t>𝑆</m:t>
                                      </m:r>
                                    </m:e>
                                    <m:sub>
                                      <m:r>
                                        <a:rPr lang="en-AU" i="1">
                                          <a:latin typeface="Cambria Math" panose="02040503050406030204" pitchFamily="18" charset="0"/>
                                        </a:rPr>
                                        <m:t>0</m:t>
                                      </m:r>
                                    </m:sub>
                                  </m:sSub>
                                </m:e>
                              </m:mr>
                              <m:mr>
                                <m:e>
                                  <m:sSub>
                                    <m:sSubPr>
                                      <m:ctrlPr>
                                        <a:rPr lang="ru-RU" i="1">
                                          <a:latin typeface="Cambria Math" panose="02040503050406030204" pitchFamily="18" charset="0"/>
                                        </a:rPr>
                                      </m:ctrlPr>
                                    </m:sSubPr>
                                    <m:e>
                                      <m:r>
                                        <a:rPr lang="en-AU" i="1">
                                          <a:latin typeface="Cambria Math" panose="02040503050406030204" pitchFamily="18" charset="0"/>
                                        </a:rPr>
                                        <m:t>𝑆</m:t>
                                      </m:r>
                                    </m:e>
                                    <m:sub>
                                      <m:r>
                                        <a:rPr lang="en-AU" i="1">
                                          <a:latin typeface="Cambria Math" panose="02040503050406030204" pitchFamily="18" charset="0"/>
                                        </a:rPr>
                                        <m:t>1</m:t>
                                      </m:r>
                                    </m:sub>
                                  </m:sSub>
                                </m:e>
                              </m:mr>
                              <m:mr>
                                <m:e>
                                  <m:m>
                                    <m:mPr>
                                      <m:mcs>
                                        <m:mc>
                                          <m:mcPr>
                                            <m:count m:val="1"/>
                                            <m:mcJc m:val="center"/>
                                          </m:mcPr>
                                        </m:mc>
                                      </m:mcs>
                                      <m:ctrlPr>
                                        <a:rPr lang="en-AU" b="0" i="1" smtClean="0">
                                          <a:solidFill>
                                            <a:schemeClr val="tx1"/>
                                          </a:solidFill>
                                          <a:latin typeface="Cambria Math" panose="02040503050406030204" pitchFamily="18" charset="0"/>
                                        </a:rPr>
                                      </m:ctrlPr>
                                    </m:mPr>
                                    <m:mr>
                                      <m:e>
                                        <m:sSub>
                                          <m:sSubPr>
                                            <m:ctrlPr>
                                              <a:rPr lang="ru-RU" i="1">
                                                <a:latin typeface="Cambria Math" panose="02040503050406030204" pitchFamily="18" charset="0"/>
                                              </a:rPr>
                                            </m:ctrlPr>
                                          </m:sSubPr>
                                          <m:e>
                                            <m:r>
                                              <a:rPr lang="en-AU" i="1">
                                                <a:latin typeface="Cambria Math" panose="02040503050406030204" pitchFamily="18" charset="0"/>
                                              </a:rPr>
                                              <m:t>𝑆</m:t>
                                            </m:r>
                                          </m:e>
                                          <m:sub>
                                            <m:r>
                                              <a:rPr lang="en-AU" i="1">
                                                <a:latin typeface="Cambria Math" panose="02040503050406030204" pitchFamily="18" charset="0"/>
                                              </a:rPr>
                                              <m:t>2</m:t>
                                            </m:r>
                                          </m:sub>
                                        </m:sSub>
                                      </m:e>
                                    </m:mr>
                                    <m:mr>
                                      <m:e>
                                        <m:sSub>
                                          <m:sSubPr>
                                            <m:ctrlPr>
                                              <a:rPr lang="ru-RU" i="1">
                                                <a:latin typeface="Cambria Math" panose="02040503050406030204" pitchFamily="18" charset="0"/>
                                              </a:rPr>
                                            </m:ctrlPr>
                                          </m:sSubPr>
                                          <m:e>
                                            <m:r>
                                              <a:rPr lang="en-AU" i="1">
                                                <a:latin typeface="Cambria Math" panose="02040503050406030204" pitchFamily="18" charset="0"/>
                                              </a:rPr>
                                              <m:t>𝑆</m:t>
                                            </m:r>
                                          </m:e>
                                          <m:sub>
                                            <m:r>
                                              <a:rPr lang="en-AU" i="1">
                                                <a:latin typeface="Cambria Math" panose="02040503050406030204" pitchFamily="18" charset="0"/>
                                              </a:rPr>
                                              <m:t>3</m:t>
                                            </m:r>
                                          </m:sub>
                                        </m:sSub>
                                      </m:e>
                                    </m:mr>
                                  </m:m>
                                </m:e>
                              </m:mr>
                            </m:m>
                          </m:e>
                        </m:d>
                      </m:oMath>
                    </m:oMathPara>
                  </a14:m>
                  <a:endParaRPr lang="ru-RU" dirty="0">
                    <a:solidFill>
                      <a:schemeClr val="tx1"/>
                    </a:solidFill>
                  </a:endParaRPr>
                </a:p>
              </p:txBody>
            </p:sp>
          </mc:Choice>
          <mc:Fallback xmlns="">
            <p:sp>
              <p:nvSpPr>
                <p:cNvPr id="71" name="TextBox 70"/>
                <p:cNvSpPr txBox="1">
                  <a:spLocks noRot="1" noChangeAspect="1" noMove="1" noResize="1" noEditPoints="1" noAdjustHandles="1" noChangeArrowheads="1" noChangeShapeType="1" noTextEdit="1"/>
                </p:cNvSpPr>
                <p:nvPr/>
              </p:nvSpPr>
              <p:spPr>
                <a:xfrm>
                  <a:off x="2357669" y="2591321"/>
                  <a:ext cx="1222835" cy="1161344"/>
                </a:xfrm>
                <a:prstGeom prst="rect">
                  <a:avLst/>
                </a:prstGeom>
                <a:blipFill rotWithShape="0">
                  <a:blip r:embed="rId5"/>
                  <a:stretch>
                    <a:fillRect/>
                  </a:stretch>
                </a:blipFill>
              </p:spPr>
              <p:txBody>
                <a:bodyPr/>
                <a:lstStyle/>
                <a:p>
                  <a:r>
                    <a:rPr lang="ru-RU">
                      <a:noFill/>
                    </a:rPr>
                    <a:t> </a:t>
                  </a:r>
                </a:p>
              </p:txBody>
            </p:sp>
          </mc:Fallback>
        </mc:AlternateContent>
      </p:grpSp>
      <p:sp>
        <p:nvSpPr>
          <p:cNvPr id="23" name="Прямоугольник 22"/>
          <p:cNvSpPr/>
          <p:nvPr/>
        </p:nvSpPr>
        <p:spPr>
          <a:xfrm>
            <a:off x="7988968" y="4918509"/>
            <a:ext cx="308009" cy="4523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25" name="Группа 24"/>
          <p:cNvGrpSpPr/>
          <p:nvPr/>
        </p:nvGrpSpPr>
        <p:grpSpPr>
          <a:xfrm>
            <a:off x="8296977" y="639892"/>
            <a:ext cx="3640019" cy="3821230"/>
            <a:chOff x="7988968" y="1552093"/>
            <a:chExt cx="3640019" cy="3821230"/>
          </a:xfrm>
        </p:grpSpPr>
        <p:pic>
          <p:nvPicPr>
            <p:cNvPr id="77" name="Рисунок 76"/>
            <p:cNvPicPr>
              <a:picLocks noChangeAspect="1"/>
            </p:cNvPicPr>
            <p:nvPr/>
          </p:nvPicPr>
          <p:blipFill rotWithShape="1">
            <a:blip r:embed="rId6">
              <a:extLst>
                <a:ext uri="{28A0092B-C50C-407E-A947-70E740481C1C}">
                  <a14:useLocalDpi xmlns:a14="http://schemas.microsoft.com/office/drawing/2010/main" val="0"/>
                </a:ext>
              </a:extLst>
            </a:blip>
            <a:srcRect l="45824" t="5855" b="7377"/>
            <a:stretch/>
          </p:blipFill>
          <p:spPr>
            <a:xfrm>
              <a:off x="7988968" y="1552093"/>
              <a:ext cx="3640019" cy="3821230"/>
            </a:xfrm>
            <a:prstGeom prst="rect">
              <a:avLst/>
            </a:prstGeom>
          </p:spPr>
        </p:pic>
        <p:sp>
          <p:nvSpPr>
            <p:cNvPr id="97" name="Прямоугольник 96"/>
            <p:cNvSpPr/>
            <p:nvPr/>
          </p:nvSpPr>
          <p:spPr>
            <a:xfrm>
              <a:off x="7988968" y="4920935"/>
              <a:ext cx="308009" cy="4523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pic>
        <p:nvPicPr>
          <p:cNvPr id="98" name="Рисунок 97"/>
          <p:cNvPicPr>
            <a:picLocks noChangeAspect="1"/>
          </p:cNvPicPr>
          <p:nvPr/>
        </p:nvPicPr>
        <p:blipFill>
          <a:blip r:embed="rId7"/>
          <a:stretch>
            <a:fillRect/>
          </a:stretch>
        </p:blipFill>
        <p:spPr>
          <a:xfrm>
            <a:off x="4342576" y="880818"/>
            <a:ext cx="3646392" cy="3261473"/>
          </a:xfrm>
          <a:prstGeom prst="rect">
            <a:avLst/>
          </a:prstGeom>
        </p:spPr>
      </p:pic>
      <mc:AlternateContent xmlns:mc="http://schemas.openxmlformats.org/markup-compatibility/2006" xmlns:a14="http://schemas.microsoft.com/office/drawing/2010/main">
        <mc:Choice Requires="a14">
          <p:sp>
            <p:nvSpPr>
              <p:cNvPr id="29" name="TextBox 28"/>
              <p:cNvSpPr txBox="1"/>
              <p:nvPr/>
            </p:nvSpPr>
            <p:spPr>
              <a:xfrm>
                <a:off x="106668" y="3597330"/>
                <a:ext cx="3153364" cy="72083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AU" i="1" dirty="0" smtClean="0">
                          <a:latin typeface="Cambria Math" panose="02040503050406030204" pitchFamily="18" charset="0"/>
                        </a:rPr>
                        <m:t>𝑃𝑢𝑟𝑖𝑡𝑦</m:t>
                      </m:r>
                      <m:r>
                        <a:rPr lang="en-AU" b="0" i="1" dirty="0" smtClean="0">
                          <a:latin typeface="Cambria Math" panose="02040503050406030204" pitchFamily="18" charset="0"/>
                        </a:rPr>
                        <m:t>(</m:t>
                      </m:r>
                      <m:r>
                        <m:rPr>
                          <m:sty m:val="p"/>
                        </m:rPr>
                        <a:rPr lang="en-AU" b="0" i="0" dirty="0" smtClean="0">
                          <a:latin typeface="Cambria Math" panose="02040503050406030204" pitchFamily="18" charset="0"/>
                        </a:rPr>
                        <m:t>DOP</m:t>
                      </m:r>
                      <m:r>
                        <a:rPr lang="en-AU" b="0" i="1" dirty="0" smtClean="0">
                          <a:latin typeface="Cambria Math" panose="02040503050406030204" pitchFamily="18" charset="0"/>
                        </a:rPr>
                        <m:t>)</m:t>
                      </m:r>
                      <m:r>
                        <a:rPr lang="en-AU" i="1" dirty="0" smtClean="0">
                          <a:latin typeface="Cambria Math" panose="02040503050406030204" pitchFamily="18" charset="0"/>
                        </a:rPr>
                        <m:t>=</m:t>
                      </m:r>
                      <m:f>
                        <m:fPr>
                          <m:ctrlPr>
                            <a:rPr lang="en-AU" i="1" dirty="0" smtClean="0">
                              <a:latin typeface="Cambria Math" panose="02040503050406030204" pitchFamily="18" charset="0"/>
                            </a:rPr>
                          </m:ctrlPr>
                        </m:fPr>
                        <m:num>
                          <m:sSubSup>
                            <m:sSubSupPr>
                              <m:ctrlPr>
                                <a:rPr lang="en-AU" i="1" dirty="0" smtClean="0">
                                  <a:latin typeface="Cambria Math" panose="02040503050406030204" pitchFamily="18" charset="0"/>
                                </a:rPr>
                              </m:ctrlPr>
                            </m:sSubSupPr>
                            <m:e>
                              <m:r>
                                <a:rPr lang="en-AU" b="0" i="1" dirty="0" smtClean="0">
                                  <a:latin typeface="Cambria Math" panose="02040503050406030204" pitchFamily="18" charset="0"/>
                                </a:rPr>
                                <m:t>𝑆</m:t>
                              </m:r>
                            </m:e>
                            <m:sub>
                              <m:r>
                                <a:rPr lang="en-AU" b="0" i="1" dirty="0" smtClean="0">
                                  <a:latin typeface="Cambria Math" panose="02040503050406030204" pitchFamily="18" charset="0"/>
                                </a:rPr>
                                <m:t>1</m:t>
                              </m:r>
                            </m:sub>
                            <m:sup>
                              <m:r>
                                <a:rPr lang="en-AU" b="0" i="1" dirty="0" smtClean="0">
                                  <a:latin typeface="Cambria Math" panose="02040503050406030204" pitchFamily="18" charset="0"/>
                                </a:rPr>
                                <m:t>2</m:t>
                              </m:r>
                            </m:sup>
                          </m:sSubSup>
                          <m:r>
                            <a:rPr lang="en-AU" b="0" i="1" dirty="0" smtClean="0">
                              <a:latin typeface="Cambria Math" panose="02040503050406030204" pitchFamily="18" charset="0"/>
                            </a:rPr>
                            <m:t>+</m:t>
                          </m:r>
                          <m:sSubSup>
                            <m:sSubSupPr>
                              <m:ctrlPr>
                                <a:rPr lang="en-AU" i="1" dirty="0">
                                  <a:latin typeface="Cambria Math" panose="02040503050406030204" pitchFamily="18" charset="0"/>
                                </a:rPr>
                              </m:ctrlPr>
                            </m:sSubSupPr>
                            <m:e>
                              <m:r>
                                <a:rPr lang="en-AU" i="1" dirty="0">
                                  <a:latin typeface="Cambria Math" panose="02040503050406030204" pitchFamily="18" charset="0"/>
                                </a:rPr>
                                <m:t>𝑆</m:t>
                              </m:r>
                            </m:e>
                            <m:sub>
                              <m:r>
                                <a:rPr lang="en-AU" b="0" i="1" dirty="0" smtClean="0">
                                  <a:latin typeface="Cambria Math" panose="02040503050406030204" pitchFamily="18" charset="0"/>
                                </a:rPr>
                                <m:t>2</m:t>
                              </m:r>
                            </m:sub>
                            <m:sup>
                              <m:r>
                                <a:rPr lang="en-AU" i="1" dirty="0">
                                  <a:latin typeface="Cambria Math" panose="02040503050406030204" pitchFamily="18" charset="0"/>
                                </a:rPr>
                                <m:t>2</m:t>
                              </m:r>
                            </m:sup>
                          </m:sSubSup>
                          <m:r>
                            <a:rPr lang="en-AU" b="0" i="1" dirty="0" smtClean="0">
                              <a:latin typeface="Cambria Math" panose="02040503050406030204" pitchFamily="18" charset="0"/>
                            </a:rPr>
                            <m:t>+</m:t>
                          </m:r>
                          <m:sSubSup>
                            <m:sSubSupPr>
                              <m:ctrlPr>
                                <a:rPr lang="en-AU" i="1" dirty="0">
                                  <a:latin typeface="Cambria Math" panose="02040503050406030204" pitchFamily="18" charset="0"/>
                                </a:rPr>
                              </m:ctrlPr>
                            </m:sSubSupPr>
                            <m:e>
                              <m:r>
                                <a:rPr lang="en-AU" i="1" dirty="0">
                                  <a:latin typeface="Cambria Math" panose="02040503050406030204" pitchFamily="18" charset="0"/>
                                </a:rPr>
                                <m:t>𝑆</m:t>
                              </m:r>
                            </m:e>
                            <m:sub>
                              <m:r>
                                <a:rPr lang="en-AU" b="0" i="1" dirty="0" smtClean="0">
                                  <a:latin typeface="Cambria Math" panose="02040503050406030204" pitchFamily="18" charset="0"/>
                                </a:rPr>
                                <m:t>3</m:t>
                              </m:r>
                            </m:sub>
                            <m:sup>
                              <m:r>
                                <a:rPr lang="en-AU" i="1" dirty="0">
                                  <a:latin typeface="Cambria Math" panose="02040503050406030204" pitchFamily="18" charset="0"/>
                                </a:rPr>
                                <m:t>2</m:t>
                              </m:r>
                            </m:sup>
                          </m:sSubSup>
                        </m:num>
                        <m:den>
                          <m:sSubSup>
                            <m:sSubSupPr>
                              <m:ctrlPr>
                                <a:rPr lang="en-AU" i="1" dirty="0" smtClean="0">
                                  <a:latin typeface="Cambria Math" panose="02040503050406030204" pitchFamily="18" charset="0"/>
                                </a:rPr>
                              </m:ctrlPr>
                            </m:sSubSupPr>
                            <m:e>
                              <m:r>
                                <a:rPr lang="en-AU" b="0" i="1" dirty="0" smtClean="0">
                                  <a:latin typeface="Cambria Math" panose="02040503050406030204" pitchFamily="18" charset="0"/>
                                </a:rPr>
                                <m:t>𝑆</m:t>
                              </m:r>
                            </m:e>
                            <m:sub>
                              <m:r>
                                <a:rPr lang="en-AU" b="0" i="1" dirty="0" smtClean="0">
                                  <a:latin typeface="Cambria Math" panose="02040503050406030204" pitchFamily="18" charset="0"/>
                                </a:rPr>
                                <m:t>0</m:t>
                              </m:r>
                            </m:sub>
                            <m:sup>
                              <m:r>
                                <a:rPr lang="en-AU" b="0" i="1" dirty="0" smtClean="0">
                                  <a:latin typeface="Cambria Math" panose="02040503050406030204" pitchFamily="18" charset="0"/>
                                </a:rPr>
                                <m:t>2</m:t>
                              </m:r>
                            </m:sup>
                          </m:sSubSup>
                        </m:den>
                      </m:f>
                    </m:oMath>
                  </m:oMathPara>
                </a14:m>
                <a:endParaRPr lang="ru-RU" dirty="0"/>
              </a:p>
            </p:txBody>
          </p:sp>
        </mc:Choice>
        <mc:Fallback xmlns="">
          <p:sp>
            <p:nvSpPr>
              <p:cNvPr id="29" name="TextBox 28"/>
              <p:cNvSpPr txBox="1">
                <a:spLocks noRot="1" noChangeAspect="1" noMove="1" noResize="1" noEditPoints="1" noAdjustHandles="1" noChangeArrowheads="1" noChangeShapeType="1" noTextEdit="1"/>
              </p:cNvSpPr>
              <p:nvPr/>
            </p:nvSpPr>
            <p:spPr>
              <a:xfrm>
                <a:off x="106668" y="3597330"/>
                <a:ext cx="3153364" cy="720838"/>
              </a:xfrm>
              <a:prstGeom prst="rect">
                <a:avLst/>
              </a:prstGeom>
              <a:blipFill rotWithShape="0">
                <a:blip r:embed="rId8"/>
                <a:stretch>
                  <a:fillRect/>
                </a:stretch>
              </a:blipFill>
            </p:spPr>
            <p:txBody>
              <a:bodyPr/>
              <a:lstStyle/>
              <a:p>
                <a:r>
                  <a:rPr lang="ru-RU">
                    <a:noFill/>
                  </a:rPr>
                  <a:t> </a:t>
                </a:r>
              </a:p>
            </p:txBody>
          </p:sp>
        </mc:Fallback>
      </mc:AlternateContent>
      <p:pic>
        <p:nvPicPr>
          <p:cNvPr id="30" name="Рисунок 2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71124" y="4311175"/>
            <a:ext cx="3402928" cy="2022780"/>
          </a:xfrm>
          <a:prstGeom prst="rect">
            <a:avLst/>
          </a:prstGeom>
        </p:spPr>
      </p:pic>
      <p:sp>
        <p:nvSpPr>
          <p:cNvPr id="31" name="TextBox 30"/>
          <p:cNvSpPr txBox="1"/>
          <p:nvPr/>
        </p:nvSpPr>
        <p:spPr>
          <a:xfrm>
            <a:off x="4531033" y="4445770"/>
            <a:ext cx="1069524" cy="369332"/>
          </a:xfrm>
          <a:prstGeom prst="rect">
            <a:avLst/>
          </a:prstGeom>
          <a:noFill/>
        </p:spPr>
        <p:txBody>
          <a:bodyPr wrap="none" rtlCol="0">
            <a:spAutoFit/>
          </a:bodyPr>
          <a:lstStyle/>
          <a:p>
            <a:r>
              <a:rPr lang="en-AU" i="1" dirty="0" err="1" smtClean="0">
                <a:latin typeface="Cambria" panose="02040503050406030204" pitchFamily="18" charset="0"/>
                <a:ea typeface="Cambria" panose="02040503050406030204" pitchFamily="18" charset="0"/>
              </a:rPr>
              <a:t>sp</a:t>
            </a:r>
            <a:r>
              <a:rPr lang="en-AU" dirty="0" smtClean="0">
                <a:latin typeface="Cambria" panose="02040503050406030204" pitchFamily="18" charset="0"/>
                <a:ea typeface="Cambria" panose="02040503050406030204" pitchFamily="18" charset="0"/>
              </a:rPr>
              <a:t>-</a:t>
            </a:r>
            <a:r>
              <a:rPr lang="ru-RU" dirty="0" smtClean="0">
                <a:latin typeface="Cambria" panose="02040503050406030204" pitchFamily="18" charset="0"/>
                <a:ea typeface="Cambria" panose="02040503050406030204" pitchFamily="18" charset="0"/>
              </a:rPr>
              <a:t>базис</a:t>
            </a:r>
            <a:endParaRPr lang="ru-RU" dirty="0">
              <a:latin typeface="Cambria" panose="02040503050406030204" pitchFamily="18" charset="0"/>
              <a:ea typeface="Cambria" panose="02040503050406030204" pitchFamily="18" charset="0"/>
            </a:endParaRPr>
          </a:p>
        </p:txBody>
      </p:sp>
      <p:sp>
        <p:nvSpPr>
          <p:cNvPr id="32" name="Прямоугольник 31"/>
          <p:cNvSpPr/>
          <p:nvPr/>
        </p:nvSpPr>
        <p:spPr>
          <a:xfrm>
            <a:off x="7972355" y="5001565"/>
            <a:ext cx="1697901" cy="369332"/>
          </a:xfrm>
          <a:prstGeom prst="rect">
            <a:avLst/>
          </a:prstGeom>
        </p:spPr>
        <p:txBody>
          <a:bodyPr wrap="none">
            <a:spAutoFit/>
          </a:bodyPr>
          <a:lstStyle/>
          <a:p>
            <a:r>
              <a:rPr lang="en-AU" i="1" dirty="0" smtClean="0">
                <a:solidFill>
                  <a:srgbClr val="202122"/>
                </a:solidFill>
                <a:latin typeface="Cambria" panose="02040503050406030204" pitchFamily="18" charset="0"/>
                <a:ea typeface="Cambria" panose="02040503050406030204" pitchFamily="18" charset="0"/>
              </a:rPr>
              <a:t>p-like</a:t>
            </a:r>
            <a:r>
              <a:rPr lang="en-AU" dirty="0" smtClean="0">
                <a:solidFill>
                  <a:srgbClr val="202122"/>
                </a:solidFill>
                <a:latin typeface="Cambria" panose="02040503050406030204" pitchFamily="18" charset="0"/>
                <a:ea typeface="Cambria" panose="02040503050406030204" pitchFamily="18" charset="0"/>
              </a:rPr>
              <a:t> (parallel)</a:t>
            </a:r>
            <a:endParaRPr lang="ru-RU" dirty="0">
              <a:latin typeface="Cambria" panose="02040503050406030204" pitchFamily="18" charset="0"/>
              <a:ea typeface="Cambria" panose="02040503050406030204" pitchFamily="18" charset="0"/>
            </a:endParaRPr>
          </a:p>
        </p:txBody>
      </p:sp>
      <p:sp>
        <p:nvSpPr>
          <p:cNvPr id="33" name="Прямоугольник 32"/>
          <p:cNvSpPr/>
          <p:nvPr/>
        </p:nvSpPr>
        <p:spPr>
          <a:xfrm>
            <a:off x="6165772" y="5408399"/>
            <a:ext cx="5311069" cy="369332"/>
          </a:xfrm>
          <a:prstGeom prst="rect">
            <a:avLst/>
          </a:prstGeom>
        </p:spPr>
        <p:txBody>
          <a:bodyPr wrap="none">
            <a:spAutoFit/>
          </a:bodyPr>
          <a:lstStyle/>
          <a:p>
            <a:r>
              <a:rPr lang="en-US" i="1" dirty="0">
                <a:solidFill>
                  <a:srgbClr val="202122"/>
                </a:solidFill>
                <a:latin typeface="Cambria" panose="02040503050406030204" pitchFamily="18" charset="0"/>
                <a:ea typeface="Cambria" panose="02040503050406030204" pitchFamily="18" charset="0"/>
              </a:rPr>
              <a:t>s-like</a:t>
            </a:r>
            <a:r>
              <a:rPr lang="en-US" dirty="0">
                <a:solidFill>
                  <a:srgbClr val="202122"/>
                </a:solidFill>
                <a:latin typeface="Cambria" panose="02040503050406030204" pitchFamily="18" charset="0"/>
                <a:ea typeface="Cambria" panose="02040503050406030204" pitchFamily="18" charset="0"/>
              </a:rPr>
              <a:t> (from </a:t>
            </a:r>
            <a:r>
              <a:rPr lang="en-US" i="1" dirty="0" err="1">
                <a:solidFill>
                  <a:srgbClr val="202122"/>
                </a:solidFill>
                <a:latin typeface="Cambria" panose="02040503050406030204" pitchFamily="18" charset="0"/>
                <a:ea typeface="Cambria" panose="02040503050406030204" pitchFamily="18" charset="0"/>
              </a:rPr>
              <a:t>senkrecht</a:t>
            </a:r>
            <a:r>
              <a:rPr lang="en-US" dirty="0">
                <a:solidFill>
                  <a:srgbClr val="202122"/>
                </a:solidFill>
                <a:latin typeface="Cambria" panose="02040503050406030204" pitchFamily="18" charset="0"/>
                <a:ea typeface="Cambria" panose="02040503050406030204" pitchFamily="18" charset="0"/>
              </a:rPr>
              <a:t>, German for 'perpendicular')</a:t>
            </a:r>
            <a:endParaRPr lang="ru-RU"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706039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xmlns="" id="{EBAC40D6-56D8-57D1-2043-EC499F956793}"/>
              </a:ext>
            </a:extLst>
          </p:cNvPr>
          <p:cNvSpPr/>
          <p:nvPr/>
        </p:nvSpPr>
        <p:spPr>
          <a:xfrm>
            <a:off x="0" y="6502840"/>
            <a:ext cx="12192000" cy="355160"/>
          </a:xfrm>
          <a:prstGeom prst="rect">
            <a:avLst/>
          </a:prstGeom>
          <a:solidFill>
            <a:srgbClr val="6667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ru-RU" dirty="0" smtClean="0">
                <a:latin typeface="Cambria" panose="02040503050406030204" pitchFamily="18" charset="0"/>
                <a:ea typeface="Cambria" panose="02040503050406030204" pitchFamily="18" charset="0"/>
              </a:rPr>
              <a:t>10</a:t>
            </a:r>
            <a:endParaRPr lang="ru-RU" dirty="0">
              <a:latin typeface="Cambria" panose="02040503050406030204" pitchFamily="18" charset="0"/>
              <a:ea typeface="Cambria" panose="02040503050406030204" pitchFamily="18" charset="0"/>
            </a:endParaRPr>
          </a:p>
        </p:txBody>
      </p:sp>
      <p:sp>
        <p:nvSpPr>
          <p:cNvPr id="3" name="Прямоугольник 2">
            <a:extLst>
              <a:ext uri="{FF2B5EF4-FFF2-40B4-BE49-F238E27FC236}">
                <a16:creationId xmlns:a16="http://schemas.microsoft.com/office/drawing/2014/main" xmlns="" id="{85A8224A-EADE-6381-83AC-091859F6E4FB}"/>
              </a:ext>
            </a:extLst>
          </p:cNvPr>
          <p:cNvSpPr/>
          <p:nvPr/>
        </p:nvSpPr>
        <p:spPr>
          <a:xfrm>
            <a:off x="0" y="0"/>
            <a:ext cx="12192000" cy="552975"/>
          </a:xfrm>
          <a:prstGeom prst="rect">
            <a:avLst/>
          </a:prstGeom>
          <a:solidFill>
            <a:srgbClr val="6667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Google Shape;4885;p38">
            <a:extLst>
              <a:ext uri="{FF2B5EF4-FFF2-40B4-BE49-F238E27FC236}">
                <a16:creationId xmlns:a16="http://schemas.microsoft.com/office/drawing/2014/main" xmlns="" id="{946F322B-28CD-A01C-44F6-768900A3F553}"/>
              </a:ext>
            </a:extLst>
          </p:cNvPr>
          <p:cNvSpPr/>
          <p:nvPr/>
        </p:nvSpPr>
        <p:spPr>
          <a:xfrm rot="13500000">
            <a:off x="643695" y="113668"/>
            <a:ext cx="331941" cy="331941"/>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886;p38">
            <a:extLst>
              <a:ext uri="{FF2B5EF4-FFF2-40B4-BE49-F238E27FC236}">
                <a16:creationId xmlns:a16="http://schemas.microsoft.com/office/drawing/2014/main" xmlns="" id="{BD2FF347-9FD6-811A-4BD7-CE95CF9E5A96}"/>
              </a:ext>
            </a:extLst>
          </p:cNvPr>
          <p:cNvSpPr/>
          <p:nvPr/>
        </p:nvSpPr>
        <p:spPr>
          <a:xfrm rot="10800000">
            <a:off x="576282" y="46750"/>
            <a:ext cx="467606" cy="467606"/>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4893;p38">
            <a:extLst>
              <a:ext uri="{FF2B5EF4-FFF2-40B4-BE49-F238E27FC236}">
                <a16:creationId xmlns:a16="http://schemas.microsoft.com/office/drawing/2014/main" xmlns="" id="{B9C114DB-F87A-5CFA-2172-C3F1D0615BC1}"/>
              </a:ext>
            </a:extLst>
          </p:cNvPr>
          <p:cNvSpPr/>
          <p:nvPr/>
        </p:nvSpPr>
        <p:spPr>
          <a:xfrm rot="13500000">
            <a:off x="175416" y="113668"/>
            <a:ext cx="331941" cy="331941"/>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4894;p38">
            <a:extLst>
              <a:ext uri="{FF2B5EF4-FFF2-40B4-BE49-F238E27FC236}">
                <a16:creationId xmlns:a16="http://schemas.microsoft.com/office/drawing/2014/main" xmlns="" id="{97F91B01-BB90-C2B2-55D3-24FD52E73AD9}"/>
              </a:ext>
            </a:extLst>
          </p:cNvPr>
          <p:cNvSpPr/>
          <p:nvPr/>
        </p:nvSpPr>
        <p:spPr>
          <a:xfrm rot="10800000">
            <a:off x="108000" y="46750"/>
            <a:ext cx="467606" cy="467606"/>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885;p38">
            <a:extLst>
              <a:ext uri="{FF2B5EF4-FFF2-40B4-BE49-F238E27FC236}">
                <a16:creationId xmlns:a16="http://schemas.microsoft.com/office/drawing/2014/main" xmlns="" id="{946F322B-28CD-A01C-44F6-768900A3F553}"/>
              </a:ext>
            </a:extLst>
          </p:cNvPr>
          <p:cNvSpPr/>
          <p:nvPr/>
        </p:nvSpPr>
        <p:spPr>
          <a:xfrm rot="13500000">
            <a:off x="11697735" y="111646"/>
            <a:ext cx="331941" cy="331941"/>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886;p38">
            <a:extLst>
              <a:ext uri="{FF2B5EF4-FFF2-40B4-BE49-F238E27FC236}">
                <a16:creationId xmlns:a16="http://schemas.microsoft.com/office/drawing/2014/main" xmlns="" id="{BD2FF347-9FD6-811A-4BD7-CE95CF9E5A96}"/>
              </a:ext>
            </a:extLst>
          </p:cNvPr>
          <p:cNvSpPr/>
          <p:nvPr/>
        </p:nvSpPr>
        <p:spPr>
          <a:xfrm rot="10800000">
            <a:off x="11630322" y="44728"/>
            <a:ext cx="467606" cy="467606"/>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893;p38">
            <a:extLst>
              <a:ext uri="{FF2B5EF4-FFF2-40B4-BE49-F238E27FC236}">
                <a16:creationId xmlns:a16="http://schemas.microsoft.com/office/drawing/2014/main" xmlns="" id="{B9C114DB-F87A-5CFA-2172-C3F1D0615BC1}"/>
              </a:ext>
            </a:extLst>
          </p:cNvPr>
          <p:cNvSpPr/>
          <p:nvPr/>
        </p:nvSpPr>
        <p:spPr>
          <a:xfrm rot="13500000">
            <a:off x="11229456" y="111646"/>
            <a:ext cx="331941" cy="331941"/>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894;p38">
            <a:extLst>
              <a:ext uri="{FF2B5EF4-FFF2-40B4-BE49-F238E27FC236}">
                <a16:creationId xmlns:a16="http://schemas.microsoft.com/office/drawing/2014/main" xmlns="" id="{97F91B01-BB90-C2B2-55D3-24FD52E73AD9}"/>
              </a:ext>
            </a:extLst>
          </p:cNvPr>
          <p:cNvSpPr/>
          <p:nvPr/>
        </p:nvSpPr>
        <p:spPr>
          <a:xfrm rot="10800000">
            <a:off x="11162040" y="44728"/>
            <a:ext cx="467606" cy="467606"/>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TextBox 15"/>
          <p:cNvSpPr txBox="1"/>
          <p:nvPr/>
        </p:nvSpPr>
        <p:spPr>
          <a:xfrm>
            <a:off x="106668" y="469502"/>
            <a:ext cx="12085333" cy="400110"/>
          </a:xfrm>
          <a:prstGeom prst="rect">
            <a:avLst/>
          </a:prstGeom>
          <a:noFill/>
        </p:spPr>
        <p:txBody>
          <a:bodyPr wrap="square" rtlCol="0">
            <a:spAutoFit/>
          </a:bodyPr>
          <a:lstStyle/>
          <a:p>
            <a:pPr algn="ctr"/>
            <a:r>
              <a:rPr lang="ru-RU" sz="2000" b="1" dirty="0" smtClean="0">
                <a:latin typeface="Cambria" panose="02040503050406030204" pitchFamily="18" charset="0"/>
                <a:ea typeface="Cambria" panose="02040503050406030204" pitchFamily="18" charset="0"/>
              </a:rPr>
              <a:t>Поляризация света при отражении и преломлении на границе раздела двух диэлектриков</a:t>
            </a:r>
            <a:endParaRPr lang="ru-RU" sz="2000" b="1" dirty="0">
              <a:latin typeface="Cambria" panose="02040503050406030204" pitchFamily="18" charset="0"/>
              <a:ea typeface="Cambria" panose="02040503050406030204" pitchFamily="18" charset="0"/>
            </a:endParaRPr>
          </a:p>
        </p:txBody>
      </p:sp>
      <p:sp>
        <p:nvSpPr>
          <p:cNvPr id="21" name="Прямоугольник 20"/>
          <p:cNvSpPr/>
          <p:nvPr/>
        </p:nvSpPr>
        <p:spPr>
          <a:xfrm>
            <a:off x="2231416" y="3907540"/>
            <a:ext cx="2192652" cy="369332"/>
          </a:xfrm>
          <a:prstGeom prst="rect">
            <a:avLst/>
          </a:prstGeom>
        </p:spPr>
        <p:txBody>
          <a:bodyPr wrap="none">
            <a:spAutoFit/>
          </a:bodyPr>
          <a:lstStyle/>
          <a:p>
            <a:r>
              <a:rPr lang="ru-RU" dirty="0">
                <a:solidFill>
                  <a:srgbClr val="101418"/>
                </a:solidFill>
                <a:latin typeface="Cambria" panose="02040503050406030204" pitchFamily="18" charset="0"/>
                <a:ea typeface="Cambria" panose="02040503050406030204" pitchFamily="18" charset="0"/>
              </a:rPr>
              <a:t>Формулы Френеля</a:t>
            </a:r>
            <a:endParaRPr lang="ru-RU" b="0" i="0" dirty="0">
              <a:solidFill>
                <a:srgbClr val="101418"/>
              </a:solidFill>
              <a:effectLst/>
              <a:latin typeface="Cambria" panose="02040503050406030204" pitchFamily="18" charset="0"/>
              <a:ea typeface="Cambria" panose="02040503050406030204" pitchFamily="18" charset="0"/>
            </a:endParaRPr>
          </a:p>
        </p:txBody>
      </p:sp>
      <p:pic>
        <p:nvPicPr>
          <p:cNvPr id="23" name="Рисунок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80578" y="924437"/>
            <a:ext cx="2973911" cy="2763259"/>
          </a:xfrm>
          <a:prstGeom prst="rect">
            <a:avLst/>
          </a:prstGeom>
        </p:spPr>
      </p:pic>
      <p:pic>
        <p:nvPicPr>
          <p:cNvPr id="24" name="Рисунок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68" y="910739"/>
            <a:ext cx="2973911" cy="2763259"/>
          </a:xfrm>
          <a:prstGeom prst="rect">
            <a:avLst/>
          </a:prstGeom>
        </p:spPr>
      </p:pic>
      <p:sp>
        <p:nvSpPr>
          <p:cNvPr id="19" name="Прямоугольник 18"/>
          <p:cNvSpPr/>
          <p:nvPr/>
        </p:nvSpPr>
        <p:spPr>
          <a:xfrm>
            <a:off x="808793" y="3606623"/>
            <a:ext cx="1569660" cy="369332"/>
          </a:xfrm>
          <a:prstGeom prst="rect">
            <a:avLst/>
          </a:prstGeom>
        </p:spPr>
        <p:txBody>
          <a:bodyPr wrap="none">
            <a:spAutoFit/>
          </a:bodyPr>
          <a:lstStyle/>
          <a:p>
            <a:r>
              <a:rPr lang="en-AU" i="1" dirty="0" smtClean="0">
                <a:solidFill>
                  <a:srgbClr val="101418"/>
                </a:solidFill>
                <a:latin typeface="Cambria" panose="02040503050406030204" pitchFamily="18" charset="0"/>
                <a:ea typeface="Cambria" panose="02040503050406030204" pitchFamily="18" charset="0"/>
              </a:rPr>
              <a:t>s</a:t>
            </a:r>
            <a:r>
              <a:rPr lang="en-AU" dirty="0" smtClean="0">
                <a:solidFill>
                  <a:srgbClr val="101418"/>
                </a:solidFill>
                <a:latin typeface="Cambria" panose="02040503050406030204" pitchFamily="18" charset="0"/>
                <a:ea typeface="Cambria" panose="02040503050406030204" pitchFamily="18" charset="0"/>
              </a:rPr>
              <a:t>-polarization</a:t>
            </a:r>
            <a:endParaRPr lang="ru-RU" b="0" i="0" dirty="0">
              <a:solidFill>
                <a:srgbClr val="101418"/>
              </a:solidFill>
              <a:effectLst/>
              <a:latin typeface="Cambria" panose="02040503050406030204" pitchFamily="18" charset="0"/>
              <a:ea typeface="Cambria" panose="02040503050406030204" pitchFamily="18" charset="0"/>
            </a:endParaRPr>
          </a:p>
        </p:txBody>
      </p:sp>
      <p:sp>
        <p:nvSpPr>
          <p:cNvPr id="20" name="Прямоугольник 19"/>
          <p:cNvSpPr/>
          <p:nvPr/>
        </p:nvSpPr>
        <p:spPr>
          <a:xfrm>
            <a:off x="3782703" y="3624292"/>
            <a:ext cx="1569660" cy="369332"/>
          </a:xfrm>
          <a:prstGeom prst="rect">
            <a:avLst/>
          </a:prstGeom>
        </p:spPr>
        <p:txBody>
          <a:bodyPr wrap="none">
            <a:spAutoFit/>
          </a:bodyPr>
          <a:lstStyle/>
          <a:p>
            <a:r>
              <a:rPr lang="en-AU" i="1" dirty="0" smtClean="0">
                <a:solidFill>
                  <a:srgbClr val="101418"/>
                </a:solidFill>
                <a:latin typeface="Cambria" panose="02040503050406030204" pitchFamily="18" charset="0"/>
                <a:ea typeface="Cambria" panose="02040503050406030204" pitchFamily="18" charset="0"/>
              </a:rPr>
              <a:t>p</a:t>
            </a:r>
            <a:r>
              <a:rPr lang="en-AU" dirty="0" smtClean="0">
                <a:solidFill>
                  <a:srgbClr val="101418"/>
                </a:solidFill>
                <a:latin typeface="Cambria" panose="02040503050406030204" pitchFamily="18" charset="0"/>
                <a:ea typeface="Cambria" panose="02040503050406030204" pitchFamily="18" charset="0"/>
              </a:rPr>
              <a:t>-polarization</a:t>
            </a:r>
            <a:endParaRPr lang="ru-RU" b="0" i="0" dirty="0">
              <a:solidFill>
                <a:srgbClr val="101418"/>
              </a:solidFill>
              <a:effectLst/>
              <a:latin typeface="Cambria" panose="02040503050406030204" pitchFamily="18" charset="0"/>
              <a:ea typeface="Cambria" panose="02040503050406030204" pitchFamily="18" charset="0"/>
            </a:endParaRPr>
          </a:p>
        </p:txBody>
      </p:sp>
      <mc:AlternateContent xmlns:mc="http://schemas.openxmlformats.org/markup-compatibility/2006" xmlns:a14="http://schemas.microsoft.com/office/drawing/2010/main">
        <mc:Choice Requires="a14">
          <p:sp>
            <p:nvSpPr>
              <p:cNvPr id="13" name="TextBox 12"/>
              <p:cNvSpPr txBox="1"/>
              <p:nvPr/>
            </p:nvSpPr>
            <p:spPr>
              <a:xfrm>
                <a:off x="305238" y="4268335"/>
                <a:ext cx="2659639" cy="66191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ru-RU" i="1" smtClean="0">
                              <a:latin typeface="Cambria Math" panose="02040503050406030204" pitchFamily="18" charset="0"/>
                            </a:rPr>
                          </m:ctrlPr>
                        </m:sSubPr>
                        <m:e>
                          <m:r>
                            <a:rPr lang="en-US" b="0" i="1" smtClean="0">
                              <a:latin typeface="Cambria Math" panose="02040503050406030204" pitchFamily="18" charset="0"/>
                            </a:rPr>
                            <m:t>𝑟</m:t>
                          </m:r>
                        </m:e>
                        <m:sub>
                          <m:r>
                            <a:rPr lang="en-US" b="0" i="1" smtClean="0">
                              <a:latin typeface="Cambria Math" panose="02040503050406030204" pitchFamily="18" charset="0"/>
                            </a:rPr>
                            <m:t>𝑠</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1</m:t>
                              </m:r>
                            </m:sub>
                          </m:sSub>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sSub>
                                <m:sSubPr>
                                  <m:ctrlPr>
                                    <a:rPr lang="en-US" b="0" i="1" smtClean="0">
                                      <a:latin typeface="Cambria Math" panose="02040503050406030204" pitchFamily="18" charset="0"/>
                                    </a:rPr>
                                  </m:ctrlPr>
                                </m:sSubPr>
                                <m:e>
                                  <m:r>
                                    <a:rPr lang="el-GR" b="0" i="1" smtClean="0">
                                      <a:latin typeface="Cambria Math" panose="02040503050406030204" pitchFamily="18" charset="0"/>
                                    </a:rPr>
                                    <m:t>𝜃</m:t>
                                  </m:r>
                                </m:e>
                                <m:sub>
                                  <m:r>
                                    <a:rPr lang="en-US" b="0" i="1" smtClean="0">
                                      <a:latin typeface="Cambria Math" panose="02040503050406030204" pitchFamily="18" charset="0"/>
                                    </a:rPr>
                                    <m:t>𝑖</m:t>
                                  </m:r>
                                </m:sub>
                              </m:sSub>
                            </m:e>
                          </m:func>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𝑛</m:t>
                              </m:r>
                            </m:e>
                            <m:sub>
                              <m:r>
                                <a:rPr lang="en-US" b="0" i="1" smtClean="0">
                                  <a:latin typeface="Cambria Math" panose="02040503050406030204" pitchFamily="18" charset="0"/>
                                </a:rPr>
                                <m:t>2</m:t>
                              </m:r>
                            </m:sub>
                          </m:sSub>
                          <m:func>
                            <m:funcPr>
                              <m:ctrlPr>
                                <a:rPr lang="en-US" i="1">
                                  <a:latin typeface="Cambria Math" panose="02040503050406030204" pitchFamily="18" charset="0"/>
                                </a:rPr>
                              </m:ctrlPr>
                            </m:funcPr>
                            <m:fName>
                              <m:r>
                                <m:rPr>
                                  <m:sty m:val="p"/>
                                </m:rPr>
                                <a:rPr lang="en-US">
                                  <a:latin typeface="Cambria Math" panose="02040503050406030204" pitchFamily="18" charset="0"/>
                                </a:rPr>
                                <m:t>cos</m:t>
                              </m:r>
                            </m:fName>
                            <m:e>
                              <m:sSub>
                                <m:sSubPr>
                                  <m:ctrlPr>
                                    <a:rPr lang="en-US" i="1">
                                      <a:latin typeface="Cambria Math" panose="02040503050406030204" pitchFamily="18" charset="0"/>
                                    </a:rPr>
                                  </m:ctrlPr>
                                </m:sSubPr>
                                <m:e>
                                  <m:r>
                                    <a:rPr lang="el-GR" i="1">
                                      <a:latin typeface="Cambria Math" panose="02040503050406030204" pitchFamily="18" charset="0"/>
                                    </a:rPr>
                                    <m:t>𝜃</m:t>
                                  </m:r>
                                </m:e>
                                <m:sub>
                                  <m:r>
                                    <a:rPr lang="en-US" b="0" i="1" smtClean="0">
                                      <a:latin typeface="Cambria Math" panose="02040503050406030204" pitchFamily="18" charset="0"/>
                                    </a:rPr>
                                    <m:t>𝑡</m:t>
                                  </m:r>
                                </m:sub>
                              </m:sSub>
                            </m:e>
                          </m:func>
                        </m:num>
                        <m:den>
                          <m:sSub>
                            <m:sSubPr>
                              <m:ctrlPr>
                                <a:rPr lang="en-US" i="1">
                                  <a:latin typeface="Cambria Math" panose="02040503050406030204" pitchFamily="18" charset="0"/>
                                </a:rPr>
                              </m:ctrlPr>
                            </m:sSubPr>
                            <m:e>
                              <m:r>
                                <a:rPr lang="en-US" i="1">
                                  <a:latin typeface="Cambria Math" panose="02040503050406030204" pitchFamily="18" charset="0"/>
                                </a:rPr>
                                <m:t>𝑛</m:t>
                              </m:r>
                            </m:e>
                            <m:sub>
                              <m:r>
                                <a:rPr lang="en-US" i="1">
                                  <a:latin typeface="Cambria Math" panose="02040503050406030204" pitchFamily="18" charset="0"/>
                                </a:rPr>
                                <m:t>1</m:t>
                              </m:r>
                            </m:sub>
                          </m:sSub>
                          <m:func>
                            <m:funcPr>
                              <m:ctrlPr>
                                <a:rPr lang="en-US" i="1">
                                  <a:latin typeface="Cambria Math" panose="02040503050406030204" pitchFamily="18" charset="0"/>
                                </a:rPr>
                              </m:ctrlPr>
                            </m:funcPr>
                            <m:fName>
                              <m:r>
                                <m:rPr>
                                  <m:sty m:val="p"/>
                                </m:rPr>
                                <a:rPr lang="en-US">
                                  <a:latin typeface="Cambria Math" panose="02040503050406030204" pitchFamily="18" charset="0"/>
                                </a:rPr>
                                <m:t>cos</m:t>
                              </m:r>
                            </m:fName>
                            <m:e>
                              <m:sSub>
                                <m:sSubPr>
                                  <m:ctrlPr>
                                    <a:rPr lang="en-US" i="1">
                                      <a:latin typeface="Cambria Math" panose="02040503050406030204" pitchFamily="18" charset="0"/>
                                    </a:rPr>
                                  </m:ctrlPr>
                                </m:sSubPr>
                                <m:e>
                                  <m:r>
                                    <a:rPr lang="el-GR" i="1">
                                      <a:latin typeface="Cambria Math" panose="02040503050406030204" pitchFamily="18" charset="0"/>
                                    </a:rPr>
                                    <m:t>𝜃</m:t>
                                  </m:r>
                                </m:e>
                                <m:sub>
                                  <m:r>
                                    <a:rPr lang="en-US" i="1">
                                      <a:latin typeface="Cambria Math" panose="02040503050406030204" pitchFamily="18" charset="0"/>
                                    </a:rPr>
                                    <m:t>𝑖</m:t>
                                  </m:r>
                                </m:sub>
                              </m:sSub>
                            </m:e>
                          </m:func>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𝑛</m:t>
                              </m:r>
                            </m:e>
                            <m:sub>
                              <m:r>
                                <a:rPr lang="en-US" i="1">
                                  <a:latin typeface="Cambria Math" panose="02040503050406030204" pitchFamily="18" charset="0"/>
                                </a:rPr>
                                <m:t>2</m:t>
                              </m:r>
                            </m:sub>
                          </m:sSub>
                          <m:func>
                            <m:funcPr>
                              <m:ctrlPr>
                                <a:rPr lang="en-US" i="1">
                                  <a:latin typeface="Cambria Math" panose="02040503050406030204" pitchFamily="18" charset="0"/>
                                </a:rPr>
                              </m:ctrlPr>
                            </m:funcPr>
                            <m:fName>
                              <m:r>
                                <m:rPr>
                                  <m:sty m:val="p"/>
                                </m:rPr>
                                <a:rPr lang="en-US">
                                  <a:latin typeface="Cambria Math" panose="02040503050406030204" pitchFamily="18" charset="0"/>
                                </a:rPr>
                                <m:t>cos</m:t>
                              </m:r>
                            </m:fName>
                            <m:e>
                              <m:sSub>
                                <m:sSubPr>
                                  <m:ctrlPr>
                                    <a:rPr lang="en-US" i="1">
                                      <a:latin typeface="Cambria Math" panose="02040503050406030204" pitchFamily="18" charset="0"/>
                                    </a:rPr>
                                  </m:ctrlPr>
                                </m:sSubPr>
                                <m:e>
                                  <m:r>
                                    <a:rPr lang="el-GR" i="1">
                                      <a:latin typeface="Cambria Math" panose="02040503050406030204" pitchFamily="18" charset="0"/>
                                    </a:rPr>
                                    <m:t>𝜃</m:t>
                                  </m:r>
                                </m:e>
                                <m:sub>
                                  <m:r>
                                    <a:rPr lang="en-US" i="1">
                                      <a:latin typeface="Cambria Math" panose="02040503050406030204" pitchFamily="18" charset="0"/>
                                    </a:rPr>
                                    <m:t>𝑡</m:t>
                                  </m:r>
                                </m:sub>
                              </m:sSub>
                            </m:e>
                          </m:func>
                        </m:den>
                      </m:f>
                    </m:oMath>
                  </m:oMathPara>
                </a14:m>
                <a:endParaRPr lang="ru-RU" dirty="0"/>
              </a:p>
            </p:txBody>
          </p:sp>
        </mc:Choice>
        <mc:Fallback xmlns="">
          <p:sp>
            <p:nvSpPr>
              <p:cNvPr id="13" name="TextBox 12"/>
              <p:cNvSpPr txBox="1">
                <a:spLocks noRot="1" noChangeAspect="1" noMove="1" noResize="1" noEditPoints="1" noAdjustHandles="1" noChangeArrowheads="1" noChangeShapeType="1" noTextEdit="1"/>
              </p:cNvSpPr>
              <p:nvPr/>
            </p:nvSpPr>
            <p:spPr>
              <a:xfrm>
                <a:off x="305238" y="4268335"/>
                <a:ext cx="2659639" cy="661912"/>
              </a:xfrm>
              <a:prstGeom prst="rect">
                <a:avLst/>
              </a:prstGeom>
              <a:blipFill rotWithShape="0">
                <a:blip r:embed="rId5"/>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22" name="TextBox 21"/>
              <p:cNvSpPr txBox="1"/>
              <p:nvPr/>
            </p:nvSpPr>
            <p:spPr>
              <a:xfrm>
                <a:off x="305237" y="4938948"/>
                <a:ext cx="2676950" cy="66191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ru-RU"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𝑠</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2</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1</m:t>
                              </m:r>
                            </m:sub>
                          </m:sSub>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sSub>
                                <m:sSubPr>
                                  <m:ctrlPr>
                                    <a:rPr lang="en-US" b="0" i="1" smtClean="0">
                                      <a:latin typeface="Cambria Math" panose="02040503050406030204" pitchFamily="18" charset="0"/>
                                    </a:rPr>
                                  </m:ctrlPr>
                                </m:sSubPr>
                                <m:e>
                                  <m:r>
                                    <a:rPr lang="el-GR" b="0" i="1" smtClean="0">
                                      <a:latin typeface="Cambria Math" panose="02040503050406030204" pitchFamily="18" charset="0"/>
                                    </a:rPr>
                                    <m:t>𝜃</m:t>
                                  </m:r>
                                </m:e>
                                <m:sub>
                                  <m:r>
                                    <a:rPr lang="en-US" b="0" i="1" smtClean="0">
                                      <a:latin typeface="Cambria Math" panose="02040503050406030204" pitchFamily="18" charset="0"/>
                                    </a:rPr>
                                    <m:t>𝑖</m:t>
                                  </m:r>
                                </m:sub>
                              </m:sSub>
                            </m:e>
                          </m:func>
                        </m:num>
                        <m:den>
                          <m:sSub>
                            <m:sSubPr>
                              <m:ctrlPr>
                                <a:rPr lang="en-US" i="1">
                                  <a:latin typeface="Cambria Math" panose="02040503050406030204" pitchFamily="18" charset="0"/>
                                </a:rPr>
                              </m:ctrlPr>
                            </m:sSubPr>
                            <m:e>
                              <m:r>
                                <a:rPr lang="en-US" i="1">
                                  <a:latin typeface="Cambria Math" panose="02040503050406030204" pitchFamily="18" charset="0"/>
                                </a:rPr>
                                <m:t>𝑛</m:t>
                              </m:r>
                            </m:e>
                            <m:sub>
                              <m:r>
                                <a:rPr lang="en-US" i="1">
                                  <a:latin typeface="Cambria Math" panose="02040503050406030204" pitchFamily="18" charset="0"/>
                                </a:rPr>
                                <m:t>1</m:t>
                              </m:r>
                            </m:sub>
                          </m:sSub>
                          <m:func>
                            <m:funcPr>
                              <m:ctrlPr>
                                <a:rPr lang="en-US" i="1">
                                  <a:latin typeface="Cambria Math" panose="02040503050406030204" pitchFamily="18" charset="0"/>
                                </a:rPr>
                              </m:ctrlPr>
                            </m:funcPr>
                            <m:fName>
                              <m:r>
                                <m:rPr>
                                  <m:sty m:val="p"/>
                                </m:rPr>
                                <a:rPr lang="en-US">
                                  <a:latin typeface="Cambria Math" panose="02040503050406030204" pitchFamily="18" charset="0"/>
                                </a:rPr>
                                <m:t>cos</m:t>
                              </m:r>
                            </m:fName>
                            <m:e>
                              <m:sSub>
                                <m:sSubPr>
                                  <m:ctrlPr>
                                    <a:rPr lang="en-US" i="1">
                                      <a:latin typeface="Cambria Math" panose="02040503050406030204" pitchFamily="18" charset="0"/>
                                    </a:rPr>
                                  </m:ctrlPr>
                                </m:sSubPr>
                                <m:e>
                                  <m:r>
                                    <a:rPr lang="el-GR" i="1">
                                      <a:latin typeface="Cambria Math" panose="02040503050406030204" pitchFamily="18" charset="0"/>
                                    </a:rPr>
                                    <m:t>𝜃</m:t>
                                  </m:r>
                                </m:e>
                                <m:sub>
                                  <m:r>
                                    <a:rPr lang="en-US" i="1">
                                      <a:latin typeface="Cambria Math" panose="02040503050406030204" pitchFamily="18" charset="0"/>
                                    </a:rPr>
                                    <m:t>𝑖</m:t>
                                  </m:r>
                                </m:sub>
                              </m:sSub>
                            </m:e>
                          </m:func>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𝑛</m:t>
                              </m:r>
                            </m:e>
                            <m:sub>
                              <m:r>
                                <a:rPr lang="en-US" i="1">
                                  <a:latin typeface="Cambria Math" panose="02040503050406030204" pitchFamily="18" charset="0"/>
                                </a:rPr>
                                <m:t>2</m:t>
                              </m:r>
                            </m:sub>
                          </m:sSub>
                          <m:func>
                            <m:funcPr>
                              <m:ctrlPr>
                                <a:rPr lang="en-US" i="1">
                                  <a:latin typeface="Cambria Math" panose="02040503050406030204" pitchFamily="18" charset="0"/>
                                </a:rPr>
                              </m:ctrlPr>
                            </m:funcPr>
                            <m:fName>
                              <m:r>
                                <m:rPr>
                                  <m:sty m:val="p"/>
                                </m:rPr>
                                <a:rPr lang="en-US">
                                  <a:latin typeface="Cambria Math" panose="02040503050406030204" pitchFamily="18" charset="0"/>
                                </a:rPr>
                                <m:t>cos</m:t>
                              </m:r>
                            </m:fName>
                            <m:e>
                              <m:sSub>
                                <m:sSubPr>
                                  <m:ctrlPr>
                                    <a:rPr lang="en-US" i="1">
                                      <a:latin typeface="Cambria Math" panose="02040503050406030204" pitchFamily="18" charset="0"/>
                                    </a:rPr>
                                  </m:ctrlPr>
                                </m:sSubPr>
                                <m:e>
                                  <m:r>
                                    <a:rPr lang="el-GR" i="1">
                                      <a:latin typeface="Cambria Math" panose="02040503050406030204" pitchFamily="18" charset="0"/>
                                    </a:rPr>
                                    <m:t>𝜃</m:t>
                                  </m:r>
                                </m:e>
                                <m:sub>
                                  <m:r>
                                    <a:rPr lang="en-US" i="1">
                                      <a:latin typeface="Cambria Math" panose="02040503050406030204" pitchFamily="18" charset="0"/>
                                    </a:rPr>
                                    <m:t>𝑡</m:t>
                                  </m:r>
                                </m:sub>
                              </m:sSub>
                            </m:e>
                          </m:func>
                        </m:den>
                      </m:f>
                    </m:oMath>
                  </m:oMathPara>
                </a14:m>
                <a:endParaRPr lang="ru-RU" dirty="0"/>
              </a:p>
            </p:txBody>
          </p:sp>
        </mc:Choice>
        <mc:Fallback xmlns="">
          <p:sp>
            <p:nvSpPr>
              <p:cNvPr id="22" name="TextBox 21"/>
              <p:cNvSpPr txBox="1">
                <a:spLocks noRot="1" noChangeAspect="1" noMove="1" noResize="1" noEditPoints="1" noAdjustHandles="1" noChangeArrowheads="1" noChangeShapeType="1" noTextEdit="1"/>
              </p:cNvSpPr>
              <p:nvPr/>
            </p:nvSpPr>
            <p:spPr>
              <a:xfrm>
                <a:off x="305237" y="4938948"/>
                <a:ext cx="2676950" cy="661912"/>
              </a:xfrm>
              <a:prstGeom prst="rect">
                <a:avLst/>
              </a:prstGeom>
              <a:blipFill rotWithShape="0">
                <a:blip r:embed="rId6"/>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25" name="TextBox 24"/>
              <p:cNvSpPr txBox="1"/>
              <p:nvPr/>
            </p:nvSpPr>
            <p:spPr>
              <a:xfrm>
                <a:off x="3327742" y="4268335"/>
                <a:ext cx="2768258" cy="66191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ru-RU" i="1" smtClean="0">
                              <a:latin typeface="Cambria Math" panose="02040503050406030204" pitchFamily="18" charset="0"/>
                            </a:rPr>
                          </m:ctrlPr>
                        </m:sSubPr>
                        <m:e>
                          <m:r>
                            <a:rPr lang="en-US" b="0" i="1" smtClean="0">
                              <a:latin typeface="Cambria Math" panose="02040503050406030204" pitchFamily="18" charset="0"/>
                            </a:rPr>
                            <m:t>𝑟</m:t>
                          </m:r>
                        </m:e>
                        <m:sub>
                          <m:r>
                            <a:rPr lang="en-US" b="0" i="1" smtClean="0">
                              <a:latin typeface="Cambria Math" panose="02040503050406030204" pitchFamily="18" charset="0"/>
                            </a:rPr>
                            <m:t>𝑝</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2</m:t>
                              </m:r>
                            </m:sub>
                          </m:sSub>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sSub>
                                <m:sSubPr>
                                  <m:ctrlPr>
                                    <a:rPr lang="en-US" b="0" i="1" smtClean="0">
                                      <a:latin typeface="Cambria Math" panose="02040503050406030204" pitchFamily="18" charset="0"/>
                                    </a:rPr>
                                  </m:ctrlPr>
                                </m:sSubPr>
                                <m:e>
                                  <m:r>
                                    <a:rPr lang="el-GR" b="0" i="1" smtClean="0">
                                      <a:latin typeface="Cambria Math" panose="02040503050406030204" pitchFamily="18" charset="0"/>
                                    </a:rPr>
                                    <m:t>𝜃</m:t>
                                  </m:r>
                                </m:e>
                                <m:sub>
                                  <m:r>
                                    <a:rPr lang="en-US" b="0" i="1" smtClean="0">
                                      <a:latin typeface="Cambria Math" panose="02040503050406030204" pitchFamily="18" charset="0"/>
                                    </a:rPr>
                                    <m:t>𝑖</m:t>
                                  </m:r>
                                </m:sub>
                              </m:sSub>
                            </m:e>
                          </m:func>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𝑛</m:t>
                              </m:r>
                            </m:e>
                            <m:sub>
                              <m:r>
                                <a:rPr lang="en-US" b="0" i="1" smtClean="0">
                                  <a:latin typeface="Cambria Math" panose="02040503050406030204" pitchFamily="18" charset="0"/>
                                </a:rPr>
                                <m:t>1</m:t>
                              </m:r>
                            </m:sub>
                          </m:sSub>
                          <m:func>
                            <m:funcPr>
                              <m:ctrlPr>
                                <a:rPr lang="en-US" i="1">
                                  <a:latin typeface="Cambria Math" panose="02040503050406030204" pitchFamily="18" charset="0"/>
                                </a:rPr>
                              </m:ctrlPr>
                            </m:funcPr>
                            <m:fName>
                              <m:r>
                                <m:rPr>
                                  <m:sty m:val="p"/>
                                </m:rPr>
                                <a:rPr lang="en-US">
                                  <a:latin typeface="Cambria Math" panose="02040503050406030204" pitchFamily="18" charset="0"/>
                                </a:rPr>
                                <m:t>cos</m:t>
                              </m:r>
                            </m:fName>
                            <m:e>
                              <m:sSub>
                                <m:sSubPr>
                                  <m:ctrlPr>
                                    <a:rPr lang="en-US" i="1">
                                      <a:latin typeface="Cambria Math" panose="02040503050406030204" pitchFamily="18" charset="0"/>
                                    </a:rPr>
                                  </m:ctrlPr>
                                </m:sSubPr>
                                <m:e>
                                  <m:r>
                                    <a:rPr lang="el-GR" i="1">
                                      <a:latin typeface="Cambria Math" panose="02040503050406030204" pitchFamily="18" charset="0"/>
                                    </a:rPr>
                                    <m:t>𝜃</m:t>
                                  </m:r>
                                </m:e>
                                <m:sub>
                                  <m:r>
                                    <a:rPr lang="en-US" b="0" i="1" smtClean="0">
                                      <a:latin typeface="Cambria Math" panose="02040503050406030204" pitchFamily="18" charset="0"/>
                                    </a:rPr>
                                    <m:t>𝑡</m:t>
                                  </m:r>
                                </m:sub>
                              </m:sSub>
                            </m:e>
                          </m:func>
                        </m:num>
                        <m:den>
                          <m:sSub>
                            <m:sSubPr>
                              <m:ctrlPr>
                                <a:rPr lang="en-US" i="1">
                                  <a:latin typeface="Cambria Math" panose="02040503050406030204" pitchFamily="18" charset="0"/>
                                </a:rPr>
                              </m:ctrlPr>
                            </m:sSubPr>
                            <m:e>
                              <m:r>
                                <a:rPr lang="en-US" i="1">
                                  <a:latin typeface="Cambria Math" panose="02040503050406030204" pitchFamily="18" charset="0"/>
                                </a:rPr>
                                <m:t>𝑛</m:t>
                              </m:r>
                            </m:e>
                            <m:sub>
                              <m:r>
                                <a:rPr lang="en-US" b="0" i="1" smtClean="0">
                                  <a:latin typeface="Cambria Math" panose="02040503050406030204" pitchFamily="18" charset="0"/>
                                </a:rPr>
                                <m:t>2</m:t>
                              </m:r>
                            </m:sub>
                          </m:sSub>
                          <m:func>
                            <m:funcPr>
                              <m:ctrlPr>
                                <a:rPr lang="en-US" i="1">
                                  <a:latin typeface="Cambria Math" panose="02040503050406030204" pitchFamily="18" charset="0"/>
                                </a:rPr>
                              </m:ctrlPr>
                            </m:funcPr>
                            <m:fName>
                              <m:r>
                                <m:rPr>
                                  <m:sty m:val="p"/>
                                </m:rPr>
                                <a:rPr lang="en-US">
                                  <a:latin typeface="Cambria Math" panose="02040503050406030204" pitchFamily="18" charset="0"/>
                                </a:rPr>
                                <m:t>cos</m:t>
                              </m:r>
                            </m:fName>
                            <m:e>
                              <m:sSub>
                                <m:sSubPr>
                                  <m:ctrlPr>
                                    <a:rPr lang="en-US" i="1">
                                      <a:latin typeface="Cambria Math" panose="02040503050406030204" pitchFamily="18" charset="0"/>
                                    </a:rPr>
                                  </m:ctrlPr>
                                </m:sSubPr>
                                <m:e>
                                  <m:r>
                                    <a:rPr lang="el-GR" i="1">
                                      <a:latin typeface="Cambria Math" panose="02040503050406030204" pitchFamily="18" charset="0"/>
                                    </a:rPr>
                                    <m:t>𝜃</m:t>
                                  </m:r>
                                </m:e>
                                <m:sub>
                                  <m:r>
                                    <a:rPr lang="en-US" i="1">
                                      <a:latin typeface="Cambria Math" panose="02040503050406030204" pitchFamily="18" charset="0"/>
                                    </a:rPr>
                                    <m:t>𝑖</m:t>
                                  </m:r>
                                </m:sub>
                              </m:sSub>
                            </m:e>
                          </m:func>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𝑛</m:t>
                              </m:r>
                            </m:e>
                            <m:sub>
                              <m:r>
                                <a:rPr lang="en-US" b="0" i="1" smtClean="0">
                                  <a:latin typeface="Cambria Math" panose="02040503050406030204" pitchFamily="18" charset="0"/>
                                </a:rPr>
                                <m:t>1</m:t>
                              </m:r>
                            </m:sub>
                          </m:sSub>
                          <m:func>
                            <m:funcPr>
                              <m:ctrlPr>
                                <a:rPr lang="en-US" i="1">
                                  <a:latin typeface="Cambria Math" panose="02040503050406030204" pitchFamily="18" charset="0"/>
                                </a:rPr>
                              </m:ctrlPr>
                            </m:funcPr>
                            <m:fName>
                              <m:r>
                                <m:rPr>
                                  <m:sty m:val="p"/>
                                </m:rPr>
                                <a:rPr lang="en-US">
                                  <a:latin typeface="Cambria Math" panose="02040503050406030204" pitchFamily="18" charset="0"/>
                                </a:rPr>
                                <m:t>cos</m:t>
                              </m:r>
                            </m:fName>
                            <m:e>
                              <m:sSub>
                                <m:sSubPr>
                                  <m:ctrlPr>
                                    <a:rPr lang="en-US" i="1">
                                      <a:latin typeface="Cambria Math" panose="02040503050406030204" pitchFamily="18" charset="0"/>
                                    </a:rPr>
                                  </m:ctrlPr>
                                </m:sSubPr>
                                <m:e>
                                  <m:r>
                                    <a:rPr lang="el-GR" i="1">
                                      <a:latin typeface="Cambria Math" panose="02040503050406030204" pitchFamily="18" charset="0"/>
                                    </a:rPr>
                                    <m:t>𝜃</m:t>
                                  </m:r>
                                </m:e>
                                <m:sub>
                                  <m:r>
                                    <a:rPr lang="en-US" i="1">
                                      <a:latin typeface="Cambria Math" panose="02040503050406030204" pitchFamily="18" charset="0"/>
                                    </a:rPr>
                                    <m:t>𝑡</m:t>
                                  </m:r>
                                </m:sub>
                              </m:sSub>
                            </m:e>
                          </m:func>
                        </m:den>
                      </m:f>
                    </m:oMath>
                  </m:oMathPara>
                </a14:m>
                <a:endParaRPr lang="ru-RU" dirty="0"/>
              </a:p>
            </p:txBody>
          </p:sp>
        </mc:Choice>
        <mc:Fallback xmlns="">
          <p:sp>
            <p:nvSpPr>
              <p:cNvPr id="25" name="TextBox 24"/>
              <p:cNvSpPr txBox="1">
                <a:spLocks noRot="1" noChangeAspect="1" noMove="1" noResize="1" noEditPoints="1" noAdjustHandles="1" noChangeArrowheads="1" noChangeShapeType="1" noTextEdit="1"/>
              </p:cNvSpPr>
              <p:nvPr/>
            </p:nvSpPr>
            <p:spPr>
              <a:xfrm>
                <a:off x="3327742" y="4268335"/>
                <a:ext cx="2768258" cy="661912"/>
              </a:xfrm>
              <a:prstGeom prst="rect">
                <a:avLst/>
              </a:prstGeom>
              <a:blipFill rotWithShape="0">
                <a:blip r:embed="rId7"/>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26" name="TextBox 25"/>
              <p:cNvSpPr txBox="1"/>
              <p:nvPr/>
            </p:nvSpPr>
            <p:spPr>
              <a:xfrm>
                <a:off x="3327742" y="4925883"/>
                <a:ext cx="2768258" cy="66191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ru-RU"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𝑝</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2</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1</m:t>
                              </m:r>
                            </m:sub>
                          </m:sSub>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sSub>
                                <m:sSubPr>
                                  <m:ctrlPr>
                                    <a:rPr lang="en-US" b="0" i="1" smtClean="0">
                                      <a:latin typeface="Cambria Math" panose="02040503050406030204" pitchFamily="18" charset="0"/>
                                    </a:rPr>
                                  </m:ctrlPr>
                                </m:sSubPr>
                                <m:e>
                                  <m:r>
                                    <a:rPr lang="el-GR" b="0" i="1" smtClean="0">
                                      <a:latin typeface="Cambria Math" panose="02040503050406030204" pitchFamily="18" charset="0"/>
                                    </a:rPr>
                                    <m:t>𝜃</m:t>
                                  </m:r>
                                </m:e>
                                <m:sub>
                                  <m:r>
                                    <a:rPr lang="en-US" b="0" i="1" smtClean="0">
                                      <a:latin typeface="Cambria Math" panose="02040503050406030204" pitchFamily="18" charset="0"/>
                                    </a:rPr>
                                    <m:t>𝑖</m:t>
                                  </m:r>
                                </m:sub>
                              </m:sSub>
                            </m:e>
                          </m:func>
                        </m:num>
                        <m:den>
                          <m:sSub>
                            <m:sSubPr>
                              <m:ctrlPr>
                                <a:rPr lang="en-US" i="1">
                                  <a:latin typeface="Cambria Math" panose="02040503050406030204" pitchFamily="18" charset="0"/>
                                </a:rPr>
                              </m:ctrlPr>
                            </m:sSubPr>
                            <m:e>
                              <m:r>
                                <a:rPr lang="en-US" i="1">
                                  <a:latin typeface="Cambria Math" panose="02040503050406030204" pitchFamily="18" charset="0"/>
                                </a:rPr>
                                <m:t>𝑛</m:t>
                              </m:r>
                            </m:e>
                            <m:sub>
                              <m:r>
                                <a:rPr lang="en-US" b="0" i="1" smtClean="0">
                                  <a:latin typeface="Cambria Math" panose="02040503050406030204" pitchFamily="18" charset="0"/>
                                </a:rPr>
                                <m:t>2</m:t>
                              </m:r>
                            </m:sub>
                          </m:sSub>
                          <m:func>
                            <m:funcPr>
                              <m:ctrlPr>
                                <a:rPr lang="en-US" i="1">
                                  <a:latin typeface="Cambria Math" panose="02040503050406030204" pitchFamily="18" charset="0"/>
                                </a:rPr>
                              </m:ctrlPr>
                            </m:funcPr>
                            <m:fName>
                              <m:r>
                                <m:rPr>
                                  <m:sty m:val="p"/>
                                </m:rPr>
                                <a:rPr lang="en-US">
                                  <a:latin typeface="Cambria Math" panose="02040503050406030204" pitchFamily="18" charset="0"/>
                                </a:rPr>
                                <m:t>cos</m:t>
                              </m:r>
                            </m:fName>
                            <m:e>
                              <m:sSub>
                                <m:sSubPr>
                                  <m:ctrlPr>
                                    <a:rPr lang="en-US" i="1">
                                      <a:latin typeface="Cambria Math" panose="02040503050406030204" pitchFamily="18" charset="0"/>
                                    </a:rPr>
                                  </m:ctrlPr>
                                </m:sSubPr>
                                <m:e>
                                  <m:r>
                                    <a:rPr lang="el-GR" i="1">
                                      <a:latin typeface="Cambria Math" panose="02040503050406030204" pitchFamily="18" charset="0"/>
                                    </a:rPr>
                                    <m:t>𝜃</m:t>
                                  </m:r>
                                </m:e>
                                <m:sub>
                                  <m:r>
                                    <a:rPr lang="en-US" i="1">
                                      <a:latin typeface="Cambria Math" panose="02040503050406030204" pitchFamily="18" charset="0"/>
                                    </a:rPr>
                                    <m:t>𝑖</m:t>
                                  </m:r>
                                </m:sub>
                              </m:sSub>
                            </m:e>
                          </m:func>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𝑛</m:t>
                              </m:r>
                            </m:e>
                            <m:sub>
                              <m:r>
                                <a:rPr lang="en-US" b="0" i="1" smtClean="0">
                                  <a:latin typeface="Cambria Math" panose="02040503050406030204" pitchFamily="18" charset="0"/>
                                </a:rPr>
                                <m:t>1</m:t>
                              </m:r>
                            </m:sub>
                          </m:sSub>
                          <m:func>
                            <m:funcPr>
                              <m:ctrlPr>
                                <a:rPr lang="en-US" i="1">
                                  <a:latin typeface="Cambria Math" panose="02040503050406030204" pitchFamily="18" charset="0"/>
                                </a:rPr>
                              </m:ctrlPr>
                            </m:funcPr>
                            <m:fName>
                              <m:r>
                                <m:rPr>
                                  <m:sty m:val="p"/>
                                </m:rPr>
                                <a:rPr lang="en-US">
                                  <a:latin typeface="Cambria Math" panose="02040503050406030204" pitchFamily="18" charset="0"/>
                                </a:rPr>
                                <m:t>cos</m:t>
                              </m:r>
                            </m:fName>
                            <m:e>
                              <m:sSub>
                                <m:sSubPr>
                                  <m:ctrlPr>
                                    <a:rPr lang="en-US" i="1">
                                      <a:latin typeface="Cambria Math" panose="02040503050406030204" pitchFamily="18" charset="0"/>
                                    </a:rPr>
                                  </m:ctrlPr>
                                </m:sSubPr>
                                <m:e>
                                  <m:r>
                                    <a:rPr lang="el-GR" i="1">
                                      <a:latin typeface="Cambria Math" panose="02040503050406030204" pitchFamily="18" charset="0"/>
                                    </a:rPr>
                                    <m:t>𝜃</m:t>
                                  </m:r>
                                </m:e>
                                <m:sub>
                                  <m:r>
                                    <a:rPr lang="en-US" i="1">
                                      <a:latin typeface="Cambria Math" panose="02040503050406030204" pitchFamily="18" charset="0"/>
                                    </a:rPr>
                                    <m:t>𝑡</m:t>
                                  </m:r>
                                </m:sub>
                              </m:sSub>
                            </m:e>
                          </m:func>
                        </m:den>
                      </m:f>
                    </m:oMath>
                  </m:oMathPara>
                </a14:m>
                <a:endParaRPr lang="ru-RU" dirty="0"/>
              </a:p>
            </p:txBody>
          </p:sp>
        </mc:Choice>
        <mc:Fallback xmlns="">
          <p:sp>
            <p:nvSpPr>
              <p:cNvPr id="26" name="TextBox 25"/>
              <p:cNvSpPr txBox="1">
                <a:spLocks noRot="1" noChangeAspect="1" noMove="1" noResize="1" noEditPoints="1" noAdjustHandles="1" noChangeArrowheads="1" noChangeShapeType="1" noTextEdit="1"/>
              </p:cNvSpPr>
              <p:nvPr/>
            </p:nvSpPr>
            <p:spPr>
              <a:xfrm>
                <a:off x="3327742" y="4925883"/>
                <a:ext cx="2768258" cy="661912"/>
              </a:xfrm>
              <a:prstGeom prst="rect">
                <a:avLst/>
              </a:prstGeom>
              <a:blipFill rotWithShape="0">
                <a:blip r:embed="rId8"/>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27" name="TextBox 26"/>
              <p:cNvSpPr txBox="1"/>
              <p:nvPr/>
            </p:nvSpPr>
            <p:spPr>
              <a:xfrm>
                <a:off x="1848147" y="5922736"/>
                <a:ext cx="106061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𝑅</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𝑟</m:t>
                              </m:r>
                            </m:e>
                          </m:d>
                        </m:e>
                        <m:sup>
                          <m:r>
                            <a:rPr lang="en-US" b="0" i="1" smtClean="0">
                              <a:latin typeface="Cambria Math" panose="02040503050406030204" pitchFamily="18" charset="0"/>
                            </a:rPr>
                            <m:t>2</m:t>
                          </m:r>
                        </m:sup>
                      </m:sSup>
                    </m:oMath>
                  </m:oMathPara>
                </a14:m>
                <a:endParaRPr lang="ru-RU" dirty="0"/>
              </a:p>
            </p:txBody>
          </p:sp>
        </mc:Choice>
        <mc:Fallback xmlns="">
          <p:sp>
            <p:nvSpPr>
              <p:cNvPr id="27" name="TextBox 26"/>
              <p:cNvSpPr txBox="1">
                <a:spLocks noRot="1" noChangeAspect="1" noMove="1" noResize="1" noEditPoints="1" noAdjustHandles="1" noChangeArrowheads="1" noChangeShapeType="1" noTextEdit="1"/>
              </p:cNvSpPr>
              <p:nvPr/>
            </p:nvSpPr>
            <p:spPr>
              <a:xfrm>
                <a:off x="1848147" y="5922736"/>
                <a:ext cx="1060611" cy="369332"/>
              </a:xfrm>
              <a:prstGeom prst="rect">
                <a:avLst/>
              </a:prstGeom>
              <a:blipFill rotWithShape="0">
                <a:blip r:embed="rId9"/>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28" name="TextBox 27"/>
              <p:cNvSpPr txBox="1"/>
              <p:nvPr/>
            </p:nvSpPr>
            <p:spPr>
              <a:xfrm>
                <a:off x="2964877" y="5776446"/>
                <a:ext cx="1919756" cy="66191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𝑇</m:t>
                      </m:r>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𝑛</m:t>
                              </m:r>
                            </m:e>
                            <m:sub>
                              <m:r>
                                <a:rPr lang="en-US" i="1">
                                  <a:latin typeface="Cambria Math" panose="02040503050406030204" pitchFamily="18" charset="0"/>
                                </a:rPr>
                                <m:t>2</m:t>
                              </m:r>
                            </m:sub>
                          </m:sSub>
                          <m:func>
                            <m:funcPr>
                              <m:ctrlPr>
                                <a:rPr lang="en-US" i="1">
                                  <a:latin typeface="Cambria Math" panose="02040503050406030204" pitchFamily="18" charset="0"/>
                                </a:rPr>
                              </m:ctrlPr>
                            </m:funcPr>
                            <m:fName>
                              <m:r>
                                <m:rPr>
                                  <m:sty m:val="p"/>
                                </m:rPr>
                                <a:rPr lang="en-US">
                                  <a:latin typeface="Cambria Math" panose="02040503050406030204" pitchFamily="18" charset="0"/>
                                </a:rPr>
                                <m:t>cos</m:t>
                              </m:r>
                            </m:fName>
                            <m:e>
                              <m:sSub>
                                <m:sSubPr>
                                  <m:ctrlPr>
                                    <a:rPr lang="en-US" i="1">
                                      <a:latin typeface="Cambria Math" panose="02040503050406030204" pitchFamily="18" charset="0"/>
                                    </a:rPr>
                                  </m:ctrlPr>
                                </m:sSubPr>
                                <m:e>
                                  <m:r>
                                    <a:rPr lang="el-GR" i="1">
                                      <a:latin typeface="Cambria Math" panose="02040503050406030204" pitchFamily="18" charset="0"/>
                                    </a:rPr>
                                    <m:t>𝜃</m:t>
                                  </m:r>
                                </m:e>
                                <m:sub>
                                  <m:r>
                                    <a:rPr lang="en-US" i="1">
                                      <a:latin typeface="Cambria Math" panose="02040503050406030204" pitchFamily="18" charset="0"/>
                                    </a:rPr>
                                    <m:t>𝑡</m:t>
                                  </m:r>
                                </m:sub>
                              </m:sSub>
                            </m:e>
                          </m:func>
                        </m:num>
                        <m:den>
                          <m:sSub>
                            <m:sSubPr>
                              <m:ctrlPr>
                                <a:rPr lang="en-US" i="1">
                                  <a:latin typeface="Cambria Math" panose="02040503050406030204" pitchFamily="18" charset="0"/>
                                </a:rPr>
                              </m:ctrlPr>
                            </m:sSubPr>
                            <m:e>
                              <m:r>
                                <a:rPr lang="en-US" i="1">
                                  <a:latin typeface="Cambria Math" panose="02040503050406030204" pitchFamily="18" charset="0"/>
                                </a:rPr>
                                <m:t>𝑛</m:t>
                              </m:r>
                            </m:e>
                            <m:sub>
                              <m:r>
                                <a:rPr lang="en-US" i="1">
                                  <a:latin typeface="Cambria Math" panose="02040503050406030204" pitchFamily="18" charset="0"/>
                                </a:rPr>
                                <m:t>1</m:t>
                              </m:r>
                            </m:sub>
                          </m:sSub>
                          <m:func>
                            <m:funcPr>
                              <m:ctrlPr>
                                <a:rPr lang="en-US" i="1">
                                  <a:latin typeface="Cambria Math" panose="02040503050406030204" pitchFamily="18" charset="0"/>
                                </a:rPr>
                              </m:ctrlPr>
                            </m:funcPr>
                            <m:fName>
                              <m:r>
                                <m:rPr>
                                  <m:sty m:val="p"/>
                                </m:rPr>
                                <a:rPr lang="en-US">
                                  <a:latin typeface="Cambria Math" panose="02040503050406030204" pitchFamily="18" charset="0"/>
                                </a:rPr>
                                <m:t>cos</m:t>
                              </m:r>
                            </m:fName>
                            <m:e>
                              <m:sSub>
                                <m:sSubPr>
                                  <m:ctrlPr>
                                    <a:rPr lang="en-US" i="1">
                                      <a:latin typeface="Cambria Math" panose="02040503050406030204" pitchFamily="18" charset="0"/>
                                    </a:rPr>
                                  </m:ctrlPr>
                                </m:sSubPr>
                                <m:e>
                                  <m:r>
                                    <a:rPr lang="el-GR" i="1">
                                      <a:latin typeface="Cambria Math" panose="02040503050406030204" pitchFamily="18" charset="0"/>
                                    </a:rPr>
                                    <m:t>𝜃</m:t>
                                  </m:r>
                                </m:e>
                                <m:sub>
                                  <m:r>
                                    <a:rPr lang="en-US" i="1">
                                      <a:latin typeface="Cambria Math" panose="02040503050406030204" pitchFamily="18" charset="0"/>
                                    </a:rPr>
                                    <m:t>𝑖</m:t>
                                  </m:r>
                                </m:sub>
                              </m:sSub>
                            </m:e>
                          </m:func>
                        </m:den>
                      </m:f>
                      <m:sSup>
                        <m:sSupPr>
                          <m:ctrlPr>
                            <a:rPr lang="en-US" b="0" i="1" smtClean="0">
                              <a:latin typeface="Cambria Math" panose="02040503050406030204" pitchFamily="18" charset="0"/>
                            </a:rPr>
                          </m:ctrlPr>
                        </m:sSupPr>
                        <m:e>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𝑡</m:t>
                              </m:r>
                            </m:e>
                          </m:d>
                        </m:e>
                        <m:sup>
                          <m:r>
                            <a:rPr lang="en-US" b="0" i="1" smtClean="0">
                              <a:latin typeface="Cambria Math" panose="02040503050406030204" pitchFamily="18" charset="0"/>
                            </a:rPr>
                            <m:t>2</m:t>
                          </m:r>
                        </m:sup>
                      </m:sSup>
                    </m:oMath>
                  </m:oMathPara>
                </a14:m>
                <a:endParaRPr lang="ru-RU" dirty="0"/>
              </a:p>
            </p:txBody>
          </p:sp>
        </mc:Choice>
        <mc:Fallback xmlns="">
          <p:sp>
            <p:nvSpPr>
              <p:cNvPr id="28" name="TextBox 27"/>
              <p:cNvSpPr txBox="1">
                <a:spLocks noRot="1" noChangeAspect="1" noMove="1" noResize="1" noEditPoints="1" noAdjustHandles="1" noChangeArrowheads="1" noChangeShapeType="1" noTextEdit="1"/>
              </p:cNvSpPr>
              <p:nvPr/>
            </p:nvSpPr>
            <p:spPr>
              <a:xfrm>
                <a:off x="2964877" y="5776446"/>
                <a:ext cx="1919756" cy="661912"/>
              </a:xfrm>
              <a:prstGeom prst="rect">
                <a:avLst/>
              </a:prstGeom>
              <a:blipFill rotWithShape="0">
                <a:blip r:embed="rId10"/>
                <a:stretch>
                  <a:fillRect/>
                </a:stretch>
              </a:blipFill>
            </p:spPr>
            <p:txBody>
              <a:bodyPr/>
              <a:lstStyle/>
              <a:p>
                <a:r>
                  <a:rPr lang="ru-RU">
                    <a:noFill/>
                  </a:rPr>
                  <a:t> </a:t>
                </a:r>
              </a:p>
            </p:txBody>
          </p:sp>
        </mc:Fallback>
      </mc:AlternateContent>
      <p:pic>
        <p:nvPicPr>
          <p:cNvPr id="17" name="Рисунок 16"/>
          <p:cNvPicPr>
            <a:picLocks noChangeAspect="1"/>
          </p:cNvPicPr>
          <p:nvPr/>
        </p:nvPicPr>
        <p:blipFill rotWithShape="1">
          <a:blip r:embed="rId11" cstate="print">
            <a:extLst>
              <a:ext uri="{28A0092B-C50C-407E-A947-70E740481C1C}">
                <a14:useLocalDpi xmlns:a14="http://schemas.microsoft.com/office/drawing/2010/main" val="0"/>
              </a:ext>
            </a:extLst>
          </a:blip>
          <a:srcRect l="6841" t="6807" r="8085" b="7638"/>
          <a:stretch/>
        </p:blipFill>
        <p:spPr>
          <a:xfrm>
            <a:off x="6270691" y="869612"/>
            <a:ext cx="3442869" cy="2886141"/>
          </a:xfrm>
          <a:prstGeom prst="rect">
            <a:avLst/>
          </a:prstGeom>
        </p:spPr>
      </p:pic>
      <p:pic>
        <p:nvPicPr>
          <p:cNvPr id="18" name="Рисунок 17"/>
          <p:cNvPicPr>
            <a:picLocks noChangeAspect="1"/>
          </p:cNvPicPr>
          <p:nvPr/>
        </p:nvPicPr>
        <p:blipFill rotWithShape="1">
          <a:blip r:embed="rId12" cstate="print">
            <a:extLst>
              <a:ext uri="{28A0092B-C50C-407E-A947-70E740481C1C}">
                <a14:useLocalDpi xmlns:a14="http://schemas.microsoft.com/office/drawing/2010/main" val="0"/>
              </a:ext>
            </a:extLst>
          </a:blip>
          <a:srcRect l="6605" t="11117" r="7626"/>
          <a:stretch/>
        </p:blipFill>
        <p:spPr>
          <a:xfrm>
            <a:off x="6270690" y="3845327"/>
            <a:ext cx="3442869" cy="2974150"/>
          </a:xfrm>
          <a:prstGeom prst="rect">
            <a:avLst/>
          </a:prstGeom>
        </p:spPr>
      </p:pic>
      <p:sp>
        <p:nvSpPr>
          <p:cNvPr id="29" name="Прямоугольник 28"/>
          <p:cNvSpPr/>
          <p:nvPr/>
        </p:nvSpPr>
        <p:spPr>
          <a:xfrm>
            <a:off x="10046567" y="3928174"/>
            <a:ext cx="1936429" cy="369332"/>
          </a:xfrm>
          <a:prstGeom prst="rect">
            <a:avLst/>
          </a:prstGeom>
        </p:spPr>
        <p:txBody>
          <a:bodyPr wrap="none">
            <a:spAutoFit/>
          </a:bodyPr>
          <a:lstStyle/>
          <a:p>
            <a:pPr algn="ctr"/>
            <a:r>
              <a:rPr lang="ru-RU" dirty="0" smtClean="0">
                <a:solidFill>
                  <a:srgbClr val="101418"/>
                </a:solidFill>
                <a:latin typeface="Cambria" panose="02040503050406030204" pitchFamily="18" charset="0"/>
                <a:ea typeface="Cambria" panose="02040503050406030204" pitchFamily="18" charset="0"/>
              </a:rPr>
              <a:t>Стопа Столетова</a:t>
            </a:r>
            <a:endParaRPr lang="ru-RU" b="0" i="0" dirty="0">
              <a:solidFill>
                <a:srgbClr val="101418"/>
              </a:solidFill>
              <a:effectLst/>
              <a:latin typeface="Cambria" panose="02040503050406030204" pitchFamily="18" charset="0"/>
              <a:ea typeface="Cambria" panose="02040503050406030204" pitchFamily="18" charset="0"/>
            </a:endParaRPr>
          </a:p>
        </p:txBody>
      </p:sp>
      <p:pic>
        <p:nvPicPr>
          <p:cNvPr id="15" name="Рисунок 1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731576" y="4390119"/>
            <a:ext cx="2425365" cy="1755443"/>
          </a:xfrm>
          <a:prstGeom prst="rect">
            <a:avLst/>
          </a:prstGeom>
        </p:spPr>
      </p:pic>
      <p:sp>
        <p:nvSpPr>
          <p:cNvPr id="30" name="Прямоугольник 29"/>
          <p:cNvSpPr/>
          <p:nvPr/>
        </p:nvSpPr>
        <p:spPr>
          <a:xfrm>
            <a:off x="10167970" y="805250"/>
            <a:ext cx="1729897" cy="369332"/>
          </a:xfrm>
          <a:prstGeom prst="rect">
            <a:avLst/>
          </a:prstGeom>
        </p:spPr>
        <p:txBody>
          <a:bodyPr wrap="none">
            <a:spAutoFit/>
          </a:bodyPr>
          <a:lstStyle/>
          <a:p>
            <a:pPr algn="ctr"/>
            <a:r>
              <a:rPr lang="ru-RU" dirty="0" smtClean="0">
                <a:solidFill>
                  <a:srgbClr val="101418"/>
                </a:solidFill>
                <a:latin typeface="Cambria" panose="02040503050406030204" pitchFamily="18" charset="0"/>
                <a:ea typeface="Cambria" panose="02040503050406030204" pitchFamily="18" charset="0"/>
              </a:rPr>
              <a:t>Угол </a:t>
            </a:r>
            <a:r>
              <a:rPr lang="ru-RU" dirty="0" err="1" smtClean="0">
                <a:solidFill>
                  <a:srgbClr val="101418"/>
                </a:solidFill>
                <a:latin typeface="Cambria" panose="02040503050406030204" pitchFamily="18" charset="0"/>
                <a:ea typeface="Cambria" panose="02040503050406030204" pitchFamily="18" charset="0"/>
              </a:rPr>
              <a:t>Брюстера</a:t>
            </a:r>
            <a:endParaRPr lang="ru-RU" b="0" i="0" dirty="0">
              <a:solidFill>
                <a:srgbClr val="101418"/>
              </a:solidFill>
              <a:effectLst/>
              <a:latin typeface="Cambria" panose="02040503050406030204" pitchFamily="18" charset="0"/>
              <a:ea typeface="Cambria" panose="02040503050406030204" pitchFamily="18" charset="0"/>
            </a:endParaRPr>
          </a:p>
        </p:txBody>
      </p:sp>
      <p:pic>
        <p:nvPicPr>
          <p:cNvPr id="36" name="Рисунок 35"/>
          <p:cNvPicPr>
            <a:picLocks noChangeAspect="1"/>
          </p:cNvPicPr>
          <p:nvPr/>
        </p:nvPicPr>
        <p:blipFill>
          <a:blip r:embed="rId14"/>
          <a:stretch>
            <a:fillRect/>
          </a:stretch>
        </p:blipFill>
        <p:spPr>
          <a:xfrm>
            <a:off x="9833737" y="1584127"/>
            <a:ext cx="2221041" cy="1626361"/>
          </a:xfrm>
          <a:prstGeom prst="rect">
            <a:avLst/>
          </a:prstGeom>
        </p:spPr>
      </p:pic>
      <p:sp>
        <p:nvSpPr>
          <p:cNvPr id="31" name="TextBox 30">
            <a:extLst>
              <a:ext uri="{FF2B5EF4-FFF2-40B4-BE49-F238E27FC236}">
                <a16:creationId xmlns:a16="http://schemas.microsoft.com/office/drawing/2014/main" xmlns="" id="{2CCAA011-7FAD-95ED-B027-C78E1CDC440D}"/>
              </a:ext>
            </a:extLst>
          </p:cNvPr>
          <p:cNvSpPr txBox="1"/>
          <p:nvPr/>
        </p:nvSpPr>
        <p:spPr>
          <a:xfrm>
            <a:off x="1043717" y="-16581"/>
            <a:ext cx="10117657" cy="584775"/>
          </a:xfrm>
          <a:prstGeom prst="rect">
            <a:avLst/>
          </a:prstGeom>
          <a:noFill/>
        </p:spPr>
        <p:txBody>
          <a:bodyPr wrap="square">
            <a:spAutoFit/>
          </a:bodyPr>
          <a:lstStyle/>
          <a:p>
            <a:pPr algn="ctr"/>
            <a:r>
              <a:rPr lang="ru-RU" sz="3200" b="1" dirty="0" smtClean="0">
                <a:solidFill>
                  <a:schemeClr val="bg1"/>
                </a:solidFill>
                <a:latin typeface="Cambria" panose="02040503050406030204" pitchFamily="18" charset="0"/>
                <a:ea typeface="Cambria" panose="02040503050406030204" pitchFamily="18" charset="0"/>
              </a:rPr>
              <a:t>Способы получения света заданной поляризации</a:t>
            </a:r>
            <a:endParaRPr lang="ru-RU" sz="3200" b="1"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408132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xmlns="" id="{EBAC40D6-56D8-57D1-2043-EC499F956793}"/>
              </a:ext>
            </a:extLst>
          </p:cNvPr>
          <p:cNvSpPr/>
          <p:nvPr/>
        </p:nvSpPr>
        <p:spPr>
          <a:xfrm>
            <a:off x="0" y="6502840"/>
            <a:ext cx="12192000" cy="355160"/>
          </a:xfrm>
          <a:prstGeom prst="rect">
            <a:avLst/>
          </a:prstGeom>
          <a:solidFill>
            <a:srgbClr val="6667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ru-RU" dirty="0" smtClean="0">
                <a:latin typeface="Cambria" panose="02040503050406030204" pitchFamily="18" charset="0"/>
                <a:ea typeface="Cambria" panose="02040503050406030204" pitchFamily="18" charset="0"/>
              </a:rPr>
              <a:t>10</a:t>
            </a:r>
            <a:endParaRPr lang="ru-RU" dirty="0">
              <a:latin typeface="Cambria" panose="02040503050406030204" pitchFamily="18" charset="0"/>
              <a:ea typeface="Cambria" panose="02040503050406030204" pitchFamily="18" charset="0"/>
            </a:endParaRPr>
          </a:p>
        </p:txBody>
      </p:sp>
      <p:sp>
        <p:nvSpPr>
          <p:cNvPr id="3" name="Прямоугольник 2">
            <a:extLst>
              <a:ext uri="{FF2B5EF4-FFF2-40B4-BE49-F238E27FC236}">
                <a16:creationId xmlns:a16="http://schemas.microsoft.com/office/drawing/2014/main" xmlns="" id="{85A8224A-EADE-6381-83AC-091859F6E4FB}"/>
              </a:ext>
            </a:extLst>
          </p:cNvPr>
          <p:cNvSpPr/>
          <p:nvPr/>
        </p:nvSpPr>
        <p:spPr>
          <a:xfrm>
            <a:off x="0" y="0"/>
            <a:ext cx="12192000" cy="552975"/>
          </a:xfrm>
          <a:prstGeom prst="rect">
            <a:avLst/>
          </a:prstGeom>
          <a:solidFill>
            <a:srgbClr val="6667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TextBox 3">
            <a:extLst>
              <a:ext uri="{FF2B5EF4-FFF2-40B4-BE49-F238E27FC236}">
                <a16:creationId xmlns:a16="http://schemas.microsoft.com/office/drawing/2014/main" xmlns="" id="{2CCAA011-7FAD-95ED-B027-C78E1CDC440D}"/>
              </a:ext>
            </a:extLst>
          </p:cNvPr>
          <p:cNvSpPr txBox="1"/>
          <p:nvPr/>
        </p:nvSpPr>
        <p:spPr>
          <a:xfrm>
            <a:off x="1043717" y="-16581"/>
            <a:ext cx="10117657" cy="584775"/>
          </a:xfrm>
          <a:prstGeom prst="rect">
            <a:avLst/>
          </a:prstGeom>
          <a:noFill/>
        </p:spPr>
        <p:txBody>
          <a:bodyPr wrap="square">
            <a:spAutoFit/>
          </a:bodyPr>
          <a:lstStyle/>
          <a:p>
            <a:pPr algn="ctr"/>
            <a:r>
              <a:rPr lang="ru-RU" sz="3200" b="1" dirty="0" smtClean="0">
                <a:solidFill>
                  <a:schemeClr val="bg1"/>
                </a:solidFill>
                <a:latin typeface="Cambria" panose="02040503050406030204" pitchFamily="18" charset="0"/>
                <a:ea typeface="Cambria" panose="02040503050406030204" pitchFamily="18" charset="0"/>
              </a:rPr>
              <a:t>Способы получения света заданной поляризации</a:t>
            </a:r>
            <a:endParaRPr lang="ru-RU" sz="3200" b="1" dirty="0">
              <a:solidFill>
                <a:schemeClr val="bg1"/>
              </a:solidFill>
              <a:latin typeface="Cambria" panose="02040503050406030204" pitchFamily="18" charset="0"/>
              <a:ea typeface="Cambria" panose="02040503050406030204" pitchFamily="18" charset="0"/>
            </a:endParaRPr>
          </a:p>
        </p:txBody>
      </p:sp>
      <p:sp>
        <p:nvSpPr>
          <p:cNvPr id="5" name="Google Shape;4885;p38">
            <a:extLst>
              <a:ext uri="{FF2B5EF4-FFF2-40B4-BE49-F238E27FC236}">
                <a16:creationId xmlns:a16="http://schemas.microsoft.com/office/drawing/2014/main" xmlns="" id="{946F322B-28CD-A01C-44F6-768900A3F553}"/>
              </a:ext>
            </a:extLst>
          </p:cNvPr>
          <p:cNvSpPr/>
          <p:nvPr/>
        </p:nvSpPr>
        <p:spPr>
          <a:xfrm rot="13500000">
            <a:off x="643695" y="113668"/>
            <a:ext cx="331941" cy="331941"/>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886;p38">
            <a:extLst>
              <a:ext uri="{FF2B5EF4-FFF2-40B4-BE49-F238E27FC236}">
                <a16:creationId xmlns:a16="http://schemas.microsoft.com/office/drawing/2014/main" xmlns="" id="{BD2FF347-9FD6-811A-4BD7-CE95CF9E5A96}"/>
              </a:ext>
            </a:extLst>
          </p:cNvPr>
          <p:cNvSpPr/>
          <p:nvPr/>
        </p:nvSpPr>
        <p:spPr>
          <a:xfrm rot="10800000">
            <a:off x="576282" y="46750"/>
            <a:ext cx="467606" cy="467606"/>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4893;p38">
            <a:extLst>
              <a:ext uri="{FF2B5EF4-FFF2-40B4-BE49-F238E27FC236}">
                <a16:creationId xmlns:a16="http://schemas.microsoft.com/office/drawing/2014/main" xmlns="" id="{B9C114DB-F87A-5CFA-2172-C3F1D0615BC1}"/>
              </a:ext>
            </a:extLst>
          </p:cNvPr>
          <p:cNvSpPr/>
          <p:nvPr/>
        </p:nvSpPr>
        <p:spPr>
          <a:xfrm rot="13500000">
            <a:off x="175416" y="113668"/>
            <a:ext cx="331941" cy="331941"/>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4894;p38">
            <a:extLst>
              <a:ext uri="{FF2B5EF4-FFF2-40B4-BE49-F238E27FC236}">
                <a16:creationId xmlns:a16="http://schemas.microsoft.com/office/drawing/2014/main" xmlns="" id="{97F91B01-BB90-C2B2-55D3-24FD52E73AD9}"/>
              </a:ext>
            </a:extLst>
          </p:cNvPr>
          <p:cNvSpPr/>
          <p:nvPr/>
        </p:nvSpPr>
        <p:spPr>
          <a:xfrm rot="10800000">
            <a:off x="108000" y="46750"/>
            <a:ext cx="467606" cy="467606"/>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885;p38">
            <a:extLst>
              <a:ext uri="{FF2B5EF4-FFF2-40B4-BE49-F238E27FC236}">
                <a16:creationId xmlns:a16="http://schemas.microsoft.com/office/drawing/2014/main" xmlns="" id="{946F322B-28CD-A01C-44F6-768900A3F553}"/>
              </a:ext>
            </a:extLst>
          </p:cNvPr>
          <p:cNvSpPr/>
          <p:nvPr/>
        </p:nvSpPr>
        <p:spPr>
          <a:xfrm rot="13500000">
            <a:off x="11697735" y="111646"/>
            <a:ext cx="331941" cy="331941"/>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886;p38">
            <a:extLst>
              <a:ext uri="{FF2B5EF4-FFF2-40B4-BE49-F238E27FC236}">
                <a16:creationId xmlns:a16="http://schemas.microsoft.com/office/drawing/2014/main" xmlns="" id="{BD2FF347-9FD6-811A-4BD7-CE95CF9E5A96}"/>
              </a:ext>
            </a:extLst>
          </p:cNvPr>
          <p:cNvSpPr/>
          <p:nvPr/>
        </p:nvSpPr>
        <p:spPr>
          <a:xfrm rot="10800000">
            <a:off x="11630322" y="44728"/>
            <a:ext cx="467606" cy="467606"/>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893;p38">
            <a:extLst>
              <a:ext uri="{FF2B5EF4-FFF2-40B4-BE49-F238E27FC236}">
                <a16:creationId xmlns:a16="http://schemas.microsoft.com/office/drawing/2014/main" xmlns="" id="{B9C114DB-F87A-5CFA-2172-C3F1D0615BC1}"/>
              </a:ext>
            </a:extLst>
          </p:cNvPr>
          <p:cNvSpPr/>
          <p:nvPr/>
        </p:nvSpPr>
        <p:spPr>
          <a:xfrm rot="13500000">
            <a:off x="11229456" y="111646"/>
            <a:ext cx="331941" cy="331941"/>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894;p38">
            <a:extLst>
              <a:ext uri="{FF2B5EF4-FFF2-40B4-BE49-F238E27FC236}">
                <a16:creationId xmlns:a16="http://schemas.microsoft.com/office/drawing/2014/main" xmlns="" id="{97F91B01-BB90-C2B2-55D3-24FD52E73AD9}"/>
              </a:ext>
            </a:extLst>
          </p:cNvPr>
          <p:cNvSpPr/>
          <p:nvPr/>
        </p:nvSpPr>
        <p:spPr>
          <a:xfrm rot="10800000">
            <a:off x="11162040" y="44728"/>
            <a:ext cx="467606" cy="467606"/>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TextBox 15"/>
          <p:cNvSpPr txBox="1"/>
          <p:nvPr/>
        </p:nvSpPr>
        <p:spPr>
          <a:xfrm>
            <a:off x="106668" y="469502"/>
            <a:ext cx="12085333" cy="400110"/>
          </a:xfrm>
          <a:prstGeom prst="rect">
            <a:avLst/>
          </a:prstGeom>
          <a:noFill/>
        </p:spPr>
        <p:txBody>
          <a:bodyPr wrap="square" rtlCol="0">
            <a:spAutoFit/>
          </a:bodyPr>
          <a:lstStyle/>
          <a:p>
            <a:pPr algn="ctr"/>
            <a:r>
              <a:rPr lang="ru-RU" sz="2000" b="1" dirty="0" smtClean="0">
                <a:latin typeface="Cambria" panose="02040503050406030204" pitchFamily="18" charset="0"/>
                <a:ea typeface="Cambria" panose="02040503050406030204" pitchFamily="18" charset="0"/>
              </a:rPr>
              <a:t>Поляризация света при отражении и преломлении на границе раздела двух диэлектриков</a:t>
            </a:r>
            <a:endParaRPr lang="ru-RU" sz="2000" b="1" dirty="0">
              <a:latin typeface="Cambria" panose="02040503050406030204" pitchFamily="18" charset="0"/>
              <a:ea typeface="Cambria" panose="02040503050406030204" pitchFamily="18" charset="0"/>
            </a:endParaRPr>
          </a:p>
        </p:txBody>
      </p:sp>
      <p:sp>
        <p:nvSpPr>
          <p:cNvPr id="21" name="Прямоугольник 20"/>
          <p:cNvSpPr/>
          <p:nvPr/>
        </p:nvSpPr>
        <p:spPr>
          <a:xfrm>
            <a:off x="2231416" y="3907540"/>
            <a:ext cx="2192652" cy="369332"/>
          </a:xfrm>
          <a:prstGeom prst="rect">
            <a:avLst/>
          </a:prstGeom>
        </p:spPr>
        <p:txBody>
          <a:bodyPr wrap="none">
            <a:spAutoFit/>
          </a:bodyPr>
          <a:lstStyle/>
          <a:p>
            <a:r>
              <a:rPr lang="ru-RU" dirty="0">
                <a:solidFill>
                  <a:srgbClr val="101418"/>
                </a:solidFill>
                <a:latin typeface="Cambria" panose="02040503050406030204" pitchFamily="18" charset="0"/>
                <a:ea typeface="Cambria" panose="02040503050406030204" pitchFamily="18" charset="0"/>
              </a:rPr>
              <a:t>Формулы Френеля</a:t>
            </a:r>
            <a:endParaRPr lang="ru-RU" b="0" i="0" dirty="0">
              <a:solidFill>
                <a:srgbClr val="101418"/>
              </a:solidFill>
              <a:effectLst/>
              <a:latin typeface="Cambria" panose="02040503050406030204" pitchFamily="18" charset="0"/>
              <a:ea typeface="Cambria" panose="02040503050406030204" pitchFamily="18" charset="0"/>
            </a:endParaRPr>
          </a:p>
        </p:txBody>
      </p:sp>
      <p:pic>
        <p:nvPicPr>
          <p:cNvPr id="23" name="Рисунок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80578" y="924437"/>
            <a:ext cx="2973911" cy="2763259"/>
          </a:xfrm>
          <a:prstGeom prst="rect">
            <a:avLst/>
          </a:prstGeom>
        </p:spPr>
      </p:pic>
      <p:pic>
        <p:nvPicPr>
          <p:cNvPr id="24" name="Рисунок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68" y="910739"/>
            <a:ext cx="2973911" cy="2763259"/>
          </a:xfrm>
          <a:prstGeom prst="rect">
            <a:avLst/>
          </a:prstGeom>
        </p:spPr>
      </p:pic>
      <p:sp>
        <p:nvSpPr>
          <p:cNvPr id="19" name="Прямоугольник 18"/>
          <p:cNvSpPr/>
          <p:nvPr/>
        </p:nvSpPr>
        <p:spPr>
          <a:xfrm>
            <a:off x="808793" y="3606623"/>
            <a:ext cx="1569660" cy="369332"/>
          </a:xfrm>
          <a:prstGeom prst="rect">
            <a:avLst/>
          </a:prstGeom>
        </p:spPr>
        <p:txBody>
          <a:bodyPr wrap="none">
            <a:spAutoFit/>
          </a:bodyPr>
          <a:lstStyle/>
          <a:p>
            <a:r>
              <a:rPr lang="en-AU" i="1" dirty="0" smtClean="0">
                <a:solidFill>
                  <a:srgbClr val="101418"/>
                </a:solidFill>
                <a:latin typeface="Cambria" panose="02040503050406030204" pitchFamily="18" charset="0"/>
                <a:ea typeface="Cambria" panose="02040503050406030204" pitchFamily="18" charset="0"/>
              </a:rPr>
              <a:t>s</a:t>
            </a:r>
            <a:r>
              <a:rPr lang="en-AU" dirty="0" smtClean="0">
                <a:solidFill>
                  <a:srgbClr val="101418"/>
                </a:solidFill>
                <a:latin typeface="Cambria" panose="02040503050406030204" pitchFamily="18" charset="0"/>
                <a:ea typeface="Cambria" panose="02040503050406030204" pitchFamily="18" charset="0"/>
              </a:rPr>
              <a:t>-polarization</a:t>
            </a:r>
            <a:endParaRPr lang="ru-RU" b="0" i="0" dirty="0">
              <a:solidFill>
                <a:srgbClr val="101418"/>
              </a:solidFill>
              <a:effectLst/>
              <a:latin typeface="Cambria" panose="02040503050406030204" pitchFamily="18" charset="0"/>
              <a:ea typeface="Cambria" panose="02040503050406030204" pitchFamily="18" charset="0"/>
            </a:endParaRPr>
          </a:p>
        </p:txBody>
      </p:sp>
      <p:sp>
        <p:nvSpPr>
          <p:cNvPr id="20" name="Прямоугольник 19"/>
          <p:cNvSpPr/>
          <p:nvPr/>
        </p:nvSpPr>
        <p:spPr>
          <a:xfrm>
            <a:off x="3782703" y="3624292"/>
            <a:ext cx="1569660" cy="369332"/>
          </a:xfrm>
          <a:prstGeom prst="rect">
            <a:avLst/>
          </a:prstGeom>
        </p:spPr>
        <p:txBody>
          <a:bodyPr wrap="none">
            <a:spAutoFit/>
          </a:bodyPr>
          <a:lstStyle/>
          <a:p>
            <a:r>
              <a:rPr lang="en-AU" i="1" dirty="0" smtClean="0">
                <a:solidFill>
                  <a:srgbClr val="101418"/>
                </a:solidFill>
                <a:latin typeface="Cambria" panose="02040503050406030204" pitchFamily="18" charset="0"/>
                <a:ea typeface="Cambria" panose="02040503050406030204" pitchFamily="18" charset="0"/>
              </a:rPr>
              <a:t>p</a:t>
            </a:r>
            <a:r>
              <a:rPr lang="en-AU" dirty="0" smtClean="0">
                <a:solidFill>
                  <a:srgbClr val="101418"/>
                </a:solidFill>
                <a:latin typeface="Cambria" panose="02040503050406030204" pitchFamily="18" charset="0"/>
                <a:ea typeface="Cambria" panose="02040503050406030204" pitchFamily="18" charset="0"/>
              </a:rPr>
              <a:t>-polarization</a:t>
            </a:r>
            <a:endParaRPr lang="ru-RU" b="0" i="0" dirty="0">
              <a:solidFill>
                <a:srgbClr val="101418"/>
              </a:solidFill>
              <a:effectLst/>
              <a:latin typeface="Cambria" panose="02040503050406030204" pitchFamily="18" charset="0"/>
              <a:ea typeface="Cambria" panose="02040503050406030204" pitchFamily="18" charset="0"/>
            </a:endParaRPr>
          </a:p>
        </p:txBody>
      </p:sp>
      <mc:AlternateContent xmlns:mc="http://schemas.openxmlformats.org/markup-compatibility/2006" xmlns:a14="http://schemas.microsoft.com/office/drawing/2010/main">
        <mc:Choice Requires="a14">
          <p:sp>
            <p:nvSpPr>
              <p:cNvPr id="13" name="TextBox 12"/>
              <p:cNvSpPr txBox="1"/>
              <p:nvPr/>
            </p:nvSpPr>
            <p:spPr>
              <a:xfrm>
                <a:off x="305238" y="4268335"/>
                <a:ext cx="2659639" cy="66191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ru-RU" i="1" smtClean="0">
                              <a:latin typeface="Cambria Math" panose="02040503050406030204" pitchFamily="18" charset="0"/>
                            </a:rPr>
                          </m:ctrlPr>
                        </m:sSubPr>
                        <m:e>
                          <m:r>
                            <a:rPr lang="en-US" b="0" i="1" smtClean="0">
                              <a:latin typeface="Cambria Math" panose="02040503050406030204" pitchFamily="18" charset="0"/>
                            </a:rPr>
                            <m:t>𝑟</m:t>
                          </m:r>
                        </m:e>
                        <m:sub>
                          <m:r>
                            <a:rPr lang="en-US" b="0" i="1" smtClean="0">
                              <a:latin typeface="Cambria Math" panose="02040503050406030204" pitchFamily="18" charset="0"/>
                            </a:rPr>
                            <m:t>𝑠</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1</m:t>
                              </m:r>
                            </m:sub>
                          </m:sSub>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sSub>
                                <m:sSubPr>
                                  <m:ctrlPr>
                                    <a:rPr lang="en-US" b="0" i="1" smtClean="0">
                                      <a:latin typeface="Cambria Math" panose="02040503050406030204" pitchFamily="18" charset="0"/>
                                    </a:rPr>
                                  </m:ctrlPr>
                                </m:sSubPr>
                                <m:e>
                                  <m:r>
                                    <a:rPr lang="el-GR" b="0" i="1" smtClean="0">
                                      <a:latin typeface="Cambria Math" panose="02040503050406030204" pitchFamily="18" charset="0"/>
                                    </a:rPr>
                                    <m:t>𝜃</m:t>
                                  </m:r>
                                </m:e>
                                <m:sub>
                                  <m:r>
                                    <a:rPr lang="en-US" b="0" i="1" smtClean="0">
                                      <a:latin typeface="Cambria Math" panose="02040503050406030204" pitchFamily="18" charset="0"/>
                                    </a:rPr>
                                    <m:t>𝑖</m:t>
                                  </m:r>
                                </m:sub>
                              </m:sSub>
                            </m:e>
                          </m:func>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𝑛</m:t>
                              </m:r>
                            </m:e>
                            <m:sub>
                              <m:r>
                                <a:rPr lang="en-US" b="0" i="1" smtClean="0">
                                  <a:latin typeface="Cambria Math" panose="02040503050406030204" pitchFamily="18" charset="0"/>
                                </a:rPr>
                                <m:t>2</m:t>
                              </m:r>
                            </m:sub>
                          </m:sSub>
                          <m:func>
                            <m:funcPr>
                              <m:ctrlPr>
                                <a:rPr lang="en-US" i="1">
                                  <a:latin typeface="Cambria Math" panose="02040503050406030204" pitchFamily="18" charset="0"/>
                                </a:rPr>
                              </m:ctrlPr>
                            </m:funcPr>
                            <m:fName>
                              <m:r>
                                <m:rPr>
                                  <m:sty m:val="p"/>
                                </m:rPr>
                                <a:rPr lang="en-US">
                                  <a:latin typeface="Cambria Math" panose="02040503050406030204" pitchFamily="18" charset="0"/>
                                </a:rPr>
                                <m:t>cos</m:t>
                              </m:r>
                            </m:fName>
                            <m:e>
                              <m:sSub>
                                <m:sSubPr>
                                  <m:ctrlPr>
                                    <a:rPr lang="en-US" i="1">
                                      <a:latin typeface="Cambria Math" panose="02040503050406030204" pitchFamily="18" charset="0"/>
                                    </a:rPr>
                                  </m:ctrlPr>
                                </m:sSubPr>
                                <m:e>
                                  <m:r>
                                    <a:rPr lang="el-GR" i="1">
                                      <a:latin typeface="Cambria Math" panose="02040503050406030204" pitchFamily="18" charset="0"/>
                                    </a:rPr>
                                    <m:t>𝜃</m:t>
                                  </m:r>
                                </m:e>
                                <m:sub>
                                  <m:r>
                                    <a:rPr lang="en-US" b="0" i="1" smtClean="0">
                                      <a:latin typeface="Cambria Math" panose="02040503050406030204" pitchFamily="18" charset="0"/>
                                    </a:rPr>
                                    <m:t>𝑡</m:t>
                                  </m:r>
                                </m:sub>
                              </m:sSub>
                            </m:e>
                          </m:func>
                        </m:num>
                        <m:den>
                          <m:sSub>
                            <m:sSubPr>
                              <m:ctrlPr>
                                <a:rPr lang="en-US" i="1">
                                  <a:latin typeface="Cambria Math" panose="02040503050406030204" pitchFamily="18" charset="0"/>
                                </a:rPr>
                              </m:ctrlPr>
                            </m:sSubPr>
                            <m:e>
                              <m:r>
                                <a:rPr lang="en-US" i="1">
                                  <a:latin typeface="Cambria Math" panose="02040503050406030204" pitchFamily="18" charset="0"/>
                                </a:rPr>
                                <m:t>𝑛</m:t>
                              </m:r>
                            </m:e>
                            <m:sub>
                              <m:r>
                                <a:rPr lang="en-US" i="1">
                                  <a:latin typeface="Cambria Math" panose="02040503050406030204" pitchFamily="18" charset="0"/>
                                </a:rPr>
                                <m:t>1</m:t>
                              </m:r>
                            </m:sub>
                          </m:sSub>
                          <m:func>
                            <m:funcPr>
                              <m:ctrlPr>
                                <a:rPr lang="en-US" i="1">
                                  <a:latin typeface="Cambria Math" panose="02040503050406030204" pitchFamily="18" charset="0"/>
                                </a:rPr>
                              </m:ctrlPr>
                            </m:funcPr>
                            <m:fName>
                              <m:r>
                                <m:rPr>
                                  <m:sty m:val="p"/>
                                </m:rPr>
                                <a:rPr lang="en-US">
                                  <a:latin typeface="Cambria Math" panose="02040503050406030204" pitchFamily="18" charset="0"/>
                                </a:rPr>
                                <m:t>cos</m:t>
                              </m:r>
                            </m:fName>
                            <m:e>
                              <m:sSub>
                                <m:sSubPr>
                                  <m:ctrlPr>
                                    <a:rPr lang="en-US" i="1">
                                      <a:latin typeface="Cambria Math" panose="02040503050406030204" pitchFamily="18" charset="0"/>
                                    </a:rPr>
                                  </m:ctrlPr>
                                </m:sSubPr>
                                <m:e>
                                  <m:r>
                                    <a:rPr lang="el-GR" i="1">
                                      <a:latin typeface="Cambria Math" panose="02040503050406030204" pitchFamily="18" charset="0"/>
                                    </a:rPr>
                                    <m:t>𝜃</m:t>
                                  </m:r>
                                </m:e>
                                <m:sub>
                                  <m:r>
                                    <a:rPr lang="en-US" i="1">
                                      <a:latin typeface="Cambria Math" panose="02040503050406030204" pitchFamily="18" charset="0"/>
                                    </a:rPr>
                                    <m:t>𝑖</m:t>
                                  </m:r>
                                </m:sub>
                              </m:sSub>
                            </m:e>
                          </m:func>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𝑛</m:t>
                              </m:r>
                            </m:e>
                            <m:sub>
                              <m:r>
                                <a:rPr lang="en-US" i="1">
                                  <a:latin typeface="Cambria Math" panose="02040503050406030204" pitchFamily="18" charset="0"/>
                                </a:rPr>
                                <m:t>2</m:t>
                              </m:r>
                            </m:sub>
                          </m:sSub>
                          <m:func>
                            <m:funcPr>
                              <m:ctrlPr>
                                <a:rPr lang="en-US" i="1">
                                  <a:latin typeface="Cambria Math" panose="02040503050406030204" pitchFamily="18" charset="0"/>
                                </a:rPr>
                              </m:ctrlPr>
                            </m:funcPr>
                            <m:fName>
                              <m:r>
                                <m:rPr>
                                  <m:sty m:val="p"/>
                                </m:rPr>
                                <a:rPr lang="en-US">
                                  <a:latin typeface="Cambria Math" panose="02040503050406030204" pitchFamily="18" charset="0"/>
                                </a:rPr>
                                <m:t>cos</m:t>
                              </m:r>
                            </m:fName>
                            <m:e>
                              <m:sSub>
                                <m:sSubPr>
                                  <m:ctrlPr>
                                    <a:rPr lang="en-US" i="1">
                                      <a:latin typeface="Cambria Math" panose="02040503050406030204" pitchFamily="18" charset="0"/>
                                    </a:rPr>
                                  </m:ctrlPr>
                                </m:sSubPr>
                                <m:e>
                                  <m:r>
                                    <a:rPr lang="el-GR" i="1">
                                      <a:latin typeface="Cambria Math" panose="02040503050406030204" pitchFamily="18" charset="0"/>
                                    </a:rPr>
                                    <m:t>𝜃</m:t>
                                  </m:r>
                                </m:e>
                                <m:sub>
                                  <m:r>
                                    <a:rPr lang="en-US" i="1">
                                      <a:latin typeface="Cambria Math" panose="02040503050406030204" pitchFamily="18" charset="0"/>
                                    </a:rPr>
                                    <m:t>𝑡</m:t>
                                  </m:r>
                                </m:sub>
                              </m:sSub>
                            </m:e>
                          </m:func>
                        </m:den>
                      </m:f>
                    </m:oMath>
                  </m:oMathPara>
                </a14:m>
                <a:endParaRPr lang="ru-RU" dirty="0"/>
              </a:p>
            </p:txBody>
          </p:sp>
        </mc:Choice>
        <mc:Fallback xmlns="">
          <p:sp>
            <p:nvSpPr>
              <p:cNvPr id="13" name="TextBox 12"/>
              <p:cNvSpPr txBox="1">
                <a:spLocks noRot="1" noChangeAspect="1" noMove="1" noResize="1" noEditPoints="1" noAdjustHandles="1" noChangeArrowheads="1" noChangeShapeType="1" noTextEdit="1"/>
              </p:cNvSpPr>
              <p:nvPr/>
            </p:nvSpPr>
            <p:spPr>
              <a:xfrm>
                <a:off x="305238" y="4268335"/>
                <a:ext cx="2659639" cy="661912"/>
              </a:xfrm>
              <a:prstGeom prst="rect">
                <a:avLst/>
              </a:prstGeom>
              <a:blipFill rotWithShape="0">
                <a:blip r:embed="rId5"/>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22" name="TextBox 21"/>
              <p:cNvSpPr txBox="1"/>
              <p:nvPr/>
            </p:nvSpPr>
            <p:spPr>
              <a:xfrm>
                <a:off x="305237" y="4938948"/>
                <a:ext cx="2676950" cy="66191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ru-RU"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𝑠</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2</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1</m:t>
                              </m:r>
                            </m:sub>
                          </m:sSub>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sSub>
                                <m:sSubPr>
                                  <m:ctrlPr>
                                    <a:rPr lang="en-US" b="0" i="1" smtClean="0">
                                      <a:latin typeface="Cambria Math" panose="02040503050406030204" pitchFamily="18" charset="0"/>
                                    </a:rPr>
                                  </m:ctrlPr>
                                </m:sSubPr>
                                <m:e>
                                  <m:r>
                                    <a:rPr lang="el-GR" b="0" i="1" smtClean="0">
                                      <a:latin typeface="Cambria Math" panose="02040503050406030204" pitchFamily="18" charset="0"/>
                                    </a:rPr>
                                    <m:t>𝜃</m:t>
                                  </m:r>
                                </m:e>
                                <m:sub>
                                  <m:r>
                                    <a:rPr lang="en-US" b="0" i="1" smtClean="0">
                                      <a:latin typeface="Cambria Math" panose="02040503050406030204" pitchFamily="18" charset="0"/>
                                    </a:rPr>
                                    <m:t>𝑖</m:t>
                                  </m:r>
                                </m:sub>
                              </m:sSub>
                            </m:e>
                          </m:func>
                        </m:num>
                        <m:den>
                          <m:sSub>
                            <m:sSubPr>
                              <m:ctrlPr>
                                <a:rPr lang="en-US" i="1">
                                  <a:latin typeface="Cambria Math" panose="02040503050406030204" pitchFamily="18" charset="0"/>
                                </a:rPr>
                              </m:ctrlPr>
                            </m:sSubPr>
                            <m:e>
                              <m:r>
                                <a:rPr lang="en-US" i="1">
                                  <a:latin typeface="Cambria Math" panose="02040503050406030204" pitchFamily="18" charset="0"/>
                                </a:rPr>
                                <m:t>𝑛</m:t>
                              </m:r>
                            </m:e>
                            <m:sub>
                              <m:r>
                                <a:rPr lang="en-US" i="1">
                                  <a:latin typeface="Cambria Math" panose="02040503050406030204" pitchFamily="18" charset="0"/>
                                </a:rPr>
                                <m:t>1</m:t>
                              </m:r>
                            </m:sub>
                          </m:sSub>
                          <m:func>
                            <m:funcPr>
                              <m:ctrlPr>
                                <a:rPr lang="en-US" i="1">
                                  <a:latin typeface="Cambria Math" panose="02040503050406030204" pitchFamily="18" charset="0"/>
                                </a:rPr>
                              </m:ctrlPr>
                            </m:funcPr>
                            <m:fName>
                              <m:r>
                                <m:rPr>
                                  <m:sty m:val="p"/>
                                </m:rPr>
                                <a:rPr lang="en-US">
                                  <a:latin typeface="Cambria Math" panose="02040503050406030204" pitchFamily="18" charset="0"/>
                                </a:rPr>
                                <m:t>cos</m:t>
                              </m:r>
                            </m:fName>
                            <m:e>
                              <m:sSub>
                                <m:sSubPr>
                                  <m:ctrlPr>
                                    <a:rPr lang="en-US" i="1">
                                      <a:latin typeface="Cambria Math" panose="02040503050406030204" pitchFamily="18" charset="0"/>
                                    </a:rPr>
                                  </m:ctrlPr>
                                </m:sSubPr>
                                <m:e>
                                  <m:r>
                                    <a:rPr lang="el-GR" i="1">
                                      <a:latin typeface="Cambria Math" panose="02040503050406030204" pitchFamily="18" charset="0"/>
                                    </a:rPr>
                                    <m:t>𝜃</m:t>
                                  </m:r>
                                </m:e>
                                <m:sub>
                                  <m:r>
                                    <a:rPr lang="en-US" i="1">
                                      <a:latin typeface="Cambria Math" panose="02040503050406030204" pitchFamily="18" charset="0"/>
                                    </a:rPr>
                                    <m:t>𝑖</m:t>
                                  </m:r>
                                </m:sub>
                              </m:sSub>
                            </m:e>
                          </m:func>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𝑛</m:t>
                              </m:r>
                            </m:e>
                            <m:sub>
                              <m:r>
                                <a:rPr lang="en-US" i="1">
                                  <a:latin typeface="Cambria Math" panose="02040503050406030204" pitchFamily="18" charset="0"/>
                                </a:rPr>
                                <m:t>2</m:t>
                              </m:r>
                            </m:sub>
                          </m:sSub>
                          <m:func>
                            <m:funcPr>
                              <m:ctrlPr>
                                <a:rPr lang="en-US" i="1">
                                  <a:latin typeface="Cambria Math" panose="02040503050406030204" pitchFamily="18" charset="0"/>
                                </a:rPr>
                              </m:ctrlPr>
                            </m:funcPr>
                            <m:fName>
                              <m:r>
                                <m:rPr>
                                  <m:sty m:val="p"/>
                                </m:rPr>
                                <a:rPr lang="en-US">
                                  <a:latin typeface="Cambria Math" panose="02040503050406030204" pitchFamily="18" charset="0"/>
                                </a:rPr>
                                <m:t>cos</m:t>
                              </m:r>
                            </m:fName>
                            <m:e>
                              <m:sSub>
                                <m:sSubPr>
                                  <m:ctrlPr>
                                    <a:rPr lang="en-US" i="1">
                                      <a:latin typeface="Cambria Math" panose="02040503050406030204" pitchFamily="18" charset="0"/>
                                    </a:rPr>
                                  </m:ctrlPr>
                                </m:sSubPr>
                                <m:e>
                                  <m:r>
                                    <a:rPr lang="el-GR" i="1">
                                      <a:latin typeface="Cambria Math" panose="02040503050406030204" pitchFamily="18" charset="0"/>
                                    </a:rPr>
                                    <m:t>𝜃</m:t>
                                  </m:r>
                                </m:e>
                                <m:sub>
                                  <m:r>
                                    <a:rPr lang="en-US" i="1">
                                      <a:latin typeface="Cambria Math" panose="02040503050406030204" pitchFamily="18" charset="0"/>
                                    </a:rPr>
                                    <m:t>𝑡</m:t>
                                  </m:r>
                                </m:sub>
                              </m:sSub>
                            </m:e>
                          </m:func>
                        </m:den>
                      </m:f>
                    </m:oMath>
                  </m:oMathPara>
                </a14:m>
                <a:endParaRPr lang="ru-RU" dirty="0"/>
              </a:p>
            </p:txBody>
          </p:sp>
        </mc:Choice>
        <mc:Fallback xmlns="">
          <p:sp>
            <p:nvSpPr>
              <p:cNvPr id="22" name="TextBox 21"/>
              <p:cNvSpPr txBox="1">
                <a:spLocks noRot="1" noChangeAspect="1" noMove="1" noResize="1" noEditPoints="1" noAdjustHandles="1" noChangeArrowheads="1" noChangeShapeType="1" noTextEdit="1"/>
              </p:cNvSpPr>
              <p:nvPr/>
            </p:nvSpPr>
            <p:spPr>
              <a:xfrm>
                <a:off x="305237" y="4938948"/>
                <a:ext cx="2676950" cy="661912"/>
              </a:xfrm>
              <a:prstGeom prst="rect">
                <a:avLst/>
              </a:prstGeom>
              <a:blipFill rotWithShape="0">
                <a:blip r:embed="rId6"/>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25" name="TextBox 24"/>
              <p:cNvSpPr txBox="1"/>
              <p:nvPr/>
            </p:nvSpPr>
            <p:spPr>
              <a:xfrm>
                <a:off x="3327742" y="4268335"/>
                <a:ext cx="2768258" cy="66191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ru-RU" i="1" smtClean="0">
                              <a:latin typeface="Cambria Math" panose="02040503050406030204" pitchFamily="18" charset="0"/>
                            </a:rPr>
                          </m:ctrlPr>
                        </m:sSubPr>
                        <m:e>
                          <m:r>
                            <a:rPr lang="en-US" b="0" i="1" smtClean="0">
                              <a:latin typeface="Cambria Math" panose="02040503050406030204" pitchFamily="18" charset="0"/>
                            </a:rPr>
                            <m:t>𝑟</m:t>
                          </m:r>
                        </m:e>
                        <m:sub>
                          <m:r>
                            <a:rPr lang="en-US" b="0" i="1" smtClean="0">
                              <a:latin typeface="Cambria Math" panose="02040503050406030204" pitchFamily="18" charset="0"/>
                            </a:rPr>
                            <m:t>𝑝</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2</m:t>
                              </m:r>
                            </m:sub>
                          </m:sSub>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sSub>
                                <m:sSubPr>
                                  <m:ctrlPr>
                                    <a:rPr lang="en-US" b="0" i="1" smtClean="0">
                                      <a:latin typeface="Cambria Math" panose="02040503050406030204" pitchFamily="18" charset="0"/>
                                    </a:rPr>
                                  </m:ctrlPr>
                                </m:sSubPr>
                                <m:e>
                                  <m:r>
                                    <a:rPr lang="el-GR" b="0" i="1" smtClean="0">
                                      <a:latin typeface="Cambria Math" panose="02040503050406030204" pitchFamily="18" charset="0"/>
                                    </a:rPr>
                                    <m:t>𝜃</m:t>
                                  </m:r>
                                </m:e>
                                <m:sub>
                                  <m:r>
                                    <a:rPr lang="en-US" b="0" i="1" smtClean="0">
                                      <a:latin typeface="Cambria Math" panose="02040503050406030204" pitchFamily="18" charset="0"/>
                                    </a:rPr>
                                    <m:t>𝑖</m:t>
                                  </m:r>
                                </m:sub>
                              </m:sSub>
                            </m:e>
                          </m:func>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𝑛</m:t>
                              </m:r>
                            </m:e>
                            <m:sub>
                              <m:r>
                                <a:rPr lang="en-US" b="0" i="1" smtClean="0">
                                  <a:latin typeface="Cambria Math" panose="02040503050406030204" pitchFamily="18" charset="0"/>
                                </a:rPr>
                                <m:t>1</m:t>
                              </m:r>
                            </m:sub>
                          </m:sSub>
                          <m:func>
                            <m:funcPr>
                              <m:ctrlPr>
                                <a:rPr lang="en-US" i="1">
                                  <a:latin typeface="Cambria Math" panose="02040503050406030204" pitchFamily="18" charset="0"/>
                                </a:rPr>
                              </m:ctrlPr>
                            </m:funcPr>
                            <m:fName>
                              <m:r>
                                <m:rPr>
                                  <m:sty m:val="p"/>
                                </m:rPr>
                                <a:rPr lang="en-US">
                                  <a:latin typeface="Cambria Math" panose="02040503050406030204" pitchFamily="18" charset="0"/>
                                </a:rPr>
                                <m:t>cos</m:t>
                              </m:r>
                            </m:fName>
                            <m:e>
                              <m:sSub>
                                <m:sSubPr>
                                  <m:ctrlPr>
                                    <a:rPr lang="en-US" i="1">
                                      <a:latin typeface="Cambria Math" panose="02040503050406030204" pitchFamily="18" charset="0"/>
                                    </a:rPr>
                                  </m:ctrlPr>
                                </m:sSubPr>
                                <m:e>
                                  <m:r>
                                    <a:rPr lang="el-GR" i="1">
                                      <a:latin typeface="Cambria Math" panose="02040503050406030204" pitchFamily="18" charset="0"/>
                                    </a:rPr>
                                    <m:t>𝜃</m:t>
                                  </m:r>
                                </m:e>
                                <m:sub>
                                  <m:r>
                                    <a:rPr lang="en-US" b="0" i="1" smtClean="0">
                                      <a:latin typeface="Cambria Math" panose="02040503050406030204" pitchFamily="18" charset="0"/>
                                    </a:rPr>
                                    <m:t>𝑡</m:t>
                                  </m:r>
                                </m:sub>
                              </m:sSub>
                            </m:e>
                          </m:func>
                        </m:num>
                        <m:den>
                          <m:sSub>
                            <m:sSubPr>
                              <m:ctrlPr>
                                <a:rPr lang="en-US" i="1">
                                  <a:latin typeface="Cambria Math" panose="02040503050406030204" pitchFamily="18" charset="0"/>
                                </a:rPr>
                              </m:ctrlPr>
                            </m:sSubPr>
                            <m:e>
                              <m:r>
                                <a:rPr lang="en-US" i="1">
                                  <a:latin typeface="Cambria Math" panose="02040503050406030204" pitchFamily="18" charset="0"/>
                                </a:rPr>
                                <m:t>𝑛</m:t>
                              </m:r>
                            </m:e>
                            <m:sub>
                              <m:r>
                                <a:rPr lang="en-US" b="0" i="1" smtClean="0">
                                  <a:latin typeface="Cambria Math" panose="02040503050406030204" pitchFamily="18" charset="0"/>
                                </a:rPr>
                                <m:t>2</m:t>
                              </m:r>
                            </m:sub>
                          </m:sSub>
                          <m:func>
                            <m:funcPr>
                              <m:ctrlPr>
                                <a:rPr lang="en-US" i="1">
                                  <a:latin typeface="Cambria Math" panose="02040503050406030204" pitchFamily="18" charset="0"/>
                                </a:rPr>
                              </m:ctrlPr>
                            </m:funcPr>
                            <m:fName>
                              <m:r>
                                <m:rPr>
                                  <m:sty m:val="p"/>
                                </m:rPr>
                                <a:rPr lang="en-US">
                                  <a:latin typeface="Cambria Math" panose="02040503050406030204" pitchFamily="18" charset="0"/>
                                </a:rPr>
                                <m:t>cos</m:t>
                              </m:r>
                            </m:fName>
                            <m:e>
                              <m:sSub>
                                <m:sSubPr>
                                  <m:ctrlPr>
                                    <a:rPr lang="en-US" i="1">
                                      <a:latin typeface="Cambria Math" panose="02040503050406030204" pitchFamily="18" charset="0"/>
                                    </a:rPr>
                                  </m:ctrlPr>
                                </m:sSubPr>
                                <m:e>
                                  <m:r>
                                    <a:rPr lang="el-GR" i="1">
                                      <a:latin typeface="Cambria Math" panose="02040503050406030204" pitchFamily="18" charset="0"/>
                                    </a:rPr>
                                    <m:t>𝜃</m:t>
                                  </m:r>
                                </m:e>
                                <m:sub>
                                  <m:r>
                                    <a:rPr lang="en-US" i="1">
                                      <a:latin typeface="Cambria Math" panose="02040503050406030204" pitchFamily="18" charset="0"/>
                                    </a:rPr>
                                    <m:t>𝑖</m:t>
                                  </m:r>
                                </m:sub>
                              </m:sSub>
                            </m:e>
                          </m:func>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𝑛</m:t>
                              </m:r>
                            </m:e>
                            <m:sub>
                              <m:r>
                                <a:rPr lang="en-US" b="0" i="1" smtClean="0">
                                  <a:latin typeface="Cambria Math" panose="02040503050406030204" pitchFamily="18" charset="0"/>
                                </a:rPr>
                                <m:t>1</m:t>
                              </m:r>
                            </m:sub>
                          </m:sSub>
                          <m:func>
                            <m:funcPr>
                              <m:ctrlPr>
                                <a:rPr lang="en-US" i="1">
                                  <a:latin typeface="Cambria Math" panose="02040503050406030204" pitchFamily="18" charset="0"/>
                                </a:rPr>
                              </m:ctrlPr>
                            </m:funcPr>
                            <m:fName>
                              <m:r>
                                <m:rPr>
                                  <m:sty m:val="p"/>
                                </m:rPr>
                                <a:rPr lang="en-US">
                                  <a:latin typeface="Cambria Math" panose="02040503050406030204" pitchFamily="18" charset="0"/>
                                </a:rPr>
                                <m:t>cos</m:t>
                              </m:r>
                            </m:fName>
                            <m:e>
                              <m:sSub>
                                <m:sSubPr>
                                  <m:ctrlPr>
                                    <a:rPr lang="en-US" i="1">
                                      <a:latin typeface="Cambria Math" panose="02040503050406030204" pitchFamily="18" charset="0"/>
                                    </a:rPr>
                                  </m:ctrlPr>
                                </m:sSubPr>
                                <m:e>
                                  <m:r>
                                    <a:rPr lang="el-GR" i="1">
                                      <a:latin typeface="Cambria Math" panose="02040503050406030204" pitchFamily="18" charset="0"/>
                                    </a:rPr>
                                    <m:t>𝜃</m:t>
                                  </m:r>
                                </m:e>
                                <m:sub>
                                  <m:r>
                                    <a:rPr lang="en-US" i="1">
                                      <a:latin typeface="Cambria Math" panose="02040503050406030204" pitchFamily="18" charset="0"/>
                                    </a:rPr>
                                    <m:t>𝑡</m:t>
                                  </m:r>
                                </m:sub>
                              </m:sSub>
                            </m:e>
                          </m:func>
                        </m:den>
                      </m:f>
                    </m:oMath>
                  </m:oMathPara>
                </a14:m>
                <a:endParaRPr lang="ru-RU" dirty="0"/>
              </a:p>
            </p:txBody>
          </p:sp>
        </mc:Choice>
        <mc:Fallback xmlns="">
          <p:sp>
            <p:nvSpPr>
              <p:cNvPr id="25" name="TextBox 24"/>
              <p:cNvSpPr txBox="1">
                <a:spLocks noRot="1" noChangeAspect="1" noMove="1" noResize="1" noEditPoints="1" noAdjustHandles="1" noChangeArrowheads="1" noChangeShapeType="1" noTextEdit="1"/>
              </p:cNvSpPr>
              <p:nvPr/>
            </p:nvSpPr>
            <p:spPr>
              <a:xfrm>
                <a:off x="3327742" y="4268335"/>
                <a:ext cx="2768258" cy="661912"/>
              </a:xfrm>
              <a:prstGeom prst="rect">
                <a:avLst/>
              </a:prstGeom>
              <a:blipFill rotWithShape="0">
                <a:blip r:embed="rId7"/>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26" name="TextBox 25"/>
              <p:cNvSpPr txBox="1"/>
              <p:nvPr/>
            </p:nvSpPr>
            <p:spPr>
              <a:xfrm>
                <a:off x="3327742" y="4925883"/>
                <a:ext cx="2768258" cy="66191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ru-RU"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𝑝</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2</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1</m:t>
                              </m:r>
                            </m:sub>
                          </m:sSub>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sSub>
                                <m:sSubPr>
                                  <m:ctrlPr>
                                    <a:rPr lang="en-US" b="0" i="1" smtClean="0">
                                      <a:latin typeface="Cambria Math" panose="02040503050406030204" pitchFamily="18" charset="0"/>
                                    </a:rPr>
                                  </m:ctrlPr>
                                </m:sSubPr>
                                <m:e>
                                  <m:r>
                                    <a:rPr lang="el-GR" b="0" i="1" smtClean="0">
                                      <a:latin typeface="Cambria Math" panose="02040503050406030204" pitchFamily="18" charset="0"/>
                                    </a:rPr>
                                    <m:t>𝜃</m:t>
                                  </m:r>
                                </m:e>
                                <m:sub>
                                  <m:r>
                                    <a:rPr lang="en-US" b="0" i="1" smtClean="0">
                                      <a:latin typeface="Cambria Math" panose="02040503050406030204" pitchFamily="18" charset="0"/>
                                    </a:rPr>
                                    <m:t>𝑖</m:t>
                                  </m:r>
                                </m:sub>
                              </m:sSub>
                            </m:e>
                          </m:func>
                        </m:num>
                        <m:den>
                          <m:sSub>
                            <m:sSubPr>
                              <m:ctrlPr>
                                <a:rPr lang="en-US" i="1">
                                  <a:latin typeface="Cambria Math" panose="02040503050406030204" pitchFamily="18" charset="0"/>
                                </a:rPr>
                              </m:ctrlPr>
                            </m:sSubPr>
                            <m:e>
                              <m:r>
                                <a:rPr lang="en-US" i="1">
                                  <a:latin typeface="Cambria Math" panose="02040503050406030204" pitchFamily="18" charset="0"/>
                                </a:rPr>
                                <m:t>𝑛</m:t>
                              </m:r>
                            </m:e>
                            <m:sub>
                              <m:r>
                                <a:rPr lang="en-US" b="0" i="1" smtClean="0">
                                  <a:latin typeface="Cambria Math" panose="02040503050406030204" pitchFamily="18" charset="0"/>
                                </a:rPr>
                                <m:t>2</m:t>
                              </m:r>
                            </m:sub>
                          </m:sSub>
                          <m:func>
                            <m:funcPr>
                              <m:ctrlPr>
                                <a:rPr lang="en-US" i="1">
                                  <a:latin typeface="Cambria Math" panose="02040503050406030204" pitchFamily="18" charset="0"/>
                                </a:rPr>
                              </m:ctrlPr>
                            </m:funcPr>
                            <m:fName>
                              <m:r>
                                <m:rPr>
                                  <m:sty m:val="p"/>
                                </m:rPr>
                                <a:rPr lang="en-US">
                                  <a:latin typeface="Cambria Math" panose="02040503050406030204" pitchFamily="18" charset="0"/>
                                </a:rPr>
                                <m:t>cos</m:t>
                              </m:r>
                            </m:fName>
                            <m:e>
                              <m:sSub>
                                <m:sSubPr>
                                  <m:ctrlPr>
                                    <a:rPr lang="en-US" i="1">
                                      <a:latin typeface="Cambria Math" panose="02040503050406030204" pitchFamily="18" charset="0"/>
                                    </a:rPr>
                                  </m:ctrlPr>
                                </m:sSubPr>
                                <m:e>
                                  <m:r>
                                    <a:rPr lang="el-GR" i="1">
                                      <a:latin typeface="Cambria Math" panose="02040503050406030204" pitchFamily="18" charset="0"/>
                                    </a:rPr>
                                    <m:t>𝜃</m:t>
                                  </m:r>
                                </m:e>
                                <m:sub>
                                  <m:r>
                                    <a:rPr lang="en-US" i="1">
                                      <a:latin typeface="Cambria Math" panose="02040503050406030204" pitchFamily="18" charset="0"/>
                                    </a:rPr>
                                    <m:t>𝑖</m:t>
                                  </m:r>
                                </m:sub>
                              </m:sSub>
                            </m:e>
                          </m:func>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𝑛</m:t>
                              </m:r>
                            </m:e>
                            <m:sub>
                              <m:r>
                                <a:rPr lang="en-US" b="0" i="1" smtClean="0">
                                  <a:latin typeface="Cambria Math" panose="02040503050406030204" pitchFamily="18" charset="0"/>
                                </a:rPr>
                                <m:t>1</m:t>
                              </m:r>
                            </m:sub>
                          </m:sSub>
                          <m:func>
                            <m:funcPr>
                              <m:ctrlPr>
                                <a:rPr lang="en-US" i="1">
                                  <a:latin typeface="Cambria Math" panose="02040503050406030204" pitchFamily="18" charset="0"/>
                                </a:rPr>
                              </m:ctrlPr>
                            </m:funcPr>
                            <m:fName>
                              <m:r>
                                <m:rPr>
                                  <m:sty m:val="p"/>
                                </m:rPr>
                                <a:rPr lang="en-US">
                                  <a:latin typeface="Cambria Math" panose="02040503050406030204" pitchFamily="18" charset="0"/>
                                </a:rPr>
                                <m:t>cos</m:t>
                              </m:r>
                            </m:fName>
                            <m:e>
                              <m:sSub>
                                <m:sSubPr>
                                  <m:ctrlPr>
                                    <a:rPr lang="en-US" i="1">
                                      <a:latin typeface="Cambria Math" panose="02040503050406030204" pitchFamily="18" charset="0"/>
                                    </a:rPr>
                                  </m:ctrlPr>
                                </m:sSubPr>
                                <m:e>
                                  <m:r>
                                    <a:rPr lang="el-GR" i="1">
                                      <a:latin typeface="Cambria Math" panose="02040503050406030204" pitchFamily="18" charset="0"/>
                                    </a:rPr>
                                    <m:t>𝜃</m:t>
                                  </m:r>
                                </m:e>
                                <m:sub>
                                  <m:r>
                                    <a:rPr lang="en-US" i="1">
                                      <a:latin typeface="Cambria Math" panose="02040503050406030204" pitchFamily="18" charset="0"/>
                                    </a:rPr>
                                    <m:t>𝑡</m:t>
                                  </m:r>
                                </m:sub>
                              </m:sSub>
                            </m:e>
                          </m:func>
                        </m:den>
                      </m:f>
                    </m:oMath>
                  </m:oMathPara>
                </a14:m>
                <a:endParaRPr lang="ru-RU" dirty="0"/>
              </a:p>
            </p:txBody>
          </p:sp>
        </mc:Choice>
        <mc:Fallback xmlns="">
          <p:sp>
            <p:nvSpPr>
              <p:cNvPr id="26" name="TextBox 25"/>
              <p:cNvSpPr txBox="1">
                <a:spLocks noRot="1" noChangeAspect="1" noMove="1" noResize="1" noEditPoints="1" noAdjustHandles="1" noChangeArrowheads="1" noChangeShapeType="1" noTextEdit="1"/>
              </p:cNvSpPr>
              <p:nvPr/>
            </p:nvSpPr>
            <p:spPr>
              <a:xfrm>
                <a:off x="3327742" y="4925883"/>
                <a:ext cx="2768258" cy="661912"/>
              </a:xfrm>
              <a:prstGeom prst="rect">
                <a:avLst/>
              </a:prstGeom>
              <a:blipFill rotWithShape="0">
                <a:blip r:embed="rId8"/>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27" name="TextBox 26"/>
              <p:cNvSpPr txBox="1"/>
              <p:nvPr/>
            </p:nvSpPr>
            <p:spPr>
              <a:xfrm>
                <a:off x="1848147" y="5922736"/>
                <a:ext cx="106061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𝑅</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𝑟</m:t>
                              </m:r>
                            </m:e>
                          </m:d>
                        </m:e>
                        <m:sup>
                          <m:r>
                            <a:rPr lang="en-US" b="0" i="1" smtClean="0">
                              <a:latin typeface="Cambria Math" panose="02040503050406030204" pitchFamily="18" charset="0"/>
                            </a:rPr>
                            <m:t>2</m:t>
                          </m:r>
                        </m:sup>
                      </m:sSup>
                    </m:oMath>
                  </m:oMathPara>
                </a14:m>
                <a:endParaRPr lang="ru-RU" dirty="0"/>
              </a:p>
            </p:txBody>
          </p:sp>
        </mc:Choice>
        <mc:Fallback xmlns="">
          <p:sp>
            <p:nvSpPr>
              <p:cNvPr id="27" name="TextBox 26"/>
              <p:cNvSpPr txBox="1">
                <a:spLocks noRot="1" noChangeAspect="1" noMove="1" noResize="1" noEditPoints="1" noAdjustHandles="1" noChangeArrowheads="1" noChangeShapeType="1" noTextEdit="1"/>
              </p:cNvSpPr>
              <p:nvPr/>
            </p:nvSpPr>
            <p:spPr>
              <a:xfrm>
                <a:off x="1848147" y="5922736"/>
                <a:ext cx="1060611" cy="369332"/>
              </a:xfrm>
              <a:prstGeom prst="rect">
                <a:avLst/>
              </a:prstGeom>
              <a:blipFill rotWithShape="0">
                <a:blip r:embed="rId9"/>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28" name="TextBox 27"/>
              <p:cNvSpPr txBox="1"/>
              <p:nvPr/>
            </p:nvSpPr>
            <p:spPr>
              <a:xfrm>
                <a:off x="2964877" y="5776446"/>
                <a:ext cx="1919756" cy="66191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𝑇</m:t>
                      </m:r>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𝑛</m:t>
                              </m:r>
                            </m:e>
                            <m:sub>
                              <m:r>
                                <a:rPr lang="en-US" i="1">
                                  <a:latin typeface="Cambria Math" panose="02040503050406030204" pitchFamily="18" charset="0"/>
                                </a:rPr>
                                <m:t>2</m:t>
                              </m:r>
                            </m:sub>
                          </m:sSub>
                          <m:func>
                            <m:funcPr>
                              <m:ctrlPr>
                                <a:rPr lang="en-US" i="1">
                                  <a:latin typeface="Cambria Math" panose="02040503050406030204" pitchFamily="18" charset="0"/>
                                </a:rPr>
                              </m:ctrlPr>
                            </m:funcPr>
                            <m:fName>
                              <m:r>
                                <m:rPr>
                                  <m:sty m:val="p"/>
                                </m:rPr>
                                <a:rPr lang="en-US">
                                  <a:latin typeface="Cambria Math" panose="02040503050406030204" pitchFamily="18" charset="0"/>
                                </a:rPr>
                                <m:t>cos</m:t>
                              </m:r>
                            </m:fName>
                            <m:e>
                              <m:sSub>
                                <m:sSubPr>
                                  <m:ctrlPr>
                                    <a:rPr lang="en-US" i="1">
                                      <a:latin typeface="Cambria Math" panose="02040503050406030204" pitchFamily="18" charset="0"/>
                                    </a:rPr>
                                  </m:ctrlPr>
                                </m:sSubPr>
                                <m:e>
                                  <m:r>
                                    <a:rPr lang="el-GR" i="1">
                                      <a:latin typeface="Cambria Math" panose="02040503050406030204" pitchFamily="18" charset="0"/>
                                    </a:rPr>
                                    <m:t>𝜃</m:t>
                                  </m:r>
                                </m:e>
                                <m:sub>
                                  <m:r>
                                    <a:rPr lang="en-US" i="1">
                                      <a:latin typeface="Cambria Math" panose="02040503050406030204" pitchFamily="18" charset="0"/>
                                    </a:rPr>
                                    <m:t>𝑡</m:t>
                                  </m:r>
                                </m:sub>
                              </m:sSub>
                            </m:e>
                          </m:func>
                        </m:num>
                        <m:den>
                          <m:sSub>
                            <m:sSubPr>
                              <m:ctrlPr>
                                <a:rPr lang="en-US" i="1">
                                  <a:latin typeface="Cambria Math" panose="02040503050406030204" pitchFamily="18" charset="0"/>
                                </a:rPr>
                              </m:ctrlPr>
                            </m:sSubPr>
                            <m:e>
                              <m:r>
                                <a:rPr lang="en-US" i="1">
                                  <a:latin typeface="Cambria Math" panose="02040503050406030204" pitchFamily="18" charset="0"/>
                                </a:rPr>
                                <m:t>𝑛</m:t>
                              </m:r>
                            </m:e>
                            <m:sub>
                              <m:r>
                                <a:rPr lang="en-US" i="1">
                                  <a:latin typeface="Cambria Math" panose="02040503050406030204" pitchFamily="18" charset="0"/>
                                </a:rPr>
                                <m:t>1</m:t>
                              </m:r>
                            </m:sub>
                          </m:sSub>
                          <m:func>
                            <m:funcPr>
                              <m:ctrlPr>
                                <a:rPr lang="en-US" i="1">
                                  <a:latin typeface="Cambria Math" panose="02040503050406030204" pitchFamily="18" charset="0"/>
                                </a:rPr>
                              </m:ctrlPr>
                            </m:funcPr>
                            <m:fName>
                              <m:r>
                                <m:rPr>
                                  <m:sty m:val="p"/>
                                </m:rPr>
                                <a:rPr lang="en-US">
                                  <a:latin typeface="Cambria Math" panose="02040503050406030204" pitchFamily="18" charset="0"/>
                                </a:rPr>
                                <m:t>cos</m:t>
                              </m:r>
                            </m:fName>
                            <m:e>
                              <m:sSub>
                                <m:sSubPr>
                                  <m:ctrlPr>
                                    <a:rPr lang="en-US" i="1">
                                      <a:latin typeface="Cambria Math" panose="02040503050406030204" pitchFamily="18" charset="0"/>
                                    </a:rPr>
                                  </m:ctrlPr>
                                </m:sSubPr>
                                <m:e>
                                  <m:r>
                                    <a:rPr lang="el-GR" i="1">
                                      <a:latin typeface="Cambria Math" panose="02040503050406030204" pitchFamily="18" charset="0"/>
                                    </a:rPr>
                                    <m:t>𝜃</m:t>
                                  </m:r>
                                </m:e>
                                <m:sub>
                                  <m:r>
                                    <a:rPr lang="en-US" i="1">
                                      <a:latin typeface="Cambria Math" panose="02040503050406030204" pitchFamily="18" charset="0"/>
                                    </a:rPr>
                                    <m:t>𝑖</m:t>
                                  </m:r>
                                </m:sub>
                              </m:sSub>
                            </m:e>
                          </m:func>
                        </m:den>
                      </m:f>
                      <m:sSup>
                        <m:sSupPr>
                          <m:ctrlPr>
                            <a:rPr lang="en-US" b="0" i="1" smtClean="0">
                              <a:latin typeface="Cambria Math" panose="02040503050406030204" pitchFamily="18" charset="0"/>
                            </a:rPr>
                          </m:ctrlPr>
                        </m:sSupPr>
                        <m:e>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𝑡</m:t>
                              </m:r>
                            </m:e>
                          </m:d>
                        </m:e>
                        <m:sup>
                          <m:r>
                            <a:rPr lang="en-US" b="0" i="1" smtClean="0">
                              <a:latin typeface="Cambria Math" panose="02040503050406030204" pitchFamily="18" charset="0"/>
                            </a:rPr>
                            <m:t>2</m:t>
                          </m:r>
                        </m:sup>
                      </m:sSup>
                    </m:oMath>
                  </m:oMathPara>
                </a14:m>
                <a:endParaRPr lang="ru-RU" dirty="0"/>
              </a:p>
            </p:txBody>
          </p:sp>
        </mc:Choice>
        <mc:Fallback xmlns="">
          <p:sp>
            <p:nvSpPr>
              <p:cNvPr id="28" name="TextBox 27"/>
              <p:cNvSpPr txBox="1">
                <a:spLocks noRot="1" noChangeAspect="1" noMove="1" noResize="1" noEditPoints="1" noAdjustHandles="1" noChangeArrowheads="1" noChangeShapeType="1" noTextEdit="1"/>
              </p:cNvSpPr>
              <p:nvPr/>
            </p:nvSpPr>
            <p:spPr>
              <a:xfrm>
                <a:off x="2964877" y="5776446"/>
                <a:ext cx="1919756" cy="661912"/>
              </a:xfrm>
              <a:prstGeom prst="rect">
                <a:avLst/>
              </a:prstGeom>
              <a:blipFill rotWithShape="0">
                <a:blip r:embed="rId10"/>
                <a:stretch>
                  <a:fillRect/>
                </a:stretch>
              </a:blipFill>
            </p:spPr>
            <p:txBody>
              <a:bodyPr/>
              <a:lstStyle/>
              <a:p>
                <a:r>
                  <a:rPr lang="ru-RU">
                    <a:noFill/>
                  </a:rPr>
                  <a:t> </a:t>
                </a:r>
              </a:p>
            </p:txBody>
          </p:sp>
        </mc:Fallback>
      </mc:AlternateContent>
      <p:pic>
        <p:nvPicPr>
          <p:cNvPr id="17" name="Рисунок 16"/>
          <p:cNvPicPr>
            <a:picLocks noChangeAspect="1"/>
          </p:cNvPicPr>
          <p:nvPr/>
        </p:nvPicPr>
        <p:blipFill rotWithShape="1">
          <a:blip r:embed="rId11" cstate="print">
            <a:extLst>
              <a:ext uri="{28A0092B-C50C-407E-A947-70E740481C1C}">
                <a14:useLocalDpi xmlns:a14="http://schemas.microsoft.com/office/drawing/2010/main" val="0"/>
              </a:ext>
            </a:extLst>
          </a:blip>
          <a:srcRect l="6841" t="6807" r="8085" b="7638"/>
          <a:stretch/>
        </p:blipFill>
        <p:spPr>
          <a:xfrm>
            <a:off x="6270691" y="869612"/>
            <a:ext cx="3442869" cy="2886141"/>
          </a:xfrm>
          <a:prstGeom prst="rect">
            <a:avLst/>
          </a:prstGeom>
        </p:spPr>
      </p:pic>
      <p:pic>
        <p:nvPicPr>
          <p:cNvPr id="18" name="Рисунок 17"/>
          <p:cNvPicPr>
            <a:picLocks noChangeAspect="1"/>
          </p:cNvPicPr>
          <p:nvPr/>
        </p:nvPicPr>
        <p:blipFill rotWithShape="1">
          <a:blip r:embed="rId12" cstate="print">
            <a:extLst>
              <a:ext uri="{28A0092B-C50C-407E-A947-70E740481C1C}">
                <a14:useLocalDpi xmlns:a14="http://schemas.microsoft.com/office/drawing/2010/main" val="0"/>
              </a:ext>
            </a:extLst>
          </a:blip>
          <a:srcRect l="6605" t="11117" r="7626"/>
          <a:stretch/>
        </p:blipFill>
        <p:spPr>
          <a:xfrm>
            <a:off x="6270690" y="3845327"/>
            <a:ext cx="3442869" cy="2974150"/>
          </a:xfrm>
          <a:prstGeom prst="rect">
            <a:avLst/>
          </a:prstGeom>
        </p:spPr>
      </p:pic>
      <p:sp>
        <p:nvSpPr>
          <p:cNvPr id="29" name="Прямоугольник 28"/>
          <p:cNvSpPr/>
          <p:nvPr/>
        </p:nvSpPr>
        <p:spPr>
          <a:xfrm>
            <a:off x="10046567" y="3928174"/>
            <a:ext cx="1936429" cy="369332"/>
          </a:xfrm>
          <a:prstGeom prst="rect">
            <a:avLst/>
          </a:prstGeom>
        </p:spPr>
        <p:txBody>
          <a:bodyPr wrap="none">
            <a:spAutoFit/>
          </a:bodyPr>
          <a:lstStyle/>
          <a:p>
            <a:pPr algn="ctr"/>
            <a:r>
              <a:rPr lang="ru-RU" dirty="0" smtClean="0">
                <a:solidFill>
                  <a:srgbClr val="101418"/>
                </a:solidFill>
                <a:latin typeface="Cambria" panose="02040503050406030204" pitchFamily="18" charset="0"/>
                <a:ea typeface="Cambria" panose="02040503050406030204" pitchFamily="18" charset="0"/>
              </a:rPr>
              <a:t>Стопа Столетова</a:t>
            </a:r>
            <a:endParaRPr lang="ru-RU" b="0" i="0" dirty="0">
              <a:solidFill>
                <a:srgbClr val="101418"/>
              </a:solidFill>
              <a:effectLst/>
              <a:latin typeface="Cambria" panose="02040503050406030204" pitchFamily="18" charset="0"/>
              <a:ea typeface="Cambria" panose="02040503050406030204" pitchFamily="18" charset="0"/>
            </a:endParaRPr>
          </a:p>
        </p:txBody>
      </p:sp>
      <p:pic>
        <p:nvPicPr>
          <p:cNvPr id="15" name="Рисунок 1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731576" y="4390119"/>
            <a:ext cx="2425365" cy="1755443"/>
          </a:xfrm>
          <a:prstGeom prst="rect">
            <a:avLst/>
          </a:prstGeom>
        </p:spPr>
      </p:pic>
      <p:sp>
        <p:nvSpPr>
          <p:cNvPr id="30" name="Прямоугольник 29"/>
          <p:cNvSpPr/>
          <p:nvPr/>
        </p:nvSpPr>
        <p:spPr>
          <a:xfrm>
            <a:off x="10167970" y="805250"/>
            <a:ext cx="1729897" cy="369332"/>
          </a:xfrm>
          <a:prstGeom prst="rect">
            <a:avLst/>
          </a:prstGeom>
        </p:spPr>
        <p:txBody>
          <a:bodyPr wrap="none">
            <a:spAutoFit/>
          </a:bodyPr>
          <a:lstStyle/>
          <a:p>
            <a:pPr algn="ctr"/>
            <a:r>
              <a:rPr lang="ru-RU" dirty="0" smtClean="0">
                <a:solidFill>
                  <a:srgbClr val="101418"/>
                </a:solidFill>
                <a:latin typeface="Cambria" panose="02040503050406030204" pitchFamily="18" charset="0"/>
                <a:ea typeface="Cambria" panose="02040503050406030204" pitchFamily="18" charset="0"/>
              </a:rPr>
              <a:t>Угол </a:t>
            </a:r>
            <a:r>
              <a:rPr lang="ru-RU" dirty="0" err="1" smtClean="0">
                <a:solidFill>
                  <a:srgbClr val="101418"/>
                </a:solidFill>
                <a:latin typeface="Cambria" panose="02040503050406030204" pitchFamily="18" charset="0"/>
                <a:ea typeface="Cambria" panose="02040503050406030204" pitchFamily="18" charset="0"/>
              </a:rPr>
              <a:t>Брюстера</a:t>
            </a:r>
            <a:endParaRPr lang="ru-RU" b="0" i="0" dirty="0">
              <a:solidFill>
                <a:srgbClr val="101418"/>
              </a:solidFill>
              <a:effectLst/>
              <a:latin typeface="Cambria" panose="02040503050406030204" pitchFamily="18" charset="0"/>
              <a:ea typeface="Cambria" panose="02040503050406030204" pitchFamily="18" charset="0"/>
            </a:endParaRPr>
          </a:p>
        </p:txBody>
      </p:sp>
      <p:pic>
        <p:nvPicPr>
          <p:cNvPr id="33" name="Рисунок 32"/>
          <p:cNvPicPr>
            <a:picLocks noChangeAspect="1"/>
          </p:cNvPicPr>
          <p:nvPr/>
        </p:nvPicPr>
        <p:blipFill>
          <a:blip r:embed="rId14"/>
          <a:stretch>
            <a:fillRect/>
          </a:stretch>
        </p:blipFill>
        <p:spPr>
          <a:xfrm>
            <a:off x="9778126" y="1150056"/>
            <a:ext cx="2319802" cy="2853431"/>
          </a:xfrm>
          <a:prstGeom prst="rect">
            <a:avLst/>
          </a:prstGeom>
        </p:spPr>
      </p:pic>
      <p:sp>
        <p:nvSpPr>
          <p:cNvPr id="32" name="TextBox 31"/>
          <p:cNvSpPr txBox="1"/>
          <p:nvPr/>
        </p:nvSpPr>
        <p:spPr>
          <a:xfrm>
            <a:off x="9776300" y="1117905"/>
            <a:ext cx="574196" cy="338554"/>
          </a:xfrm>
          <a:prstGeom prst="rect">
            <a:avLst/>
          </a:prstGeom>
          <a:noFill/>
        </p:spPr>
        <p:txBody>
          <a:bodyPr wrap="none" rtlCol="0">
            <a:spAutoFit/>
          </a:bodyPr>
          <a:lstStyle/>
          <a:p>
            <a:r>
              <a:rPr lang="en-AU" sz="1600" i="1" dirty="0" smtClean="0">
                <a:solidFill>
                  <a:srgbClr val="FF0000"/>
                </a:solidFill>
                <a:latin typeface="Cambria" panose="02040503050406030204" pitchFamily="18" charset="0"/>
                <a:ea typeface="Cambria" panose="02040503050406030204" pitchFamily="18" charset="0"/>
              </a:rPr>
              <a:t>s</a:t>
            </a:r>
            <a:r>
              <a:rPr lang="en-AU" sz="1600" i="1" dirty="0" smtClean="0">
                <a:latin typeface="Cambria" panose="02040503050406030204" pitchFamily="18" charset="0"/>
                <a:ea typeface="Cambria" panose="02040503050406030204" pitchFamily="18" charset="0"/>
              </a:rPr>
              <a:t> </a:t>
            </a:r>
            <a:r>
              <a:rPr lang="en-AU" sz="1600" dirty="0" smtClean="0">
                <a:latin typeface="Cambria" panose="02040503050406030204" pitchFamily="18" charset="0"/>
                <a:ea typeface="Cambria" panose="02040503050406030204" pitchFamily="18" charset="0"/>
              </a:rPr>
              <a:t>+</a:t>
            </a:r>
            <a:r>
              <a:rPr lang="en-AU" sz="1600" i="1" dirty="0" smtClean="0">
                <a:latin typeface="Cambria" panose="02040503050406030204" pitchFamily="18" charset="0"/>
                <a:ea typeface="Cambria" panose="02040503050406030204" pitchFamily="18" charset="0"/>
              </a:rPr>
              <a:t> </a:t>
            </a:r>
            <a:r>
              <a:rPr lang="en-AU" sz="1600" i="1" dirty="0" smtClean="0">
                <a:solidFill>
                  <a:srgbClr val="0070C0"/>
                </a:solidFill>
                <a:latin typeface="Cambria" panose="02040503050406030204" pitchFamily="18" charset="0"/>
                <a:ea typeface="Cambria" panose="02040503050406030204" pitchFamily="18" charset="0"/>
              </a:rPr>
              <a:t>p</a:t>
            </a:r>
            <a:endParaRPr lang="ru-RU" sz="1600" i="1" dirty="0">
              <a:solidFill>
                <a:srgbClr val="0070C0"/>
              </a:solidFill>
              <a:latin typeface="Cambria" panose="02040503050406030204" pitchFamily="18" charset="0"/>
              <a:ea typeface="Cambria" panose="02040503050406030204" pitchFamily="18" charset="0"/>
            </a:endParaRPr>
          </a:p>
        </p:txBody>
      </p:sp>
      <p:sp>
        <p:nvSpPr>
          <p:cNvPr id="34" name="TextBox 33"/>
          <p:cNvSpPr txBox="1"/>
          <p:nvPr/>
        </p:nvSpPr>
        <p:spPr>
          <a:xfrm>
            <a:off x="10378292" y="2243600"/>
            <a:ext cx="263214" cy="338554"/>
          </a:xfrm>
          <a:prstGeom prst="rect">
            <a:avLst/>
          </a:prstGeom>
          <a:noFill/>
        </p:spPr>
        <p:txBody>
          <a:bodyPr wrap="none" rtlCol="0">
            <a:spAutoFit/>
          </a:bodyPr>
          <a:lstStyle/>
          <a:p>
            <a:r>
              <a:rPr lang="en-AU" sz="1600" i="1" dirty="0" smtClean="0">
                <a:solidFill>
                  <a:srgbClr val="FF0000"/>
                </a:solidFill>
                <a:latin typeface="Cambria" panose="02040503050406030204" pitchFamily="18" charset="0"/>
                <a:ea typeface="Cambria" panose="02040503050406030204" pitchFamily="18" charset="0"/>
              </a:rPr>
              <a:t>s</a:t>
            </a:r>
            <a:endParaRPr lang="ru-RU" sz="1600" i="1" dirty="0">
              <a:solidFill>
                <a:srgbClr val="FF0000"/>
              </a:solidFill>
              <a:latin typeface="Cambria" panose="02040503050406030204" pitchFamily="18" charset="0"/>
              <a:ea typeface="Cambria" panose="02040503050406030204" pitchFamily="18" charset="0"/>
            </a:endParaRPr>
          </a:p>
        </p:txBody>
      </p:sp>
      <p:sp>
        <p:nvSpPr>
          <p:cNvPr id="35" name="TextBox 34"/>
          <p:cNvSpPr txBox="1"/>
          <p:nvPr/>
        </p:nvSpPr>
        <p:spPr>
          <a:xfrm>
            <a:off x="10631888" y="2790511"/>
            <a:ext cx="292068" cy="338554"/>
          </a:xfrm>
          <a:prstGeom prst="rect">
            <a:avLst/>
          </a:prstGeom>
          <a:noFill/>
        </p:spPr>
        <p:txBody>
          <a:bodyPr wrap="none" rtlCol="0">
            <a:spAutoFit/>
          </a:bodyPr>
          <a:lstStyle/>
          <a:p>
            <a:r>
              <a:rPr lang="en-AU" sz="1600" i="1" dirty="0" smtClean="0">
                <a:solidFill>
                  <a:srgbClr val="0070C0"/>
                </a:solidFill>
                <a:latin typeface="Cambria" panose="02040503050406030204" pitchFamily="18" charset="0"/>
                <a:ea typeface="Cambria" panose="02040503050406030204" pitchFamily="18" charset="0"/>
              </a:rPr>
              <a:t>p</a:t>
            </a:r>
            <a:endParaRPr lang="ru-RU" sz="1600" i="1"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275094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xmlns="" id="{EBAC40D6-56D8-57D1-2043-EC499F956793}"/>
              </a:ext>
            </a:extLst>
          </p:cNvPr>
          <p:cNvSpPr/>
          <p:nvPr/>
        </p:nvSpPr>
        <p:spPr>
          <a:xfrm>
            <a:off x="0" y="6502840"/>
            <a:ext cx="12192000" cy="355160"/>
          </a:xfrm>
          <a:prstGeom prst="rect">
            <a:avLst/>
          </a:prstGeom>
          <a:solidFill>
            <a:srgbClr val="6667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ru-RU" dirty="0" smtClean="0">
                <a:latin typeface="Cambria" panose="02040503050406030204" pitchFamily="18" charset="0"/>
                <a:ea typeface="Cambria" panose="02040503050406030204" pitchFamily="18" charset="0"/>
              </a:rPr>
              <a:t>11</a:t>
            </a:r>
            <a:endParaRPr lang="ru-RU" dirty="0">
              <a:latin typeface="Cambria" panose="02040503050406030204" pitchFamily="18" charset="0"/>
              <a:ea typeface="Cambria" panose="02040503050406030204" pitchFamily="18" charset="0"/>
            </a:endParaRPr>
          </a:p>
        </p:txBody>
      </p:sp>
      <p:sp>
        <p:nvSpPr>
          <p:cNvPr id="3" name="Прямоугольник 2">
            <a:extLst>
              <a:ext uri="{FF2B5EF4-FFF2-40B4-BE49-F238E27FC236}">
                <a16:creationId xmlns:a16="http://schemas.microsoft.com/office/drawing/2014/main" xmlns="" id="{85A8224A-EADE-6381-83AC-091859F6E4FB}"/>
              </a:ext>
            </a:extLst>
          </p:cNvPr>
          <p:cNvSpPr/>
          <p:nvPr/>
        </p:nvSpPr>
        <p:spPr>
          <a:xfrm>
            <a:off x="0" y="0"/>
            <a:ext cx="12192000" cy="552975"/>
          </a:xfrm>
          <a:prstGeom prst="rect">
            <a:avLst/>
          </a:prstGeom>
          <a:solidFill>
            <a:srgbClr val="6667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Google Shape;4885;p38">
            <a:extLst>
              <a:ext uri="{FF2B5EF4-FFF2-40B4-BE49-F238E27FC236}">
                <a16:creationId xmlns:a16="http://schemas.microsoft.com/office/drawing/2014/main" xmlns="" id="{946F322B-28CD-A01C-44F6-768900A3F553}"/>
              </a:ext>
            </a:extLst>
          </p:cNvPr>
          <p:cNvSpPr/>
          <p:nvPr/>
        </p:nvSpPr>
        <p:spPr>
          <a:xfrm rot="13500000">
            <a:off x="643695" y="113668"/>
            <a:ext cx="331941" cy="331941"/>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886;p38">
            <a:extLst>
              <a:ext uri="{FF2B5EF4-FFF2-40B4-BE49-F238E27FC236}">
                <a16:creationId xmlns:a16="http://schemas.microsoft.com/office/drawing/2014/main" xmlns="" id="{BD2FF347-9FD6-811A-4BD7-CE95CF9E5A96}"/>
              </a:ext>
            </a:extLst>
          </p:cNvPr>
          <p:cNvSpPr/>
          <p:nvPr/>
        </p:nvSpPr>
        <p:spPr>
          <a:xfrm rot="10800000">
            <a:off x="576282" y="46750"/>
            <a:ext cx="467606" cy="467606"/>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4893;p38">
            <a:extLst>
              <a:ext uri="{FF2B5EF4-FFF2-40B4-BE49-F238E27FC236}">
                <a16:creationId xmlns:a16="http://schemas.microsoft.com/office/drawing/2014/main" xmlns="" id="{B9C114DB-F87A-5CFA-2172-C3F1D0615BC1}"/>
              </a:ext>
            </a:extLst>
          </p:cNvPr>
          <p:cNvSpPr/>
          <p:nvPr/>
        </p:nvSpPr>
        <p:spPr>
          <a:xfrm rot="13500000">
            <a:off x="175416" y="113668"/>
            <a:ext cx="331941" cy="331941"/>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4894;p38">
            <a:extLst>
              <a:ext uri="{FF2B5EF4-FFF2-40B4-BE49-F238E27FC236}">
                <a16:creationId xmlns:a16="http://schemas.microsoft.com/office/drawing/2014/main" xmlns="" id="{97F91B01-BB90-C2B2-55D3-24FD52E73AD9}"/>
              </a:ext>
            </a:extLst>
          </p:cNvPr>
          <p:cNvSpPr/>
          <p:nvPr/>
        </p:nvSpPr>
        <p:spPr>
          <a:xfrm rot="10800000">
            <a:off x="108000" y="46750"/>
            <a:ext cx="467606" cy="467606"/>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885;p38">
            <a:extLst>
              <a:ext uri="{FF2B5EF4-FFF2-40B4-BE49-F238E27FC236}">
                <a16:creationId xmlns:a16="http://schemas.microsoft.com/office/drawing/2014/main" xmlns="" id="{946F322B-28CD-A01C-44F6-768900A3F553}"/>
              </a:ext>
            </a:extLst>
          </p:cNvPr>
          <p:cNvSpPr/>
          <p:nvPr/>
        </p:nvSpPr>
        <p:spPr>
          <a:xfrm rot="13500000">
            <a:off x="11697735" y="111646"/>
            <a:ext cx="331941" cy="331941"/>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886;p38">
            <a:extLst>
              <a:ext uri="{FF2B5EF4-FFF2-40B4-BE49-F238E27FC236}">
                <a16:creationId xmlns:a16="http://schemas.microsoft.com/office/drawing/2014/main" xmlns="" id="{BD2FF347-9FD6-811A-4BD7-CE95CF9E5A96}"/>
              </a:ext>
            </a:extLst>
          </p:cNvPr>
          <p:cNvSpPr/>
          <p:nvPr/>
        </p:nvSpPr>
        <p:spPr>
          <a:xfrm rot="10800000">
            <a:off x="11630322" y="44728"/>
            <a:ext cx="467606" cy="467606"/>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893;p38">
            <a:extLst>
              <a:ext uri="{FF2B5EF4-FFF2-40B4-BE49-F238E27FC236}">
                <a16:creationId xmlns:a16="http://schemas.microsoft.com/office/drawing/2014/main" xmlns="" id="{B9C114DB-F87A-5CFA-2172-C3F1D0615BC1}"/>
              </a:ext>
            </a:extLst>
          </p:cNvPr>
          <p:cNvSpPr/>
          <p:nvPr/>
        </p:nvSpPr>
        <p:spPr>
          <a:xfrm rot="13500000">
            <a:off x="11229456" y="111646"/>
            <a:ext cx="331941" cy="331941"/>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894;p38">
            <a:extLst>
              <a:ext uri="{FF2B5EF4-FFF2-40B4-BE49-F238E27FC236}">
                <a16:creationId xmlns:a16="http://schemas.microsoft.com/office/drawing/2014/main" xmlns="" id="{97F91B01-BB90-C2B2-55D3-24FD52E73AD9}"/>
              </a:ext>
            </a:extLst>
          </p:cNvPr>
          <p:cNvSpPr/>
          <p:nvPr/>
        </p:nvSpPr>
        <p:spPr>
          <a:xfrm rot="10800000">
            <a:off x="11162040" y="44728"/>
            <a:ext cx="467606" cy="467606"/>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TextBox 15"/>
          <p:cNvSpPr txBox="1"/>
          <p:nvPr/>
        </p:nvSpPr>
        <p:spPr>
          <a:xfrm>
            <a:off x="106668" y="469502"/>
            <a:ext cx="12085333" cy="400110"/>
          </a:xfrm>
          <a:prstGeom prst="rect">
            <a:avLst/>
          </a:prstGeom>
          <a:noFill/>
        </p:spPr>
        <p:txBody>
          <a:bodyPr wrap="square" rtlCol="0">
            <a:spAutoFit/>
          </a:bodyPr>
          <a:lstStyle/>
          <a:p>
            <a:pPr algn="ctr"/>
            <a:r>
              <a:rPr lang="ru-RU" sz="2000" b="1" dirty="0" smtClean="0">
                <a:latin typeface="Cambria" panose="02040503050406030204" pitchFamily="18" charset="0"/>
                <a:ea typeface="Cambria" panose="02040503050406030204" pitchFamily="18" charset="0"/>
              </a:rPr>
              <a:t>Поляризация света при прохождении через анизотропные оптические среды</a:t>
            </a:r>
            <a:endParaRPr lang="ru-RU" sz="2000" b="1" dirty="0">
              <a:latin typeface="Cambria" panose="02040503050406030204" pitchFamily="18" charset="0"/>
              <a:ea typeface="Cambria" panose="02040503050406030204" pitchFamily="18" charset="0"/>
            </a:endParaRPr>
          </a:p>
        </p:txBody>
      </p:sp>
      <p:sp>
        <p:nvSpPr>
          <p:cNvPr id="30" name="Прямоугольник 29"/>
          <p:cNvSpPr/>
          <p:nvPr/>
        </p:nvSpPr>
        <p:spPr>
          <a:xfrm>
            <a:off x="0" y="844250"/>
            <a:ext cx="6095999" cy="369332"/>
          </a:xfrm>
          <a:prstGeom prst="rect">
            <a:avLst/>
          </a:prstGeom>
        </p:spPr>
        <p:txBody>
          <a:bodyPr wrap="square">
            <a:spAutoFit/>
          </a:bodyPr>
          <a:lstStyle/>
          <a:p>
            <a:pPr algn="ctr"/>
            <a:r>
              <a:rPr lang="ru-RU" dirty="0" smtClean="0">
                <a:solidFill>
                  <a:srgbClr val="101418"/>
                </a:solidFill>
                <a:latin typeface="Cambria" panose="02040503050406030204" pitchFamily="18" charset="0"/>
                <a:ea typeface="Cambria" panose="02040503050406030204" pitchFamily="18" charset="0"/>
              </a:rPr>
              <a:t>Двойное лучепреломление</a:t>
            </a:r>
            <a:endParaRPr lang="ru-RU" b="0" i="0" dirty="0">
              <a:solidFill>
                <a:srgbClr val="101418"/>
              </a:solidFill>
              <a:effectLst/>
              <a:latin typeface="Cambria" panose="02040503050406030204" pitchFamily="18" charset="0"/>
              <a:ea typeface="Cambria" panose="02040503050406030204" pitchFamily="18" charset="0"/>
            </a:endParaRPr>
          </a:p>
        </p:txBody>
      </p:sp>
      <p:pic>
        <p:nvPicPr>
          <p:cNvPr id="32" name="Рисунок 31"/>
          <p:cNvPicPr>
            <a:picLocks noChangeAspect="1"/>
          </p:cNvPicPr>
          <p:nvPr/>
        </p:nvPicPr>
        <p:blipFill rotWithShape="1">
          <a:blip r:embed="rId3" cstate="print">
            <a:extLst>
              <a:ext uri="{28A0092B-C50C-407E-A947-70E740481C1C}">
                <a14:useLocalDpi xmlns:a14="http://schemas.microsoft.com/office/drawing/2010/main" val="0"/>
              </a:ext>
            </a:extLst>
          </a:blip>
          <a:srcRect t="15743" b="4785"/>
          <a:stretch/>
        </p:blipFill>
        <p:spPr>
          <a:xfrm>
            <a:off x="174332" y="1213582"/>
            <a:ext cx="3175249" cy="2623332"/>
          </a:xfrm>
          <a:prstGeom prst="rect">
            <a:avLst/>
          </a:prstGeom>
        </p:spPr>
      </p:pic>
      <p:pic>
        <p:nvPicPr>
          <p:cNvPr id="33" name="Рисунок 3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23913" y="1498418"/>
            <a:ext cx="2507063" cy="2156074"/>
          </a:xfrm>
          <a:prstGeom prst="rect">
            <a:avLst/>
          </a:prstGeom>
        </p:spPr>
      </p:pic>
      <p:pic>
        <p:nvPicPr>
          <p:cNvPr id="13" name="Рисунок 12"/>
          <p:cNvPicPr>
            <a:picLocks noChangeAspect="1"/>
          </p:cNvPicPr>
          <p:nvPr/>
        </p:nvPicPr>
        <p:blipFill>
          <a:blip r:embed="rId5"/>
          <a:stretch>
            <a:fillRect/>
          </a:stretch>
        </p:blipFill>
        <p:spPr>
          <a:xfrm>
            <a:off x="574947" y="4497881"/>
            <a:ext cx="2050122" cy="1878013"/>
          </a:xfrm>
          <a:prstGeom prst="rect">
            <a:avLst/>
          </a:prstGeom>
        </p:spPr>
      </p:pic>
      <p:sp>
        <p:nvSpPr>
          <p:cNvPr id="14" name="TextBox 13"/>
          <p:cNvSpPr txBox="1"/>
          <p:nvPr/>
        </p:nvSpPr>
        <p:spPr>
          <a:xfrm>
            <a:off x="470211" y="4126631"/>
            <a:ext cx="2259593" cy="307777"/>
          </a:xfrm>
          <a:prstGeom prst="rect">
            <a:avLst/>
          </a:prstGeom>
          <a:noFill/>
        </p:spPr>
        <p:txBody>
          <a:bodyPr wrap="none" rtlCol="0">
            <a:spAutoFit/>
          </a:bodyPr>
          <a:lstStyle/>
          <a:p>
            <a:r>
              <a:rPr lang="ru-RU" sz="1400" dirty="0" smtClean="0">
                <a:latin typeface="Cambria" panose="02040503050406030204" pitchFamily="18" charset="0"/>
                <a:ea typeface="Cambria" panose="02040503050406030204" pitchFamily="18" charset="0"/>
              </a:rPr>
              <a:t>Анизотропия кристаллов</a:t>
            </a:r>
            <a:endParaRPr lang="ru-RU" sz="1400" dirty="0">
              <a:latin typeface="Cambria" panose="02040503050406030204" pitchFamily="18" charset="0"/>
              <a:ea typeface="Cambria" panose="02040503050406030204" pitchFamily="18" charset="0"/>
            </a:endParaRPr>
          </a:p>
        </p:txBody>
      </p:sp>
      <p:pic>
        <p:nvPicPr>
          <p:cNvPr id="15" name="Рисунок 14"/>
          <p:cNvPicPr>
            <a:picLocks noChangeAspect="1"/>
          </p:cNvPicPr>
          <p:nvPr/>
        </p:nvPicPr>
        <p:blipFill rotWithShape="1">
          <a:blip r:embed="rId6"/>
          <a:srcRect t="20623"/>
          <a:stretch/>
        </p:blipFill>
        <p:spPr>
          <a:xfrm>
            <a:off x="2791724" y="4497881"/>
            <a:ext cx="3971440" cy="1362743"/>
          </a:xfrm>
          <a:prstGeom prst="rect">
            <a:avLst/>
          </a:prstGeom>
        </p:spPr>
      </p:pic>
      <p:sp>
        <p:nvSpPr>
          <p:cNvPr id="21" name="TextBox 20"/>
          <p:cNvSpPr txBox="1"/>
          <p:nvPr/>
        </p:nvSpPr>
        <p:spPr>
          <a:xfrm>
            <a:off x="3030126" y="3939328"/>
            <a:ext cx="1135247" cy="523220"/>
          </a:xfrm>
          <a:prstGeom prst="rect">
            <a:avLst/>
          </a:prstGeom>
          <a:noFill/>
        </p:spPr>
        <p:txBody>
          <a:bodyPr wrap="none" rtlCol="0">
            <a:spAutoFit/>
          </a:bodyPr>
          <a:lstStyle/>
          <a:p>
            <a:pPr algn="ctr"/>
            <a:r>
              <a:rPr lang="ru-RU" sz="1400" dirty="0" smtClean="0">
                <a:latin typeface="Cambria" panose="02040503050406030204" pitchFamily="18" charset="0"/>
                <a:ea typeface="Cambria" panose="02040503050406030204" pitchFamily="18" charset="0"/>
              </a:rPr>
              <a:t>Одноосный</a:t>
            </a:r>
          </a:p>
          <a:p>
            <a:pPr algn="ctr"/>
            <a:r>
              <a:rPr lang="ru-RU" sz="1400" dirty="0" smtClean="0">
                <a:latin typeface="Cambria" panose="02040503050406030204" pitchFamily="18" charset="0"/>
                <a:ea typeface="Cambria" panose="02040503050406030204" pitchFamily="18" charset="0"/>
              </a:rPr>
              <a:t>кристалл</a:t>
            </a:r>
            <a:endParaRPr lang="ru-RU" sz="1400" dirty="0">
              <a:latin typeface="Cambria" panose="02040503050406030204" pitchFamily="18" charset="0"/>
              <a:ea typeface="Cambria" panose="02040503050406030204" pitchFamily="18" charset="0"/>
            </a:endParaRPr>
          </a:p>
        </p:txBody>
      </p:sp>
      <p:sp>
        <p:nvSpPr>
          <p:cNvPr id="22" name="TextBox 21"/>
          <p:cNvSpPr txBox="1"/>
          <p:nvPr/>
        </p:nvSpPr>
        <p:spPr>
          <a:xfrm>
            <a:off x="5080804" y="3939328"/>
            <a:ext cx="1001813" cy="523220"/>
          </a:xfrm>
          <a:prstGeom prst="rect">
            <a:avLst/>
          </a:prstGeom>
          <a:noFill/>
        </p:spPr>
        <p:txBody>
          <a:bodyPr wrap="none" rtlCol="0">
            <a:spAutoFit/>
          </a:bodyPr>
          <a:lstStyle/>
          <a:p>
            <a:pPr algn="ctr"/>
            <a:r>
              <a:rPr lang="ru-RU" sz="1400" dirty="0" smtClean="0">
                <a:latin typeface="Cambria" panose="02040503050406030204" pitchFamily="18" charset="0"/>
                <a:ea typeface="Cambria" panose="02040503050406030204" pitchFamily="18" charset="0"/>
              </a:rPr>
              <a:t>Двуосный</a:t>
            </a:r>
          </a:p>
          <a:p>
            <a:pPr algn="ctr"/>
            <a:r>
              <a:rPr lang="ru-RU" sz="1400" dirty="0" smtClean="0">
                <a:latin typeface="Cambria" panose="02040503050406030204" pitchFamily="18" charset="0"/>
                <a:ea typeface="Cambria" panose="02040503050406030204" pitchFamily="18" charset="0"/>
              </a:rPr>
              <a:t>кристалл</a:t>
            </a:r>
            <a:endParaRPr lang="ru-RU" sz="1400" dirty="0">
              <a:latin typeface="Cambria" panose="02040503050406030204" pitchFamily="18" charset="0"/>
              <a:ea typeface="Cambria" panose="02040503050406030204" pitchFamily="18" charset="0"/>
            </a:endParaRPr>
          </a:p>
        </p:txBody>
      </p:sp>
      <p:sp>
        <p:nvSpPr>
          <p:cNvPr id="23" name="TextBox 22"/>
          <p:cNvSpPr txBox="1"/>
          <p:nvPr/>
        </p:nvSpPr>
        <p:spPr>
          <a:xfrm>
            <a:off x="2968198" y="5905346"/>
            <a:ext cx="3618491" cy="523220"/>
          </a:xfrm>
          <a:prstGeom prst="rect">
            <a:avLst/>
          </a:prstGeom>
          <a:noFill/>
        </p:spPr>
        <p:txBody>
          <a:bodyPr wrap="none" rtlCol="0">
            <a:spAutoFit/>
          </a:bodyPr>
          <a:lstStyle/>
          <a:p>
            <a:pPr algn="ctr"/>
            <a:r>
              <a:rPr lang="ru-RU" sz="1400" b="1" dirty="0" smtClean="0">
                <a:solidFill>
                  <a:srgbClr val="008103"/>
                </a:solidFill>
                <a:latin typeface="Cambria" panose="02040503050406030204" pitchFamily="18" charset="0"/>
                <a:ea typeface="Cambria" panose="02040503050406030204" pitchFamily="18" charset="0"/>
              </a:rPr>
              <a:t>Обыкновенный</a:t>
            </a:r>
            <a:r>
              <a:rPr lang="ru-RU" sz="1400" dirty="0" smtClean="0">
                <a:latin typeface="Cambria" panose="02040503050406030204" pitchFamily="18" charset="0"/>
                <a:ea typeface="Cambria" panose="02040503050406030204" pitchFamily="18" charset="0"/>
              </a:rPr>
              <a:t> (</a:t>
            </a:r>
            <a:r>
              <a:rPr lang="en-AU" sz="1400" dirty="0" smtClean="0">
                <a:latin typeface="Cambria" panose="02040503050406030204" pitchFamily="18" charset="0"/>
                <a:ea typeface="Cambria" panose="02040503050406030204" pitchFamily="18" charset="0"/>
              </a:rPr>
              <a:t>ordinary)</a:t>
            </a:r>
            <a:r>
              <a:rPr lang="ru-RU" sz="1400" dirty="0" smtClean="0">
                <a:latin typeface="Cambria" panose="02040503050406030204" pitchFamily="18" charset="0"/>
                <a:ea typeface="Cambria" panose="02040503050406030204" pitchFamily="18" charset="0"/>
              </a:rPr>
              <a:t> луч (</a:t>
            </a:r>
            <a:r>
              <a:rPr lang="en-AU" sz="1400" dirty="0" smtClean="0">
                <a:latin typeface="Cambria" panose="02040503050406030204" pitchFamily="18" charset="0"/>
                <a:ea typeface="Cambria" panose="02040503050406030204" pitchFamily="18" charset="0"/>
              </a:rPr>
              <a:t>o)</a:t>
            </a:r>
            <a:endParaRPr lang="ru-RU" sz="1400" dirty="0" smtClean="0">
              <a:latin typeface="Cambria" panose="02040503050406030204" pitchFamily="18" charset="0"/>
              <a:ea typeface="Cambria" panose="02040503050406030204" pitchFamily="18" charset="0"/>
            </a:endParaRPr>
          </a:p>
          <a:p>
            <a:pPr algn="ctr"/>
            <a:r>
              <a:rPr lang="ru-RU" sz="1400" b="1" dirty="0" smtClean="0">
                <a:solidFill>
                  <a:srgbClr val="FE0001"/>
                </a:solidFill>
                <a:latin typeface="Cambria" panose="02040503050406030204" pitchFamily="18" charset="0"/>
                <a:ea typeface="Cambria" panose="02040503050406030204" pitchFamily="18" charset="0"/>
              </a:rPr>
              <a:t>Необыкновенный</a:t>
            </a:r>
            <a:r>
              <a:rPr lang="ru-RU" sz="1400" dirty="0" smtClean="0">
                <a:latin typeface="Cambria" panose="02040503050406030204" pitchFamily="18" charset="0"/>
                <a:ea typeface="Cambria" panose="02040503050406030204" pitchFamily="18" charset="0"/>
              </a:rPr>
              <a:t> </a:t>
            </a:r>
            <a:r>
              <a:rPr lang="en-AU" sz="1400" dirty="0" smtClean="0">
                <a:latin typeface="Cambria" panose="02040503050406030204" pitchFamily="18" charset="0"/>
                <a:ea typeface="Cambria" panose="02040503050406030204" pitchFamily="18" charset="0"/>
              </a:rPr>
              <a:t>(extraordinary)</a:t>
            </a:r>
            <a:r>
              <a:rPr lang="ru-RU" sz="1400" dirty="0" smtClean="0">
                <a:latin typeface="Cambria" panose="02040503050406030204" pitchFamily="18" charset="0"/>
                <a:ea typeface="Cambria" panose="02040503050406030204" pitchFamily="18" charset="0"/>
              </a:rPr>
              <a:t> луч</a:t>
            </a:r>
            <a:r>
              <a:rPr lang="en-AU" sz="1400" dirty="0" smtClean="0">
                <a:latin typeface="Cambria" panose="02040503050406030204" pitchFamily="18" charset="0"/>
                <a:ea typeface="Cambria" panose="02040503050406030204" pitchFamily="18" charset="0"/>
              </a:rPr>
              <a:t> </a:t>
            </a:r>
            <a:r>
              <a:rPr lang="en-US" sz="1400" dirty="0" smtClean="0">
                <a:latin typeface="Cambria" panose="02040503050406030204" pitchFamily="18" charset="0"/>
                <a:ea typeface="Cambria" panose="02040503050406030204" pitchFamily="18" charset="0"/>
              </a:rPr>
              <a:t>(e)</a:t>
            </a:r>
            <a:r>
              <a:rPr lang="en-AU" sz="1400" dirty="0" smtClean="0">
                <a:latin typeface="Cambria" panose="02040503050406030204" pitchFamily="18" charset="0"/>
                <a:ea typeface="Cambria" panose="02040503050406030204" pitchFamily="18" charset="0"/>
              </a:rPr>
              <a:t> </a:t>
            </a:r>
            <a:endParaRPr lang="ru-RU" sz="1400" dirty="0">
              <a:latin typeface="Cambria" panose="02040503050406030204" pitchFamily="18" charset="0"/>
              <a:ea typeface="Cambria" panose="02040503050406030204" pitchFamily="18" charset="0"/>
            </a:endParaRPr>
          </a:p>
        </p:txBody>
      </p:sp>
      <p:pic>
        <p:nvPicPr>
          <p:cNvPr id="17" name="Рисунок 16"/>
          <p:cNvPicPr>
            <a:picLocks noChangeAspect="1"/>
          </p:cNvPicPr>
          <p:nvPr/>
        </p:nvPicPr>
        <p:blipFill>
          <a:blip r:embed="rId7"/>
          <a:stretch>
            <a:fillRect/>
          </a:stretch>
        </p:blipFill>
        <p:spPr>
          <a:xfrm>
            <a:off x="10081779" y="1292364"/>
            <a:ext cx="2016149" cy="2016149"/>
          </a:xfrm>
          <a:prstGeom prst="rect">
            <a:avLst/>
          </a:prstGeom>
        </p:spPr>
      </p:pic>
      <p:sp>
        <p:nvSpPr>
          <p:cNvPr id="26" name="Прямоугольник 25"/>
          <p:cNvSpPr/>
          <p:nvPr/>
        </p:nvSpPr>
        <p:spPr>
          <a:xfrm>
            <a:off x="6082617" y="856931"/>
            <a:ext cx="6109383" cy="369332"/>
          </a:xfrm>
          <a:prstGeom prst="rect">
            <a:avLst/>
          </a:prstGeom>
        </p:spPr>
        <p:txBody>
          <a:bodyPr wrap="square">
            <a:spAutoFit/>
          </a:bodyPr>
          <a:lstStyle/>
          <a:p>
            <a:pPr algn="ctr"/>
            <a:r>
              <a:rPr lang="ru-RU" dirty="0" smtClean="0">
                <a:solidFill>
                  <a:srgbClr val="101418"/>
                </a:solidFill>
                <a:latin typeface="Cambria" panose="02040503050406030204" pitchFamily="18" charset="0"/>
                <a:ea typeface="Cambria" panose="02040503050406030204" pitchFamily="18" charset="0"/>
              </a:rPr>
              <a:t>Призма </a:t>
            </a:r>
            <a:r>
              <a:rPr lang="ru-RU" dirty="0" err="1" smtClean="0">
                <a:solidFill>
                  <a:srgbClr val="101418"/>
                </a:solidFill>
                <a:latin typeface="Cambria" panose="02040503050406030204" pitchFamily="18" charset="0"/>
                <a:ea typeface="Cambria" panose="02040503050406030204" pitchFamily="18" charset="0"/>
              </a:rPr>
              <a:t>Глана</a:t>
            </a:r>
            <a:endParaRPr lang="ru-RU" b="0" i="0" dirty="0">
              <a:solidFill>
                <a:srgbClr val="101418"/>
              </a:solidFill>
              <a:effectLst/>
              <a:latin typeface="Cambria" panose="02040503050406030204" pitchFamily="18" charset="0"/>
              <a:ea typeface="Cambria" panose="02040503050406030204" pitchFamily="18" charset="0"/>
            </a:endParaRPr>
          </a:p>
        </p:txBody>
      </p:sp>
      <p:pic>
        <p:nvPicPr>
          <p:cNvPr id="18" name="Рисунок 17"/>
          <p:cNvPicPr>
            <a:picLocks noChangeAspect="1"/>
          </p:cNvPicPr>
          <p:nvPr/>
        </p:nvPicPr>
        <p:blipFill rotWithShape="1">
          <a:blip r:embed="rId8"/>
          <a:srcRect l="13704"/>
          <a:stretch/>
        </p:blipFill>
        <p:spPr>
          <a:xfrm rot="60000">
            <a:off x="6216192" y="1436350"/>
            <a:ext cx="3855131" cy="1231939"/>
          </a:xfrm>
          <a:prstGeom prst="rect">
            <a:avLst/>
          </a:prstGeom>
        </p:spPr>
      </p:pic>
      <mc:AlternateContent xmlns:mc="http://schemas.openxmlformats.org/markup-compatibility/2006" xmlns:a14="http://schemas.microsoft.com/office/drawing/2010/main">
        <mc:Choice Requires="a14">
          <p:sp>
            <p:nvSpPr>
              <p:cNvPr id="28" name="TextBox 27"/>
              <p:cNvSpPr txBox="1"/>
              <p:nvPr/>
            </p:nvSpPr>
            <p:spPr>
              <a:xfrm>
                <a:off x="7400384" y="2621407"/>
                <a:ext cx="1123834"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ru-RU" sz="1400" i="1" smtClean="0">
                              <a:latin typeface="Cambria Math" panose="02040503050406030204" pitchFamily="18" charset="0"/>
                              <a:ea typeface="Cambria" panose="02040503050406030204" pitchFamily="18" charset="0"/>
                            </a:rPr>
                          </m:ctrlPr>
                        </m:sSubPr>
                        <m:e>
                          <m:r>
                            <a:rPr lang="en-AU" sz="1400" b="0" i="1" smtClean="0">
                              <a:latin typeface="Cambria Math" panose="02040503050406030204" pitchFamily="18" charset="0"/>
                              <a:ea typeface="Cambria" panose="02040503050406030204" pitchFamily="18" charset="0"/>
                            </a:rPr>
                            <m:t>𝑛</m:t>
                          </m:r>
                        </m:e>
                        <m:sub>
                          <m:r>
                            <a:rPr lang="en-AU" sz="1400" b="0" i="1" smtClean="0">
                              <a:latin typeface="Cambria Math" panose="02040503050406030204" pitchFamily="18" charset="0"/>
                              <a:ea typeface="Cambria" panose="02040503050406030204" pitchFamily="18" charset="0"/>
                            </a:rPr>
                            <m:t>𝑜</m:t>
                          </m:r>
                        </m:sub>
                      </m:sSub>
                      <m:r>
                        <a:rPr lang="en-AU" sz="1400" b="0" i="1" smtClean="0">
                          <a:latin typeface="Cambria Math" panose="02040503050406030204" pitchFamily="18" charset="0"/>
                          <a:ea typeface="Cambria" panose="02040503050406030204" pitchFamily="18" charset="0"/>
                        </a:rPr>
                        <m:t>=1.658</m:t>
                      </m:r>
                    </m:oMath>
                  </m:oMathPara>
                </a14:m>
                <a:endParaRPr lang="en-AU" sz="1400" b="0" dirty="0" smtClean="0">
                  <a:latin typeface="Cambria" panose="02040503050406030204" pitchFamily="18" charset="0"/>
                  <a:ea typeface="Cambria"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ru-RU" sz="1400" i="1">
                              <a:latin typeface="Cambria Math" panose="02040503050406030204" pitchFamily="18" charset="0"/>
                              <a:ea typeface="Cambria" panose="02040503050406030204" pitchFamily="18" charset="0"/>
                            </a:rPr>
                          </m:ctrlPr>
                        </m:sSubPr>
                        <m:e>
                          <m:r>
                            <a:rPr lang="en-AU" sz="1400" i="1">
                              <a:latin typeface="Cambria Math" panose="02040503050406030204" pitchFamily="18" charset="0"/>
                              <a:ea typeface="Cambria" panose="02040503050406030204" pitchFamily="18" charset="0"/>
                            </a:rPr>
                            <m:t>𝑛</m:t>
                          </m:r>
                        </m:e>
                        <m:sub>
                          <m:r>
                            <a:rPr lang="en-AU" sz="1400" b="0" i="1" smtClean="0">
                              <a:latin typeface="Cambria Math" panose="02040503050406030204" pitchFamily="18" charset="0"/>
                              <a:ea typeface="Cambria" panose="02040503050406030204" pitchFamily="18" charset="0"/>
                            </a:rPr>
                            <m:t>𝑒</m:t>
                          </m:r>
                        </m:sub>
                      </m:sSub>
                      <m:r>
                        <a:rPr lang="en-AU" sz="1400" i="1">
                          <a:latin typeface="Cambria Math" panose="02040503050406030204" pitchFamily="18" charset="0"/>
                          <a:ea typeface="Cambria" panose="02040503050406030204" pitchFamily="18" charset="0"/>
                        </a:rPr>
                        <m:t>=1.</m:t>
                      </m:r>
                      <m:r>
                        <a:rPr lang="en-AU" sz="1400" b="0" i="1" smtClean="0">
                          <a:latin typeface="Cambria Math" panose="02040503050406030204" pitchFamily="18" charset="0"/>
                          <a:ea typeface="Cambria" panose="02040503050406030204" pitchFamily="18" charset="0"/>
                        </a:rPr>
                        <m:t>486</m:t>
                      </m:r>
                    </m:oMath>
                  </m:oMathPara>
                </a14:m>
                <a:endParaRPr lang="en-AU" sz="1400" dirty="0">
                  <a:latin typeface="Cambria" panose="02040503050406030204" pitchFamily="18" charset="0"/>
                  <a:ea typeface="Cambria" panose="02040503050406030204" pitchFamily="18" charset="0"/>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7400384" y="2621407"/>
                <a:ext cx="1123834" cy="523220"/>
              </a:xfrm>
              <a:prstGeom prst="rect">
                <a:avLst/>
              </a:prstGeom>
              <a:blipFill rotWithShape="0">
                <a:blip r:embed="rId9"/>
                <a:stretch>
                  <a:fillRect/>
                </a:stretch>
              </a:blipFill>
            </p:spPr>
            <p:txBody>
              <a:bodyPr/>
              <a:lstStyle/>
              <a:p>
                <a:r>
                  <a:rPr lang="ru-RU">
                    <a:noFill/>
                  </a:rPr>
                  <a:t> </a:t>
                </a:r>
              </a:p>
            </p:txBody>
          </p:sp>
        </mc:Fallback>
      </mc:AlternateContent>
      <p:sp>
        <p:nvSpPr>
          <p:cNvPr id="29" name="Прямоугольник 28"/>
          <p:cNvSpPr/>
          <p:nvPr/>
        </p:nvSpPr>
        <p:spPr>
          <a:xfrm>
            <a:off x="6102545" y="3599717"/>
            <a:ext cx="6095999" cy="369332"/>
          </a:xfrm>
          <a:prstGeom prst="rect">
            <a:avLst/>
          </a:prstGeom>
        </p:spPr>
        <p:txBody>
          <a:bodyPr wrap="square">
            <a:spAutoFit/>
          </a:bodyPr>
          <a:lstStyle/>
          <a:p>
            <a:pPr algn="ctr"/>
            <a:r>
              <a:rPr lang="ru-RU" dirty="0" smtClean="0">
                <a:solidFill>
                  <a:srgbClr val="101418"/>
                </a:solidFill>
                <a:latin typeface="Cambria" panose="02040503050406030204" pitchFamily="18" charset="0"/>
                <a:ea typeface="Cambria" panose="02040503050406030204" pitchFamily="18" charset="0"/>
              </a:rPr>
              <a:t>Призма Николя</a:t>
            </a:r>
            <a:endParaRPr lang="ru-RU" b="0" i="0" dirty="0">
              <a:solidFill>
                <a:srgbClr val="101418"/>
              </a:solidFill>
              <a:effectLst/>
              <a:latin typeface="Cambria" panose="02040503050406030204" pitchFamily="18" charset="0"/>
              <a:ea typeface="Cambria" panose="02040503050406030204" pitchFamily="18" charset="0"/>
            </a:endParaRPr>
          </a:p>
        </p:txBody>
      </p:sp>
      <p:pic>
        <p:nvPicPr>
          <p:cNvPr id="19" name="Рисунок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98048" y="4126631"/>
            <a:ext cx="4496045" cy="1963508"/>
          </a:xfrm>
          <a:prstGeom prst="rect">
            <a:avLst/>
          </a:prstGeom>
        </p:spPr>
      </p:pic>
      <p:sp>
        <p:nvSpPr>
          <p:cNvPr id="31" name="TextBox 30">
            <a:extLst>
              <a:ext uri="{FF2B5EF4-FFF2-40B4-BE49-F238E27FC236}">
                <a16:creationId xmlns:a16="http://schemas.microsoft.com/office/drawing/2014/main" xmlns="" id="{2CCAA011-7FAD-95ED-B027-C78E1CDC440D}"/>
              </a:ext>
            </a:extLst>
          </p:cNvPr>
          <p:cNvSpPr txBox="1"/>
          <p:nvPr/>
        </p:nvSpPr>
        <p:spPr>
          <a:xfrm>
            <a:off x="1043717" y="-16581"/>
            <a:ext cx="10117657" cy="584775"/>
          </a:xfrm>
          <a:prstGeom prst="rect">
            <a:avLst/>
          </a:prstGeom>
          <a:noFill/>
        </p:spPr>
        <p:txBody>
          <a:bodyPr wrap="square">
            <a:spAutoFit/>
          </a:bodyPr>
          <a:lstStyle/>
          <a:p>
            <a:pPr algn="ctr"/>
            <a:r>
              <a:rPr lang="ru-RU" sz="3200" b="1" dirty="0" smtClean="0">
                <a:solidFill>
                  <a:schemeClr val="bg1"/>
                </a:solidFill>
                <a:latin typeface="Cambria" panose="02040503050406030204" pitchFamily="18" charset="0"/>
                <a:ea typeface="Cambria" panose="02040503050406030204" pitchFamily="18" charset="0"/>
              </a:rPr>
              <a:t>Способы получения света заданной поляризации</a:t>
            </a:r>
            <a:endParaRPr lang="ru-RU" sz="3200" b="1"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3184067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xmlns="" id="{EBAC40D6-56D8-57D1-2043-EC499F956793}"/>
              </a:ext>
            </a:extLst>
          </p:cNvPr>
          <p:cNvSpPr/>
          <p:nvPr/>
        </p:nvSpPr>
        <p:spPr>
          <a:xfrm>
            <a:off x="0" y="6502840"/>
            <a:ext cx="12192000" cy="355160"/>
          </a:xfrm>
          <a:prstGeom prst="rect">
            <a:avLst/>
          </a:prstGeom>
          <a:solidFill>
            <a:srgbClr val="6667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ru-RU" dirty="0" smtClean="0">
                <a:latin typeface="Cambria" panose="02040503050406030204" pitchFamily="18" charset="0"/>
                <a:ea typeface="Cambria" panose="02040503050406030204" pitchFamily="18" charset="0"/>
              </a:rPr>
              <a:t>12</a:t>
            </a:r>
            <a:endParaRPr lang="ru-RU" dirty="0">
              <a:latin typeface="Cambria" panose="02040503050406030204" pitchFamily="18" charset="0"/>
              <a:ea typeface="Cambria" panose="02040503050406030204" pitchFamily="18" charset="0"/>
            </a:endParaRPr>
          </a:p>
        </p:txBody>
      </p:sp>
      <p:sp>
        <p:nvSpPr>
          <p:cNvPr id="3" name="Прямоугольник 2">
            <a:extLst>
              <a:ext uri="{FF2B5EF4-FFF2-40B4-BE49-F238E27FC236}">
                <a16:creationId xmlns:a16="http://schemas.microsoft.com/office/drawing/2014/main" xmlns="" id="{85A8224A-EADE-6381-83AC-091859F6E4FB}"/>
              </a:ext>
            </a:extLst>
          </p:cNvPr>
          <p:cNvSpPr/>
          <p:nvPr/>
        </p:nvSpPr>
        <p:spPr>
          <a:xfrm>
            <a:off x="0" y="0"/>
            <a:ext cx="12192000" cy="552975"/>
          </a:xfrm>
          <a:prstGeom prst="rect">
            <a:avLst/>
          </a:prstGeom>
          <a:solidFill>
            <a:srgbClr val="6667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Google Shape;4885;p38">
            <a:extLst>
              <a:ext uri="{FF2B5EF4-FFF2-40B4-BE49-F238E27FC236}">
                <a16:creationId xmlns:a16="http://schemas.microsoft.com/office/drawing/2014/main" xmlns="" id="{946F322B-28CD-A01C-44F6-768900A3F553}"/>
              </a:ext>
            </a:extLst>
          </p:cNvPr>
          <p:cNvSpPr/>
          <p:nvPr/>
        </p:nvSpPr>
        <p:spPr>
          <a:xfrm rot="13500000">
            <a:off x="643695" y="113668"/>
            <a:ext cx="331941" cy="331941"/>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886;p38">
            <a:extLst>
              <a:ext uri="{FF2B5EF4-FFF2-40B4-BE49-F238E27FC236}">
                <a16:creationId xmlns:a16="http://schemas.microsoft.com/office/drawing/2014/main" xmlns="" id="{BD2FF347-9FD6-811A-4BD7-CE95CF9E5A96}"/>
              </a:ext>
            </a:extLst>
          </p:cNvPr>
          <p:cNvSpPr/>
          <p:nvPr/>
        </p:nvSpPr>
        <p:spPr>
          <a:xfrm rot="10800000">
            <a:off x="576282" y="46750"/>
            <a:ext cx="467606" cy="467606"/>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4893;p38">
            <a:extLst>
              <a:ext uri="{FF2B5EF4-FFF2-40B4-BE49-F238E27FC236}">
                <a16:creationId xmlns:a16="http://schemas.microsoft.com/office/drawing/2014/main" xmlns="" id="{B9C114DB-F87A-5CFA-2172-C3F1D0615BC1}"/>
              </a:ext>
            </a:extLst>
          </p:cNvPr>
          <p:cNvSpPr/>
          <p:nvPr/>
        </p:nvSpPr>
        <p:spPr>
          <a:xfrm rot="13500000">
            <a:off x="175416" y="113668"/>
            <a:ext cx="331941" cy="331941"/>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4894;p38">
            <a:extLst>
              <a:ext uri="{FF2B5EF4-FFF2-40B4-BE49-F238E27FC236}">
                <a16:creationId xmlns:a16="http://schemas.microsoft.com/office/drawing/2014/main" xmlns="" id="{97F91B01-BB90-C2B2-55D3-24FD52E73AD9}"/>
              </a:ext>
            </a:extLst>
          </p:cNvPr>
          <p:cNvSpPr/>
          <p:nvPr/>
        </p:nvSpPr>
        <p:spPr>
          <a:xfrm rot="10800000">
            <a:off x="108000" y="46750"/>
            <a:ext cx="467606" cy="467606"/>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885;p38">
            <a:extLst>
              <a:ext uri="{FF2B5EF4-FFF2-40B4-BE49-F238E27FC236}">
                <a16:creationId xmlns:a16="http://schemas.microsoft.com/office/drawing/2014/main" xmlns="" id="{946F322B-28CD-A01C-44F6-768900A3F553}"/>
              </a:ext>
            </a:extLst>
          </p:cNvPr>
          <p:cNvSpPr/>
          <p:nvPr/>
        </p:nvSpPr>
        <p:spPr>
          <a:xfrm rot="13500000">
            <a:off x="11697735" y="111646"/>
            <a:ext cx="331941" cy="331941"/>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886;p38">
            <a:extLst>
              <a:ext uri="{FF2B5EF4-FFF2-40B4-BE49-F238E27FC236}">
                <a16:creationId xmlns:a16="http://schemas.microsoft.com/office/drawing/2014/main" xmlns="" id="{BD2FF347-9FD6-811A-4BD7-CE95CF9E5A96}"/>
              </a:ext>
            </a:extLst>
          </p:cNvPr>
          <p:cNvSpPr/>
          <p:nvPr/>
        </p:nvSpPr>
        <p:spPr>
          <a:xfrm rot="10800000">
            <a:off x="11630322" y="44728"/>
            <a:ext cx="467606" cy="467606"/>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893;p38">
            <a:extLst>
              <a:ext uri="{FF2B5EF4-FFF2-40B4-BE49-F238E27FC236}">
                <a16:creationId xmlns:a16="http://schemas.microsoft.com/office/drawing/2014/main" xmlns="" id="{B9C114DB-F87A-5CFA-2172-C3F1D0615BC1}"/>
              </a:ext>
            </a:extLst>
          </p:cNvPr>
          <p:cNvSpPr/>
          <p:nvPr/>
        </p:nvSpPr>
        <p:spPr>
          <a:xfrm rot="13500000">
            <a:off x="11229456" y="111646"/>
            <a:ext cx="331941" cy="331941"/>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894;p38">
            <a:extLst>
              <a:ext uri="{FF2B5EF4-FFF2-40B4-BE49-F238E27FC236}">
                <a16:creationId xmlns:a16="http://schemas.microsoft.com/office/drawing/2014/main" xmlns="" id="{97F91B01-BB90-C2B2-55D3-24FD52E73AD9}"/>
              </a:ext>
            </a:extLst>
          </p:cNvPr>
          <p:cNvSpPr/>
          <p:nvPr/>
        </p:nvSpPr>
        <p:spPr>
          <a:xfrm rot="10800000">
            <a:off x="11162040" y="44728"/>
            <a:ext cx="467606" cy="467606"/>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TextBox 15"/>
          <p:cNvSpPr txBox="1"/>
          <p:nvPr/>
        </p:nvSpPr>
        <p:spPr>
          <a:xfrm>
            <a:off x="0" y="552975"/>
            <a:ext cx="3884957" cy="400110"/>
          </a:xfrm>
          <a:prstGeom prst="rect">
            <a:avLst/>
          </a:prstGeom>
          <a:noFill/>
        </p:spPr>
        <p:txBody>
          <a:bodyPr wrap="square" rtlCol="0">
            <a:spAutoFit/>
          </a:bodyPr>
          <a:lstStyle/>
          <a:p>
            <a:pPr algn="ctr"/>
            <a:r>
              <a:rPr lang="ru-RU" sz="2000" b="1" dirty="0" smtClean="0">
                <a:latin typeface="Cambria" panose="02040503050406030204" pitchFamily="18" charset="0"/>
                <a:ea typeface="Cambria" panose="02040503050406030204" pitchFamily="18" charset="0"/>
              </a:rPr>
              <a:t>Дихроизм</a:t>
            </a:r>
            <a:endParaRPr lang="ru-RU" sz="2000" b="1" dirty="0">
              <a:latin typeface="Cambria" panose="02040503050406030204" pitchFamily="18" charset="0"/>
              <a:ea typeface="Cambria" panose="02040503050406030204" pitchFamily="18" charset="0"/>
            </a:endParaRPr>
          </a:p>
        </p:txBody>
      </p:sp>
      <p:sp>
        <p:nvSpPr>
          <p:cNvPr id="31" name="TextBox 30">
            <a:extLst>
              <a:ext uri="{FF2B5EF4-FFF2-40B4-BE49-F238E27FC236}">
                <a16:creationId xmlns:a16="http://schemas.microsoft.com/office/drawing/2014/main" xmlns="" id="{2CCAA011-7FAD-95ED-B027-C78E1CDC440D}"/>
              </a:ext>
            </a:extLst>
          </p:cNvPr>
          <p:cNvSpPr txBox="1"/>
          <p:nvPr/>
        </p:nvSpPr>
        <p:spPr>
          <a:xfrm>
            <a:off x="1043717" y="-16581"/>
            <a:ext cx="10117657" cy="584775"/>
          </a:xfrm>
          <a:prstGeom prst="rect">
            <a:avLst/>
          </a:prstGeom>
          <a:noFill/>
        </p:spPr>
        <p:txBody>
          <a:bodyPr wrap="square">
            <a:spAutoFit/>
          </a:bodyPr>
          <a:lstStyle/>
          <a:p>
            <a:pPr algn="ctr"/>
            <a:r>
              <a:rPr lang="ru-RU" sz="3200" b="1" dirty="0" smtClean="0">
                <a:solidFill>
                  <a:schemeClr val="bg1"/>
                </a:solidFill>
                <a:latin typeface="Cambria" panose="02040503050406030204" pitchFamily="18" charset="0"/>
                <a:ea typeface="Cambria" panose="02040503050406030204" pitchFamily="18" charset="0"/>
              </a:rPr>
              <a:t>Способы получения света заданной поляризации</a:t>
            </a:r>
            <a:endParaRPr lang="ru-RU" sz="3200" b="1" dirty="0">
              <a:solidFill>
                <a:schemeClr val="bg1"/>
              </a:solidFill>
              <a:latin typeface="Cambria" panose="02040503050406030204" pitchFamily="18" charset="0"/>
              <a:ea typeface="Cambria" panose="02040503050406030204" pitchFamily="18" charset="0"/>
            </a:endParaRPr>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386" y="1004094"/>
            <a:ext cx="3543571" cy="2194561"/>
          </a:xfrm>
          <a:prstGeom prst="rect">
            <a:avLst/>
          </a:prstGeom>
        </p:spPr>
      </p:pic>
      <p:sp>
        <p:nvSpPr>
          <p:cNvPr id="20" name="TextBox 19"/>
          <p:cNvSpPr txBox="1"/>
          <p:nvPr/>
        </p:nvSpPr>
        <p:spPr>
          <a:xfrm>
            <a:off x="1" y="3147646"/>
            <a:ext cx="3884956" cy="307777"/>
          </a:xfrm>
          <a:prstGeom prst="rect">
            <a:avLst/>
          </a:prstGeom>
          <a:noFill/>
        </p:spPr>
        <p:txBody>
          <a:bodyPr wrap="square" rtlCol="0">
            <a:spAutoFit/>
          </a:bodyPr>
          <a:lstStyle/>
          <a:p>
            <a:pPr algn="ctr"/>
            <a:r>
              <a:rPr lang="ru-RU" sz="1400" dirty="0" smtClean="0">
                <a:latin typeface="Cambria" panose="02040503050406030204" pitchFamily="18" charset="0"/>
                <a:ea typeface="Cambria" panose="02040503050406030204" pitchFamily="18" charset="0"/>
              </a:rPr>
              <a:t>Дихроизм турмалина</a:t>
            </a:r>
            <a:endParaRPr lang="ru-RU" sz="1400" dirty="0">
              <a:latin typeface="Cambria" panose="02040503050406030204" pitchFamily="18" charset="0"/>
              <a:ea typeface="Cambria" panose="02040503050406030204" pitchFamily="18" charset="0"/>
            </a:endParaRPr>
          </a:p>
        </p:txBody>
      </p:sp>
      <p:pic>
        <p:nvPicPr>
          <p:cNvPr id="24" name="Рисунок 23"/>
          <p:cNvPicPr>
            <a:picLocks noChangeAspect="1"/>
          </p:cNvPicPr>
          <p:nvPr/>
        </p:nvPicPr>
        <p:blipFill>
          <a:blip r:embed="rId4"/>
          <a:stretch>
            <a:fillRect/>
          </a:stretch>
        </p:blipFill>
        <p:spPr>
          <a:xfrm>
            <a:off x="142094" y="3963618"/>
            <a:ext cx="638264" cy="1324160"/>
          </a:xfrm>
          <a:prstGeom prst="rect">
            <a:avLst/>
          </a:prstGeom>
        </p:spPr>
      </p:pic>
      <p:pic>
        <p:nvPicPr>
          <p:cNvPr id="25" name="Рисунок 24"/>
          <p:cNvPicPr>
            <a:picLocks noChangeAspect="1"/>
          </p:cNvPicPr>
          <p:nvPr/>
        </p:nvPicPr>
        <p:blipFill rotWithShape="1">
          <a:blip r:embed="rId5">
            <a:extLst>
              <a:ext uri="{28A0092B-C50C-407E-A947-70E740481C1C}">
                <a14:useLocalDpi xmlns:a14="http://schemas.microsoft.com/office/drawing/2010/main" val="0"/>
              </a:ext>
            </a:extLst>
          </a:blip>
          <a:srcRect t="5086"/>
          <a:stretch/>
        </p:blipFill>
        <p:spPr>
          <a:xfrm>
            <a:off x="780358" y="3612397"/>
            <a:ext cx="3104599" cy="2022142"/>
          </a:xfrm>
          <a:prstGeom prst="rect">
            <a:avLst/>
          </a:prstGeom>
        </p:spPr>
      </p:pic>
      <p:sp>
        <p:nvSpPr>
          <p:cNvPr id="34" name="TextBox 33"/>
          <p:cNvSpPr txBox="1"/>
          <p:nvPr/>
        </p:nvSpPr>
        <p:spPr>
          <a:xfrm>
            <a:off x="461226" y="5810172"/>
            <a:ext cx="2945037" cy="307777"/>
          </a:xfrm>
          <a:prstGeom prst="rect">
            <a:avLst/>
          </a:prstGeom>
          <a:noFill/>
        </p:spPr>
        <p:txBody>
          <a:bodyPr wrap="none" rtlCol="0">
            <a:spAutoFit/>
          </a:bodyPr>
          <a:lstStyle/>
          <a:p>
            <a:r>
              <a:rPr lang="ru-RU" sz="1400" dirty="0" smtClean="0">
                <a:latin typeface="Cambria" panose="02040503050406030204" pitchFamily="18" charset="0"/>
                <a:ea typeface="Cambria" panose="02040503050406030204" pitchFamily="18" charset="0"/>
              </a:rPr>
              <a:t>Полимерная </a:t>
            </a:r>
            <a:r>
              <a:rPr lang="ru-RU" sz="1400" dirty="0" err="1" smtClean="0">
                <a:latin typeface="Cambria" panose="02040503050406030204" pitchFamily="18" charset="0"/>
                <a:ea typeface="Cambria" panose="02040503050406030204" pitchFamily="18" charset="0"/>
              </a:rPr>
              <a:t>поляроидная</a:t>
            </a:r>
            <a:r>
              <a:rPr lang="ru-RU" sz="1400" dirty="0" smtClean="0">
                <a:latin typeface="Cambria" panose="02040503050406030204" pitchFamily="18" charset="0"/>
                <a:ea typeface="Cambria" panose="02040503050406030204" pitchFamily="18" charset="0"/>
              </a:rPr>
              <a:t> плёнка</a:t>
            </a:r>
            <a:endParaRPr lang="ru-RU" sz="1400" dirty="0">
              <a:latin typeface="Cambria" panose="02040503050406030204" pitchFamily="18" charset="0"/>
              <a:ea typeface="Cambria" panose="02040503050406030204" pitchFamily="18" charset="0"/>
            </a:endParaRPr>
          </a:p>
        </p:txBody>
      </p:sp>
      <p:sp>
        <p:nvSpPr>
          <p:cNvPr id="35" name="TextBox 34"/>
          <p:cNvSpPr txBox="1"/>
          <p:nvPr/>
        </p:nvSpPr>
        <p:spPr>
          <a:xfrm>
            <a:off x="4105357" y="552975"/>
            <a:ext cx="8091136" cy="400110"/>
          </a:xfrm>
          <a:prstGeom prst="rect">
            <a:avLst/>
          </a:prstGeom>
          <a:noFill/>
        </p:spPr>
        <p:txBody>
          <a:bodyPr wrap="square" rtlCol="0">
            <a:spAutoFit/>
          </a:bodyPr>
          <a:lstStyle/>
          <a:p>
            <a:pPr algn="ctr"/>
            <a:r>
              <a:rPr lang="ru-RU" sz="2000" b="1" dirty="0" smtClean="0">
                <a:latin typeface="Cambria" panose="02040503050406030204" pitchFamily="18" charset="0"/>
                <a:ea typeface="Cambria" panose="02040503050406030204" pitchFamily="18" charset="0"/>
              </a:rPr>
              <a:t>Фазовые пластинки</a:t>
            </a:r>
            <a:endParaRPr lang="ru-RU" sz="2000" b="1" dirty="0">
              <a:latin typeface="Cambria" panose="02040503050406030204" pitchFamily="18" charset="0"/>
              <a:ea typeface="Cambria" panose="02040503050406030204" pitchFamily="18" charset="0"/>
            </a:endParaRPr>
          </a:p>
        </p:txBody>
      </p:sp>
      <p:pic>
        <p:nvPicPr>
          <p:cNvPr id="36" name="Рисунок 35"/>
          <p:cNvPicPr>
            <a:picLocks noChangeAspect="1"/>
          </p:cNvPicPr>
          <p:nvPr/>
        </p:nvPicPr>
        <p:blipFill>
          <a:blip r:embed="rId6"/>
          <a:stretch>
            <a:fillRect/>
          </a:stretch>
        </p:blipFill>
        <p:spPr>
          <a:xfrm>
            <a:off x="3986156" y="1110880"/>
            <a:ext cx="4919983" cy="2053075"/>
          </a:xfrm>
          <a:prstGeom prst="rect">
            <a:avLst/>
          </a:prstGeom>
        </p:spPr>
      </p:pic>
      <p:sp>
        <p:nvSpPr>
          <p:cNvPr id="38" name="TextBox 37"/>
          <p:cNvSpPr txBox="1"/>
          <p:nvPr/>
        </p:nvSpPr>
        <p:spPr>
          <a:xfrm>
            <a:off x="4542112" y="3243129"/>
            <a:ext cx="1970604" cy="584775"/>
          </a:xfrm>
          <a:prstGeom prst="rect">
            <a:avLst/>
          </a:prstGeom>
          <a:noFill/>
        </p:spPr>
        <p:txBody>
          <a:bodyPr wrap="none" rtlCol="0">
            <a:spAutoFit/>
          </a:bodyPr>
          <a:lstStyle/>
          <a:p>
            <a:r>
              <a:rPr lang="ru-RU" sz="1600" dirty="0" smtClean="0">
                <a:latin typeface="Cambria" panose="02040503050406030204" pitchFamily="18" charset="0"/>
                <a:ea typeface="Cambria" panose="02040503050406030204" pitchFamily="18" charset="0"/>
              </a:rPr>
              <a:t>Линейная фазовая </a:t>
            </a:r>
          </a:p>
          <a:p>
            <a:pPr algn="ctr"/>
            <a:r>
              <a:rPr lang="ru-RU" sz="1600" dirty="0" smtClean="0">
                <a:latin typeface="Cambria" panose="02040503050406030204" pitchFamily="18" charset="0"/>
                <a:ea typeface="Cambria" panose="02040503050406030204" pitchFamily="18" charset="0"/>
              </a:rPr>
              <a:t>пластинка</a:t>
            </a:r>
            <a:endParaRPr lang="ru-RU" sz="1600" dirty="0">
              <a:latin typeface="Cambria" panose="02040503050406030204" pitchFamily="18" charset="0"/>
              <a:ea typeface="Cambria" panose="02040503050406030204" pitchFamily="18" charset="0"/>
            </a:endParaRPr>
          </a:p>
        </p:txBody>
      </p:sp>
      <mc:AlternateContent xmlns:mc="http://schemas.openxmlformats.org/markup-compatibility/2006" xmlns:a14="http://schemas.microsoft.com/office/drawing/2010/main">
        <mc:Choice Requires="a14">
          <p:sp>
            <p:nvSpPr>
              <p:cNvPr id="40" name="TextBox 39"/>
              <p:cNvSpPr txBox="1"/>
              <p:nvPr/>
            </p:nvSpPr>
            <p:spPr>
              <a:xfrm>
                <a:off x="8736366" y="4783635"/>
                <a:ext cx="3281732" cy="81291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ru-RU" i="1" smtClean="0">
                              <a:latin typeface="Cambria Math" panose="02040503050406030204" pitchFamily="18" charset="0"/>
                            </a:rPr>
                          </m:ctrlPr>
                        </m:sSubPr>
                        <m:e>
                          <m:r>
                            <a:rPr lang="ru-RU" i="1" smtClean="0">
                              <a:latin typeface="Cambria Math" panose="02040503050406030204" pitchFamily="18" charset="0"/>
                              <a:ea typeface="Cambria Math" panose="02040503050406030204" pitchFamily="18" charset="0"/>
                            </a:rPr>
                            <m:t>𝛿</m:t>
                          </m:r>
                        </m:e>
                        <m:sub>
                          <m:r>
                            <a:rPr lang="en-AU" b="0" i="1" smtClean="0">
                              <a:latin typeface="Cambria Math" panose="02040503050406030204" pitchFamily="18" charset="0"/>
                            </a:rPr>
                            <m:t>𝑠</m:t>
                          </m:r>
                        </m:sub>
                      </m:sSub>
                      <m:r>
                        <a:rPr lang="en-AU" b="0" i="1" smtClean="0">
                          <a:latin typeface="Cambria Math" panose="02040503050406030204" pitchFamily="18" charset="0"/>
                        </a:rPr>
                        <m:t>=2</m:t>
                      </m:r>
                      <m:func>
                        <m:funcPr>
                          <m:ctrlPr>
                            <a:rPr lang="en-AU" b="0" i="1" smtClean="0">
                              <a:latin typeface="Cambria Math" panose="02040503050406030204" pitchFamily="18" charset="0"/>
                            </a:rPr>
                          </m:ctrlPr>
                        </m:funcPr>
                        <m:fName>
                          <m:sSup>
                            <m:sSupPr>
                              <m:ctrlPr>
                                <a:rPr lang="en-AU" b="0" i="1" smtClean="0">
                                  <a:latin typeface="Cambria Math" panose="02040503050406030204" pitchFamily="18" charset="0"/>
                                </a:rPr>
                              </m:ctrlPr>
                            </m:sSupPr>
                            <m:e>
                              <m:r>
                                <m:rPr>
                                  <m:sty m:val="p"/>
                                </m:rPr>
                                <a:rPr lang="en-AU" b="0" i="0" smtClean="0">
                                  <a:latin typeface="Cambria Math" panose="02040503050406030204" pitchFamily="18" charset="0"/>
                                </a:rPr>
                                <m:t>tan</m:t>
                              </m:r>
                            </m:e>
                            <m:sup>
                              <m:r>
                                <a:rPr lang="en-AU" b="0" i="1" smtClean="0">
                                  <a:latin typeface="Cambria Math" panose="02040503050406030204" pitchFamily="18" charset="0"/>
                                </a:rPr>
                                <m:t>−1</m:t>
                              </m:r>
                            </m:sup>
                          </m:sSup>
                        </m:fName>
                        <m:e>
                          <m:d>
                            <m:dPr>
                              <m:ctrlPr>
                                <a:rPr lang="en-AU" b="0" i="1" smtClean="0">
                                  <a:latin typeface="Cambria Math" panose="02040503050406030204" pitchFamily="18" charset="0"/>
                                </a:rPr>
                              </m:ctrlPr>
                            </m:dPr>
                            <m:e>
                              <m:f>
                                <m:fPr>
                                  <m:ctrlPr>
                                    <a:rPr lang="en-AU" b="0" i="1" smtClean="0">
                                      <a:latin typeface="Cambria Math" panose="02040503050406030204" pitchFamily="18" charset="0"/>
                                    </a:rPr>
                                  </m:ctrlPr>
                                </m:fPr>
                                <m:num>
                                  <m:rad>
                                    <m:radPr>
                                      <m:degHide m:val="on"/>
                                      <m:ctrlPr>
                                        <a:rPr lang="en-AU" b="0" i="1" smtClean="0">
                                          <a:latin typeface="Cambria Math" panose="02040503050406030204" pitchFamily="18" charset="0"/>
                                        </a:rPr>
                                      </m:ctrlPr>
                                    </m:radPr>
                                    <m:deg/>
                                    <m:e>
                                      <m:sSup>
                                        <m:sSupPr>
                                          <m:ctrlPr>
                                            <a:rPr lang="en-AU" b="0" i="1" smtClean="0">
                                              <a:latin typeface="Cambria Math" panose="02040503050406030204" pitchFamily="18" charset="0"/>
                                            </a:rPr>
                                          </m:ctrlPr>
                                        </m:sSupPr>
                                        <m:e>
                                          <m:r>
                                            <a:rPr lang="en-AU" b="0" i="1" smtClean="0">
                                              <a:latin typeface="Cambria Math" panose="02040503050406030204" pitchFamily="18" charset="0"/>
                                            </a:rPr>
                                            <m:t>𝑛</m:t>
                                          </m:r>
                                        </m:e>
                                        <m:sup>
                                          <m:r>
                                            <a:rPr lang="en-AU" b="0" i="1" smtClean="0">
                                              <a:latin typeface="Cambria Math" panose="02040503050406030204" pitchFamily="18" charset="0"/>
                                            </a:rPr>
                                            <m:t>2</m:t>
                                          </m:r>
                                        </m:sup>
                                      </m:sSup>
                                      <m:sSup>
                                        <m:sSupPr>
                                          <m:ctrlPr>
                                            <a:rPr lang="en-AU" b="0" i="1" smtClean="0">
                                              <a:latin typeface="Cambria Math" panose="02040503050406030204" pitchFamily="18" charset="0"/>
                                            </a:rPr>
                                          </m:ctrlPr>
                                        </m:sSupPr>
                                        <m:e>
                                          <m:func>
                                            <m:funcPr>
                                              <m:ctrlPr>
                                                <a:rPr lang="en-AU" b="0" i="1" smtClean="0">
                                                  <a:latin typeface="Cambria Math" panose="02040503050406030204" pitchFamily="18" charset="0"/>
                                                </a:rPr>
                                              </m:ctrlPr>
                                            </m:funcPr>
                                            <m:fName>
                                              <m:r>
                                                <m:rPr>
                                                  <m:sty m:val="p"/>
                                                </m:rPr>
                                                <a:rPr lang="en-AU" b="0" i="0" smtClean="0">
                                                  <a:latin typeface="Cambria Math" panose="02040503050406030204" pitchFamily="18" charset="0"/>
                                                </a:rPr>
                                                <m:t>sin</m:t>
                                              </m:r>
                                            </m:fName>
                                            <m:e>
                                              <m:sSub>
                                                <m:sSubPr>
                                                  <m:ctrlPr>
                                                    <a:rPr lang="en-AU" b="0" i="1" smtClean="0">
                                                      <a:latin typeface="Cambria Math" panose="02040503050406030204" pitchFamily="18" charset="0"/>
                                                    </a:rPr>
                                                  </m:ctrlPr>
                                                </m:sSubPr>
                                                <m:e>
                                                  <m:r>
                                                    <a:rPr lang="el-GR" i="1">
                                                      <a:latin typeface="Cambria Math" panose="02040503050406030204" pitchFamily="18" charset="0"/>
                                                    </a:rPr>
                                                    <m:t>𝜃</m:t>
                                                  </m:r>
                                                </m:e>
                                                <m:sub>
                                                  <m:r>
                                                    <a:rPr lang="en-AU" b="0" i="1" smtClean="0">
                                                      <a:latin typeface="Cambria Math" panose="02040503050406030204" pitchFamily="18" charset="0"/>
                                                    </a:rPr>
                                                    <m:t>𝑖</m:t>
                                                  </m:r>
                                                </m:sub>
                                              </m:sSub>
                                            </m:e>
                                          </m:func>
                                        </m:e>
                                        <m:sup>
                                          <m:r>
                                            <a:rPr lang="en-AU" b="0" i="1" smtClean="0">
                                              <a:latin typeface="Cambria Math" panose="02040503050406030204" pitchFamily="18" charset="0"/>
                                            </a:rPr>
                                            <m:t>2</m:t>
                                          </m:r>
                                        </m:sup>
                                      </m:sSup>
                                      <m:r>
                                        <a:rPr lang="en-AU" b="0" i="1" smtClean="0">
                                          <a:latin typeface="Cambria Math" panose="02040503050406030204" pitchFamily="18" charset="0"/>
                                        </a:rPr>
                                        <m:t>−1</m:t>
                                      </m:r>
                                    </m:e>
                                  </m:rad>
                                </m:num>
                                <m:den>
                                  <m:r>
                                    <a:rPr lang="en-AU" b="0" i="1" smtClean="0">
                                      <a:latin typeface="Cambria Math" panose="02040503050406030204" pitchFamily="18" charset="0"/>
                                    </a:rPr>
                                    <m:t>𝑛</m:t>
                                  </m:r>
                                  <m:func>
                                    <m:funcPr>
                                      <m:ctrlPr>
                                        <a:rPr lang="en-AU" b="0" i="1" smtClean="0">
                                          <a:latin typeface="Cambria Math" panose="02040503050406030204" pitchFamily="18" charset="0"/>
                                        </a:rPr>
                                      </m:ctrlPr>
                                    </m:funcPr>
                                    <m:fName>
                                      <m:r>
                                        <m:rPr>
                                          <m:sty m:val="p"/>
                                        </m:rPr>
                                        <a:rPr lang="en-AU" b="0" i="0" smtClean="0">
                                          <a:latin typeface="Cambria Math" panose="02040503050406030204" pitchFamily="18" charset="0"/>
                                        </a:rPr>
                                        <m:t>cos</m:t>
                                      </m:r>
                                    </m:fName>
                                    <m:e>
                                      <m:sSub>
                                        <m:sSubPr>
                                          <m:ctrlPr>
                                            <a:rPr lang="en-AU" b="0" i="1" smtClean="0">
                                              <a:latin typeface="Cambria Math" panose="02040503050406030204" pitchFamily="18" charset="0"/>
                                            </a:rPr>
                                          </m:ctrlPr>
                                        </m:sSubPr>
                                        <m:e>
                                          <m:r>
                                            <a:rPr lang="el-GR" i="1">
                                              <a:latin typeface="Cambria Math" panose="02040503050406030204" pitchFamily="18" charset="0"/>
                                            </a:rPr>
                                            <m:t>𝜃</m:t>
                                          </m:r>
                                        </m:e>
                                        <m:sub>
                                          <m:r>
                                            <a:rPr lang="en-AU" b="0" i="1" smtClean="0">
                                              <a:latin typeface="Cambria Math" panose="02040503050406030204" pitchFamily="18" charset="0"/>
                                            </a:rPr>
                                            <m:t>𝑖</m:t>
                                          </m:r>
                                        </m:sub>
                                      </m:sSub>
                                    </m:e>
                                  </m:func>
                                </m:den>
                              </m:f>
                            </m:e>
                          </m:d>
                        </m:e>
                      </m:func>
                    </m:oMath>
                  </m:oMathPara>
                </a14:m>
                <a:endParaRPr lang="ru-RU" dirty="0"/>
              </a:p>
            </p:txBody>
          </p:sp>
        </mc:Choice>
        <mc:Fallback xmlns="">
          <p:sp>
            <p:nvSpPr>
              <p:cNvPr id="40" name="TextBox 39"/>
              <p:cNvSpPr txBox="1">
                <a:spLocks noRot="1" noChangeAspect="1" noMove="1" noResize="1" noEditPoints="1" noAdjustHandles="1" noChangeArrowheads="1" noChangeShapeType="1" noTextEdit="1"/>
              </p:cNvSpPr>
              <p:nvPr/>
            </p:nvSpPr>
            <p:spPr>
              <a:xfrm>
                <a:off x="8736366" y="4783635"/>
                <a:ext cx="3281732" cy="812915"/>
              </a:xfrm>
              <a:prstGeom prst="rect">
                <a:avLst/>
              </a:prstGeom>
              <a:blipFill rotWithShape="0">
                <a:blip r:embed="rId9"/>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41" name="TextBox 40"/>
              <p:cNvSpPr txBox="1"/>
              <p:nvPr/>
            </p:nvSpPr>
            <p:spPr>
              <a:xfrm>
                <a:off x="8656537" y="5634065"/>
                <a:ext cx="3441391" cy="81291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ru-RU" i="1" smtClean="0">
                              <a:latin typeface="Cambria Math" panose="02040503050406030204" pitchFamily="18" charset="0"/>
                            </a:rPr>
                          </m:ctrlPr>
                        </m:sSubPr>
                        <m:e>
                          <m:r>
                            <a:rPr lang="ru-RU" i="1" smtClean="0">
                              <a:latin typeface="Cambria Math" panose="02040503050406030204" pitchFamily="18" charset="0"/>
                              <a:ea typeface="Cambria Math" panose="02040503050406030204" pitchFamily="18" charset="0"/>
                            </a:rPr>
                            <m:t>𝛿</m:t>
                          </m:r>
                        </m:e>
                        <m:sub>
                          <m:r>
                            <a:rPr lang="en-AU" b="0" i="1" smtClean="0">
                              <a:latin typeface="Cambria Math" panose="02040503050406030204" pitchFamily="18" charset="0"/>
                            </a:rPr>
                            <m:t>𝑝</m:t>
                          </m:r>
                        </m:sub>
                      </m:sSub>
                      <m:r>
                        <a:rPr lang="en-AU" b="0" i="1" smtClean="0">
                          <a:latin typeface="Cambria Math" panose="02040503050406030204" pitchFamily="18" charset="0"/>
                        </a:rPr>
                        <m:t>=2</m:t>
                      </m:r>
                      <m:func>
                        <m:funcPr>
                          <m:ctrlPr>
                            <a:rPr lang="en-AU" b="0" i="1" smtClean="0">
                              <a:latin typeface="Cambria Math" panose="02040503050406030204" pitchFamily="18" charset="0"/>
                            </a:rPr>
                          </m:ctrlPr>
                        </m:funcPr>
                        <m:fName>
                          <m:sSup>
                            <m:sSupPr>
                              <m:ctrlPr>
                                <a:rPr lang="en-AU" b="0" i="1" smtClean="0">
                                  <a:latin typeface="Cambria Math" panose="02040503050406030204" pitchFamily="18" charset="0"/>
                                </a:rPr>
                              </m:ctrlPr>
                            </m:sSupPr>
                            <m:e>
                              <m:r>
                                <m:rPr>
                                  <m:sty m:val="p"/>
                                </m:rPr>
                                <a:rPr lang="en-AU" b="0" i="0" smtClean="0">
                                  <a:latin typeface="Cambria Math" panose="02040503050406030204" pitchFamily="18" charset="0"/>
                                </a:rPr>
                                <m:t>tan</m:t>
                              </m:r>
                            </m:e>
                            <m:sup>
                              <m:r>
                                <a:rPr lang="en-AU" b="0" i="1" smtClean="0">
                                  <a:latin typeface="Cambria Math" panose="02040503050406030204" pitchFamily="18" charset="0"/>
                                </a:rPr>
                                <m:t>−1</m:t>
                              </m:r>
                            </m:sup>
                          </m:sSup>
                        </m:fName>
                        <m:e>
                          <m:d>
                            <m:dPr>
                              <m:ctrlPr>
                                <a:rPr lang="en-AU" b="0" i="1" smtClean="0">
                                  <a:latin typeface="Cambria Math" panose="02040503050406030204" pitchFamily="18" charset="0"/>
                                </a:rPr>
                              </m:ctrlPr>
                            </m:dPr>
                            <m:e>
                              <m:f>
                                <m:fPr>
                                  <m:ctrlPr>
                                    <a:rPr lang="en-AU" b="0" i="1" smtClean="0">
                                      <a:latin typeface="Cambria Math" panose="02040503050406030204" pitchFamily="18" charset="0"/>
                                    </a:rPr>
                                  </m:ctrlPr>
                                </m:fPr>
                                <m:num>
                                  <m:r>
                                    <a:rPr lang="en-AU" b="0" i="1" smtClean="0">
                                      <a:latin typeface="Cambria Math" panose="02040503050406030204" pitchFamily="18" charset="0"/>
                                    </a:rPr>
                                    <m:t>𝑛</m:t>
                                  </m:r>
                                  <m:rad>
                                    <m:radPr>
                                      <m:degHide m:val="on"/>
                                      <m:ctrlPr>
                                        <a:rPr lang="en-AU" b="0" i="1" smtClean="0">
                                          <a:latin typeface="Cambria Math" panose="02040503050406030204" pitchFamily="18" charset="0"/>
                                        </a:rPr>
                                      </m:ctrlPr>
                                    </m:radPr>
                                    <m:deg/>
                                    <m:e>
                                      <m:sSup>
                                        <m:sSupPr>
                                          <m:ctrlPr>
                                            <a:rPr lang="en-AU" b="0" i="1" smtClean="0">
                                              <a:latin typeface="Cambria Math" panose="02040503050406030204" pitchFamily="18" charset="0"/>
                                            </a:rPr>
                                          </m:ctrlPr>
                                        </m:sSupPr>
                                        <m:e>
                                          <m:r>
                                            <a:rPr lang="en-AU" b="0" i="1" smtClean="0">
                                              <a:latin typeface="Cambria Math" panose="02040503050406030204" pitchFamily="18" charset="0"/>
                                            </a:rPr>
                                            <m:t>𝑛</m:t>
                                          </m:r>
                                        </m:e>
                                        <m:sup>
                                          <m:r>
                                            <a:rPr lang="en-AU" b="0" i="1" smtClean="0">
                                              <a:latin typeface="Cambria Math" panose="02040503050406030204" pitchFamily="18" charset="0"/>
                                            </a:rPr>
                                            <m:t>2</m:t>
                                          </m:r>
                                        </m:sup>
                                      </m:sSup>
                                      <m:sSup>
                                        <m:sSupPr>
                                          <m:ctrlPr>
                                            <a:rPr lang="en-AU" b="0" i="1" smtClean="0">
                                              <a:latin typeface="Cambria Math" panose="02040503050406030204" pitchFamily="18" charset="0"/>
                                            </a:rPr>
                                          </m:ctrlPr>
                                        </m:sSupPr>
                                        <m:e>
                                          <m:func>
                                            <m:funcPr>
                                              <m:ctrlPr>
                                                <a:rPr lang="en-AU" b="0" i="1" smtClean="0">
                                                  <a:latin typeface="Cambria Math" panose="02040503050406030204" pitchFamily="18" charset="0"/>
                                                </a:rPr>
                                              </m:ctrlPr>
                                            </m:funcPr>
                                            <m:fName>
                                              <m:r>
                                                <m:rPr>
                                                  <m:sty m:val="p"/>
                                                </m:rPr>
                                                <a:rPr lang="en-AU" b="0" i="0" smtClean="0">
                                                  <a:latin typeface="Cambria Math" panose="02040503050406030204" pitchFamily="18" charset="0"/>
                                                </a:rPr>
                                                <m:t>sin</m:t>
                                              </m:r>
                                            </m:fName>
                                            <m:e>
                                              <m:sSub>
                                                <m:sSubPr>
                                                  <m:ctrlPr>
                                                    <a:rPr lang="en-AU" b="0" i="1" smtClean="0">
                                                      <a:latin typeface="Cambria Math" panose="02040503050406030204" pitchFamily="18" charset="0"/>
                                                    </a:rPr>
                                                  </m:ctrlPr>
                                                </m:sSubPr>
                                                <m:e>
                                                  <m:r>
                                                    <a:rPr lang="el-GR" i="1">
                                                      <a:latin typeface="Cambria Math" panose="02040503050406030204" pitchFamily="18" charset="0"/>
                                                    </a:rPr>
                                                    <m:t>𝜃</m:t>
                                                  </m:r>
                                                </m:e>
                                                <m:sub>
                                                  <m:r>
                                                    <a:rPr lang="en-AU" b="0" i="1" smtClean="0">
                                                      <a:latin typeface="Cambria Math" panose="02040503050406030204" pitchFamily="18" charset="0"/>
                                                    </a:rPr>
                                                    <m:t>𝑖</m:t>
                                                  </m:r>
                                                </m:sub>
                                              </m:sSub>
                                            </m:e>
                                          </m:func>
                                        </m:e>
                                        <m:sup>
                                          <m:r>
                                            <a:rPr lang="en-AU" b="0" i="1" smtClean="0">
                                              <a:latin typeface="Cambria Math" panose="02040503050406030204" pitchFamily="18" charset="0"/>
                                            </a:rPr>
                                            <m:t>2</m:t>
                                          </m:r>
                                        </m:sup>
                                      </m:sSup>
                                      <m:r>
                                        <a:rPr lang="en-AU" b="0" i="1" smtClean="0">
                                          <a:latin typeface="Cambria Math" panose="02040503050406030204" pitchFamily="18" charset="0"/>
                                        </a:rPr>
                                        <m:t>−1</m:t>
                                      </m:r>
                                    </m:e>
                                  </m:rad>
                                </m:num>
                                <m:den>
                                  <m:func>
                                    <m:funcPr>
                                      <m:ctrlPr>
                                        <a:rPr lang="en-AU" b="0" i="1" smtClean="0">
                                          <a:latin typeface="Cambria Math" panose="02040503050406030204" pitchFamily="18" charset="0"/>
                                        </a:rPr>
                                      </m:ctrlPr>
                                    </m:funcPr>
                                    <m:fName>
                                      <m:r>
                                        <m:rPr>
                                          <m:sty m:val="p"/>
                                        </m:rPr>
                                        <a:rPr lang="en-AU" b="0" i="0" smtClean="0">
                                          <a:latin typeface="Cambria Math" panose="02040503050406030204" pitchFamily="18" charset="0"/>
                                        </a:rPr>
                                        <m:t>cos</m:t>
                                      </m:r>
                                    </m:fName>
                                    <m:e>
                                      <m:sSub>
                                        <m:sSubPr>
                                          <m:ctrlPr>
                                            <a:rPr lang="en-AU" b="0" i="1" smtClean="0">
                                              <a:latin typeface="Cambria Math" panose="02040503050406030204" pitchFamily="18" charset="0"/>
                                            </a:rPr>
                                          </m:ctrlPr>
                                        </m:sSubPr>
                                        <m:e>
                                          <m:r>
                                            <a:rPr lang="el-GR" i="1">
                                              <a:latin typeface="Cambria Math" panose="02040503050406030204" pitchFamily="18" charset="0"/>
                                            </a:rPr>
                                            <m:t>𝜃</m:t>
                                          </m:r>
                                        </m:e>
                                        <m:sub>
                                          <m:r>
                                            <a:rPr lang="en-AU" b="0" i="1" smtClean="0">
                                              <a:latin typeface="Cambria Math" panose="02040503050406030204" pitchFamily="18" charset="0"/>
                                            </a:rPr>
                                            <m:t>𝑖</m:t>
                                          </m:r>
                                        </m:sub>
                                      </m:sSub>
                                    </m:e>
                                  </m:func>
                                </m:den>
                              </m:f>
                            </m:e>
                          </m:d>
                        </m:e>
                      </m:func>
                    </m:oMath>
                  </m:oMathPara>
                </a14:m>
                <a:endParaRPr lang="ru-RU" dirty="0"/>
              </a:p>
            </p:txBody>
          </p:sp>
        </mc:Choice>
        <mc:Fallback xmlns="">
          <p:sp>
            <p:nvSpPr>
              <p:cNvPr id="41" name="TextBox 40"/>
              <p:cNvSpPr txBox="1">
                <a:spLocks noRot="1" noChangeAspect="1" noMove="1" noResize="1" noEditPoints="1" noAdjustHandles="1" noChangeArrowheads="1" noChangeShapeType="1" noTextEdit="1"/>
              </p:cNvSpPr>
              <p:nvPr/>
            </p:nvSpPr>
            <p:spPr>
              <a:xfrm>
                <a:off x="8656537" y="5634065"/>
                <a:ext cx="3441391" cy="812915"/>
              </a:xfrm>
              <a:prstGeom prst="rect">
                <a:avLst/>
              </a:prstGeom>
              <a:blipFill rotWithShape="0">
                <a:blip r:embed="rId10"/>
                <a:stretch>
                  <a:fillRect/>
                </a:stretch>
              </a:blipFill>
            </p:spPr>
            <p:txBody>
              <a:bodyPr/>
              <a:lstStyle/>
              <a:p>
                <a:r>
                  <a:rPr lang="ru-RU">
                    <a:noFill/>
                  </a:rPr>
                  <a:t> </a:t>
                </a:r>
              </a:p>
            </p:txBody>
          </p:sp>
        </mc:Fallback>
      </mc:AlternateContent>
      <p:pic>
        <p:nvPicPr>
          <p:cNvPr id="43" name="Рисунок 4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906139" y="970010"/>
            <a:ext cx="2942187" cy="3659345"/>
          </a:xfrm>
          <a:prstGeom prst="rect">
            <a:avLst/>
          </a:prstGeom>
        </p:spPr>
      </p:pic>
      <p:pic>
        <p:nvPicPr>
          <p:cNvPr id="44" name="Рисунок 4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968171" y="3843707"/>
            <a:ext cx="1777683" cy="1992486"/>
          </a:xfrm>
          <a:prstGeom prst="rect">
            <a:avLst/>
          </a:prstGeom>
        </p:spPr>
      </p:pic>
      <p:sp>
        <p:nvSpPr>
          <p:cNvPr id="45" name="TextBox 44"/>
          <p:cNvSpPr txBox="1"/>
          <p:nvPr/>
        </p:nvSpPr>
        <p:spPr>
          <a:xfrm>
            <a:off x="7098182" y="3368087"/>
            <a:ext cx="1517660" cy="338554"/>
          </a:xfrm>
          <a:prstGeom prst="rect">
            <a:avLst/>
          </a:prstGeom>
          <a:noFill/>
        </p:spPr>
        <p:txBody>
          <a:bodyPr wrap="none" rtlCol="0">
            <a:spAutoFit/>
          </a:bodyPr>
          <a:lstStyle/>
          <a:p>
            <a:r>
              <a:rPr lang="ru-RU" sz="1600" dirty="0" smtClean="0">
                <a:latin typeface="Cambria" panose="02040503050406030204" pitchFamily="18" charset="0"/>
                <a:ea typeface="Cambria" panose="02040503050406030204" pitchFamily="18" charset="0"/>
              </a:rPr>
              <a:t>Ромб Френеля</a:t>
            </a:r>
            <a:endParaRPr lang="ru-RU" sz="1600" dirty="0">
              <a:latin typeface="Cambria" panose="02040503050406030204" pitchFamily="18" charset="0"/>
              <a:ea typeface="Cambria" panose="02040503050406030204" pitchFamily="18" charset="0"/>
            </a:endParaRPr>
          </a:p>
        </p:txBody>
      </p:sp>
      <p:pic>
        <p:nvPicPr>
          <p:cNvPr id="13" name="Рисунок 12"/>
          <p:cNvPicPr>
            <a:picLocks noChangeAspect="1"/>
          </p:cNvPicPr>
          <p:nvPr/>
        </p:nvPicPr>
        <p:blipFill>
          <a:blip r:embed="rId13"/>
          <a:stretch>
            <a:fillRect/>
          </a:stretch>
        </p:blipFill>
        <p:spPr>
          <a:xfrm>
            <a:off x="4175254" y="3963618"/>
            <a:ext cx="2412580" cy="2109956"/>
          </a:xfrm>
          <a:prstGeom prst="rect">
            <a:avLst/>
          </a:prstGeom>
        </p:spPr>
      </p:pic>
    </p:spTree>
    <p:extLst>
      <p:ext uri="{BB962C8B-B14F-4D97-AF65-F5344CB8AC3E}">
        <p14:creationId xmlns:p14="http://schemas.microsoft.com/office/powerpoint/2010/main" val="239767388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xmlns="" id="{EBAC40D6-56D8-57D1-2043-EC499F956793}"/>
              </a:ext>
            </a:extLst>
          </p:cNvPr>
          <p:cNvSpPr/>
          <p:nvPr/>
        </p:nvSpPr>
        <p:spPr>
          <a:xfrm>
            <a:off x="0" y="6502840"/>
            <a:ext cx="12192000" cy="355160"/>
          </a:xfrm>
          <a:prstGeom prst="rect">
            <a:avLst/>
          </a:prstGeom>
          <a:solidFill>
            <a:srgbClr val="6667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ru-RU" dirty="0" smtClean="0">
                <a:latin typeface="Cambria" panose="02040503050406030204" pitchFamily="18" charset="0"/>
                <a:ea typeface="Cambria" panose="02040503050406030204" pitchFamily="18" charset="0"/>
              </a:rPr>
              <a:t>13</a:t>
            </a:r>
            <a:endParaRPr lang="ru-RU" dirty="0">
              <a:latin typeface="Cambria" panose="02040503050406030204" pitchFamily="18" charset="0"/>
              <a:ea typeface="Cambria" panose="02040503050406030204" pitchFamily="18" charset="0"/>
            </a:endParaRPr>
          </a:p>
        </p:txBody>
      </p:sp>
      <p:sp>
        <p:nvSpPr>
          <p:cNvPr id="3" name="Прямоугольник 2">
            <a:extLst>
              <a:ext uri="{FF2B5EF4-FFF2-40B4-BE49-F238E27FC236}">
                <a16:creationId xmlns:a16="http://schemas.microsoft.com/office/drawing/2014/main" xmlns="" id="{85A8224A-EADE-6381-83AC-091859F6E4FB}"/>
              </a:ext>
            </a:extLst>
          </p:cNvPr>
          <p:cNvSpPr/>
          <p:nvPr/>
        </p:nvSpPr>
        <p:spPr>
          <a:xfrm>
            <a:off x="0" y="0"/>
            <a:ext cx="12192000" cy="552975"/>
          </a:xfrm>
          <a:prstGeom prst="rect">
            <a:avLst/>
          </a:prstGeom>
          <a:solidFill>
            <a:srgbClr val="6667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Google Shape;4885;p38">
            <a:extLst>
              <a:ext uri="{FF2B5EF4-FFF2-40B4-BE49-F238E27FC236}">
                <a16:creationId xmlns:a16="http://schemas.microsoft.com/office/drawing/2014/main" xmlns="" id="{946F322B-28CD-A01C-44F6-768900A3F553}"/>
              </a:ext>
            </a:extLst>
          </p:cNvPr>
          <p:cNvSpPr/>
          <p:nvPr/>
        </p:nvSpPr>
        <p:spPr>
          <a:xfrm rot="13500000">
            <a:off x="643695" y="113668"/>
            <a:ext cx="331941" cy="331941"/>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886;p38">
            <a:extLst>
              <a:ext uri="{FF2B5EF4-FFF2-40B4-BE49-F238E27FC236}">
                <a16:creationId xmlns:a16="http://schemas.microsoft.com/office/drawing/2014/main" xmlns="" id="{BD2FF347-9FD6-811A-4BD7-CE95CF9E5A96}"/>
              </a:ext>
            </a:extLst>
          </p:cNvPr>
          <p:cNvSpPr/>
          <p:nvPr/>
        </p:nvSpPr>
        <p:spPr>
          <a:xfrm rot="10800000">
            <a:off x="576282" y="46750"/>
            <a:ext cx="467606" cy="467606"/>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4893;p38">
            <a:extLst>
              <a:ext uri="{FF2B5EF4-FFF2-40B4-BE49-F238E27FC236}">
                <a16:creationId xmlns:a16="http://schemas.microsoft.com/office/drawing/2014/main" xmlns="" id="{B9C114DB-F87A-5CFA-2172-C3F1D0615BC1}"/>
              </a:ext>
            </a:extLst>
          </p:cNvPr>
          <p:cNvSpPr/>
          <p:nvPr/>
        </p:nvSpPr>
        <p:spPr>
          <a:xfrm rot="13500000">
            <a:off x="175416" y="113668"/>
            <a:ext cx="331941" cy="331941"/>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4894;p38">
            <a:extLst>
              <a:ext uri="{FF2B5EF4-FFF2-40B4-BE49-F238E27FC236}">
                <a16:creationId xmlns:a16="http://schemas.microsoft.com/office/drawing/2014/main" xmlns="" id="{97F91B01-BB90-C2B2-55D3-24FD52E73AD9}"/>
              </a:ext>
            </a:extLst>
          </p:cNvPr>
          <p:cNvSpPr/>
          <p:nvPr/>
        </p:nvSpPr>
        <p:spPr>
          <a:xfrm rot="10800000">
            <a:off x="108000" y="46750"/>
            <a:ext cx="467606" cy="467606"/>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885;p38">
            <a:extLst>
              <a:ext uri="{FF2B5EF4-FFF2-40B4-BE49-F238E27FC236}">
                <a16:creationId xmlns:a16="http://schemas.microsoft.com/office/drawing/2014/main" xmlns="" id="{946F322B-28CD-A01C-44F6-768900A3F553}"/>
              </a:ext>
            </a:extLst>
          </p:cNvPr>
          <p:cNvSpPr/>
          <p:nvPr/>
        </p:nvSpPr>
        <p:spPr>
          <a:xfrm rot="13500000">
            <a:off x="11697735" y="111646"/>
            <a:ext cx="331941" cy="331941"/>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886;p38">
            <a:extLst>
              <a:ext uri="{FF2B5EF4-FFF2-40B4-BE49-F238E27FC236}">
                <a16:creationId xmlns:a16="http://schemas.microsoft.com/office/drawing/2014/main" xmlns="" id="{BD2FF347-9FD6-811A-4BD7-CE95CF9E5A96}"/>
              </a:ext>
            </a:extLst>
          </p:cNvPr>
          <p:cNvSpPr/>
          <p:nvPr/>
        </p:nvSpPr>
        <p:spPr>
          <a:xfrm rot="10800000">
            <a:off x="11630322" y="44728"/>
            <a:ext cx="467606" cy="467606"/>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893;p38">
            <a:extLst>
              <a:ext uri="{FF2B5EF4-FFF2-40B4-BE49-F238E27FC236}">
                <a16:creationId xmlns:a16="http://schemas.microsoft.com/office/drawing/2014/main" xmlns="" id="{B9C114DB-F87A-5CFA-2172-C3F1D0615BC1}"/>
              </a:ext>
            </a:extLst>
          </p:cNvPr>
          <p:cNvSpPr/>
          <p:nvPr/>
        </p:nvSpPr>
        <p:spPr>
          <a:xfrm rot="13500000">
            <a:off x="11229456" y="111646"/>
            <a:ext cx="331941" cy="331941"/>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894;p38">
            <a:extLst>
              <a:ext uri="{FF2B5EF4-FFF2-40B4-BE49-F238E27FC236}">
                <a16:creationId xmlns:a16="http://schemas.microsoft.com/office/drawing/2014/main" xmlns="" id="{97F91B01-BB90-C2B2-55D3-24FD52E73AD9}"/>
              </a:ext>
            </a:extLst>
          </p:cNvPr>
          <p:cNvSpPr/>
          <p:nvPr/>
        </p:nvSpPr>
        <p:spPr>
          <a:xfrm rot="10800000">
            <a:off x="11162040" y="44728"/>
            <a:ext cx="467606" cy="467606"/>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TextBox 15"/>
          <p:cNvSpPr txBox="1"/>
          <p:nvPr/>
        </p:nvSpPr>
        <p:spPr>
          <a:xfrm>
            <a:off x="6313608" y="512334"/>
            <a:ext cx="3884957" cy="461665"/>
          </a:xfrm>
          <a:prstGeom prst="rect">
            <a:avLst/>
          </a:prstGeom>
          <a:noFill/>
        </p:spPr>
        <p:txBody>
          <a:bodyPr wrap="square" rtlCol="0">
            <a:spAutoFit/>
          </a:bodyPr>
          <a:lstStyle/>
          <a:p>
            <a:pPr algn="ctr"/>
            <a:r>
              <a:rPr lang="ru-RU" sz="2400" b="1" dirty="0" err="1" smtClean="0">
                <a:latin typeface="Cambria" panose="02040503050406030204" pitchFamily="18" charset="0"/>
                <a:ea typeface="Cambria" panose="02040503050406030204" pitchFamily="18" charset="0"/>
              </a:rPr>
              <a:t>Фазовращатели</a:t>
            </a:r>
            <a:endParaRPr lang="ru-RU" sz="2400" b="1" dirty="0">
              <a:latin typeface="Cambria" panose="02040503050406030204" pitchFamily="18" charset="0"/>
              <a:ea typeface="Cambria" panose="02040503050406030204" pitchFamily="18" charset="0"/>
            </a:endParaRPr>
          </a:p>
        </p:txBody>
      </p:sp>
      <p:sp>
        <p:nvSpPr>
          <p:cNvPr id="31" name="TextBox 30">
            <a:extLst>
              <a:ext uri="{FF2B5EF4-FFF2-40B4-BE49-F238E27FC236}">
                <a16:creationId xmlns:a16="http://schemas.microsoft.com/office/drawing/2014/main" xmlns="" id="{2CCAA011-7FAD-95ED-B027-C78E1CDC440D}"/>
              </a:ext>
            </a:extLst>
          </p:cNvPr>
          <p:cNvSpPr txBox="1"/>
          <p:nvPr/>
        </p:nvSpPr>
        <p:spPr>
          <a:xfrm>
            <a:off x="1043717" y="-16581"/>
            <a:ext cx="10117657" cy="584775"/>
          </a:xfrm>
          <a:prstGeom prst="rect">
            <a:avLst/>
          </a:prstGeom>
          <a:noFill/>
        </p:spPr>
        <p:txBody>
          <a:bodyPr wrap="square">
            <a:spAutoFit/>
          </a:bodyPr>
          <a:lstStyle/>
          <a:p>
            <a:pPr algn="ctr"/>
            <a:r>
              <a:rPr lang="ru-RU" sz="3200" b="1" dirty="0" smtClean="0">
                <a:solidFill>
                  <a:schemeClr val="bg1"/>
                </a:solidFill>
                <a:latin typeface="Cambria" panose="02040503050406030204" pitchFamily="18" charset="0"/>
                <a:ea typeface="Cambria" panose="02040503050406030204" pitchFamily="18" charset="0"/>
              </a:rPr>
              <a:t>Способы получения света заданной поляризации</a:t>
            </a:r>
            <a:endParaRPr lang="ru-RU" sz="3200" b="1" dirty="0">
              <a:solidFill>
                <a:schemeClr val="bg1"/>
              </a:solidFill>
              <a:latin typeface="Cambria" panose="02040503050406030204" pitchFamily="18" charset="0"/>
              <a:ea typeface="Cambria" panose="02040503050406030204" pitchFamily="18" charset="0"/>
            </a:endParaRPr>
          </a:p>
        </p:txBody>
      </p:sp>
      <p:sp>
        <p:nvSpPr>
          <p:cNvPr id="29" name="TextBox 28"/>
          <p:cNvSpPr txBox="1"/>
          <p:nvPr/>
        </p:nvSpPr>
        <p:spPr>
          <a:xfrm>
            <a:off x="106667" y="831808"/>
            <a:ext cx="3971618" cy="400110"/>
          </a:xfrm>
          <a:prstGeom prst="rect">
            <a:avLst/>
          </a:prstGeom>
          <a:noFill/>
        </p:spPr>
        <p:txBody>
          <a:bodyPr wrap="square" rtlCol="0">
            <a:spAutoFit/>
          </a:bodyPr>
          <a:lstStyle/>
          <a:p>
            <a:pPr algn="ctr"/>
            <a:r>
              <a:rPr lang="ru-RU" sz="2000" b="1" dirty="0" smtClean="0">
                <a:latin typeface="Cambria" panose="02040503050406030204" pitchFamily="18" charset="0"/>
                <a:ea typeface="Cambria" panose="02040503050406030204" pitchFamily="18" charset="0"/>
              </a:rPr>
              <a:t>Компенсатор Бабине-</a:t>
            </a:r>
            <a:r>
              <a:rPr lang="ru-RU" sz="2000" b="1" dirty="0" err="1" smtClean="0">
                <a:latin typeface="Cambria" panose="02040503050406030204" pitchFamily="18" charset="0"/>
                <a:ea typeface="Cambria" panose="02040503050406030204" pitchFamily="18" charset="0"/>
              </a:rPr>
              <a:t>Солейля</a:t>
            </a:r>
            <a:endParaRPr lang="ru-RU" sz="2000" b="1" dirty="0">
              <a:latin typeface="Cambria" panose="02040503050406030204" pitchFamily="18" charset="0"/>
              <a:ea typeface="Cambria" panose="02040503050406030204" pitchFamily="18" charset="0"/>
            </a:endParaRPr>
          </a:p>
        </p:txBody>
      </p:sp>
      <p:pic>
        <p:nvPicPr>
          <p:cNvPr id="21" name="Рисунок 20"/>
          <p:cNvPicPr>
            <a:picLocks noChangeAspect="1"/>
          </p:cNvPicPr>
          <p:nvPr/>
        </p:nvPicPr>
        <p:blipFill rotWithShape="1">
          <a:blip r:embed="rId3">
            <a:extLst>
              <a:ext uri="{28A0092B-C50C-407E-A947-70E740481C1C}">
                <a14:useLocalDpi xmlns:a14="http://schemas.microsoft.com/office/drawing/2010/main" val="0"/>
              </a:ext>
            </a:extLst>
          </a:blip>
          <a:srcRect t="24424" b="25482"/>
          <a:stretch/>
        </p:blipFill>
        <p:spPr>
          <a:xfrm>
            <a:off x="300827" y="4605300"/>
            <a:ext cx="3573551" cy="1790115"/>
          </a:xfrm>
          <a:prstGeom prst="rect">
            <a:avLst/>
          </a:prstGeom>
        </p:spPr>
      </p:pic>
      <p:sp>
        <p:nvSpPr>
          <p:cNvPr id="42" name="TextBox 41"/>
          <p:cNvSpPr txBox="1"/>
          <p:nvPr/>
        </p:nvSpPr>
        <p:spPr>
          <a:xfrm>
            <a:off x="4386891" y="964210"/>
            <a:ext cx="3418213" cy="369332"/>
          </a:xfrm>
          <a:prstGeom prst="rect">
            <a:avLst/>
          </a:prstGeom>
          <a:noFill/>
        </p:spPr>
        <p:txBody>
          <a:bodyPr wrap="square" rtlCol="0">
            <a:spAutoFit/>
          </a:bodyPr>
          <a:lstStyle/>
          <a:p>
            <a:pPr algn="ctr"/>
            <a:r>
              <a:rPr lang="ru-RU" dirty="0" err="1" smtClean="0">
                <a:latin typeface="Cambria" panose="02040503050406030204" pitchFamily="18" charset="0"/>
                <a:ea typeface="Cambria" panose="02040503050406030204" pitchFamily="18" charset="0"/>
              </a:rPr>
              <a:t>Фарадеевский</a:t>
            </a:r>
            <a:r>
              <a:rPr lang="ru-RU" dirty="0" smtClean="0">
                <a:latin typeface="Cambria" panose="02040503050406030204" pitchFamily="18" charset="0"/>
                <a:ea typeface="Cambria" panose="02040503050406030204" pitchFamily="18" charset="0"/>
              </a:rPr>
              <a:t> </a:t>
            </a:r>
            <a:r>
              <a:rPr lang="ru-RU" dirty="0" err="1" smtClean="0">
                <a:latin typeface="Cambria" panose="02040503050406030204" pitchFamily="18" charset="0"/>
                <a:ea typeface="Cambria" panose="02040503050406030204" pitchFamily="18" charset="0"/>
              </a:rPr>
              <a:t>вращатель</a:t>
            </a:r>
            <a:endParaRPr lang="ru-RU" dirty="0">
              <a:latin typeface="Cambria" panose="02040503050406030204" pitchFamily="18" charset="0"/>
              <a:ea typeface="Cambria" panose="02040503050406030204" pitchFamily="18" charset="0"/>
            </a:endParaRPr>
          </a:p>
        </p:txBody>
      </p:sp>
      <p:pic>
        <p:nvPicPr>
          <p:cNvPr id="26" name="Рисунок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84572" y="3864774"/>
            <a:ext cx="2622847" cy="2622847"/>
          </a:xfrm>
          <a:prstGeom prst="rect">
            <a:avLst/>
          </a:prstGeom>
        </p:spPr>
      </p:pic>
      <p:sp>
        <p:nvSpPr>
          <p:cNvPr id="46" name="TextBox 45"/>
          <p:cNvSpPr txBox="1"/>
          <p:nvPr/>
        </p:nvSpPr>
        <p:spPr>
          <a:xfrm>
            <a:off x="7852123" y="964210"/>
            <a:ext cx="4339878" cy="369332"/>
          </a:xfrm>
          <a:prstGeom prst="rect">
            <a:avLst/>
          </a:prstGeom>
          <a:noFill/>
        </p:spPr>
        <p:txBody>
          <a:bodyPr wrap="square" rtlCol="0">
            <a:spAutoFit/>
          </a:bodyPr>
          <a:lstStyle/>
          <a:p>
            <a:pPr algn="ctr"/>
            <a:r>
              <a:rPr lang="ru-RU" dirty="0" err="1" smtClean="0">
                <a:latin typeface="Cambria" panose="02040503050406030204" pitchFamily="18" charset="0"/>
                <a:ea typeface="Cambria" panose="02040503050406030204" pitchFamily="18" charset="0"/>
              </a:rPr>
              <a:t>Вращатели</a:t>
            </a:r>
            <a:r>
              <a:rPr lang="ru-RU" dirty="0" smtClean="0">
                <a:latin typeface="Cambria" panose="02040503050406030204" pitchFamily="18" charset="0"/>
                <a:ea typeface="Cambria" panose="02040503050406030204" pitchFamily="18" charset="0"/>
              </a:rPr>
              <a:t> на жидких кристаллах</a:t>
            </a:r>
            <a:endParaRPr lang="ru-RU" dirty="0">
              <a:latin typeface="Cambria" panose="02040503050406030204" pitchFamily="18" charset="0"/>
              <a:ea typeface="Cambria" panose="02040503050406030204" pitchFamily="18" charset="0"/>
            </a:endParaRPr>
          </a:p>
        </p:txBody>
      </p:sp>
      <p:pic>
        <p:nvPicPr>
          <p:cNvPr id="27" name="Рисунок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28363" y="1495532"/>
            <a:ext cx="3340347" cy="2479164"/>
          </a:xfrm>
          <a:prstGeom prst="rect">
            <a:avLst/>
          </a:prstGeom>
        </p:spPr>
      </p:pic>
      <mc:AlternateContent xmlns:mc="http://schemas.openxmlformats.org/markup-compatibility/2006" xmlns:a14="http://schemas.microsoft.com/office/drawing/2010/main">
        <mc:Choice Requires="a14">
          <p:sp>
            <p:nvSpPr>
              <p:cNvPr id="23" name="TextBox 22"/>
              <p:cNvSpPr txBox="1"/>
              <p:nvPr/>
            </p:nvSpPr>
            <p:spPr>
              <a:xfrm>
                <a:off x="6452492" y="3158575"/>
                <a:ext cx="107170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ru-RU" i="1" smtClean="0">
                          <a:latin typeface="Cambria Math" panose="02040503050406030204" pitchFamily="18" charset="0"/>
                          <a:ea typeface="Cambria Math" panose="02040503050406030204" pitchFamily="18" charset="0"/>
                        </a:rPr>
                        <m:t>𝛽</m:t>
                      </m:r>
                      <m:r>
                        <a:rPr lang="ru-RU" b="0" i="1" smtClean="0">
                          <a:latin typeface="Cambria Math" panose="02040503050406030204" pitchFamily="18" charset="0"/>
                          <a:ea typeface="Cambria Math" panose="02040503050406030204" pitchFamily="18" charset="0"/>
                        </a:rPr>
                        <m:t>=</m:t>
                      </m:r>
                      <m:r>
                        <a:rPr lang="ru-RU" b="0" i="1" smtClean="0">
                          <a:latin typeface="Cambria Math" panose="02040503050406030204" pitchFamily="18" charset="0"/>
                          <a:ea typeface="Cambria Math" panose="02040503050406030204" pitchFamily="18" charset="0"/>
                        </a:rPr>
                        <m:t>𝜈</m:t>
                      </m:r>
                      <m:r>
                        <m:rPr>
                          <m:sty m:val="p"/>
                        </m:rPr>
                        <a:rPr lang="en-AU" b="0" i="0" smtClean="0">
                          <a:latin typeface="Cambria Math" panose="02040503050406030204" pitchFamily="18" charset="0"/>
                          <a:ea typeface="Cambria Math" panose="02040503050406030204" pitchFamily="18" charset="0"/>
                        </a:rPr>
                        <m:t>Bd</m:t>
                      </m:r>
                    </m:oMath>
                  </m:oMathPara>
                </a14:m>
                <a:endParaRPr lang="ru-RU" dirty="0"/>
              </a:p>
            </p:txBody>
          </p:sp>
        </mc:Choice>
        <mc:Fallback xmlns="">
          <p:sp>
            <p:nvSpPr>
              <p:cNvPr id="23" name="TextBox 22"/>
              <p:cNvSpPr txBox="1">
                <a:spLocks noRot="1" noChangeAspect="1" noMove="1" noResize="1" noEditPoints="1" noAdjustHandles="1" noChangeArrowheads="1" noChangeShapeType="1" noTextEdit="1"/>
              </p:cNvSpPr>
              <p:nvPr/>
            </p:nvSpPr>
            <p:spPr>
              <a:xfrm>
                <a:off x="6452492" y="3158575"/>
                <a:ext cx="1071704" cy="369332"/>
              </a:xfrm>
              <a:prstGeom prst="rect">
                <a:avLst/>
              </a:prstGeom>
              <a:blipFill rotWithShape="0">
                <a:blip r:embed="rId7"/>
                <a:stretch>
                  <a:fillRect b="-13115"/>
                </a:stretch>
              </a:blipFill>
            </p:spPr>
            <p:txBody>
              <a:bodyPr/>
              <a:lstStyle/>
              <a:p>
                <a:r>
                  <a:rPr lang="ru-RU">
                    <a:noFill/>
                  </a:rPr>
                  <a:t> </a:t>
                </a:r>
              </a:p>
            </p:txBody>
          </p:sp>
        </mc:Fallback>
      </mc:AlternateContent>
      <p:pic>
        <p:nvPicPr>
          <p:cNvPr id="28" name="Рисунок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85170" y="1389893"/>
            <a:ext cx="2673784" cy="1953348"/>
          </a:xfrm>
          <a:prstGeom prst="rect">
            <a:avLst/>
          </a:prstGeom>
        </p:spPr>
      </p:pic>
      <p:pic>
        <p:nvPicPr>
          <p:cNvPr id="32" name="Рисунок 31"/>
          <p:cNvPicPr>
            <a:picLocks noChangeAspect="1"/>
          </p:cNvPicPr>
          <p:nvPr/>
        </p:nvPicPr>
        <p:blipFill rotWithShape="1">
          <a:blip r:embed="rId9" cstate="print">
            <a:extLst>
              <a:ext uri="{28A0092B-C50C-407E-A947-70E740481C1C}">
                <a14:useLocalDpi xmlns:a14="http://schemas.microsoft.com/office/drawing/2010/main" val="0"/>
              </a:ext>
            </a:extLst>
          </a:blip>
          <a:srcRect l="1834" t="694" r="1765" b="1765"/>
          <a:stretch/>
        </p:blipFill>
        <p:spPr>
          <a:xfrm>
            <a:off x="8417607" y="3486683"/>
            <a:ext cx="2888480" cy="2922663"/>
          </a:xfrm>
          <a:prstGeom prst="rect">
            <a:avLst/>
          </a:prstGeom>
        </p:spPr>
      </p:pic>
      <p:pic>
        <p:nvPicPr>
          <p:cNvPr id="4" name="Рисунок 3"/>
          <p:cNvPicPr>
            <a:picLocks noChangeAspect="1"/>
          </p:cNvPicPr>
          <p:nvPr/>
        </p:nvPicPr>
        <p:blipFill>
          <a:blip r:embed="rId10"/>
          <a:stretch>
            <a:fillRect/>
          </a:stretch>
        </p:blipFill>
        <p:spPr>
          <a:xfrm>
            <a:off x="574947" y="1389893"/>
            <a:ext cx="2975014" cy="2500129"/>
          </a:xfrm>
          <a:prstGeom prst="rect">
            <a:avLst/>
          </a:prstGeom>
        </p:spPr>
      </p:pic>
    </p:spTree>
    <p:extLst>
      <p:ext uri="{BB962C8B-B14F-4D97-AF65-F5344CB8AC3E}">
        <p14:creationId xmlns:p14="http://schemas.microsoft.com/office/powerpoint/2010/main" val="192250667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xmlns="" id="{EBAC40D6-56D8-57D1-2043-EC499F956793}"/>
              </a:ext>
            </a:extLst>
          </p:cNvPr>
          <p:cNvSpPr/>
          <p:nvPr/>
        </p:nvSpPr>
        <p:spPr>
          <a:xfrm>
            <a:off x="0" y="6502840"/>
            <a:ext cx="12192000" cy="355160"/>
          </a:xfrm>
          <a:prstGeom prst="rect">
            <a:avLst/>
          </a:prstGeom>
          <a:solidFill>
            <a:srgbClr val="6667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ru-RU" dirty="0" smtClean="0">
                <a:latin typeface="Cambria" panose="02040503050406030204" pitchFamily="18" charset="0"/>
                <a:ea typeface="Cambria" panose="02040503050406030204" pitchFamily="18" charset="0"/>
              </a:rPr>
              <a:t>14</a:t>
            </a:r>
            <a:endParaRPr lang="ru-RU" dirty="0">
              <a:latin typeface="Cambria" panose="02040503050406030204" pitchFamily="18" charset="0"/>
              <a:ea typeface="Cambria" panose="02040503050406030204" pitchFamily="18" charset="0"/>
            </a:endParaRPr>
          </a:p>
        </p:txBody>
      </p:sp>
      <p:sp>
        <p:nvSpPr>
          <p:cNvPr id="3" name="Прямоугольник 2">
            <a:extLst>
              <a:ext uri="{FF2B5EF4-FFF2-40B4-BE49-F238E27FC236}">
                <a16:creationId xmlns:a16="http://schemas.microsoft.com/office/drawing/2014/main" xmlns="" id="{85A8224A-EADE-6381-83AC-091859F6E4FB}"/>
              </a:ext>
            </a:extLst>
          </p:cNvPr>
          <p:cNvSpPr/>
          <p:nvPr/>
        </p:nvSpPr>
        <p:spPr>
          <a:xfrm>
            <a:off x="0" y="0"/>
            <a:ext cx="12192000" cy="552975"/>
          </a:xfrm>
          <a:prstGeom prst="rect">
            <a:avLst/>
          </a:prstGeom>
          <a:solidFill>
            <a:srgbClr val="6667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Google Shape;4885;p38">
            <a:extLst>
              <a:ext uri="{FF2B5EF4-FFF2-40B4-BE49-F238E27FC236}">
                <a16:creationId xmlns:a16="http://schemas.microsoft.com/office/drawing/2014/main" xmlns="" id="{946F322B-28CD-A01C-44F6-768900A3F553}"/>
              </a:ext>
            </a:extLst>
          </p:cNvPr>
          <p:cNvSpPr/>
          <p:nvPr/>
        </p:nvSpPr>
        <p:spPr>
          <a:xfrm rot="13500000">
            <a:off x="643695" y="113668"/>
            <a:ext cx="331941" cy="331941"/>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886;p38">
            <a:extLst>
              <a:ext uri="{FF2B5EF4-FFF2-40B4-BE49-F238E27FC236}">
                <a16:creationId xmlns:a16="http://schemas.microsoft.com/office/drawing/2014/main" xmlns="" id="{BD2FF347-9FD6-811A-4BD7-CE95CF9E5A96}"/>
              </a:ext>
            </a:extLst>
          </p:cNvPr>
          <p:cNvSpPr/>
          <p:nvPr/>
        </p:nvSpPr>
        <p:spPr>
          <a:xfrm rot="10800000">
            <a:off x="576282" y="46750"/>
            <a:ext cx="467606" cy="467606"/>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4893;p38">
            <a:extLst>
              <a:ext uri="{FF2B5EF4-FFF2-40B4-BE49-F238E27FC236}">
                <a16:creationId xmlns:a16="http://schemas.microsoft.com/office/drawing/2014/main" xmlns="" id="{B9C114DB-F87A-5CFA-2172-C3F1D0615BC1}"/>
              </a:ext>
            </a:extLst>
          </p:cNvPr>
          <p:cNvSpPr/>
          <p:nvPr/>
        </p:nvSpPr>
        <p:spPr>
          <a:xfrm rot="13500000">
            <a:off x="175416" y="113668"/>
            <a:ext cx="331941" cy="331941"/>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4894;p38">
            <a:extLst>
              <a:ext uri="{FF2B5EF4-FFF2-40B4-BE49-F238E27FC236}">
                <a16:creationId xmlns:a16="http://schemas.microsoft.com/office/drawing/2014/main" xmlns="" id="{97F91B01-BB90-C2B2-55D3-24FD52E73AD9}"/>
              </a:ext>
            </a:extLst>
          </p:cNvPr>
          <p:cNvSpPr/>
          <p:nvPr/>
        </p:nvSpPr>
        <p:spPr>
          <a:xfrm rot="10800000">
            <a:off x="108000" y="46750"/>
            <a:ext cx="467606" cy="467606"/>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885;p38">
            <a:extLst>
              <a:ext uri="{FF2B5EF4-FFF2-40B4-BE49-F238E27FC236}">
                <a16:creationId xmlns:a16="http://schemas.microsoft.com/office/drawing/2014/main" xmlns="" id="{946F322B-28CD-A01C-44F6-768900A3F553}"/>
              </a:ext>
            </a:extLst>
          </p:cNvPr>
          <p:cNvSpPr/>
          <p:nvPr/>
        </p:nvSpPr>
        <p:spPr>
          <a:xfrm rot="13500000">
            <a:off x="11697735" y="111646"/>
            <a:ext cx="331941" cy="331941"/>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886;p38">
            <a:extLst>
              <a:ext uri="{FF2B5EF4-FFF2-40B4-BE49-F238E27FC236}">
                <a16:creationId xmlns:a16="http://schemas.microsoft.com/office/drawing/2014/main" xmlns="" id="{BD2FF347-9FD6-811A-4BD7-CE95CF9E5A96}"/>
              </a:ext>
            </a:extLst>
          </p:cNvPr>
          <p:cNvSpPr/>
          <p:nvPr/>
        </p:nvSpPr>
        <p:spPr>
          <a:xfrm rot="10800000">
            <a:off x="11630322" y="44728"/>
            <a:ext cx="467606" cy="467606"/>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893;p38">
            <a:extLst>
              <a:ext uri="{FF2B5EF4-FFF2-40B4-BE49-F238E27FC236}">
                <a16:creationId xmlns:a16="http://schemas.microsoft.com/office/drawing/2014/main" xmlns="" id="{B9C114DB-F87A-5CFA-2172-C3F1D0615BC1}"/>
              </a:ext>
            </a:extLst>
          </p:cNvPr>
          <p:cNvSpPr/>
          <p:nvPr/>
        </p:nvSpPr>
        <p:spPr>
          <a:xfrm rot="13500000">
            <a:off x="11229456" y="111646"/>
            <a:ext cx="331941" cy="331941"/>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894;p38">
            <a:extLst>
              <a:ext uri="{FF2B5EF4-FFF2-40B4-BE49-F238E27FC236}">
                <a16:creationId xmlns:a16="http://schemas.microsoft.com/office/drawing/2014/main" xmlns="" id="{97F91B01-BB90-C2B2-55D3-24FD52E73AD9}"/>
              </a:ext>
            </a:extLst>
          </p:cNvPr>
          <p:cNvSpPr/>
          <p:nvPr/>
        </p:nvSpPr>
        <p:spPr>
          <a:xfrm rot="10800000">
            <a:off x="11162040" y="44728"/>
            <a:ext cx="467606" cy="467606"/>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TextBox 30">
            <a:extLst>
              <a:ext uri="{FF2B5EF4-FFF2-40B4-BE49-F238E27FC236}">
                <a16:creationId xmlns:a16="http://schemas.microsoft.com/office/drawing/2014/main" xmlns="" id="{2CCAA011-7FAD-95ED-B027-C78E1CDC440D}"/>
              </a:ext>
            </a:extLst>
          </p:cNvPr>
          <p:cNvSpPr txBox="1"/>
          <p:nvPr/>
        </p:nvSpPr>
        <p:spPr>
          <a:xfrm>
            <a:off x="1043717" y="-16581"/>
            <a:ext cx="10117657" cy="584775"/>
          </a:xfrm>
          <a:prstGeom prst="rect">
            <a:avLst/>
          </a:prstGeom>
          <a:noFill/>
        </p:spPr>
        <p:txBody>
          <a:bodyPr wrap="square">
            <a:spAutoFit/>
          </a:bodyPr>
          <a:lstStyle/>
          <a:p>
            <a:pPr algn="ctr"/>
            <a:r>
              <a:rPr lang="ru-RU" sz="3200" b="1" dirty="0" smtClean="0">
                <a:solidFill>
                  <a:schemeClr val="bg1"/>
                </a:solidFill>
                <a:latin typeface="Cambria" panose="02040503050406030204" pitchFamily="18" charset="0"/>
                <a:ea typeface="Cambria" panose="02040503050406030204" pitchFamily="18" charset="0"/>
              </a:rPr>
              <a:t>Способы получения света заданной поляризации</a:t>
            </a:r>
            <a:endParaRPr lang="ru-RU" sz="3200" b="1" dirty="0">
              <a:solidFill>
                <a:schemeClr val="bg1"/>
              </a:solidFill>
              <a:latin typeface="Cambria" panose="02040503050406030204" pitchFamily="18" charset="0"/>
              <a:ea typeface="Cambria" panose="02040503050406030204" pitchFamily="18" charset="0"/>
            </a:endParaRPr>
          </a:p>
        </p:txBody>
      </p:sp>
      <p:grpSp>
        <p:nvGrpSpPr>
          <p:cNvPr id="20" name="Группа 19"/>
          <p:cNvGrpSpPr>
            <a:grpSpLocks noChangeAspect="1"/>
          </p:cNvGrpSpPr>
          <p:nvPr/>
        </p:nvGrpSpPr>
        <p:grpSpPr>
          <a:xfrm>
            <a:off x="106668" y="1464131"/>
            <a:ext cx="11991260" cy="3902945"/>
            <a:chOff x="106668" y="1083131"/>
            <a:chExt cx="13130644" cy="4273794"/>
          </a:xfrm>
        </p:grpSpPr>
        <p:pic>
          <p:nvPicPr>
            <p:cNvPr id="13" name="Рисунок 12"/>
            <p:cNvPicPr>
              <a:picLocks noChangeAspect="1"/>
            </p:cNvPicPr>
            <p:nvPr/>
          </p:nvPicPr>
          <p:blipFill rotWithShape="1">
            <a:blip r:embed="rId3"/>
            <a:srcRect l="4739" t="2243" r="4015" b="1807"/>
            <a:stretch/>
          </p:blipFill>
          <p:spPr>
            <a:xfrm>
              <a:off x="106668" y="1083132"/>
              <a:ext cx="4354222" cy="4206714"/>
            </a:xfrm>
            <a:prstGeom prst="rect">
              <a:avLst/>
            </a:prstGeom>
          </p:spPr>
        </p:pic>
        <p:cxnSp>
          <p:nvCxnSpPr>
            <p:cNvPr id="30" name="Прямая со стрелкой 29"/>
            <p:cNvCxnSpPr/>
            <p:nvPr/>
          </p:nvCxnSpPr>
          <p:spPr>
            <a:xfrm>
              <a:off x="605540" y="3833942"/>
              <a:ext cx="360000" cy="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3" name="Прямая со стрелкой 32"/>
            <p:cNvCxnSpPr/>
            <p:nvPr/>
          </p:nvCxnSpPr>
          <p:spPr>
            <a:xfrm rot="5400000">
              <a:off x="3176869" y="2628379"/>
              <a:ext cx="360000" cy="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Прямая со стрелкой 33"/>
            <p:cNvCxnSpPr/>
            <p:nvPr/>
          </p:nvCxnSpPr>
          <p:spPr>
            <a:xfrm rot="18900000" flipH="1">
              <a:off x="3639132" y="3243138"/>
              <a:ext cx="360000" cy="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5" name="Прямая со стрелкой 34"/>
            <p:cNvCxnSpPr/>
            <p:nvPr/>
          </p:nvCxnSpPr>
          <p:spPr>
            <a:xfrm rot="2700000">
              <a:off x="53947" y="3243139"/>
              <a:ext cx="360000" cy="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6" name="Дуга 35"/>
            <p:cNvSpPr/>
            <p:nvPr/>
          </p:nvSpPr>
          <p:spPr>
            <a:xfrm>
              <a:off x="1859943" y="1378515"/>
              <a:ext cx="396000" cy="396000"/>
            </a:xfrm>
            <a:prstGeom prst="arc">
              <a:avLst>
                <a:gd name="adj1" fmla="val 18042589"/>
                <a:gd name="adj2" fmla="val 14896537"/>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37" name="Дуга 36"/>
            <p:cNvSpPr/>
            <p:nvPr/>
          </p:nvSpPr>
          <p:spPr>
            <a:xfrm flipH="1">
              <a:off x="1859943" y="4729796"/>
              <a:ext cx="396000" cy="396000"/>
            </a:xfrm>
            <a:prstGeom prst="arc">
              <a:avLst>
                <a:gd name="adj1" fmla="val 18042589"/>
                <a:gd name="adj2" fmla="val 14896537"/>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pic>
          <p:nvPicPr>
            <p:cNvPr id="17" name="Рисунок 16"/>
            <p:cNvPicPr>
              <a:picLocks noChangeAspect="1"/>
            </p:cNvPicPr>
            <p:nvPr/>
          </p:nvPicPr>
          <p:blipFill rotWithShape="1">
            <a:blip r:embed="rId4"/>
            <a:srcRect l="4071" b="3170"/>
            <a:stretch/>
          </p:blipFill>
          <p:spPr>
            <a:xfrm>
              <a:off x="4506858" y="1150210"/>
              <a:ext cx="4361274" cy="4206715"/>
            </a:xfrm>
            <a:prstGeom prst="rect">
              <a:avLst/>
            </a:prstGeom>
          </p:spPr>
        </p:pic>
        <p:cxnSp>
          <p:nvCxnSpPr>
            <p:cNvPr id="38" name="Прямая со стрелкой 37"/>
            <p:cNvCxnSpPr/>
            <p:nvPr/>
          </p:nvCxnSpPr>
          <p:spPr>
            <a:xfrm>
              <a:off x="5039306" y="3833941"/>
              <a:ext cx="360000" cy="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9" name="Прямая со стрелкой 38"/>
            <p:cNvCxnSpPr/>
            <p:nvPr/>
          </p:nvCxnSpPr>
          <p:spPr>
            <a:xfrm rot="5400000">
              <a:off x="7602089" y="2628378"/>
              <a:ext cx="360000" cy="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0" name="Прямая со стрелкой 39"/>
            <p:cNvCxnSpPr/>
            <p:nvPr/>
          </p:nvCxnSpPr>
          <p:spPr>
            <a:xfrm rot="18900000" flipH="1">
              <a:off x="8115626" y="3243141"/>
              <a:ext cx="360000" cy="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1" name="Прямая со стрелкой 40"/>
            <p:cNvCxnSpPr/>
            <p:nvPr/>
          </p:nvCxnSpPr>
          <p:spPr>
            <a:xfrm rot="2700000">
              <a:off x="4479167" y="3243138"/>
              <a:ext cx="360000" cy="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3" name="Дуга 42"/>
            <p:cNvSpPr/>
            <p:nvPr/>
          </p:nvSpPr>
          <p:spPr>
            <a:xfrm>
              <a:off x="6285163" y="1451525"/>
              <a:ext cx="396000" cy="396000"/>
            </a:xfrm>
            <a:prstGeom prst="arc">
              <a:avLst>
                <a:gd name="adj1" fmla="val 18042589"/>
                <a:gd name="adj2" fmla="val 14896537"/>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44" name="Дуга 43"/>
            <p:cNvSpPr/>
            <p:nvPr/>
          </p:nvSpPr>
          <p:spPr>
            <a:xfrm flipH="1">
              <a:off x="6295593" y="4790107"/>
              <a:ext cx="396000" cy="396000"/>
            </a:xfrm>
            <a:prstGeom prst="arc">
              <a:avLst>
                <a:gd name="adj1" fmla="val 18042589"/>
                <a:gd name="adj2" fmla="val 14896537"/>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pic>
          <p:nvPicPr>
            <p:cNvPr id="18" name="Рисунок 17"/>
            <p:cNvPicPr>
              <a:picLocks noChangeAspect="1"/>
            </p:cNvPicPr>
            <p:nvPr/>
          </p:nvPicPr>
          <p:blipFill rotWithShape="1">
            <a:blip r:embed="rId5"/>
            <a:srcRect l="2502" b="2904"/>
            <a:stretch/>
          </p:blipFill>
          <p:spPr>
            <a:xfrm>
              <a:off x="8952868" y="1083131"/>
              <a:ext cx="4284444" cy="4206715"/>
            </a:xfrm>
            <a:prstGeom prst="rect">
              <a:avLst/>
            </a:prstGeom>
          </p:spPr>
        </p:pic>
        <p:cxnSp>
          <p:nvCxnSpPr>
            <p:cNvPr id="45" name="Прямая со стрелкой 44"/>
            <p:cNvCxnSpPr/>
            <p:nvPr/>
          </p:nvCxnSpPr>
          <p:spPr>
            <a:xfrm>
              <a:off x="9400465" y="3833941"/>
              <a:ext cx="360000" cy="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7" name="Прямая со стрелкой 46"/>
            <p:cNvCxnSpPr/>
            <p:nvPr/>
          </p:nvCxnSpPr>
          <p:spPr>
            <a:xfrm rot="5400000">
              <a:off x="12023069" y="2628378"/>
              <a:ext cx="360000" cy="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8" name="Прямая со стрелкой 47"/>
            <p:cNvCxnSpPr/>
            <p:nvPr/>
          </p:nvCxnSpPr>
          <p:spPr>
            <a:xfrm rot="18900000" flipH="1">
              <a:off x="12477363" y="3247420"/>
              <a:ext cx="360000" cy="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9" name="Прямая со стрелкой 48"/>
            <p:cNvCxnSpPr/>
            <p:nvPr/>
          </p:nvCxnSpPr>
          <p:spPr>
            <a:xfrm rot="2700000">
              <a:off x="8900147" y="3243138"/>
              <a:ext cx="360000" cy="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0" name="Дуга 49"/>
            <p:cNvSpPr/>
            <p:nvPr/>
          </p:nvSpPr>
          <p:spPr>
            <a:xfrm>
              <a:off x="10706143" y="1368084"/>
              <a:ext cx="396000" cy="396000"/>
            </a:xfrm>
            <a:prstGeom prst="arc">
              <a:avLst>
                <a:gd name="adj1" fmla="val 18042589"/>
                <a:gd name="adj2" fmla="val 14896537"/>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51" name="Дуга 50"/>
            <p:cNvSpPr/>
            <p:nvPr/>
          </p:nvSpPr>
          <p:spPr>
            <a:xfrm flipH="1">
              <a:off x="10706143" y="4779677"/>
              <a:ext cx="396000" cy="396000"/>
            </a:xfrm>
            <a:prstGeom prst="arc">
              <a:avLst>
                <a:gd name="adj1" fmla="val 18042589"/>
                <a:gd name="adj2" fmla="val 14896537"/>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grpSp>
      <p:sp>
        <p:nvSpPr>
          <p:cNvPr id="52" name="TextBox 51"/>
          <p:cNvSpPr txBox="1"/>
          <p:nvPr/>
        </p:nvSpPr>
        <p:spPr>
          <a:xfrm>
            <a:off x="222903" y="942861"/>
            <a:ext cx="3418213" cy="400110"/>
          </a:xfrm>
          <a:prstGeom prst="rect">
            <a:avLst/>
          </a:prstGeom>
          <a:noFill/>
        </p:spPr>
        <p:txBody>
          <a:bodyPr wrap="square" rtlCol="0">
            <a:spAutoFit/>
          </a:bodyPr>
          <a:lstStyle/>
          <a:p>
            <a:pPr algn="ctr"/>
            <a:r>
              <a:rPr lang="ru-RU" sz="2000" dirty="0" smtClean="0">
                <a:latin typeface="Cambria" panose="02040503050406030204" pitchFamily="18" charset="0"/>
                <a:ea typeface="Cambria" panose="02040503050406030204" pitchFamily="18" charset="0"/>
              </a:rPr>
              <a:t>Поляризатор</a:t>
            </a:r>
            <a:endParaRPr lang="ru-RU" sz="2000" dirty="0">
              <a:latin typeface="Cambria" panose="02040503050406030204" pitchFamily="18" charset="0"/>
              <a:ea typeface="Cambria" panose="02040503050406030204" pitchFamily="18" charset="0"/>
            </a:endParaRPr>
          </a:p>
        </p:txBody>
      </p:sp>
      <p:sp>
        <p:nvSpPr>
          <p:cNvPr id="53" name="TextBox 52"/>
          <p:cNvSpPr txBox="1"/>
          <p:nvPr/>
        </p:nvSpPr>
        <p:spPr>
          <a:xfrm>
            <a:off x="4083062" y="969650"/>
            <a:ext cx="3418213" cy="400110"/>
          </a:xfrm>
          <a:prstGeom prst="rect">
            <a:avLst/>
          </a:prstGeom>
          <a:noFill/>
        </p:spPr>
        <p:txBody>
          <a:bodyPr wrap="square" rtlCol="0">
            <a:spAutoFit/>
          </a:bodyPr>
          <a:lstStyle/>
          <a:p>
            <a:pPr algn="ctr"/>
            <a:r>
              <a:rPr lang="ru-RU" sz="2000" dirty="0" smtClean="0">
                <a:latin typeface="Cambria" panose="02040503050406030204" pitchFamily="18" charset="0"/>
                <a:ea typeface="Cambria" panose="02040503050406030204" pitchFamily="18" charset="0"/>
              </a:rPr>
              <a:t>Фазовая пластинка</a:t>
            </a:r>
            <a:endParaRPr lang="ru-RU" sz="2000" dirty="0">
              <a:latin typeface="Cambria" panose="02040503050406030204" pitchFamily="18" charset="0"/>
              <a:ea typeface="Cambria" panose="02040503050406030204" pitchFamily="18" charset="0"/>
            </a:endParaRPr>
          </a:p>
        </p:txBody>
      </p:sp>
      <p:sp>
        <p:nvSpPr>
          <p:cNvPr id="54" name="TextBox 53"/>
          <p:cNvSpPr txBox="1"/>
          <p:nvPr/>
        </p:nvSpPr>
        <p:spPr>
          <a:xfrm>
            <a:off x="8409098" y="969650"/>
            <a:ext cx="3418213" cy="400110"/>
          </a:xfrm>
          <a:prstGeom prst="rect">
            <a:avLst/>
          </a:prstGeom>
          <a:noFill/>
        </p:spPr>
        <p:txBody>
          <a:bodyPr wrap="square" rtlCol="0">
            <a:spAutoFit/>
          </a:bodyPr>
          <a:lstStyle/>
          <a:p>
            <a:pPr algn="ctr"/>
            <a:r>
              <a:rPr lang="ru-RU" sz="2000" dirty="0" err="1" smtClean="0">
                <a:latin typeface="Cambria" panose="02040503050406030204" pitchFamily="18" charset="0"/>
                <a:ea typeface="Cambria" panose="02040503050406030204" pitchFamily="18" charset="0"/>
              </a:rPr>
              <a:t>Фазовращатель</a:t>
            </a:r>
            <a:endParaRPr lang="ru-RU" sz="2000" dirty="0">
              <a:latin typeface="Cambria" panose="02040503050406030204" pitchFamily="18" charset="0"/>
              <a:ea typeface="Cambria" panose="02040503050406030204" pitchFamily="18" charset="0"/>
            </a:endParaRPr>
          </a:p>
        </p:txBody>
      </p:sp>
      <mc:AlternateContent xmlns:mc="http://schemas.openxmlformats.org/markup-compatibility/2006" xmlns:a14="http://schemas.microsoft.com/office/drawing/2010/main">
        <mc:Choice Requires="a14">
          <p:sp>
            <p:nvSpPr>
              <p:cNvPr id="22" name="Прямоугольник 21"/>
              <p:cNvSpPr/>
              <p:nvPr/>
            </p:nvSpPr>
            <p:spPr>
              <a:xfrm>
                <a:off x="8506801" y="5589460"/>
                <a:ext cx="3222805" cy="400110"/>
              </a:xfrm>
              <a:prstGeom prst="rect">
                <a:avLst/>
              </a:prstGeom>
            </p:spPr>
            <p:txBody>
              <a:bodyPr wrap="none">
                <a:spAutoFit/>
              </a:bodyPr>
              <a:lstStyle/>
              <a:p>
                <a14:m>
                  <m:oMath xmlns:m="http://schemas.openxmlformats.org/officeDocument/2006/math">
                    <m:r>
                      <a:rPr lang="ru-RU" sz="2000" i="1" dirty="0">
                        <a:latin typeface="Cambria Math" panose="02040503050406030204" pitchFamily="18" charset="0"/>
                        <a:ea typeface="Cambria" panose="02040503050406030204" pitchFamily="18" charset="0"/>
                      </a:rPr>
                      <m:t>𝜓</m:t>
                    </m:r>
                  </m:oMath>
                </a14:m>
                <a:r>
                  <a:rPr lang="ru-RU" sz="2000" dirty="0">
                    <a:latin typeface="Cambria" panose="02040503050406030204" pitchFamily="18" charset="0"/>
                    <a:ea typeface="Cambria" panose="02040503050406030204" pitchFamily="18" charset="0"/>
                  </a:rPr>
                  <a:t> — азимут поляризации </a:t>
                </a:r>
                <a:endParaRPr lang="ru-RU" sz="2000" dirty="0"/>
              </a:p>
            </p:txBody>
          </p:sp>
        </mc:Choice>
        <mc:Fallback xmlns="">
          <p:sp>
            <p:nvSpPr>
              <p:cNvPr id="22" name="Прямоугольник 21"/>
              <p:cNvSpPr>
                <a:spLocks noRot="1" noChangeAspect="1" noMove="1" noResize="1" noEditPoints="1" noAdjustHandles="1" noChangeArrowheads="1" noChangeShapeType="1" noTextEdit="1"/>
              </p:cNvSpPr>
              <p:nvPr/>
            </p:nvSpPr>
            <p:spPr>
              <a:xfrm>
                <a:off x="8506801" y="5589460"/>
                <a:ext cx="3222805" cy="400110"/>
              </a:xfrm>
              <a:prstGeom prst="rect">
                <a:avLst/>
              </a:prstGeom>
              <a:blipFill rotWithShape="0">
                <a:blip r:embed="rId6"/>
                <a:stretch>
                  <a:fillRect l="-756" t="-12121" r="-1134" b="-22727"/>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24" name="Прямоугольник 23"/>
              <p:cNvSpPr/>
              <p:nvPr/>
            </p:nvSpPr>
            <p:spPr>
              <a:xfrm>
                <a:off x="4220487" y="5589460"/>
                <a:ext cx="3143361" cy="400110"/>
              </a:xfrm>
              <a:prstGeom prst="rect">
                <a:avLst/>
              </a:prstGeom>
            </p:spPr>
            <p:txBody>
              <a:bodyPr wrap="none">
                <a:spAutoFit/>
              </a:bodyPr>
              <a:lstStyle/>
              <a:p>
                <a14:m>
                  <m:oMath xmlns:m="http://schemas.openxmlformats.org/officeDocument/2006/math">
                    <m:r>
                      <a:rPr lang="ru-RU" sz="2000" i="1" dirty="0">
                        <a:latin typeface="Cambria Math" panose="02040503050406030204" pitchFamily="18" charset="0"/>
                      </a:rPr>
                      <m:t>𝜒</m:t>
                    </m:r>
                  </m:oMath>
                </a14:m>
                <a:r>
                  <a:rPr lang="ru-RU" sz="2000" dirty="0">
                    <a:latin typeface="Cambria" panose="02040503050406030204" pitchFamily="18" charset="0"/>
                    <a:ea typeface="Cambria" panose="02040503050406030204" pitchFamily="18" charset="0"/>
                  </a:rPr>
                  <a:t> — угол эллиптичности</a:t>
                </a:r>
                <a14:m>
                  <m:oMath xmlns:m="http://schemas.openxmlformats.org/officeDocument/2006/math">
                    <m:r>
                      <a:rPr lang="ru-RU" sz="2000">
                        <a:latin typeface="Cambria Math" panose="02040503050406030204" pitchFamily="18" charset="0"/>
                        <a:ea typeface="Cambria" panose="02040503050406030204" pitchFamily="18" charset="0"/>
                      </a:rPr>
                      <m:t> </m:t>
                    </m:r>
                  </m:oMath>
                </a14:m>
                <a:endParaRPr lang="ru-RU" sz="2000" dirty="0"/>
              </a:p>
            </p:txBody>
          </p:sp>
        </mc:Choice>
        <mc:Fallback xmlns="">
          <p:sp>
            <p:nvSpPr>
              <p:cNvPr id="24" name="Прямоугольник 23"/>
              <p:cNvSpPr>
                <a:spLocks noRot="1" noChangeAspect="1" noMove="1" noResize="1" noEditPoints="1" noAdjustHandles="1" noChangeArrowheads="1" noChangeShapeType="1" noTextEdit="1"/>
              </p:cNvSpPr>
              <p:nvPr/>
            </p:nvSpPr>
            <p:spPr>
              <a:xfrm>
                <a:off x="4220487" y="5589460"/>
                <a:ext cx="3143361" cy="400110"/>
              </a:xfrm>
              <a:prstGeom prst="rect">
                <a:avLst/>
              </a:prstGeom>
              <a:blipFill rotWithShape="0">
                <a:blip r:embed="rId7"/>
                <a:stretch>
                  <a:fillRect t="-12121" b="-22727"/>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25" name="Прямоугольник 24"/>
              <p:cNvSpPr/>
              <p:nvPr/>
            </p:nvSpPr>
            <p:spPr>
              <a:xfrm>
                <a:off x="0" y="5409284"/>
                <a:ext cx="4083062" cy="755720"/>
              </a:xfrm>
              <a:prstGeom prst="rect">
                <a:avLst/>
              </a:prstGeom>
            </p:spPr>
            <p:txBody>
              <a:bodyPr wrap="square">
                <a:spAutoFit/>
              </a:bodyPr>
              <a:lstStyle/>
              <a:p>
                <a:pPr algn="ctr"/>
                <a14:m>
                  <m:oMath xmlns:m="http://schemas.openxmlformats.org/officeDocument/2006/math">
                    <m:sSub>
                      <m:sSubPr>
                        <m:ctrlPr>
                          <a:rPr lang="ru-RU" sz="2000" i="1">
                            <a:latin typeface="Cambria Math" panose="02040503050406030204" pitchFamily="18" charset="0"/>
                            <a:ea typeface="Cambria" panose="02040503050406030204" pitchFamily="18" charset="0"/>
                          </a:rPr>
                        </m:ctrlPr>
                      </m:sSubPr>
                      <m:e>
                        <m:r>
                          <a:rPr lang="en-AU" sz="2000" i="1">
                            <a:latin typeface="Cambria Math" panose="02040503050406030204" pitchFamily="18" charset="0"/>
                            <a:ea typeface="Cambria" panose="02040503050406030204" pitchFamily="18" charset="0"/>
                          </a:rPr>
                          <m:t>𝐴</m:t>
                        </m:r>
                      </m:e>
                      <m:sub>
                        <m:r>
                          <a:rPr lang="en-AU" sz="2000" i="1">
                            <a:latin typeface="Cambria Math" panose="02040503050406030204" pitchFamily="18" charset="0"/>
                            <a:ea typeface="Cambria" panose="02040503050406030204" pitchFamily="18" charset="0"/>
                          </a:rPr>
                          <m:t>𝑥𝑝</m:t>
                        </m:r>
                      </m:sub>
                    </m:sSub>
                  </m:oMath>
                </a14:m>
                <a:r>
                  <a:rPr lang="ru-RU" sz="2000" dirty="0">
                    <a:latin typeface="Cambria" panose="02040503050406030204" pitchFamily="18" charset="0"/>
                    <a:ea typeface="Cambria" panose="02040503050406030204" pitchFamily="18" charset="0"/>
                  </a:rPr>
                  <a:t> — амплитуда </a:t>
                </a:r>
                <a14:m>
                  <m:oMath xmlns:m="http://schemas.openxmlformats.org/officeDocument/2006/math">
                    <m:r>
                      <a:rPr lang="ru-RU" sz="2000" i="1" dirty="0">
                        <a:latin typeface="Cambria Math" panose="02040503050406030204" pitchFamily="18" charset="0"/>
                        <a:ea typeface="Cambria" panose="02040503050406030204" pitchFamily="18" charset="0"/>
                      </a:rPr>
                      <m:t>𝑥</m:t>
                    </m:r>
                  </m:oMath>
                </a14:m>
                <a:r>
                  <a:rPr lang="ru-RU" sz="2000" dirty="0">
                    <a:latin typeface="Cambria" panose="02040503050406030204" pitchFamily="18" charset="0"/>
                    <a:ea typeface="Cambria" panose="02040503050406030204" pitchFamily="18" charset="0"/>
                  </a:rPr>
                  <a:t>-компоненты;</a:t>
                </a:r>
              </a:p>
              <a:p>
                <a:pPr algn="ctr"/>
                <a14:m>
                  <m:oMath xmlns:m="http://schemas.openxmlformats.org/officeDocument/2006/math">
                    <m:sSub>
                      <m:sSubPr>
                        <m:ctrlPr>
                          <a:rPr lang="ru-RU" sz="2000" i="1">
                            <a:latin typeface="Cambria Math" panose="02040503050406030204" pitchFamily="18" charset="0"/>
                            <a:ea typeface="Cambria" panose="02040503050406030204" pitchFamily="18" charset="0"/>
                          </a:rPr>
                        </m:ctrlPr>
                      </m:sSubPr>
                      <m:e>
                        <m:r>
                          <a:rPr lang="en-AU" sz="2000" i="1">
                            <a:latin typeface="Cambria Math" panose="02040503050406030204" pitchFamily="18" charset="0"/>
                            <a:ea typeface="Cambria" panose="02040503050406030204" pitchFamily="18" charset="0"/>
                          </a:rPr>
                          <m:t>𝐴</m:t>
                        </m:r>
                      </m:e>
                      <m:sub>
                        <m:r>
                          <a:rPr lang="en-AU" sz="2000" i="1">
                            <a:latin typeface="Cambria Math" panose="02040503050406030204" pitchFamily="18" charset="0"/>
                            <a:ea typeface="Cambria" panose="02040503050406030204" pitchFamily="18" charset="0"/>
                          </a:rPr>
                          <m:t>𝑦𝑝</m:t>
                        </m:r>
                      </m:sub>
                    </m:sSub>
                  </m:oMath>
                </a14:m>
                <a:r>
                  <a:rPr lang="ru-RU" sz="2000" dirty="0">
                    <a:latin typeface="Cambria" panose="02040503050406030204" pitchFamily="18" charset="0"/>
                    <a:ea typeface="Cambria" panose="02040503050406030204" pitchFamily="18" charset="0"/>
                  </a:rPr>
                  <a:t> — амплитуда </a:t>
                </a:r>
                <a14:m>
                  <m:oMath xmlns:m="http://schemas.openxmlformats.org/officeDocument/2006/math">
                    <m:r>
                      <a:rPr lang="ru-RU" sz="2000" i="1" dirty="0">
                        <a:latin typeface="Cambria Math" panose="02040503050406030204" pitchFamily="18" charset="0"/>
                        <a:ea typeface="Cambria" panose="02040503050406030204" pitchFamily="18" charset="0"/>
                      </a:rPr>
                      <m:t>𝑦</m:t>
                    </m:r>
                  </m:oMath>
                </a14:m>
                <a:r>
                  <a:rPr lang="en-AU" sz="2000" dirty="0">
                    <a:latin typeface="Cambria" panose="02040503050406030204" pitchFamily="18" charset="0"/>
                    <a:ea typeface="Cambria" panose="02040503050406030204" pitchFamily="18" charset="0"/>
                  </a:rPr>
                  <a:t>-</a:t>
                </a:r>
                <a:r>
                  <a:rPr lang="ru-RU" sz="2000" dirty="0">
                    <a:latin typeface="Cambria" panose="02040503050406030204" pitchFamily="18" charset="0"/>
                    <a:ea typeface="Cambria" panose="02040503050406030204" pitchFamily="18" charset="0"/>
                  </a:rPr>
                  <a:t>компоненты;</a:t>
                </a:r>
                <a:endParaRPr lang="ru-RU" sz="2000" dirty="0"/>
              </a:p>
            </p:txBody>
          </p:sp>
        </mc:Choice>
        <mc:Fallback xmlns="">
          <p:sp>
            <p:nvSpPr>
              <p:cNvPr id="25" name="Прямоугольник 24"/>
              <p:cNvSpPr>
                <a:spLocks noRot="1" noChangeAspect="1" noMove="1" noResize="1" noEditPoints="1" noAdjustHandles="1" noChangeArrowheads="1" noChangeShapeType="1" noTextEdit="1"/>
              </p:cNvSpPr>
              <p:nvPr/>
            </p:nvSpPr>
            <p:spPr>
              <a:xfrm>
                <a:off x="0" y="5409284"/>
                <a:ext cx="4083062" cy="755720"/>
              </a:xfrm>
              <a:prstGeom prst="rect">
                <a:avLst/>
              </a:prstGeom>
              <a:blipFill rotWithShape="0">
                <a:blip r:embed="rId8"/>
                <a:stretch>
                  <a:fillRect t="-4839" r="-896" b="-9677"/>
                </a:stretch>
              </a:blipFill>
            </p:spPr>
            <p:txBody>
              <a:bodyPr/>
              <a:lstStyle/>
              <a:p>
                <a:r>
                  <a:rPr lang="ru-RU">
                    <a:noFill/>
                  </a:rPr>
                  <a:t> </a:t>
                </a:r>
              </a:p>
            </p:txBody>
          </p:sp>
        </mc:Fallback>
      </mc:AlternateContent>
    </p:spTree>
    <p:extLst>
      <p:ext uri="{BB962C8B-B14F-4D97-AF65-F5344CB8AC3E}">
        <p14:creationId xmlns:p14="http://schemas.microsoft.com/office/powerpoint/2010/main" val="32686750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xmlns="" id="{EBAC40D6-56D8-57D1-2043-EC499F956793}"/>
              </a:ext>
            </a:extLst>
          </p:cNvPr>
          <p:cNvSpPr/>
          <p:nvPr/>
        </p:nvSpPr>
        <p:spPr>
          <a:xfrm>
            <a:off x="0" y="6502840"/>
            <a:ext cx="12192000" cy="355160"/>
          </a:xfrm>
          <a:prstGeom prst="rect">
            <a:avLst/>
          </a:prstGeom>
          <a:solidFill>
            <a:srgbClr val="6667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ru-RU" dirty="0" smtClean="0">
                <a:latin typeface="Cambria" panose="02040503050406030204" pitchFamily="18" charset="0"/>
                <a:ea typeface="Cambria" panose="02040503050406030204" pitchFamily="18" charset="0"/>
              </a:rPr>
              <a:t>15</a:t>
            </a:r>
            <a:endParaRPr lang="ru-RU" dirty="0">
              <a:latin typeface="Cambria" panose="02040503050406030204" pitchFamily="18" charset="0"/>
              <a:ea typeface="Cambria" panose="02040503050406030204" pitchFamily="18" charset="0"/>
            </a:endParaRPr>
          </a:p>
        </p:txBody>
      </p:sp>
      <p:sp>
        <p:nvSpPr>
          <p:cNvPr id="3" name="Прямоугольник 2">
            <a:extLst>
              <a:ext uri="{FF2B5EF4-FFF2-40B4-BE49-F238E27FC236}">
                <a16:creationId xmlns:a16="http://schemas.microsoft.com/office/drawing/2014/main" xmlns="" id="{85A8224A-EADE-6381-83AC-091859F6E4FB}"/>
              </a:ext>
            </a:extLst>
          </p:cNvPr>
          <p:cNvSpPr/>
          <p:nvPr/>
        </p:nvSpPr>
        <p:spPr>
          <a:xfrm>
            <a:off x="0" y="0"/>
            <a:ext cx="12192000" cy="552975"/>
          </a:xfrm>
          <a:prstGeom prst="rect">
            <a:avLst/>
          </a:prstGeom>
          <a:solidFill>
            <a:srgbClr val="6667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Google Shape;4885;p38">
            <a:extLst>
              <a:ext uri="{FF2B5EF4-FFF2-40B4-BE49-F238E27FC236}">
                <a16:creationId xmlns:a16="http://schemas.microsoft.com/office/drawing/2014/main" xmlns="" id="{946F322B-28CD-A01C-44F6-768900A3F553}"/>
              </a:ext>
            </a:extLst>
          </p:cNvPr>
          <p:cNvSpPr/>
          <p:nvPr/>
        </p:nvSpPr>
        <p:spPr>
          <a:xfrm rot="13500000">
            <a:off x="643695" y="113668"/>
            <a:ext cx="331941" cy="331941"/>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886;p38">
            <a:extLst>
              <a:ext uri="{FF2B5EF4-FFF2-40B4-BE49-F238E27FC236}">
                <a16:creationId xmlns:a16="http://schemas.microsoft.com/office/drawing/2014/main" xmlns="" id="{BD2FF347-9FD6-811A-4BD7-CE95CF9E5A96}"/>
              </a:ext>
            </a:extLst>
          </p:cNvPr>
          <p:cNvSpPr/>
          <p:nvPr/>
        </p:nvSpPr>
        <p:spPr>
          <a:xfrm rot="10800000">
            <a:off x="576282" y="46750"/>
            <a:ext cx="467606" cy="467606"/>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4893;p38">
            <a:extLst>
              <a:ext uri="{FF2B5EF4-FFF2-40B4-BE49-F238E27FC236}">
                <a16:creationId xmlns:a16="http://schemas.microsoft.com/office/drawing/2014/main" xmlns="" id="{B9C114DB-F87A-5CFA-2172-C3F1D0615BC1}"/>
              </a:ext>
            </a:extLst>
          </p:cNvPr>
          <p:cNvSpPr/>
          <p:nvPr/>
        </p:nvSpPr>
        <p:spPr>
          <a:xfrm rot="13500000">
            <a:off x="175416" y="113668"/>
            <a:ext cx="331941" cy="331941"/>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4894;p38">
            <a:extLst>
              <a:ext uri="{FF2B5EF4-FFF2-40B4-BE49-F238E27FC236}">
                <a16:creationId xmlns:a16="http://schemas.microsoft.com/office/drawing/2014/main" xmlns="" id="{97F91B01-BB90-C2B2-55D3-24FD52E73AD9}"/>
              </a:ext>
            </a:extLst>
          </p:cNvPr>
          <p:cNvSpPr/>
          <p:nvPr/>
        </p:nvSpPr>
        <p:spPr>
          <a:xfrm rot="10800000">
            <a:off x="108000" y="46750"/>
            <a:ext cx="467606" cy="467606"/>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885;p38">
            <a:extLst>
              <a:ext uri="{FF2B5EF4-FFF2-40B4-BE49-F238E27FC236}">
                <a16:creationId xmlns:a16="http://schemas.microsoft.com/office/drawing/2014/main" xmlns="" id="{946F322B-28CD-A01C-44F6-768900A3F553}"/>
              </a:ext>
            </a:extLst>
          </p:cNvPr>
          <p:cNvSpPr/>
          <p:nvPr/>
        </p:nvSpPr>
        <p:spPr>
          <a:xfrm rot="13500000">
            <a:off x="11697735" y="111646"/>
            <a:ext cx="331941" cy="331941"/>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886;p38">
            <a:extLst>
              <a:ext uri="{FF2B5EF4-FFF2-40B4-BE49-F238E27FC236}">
                <a16:creationId xmlns:a16="http://schemas.microsoft.com/office/drawing/2014/main" xmlns="" id="{BD2FF347-9FD6-811A-4BD7-CE95CF9E5A96}"/>
              </a:ext>
            </a:extLst>
          </p:cNvPr>
          <p:cNvSpPr/>
          <p:nvPr/>
        </p:nvSpPr>
        <p:spPr>
          <a:xfrm rot="10800000">
            <a:off x="11630322" y="44728"/>
            <a:ext cx="467606" cy="467606"/>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893;p38">
            <a:extLst>
              <a:ext uri="{FF2B5EF4-FFF2-40B4-BE49-F238E27FC236}">
                <a16:creationId xmlns:a16="http://schemas.microsoft.com/office/drawing/2014/main" xmlns="" id="{B9C114DB-F87A-5CFA-2172-C3F1D0615BC1}"/>
              </a:ext>
            </a:extLst>
          </p:cNvPr>
          <p:cNvSpPr/>
          <p:nvPr/>
        </p:nvSpPr>
        <p:spPr>
          <a:xfrm rot="13500000">
            <a:off x="11229456" y="111646"/>
            <a:ext cx="331941" cy="331941"/>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894;p38">
            <a:extLst>
              <a:ext uri="{FF2B5EF4-FFF2-40B4-BE49-F238E27FC236}">
                <a16:creationId xmlns:a16="http://schemas.microsoft.com/office/drawing/2014/main" xmlns="" id="{97F91B01-BB90-C2B2-55D3-24FD52E73AD9}"/>
              </a:ext>
            </a:extLst>
          </p:cNvPr>
          <p:cNvSpPr/>
          <p:nvPr/>
        </p:nvSpPr>
        <p:spPr>
          <a:xfrm rot="10800000">
            <a:off x="11162040" y="44728"/>
            <a:ext cx="467606" cy="467606"/>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TextBox 30">
            <a:extLst>
              <a:ext uri="{FF2B5EF4-FFF2-40B4-BE49-F238E27FC236}">
                <a16:creationId xmlns:a16="http://schemas.microsoft.com/office/drawing/2014/main" xmlns="" id="{2CCAA011-7FAD-95ED-B027-C78E1CDC440D}"/>
              </a:ext>
            </a:extLst>
          </p:cNvPr>
          <p:cNvSpPr txBox="1"/>
          <p:nvPr/>
        </p:nvSpPr>
        <p:spPr>
          <a:xfrm>
            <a:off x="1043717" y="-122087"/>
            <a:ext cx="10117657" cy="707886"/>
          </a:xfrm>
          <a:prstGeom prst="rect">
            <a:avLst/>
          </a:prstGeom>
          <a:noFill/>
        </p:spPr>
        <p:txBody>
          <a:bodyPr wrap="square">
            <a:spAutoFit/>
          </a:bodyPr>
          <a:lstStyle/>
          <a:p>
            <a:pPr algn="ctr"/>
            <a:r>
              <a:rPr lang="ru-RU" sz="4000" b="1" dirty="0" smtClean="0">
                <a:solidFill>
                  <a:schemeClr val="bg1"/>
                </a:solidFill>
                <a:latin typeface="Cambria" panose="02040503050406030204" pitchFamily="18" charset="0"/>
                <a:ea typeface="Cambria" panose="02040503050406030204" pitchFamily="18" charset="0"/>
              </a:rPr>
              <a:t>Измерение параметров Стокса</a:t>
            </a:r>
            <a:endParaRPr lang="ru-RU" sz="4000" b="1" dirty="0">
              <a:solidFill>
                <a:schemeClr val="bg1"/>
              </a:solidFill>
              <a:latin typeface="Cambria" panose="02040503050406030204" pitchFamily="18" charset="0"/>
              <a:ea typeface="Cambria" panose="02040503050406030204" pitchFamily="18" charset="0"/>
            </a:endParaRPr>
          </a:p>
        </p:txBody>
      </p:sp>
      <mc:AlternateContent xmlns:mc="http://schemas.openxmlformats.org/markup-compatibility/2006" xmlns:a14="http://schemas.microsoft.com/office/drawing/2010/main">
        <mc:Choice Requires="a14">
          <p:sp>
            <p:nvSpPr>
              <p:cNvPr id="29" name="TextBox 28"/>
              <p:cNvSpPr txBox="1"/>
              <p:nvPr/>
            </p:nvSpPr>
            <p:spPr>
              <a:xfrm>
                <a:off x="106668" y="675062"/>
                <a:ext cx="2592313" cy="175714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ru-RU" sz="2400" i="1" smtClean="0">
                              <a:solidFill>
                                <a:schemeClr val="tx1"/>
                              </a:solidFill>
                              <a:latin typeface="Cambria Math" panose="02040503050406030204" pitchFamily="18" charset="0"/>
                            </a:rPr>
                          </m:ctrlPr>
                        </m:dPr>
                        <m:e>
                          <m:m>
                            <m:mPr>
                              <m:mcs>
                                <m:mc>
                                  <m:mcPr>
                                    <m:count m:val="1"/>
                                    <m:mcJc m:val="center"/>
                                  </m:mcPr>
                                </m:mc>
                              </m:mcs>
                              <m:ctrlPr>
                                <a:rPr lang="ru-RU" sz="2400" i="1" smtClean="0">
                                  <a:solidFill>
                                    <a:schemeClr val="tx1"/>
                                  </a:solidFill>
                                  <a:latin typeface="Cambria Math" panose="02040503050406030204" pitchFamily="18" charset="0"/>
                                </a:rPr>
                              </m:ctrlPr>
                            </m:mPr>
                            <m:mr>
                              <m:e>
                                <m:sSub>
                                  <m:sSubPr>
                                    <m:ctrlPr>
                                      <a:rPr lang="ru-RU" sz="2400" i="1" smtClean="0">
                                        <a:solidFill>
                                          <a:schemeClr val="tx1"/>
                                        </a:solidFill>
                                        <a:latin typeface="Cambria Math" panose="02040503050406030204" pitchFamily="18" charset="0"/>
                                      </a:rPr>
                                    </m:ctrlPr>
                                  </m:sSubPr>
                                  <m:e>
                                    <m:r>
                                      <a:rPr lang="en-AU" sz="2400" b="0" i="1" smtClean="0">
                                        <a:solidFill>
                                          <a:schemeClr val="tx1"/>
                                        </a:solidFill>
                                        <a:latin typeface="Cambria Math" panose="02040503050406030204" pitchFamily="18" charset="0"/>
                                      </a:rPr>
                                      <m:t>𝑆</m:t>
                                    </m:r>
                                  </m:e>
                                  <m:sub>
                                    <m:r>
                                      <a:rPr lang="en-AU" sz="2400" b="0" i="1" smtClean="0">
                                        <a:solidFill>
                                          <a:schemeClr val="tx1"/>
                                        </a:solidFill>
                                        <a:latin typeface="Cambria Math" panose="02040503050406030204" pitchFamily="18" charset="0"/>
                                      </a:rPr>
                                      <m:t>0</m:t>
                                    </m:r>
                                  </m:sub>
                                </m:sSub>
                                <m:r>
                                  <m:rPr>
                                    <m:brk m:alnAt="7"/>
                                  </m:rPr>
                                  <a:rPr lang="en-AU" sz="2400" b="0" i="1" smtClean="0">
                                    <a:solidFill>
                                      <a:schemeClr val="tx1"/>
                                    </a:solidFill>
                                    <a:latin typeface="Cambria Math" panose="02040503050406030204" pitchFamily="18" charset="0"/>
                                  </a:rPr>
                                  <m:t>=</m:t>
                                </m:r>
                                <m:r>
                                  <a:rPr lang="en-AU" sz="2400" b="0" i="1" smtClean="0">
                                    <a:solidFill>
                                      <a:schemeClr val="tx1"/>
                                    </a:solidFill>
                                    <a:latin typeface="Cambria Math" panose="02040503050406030204" pitchFamily="18" charset="0"/>
                                  </a:rPr>
                                  <m:t>𝐼</m:t>
                                </m:r>
                              </m:e>
                            </m:mr>
                            <m:mr>
                              <m:e>
                                <m:sSub>
                                  <m:sSubPr>
                                    <m:ctrlPr>
                                      <a:rPr lang="ru-RU" sz="2400" i="1">
                                        <a:latin typeface="Cambria Math" panose="02040503050406030204" pitchFamily="18" charset="0"/>
                                      </a:rPr>
                                    </m:ctrlPr>
                                  </m:sSubPr>
                                  <m:e>
                                    <m:r>
                                      <a:rPr lang="en-AU" sz="2400" i="1">
                                        <a:latin typeface="Cambria Math" panose="02040503050406030204" pitchFamily="18" charset="0"/>
                                      </a:rPr>
                                      <m:t>𝑆</m:t>
                                    </m:r>
                                  </m:e>
                                  <m:sub>
                                    <m:r>
                                      <a:rPr lang="en-AU" sz="2400" b="0" i="1" smtClean="0">
                                        <a:latin typeface="Cambria Math" panose="02040503050406030204" pitchFamily="18" charset="0"/>
                                      </a:rPr>
                                      <m:t>1</m:t>
                                    </m:r>
                                  </m:sub>
                                </m:sSub>
                                <m:r>
                                  <m:rPr>
                                    <m:brk m:alnAt="7"/>
                                  </m:rPr>
                                  <a:rPr lang="en-AU" sz="2400" i="1">
                                    <a:latin typeface="Cambria Math" panose="02040503050406030204" pitchFamily="18" charset="0"/>
                                  </a:rPr>
                                  <m:t>=</m:t>
                                </m:r>
                                <m:sSub>
                                  <m:sSubPr>
                                    <m:ctrlPr>
                                      <a:rPr lang="ru-RU" sz="2400" i="1">
                                        <a:latin typeface="Cambria Math" panose="02040503050406030204" pitchFamily="18" charset="0"/>
                                      </a:rPr>
                                    </m:ctrlPr>
                                  </m:sSubPr>
                                  <m:e>
                                    <m:r>
                                      <a:rPr lang="en-AU" sz="2400" i="1">
                                        <a:latin typeface="Cambria Math" panose="02040503050406030204" pitchFamily="18" charset="0"/>
                                      </a:rPr>
                                      <m:t>𝐼</m:t>
                                    </m:r>
                                  </m:e>
                                  <m:sub>
                                    <m:r>
                                      <a:rPr lang="ru-RU" sz="2400" b="0" i="1" smtClean="0">
                                        <a:latin typeface="Cambria Math" panose="02040503050406030204" pitchFamily="18" charset="0"/>
                                      </a:rPr>
                                      <m:t>0</m:t>
                                    </m:r>
                                    <m:r>
                                      <a:rPr lang="ru-RU" sz="2400" b="0" i="1" smtClean="0">
                                        <a:latin typeface="Cambria Math" panose="02040503050406030204" pitchFamily="18" charset="0"/>
                                        <a:ea typeface="Cambria Math" panose="02040503050406030204" pitchFamily="18" charset="0"/>
                                      </a:rPr>
                                      <m:t>°</m:t>
                                    </m:r>
                                  </m:sub>
                                </m:sSub>
                                <m:r>
                                  <a:rPr lang="en-AU" sz="2400" b="0" i="0" smtClean="0">
                                    <a:latin typeface="Cambria Math" panose="02040503050406030204" pitchFamily="18" charset="0"/>
                                  </a:rPr>
                                  <m:t>−</m:t>
                                </m:r>
                                <m:sSub>
                                  <m:sSubPr>
                                    <m:ctrlPr>
                                      <a:rPr lang="ru-RU" sz="2400" i="1">
                                        <a:latin typeface="Cambria Math" panose="02040503050406030204" pitchFamily="18" charset="0"/>
                                      </a:rPr>
                                    </m:ctrlPr>
                                  </m:sSubPr>
                                  <m:e>
                                    <m:r>
                                      <a:rPr lang="en-AU" sz="2400" i="1">
                                        <a:latin typeface="Cambria Math" panose="02040503050406030204" pitchFamily="18" charset="0"/>
                                      </a:rPr>
                                      <m:t>𝐼</m:t>
                                    </m:r>
                                  </m:e>
                                  <m:sub>
                                    <m:r>
                                      <a:rPr lang="ru-RU" sz="2400" b="0" i="1" smtClean="0">
                                        <a:latin typeface="Cambria Math" panose="02040503050406030204" pitchFamily="18" charset="0"/>
                                      </a:rPr>
                                      <m:t>90</m:t>
                                    </m:r>
                                    <m:r>
                                      <a:rPr lang="ru-RU" sz="2400" b="0" i="1" smtClean="0">
                                        <a:latin typeface="Cambria Math" panose="02040503050406030204" pitchFamily="18" charset="0"/>
                                        <a:ea typeface="Cambria Math" panose="02040503050406030204" pitchFamily="18" charset="0"/>
                                      </a:rPr>
                                      <m:t>°</m:t>
                                    </m:r>
                                  </m:sub>
                                </m:sSub>
                              </m:e>
                            </m:mr>
                            <m:mr>
                              <m:e>
                                <m:m>
                                  <m:mPr>
                                    <m:mcs>
                                      <m:mc>
                                        <m:mcPr>
                                          <m:count m:val="1"/>
                                          <m:mcJc m:val="center"/>
                                        </m:mcPr>
                                      </m:mc>
                                    </m:mcs>
                                    <m:ctrlPr>
                                      <a:rPr lang="ru-RU" sz="2400" i="1" smtClean="0">
                                        <a:solidFill>
                                          <a:schemeClr val="tx1"/>
                                        </a:solidFill>
                                        <a:latin typeface="Cambria Math" panose="02040503050406030204" pitchFamily="18" charset="0"/>
                                      </a:rPr>
                                    </m:ctrlPr>
                                  </m:mPr>
                                  <m:mr>
                                    <m:e>
                                      <m:sSub>
                                        <m:sSubPr>
                                          <m:ctrlPr>
                                            <a:rPr lang="ru-RU" sz="2400" i="1">
                                              <a:latin typeface="Cambria Math" panose="02040503050406030204" pitchFamily="18" charset="0"/>
                                            </a:rPr>
                                          </m:ctrlPr>
                                        </m:sSubPr>
                                        <m:e>
                                          <m:r>
                                            <a:rPr lang="en-AU" sz="2400" i="1">
                                              <a:latin typeface="Cambria Math" panose="02040503050406030204" pitchFamily="18" charset="0"/>
                                            </a:rPr>
                                            <m:t>𝑆</m:t>
                                          </m:r>
                                        </m:e>
                                        <m:sub>
                                          <m:r>
                                            <a:rPr lang="en-AU" sz="2400" b="0" i="1" smtClean="0">
                                              <a:latin typeface="Cambria Math" panose="02040503050406030204" pitchFamily="18" charset="0"/>
                                            </a:rPr>
                                            <m:t>2</m:t>
                                          </m:r>
                                        </m:sub>
                                      </m:sSub>
                                      <m:r>
                                        <m:rPr>
                                          <m:brk m:alnAt="7"/>
                                        </m:rPr>
                                        <a:rPr lang="en-AU" sz="2400" i="1">
                                          <a:latin typeface="Cambria Math" panose="02040503050406030204" pitchFamily="18" charset="0"/>
                                        </a:rPr>
                                        <m:t>=</m:t>
                                      </m:r>
                                      <m:sSub>
                                        <m:sSubPr>
                                          <m:ctrlPr>
                                            <a:rPr lang="ru-RU" sz="2400" i="1">
                                              <a:latin typeface="Cambria Math" panose="02040503050406030204" pitchFamily="18" charset="0"/>
                                            </a:rPr>
                                          </m:ctrlPr>
                                        </m:sSubPr>
                                        <m:e>
                                          <m:r>
                                            <a:rPr lang="en-AU" sz="2400" i="1">
                                              <a:latin typeface="Cambria Math" panose="02040503050406030204" pitchFamily="18" charset="0"/>
                                            </a:rPr>
                                            <m:t>𝐼</m:t>
                                          </m:r>
                                        </m:e>
                                        <m:sub>
                                          <m:r>
                                            <a:rPr lang="ru-RU" sz="2400" b="0" i="1" smtClean="0">
                                              <a:latin typeface="Cambria Math" panose="02040503050406030204" pitchFamily="18" charset="0"/>
                                            </a:rPr>
                                            <m:t>45</m:t>
                                          </m:r>
                                          <m:r>
                                            <a:rPr lang="ru-RU" sz="2400" b="0" i="1" smtClean="0">
                                              <a:latin typeface="Cambria Math" panose="02040503050406030204" pitchFamily="18" charset="0"/>
                                              <a:ea typeface="Cambria Math" panose="02040503050406030204" pitchFamily="18" charset="0"/>
                                            </a:rPr>
                                            <m:t>°</m:t>
                                          </m:r>
                                        </m:sub>
                                      </m:sSub>
                                      <m:r>
                                        <a:rPr lang="en-AU" sz="2400">
                                          <a:latin typeface="Cambria Math" panose="02040503050406030204" pitchFamily="18" charset="0"/>
                                        </a:rPr>
                                        <m:t>−</m:t>
                                      </m:r>
                                      <m:sSub>
                                        <m:sSubPr>
                                          <m:ctrlPr>
                                            <a:rPr lang="ru-RU" sz="2400" i="1">
                                              <a:latin typeface="Cambria Math" panose="02040503050406030204" pitchFamily="18" charset="0"/>
                                            </a:rPr>
                                          </m:ctrlPr>
                                        </m:sSubPr>
                                        <m:e>
                                          <m:r>
                                            <a:rPr lang="en-AU" sz="2400" i="1">
                                              <a:latin typeface="Cambria Math" panose="02040503050406030204" pitchFamily="18" charset="0"/>
                                            </a:rPr>
                                            <m:t>𝐼</m:t>
                                          </m:r>
                                        </m:e>
                                        <m:sub>
                                          <m:r>
                                            <a:rPr lang="ru-RU" sz="2400" b="0" i="1" smtClean="0">
                                              <a:latin typeface="Cambria Math" panose="02040503050406030204" pitchFamily="18" charset="0"/>
                                            </a:rPr>
                                            <m:t>−</m:t>
                                          </m:r>
                                          <m:r>
                                            <a:rPr lang="en-AU" sz="2400" b="0" i="1" smtClean="0">
                                              <a:latin typeface="Cambria Math" panose="02040503050406030204" pitchFamily="18" charset="0"/>
                                            </a:rPr>
                                            <m:t>4</m:t>
                                          </m:r>
                                          <m:r>
                                            <a:rPr lang="ru-RU" sz="2400" b="0" i="1" smtClean="0">
                                              <a:latin typeface="Cambria Math" panose="02040503050406030204" pitchFamily="18" charset="0"/>
                                            </a:rPr>
                                            <m:t>5</m:t>
                                          </m:r>
                                          <m:r>
                                            <a:rPr lang="ru-RU" sz="2400" b="0" i="1" smtClean="0">
                                              <a:latin typeface="Cambria Math" panose="02040503050406030204" pitchFamily="18" charset="0"/>
                                              <a:ea typeface="Cambria Math" panose="02040503050406030204" pitchFamily="18" charset="0"/>
                                            </a:rPr>
                                            <m:t>°</m:t>
                                          </m:r>
                                        </m:sub>
                                      </m:sSub>
                                    </m:e>
                                  </m:mr>
                                  <m:mr>
                                    <m:e>
                                      <m:sSub>
                                        <m:sSubPr>
                                          <m:ctrlPr>
                                            <a:rPr lang="ru-RU" sz="2400" i="1">
                                              <a:latin typeface="Cambria Math" panose="02040503050406030204" pitchFamily="18" charset="0"/>
                                            </a:rPr>
                                          </m:ctrlPr>
                                        </m:sSubPr>
                                        <m:e>
                                          <m:r>
                                            <a:rPr lang="en-AU" sz="2400" i="1">
                                              <a:latin typeface="Cambria Math" panose="02040503050406030204" pitchFamily="18" charset="0"/>
                                            </a:rPr>
                                            <m:t>𝑆</m:t>
                                          </m:r>
                                        </m:e>
                                        <m:sub>
                                          <m:r>
                                            <a:rPr lang="en-AU" sz="2400" b="0" i="1" smtClean="0">
                                              <a:latin typeface="Cambria Math" panose="02040503050406030204" pitchFamily="18" charset="0"/>
                                            </a:rPr>
                                            <m:t>3</m:t>
                                          </m:r>
                                        </m:sub>
                                      </m:sSub>
                                      <m:r>
                                        <m:rPr>
                                          <m:brk m:alnAt="7"/>
                                        </m:rPr>
                                        <a:rPr lang="en-AU" sz="2400" i="1">
                                          <a:latin typeface="Cambria Math" panose="02040503050406030204" pitchFamily="18" charset="0"/>
                                        </a:rPr>
                                        <m:t>=</m:t>
                                      </m:r>
                                      <m:sSub>
                                        <m:sSubPr>
                                          <m:ctrlPr>
                                            <a:rPr lang="ru-RU" sz="2400" i="1">
                                              <a:latin typeface="Cambria Math" panose="02040503050406030204" pitchFamily="18" charset="0"/>
                                            </a:rPr>
                                          </m:ctrlPr>
                                        </m:sSubPr>
                                        <m:e>
                                          <m:r>
                                            <a:rPr lang="en-AU" sz="2400" i="1">
                                              <a:latin typeface="Cambria Math" panose="02040503050406030204" pitchFamily="18" charset="0"/>
                                            </a:rPr>
                                            <m:t>𝐼</m:t>
                                          </m:r>
                                        </m:e>
                                        <m:sub>
                                          <m:r>
                                            <a:rPr lang="en-AU" sz="2400" b="0" i="1" smtClean="0">
                                              <a:latin typeface="Cambria Math" panose="02040503050406030204" pitchFamily="18" charset="0"/>
                                            </a:rPr>
                                            <m:t>𝑅𝐶𝑃</m:t>
                                          </m:r>
                                        </m:sub>
                                      </m:sSub>
                                      <m:r>
                                        <a:rPr lang="en-AU" sz="2400">
                                          <a:latin typeface="Cambria Math" panose="02040503050406030204" pitchFamily="18" charset="0"/>
                                        </a:rPr>
                                        <m:t>−</m:t>
                                      </m:r>
                                      <m:sSub>
                                        <m:sSubPr>
                                          <m:ctrlPr>
                                            <a:rPr lang="ru-RU" sz="2400" i="1">
                                              <a:latin typeface="Cambria Math" panose="02040503050406030204" pitchFamily="18" charset="0"/>
                                            </a:rPr>
                                          </m:ctrlPr>
                                        </m:sSubPr>
                                        <m:e>
                                          <m:r>
                                            <a:rPr lang="en-AU" sz="2400" i="1">
                                              <a:latin typeface="Cambria Math" panose="02040503050406030204" pitchFamily="18" charset="0"/>
                                            </a:rPr>
                                            <m:t>𝐼</m:t>
                                          </m:r>
                                        </m:e>
                                        <m:sub>
                                          <m:r>
                                            <a:rPr lang="en-AU" sz="2400" b="0" i="1" smtClean="0">
                                              <a:latin typeface="Cambria Math" panose="02040503050406030204" pitchFamily="18" charset="0"/>
                                            </a:rPr>
                                            <m:t>𝐿𝐶𝑃</m:t>
                                          </m:r>
                                        </m:sub>
                                      </m:sSub>
                                    </m:e>
                                  </m:mr>
                                </m:m>
                              </m:e>
                            </m:mr>
                          </m:m>
                        </m:e>
                      </m:d>
                    </m:oMath>
                  </m:oMathPara>
                </a14:m>
                <a:endParaRPr lang="ru-RU" sz="2400" dirty="0">
                  <a:solidFill>
                    <a:schemeClr val="tx1"/>
                  </a:solidFill>
                </a:endParaRPr>
              </a:p>
            </p:txBody>
          </p:sp>
        </mc:Choice>
        <mc:Fallback xmlns="">
          <p:sp>
            <p:nvSpPr>
              <p:cNvPr id="29" name="TextBox 28"/>
              <p:cNvSpPr txBox="1">
                <a:spLocks noRot="1" noChangeAspect="1" noMove="1" noResize="1" noEditPoints="1" noAdjustHandles="1" noChangeArrowheads="1" noChangeShapeType="1" noTextEdit="1"/>
              </p:cNvSpPr>
              <p:nvPr/>
            </p:nvSpPr>
            <p:spPr>
              <a:xfrm>
                <a:off x="106668" y="675062"/>
                <a:ext cx="2592313" cy="1757148"/>
              </a:xfrm>
              <a:prstGeom prst="rect">
                <a:avLst/>
              </a:prstGeom>
              <a:blipFill rotWithShape="0">
                <a:blip r:embed="rId3"/>
                <a:stretch>
                  <a:fillRect/>
                </a:stretch>
              </a:blipFill>
            </p:spPr>
            <p:txBody>
              <a:bodyPr/>
              <a:lstStyle/>
              <a:p>
                <a:r>
                  <a:rPr lang="ru-RU">
                    <a:noFill/>
                  </a:rPr>
                  <a:t> </a:t>
                </a:r>
              </a:p>
            </p:txBody>
          </p:sp>
        </mc:Fallback>
      </mc:AlternateContent>
      <p:pic>
        <p:nvPicPr>
          <p:cNvPr id="15" name="Рисунок 14"/>
          <p:cNvPicPr>
            <a:picLocks noChangeAspect="1"/>
          </p:cNvPicPr>
          <p:nvPr/>
        </p:nvPicPr>
        <p:blipFill>
          <a:blip r:embed="rId4"/>
          <a:stretch>
            <a:fillRect/>
          </a:stretch>
        </p:blipFill>
        <p:spPr>
          <a:xfrm>
            <a:off x="3223797" y="1204404"/>
            <a:ext cx="8639908" cy="3205330"/>
          </a:xfrm>
          <a:prstGeom prst="rect">
            <a:avLst/>
          </a:prstGeom>
        </p:spPr>
      </p:pic>
      <mc:AlternateContent xmlns:mc="http://schemas.openxmlformats.org/markup-compatibility/2006" xmlns:a14="http://schemas.microsoft.com/office/drawing/2010/main">
        <mc:Choice Requires="a14">
          <p:sp>
            <p:nvSpPr>
              <p:cNvPr id="16" name="TextBox 15"/>
              <p:cNvSpPr txBox="1"/>
              <p:nvPr/>
            </p:nvSpPr>
            <p:spPr>
              <a:xfrm>
                <a:off x="0" y="2446650"/>
                <a:ext cx="3153364" cy="72083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AU" i="1" dirty="0" smtClean="0">
                          <a:latin typeface="Cambria Math" panose="02040503050406030204" pitchFamily="18" charset="0"/>
                        </a:rPr>
                        <m:t>𝑃𝑢𝑟𝑖𝑡𝑦</m:t>
                      </m:r>
                      <m:r>
                        <a:rPr lang="en-AU" b="0" i="1" dirty="0" smtClean="0">
                          <a:latin typeface="Cambria Math" panose="02040503050406030204" pitchFamily="18" charset="0"/>
                        </a:rPr>
                        <m:t>(</m:t>
                      </m:r>
                      <m:r>
                        <m:rPr>
                          <m:sty m:val="p"/>
                        </m:rPr>
                        <a:rPr lang="en-AU" b="0" i="0" dirty="0" smtClean="0">
                          <a:latin typeface="Cambria Math" panose="02040503050406030204" pitchFamily="18" charset="0"/>
                        </a:rPr>
                        <m:t>DOP</m:t>
                      </m:r>
                      <m:r>
                        <a:rPr lang="en-AU" b="0" i="1" dirty="0" smtClean="0">
                          <a:latin typeface="Cambria Math" panose="02040503050406030204" pitchFamily="18" charset="0"/>
                        </a:rPr>
                        <m:t>)</m:t>
                      </m:r>
                      <m:r>
                        <a:rPr lang="en-AU" i="1" dirty="0" smtClean="0">
                          <a:latin typeface="Cambria Math" panose="02040503050406030204" pitchFamily="18" charset="0"/>
                        </a:rPr>
                        <m:t>=</m:t>
                      </m:r>
                      <m:f>
                        <m:fPr>
                          <m:ctrlPr>
                            <a:rPr lang="en-AU" i="1" dirty="0" smtClean="0">
                              <a:latin typeface="Cambria Math" panose="02040503050406030204" pitchFamily="18" charset="0"/>
                            </a:rPr>
                          </m:ctrlPr>
                        </m:fPr>
                        <m:num>
                          <m:sSubSup>
                            <m:sSubSupPr>
                              <m:ctrlPr>
                                <a:rPr lang="en-AU" i="1" dirty="0" smtClean="0">
                                  <a:latin typeface="Cambria Math" panose="02040503050406030204" pitchFamily="18" charset="0"/>
                                </a:rPr>
                              </m:ctrlPr>
                            </m:sSubSupPr>
                            <m:e>
                              <m:r>
                                <a:rPr lang="en-AU" b="0" i="1" dirty="0" smtClean="0">
                                  <a:latin typeface="Cambria Math" panose="02040503050406030204" pitchFamily="18" charset="0"/>
                                </a:rPr>
                                <m:t>𝑆</m:t>
                              </m:r>
                            </m:e>
                            <m:sub>
                              <m:r>
                                <a:rPr lang="en-AU" b="0" i="1" dirty="0" smtClean="0">
                                  <a:latin typeface="Cambria Math" panose="02040503050406030204" pitchFamily="18" charset="0"/>
                                </a:rPr>
                                <m:t>1</m:t>
                              </m:r>
                            </m:sub>
                            <m:sup>
                              <m:r>
                                <a:rPr lang="en-AU" b="0" i="1" dirty="0" smtClean="0">
                                  <a:latin typeface="Cambria Math" panose="02040503050406030204" pitchFamily="18" charset="0"/>
                                </a:rPr>
                                <m:t>2</m:t>
                              </m:r>
                            </m:sup>
                          </m:sSubSup>
                          <m:r>
                            <a:rPr lang="en-AU" b="0" i="1" dirty="0" smtClean="0">
                              <a:latin typeface="Cambria Math" panose="02040503050406030204" pitchFamily="18" charset="0"/>
                            </a:rPr>
                            <m:t>+</m:t>
                          </m:r>
                          <m:sSubSup>
                            <m:sSubSupPr>
                              <m:ctrlPr>
                                <a:rPr lang="en-AU" i="1" dirty="0">
                                  <a:latin typeface="Cambria Math" panose="02040503050406030204" pitchFamily="18" charset="0"/>
                                </a:rPr>
                              </m:ctrlPr>
                            </m:sSubSupPr>
                            <m:e>
                              <m:r>
                                <a:rPr lang="en-AU" i="1" dirty="0">
                                  <a:latin typeface="Cambria Math" panose="02040503050406030204" pitchFamily="18" charset="0"/>
                                </a:rPr>
                                <m:t>𝑆</m:t>
                              </m:r>
                            </m:e>
                            <m:sub>
                              <m:r>
                                <a:rPr lang="en-AU" b="0" i="1" dirty="0" smtClean="0">
                                  <a:latin typeface="Cambria Math" panose="02040503050406030204" pitchFamily="18" charset="0"/>
                                </a:rPr>
                                <m:t>2</m:t>
                              </m:r>
                            </m:sub>
                            <m:sup>
                              <m:r>
                                <a:rPr lang="en-AU" i="1" dirty="0">
                                  <a:latin typeface="Cambria Math" panose="02040503050406030204" pitchFamily="18" charset="0"/>
                                </a:rPr>
                                <m:t>2</m:t>
                              </m:r>
                            </m:sup>
                          </m:sSubSup>
                          <m:r>
                            <a:rPr lang="en-AU" b="0" i="1" dirty="0" smtClean="0">
                              <a:latin typeface="Cambria Math" panose="02040503050406030204" pitchFamily="18" charset="0"/>
                            </a:rPr>
                            <m:t>+</m:t>
                          </m:r>
                          <m:sSubSup>
                            <m:sSubSupPr>
                              <m:ctrlPr>
                                <a:rPr lang="en-AU" i="1" dirty="0">
                                  <a:latin typeface="Cambria Math" panose="02040503050406030204" pitchFamily="18" charset="0"/>
                                </a:rPr>
                              </m:ctrlPr>
                            </m:sSubSupPr>
                            <m:e>
                              <m:r>
                                <a:rPr lang="en-AU" i="1" dirty="0">
                                  <a:latin typeface="Cambria Math" panose="02040503050406030204" pitchFamily="18" charset="0"/>
                                </a:rPr>
                                <m:t>𝑆</m:t>
                              </m:r>
                            </m:e>
                            <m:sub>
                              <m:r>
                                <a:rPr lang="en-AU" b="0" i="1" dirty="0" smtClean="0">
                                  <a:latin typeface="Cambria Math" panose="02040503050406030204" pitchFamily="18" charset="0"/>
                                </a:rPr>
                                <m:t>3</m:t>
                              </m:r>
                            </m:sub>
                            <m:sup>
                              <m:r>
                                <a:rPr lang="en-AU" i="1" dirty="0">
                                  <a:latin typeface="Cambria Math" panose="02040503050406030204" pitchFamily="18" charset="0"/>
                                </a:rPr>
                                <m:t>2</m:t>
                              </m:r>
                            </m:sup>
                          </m:sSubSup>
                        </m:num>
                        <m:den>
                          <m:sSubSup>
                            <m:sSubSupPr>
                              <m:ctrlPr>
                                <a:rPr lang="en-AU" i="1" dirty="0" smtClean="0">
                                  <a:latin typeface="Cambria Math" panose="02040503050406030204" pitchFamily="18" charset="0"/>
                                </a:rPr>
                              </m:ctrlPr>
                            </m:sSubSupPr>
                            <m:e>
                              <m:r>
                                <a:rPr lang="en-AU" b="0" i="1" dirty="0" smtClean="0">
                                  <a:latin typeface="Cambria Math" panose="02040503050406030204" pitchFamily="18" charset="0"/>
                                </a:rPr>
                                <m:t>𝑆</m:t>
                              </m:r>
                            </m:e>
                            <m:sub>
                              <m:r>
                                <a:rPr lang="en-AU" b="0" i="1" dirty="0" smtClean="0">
                                  <a:latin typeface="Cambria Math" panose="02040503050406030204" pitchFamily="18" charset="0"/>
                                </a:rPr>
                                <m:t>0</m:t>
                              </m:r>
                            </m:sub>
                            <m:sup>
                              <m:r>
                                <a:rPr lang="en-AU" b="0" i="1" dirty="0" smtClean="0">
                                  <a:latin typeface="Cambria Math" panose="02040503050406030204" pitchFamily="18" charset="0"/>
                                </a:rPr>
                                <m:t>2</m:t>
                              </m:r>
                            </m:sup>
                          </m:sSubSup>
                        </m:den>
                      </m:f>
                    </m:oMath>
                  </m:oMathPara>
                </a14:m>
                <a:endParaRPr lang="ru-RU" dirty="0"/>
              </a:p>
            </p:txBody>
          </p:sp>
        </mc:Choice>
        <mc:Fallback xmlns="">
          <p:sp>
            <p:nvSpPr>
              <p:cNvPr id="16" name="TextBox 15"/>
              <p:cNvSpPr txBox="1">
                <a:spLocks noRot="1" noChangeAspect="1" noMove="1" noResize="1" noEditPoints="1" noAdjustHandles="1" noChangeArrowheads="1" noChangeShapeType="1" noTextEdit="1"/>
              </p:cNvSpPr>
              <p:nvPr/>
            </p:nvSpPr>
            <p:spPr>
              <a:xfrm>
                <a:off x="0" y="2446650"/>
                <a:ext cx="3153364" cy="720838"/>
              </a:xfrm>
              <a:prstGeom prst="rect">
                <a:avLst/>
              </a:prstGeom>
              <a:blipFill rotWithShape="0">
                <a:blip r:embed="rId5"/>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7" name="Прямоугольник 16"/>
              <p:cNvSpPr/>
              <p:nvPr/>
            </p:nvSpPr>
            <p:spPr>
              <a:xfrm>
                <a:off x="10449231" y="2222294"/>
                <a:ext cx="446148"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AU" sz="3200" b="0" i="1" smtClean="0">
                          <a:latin typeface="Cambria Math" panose="02040503050406030204" pitchFamily="18" charset="0"/>
                        </a:rPr>
                        <m:t>𝐼</m:t>
                      </m:r>
                    </m:oMath>
                  </m:oMathPara>
                </a14:m>
                <a:endParaRPr lang="ru-RU" sz="3200" dirty="0"/>
              </a:p>
            </p:txBody>
          </p:sp>
        </mc:Choice>
        <mc:Fallback xmlns="">
          <p:sp>
            <p:nvSpPr>
              <p:cNvPr id="17" name="Прямоугольник 16"/>
              <p:cNvSpPr>
                <a:spLocks noRot="1" noChangeAspect="1" noMove="1" noResize="1" noEditPoints="1" noAdjustHandles="1" noChangeArrowheads="1" noChangeShapeType="1" noTextEdit="1"/>
              </p:cNvSpPr>
              <p:nvPr/>
            </p:nvSpPr>
            <p:spPr>
              <a:xfrm>
                <a:off x="10449231" y="2222294"/>
                <a:ext cx="446148" cy="584775"/>
              </a:xfrm>
              <a:prstGeom prst="rect">
                <a:avLst/>
              </a:prstGeom>
              <a:blipFill rotWithShape="0">
                <a:blip r:embed="rId6"/>
                <a:stretch>
                  <a:fillRect/>
                </a:stretch>
              </a:blipFill>
            </p:spPr>
            <p:txBody>
              <a:bodyPr/>
              <a:lstStyle/>
              <a:p>
                <a:r>
                  <a:rPr lang="ru-RU">
                    <a:noFill/>
                  </a:rPr>
                  <a:t> </a:t>
                </a:r>
              </a:p>
            </p:txBody>
          </p:sp>
        </mc:Fallback>
      </mc:AlternateContent>
    </p:spTree>
    <p:extLst>
      <p:ext uri="{BB962C8B-B14F-4D97-AF65-F5344CB8AC3E}">
        <p14:creationId xmlns:p14="http://schemas.microsoft.com/office/powerpoint/2010/main" val="41780130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xmlns="" id="{EBAC40D6-56D8-57D1-2043-EC499F956793}"/>
              </a:ext>
            </a:extLst>
          </p:cNvPr>
          <p:cNvSpPr/>
          <p:nvPr/>
        </p:nvSpPr>
        <p:spPr>
          <a:xfrm>
            <a:off x="0" y="6502840"/>
            <a:ext cx="12192000" cy="355160"/>
          </a:xfrm>
          <a:prstGeom prst="rect">
            <a:avLst/>
          </a:prstGeom>
          <a:solidFill>
            <a:srgbClr val="6667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ru-RU" dirty="0" smtClean="0">
                <a:latin typeface="Cambria" panose="02040503050406030204" pitchFamily="18" charset="0"/>
                <a:ea typeface="Cambria" panose="02040503050406030204" pitchFamily="18" charset="0"/>
              </a:rPr>
              <a:t>1</a:t>
            </a:r>
            <a:endParaRPr lang="ru-RU" dirty="0">
              <a:latin typeface="Cambria" panose="02040503050406030204" pitchFamily="18" charset="0"/>
              <a:ea typeface="Cambria" panose="02040503050406030204" pitchFamily="18" charset="0"/>
            </a:endParaRPr>
          </a:p>
        </p:txBody>
      </p:sp>
      <p:sp>
        <p:nvSpPr>
          <p:cNvPr id="3" name="Прямоугольник 2">
            <a:extLst>
              <a:ext uri="{FF2B5EF4-FFF2-40B4-BE49-F238E27FC236}">
                <a16:creationId xmlns:a16="http://schemas.microsoft.com/office/drawing/2014/main" xmlns="" id="{85A8224A-EADE-6381-83AC-091859F6E4FB}"/>
              </a:ext>
            </a:extLst>
          </p:cNvPr>
          <p:cNvSpPr/>
          <p:nvPr/>
        </p:nvSpPr>
        <p:spPr>
          <a:xfrm>
            <a:off x="0" y="0"/>
            <a:ext cx="12192000" cy="552975"/>
          </a:xfrm>
          <a:prstGeom prst="rect">
            <a:avLst/>
          </a:prstGeom>
          <a:solidFill>
            <a:srgbClr val="6667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TextBox 3">
            <a:extLst>
              <a:ext uri="{FF2B5EF4-FFF2-40B4-BE49-F238E27FC236}">
                <a16:creationId xmlns:a16="http://schemas.microsoft.com/office/drawing/2014/main" xmlns="" id="{2CCAA011-7FAD-95ED-B027-C78E1CDC440D}"/>
              </a:ext>
            </a:extLst>
          </p:cNvPr>
          <p:cNvSpPr txBox="1"/>
          <p:nvPr/>
        </p:nvSpPr>
        <p:spPr>
          <a:xfrm>
            <a:off x="1043717" y="-86917"/>
            <a:ext cx="10117657" cy="646331"/>
          </a:xfrm>
          <a:prstGeom prst="rect">
            <a:avLst/>
          </a:prstGeom>
          <a:noFill/>
        </p:spPr>
        <p:txBody>
          <a:bodyPr wrap="square">
            <a:spAutoFit/>
          </a:bodyPr>
          <a:lstStyle/>
          <a:p>
            <a:pPr algn="ctr"/>
            <a:r>
              <a:rPr lang="ru-RU" sz="3600" b="1" dirty="0" smtClean="0">
                <a:solidFill>
                  <a:schemeClr val="bg1"/>
                </a:solidFill>
                <a:latin typeface="Cambria" panose="02040503050406030204" pitchFamily="18" charset="0"/>
                <a:ea typeface="Cambria" panose="02040503050406030204" pitchFamily="18" charset="0"/>
              </a:rPr>
              <a:t>Введение. Поляризация волн.</a:t>
            </a:r>
            <a:endParaRPr lang="ru-RU" sz="3600" b="1" dirty="0">
              <a:solidFill>
                <a:schemeClr val="bg1"/>
              </a:solidFill>
              <a:latin typeface="Cambria" panose="02040503050406030204" pitchFamily="18" charset="0"/>
              <a:ea typeface="Cambria" panose="02040503050406030204" pitchFamily="18" charset="0"/>
            </a:endParaRPr>
          </a:p>
        </p:txBody>
      </p:sp>
      <p:sp>
        <p:nvSpPr>
          <p:cNvPr id="5" name="Google Shape;4885;p38">
            <a:extLst>
              <a:ext uri="{FF2B5EF4-FFF2-40B4-BE49-F238E27FC236}">
                <a16:creationId xmlns:a16="http://schemas.microsoft.com/office/drawing/2014/main" xmlns="" id="{946F322B-28CD-A01C-44F6-768900A3F553}"/>
              </a:ext>
            </a:extLst>
          </p:cNvPr>
          <p:cNvSpPr/>
          <p:nvPr/>
        </p:nvSpPr>
        <p:spPr>
          <a:xfrm rot="13500000">
            <a:off x="643695" y="113668"/>
            <a:ext cx="331941" cy="331941"/>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886;p38">
            <a:extLst>
              <a:ext uri="{FF2B5EF4-FFF2-40B4-BE49-F238E27FC236}">
                <a16:creationId xmlns:a16="http://schemas.microsoft.com/office/drawing/2014/main" xmlns="" id="{BD2FF347-9FD6-811A-4BD7-CE95CF9E5A96}"/>
              </a:ext>
            </a:extLst>
          </p:cNvPr>
          <p:cNvSpPr/>
          <p:nvPr/>
        </p:nvSpPr>
        <p:spPr>
          <a:xfrm rot="10800000">
            <a:off x="576282" y="46750"/>
            <a:ext cx="467606" cy="467606"/>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4893;p38">
            <a:extLst>
              <a:ext uri="{FF2B5EF4-FFF2-40B4-BE49-F238E27FC236}">
                <a16:creationId xmlns:a16="http://schemas.microsoft.com/office/drawing/2014/main" xmlns="" id="{B9C114DB-F87A-5CFA-2172-C3F1D0615BC1}"/>
              </a:ext>
            </a:extLst>
          </p:cNvPr>
          <p:cNvSpPr/>
          <p:nvPr/>
        </p:nvSpPr>
        <p:spPr>
          <a:xfrm rot="13500000">
            <a:off x="175416" y="113668"/>
            <a:ext cx="331941" cy="331941"/>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4894;p38">
            <a:extLst>
              <a:ext uri="{FF2B5EF4-FFF2-40B4-BE49-F238E27FC236}">
                <a16:creationId xmlns:a16="http://schemas.microsoft.com/office/drawing/2014/main" xmlns="" id="{97F91B01-BB90-C2B2-55D3-24FD52E73AD9}"/>
              </a:ext>
            </a:extLst>
          </p:cNvPr>
          <p:cNvSpPr/>
          <p:nvPr/>
        </p:nvSpPr>
        <p:spPr>
          <a:xfrm rot="10800000">
            <a:off x="108000" y="46750"/>
            <a:ext cx="467606" cy="467606"/>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885;p38">
            <a:extLst>
              <a:ext uri="{FF2B5EF4-FFF2-40B4-BE49-F238E27FC236}">
                <a16:creationId xmlns:a16="http://schemas.microsoft.com/office/drawing/2014/main" xmlns="" id="{946F322B-28CD-A01C-44F6-768900A3F553}"/>
              </a:ext>
            </a:extLst>
          </p:cNvPr>
          <p:cNvSpPr/>
          <p:nvPr/>
        </p:nvSpPr>
        <p:spPr>
          <a:xfrm rot="13500000">
            <a:off x="11697735" y="111646"/>
            <a:ext cx="331941" cy="331941"/>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886;p38">
            <a:extLst>
              <a:ext uri="{FF2B5EF4-FFF2-40B4-BE49-F238E27FC236}">
                <a16:creationId xmlns:a16="http://schemas.microsoft.com/office/drawing/2014/main" xmlns="" id="{BD2FF347-9FD6-811A-4BD7-CE95CF9E5A96}"/>
              </a:ext>
            </a:extLst>
          </p:cNvPr>
          <p:cNvSpPr/>
          <p:nvPr/>
        </p:nvSpPr>
        <p:spPr>
          <a:xfrm rot="10800000">
            <a:off x="11630322" y="44728"/>
            <a:ext cx="467606" cy="467606"/>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893;p38">
            <a:extLst>
              <a:ext uri="{FF2B5EF4-FFF2-40B4-BE49-F238E27FC236}">
                <a16:creationId xmlns:a16="http://schemas.microsoft.com/office/drawing/2014/main" xmlns="" id="{B9C114DB-F87A-5CFA-2172-C3F1D0615BC1}"/>
              </a:ext>
            </a:extLst>
          </p:cNvPr>
          <p:cNvSpPr/>
          <p:nvPr/>
        </p:nvSpPr>
        <p:spPr>
          <a:xfrm rot="13500000">
            <a:off x="11229456" y="111646"/>
            <a:ext cx="331941" cy="331941"/>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894;p38">
            <a:extLst>
              <a:ext uri="{FF2B5EF4-FFF2-40B4-BE49-F238E27FC236}">
                <a16:creationId xmlns:a16="http://schemas.microsoft.com/office/drawing/2014/main" xmlns="" id="{97F91B01-BB90-C2B2-55D3-24FD52E73AD9}"/>
              </a:ext>
            </a:extLst>
          </p:cNvPr>
          <p:cNvSpPr/>
          <p:nvPr/>
        </p:nvSpPr>
        <p:spPr>
          <a:xfrm rot="10800000">
            <a:off x="11162040" y="44728"/>
            <a:ext cx="467606" cy="467606"/>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 name="Рисунок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1386" y="2065254"/>
            <a:ext cx="5547404" cy="3924347"/>
          </a:xfrm>
          <a:prstGeom prst="rect">
            <a:avLst/>
          </a:prstGeom>
        </p:spPr>
      </p:pic>
      <p:sp>
        <p:nvSpPr>
          <p:cNvPr id="18" name="TextBox 17"/>
          <p:cNvSpPr txBox="1"/>
          <p:nvPr/>
        </p:nvSpPr>
        <p:spPr>
          <a:xfrm>
            <a:off x="106668" y="1202600"/>
            <a:ext cx="6096001" cy="523220"/>
          </a:xfrm>
          <a:prstGeom prst="rect">
            <a:avLst/>
          </a:prstGeom>
          <a:noFill/>
        </p:spPr>
        <p:txBody>
          <a:bodyPr wrap="square" rtlCol="0">
            <a:spAutoFit/>
          </a:bodyPr>
          <a:lstStyle/>
          <a:p>
            <a:pPr algn="ctr"/>
            <a:r>
              <a:rPr lang="ru-RU" sz="2800" dirty="0" smtClean="0">
                <a:latin typeface="Cambria" panose="02040503050406030204" pitchFamily="18" charset="0"/>
                <a:ea typeface="Cambria" panose="02040503050406030204" pitchFamily="18" charset="0"/>
              </a:rPr>
              <a:t>Продольные и поперечные волны</a:t>
            </a:r>
            <a:endParaRPr lang="en-AU" sz="2800" dirty="0">
              <a:latin typeface="Cambria" panose="02040503050406030204" pitchFamily="18" charset="0"/>
              <a:ea typeface="Cambria" panose="02040503050406030204" pitchFamily="18" charset="0"/>
            </a:endParaRPr>
          </a:p>
        </p:txBody>
      </p:sp>
      <p:pic>
        <p:nvPicPr>
          <p:cNvPr id="20" name="Рисунок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05841" y="1846660"/>
            <a:ext cx="4589585" cy="4589585"/>
          </a:xfrm>
          <a:prstGeom prst="rect">
            <a:avLst/>
          </a:prstGeom>
        </p:spPr>
      </p:pic>
      <p:sp>
        <p:nvSpPr>
          <p:cNvPr id="21" name="Прямоугольник 20"/>
          <p:cNvSpPr/>
          <p:nvPr/>
        </p:nvSpPr>
        <p:spPr>
          <a:xfrm>
            <a:off x="6096001" y="595873"/>
            <a:ext cx="6096000" cy="1200329"/>
          </a:xfrm>
          <a:prstGeom prst="rect">
            <a:avLst/>
          </a:prstGeom>
        </p:spPr>
        <p:txBody>
          <a:bodyPr wrap="square">
            <a:spAutoFit/>
          </a:bodyPr>
          <a:lstStyle/>
          <a:p>
            <a:r>
              <a:rPr lang="ru-RU" b="1" i="0" dirty="0" smtClean="0">
                <a:solidFill>
                  <a:srgbClr val="202122"/>
                </a:solidFill>
                <a:effectLst/>
                <a:latin typeface="Cambria" panose="02040503050406030204" pitchFamily="18" charset="0"/>
                <a:ea typeface="Cambria" panose="02040503050406030204" pitchFamily="18" charset="0"/>
              </a:rPr>
              <a:t>Поля</a:t>
            </a:r>
            <a:r>
              <a:rPr lang="ru-RU" b="1" i="0" dirty="0" smtClean="0">
                <a:effectLst/>
                <a:latin typeface="Cambria" panose="02040503050406030204" pitchFamily="18" charset="0"/>
                <a:ea typeface="Cambria" panose="02040503050406030204" pitchFamily="18" charset="0"/>
              </a:rPr>
              <a:t>риз</a:t>
            </a:r>
            <a:r>
              <a:rPr lang="ru-RU" b="1" dirty="0" smtClean="0">
                <a:latin typeface="Cambria" panose="02040503050406030204" pitchFamily="18" charset="0"/>
                <a:ea typeface="Cambria" panose="02040503050406030204" pitchFamily="18" charset="0"/>
              </a:rPr>
              <a:t>а</a:t>
            </a:r>
            <a:r>
              <a:rPr lang="ru-RU" b="1" i="0" dirty="0" smtClean="0">
                <a:effectLst/>
                <a:latin typeface="Cambria" panose="02040503050406030204" pitchFamily="18" charset="0"/>
                <a:ea typeface="Cambria" panose="02040503050406030204" pitchFamily="18" charset="0"/>
              </a:rPr>
              <a:t>ция волн</a:t>
            </a:r>
            <a:r>
              <a:rPr lang="ru-RU" b="0" i="0" dirty="0" smtClean="0">
                <a:effectLst/>
                <a:latin typeface="Cambria" panose="02040503050406030204" pitchFamily="18" charset="0"/>
                <a:ea typeface="Cambria" panose="02040503050406030204" pitchFamily="18" charset="0"/>
              </a:rPr>
              <a:t> — характеристика </a:t>
            </a:r>
            <a:r>
              <a:rPr lang="ru-RU" b="0" i="0" u="none" strike="noStrike" dirty="0" smtClean="0">
                <a:effectLst/>
                <a:latin typeface="Cambria" panose="02040503050406030204" pitchFamily="18" charset="0"/>
                <a:ea typeface="Cambria" panose="02040503050406030204" pitchFamily="18" charset="0"/>
              </a:rPr>
              <a:t>поперечных волн</a:t>
            </a:r>
            <a:r>
              <a:rPr lang="ru-RU" b="0" i="0" dirty="0" smtClean="0">
                <a:solidFill>
                  <a:srgbClr val="202122"/>
                </a:solidFill>
                <a:effectLst/>
                <a:latin typeface="Cambria" panose="02040503050406030204" pitchFamily="18" charset="0"/>
                <a:ea typeface="Cambria" panose="02040503050406030204" pitchFamily="18" charset="0"/>
              </a:rPr>
              <a:t>, описывающая поведение вектора колеблющейся величины в плоскости, перпендикулярной направлению распространения волны.</a:t>
            </a:r>
            <a:endParaRPr lang="ru-RU" dirty="0">
              <a:latin typeface="Cambria" panose="02040503050406030204" pitchFamily="18" charset="0"/>
              <a:ea typeface="Cambria" panose="02040503050406030204" pitchFamily="18" charset="0"/>
            </a:endParaRPr>
          </a:p>
        </p:txBody>
      </p:sp>
      <p:sp>
        <p:nvSpPr>
          <p:cNvPr id="17" name="Прямоугольник 16"/>
          <p:cNvSpPr/>
          <p:nvPr/>
        </p:nvSpPr>
        <p:spPr>
          <a:xfrm>
            <a:off x="2316497" y="5620269"/>
            <a:ext cx="1835887" cy="369332"/>
          </a:xfrm>
          <a:prstGeom prst="rect">
            <a:avLst/>
          </a:prstGeom>
        </p:spPr>
        <p:txBody>
          <a:bodyPr wrap="none">
            <a:spAutoFit/>
          </a:bodyPr>
          <a:lstStyle/>
          <a:p>
            <a:r>
              <a:rPr lang="en-AU" i="1" dirty="0" smtClean="0">
                <a:solidFill>
                  <a:srgbClr val="202122"/>
                </a:solidFill>
                <a:latin typeface="Cambria" panose="02040503050406030204" pitchFamily="18" charset="0"/>
                <a:ea typeface="Cambria" panose="02040503050406030204" pitchFamily="18" charset="0"/>
              </a:rPr>
              <a:t>P</a:t>
            </a:r>
            <a:r>
              <a:rPr lang="ru-RU" i="1" dirty="0" smtClean="0">
                <a:solidFill>
                  <a:srgbClr val="202122"/>
                </a:solidFill>
                <a:latin typeface="Cambria" panose="02040503050406030204" pitchFamily="18" charset="0"/>
                <a:ea typeface="Cambria" panose="02040503050406030204" pitchFamily="18" charset="0"/>
              </a:rPr>
              <a:t> </a:t>
            </a:r>
            <a:r>
              <a:rPr lang="en-AU" i="1" dirty="0" smtClean="0">
                <a:solidFill>
                  <a:srgbClr val="202122"/>
                </a:solidFill>
                <a:latin typeface="Cambria" panose="02040503050406030204" pitchFamily="18" charset="0"/>
                <a:ea typeface="Cambria" panose="02040503050406030204" pitchFamily="18" charset="0"/>
              </a:rPr>
              <a:t>wave</a:t>
            </a:r>
            <a:r>
              <a:rPr lang="en-AU" dirty="0" smtClean="0">
                <a:solidFill>
                  <a:srgbClr val="202122"/>
                </a:solidFill>
                <a:latin typeface="Cambria" panose="02040503050406030204" pitchFamily="18" charset="0"/>
                <a:ea typeface="Cambria" panose="02040503050406030204" pitchFamily="18" charset="0"/>
              </a:rPr>
              <a:t> (parallel)</a:t>
            </a:r>
            <a:endParaRPr lang="ru-RU" dirty="0">
              <a:latin typeface="Cambria" panose="02040503050406030204" pitchFamily="18" charset="0"/>
              <a:ea typeface="Cambria" panose="02040503050406030204" pitchFamily="18" charset="0"/>
            </a:endParaRPr>
          </a:p>
        </p:txBody>
      </p:sp>
      <p:sp>
        <p:nvSpPr>
          <p:cNvPr id="19" name="Прямоугольник 18"/>
          <p:cNvSpPr/>
          <p:nvPr/>
        </p:nvSpPr>
        <p:spPr>
          <a:xfrm>
            <a:off x="580093" y="6027104"/>
            <a:ext cx="5308697" cy="369332"/>
          </a:xfrm>
          <a:prstGeom prst="rect">
            <a:avLst/>
          </a:prstGeom>
        </p:spPr>
        <p:txBody>
          <a:bodyPr wrap="none">
            <a:spAutoFit/>
          </a:bodyPr>
          <a:lstStyle/>
          <a:p>
            <a:r>
              <a:rPr lang="en-US" i="1" dirty="0" smtClean="0">
                <a:solidFill>
                  <a:srgbClr val="202122"/>
                </a:solidFill>
                <a:latin typeface="Cambria" panose="02040503050406030204" pitchFamily="18" charset="0"/>
                <a:ea typeface="Cambria" panose="02040503050406030204" pitchFamily="18" charset="0"/>
              </a:rPr>
              <a:t>S wave</a:t>
            </a:r>
            <a:r>
              <a:rPr lang="en-US" dirty="0">
                <a:solidFill>
                  <a:srgbClr val="202122"/>
                </a:solidFill>
                <a:latin typeface="Cambria" panose="02040503050406030204" pitchFamily="18" charset="0"/>
                <a:ea typeface="Cambria" panose="02040503050406030204" pitchFamily="18" charset="0"/>
              </a:rPr>
              <a:t> (from </a:t>
            </a:r>
            <a:r>
              <a:rPr lang="en-US" i="1" dirty="0" err="1">
                <a:solidFill>
                  <a:srgbClr val="202122"/>
                </a:solidFill>
                <a:latin typeface="Cambria" panose="02040503050406030204" pitchFamily="18" charset="0"/>
                <a:ea typeface="Cambria" panose="02040503050406030204" pitchFamily="18" charset="0"/>
              </a:rPr>
              <a:t>senkrecht</a:t>
            </a:r>
            <a:r>
              <a:rPr lang="en-US" dirty="0">
                <a:solidFill>
                  <a:srgbClr val="202122"/>
                </a:solidFill>
                <a:latin typeface="Cambria" panose="02040503050406030204" pitchFamily="18" charset="0"/>
                <a:ea typeface="Cambria" panose="02040503050406030204" pitchFamily="18" charset="0"/>
              </a:rPr>
              <a:t>, German for 'perpendicular')</a:t>
            </a:r>
            <a:endParaRPr lang="ru-RU"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8275250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Рисунок 13"/>
          <p:cNvPicPr>
            <a:picLocks noChangeAspect="1"/>
          </p:cNvPicPr>
          <p:nvPr/>
        </p:nvPicPr>
        <p:blipFill>
          <a:blip r:embed="rId3"/>
          <a:stretch>
            <a:fillRect/>
          </a:stretch>
        </p:blipFill>
        <p:spPr>
          <a:xfrm>
            <a:off x="3223796" y="638082"/>
            <a:ext cx="8639909" cy="3753197"/>
          </a:xfrm>
          <a:prstGeom prst="rect">
            <a:avLst/>
          </a:prstGeom>
        </p:spPr>
      </p:pic>
      <p:sp>
        <p:nvSpPr>
          <p:cNvPr id="2" name="Прямоугольник 1">
            <a:extLst>
              <a:ext uri="{FF2B5EF4-FFF2-40B4-BE49-F238E27FC236}">
                <a16:creationId xmlns:a16="http://schemas.microsoft.com/office/drawing/2014/main" xmlns="" id="{EBAC40D6-56D8-57D1-2043-EC499F956793}"/>
              </a:ext>
            </a:extLst>
          </p:cNvPr>
          <p:cNvSpPr/>
          <p:nvPr/>
        </p:nvSpPr>
        <p:spPr>
          <a:xfrm>
            <a:off x="0" y="6502840"/>
            <a:ext cx="12192000" cy="355160"/>
          </a:xfrm>
          <a:prstGeom prst="rect">
            <a:avLst/>
          </a:prstGeom>
          <a:solidFill>
            <a:srgbClr val="6667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ru-RU" dirty="0" smtClean="0">
                <a:latin typeface="Cambria" panose="02040503050406030204" pitchFamily="18" charset="0"/>
                <a:ea typeface="Cambria" panose="02040503050406030204" pitchFamily="18" charset="0"/>
              </a:rPr>
              <a:t>15</a:t>
            </a:r>
            <a:endParaRPr lang="ru-RU" dirty="0">
              <a:latin typeface="Cambria" panose="02040503050406030204" pitchFamily="18" charset="0"/>
              <a:ea typeface="Cambria" panose="02040503050406030204" pitchFamily="18" charset="0"/>
            </a:endParaRPr>
          </a:p>
        </p:txBody>
      </p:sp>
      <p:sp>
        <p:nvSpPr>
          <p:cNvPr id="3" name="Прямоугольник 2">
            <a:extLst>
              <a:ext uri="{FF2B5EF4-FFF2-40B4-BE49-F238E27FC236}">
                <a16:creationId xmlns:a16="http://schemas.microsoft.com/office/drawing/2014/main" xmlns="" id="{85A8224A-EADE-6381-83AC-091859F6E4FB}"/>
              </a:ext>
            </a:extLst>
          </p:cNvPr>
          <p:cNvSpPr/>
          <p:nvPr/>
        </p:nvSpPr>
        <p:spPr>
          <a:xfrm>
            <a:off x="0" y="0"/>
            <a:ext cx="12192000" cy="552975"/>
          </a:xfrm>
          <a:prstGeom prst="rect">
            <a:avLst/>
          </a:prstGeom>
          <a:solidFill>
            <a:srgbClr val="6667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Google Shape;4885;p38">
            <a:extLst>
              <a:ext uri="{FF2B5EF4-FFF2-40B4-BE49-F238E27FC236}">
                <a16:creationId xmlns:a16="http://schemas.microsoft.com/office/drawing/2014/main" xmlns="" id="{946F322B-28CD-A01C-44F6-768900A3F553}"/>
              </a:ext>
            </a:extLst>
          </p:cNvPr>
          <p:cNvSpPr/>
          <p:nvPr/>
        </p:nvSpPr>
        <p:spPr>
          <a:xfrm rot="13500000">
            <a:off x="643695" y="113668"/>
            <a:ext cx="331941" cy="331941"/>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886;p38">
            <a:extLst>
              <a:ext uri="{FF2B5EF4-FFF2-40B4-BE49-F238E27FC236}">
                <a16:creationId xmlns:a16="http://schemas.microsoft.com/office/drawing/2014/main" xmlns="" id="{BD2FF347-9FD6-811A-4BD7-CE95CF9E5A96}"/>
              </a:ext>
            </a:extLst>
          </p:cNvPr>
          <p:cNvSpPr/>
          <p:nvPr/>
        </p:nvSpPr>
        <p:spPr>
          <a:xfrm rot="10800000">
            <a:off x="576282" y="46750"/>
            <a:ext cx="467606" cy="467606"/>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4893;p38">
            <a:extLst>
              <a:ext uri="{FF2B5EF4-FFF2-40B4-BE49-F238E27FC236}">
                <a16:creationId xmlns:a16="http://schemas.microsoft.com/office/drawing/2014/main" xmlns="" id="{B9C114DB-F87A-5CFA-2172-C3F1D0615BC1}"/>
              </a:ext>
            </a:extLst>
          </p:cNvPr>
          <p:cNvSpPr/>
          <p:nvPr/>
        </p:nvSpPr>
        <p:spPr>
          <a:xfrm rot="13500000">
            <a:off x="175416" y="113668"/>
            <a:ext cx="331941" cy="331941"/>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4894;p38">
            <a:extLst>
              <a:ext uri="{FF2B5EF4-FFF2-40B4-BE49-F238E27FC236}">
                <a16:creationId xmlns:a16="http://schemas.microsoft.com/office/drawing/2014/main" xmlns="" id="{97F91B01-BB90-C2B2-55D3-24FD52E73AD9}"/>
              </a:ext>
            </a:extLst>
          </p:cNvPr>
          <p:cNvSpPr/>
          <p:nvPr/>
        </p:nvSpPr>
        <p:spPr>
          <a:xfrm rot="10800000">
            <a:off x="108000" y="46750"/>
            <a:ext cx="467606" cy="467606"/>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885;p38">
            <a:extLst>
              <a:ext uri="{FF2B5EF4-FFF2-40B4-BE49-F238E27FC236}">
                <a16:creationId xmlns:a16="http://schemas.microsoft.com/office/drawing/2014/main" xmlns="" id="{946F322B-28CD-A01C-44F6-768900A3F553}"/>
              </a:ext>
            </a:extLst>
          </p:cNvPr>
          <p:cNvSpPr/>
          <p:nvPr/>
        </p:nvSpPr>
        <p:spPr>
          <a:xfrm rot="13500000">
            <a:off x="11697735" y="111646"/>
            <a:ext cx="331941" cy="331941"/>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886;p38">
            <a:extLst>
              <a:ext uri="{FF2B5EF4-FFF2-40B4-BE49-F238E27FC236}">
                <a16:creationId xmlns:a16="http://schemas.microsoft.com/office/drawing/2014/main" xmlns="" id="{BD2FF347-9FD6-811A-4BD7-CE95CF9E5A96}"/>
              </a:ext>
            </a:extLst>
          </p:cNvPr>
          <p:cNvSpPr/>
          <p:nvPr/>
        </p:nvSpPr>
        <p:spPr>
          <a:xfrm rot="10800000">
            <a:off x="11630322" y="44728"/>
            <a:ext cx="467606" cy="467606"/>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893;p38">
            <a:extLst>
              <a:ext uri="{FF2B5EF4-FFF2-40B4-BE49-F238E27FC236}">
                <a16:creationId xmlns:a16="http://schemas.microsoft.com/office/drawing/2014/main" xmlns="" id="{B9C114DB-F87A-5CFA-2172-C3F1D0615BC1}"/>
              </a:ext>
            </a:extLst>
          </p:cNvPr>
          <p:cNvSpPr/>
          <p:nvPr/>
        </p:nvSpPr>
        <p:spPr>
          <a:xfrm rot="13500000">
            <a:off x="11229456" y="111646"/>
            <a:ext cx="331941" cy="331941"/>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894;p38">
            <a:extLst>
              <a:ext uri="{FF2B5EF4-FFF2-40B4-BE49-F238E27FC236}">
                <a16:creationId xmlns:a16="http://schemas.microsoft.com/office/drawing/2014/main" xmlns="" id="{97F91B01-BB90-C2B2-55D3-24FD52E73AD9}"/>
              </a:ext>
            </a:extLst>
          </p:cNvPr>
          <p:cNvSpPr/>
          <p:nvPr/>
        </p:nvSpPr>
        <p:spPr>
          <a:xfrm rot="10800000">
            <a:off x="11162040" y="44728"/>
            <a:ext cx="467606" cy="467606"/>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TextBox 30">
            <a:extLst>
              <a:ext uri="{FF2B5EF4-FFF2-40B4-BE49-F238E27FC236}">
                <a16:creationId xmlns:a16="http://schemas.microsoft.com/office/drawing/2014/main" xmlns="" id="{2CCAA011-7FAD-95ED-B027-C78E1CDC440D}"/>
              </a:ext>
            </a:extLst>
          </p:cNvPr>
          <p:cNvSpPr txBox="1"/>
          <p:nvPr/>
        </p:nvSpPr>
        <p:spPr>
          <a:xfrm>
            <a:off x="1043717" y="-122087"/>
            <a:ext cx="10117657" cy="707886"/>
          </a:xfrm>
          <a:prstGeom prst="rect">
            <a:avLst/>
          </a:prstGeom>
          <a:noFill/>
        </p:spPr>
        <p:txBody>
          <a:bodyPr wrap="square">
            <a:spAutoFit/>
          </a:bodyPr>
          <a:lstStyle/>
          <a:p>
            <a:pPr algn="ctr"/>
            <a:r>
              <a:rPr lang="ru-RU" sz="4000" b="1" dirty="0" smtClean="0">
                <a:solidFill>
                  <a:schemeClr val="bg1"/>
                </a:solidFill>
                <a:latin typeface="Cambria" panose="02040503050406030204" pitchFamily="18" charset="0"/>
                <a:ea typeface="Cambria" panose="02040503050406030204" pitchFamily="18" charset="0"/>
              </a:rPr>
              <a:t>Измерение параметров Стокса</a:t>
            </a:r>
            <a:endParaRPr lang="ru-RU" sz="4000" b="1" dirty="0">
              <a:solidFill>
                <a:schemeClr val="bg1"/>
              </a:solidFill>
              <a:latin typeface="Cambria" panose="02040503050406030204" pitchFamily="18" charset="0"/>
              <a:ea typeface="Cambria" panose="02040503050406030204" pitchFamily="18" charset="0"/>
            </a:endParaRPr>
          </a:p>
        </p:txBody>
      </p:sp>
      <mc:AlternateContent xmlns:mc="http://schemas.openxmlformats.org/markup-compatibility/2006" xmlns:a14="http://schemas.microsoft.com/office/drawing/2010/main">
        <mc:Choice Requires="a14">
          <p:sp>
            <p:nvSpPr>
              <p:cNvPr id="29" name="TextBox 28"/>
              <p:cNvSpPr txBox="1"/>
              <p:nvPr/>
            </p:nvSpPr>
            <p:spPr>
              <a:xfrm>
                <a:off x="106668" y="675062"/>
                <a:ext cx="2592313" cy="175714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ru-RU" sz="2400" i="1" smtClean="0">
                              <a:solidFill>
                                <a:schemeClr val="tx1"/>
                              </a:solidFill>
                              <a:latin typeface="Cambria Math" panose="02040503050406030204" pitchFamily="18" charset="0"/>
                            </a:rPr>
                          </m:ctrlPr>
                        </m:dPr>
                        <m:e>
                          <m:m>
                            <m:mPr>
                              <m:mcs>
                                <m:mc>
                                  <m:mcPr>
                                    <m:count m:val="1"/>
                                    <m:mcJc m:val="center"/>
                                  </m:mcPr>
                                </m:mc>
                              </m:mcs>
                              <m:ctrlPr>
                                <a:rPr lang="ru-RU" sz="2400" i="1" smtClean="0">
                                  <a:solidFill>
                                    <a:schemeClr val="tx1"/>
                                  </a:solidFill>
                                  <a:latin typeface="Cambria Math" panose="02040503050406030204" pitchFamily="18" charset="0"/>
                                </a:rPr>
                              </m:ctrlPr>
                            </m:mPr>
                            <m:mr>
                              <m:e>
                                <m:sSub>
                                  <m:sSubPr>
                                    <m:ctrlPr>
                                      <a:rPr lang="ru-RU" sz="2400" i="1" smtClean="0">
                                        <a:solidFill>
                                          <a:schemeClr val="tx1"/>
                                        </a:solidFill>
                                        <a:latin typeface="Cambria Math" panose="02040503050406030204" pitchFamily="18" charset="0"/>
                                      </a:rPr>
                                    </m:ctrlPr>
                                  </m:sSubPr>
                                  <m:e>
                                    <m:r>
                                      <a:rPr lang="en-AU" sz="2400" b="0" i="1" smtClean="0">
                                        <a:solidFill>
                                          <a:schemeClr val="tx1"/>
                                        </a:solidFill>
                                        <a:latin typeface="Cambria Math" panose="02040503050406030204" pitchFamily="18" charset="0"/>
                                      </a:rPr>
                                      <m:t>𝑆</m:t>
                                    </m:r>
                                  </m:e>
                                  <m:sub>
                                    <m:r>
                                      <a:rPr lang="en-AU" sz="2400" b="0" i="1" smtClean="0">
                                        <a:solidFill>
                                          <a:schemeClr val="tx1"/>
                                        </a:solidFill>
                                        <a:latin typeface="Cambria Math" panose="02040503050406030204" pitchFamily="18" charset="0"/>
                                      </a:rPr>
                                      <m:t>0</m:t>
                                    </m:r>
                                  </m:sub>
                                </m:sSub>
                                <m:r>
                                  <m:rPr>
                                    <m:brk m:alnAt="7"/>
                                  </m:rPr>
                                  <a:rPr lang="en-AU" sz="2400" b="0" i="1" smtClean="0">
                                    <a:solidFill>
                                      <a:schemeClr val="tx1"/>
                                    </a:solidFill>
                                    <a:latin typeface="Cambria Math" panose="02040503050406030204" pitchFamily="18" charset="0"/>
                                  </a:rPr>
                                  <m:t>=</m:t>
                                </m:r>
                                <m:r>
                                  <a:rPr lang="en-AU" sz="2400" b="0" i="1" smtClean="0">
                                    <a:solidFill>
                                      <a:schemeClr val="tx1"/>
                                    </a:solidFill>
                                    <a:latin typeface="Cambria Math" panose="02040503050406030204" pitchFamily="18" charset="0"/>
                                  </a:rPr>
                                  <m:t>𝐼</m:t>
                                </m:r>
                              </m:e>
                            </m:mr>
                            <m:mr>
                              <m:e>
                                <m:sSub>
                                  <m:sSubPr>
                                    <m:ctrlPr>
                                      <a:rPr lang="ru-RU" sz="2400" i="1">
                                        <a:latin typeface="Cambria Math" panose="02040503050406030204" pitchFamily="18" charset="0"/>
                                      </a:rPr>
                                    </m:ctrlPr>
                                  </m:sSubPr>
                                  <m:e>
                                    <m:r>
                                      <a:rPr lang="en-AU" sz="2400" i="1">
                                        <a:latin typeface="Cambria Math" panose="02040503050406030204" pitchFamily="18" charset="0"/>
                                      </a:rPr>
                                      <m:t>𝑆</m:t>
                                    </m:r>
                                  </m:e>
                                  <m:sub>
                                    <m:r>
                                      <a:rPr lang="en-AU" sz="2400" b="0" i="1" smtClean="0">
                                        <a:latin typeface="Cambria Math" panose="02040503050406030204" pitchFamily="18" charset="0"/>
                                      </a:rPr>
                                      <m:t>1</m:t>
                                    </m:r>
                                  </m:sub>
                                </m:sSub>
                                <m:r>
                                  <m:rPr>
                                    <m:brk m:alnAt="7"/>
                                  </m:rPr>
                                  <a:rPr lang="en-AU" sz="2400" i="1">
                                    <a:latin typeface="Cambria Math" panose="02040503050406030204" pitchFamily="18" charset="0"/>
                                  </a:rPr>
                                  <m:t>=</m:t>
                                </m:r>
                                <m:sSub>
                                  <m:sSubPr>
                                    <m:ctrlPr>
                                      <a:rPr lang="ru-RU" sz="2400" i="1">
                                        <a:latin typeface="Cambria Math" panose="02040503050406030204" pitchFamily="18" charset="0"/>
                                      </a:rPr>
                                    </m:ctrlPr>
                                  </m:sSubPr>
                                  <m:e>
                                    <m:r>
                                      <a:rPr lang="en-AU" sz="2400" i="1">
                                        <a:latin typeface="Cambria Math" panose="02040503050406030204" pitchFamily="18" charset="0"/>
                                      </a:rPr>
                                      <m:t>𝐼</m:t>
                                    </m:r>
                                  </m:e>
                                  <m:sub>
                                    <m:r>
                                      <a:rPr lang="ru-RU" sz="2400" b="0" i="1" smtClean="0">
                                        <a:latin typeface="Cambria Math" panose="02040503050406030204" pitchFamily="18" charset="0"/>
                                      </a:rPr>
                                      <m:t>0</m:t>
                                    </m:r>
                                    <m:r>
                                      <a:rPr lang="ru-RU" sz="2400" b="0" i="1" smtClean="0">
                                        <a:latin typeface="Cambria Math" panose="02040503050406030204" pitchFamily="18" charset="0"/>
                                        <a:ea typeface="Cambria Math" panose="02040503050406030204" pitchFamily="18" charset="0"/>
                                      </a:rPr>
                                      <m:t>°</m:t>
                                    </m:r>
                                  </m:sub>
                                </m:sSub>
                                <m:r>
                                  <a:rPr lang="en-AU" sz="2400" b="0" i="0" smtClean="0">
                                    <a:latin typeface="Cambria Math" panose="02040503050406030204" pitchFamily="18" charset="0"/>
                                  </a:rPr>
                                  <m:t>−</m:t>
                                </m:r>
                                <m:sSub>
                                  <m:sSubPr>
                                    <m:ctrlPr>
                                      <a:rPr lang="ru-RU" sz="2400" i="1">
                                        <a:latin typeface="Cambria Math" panose="02040503050406030204" pitchFamily="18" charset="0"/>
                                      </a:rPr>
                                    </m:ctrlPr>
                                  </m:sSubPr>
                                  <m:e>
                                    <m:r>
                                      <a:rPr lang="en-AU" sz="2400" i="1">
                                        <a:latin typeface="Cambria Math" panose="02040503050406030204" pitchFamily="18" charset="0"/>
                                      </a:rPr>
                                      <m:t>𝐼</m:t>
                                    </m:r>
                                  </m:e>
                                  <m:sub>
                                    <m:r>
                                      <a:rPr lang="ru-RU" sz="2400" b="0" i="1" smtClean="0">
                                        <a:latin typeface="Cambria Math" panose="02040503050406030204" pitchFamily="18" charset="0"/>
                                      </a:rPr>
                                      <m:t>90</m:t>
                                    </m:r>
                                    <m:r>
                                      <a:rPr lang="ru-RU" sz="2400" b="0" i="1" smtClean="0">
                                        <a:latin typeface="Cambria Math" panose="02040503050406030204" pitchFamily="18" charset="0"/>
                                        <a:ea typeface="Cambria Math" panose="02040503050406030204" pitchFamily="18" charset="0"/>
                                      </a:rPr>
                                      <m:t>°</m:t>
                                    </m:r>
                                  </m:sub>
                                </m:sSub>
                              </m:e>
                            </m:mr>
                            <m:mr>
                              <m:e>
                                <m:m>
                                  <m:mPr>
                                    <m:mcs>
                                      <m:mc>
                                        <m:mcPr>
                                          <m:count m:val="1"/>
                                          <m:mcJc m:val="center"/>
                                        </m:mcPr>
                                      </m:mc>
                                    </m:mcs>
                                    <m:ctrlPr>
                                      <a:rPr lang="ru-RU" sz="2400" i="1" smtClean="0">
                                        <a:solidFill>
                                          <a:schemeClr val="tx1"/>
                                        </a:solidFill>
                                        <a:latin typeface="Cambria Math" panose="02040503050406030204" pitchFamily="18" charset="0"/>
                                      </a:rPr>
                                    </m:ctrlPr>
                                  </m:mPr>
                                  <m:mr>
                                    <m:e>
                                      <m:sSub>
                                        <m:sSubPr>
                                          <m:ctrlPr>
                                            <a:rPr lang="ru-RU" sz="2400" i="1">
                                              <a:latin typeface="Cambria Math" panose="02040503050406030204" pitchFamily="18" charset="0"/>
                                            </a:rPr>
                                          </m:ctrlPr>
                                        </m:sSubPr>
                                        <m:e>
                                          <m:r>
                                            <a:rPr lang="en-AU" sz="2400" i="1">
                                              <a:latin typeface="Cambria Math" panose="02040503050406030204" pitchFamily="18" charset="0"/>
                                            </a:rPr>
                                            <m:t>𝑆</m:t>
                                          </m:r>
                                        </m:e>
                                        <m:sub>
                                          <m:r>
                                            <a:rPr lang="en-AU" sz="2400" b="0" i="1" smtClean="0">
                                              <a:latin typeface="Cambria Math" panose="02040503050406030204" pitchFamily="18" charset="0"/>
                                            </a:rPr>
                                            <m:t>2</m:t>
                                          </m:r>
                                        </m:sub>
                                      </m:sSub>
                                      <m:r>
                                        <m:rPr>
                                          <m:brk m:alnAt="7"/>
                                        </m:rPr>
                                        <a:rPr lang="en-AU" sz="2400" i="1">
                                          <a:latin typeface="Cambria Math" panose="02040503050406030204" pitchFamily="18" charset="0"/>
                                        </a:rPr>
                                        <m:t>=</m:t>
                                      </m:r>
                                      <m:sSub>
                                        <m:sSubPr>
                                          <m:ctrlPr>
                                            <a:rPr lang="ru-RU" sz="2400" i="1">
                                              <a:latin typeface="Cambria Math" panose="02040503050406030204" pitchFamily="18" charset="0"/>
                                            </a:rPr>
                                          </m:ctrlPr>
                                        </m:sSubPr>
                                        <m:e>
                                          <m:r>
                                            <a:rPr lang="en-AU" sz="2400" i="1">
                                              <a:latin typeface="Cambria Math" panose="02040503050406030204" pitchFamily="18" charset="0"/>
                                            </a:rPr>
                                            <m:t>𝐼</m:t>
                                          </m:r>
                                        </m:e>
                                        <m:sub>
                                          <m:r>
                                            <a:rPr lang="ru-RU" sz="2400" b="0" i="1" smtClean="0">
                                              <a:latin typeface="Cambria Math" panose="02040503050406030204" pitchFamily="18" charset="0"/>
                                            </a:rPr>
                                            <m:t>45</m:t>
                                          </m:r>
                                          <m:r>
                                            <a:rPr lang="ru-RU" sz="2400" b="0" i="1" smtClean="0">
                                              <a:latin typeface="Cambria Math" panose="02040503050406030204" pitchFamily="18" charset="0"/>
                                              <a:ea typeface="Cambria Math" panose="02040503050406030204" pitchFamily="18" charset="0"/>
                                            </a:rPr>
                                            <m:t>°</m:t>
                                          </m:r>
                                        </m:sub>
                                      </m:sSub>
                                      <m:r>
                                        <a:rPr lang="en-AU" sz="2400">
                                          <a:latin typeface="Cambria Math" panose="02040503050406030204" pitchFamily="18" charset="0"/>
                                        </a:rPr>
                                        <m:t>−</m:t>
                                      </m:r>
                                      <m:sSub>
                                        <m:sSubPr>
                                          <m:ctrlPr>
                                            <a:rPr lang="ru-RU" sz="2400" i="1">
                                              <a:latin typeface="Cambria Math" panose="02040503050406030204" pitchFamily="18" charset="0"/>
                                            </a:rPr>
                                          </m:ctrlPr>
                                        </m:sSubPr>
                                        <m:e>
                                          <m:r>
                                            <a:rPr lang="en-AU" sz="2400" i="1">
                                              <a:latin typeface="Cambria Math" panose="02040503050406030204" pitchFamily="18" charset="0"/>
                                            </a:rPr>
                                            <m:t>𝐼</m:t>
                                          </m:r>
                                        </m:e>
                                        <m:sub>
                                          <m:r>
                                            <a:rPr lang="ru-RU" sz="2400" b="0" i="1" smtClean="0">
                                              <a:latin typeface="Cambria Math" panose="02040503050406030204" pitchFamily="18" charset="0"/>
                                            </a:rPr>
                                            <m:t>−</m:t>
                                          </m:r>
                                          <m:r>
                                            <a:rPr lang="en-AU" sz="2400" b="0" i="1" smtClean="0">
                                              <a:latin typeface="Cambria Math" panose="02040503050406030204" pitchFamily="18" charset="0"/>
                                            </a:rPr>
                                            <m:t>4</m:t>
                                          </m:r>
                                          <m:r>
                                            <a:rPr lang="ru-RU" sz="2400" b="0" i="1" smtClean="0">
                                              <a:latin typeface="Cambria Math" panose="02040503050406030204" pitchFamily="18" charset="0"/>
                                            </a:rPr>
                                            <m:t>5</m:t>
                                          </m:r>
                                          <m:r>
                                            <a:rPr lang="ru-RU" sz="2400" b="0" i="1" smtClean="0">
                                              <a:latin typeface="Cambria Math" panose="02040503050406030204" pitchFamily="18" charset="0"/>
                                              <a:ea typeface="Cambria Math" panose="02040503050406030204" pitchFamily="18" charset="0"/>
                                            </a:rPr>
                                            <m:t>°</m:t>
                                          </m:r>
                                        </m:sub>
                                      </m:sSub>
                                    </m:e>
                                  </m:mr>
                                  <m:mr>
                                    <m:e>
                                      <m:sSub>
                                        <m:sSubPr>
                                          <m:ctrlPr>
                                            <a:rPr lang="ru-RU" sz="2400" i="1">
                                              <a:latin typeface="Cambria Math" panose="02040503050406030204" pitchFamily="18" charset="0"/>
                                            </a:rPr>
                                          </m:ctrlPr>
                                        </m:sSubPr>
                                        <m:e>
                                          <m:r>
                                            <a:rPr lang="en-AU" sz="2400" i="1">
                                              <a:latin typeface="Cambria Math" panose="02040503050406030204" pitchFamily="18" charset="0"/>
                                            </a:rPr>
                                            <m:t>𝑆</m:t>
                                          </m:r>
                                        </m:e>
                                        <m:sub>
                                          <m:r>
                                            <a:rPr lang="en-AU" sz="2400" b="0" i="1" smtClean="0">
                                              <a:latin typeface="Cambria Math" panose="02040503050406030204" pitchFamily="18" charset="0"/>
                                            </a:rPr>
                                            <m:t>3</m:t>
                                          </m:r>
                                        </m:sub>
                                      </m:sSub>
                                      <m:r>
                                        <m:rPr>
                                          <m:brk m:alnAt="7"/>
                                        </m:rPr>
                                        <a:rPr lang="en-AU" sz="2400" i="1">
                                          <a:latin typeface="Cambria Math" panose="02040503050406030204" pitchFamily="18" charset="0"/>
                                        </a:rPr>
                                        <m:t>=</m:t>
                                      </m:r>
                                      <m:sSub>
                                        <m:sSubPr>
                                          <m:ctrlPr>
                                            <a:rPr lang="ru-RU" sz="2400" i="1">
                                              <a:latin typeface="Cambria Math" panose="02040503050406030204" pitchFamily="18" charset="0"/>
                                            </a:rPr>
                                          </m:ctrlPr>
                                        </m:sSubPr>
                                        <m:e>
                                          <m:r>
                                            <a:rPr lang="en-AU" sz="2400" i="1">
                                              <a:latin typeface="Cambria Math" panose="02040503050406030204" pitchFamily="18" charset="0"/>
                                            </a:rPr>
                                            <m:t>𝐼</m:t>
                                          </m:r>
                                        </m:e>
                                        <m:sub>
                                          <m:r>
                                            <a:rPr lang="en-AU" sz="2400" b="0" i="1" smtClean="0">
                                              <a:latin typeface="Cambria Math" panose="02040503050406030204" pitchFamily="18" charset="0"/>
                                            </a:rPr>
                                            <m:t>𝑅𝐶𝑃</m:t>
                                          </m:r>
                                        </m:sub>
                                      </m:sSub>
                                      <m:r>
                                        <a:rPr lang="en-AU" sz="2400">
                                          <a:latin typeface="Cambria Math" panose="02040503050406030204" pitchFamily="18" charset="0"/>
                                        </a:rPr>
                                        <m:t>−</m:t>
                                      </m:r>
                                      <m:sSub>
                                        <m:sSubPr>
                                          <m:ctrlPr>
                                            <a:rPr lang="ru-RU" sz="2400" i="1">
                                              <a:latin typeface="Cambria Math" panose="02040503050406030204" pitchFamily="18" charset="0"/>
                                            </a:rPr>
                                          </m:ctrlPr>
                                        </m:sSubPr>
                                        <m:e>
                                          <m:r>
                                            <a:rPr lang="en-AU" sz="2400" i="1">
                                              <a:latin typeface="Cambria Math" panose="02040503050406030204" pitchFamily="18" charset="0"/>
                                            </a:rPr>
                                            <m:t>𝐼</m:t>
                                          </m:r>
                                        </m:e>
                                        <m:sub>
                                          <m:r>
                                            <a:rPr lang="en-AU" sz="2400" b="0" i="1" smtClean="0">
                                              <a:latin typeface="Cambria Math" panose="02040503050406030204" pitchFamily="18" charset="0"/>
                                            </a:rPr>
                                            <m:t>𝐿𝐶𝑃</m:t>
                                          </m:r>
                                        </m:sub>
                                      </m:sSub>
                                    </m:e>
                                  </m:mr>
                                </m:m>
                              </m:e>
                            </m:mr>
                          </m:m>
                        </m:e>
                      </m:d>
                    </m:oMath>
                  </m:oMathPara>
                </a14:m>
                <a:endParaRPr lang="ru-RU" sz="2400" dirty="0">
                  <a:solidFill>
                    <a:schemeClr val="tx1"/>
                  </a:solidFill>
                </a:endParaRPr>
              </a:p>
            </p:txBody>
          </p:sp>
        </mc:Choice>
        <mc:Fallback xmlns="">
          <p:sp>
            <p:nvSpPr>
              <p:cNvPr id="29" name="TextBox 28"/>
              <p:cNvSpPr txBox="1">
                <a:spLocks noRot="1" noChangeAspect="1" noMove="1" noResize="1" noEditPoints="1" noAdjustHandles="1" noChangeArrowheads="1" noChangeShapeType="1" noTextEdit="1"/>
              </p:cNvSpPr>
              <p:nvPr/>
            </p:nvSpPr>
            <p:spPr>
              <a:xfrm>
                <a:off x="106668" y="675062"/>
                <a:ext cx="2592313" cy="1757148"/>
              </a:xfrm>
              <a:prstGeom prst="rect">
                <a:avLst/>
              </a:prstGeom>
              <a:blipFill rotWithShape="0">
                <a:blip r:embed="rId4"/>
                <a:stretch>
                  <a:fillRect/>
                </a:stretch>
              </a:blipFill>
            </p:spPr>
            <p:txBody>
              <a:bodyPr/>
              <a:lstStyle/>
              <a:p>
                <a:r>
                  <a:rPr lang="ru-RU">
                    <a:noFill/>
                  </a:rPr>
                  <a:t> </a:t>
                </a:r>
              </a:p>
            </p:txBody>
          </p:sp>
        </mc:Fallback>
      </mc:AlternateContent>
      <p:pic>
        <p:nvPicPr>
          <p:cNvPr id="16" name="Рисунок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99227" y="735328"/>
            <a:ext cx="453827" cy="361246"/>
          </a:xfrm>
          <a:prstGeom prst="rect">
            <a:avLst/>
          </a:prstGeom>
        </p:spPr>
      </p:pic>
      <mc:AlternateContent xmlns:mc="http://schemas.openxmlformats.org/markup-compatibility/2006" xmlns:a14="http://schemas.microsoft.com/office/drawing/2010/main">
        <mc:Choice Requires="a14">
          <p:sp>
            <p:nvSpPr>
              <p:cNvPr id="17" name="TextBox 16"/>
              <p:cNvSpPr txBox="1"/>
              <p:nvPr/>
            </p:nvSpPr>
            <p:spPr>
              <a:xfrm>
                <a:off x="0" y="2446650"/>
                <a:ext cx="3153364" cy="72083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AU" i="1" dirty="0" smtClean="0">
                          <a:latin typeface="Cambria Math" panose="02040503050406030204" pitchFamily="18" charset="0"/>
                        </a:rPr>
                        <m:t>𝑃𝑢𝑟𝑖𝑡𝑦</m:t>
                      </m:r>
                      <m:r>
                        <a:rPr lang="en-AU" b="0" i="1" dirty="0" smtClean="0">
                          <a:latin typeface="Cambria Math" panose="02040503050406030204" pitchFamily="18" charset="0"/>
                        </a:rPr>
                        <m:t>(</m:t>
                      </m:r>
                      <m:r>
                        <m:rPr>
                          <m:sty m:val="p"/>
                        </m:rPr>
                        <a:rPr lang="en-AU" b="0" i="0" dirty="0" smtClean="0">
                          <a:latin typeface="Cambria Math" panose="02040503050406030204" pitchFamily="18" charset="0"/>
                        </a:rPr>
                        <m:t>DOP</m:t>
                      </m:r>
                      <m:r>
                        <a:rPr lang="en-AU" b="0" i="1" dirty="0" smtClean="0">
                          <a:latin typeface="Cambria Math" panose="02040503050406030204" pitchFamily="18" charset="0"/>
                        </a:rPr>
                        <m:t>)</m:t>
                      </m:r>
                      <m:r>
                        <a:rPr lang="en-AU" i="1" dirty="0" smtClean="0">
                          <a:latin typeface="Cambria Math" panose="02040503050406030204" pitchFamily="18" charset="0"/>
                        </a:rPr>
                        <m:t>=</m:t>
                      </m:r>
                      <m:f>
                        <m:fPr>
                          <m:ctrlPr>
                            <a:rPr lang="en-AU" i="1" dirty="0" smtClean="0">
                              <a:latin typeface="Cambria Math" panose="02040503050406030204" pitchFamily="18" charset="0"/>
                            </a:rPr>
                          </m:ctrlPr>
                        </m:fPr>
                        <m:num>
                          <m:sSubSup>
                            <m:sSubSupPr>
                              <m:ctrlPr>
                                <a:rPr lang="en-AU" i="1" dirty="0" smtClean="0">
                                  <a:latin typeface="Cambria Math" panose="02040503050406030204" pitchFamily="18" charset="0"/>
                                </a:rPr>
                              </m:ctrlPr>
                            </m:sSubSupPr>
                            <m:e>
                              <m:r>
                                <a:rPr lang="en-AU" b="0" i="1" dirty="0" smtClean="0">
                                  <a:latin typeface="Cambria Math" panose="02040503050406030204" pitchFamily="18" charset="0"/>
                                </a:rPr>
                                <m:t>𝑆</m:t>
                              </m:r>
                            </m:e>
                            <m:sub>
                              <m:r>
                                <a:rPr lang="en-AU" b="0" i="1" dirty="0" smtClean="0">
                                  <a:latin typeface="Cambria Math" panose="02040503050406030204" pitchFamily="18" charset="0"/>
                                </a:rPr>
                                <m:t>1</m:t>
                              </m:r>
                            </m:sub>
                            <m:sup>
                              <m:r>
                                <a:rPr lang="en-AU" b="0" i="1" dirty="0" smtClean="0">
                                  <a:latin typeface="Cambria Math" panose="02040503050406030204" pitchFamily="18" charset="0"/>
                                </a:rPr>
                                <m:t>2</m:t>
                              </m:r>
                            </m:sup>
                          </m:sSubSup>
                          <m:r>
                            <a:rPr lang="en-AU" b="0" i="1" dirty="0" smtClean="0">
                              <a:latin typeface="Cambria Math" panose="02040503050406030204" pitchFamily="18" charset="0"/>
                            </a:rPr>
                            <m:t>+</m:t>
                          </m:r>
                          <m:sSubSup>
                            <m:sSubSupPr>
                              <m:ctrlPr>
                                <a:rPr lang="en-AU" i="1" dirty="0">
                                  <a:latin typeface="Cambria Math" panose="02040503050406030204" pitchFamily="18" charset="0"/>
                                </a:rPr>
                              </m:ctrlPr>
                            </m:sSubSupPr>
                            <m:e>
                              <m:r>
                                <a:rPr lang="en-AU" i="1" dirty="0">
                                  <a:latin typeface="Cambria Math" panose="02040503050406030204" pitchFamily="18" charset="0"/>
                                </a:rPr>
                                <m:t>𝑆</m:t>
                              </m:r>
                            </m:e>
                            <m:sub>
                              <m:r>
                                <a:rPr lang="en-AU" b="0" i="1" dirty="0" smtClean="0">
                                  <a:latin typeface="Cambria Math" panose="02040503050406030204" pitchFamily="18" charset="0"/>
                                </a:rPr>
                                <m:t>2</m:t>
                              </m:r>
                            </m:sub>
                            <m:sup>
                              <m:r>
                                <a:rPr lang="en-AU" i="1" dirty="0">
                                  <a:latin typeface="Cambria Math" panose="02040503050406030204" pitchFamily="18" charset="0"/>
                                </a:rPr>
                                <m:t>2</m:t>
                              </m:r>
                            </m:sup>
                          </m:sSubSup>
                          <m:r>
                            <a:rPr lang="en-AU" b="0" i="1" dirty="0" smtClean="0">
                              <a:latin typeface="Cambria Math" panose="02040503050406030204" pitchFamily="18" charset="0"/>
                            </a:rPr>
                            <m:t>+</m:t>
                          </m:r>
                          <m:sSubSup>
                            <m:sSubSupPr>
                              <m:ctrlPr>
                                <a:rPr lang="en-AU" i="1" dirty="0">
                                  <a:latin typeface="Cambria Math" panose="02040503050406030204" pitchFamily="18" charset="0"/>
                                </a:rPr>
                              </m:ctrlPr>
                            </m:sSubSupPr>
                            <m:e>
                              <m:r>
                                <a:rPr lang="en-AU" i="1" dirty="0">
                                  <a:latin typeface="Cambria Math" panose="02040503050406030204" pitchFamily="18" charset="0"/>
                                </a:rPr>
                                <m:t>𝑆</m:t>
                              </m:r>
                            </m:e>
                            <m:sub>
                              <m:r>
                                <a:rPr lang="en-AU" b="0" i="1" dirty="0" smtClean="0">
                                  <a:latin typeface="Cambria Math" panose="02040503050406030204" pitchFamily="18" charset="0"/>
                                </a:rPr>
                                <m:t>3</m:t>
                              </m:r>
                            </m:sub>
                            <m:sup>
                              <m:r>
                                <a:rPr lang="en-AU" i="1" dirty="0">
                                  <a:latin typeface="Cambria Math" panose="02040503050406030204" pitchFamily="18" charset="0"/>
                                </a:rPr>
                                <m:t>2</m:t>
                              </m:r>
                            </m:sup>
                          </m:sSubSup>
                        </m:num>
                        <m:den>
                          <m:sSubSup>
                            <m:sSubSupPr>
                              <m:ctrlPr>
                                <a:rPr lang="en-AU" i="1" dirty="0" smtClean="0">
                                  <a:latin typeface="Cambria Math" panose="02040503050406030204" pitchFamily="18" charset="0"/>
                                </a:rPr>
                              </m:ctrlPr>
                            </m:sSubSupPr>
                            <m:e>
                              <m:r>
                                <a:rPr lang="en-AU" b="0" i="1" dirty="0" smtClean="0">
                                  <a:latin typeface="Cambria Math" panose="02040503050406030204" pitchFamily="18" charset="0"/>
                                </a:rPr>
                                <m:t>𝑆</m:t>
                              </m:r>
                            </m:e>
                            <m:sub>
                              <m:r>
                                <a:rPr lang="en-AU" b="0" i="1" dirty="0" smtClean="0">
                                  <a:latin typeface="Cambria Math" panose="02040503050406030204" pitchFamily="18" charset="0"/>
                                </a:rPr>
                                <m:t>0</m:t>
                              </m:r>
                            </m:sub>
                            <m:sup>
                              <m:r>
                                <a:rPr lang="en-AU" b="0" i="1" dirty="0" smtClean="0">
                                  <a:latin typeface="Cambria Math" panose="02040503050406030204" pitchFamily="18" charset="0"/>
                                </a:rPr>
                                <m:t>2</m:t>
                              </m:r>
                            </m:sup>
                          </m:sSubSup>
                        </m:den>
                      </m:f>
                    </m:oMath>
                  </m:oMathPara>
                </a14:m>
                <a:endParaRPr lang="ru-RU" dirty="0"/>
              </a:p>
            </p:txBody>
          </p:sp>
        </mc:Choice>
        <mc:Fallback xmlns="">
          <p:sp>
            <p:nvSpPr>
              <p:cNvPr id="17" name="TextBox 16"/>
              <p:cNvSpPr txBox="1">
                <a:spLocks noRot="1" noChangeAspect="1" noMove="1" noResize="1" noEditPoints="1" noAdjustHandles="1" noChangeArrowheads="1" noChangeShapeType="1" noTextEdit="1"/>
              </p:cNvSpPr>
              <p:nvPr/>
            </p:nvSpPr>
            <p:spPr>
              <a:xfrm>
                <a:off x="0" y="2446650"/>
                <a:ext cx="3153364" cy="720838"/>
              </a:xfrm>
              <a:prstGeom prst="rect">
                <a:avLst/>
              </a:prstGeom>
              <a:blipFill rotWithShape="0">
                <a:blip r:embed="rId6"/>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20" name="Прямоугольник 19"/>
              <p:cNvSpPr/>
              <p:nvPr/>
            </p:nvSpPr>
            <p:spPr>
              <a:xfrm>
                <a:off x="10449231" y="2222294"/>
                <a:ext cx="711477"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ru-RU" sz="3200" i="1">
                              <a:latin typeface="Cambria Math" panose="02040503050406030204" pitchFamily="18" charset="0"/>
                            </a:rPr>
                          </m:ctrlPr>
                        </m:sSubPr>
                        <m:e>
                          <m:r>
                            <a:rPr lang="en-AU" sz="3200" i="1">
                              <a:latin typeface="Cambria Math" panose="02040503050406030204" pitchFamily="18" charset="0"/>
                            </a:rPr>
                            <m:t>𝐼</m:t>
                          </m:r>
                        </m:e>
                        <m:sub>
                          <m:r>
                            <a:rPr lang="ru-RU" sz="3200" i="1">
                              <a:latin typeface="Cambria Math" panose="02040503050406030204" pitchFamily="18" charset="0"/>
                            </a:rPr>
                            <m:t>0</m:t>
                          </m:r>
                          <m:r>
                            <a:rPr lang="ru-RU" sz="3200" i="1">
                              <a:latin typeface="Cambria Math" panose="02040503050406030204" pitchFamily="18" charset="0"/>
                              <a:ea typeface="Cambria Math" panose="02040503050406030204" pitchFamily="18" charset="0"/>
                            </a:rPr>
                            <m:t>°</m:t>
                          </m:r>
                        </m:sub>
                      </m:sSub>
                    </m:oMath>
                  </m:oMathPara>
                </a14:m>
                <a:endParaRPr lang="ru-RU" sz="3200" dirty="0"/>
              </a:p>
            </p:txBody>
          </p:sp>
        </mc:Choice>
        <mc:Fallback xmlns="">
          <p:sp>
            <p:nvSpPr>
              <p:cNvPr id="20" name="Прямоугольник 19"/>
              <p:cNvSpPr>
                <a:spLocks noRot="1" noChangeAspect="1" noMove="1" noResize="1" noEditPoints="1" noAdjustHandles="1" noChangeArrowheads="1" noChangeShapeType="1" noTextEdit="1"/>
              </p:cNvSpPr>
              <p:nvPr/>
            </p:nvSpPr>
            <p:spPr>
              <a:xfrm>
                <a:off x="10449231" y="2222294"/>
                <a:ext cx="711477" cy="584775"/>
              </a:xfrm>
              <a:prstGeom prst="rect">
                <a:avLst/>
              </a:prstGeom>
              <a:blipFill rotWithShape="0">
                <a:blip r:embed="rId7"/>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9" name="Прямоугольник 18"/>
              <p:cNvSpPr/>
              <p:nvPr/>
            </p:nvSpPr>
            <p:spPr>
              <a:xfrm>
                <a:off x="6502862" y="804186"/>
                <a:ext cx="659155"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ru-RU" sz="3200" i="1" dirty="0" smtClean="0">
                          <a:latin typeface="Cambria Math" panose="02040503050406030204" pitchFamily="18" charset="0"/>
                        </a:rPr>
                        <m:t>0</m:t>
                      </m:r>
                      <m:r>
                        <a:rPr lang="ru-RU" sz="3200" i="1" dirty="0" smtClean="0">
                          <a:latin typeface="Cambria Math" panose="02040503050406030204" pitchFamily="18" charset="0"/>
                          <a:ea typeface="Cambria Math" panose="02040503050406030204" pitchFamily="18" charset="0"/>
                        </a:rPr>
                        <m:t>°</m:t>
                      </m:r>
                    </m:oMath>
                  </m:oMathPara>
                </a14:m>
                <a:endParaRPr lang="ru-RU" sz="3200" dirty="0"/>
              </a:p>
            </p:txBody>
          </p:sp>
        </mc:Choice>
        <mc:Fallback xmlns="">
          <p:sp>
            <p:nvSpPr>
              <p:cNvPr id="19" name="Прямоугольник 18"/>
              <p:cNvSpPr>
                <a:spLocks noRot="1" noChangeAspect="1" noMove="1" noResize="1" noEditPoints="1" noAdjustHandles="1" noChangeArrowheads="1" noChangeShapeType="1" noTextEdit="1"/>
              </p:cNvSpPr>
              <p:nvPr/>
            </p:nvSpPr>
            <p:spPr>
              <a:xfrm>
                <a:off x="6502862" y="804186"/>
                <a:ext cx="659155" cy="584775"/>
              </a:xfrm>
              <a:prstGeom prst="rect">
                <a:avLst/>
              </a:prstGeom>
              <a:blipFill rotWithShape="0">
                <a:blip r:embed="rId8"/>
                <a:stretch>
                  <a:fillRect/>
                </a:stretch>
              </a:blipFill>
            </p:spPr>
            <p:txBody>
              <a:bodyPr/>
              <a:lstStyle/>
              <a:p>
                <a:r>
                  <a:rPr lang="ru-RU">
                    <a:noFill/>
                  </a:rPr>
                  <a:t> </a:t>
                </a:r>
              </a:p>
            </p:txBody>
          </p:sp>
        </mc:Fallback>
      </mc:AlternateContent>
    </p:spTree>
    <p:extLst>
      <p:ext uri="{BB962C8B-B14F-4D97-AF65-F5344CB8AC3E}">
        <p14:creationId xmlns:p14="http://schemas.microsoft.com/office/powerpoint/2010/main" val="30803711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a:stretch>
            <a:fillRect/>
          </a:stretch>
        </p:blipFill>
        <p:spPr>
          <a:xfrm>
            <a:off x="3223796" y="619191"/>
            <a:ext cx="8639909" cy="3772088"/>
          </a:xfrm>
          <a:prstGeom prst="rect">
            <a:avLst/>
          </a:prstGeom>
        </p:spPr>
      </p:pic>
      <p:sp>
        <p:nvSpPr>
          <p:cNvPr id="2" name="Прямоугольник 1">
            <a:extLst>
              <a:ext uri="{FF2B5EF4-FFF2-40B4-BE49-F238E27FC236}">
                <a16:creationId xmlns:a16="http://schemas.microsoft.com/office/drawing/2014/main" xmlns="" id="{EBAC40D6-56D8-57D1-2043-EC499F956793}"/>
              </a:ext>
            </a:extLst>
          </p:cNvPr>
          <p:cNvSpPr/>
          <p:nvPr/>
        </p:nvSpPr>
        <p:spPr>
          <a:xfrm>
            <a:off x="0" y="6502840"/>
            <a:ext cx="12192000" cy="355160"/>
          </a:xfrm>
          <a:prstGeom prst="rect">
            <a:avLst/>
          </a:prstGeom>
          <a:solidFill>
            <a:srgbClr val="6667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ru-RU" dirty="0" smtClean="0">
                <a:latin typeface="Cambria" panose="02040503050406030204" pitchFamily="18" charset="0"/>
                <a:ea typeface="Cambria" panose="02040503050406030204" pitchFamily="18" charset="0"/>
              </a:rPr>
              <a:t>15</a:t>
            </a:r>
            <a:endParaRPr lang="ru-RU" dirty="0">
              <a:latin typeface="Cambria" panose="02040503050406030204" pitchFamily="18" charset="0"/>
              <a:ea typeface="Cambria" panose="02040503050406030204" pitchFamily="18" charset="0"/>
            </a:endParaRPr>
          </a:p>
        </p:txBody>
      </p:sp>
      <p:sp>
        <p:nvSpPr>
          <p:cNvPr id="3" name="Прямоугольник 2">
            <a:extLst>
              <a:ext uri="{FF2B5EF4-FFF2-40B4-BE49-F238E27FC236}">
                <a16:creationId xmlns:a16="http://schemas.microsoft.com/office/drawing/2014/main" xmlns="" id="{85A8224A-EADE-6381-83AC-091859F6E4FB}"/>
              </a:ext>
            </a:extLst>
          </p:cNvPr>
          <p:cNvSpPr/>
          <p:nvPr/>
        </p:nvSpPr>
        <p:spPr>
          <a:xfrm>
            <a:off x="0" y="0"/>
            <a:ext cx="12192000" cy="552975"/>
          </a:xfrm>
          <a:prstGeom prst="rect">
            <a:avLst/>
          </a:prstGeom>
          <a:solidFill>
            <a:srgbClr val="6667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Google Shape;4885;p38">
            <a:extLst>
              <a:ext uri="{FF2B5EF4-FFF2-40B4-BE49-F238E27FC236}">
                <a16:creationId xmlns:a16="http://schemas.microsoft.com/office/drawing/2014/main" xmlns="" id="{946F322B-28CD-A01C-44F6-768900A3F553}"/>
              </a:ext>
            </a:extLst>
          </p:cNvPr>
          <p:cNvSpPr/>
          <p:nvPr/>
        </p:nvSpPr>
        <p:spPr>
          <a:xfrm rot="13500000">
            <a:off x="643695" y="113668"/>
            <a:ext cx="331941" cy="331941"/>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886;p38">
            <a:extLst>
              <a:ext uri="{FF2B5EF4-FFF2-40B4-BE49-F238E27FC236}">
                <a16:creationId xmlns:a16="http://schemas.microsoft.com/office/drawing/2014/main" xmlns="" id="{BD2FF347-9FD6-811A-4BD7-CE95CF9E5A96}"/>
              </a:ext>
            </a:extLst>
          </p:cNvPr>
          <p:cNvSpPr/>
          <p:nvPr/>
        </p:nvSpPr>
        <p:spPr>
          <a:xfrm rot="10800000">
            <a:off x="576282" y="46750"/>
            <a:ext cx="467606" cy="467606"/>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4893;p38">
            <a:extLst>
              <a:ext uri="{FF2B5EF4-FFF2-40B4-BE49-F238E27FC236}">
                <a16:creationId xmlns:a16="http://schemas.microsoft.com/office/drawing/2014/main" xmlns="" id="{B9C114DB-F87A-5CFA-2172-C3F1D0615BC1}"/>
              </a:ext>
            </a:extLst>
          </p:cNvPr>
          <p:cNvSpPr/>
          <p:nvPr/>
        </p:nvSpPr>
        <p:spPr>
          <a:xfrm rot="13500000">
            <a:off x="175416" y="113668"/>
            <a:ext cx="331941" cy="331941"/>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4894;p38">
            <a:extLst>
              <a:ext uri="{FF2B5EF4-FFF2-40B4-BE49-F238E27FC236}">
                <a16:creationId xmlns:a16="http://schemas.microsoft.com/office/drawing/2014/main" xmlns="" id="{97F91B01-BB90-C2B2-55D3-24FD52E73AD9}"/>
              </a:ext>
            </a:extLst>
          </p:cNvPr>
          <p:cNvSpPr/>
          <p:nvPr/>
        </p:nvSpPr>
        <p:spPr>
          <a:xfrm rot="10800000">
            <a:off x="108000" y="46750"/>
            <a:ext cx="467606" cy="467606"/>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885;p38">
            <a:extLst>
              <a:ext uri="{FF2B5EF4-FFF2-40B4-BE49-F238E27FC236}">
                <a16:creationId xmlns:a16="http://schemas.microsoft.com/office/drawing/2014/main" xmlns="" id="{946F322B-28CD-A01C-44F6-768900A3F553}"/>
              </a:ext>
            </a:extLst>
          </p:cNvPr>
          <p:cNvSpPr/>
          <p:nvPr/>
        </p:nvSpPr>
        <p:spPr>
          <a:xfrm rot="13500000">
            <a:off x="11697735" y="111646"/>
            <a:ext cx="331941" cy="331941"/>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886;p38">
            <a:extLst>
              <a:ext uri="{FF2B5EF4-FFF2-40B4-BE49-F238E27FC236}">
                <a16:creationId xmlns:a16="http://schemas.microsoft.com/office/drawing/2014/main" xmlns="" id="{BD2FF347-9FD6-811A-4BD7-CE95CF9E5A96}"/>
              </a:ext>
            </a:extLst>
          </p:cNvPr>
          <p:cNvSpPr/>
          <p:nvPr/>
        </p:nvSpPr>
        <p:spPr>
          <a:xfrm rot="10800000">
            <a:off x="11630322" y="44728"/>
            <a:ext cx="467606" cy="467606"/>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893;p38">
            <a:extLst>
              <a:ext uri="{FF2B5EF4-FFF2-40B4-BE49-F238E27FC236}">
                <a16:creationId xmlns:a16="http://schemas.microsoft.com/office/drawing/2014/main" xmlns="" id="{B9C114DB-F87A-5CFA-2172-C3F1D0615BC1}"/>
              </a:ext>
            </a:extLst>
          </p:cNvPr>
          <p:cNvSpPr/>
          <p:nvPr/>
        </p:nvSpPr>
        <p:spPr>
          <a:xfrm rot="13500000">
            <a:off x="11229456" y="111646"/>
            <a:ext cx="331941" cy="331941"/>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894;p38">
            <a:extLst>
              <a:ext uri="{FF2B5EF4-FFF2-40B4-BE49-F238E27FC236}">
                <a16:creationId xmlns:a16="http://schemas.microsoft.com/office/drawing/2014/main" xmlns="" id="{97F91B01-BB90-C2B2-55D3-24FD52E73AD9}"/>
              </a:ext>
            </a:extLst>
          </p:cNvPr>
          <p:cNvSpPr/>
          <p:nvPr/>
        </p:nvSpPr>
        <p:spPr>
          <a:xfrm rot="10800000">
            <a:off x="11162040" y="44728"/>
            <a:ext cx="467606" cy="467606"/>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TextBox 30">
            <a:extLst>
              <a:ext uri="{FF2B5EF4-FFF2-40B4-BE49-F238E27FC236}">
                <a16:creationId xmlns:a16="http://schemas.microsoft.com/office/drawing/2014/main" xmlns="" id="{2CCAA011-7FAD-95ED-B027-C78E1CDC440D}"/>
              </a:ext>
            </a:extLst>
          </p:cNvPr>
          <p:cNvSpPr txBox="1"/>
          <p:nvPr/>
        </p:nvSpPr>
        <p:spPr>
          <a:xfrm>
            <a:off x="1043717" y="-122087"/>
            <a:ext cx="10117657" cy="707886"/>
          </a:xfrm>
          <a:prstGeom prst="rect">
            <a:avLst/>
          </a:prstGeom>
          <a:noFill/>
        </p:spPr>
        <p:txBody>
          <a:bodyPr wrap="square">
            <a:spAutoFit/>
          </a:bodyPr>
          <a:lstStyle/>
          <a:p>
            <a:pPr algn="ctr"/>
            <a:r>
              <a:rPr lang="ru-RU" sz="4000" b="1" dirty="0" smtClean="0">
                <a:solidFill>
                  <a:schemeClr val="bg1"/>
                </a:solidFill>
                <a:latin typeface="Cambria" panose="02040503050406030204" pitchFamily="18" charset="0"/>
                <a:ea typeface="Cambria" panose="02040503050406030204" pitchFamily="18" charset="0"/>
              </a:rPr>
              <a:t>Измерение параметров Стокса</a:t>
            </a:r>
            <a:endParaRPr lang="ru-RU" sz="4000" b="1" dirty="0">
              <a:solidFill>
                <a:schemeClr val="bg1"/>
              </a:solidFill>
              <a:latin typeface="Cambria" panose="02040503050406030204" pitchFamily="18" charset="0"/>
              <a:ea typeface="Cambria" panose="02040503050406030204" pitchFamily="18" charset="0"/>
            </a:endParaRPr>
          </a:p>
        </p:txBody>
      </p:sp>
      <mc:AlternateContent xmlns:mc="http://schemas.openxmlformats.org/markup-compatibility/2006" xmlns:a14="http://schemas.microsoft.com/office/drawing/2010/main">
        <mc:Choice Requires="a14">
          <p:sp>
            <p:nvSpPr>
              <p:cNvPr id="29" name="TextBox 28"/>
              <p:cNvSpPr txBox="1"/>
              <p:nvPr/>
            </p:nvSpPr>
            <p:spPr>
              <a:xfrm>
                <a:off x="106668" y="675062"/>
                <a:ext cx="2592313" cy="175714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ru-RU" sz="2400" i="1" smtClean="0">
                              <a:solidFill>
                                <a:schemeClr val="tx1"/>
                              </a:solidFill>
                              <a:latin typeface="Cambria Math" panose="02040503050406030204" pitchFamily="18" charset="0"/>
                            </a:rPr>
                          </m:ctrlPr>
                        </m:dPr>
                        <m:e>
                          <m:m>
                            <m:mPr>
                              <m:mcs>
                                <m:mc>
                                  <m:mcPr>
                                    <m:count m:val="1"/>
                                    <m:mcJc m:val="center"/>
                                  </m:mcPr>
                                </m:mc>
                              </m:mcs>
                              <m:ctrlPr>
                                <a:rPr lang="ru-RU" sz="2400" i="1" smtClean="0">
                                  <a:solidFill>
                                    <a:schemeClr val="tx1"/>
                                  </a:solidFill>
                                  <a:latin typeface="Cambria Math" panose="02040503050406030204" pitchFamily="18" charset="0"/>
                                </a:rPr>
                              </m:ctrlPr>
                            </m:mPr>
                            <m:mr>
                              <m:e>
                                <m:sSub>
                                  <m:sSubPr>
                                    <m:ctrlPr>
                                      <a:rPr lang="ru-RU" sz="2400" i="1" smtClean="0">
                                        <a:solidFill>
                                          <a:schemeClr val="tx1"/>
                                        </a:solidFill>
                                        <a:latin typeface="Cambria Math" panose="02040503050406030204" pitchFamily="18" charset="0"/>
                                      </a:rPr>
                                    </m:ctrlPr>
                                  </m:sSubPr>
                                  <m:e>
                                    <m:r>
                                      <a:rPr lang="en-AU" sz="2400" b="0" i="1" smtClean="0">
                                        <a:solidFill>
                                          <a:schemeClr val="tx1"/>
                                        </a:solidFill>
                                        <a:latin typeface="Cambria Math" panose="02040503050406030204" pitchFamily="18" charset="0"/>
                                      </a:rPr>
                                      <m:t>𝑆</m:t>
                                    </m:r>
                                  </m:e>
                                  <m:sub>
                                    <m:r>
                                      <a:rPr lang="en-AU" sz="2400" b="0" i="1" smtClean="0">
                                        <a:solidFill>
                                          <a:schemeClr val="tx1"/>
                                        </a:solidFill>
                                        <a:latin typeface="Cambria Math" panose="02040503050406030204" pitchFamily="18" charset="0"/>
                                      </a:rPr>
                                      <m:t>0</m:t>
                                    </m:r>
                                  </m:sub>
                                </m:sSub>
                                <m:r>
                                  <m:rPr>
                                    <m:brk m:alnAt="7"/>
                                  </m:rPr>
                                  <a:rPr lang="en-AU" sz="2400" b="0" i="1" smtClean="0">
                                    <a:solidFill>
                                      <a:schemeClr val="tx1"/>
                                    </a:solidFill>
                                    <a:latin typeface="Cambria Math" panose="02040503050406030204" pitchFamily="18" charset="0"/>
                                  </a:rPr>
                                  <m:t>=</m:t>
                                </m:r>
                                <m:r>
                                  <a:rPr lang="en-AU" sz="2400" b="0" i="1" smtClean="0">
                                    <a:solidFill>
                                      <a:schemeClr val="tx1"/>
                                    </a:solidFill>
                                    <a:latin typeface="Cambria Math" panose="02040503050406030204" pitchFamily="18" charset="0"/>
                                  </a:rPr>
                                  <m:t>𝐼</m:t>
                                </m:r>
                              </m:e>
                            </m:mr>
                            <m:mr>
                              <m:e>
                                <m:sSub>
                                  <m:sSubPr>
                                    <m:ctrlPr>
                                      <a:rPr lang="ru-RU" sz="2400" i="1">
                                        <a:latin typeface="Cambria Math" panose="02040503050406030204" pitchFamily="18" charset="0"/>
                                      </a:rPr>
                                    </m:ctrlPr>
                                  </m:sSubPr>
                                  <m:e>
                                    <m:r>
                                      <a:rPr lang="en-AU" sz="2400" i="1">
                                        <a:latin typeface="Cambria Math" panose="02040503050406030204" pitchFamily="18" charset="0"/>
                                      </a:rPr>
                                      <m:t>𝑆</m:t>
                                    </m:r>
                                  </m:e>
                                  <m:sub>
                                    <m:r>
                                      <a:rPr lang="en-AU" sz="2400" b="0" i="1" smtClean="0">
                                        <a:latin typeface="Cambria Math" panose="02040503050406030204" pitchFamily="18" charset="0"/>
                                      </a:rPr>
                                      <m:t>1</m:t>
                                    </m:r>
                                  </m:sub>
                                </m:sSub>
                                <m:r>
                                  <m:rPr>
                                    <m:brk m:alnAt="7"/>
                                  </m:rPr>
                                  <a:rPr lang="en-AU" sz="2400" i="1">
                                    <a:latin typeface="Cambria Math" panose="02040503050406030204" pitchFamily="18" charset="0"/>
                                  </a:rPr>
                                  <m:t>=</m:t>
                                </m:r>
                                <m:sSub>
                                  <m:sSubPr>
                                    <m:ctrlPr>
                                      <a:rPr lang="ru-RU" sz="2400" i="1">
                                        <a:latin typeface="Cambria Math" panose="02040503050406030204" pitchFamily="18" charset="0"/>
                                      </a:rPr>
                                    </m:ctrlPr>
                                  </m:sSubPr>
                                  <m:e>
                                    <m:r>
                                      <a:rPr lang="en-AU" sz="2400" i="1">
                                        <a:latin typeface="Cambria Math" panose="02040503050406030204" pitchFamily="18" charset="0"/>
                                      </a:rPr>
                                      <m:t>𝐼</m:t>
                                    </m:r>
                                  </m:e>
                                  <m:sub>
                                    <m:r>
                                      <a:rPr lang="ru-RU" sz="2400" b="0" i="1" smtClean="0">
                                        <a:latin typeface="Cambria Math" panose="02040503050406030204" pitchFamily="18" charset="0"/>
                                      </a:rPr>
                                      <m:t>0</m:t>
                                    </m:r>
                                    <m:r>
                                      <a:rPr lang="ru-RU" sz="2400" b="0" i="1" smtClean="0">
                                        <a:latin typeface="Cambria Math" panose="02040503050406030204" pitchFamily="18" charset="0"/>
                                        <a:ea typeface="Cambria Math" panose="02040503050406030204" pitchFamily="18" charset="0"/>
                                      </a:rPr>
                                      <m:t>°</m:t>
                                    </m:r>
                                  </m:sub>
                                </m:sSub>
                                <m:r>
                                  <a:rPr lang="en-AU" sz="2400" b="0" i="0" smtClean="0">
                                    <a:latin typeface="Cambria Math" panose="02040503050406030204" pitchFamily="18" charset="0"/>
                                  </a:rPr>
                                  <m:t>−</m:t>
                                </m:r>
                                <m:sSub>
                                  <m:sSubPr>
                                    <m:ctrlPr>
                                      <a:rPr lang="ru-RU" sz="2400" i="1">
                                        <a:latin typeface="Cambria Math" panose="02040503050406030204" pitchFamily="18" charset="0"/>
                                      </a:rPr>
                                    </m:ctrlPr>
                                  </m:sSubPr>
                                  <m:e>
                                    <m:r>
                                      <a:rPr lang="en-AU" sz="2400" i="1">
                                        <a:latin typeface="Cambria Math" panose="02040503050406030204" pitchFamily="18" charset="0"/>
                                      </a:rPr>
                                      <m:t>𝐼</m:t>
                                    </m:r>
                                  </m:e>
                                  <m:sub>
                                    <m:r>
                                      <a:rPr lang="ru-RU" sz="2400" b="0" i="1" smtClean="0">
                                        <a:latin typeface="Cambria Math" panose="02040503050406030204" pitchFamily="18" charset="0"/>
                                      </a:rPr>
                                      <m:t>90</m:t>
                                    </m:r>
                                    <m:r>
                                      <a:rPr lang="ru-RU" sz="2400" b="0" i="1" smtClean="0">
                                        <a:latin typeface="Cambria Math" panose="02040503050406030204" pitchFamily="18" charset="0"/>
                                        <a:ea typeface="Cambria Math" panose="02040503050406030204" pitchFamily="18" charset="0"/>
                                      </a:rPr>
                                      <m:t>°</m:t>
                                    </m:r>
                                  </m:sub>
                                </m:sSub>
                              </m:e>
                            </m:mr>
                            <m:mr>
                              <m:e>
                                <m:m>
                                  <m:mPr>
                                    <m:mcs>
                                      <m:mc>
                                        <m:mcPr>
                                          <m:count m:val="1"/>
                                          <m:mcJc m:val="center"/>
                                        </m:mcPr>
                                      </m:mc>
                                    </m:mcs>
                                    <m:ctrlPr>
                                      <a:rPr lang="ru-RU" sz="2400" i="1" smtClean="0">
                                        <a:solidFill>
                                          <a:schemeClr val="tx1"/>
                                        </a:solidFill>
                                        <a:latin typeface="Cambria Math" panose="02040503050406030204" pitchFamily="18" charset="0"/>
                                      </a:rPr>
                                    </m:ctrlPr>
                                  </m:mPr>
                                  <m:mr>
                                    <m:e>
                                      <m:sSub>
                                        <m:sSubPr>
                                          <m:ctrlPr>
                                            <a:rPr lang="ru-RU" sz="2400" i="1">
                                              <a:latin typeface="Cambria Math" panose="02040503050406030204" pitchFamily="18" charset="0"/>
                                            </a:rPr>
                                          </m:ctrlPr>
                                        </m:sSubPr>
                                        <m:e>
                                          <m:r>
                                            <a:rPr lang="en-AU" sz="2400" i="1">
                                              <a:latin typeface="Cambria Math" panose="02040503050406030204" pitchFamily="18" charset="0"/>
                                            </a:rPr>
                                            <m:t>𝑆</m:t>
                                          </m:r>
                                        </m:e>
                                        <m:sub>
                                          <m:r>
                                            <a:rPr lang="en-AU" sz="2400" b="0" i="1" smtClean="0">
                                              <a:latin typeface="Cambria Math" panose="02040503050406030204" pitchFamily="18" charset="0"/>
                                            </a:rPr>
                                            <m:t>2</m:t>
                                          </m:r>
                                        </m:sub>
                                      </m:sSub>
                                      <m:r>
                                        <m:rPr>
                                          <m:brk m:alnAt="7"/>
                                        </m:rPr>
                                        <a:rPr lang="en-AU" sz="2400" i="1">
                                          <a:latin typeface="Cambria Math" panose="02040503050406030204" pitchFamily="18" charset="0"/>
                                        </a:rPr>
                                        <m:t>=</m:t>
                                      </m:r>
                                      <m:sSub>
                                        <m:sSubPr>
                                          <m:ctrlPr>
                                            <a:rPr lang="ru-RU" sz="2400" i="1">
                                              <a:latin typeface="Cambria Math" panose="02040503050406030204" pitchFamily="18" charset="0"/>
                                            </a:rPr>
                                          </m:ctrlPr>
                                        </m:sSubPr>
                                        <m:e>
                                          <m:r>
                                            <a:rPr lang="en-AU" sz="2400" i="1">
                                              <a:latin typeface="Cambria Math" panose="02040503050406030204" pitchFamily="18" charset="0"/>
                                            </a:rPr>
                                            <m:t>𝐼</m:t>
                                          </m:r>
                                        </m:e>
                                        <m:sub>
                                          <m:r>
                                            <a:rPr lang="ru-RU" sz="2400" b="0" i="1" smtClean="0">
                                              <a:latin typeface="Cambria Math" panose="02040503050406030204" pitchFamily="18" charset="0"/>
                                            </a:rPr>
                                            <m:t>45</m:t>
                                          </m:r>
                                          <m:r>
                                            <a:rPr lang="ru-RU" sz="2400" b="0" i="1" smtClean="0">
                                              <a:latin typeface="Cambria Math" panose="02040503050406030204" pitchFamily="18" charset="0"/>
                                              <a:ea typeface="Cambria Math" panose="02040503050406030204" pitchFamily="18" charset="0"/>
                                            </a:rPr>
                                            <m:t>°</m:t>
                                          </m:r>
                                        </m:sub>
                                      </m:sSub>
                                      <m:r>
                                        <a:rPr lang="en-AU" sz="2400">
                                          <a:latin typeface="Cambria Math" panose="02040503050406030204" pitchFamily="18" charset="0"/>
                                        </a:rPr>
                                        <m:t>−</m:t>
                                      </m:r>
                                      <m:sSub>
                                        <m:sSubPr>
                                          <m:ctrlPr>
                                            <a:rPr lang="ru-RU" sz="2400" i="1">
                                              <a:latin typeface="Cambria Math" panose="02040503050406030204" pitchFamily="18" charset="0"/>
                                            </a:rPr>
                                          </m:ctrlPr>
                                        </m:sSubPr>
                                        <m:e>
                                          <m:r>
                                            <a:rPr lang="en-AU" sz="2400" i="1">
                                              <a:latin typeface="Cambria Math" panose="02040503050406030204" pitchFamily="18" charset="0"/>
                                            </a:rPr>
                                            <m:t>𝐼</m:t>
                                          </m:r>
                                        </m:e>
                                        <m:sub>
                                          <m:r>
                                            <a:rPr lang="ru-RU" sz="2400" b="0" i="1" smtClean="0">
                                              <a:latin typeface="Cambria Math" panose="02040503050406030204" pitchFamily="18" charset="0"/>
                                            </a:rPr>
                                            <m:t>−</m:t>
                                          </m:r>
                                          <m:r>
                                            <a:rPr lang="en-AU" sz="2400" b="0" i="1" smtClean="0">
                                              <a:latin typeface="Cambria Math" panose="02040503050406030204" pitchFamily="18" charset="0"/>
                                            </a:rPr>
                                            <m:t>4</m:t>
                                          </m:r>
                                          <m:r>
                                            <a:rPr lang="ru-RU" sz="2400" b="0" i="1" smtClean="0">
                                              <a:latin typeface="Cambria Math" panose="02040503050406030204" pitchFamily="18" charset="0"/>
                                            </a:rPr>
                                            <m:t>5</m:t>
                                          </m:r>
                                          <m:r>
                                            <a:rPr lang="ru-RU" sz="2400" b="0" i="1" smtClean="0">
                                              <a:latin typeface="Cambria Math" panose="02040503050406030204" pitchFamily="18" charset="0"/>
                                              <a:ea typeface="Cambria Math" panose="02040503050406030204" pitchFamily="18" charset="0"/>
                                            </a:rPr>
                                            <m:t>°</m:t>
                                          </m:r>
                                        </m:sub>
                                      </m:sSub>
                                    </m:e>
                                  </m:mr>
                                  <m:mr>
                                    <m:e>
                                      <m:sSub>
                                        <m:sSubPr>
                                          <m:ctrlPr>
                                            <a:rPr lang="ru-RU" sz="2400" i="1">
                                              <a:latin typeface="Cambria Math" panose="02040503050406030204" pitchFamily="18" charset="0"/>
                                            </a:rPr>
                                          </m:ctrlPr>
                                        </m:sSubPr>
                                        <m:e>
                                          <m:r>
                                            <a:rPr lang="en-AU" sz="2400" i="1">
                                              <a:latin typeface="Cambria Math" panose="02040503050406030204" pitchFamily="18" charset="0"/>
                                            </a:rPr>
                                            <m:t>𝑆</m:t>
                                          </m:r>
                                        </m:e>
                                        <m:sub>
                                          <m:r>
                                            <a:rPr lang="en-AU" sz="2400" b="0" i="1" smtClean="0">
                                              <a:latin typeface="Cambria Math" panose="02040503050406030204" pitchFamily="18" charset="0"/>
                                            </a:rPr>
                                            <m:t>3</m:t>
                                          </m:r>
                                        </m:sub>
                                      </m:sSub>
                                      <m:r>
                                        <m:rPr>
                                          <m:brk m:alnAt="7"/>
                                        </m:rPr>
                                        <a:rPr lang="en-AU" sz="2400" i="1">
                                          <a:latin typeface="Cambria Math" panose="02040503050406030204" pitchFamily="18" charset="0"/>
                                        </a:rPr>
                                        <m:t>=</m:t>
                                      </m:r>
                                      <m:sSub>
                                        <m:sSubPr>
                                          <m:ctrlPr>
                                            <a:rPr lang="ru-RU" sz="2400" i="1">
                                              <a:latin typeface="Cambria Math" panose="02040503050406030204" pitchFamily="18" charset="0"/>
                                            </a:rPr>
                                          </m:ctrlPr>
                                        </m:sSubPr>
                                        <m:e>
                                          <m:r>
                                            <a:rPr lang="en-AU" sz="2400" i="1">
                                              <a:latin typeface="Cambria Math" panose="02040503050406030204" pitchFamily="18" charset="0"/>
                                            </a:rPr>
                                            <m:t>𝐼</m:t>
                                          </m:r>
                                        </m:e>
                                        <m:sub>
                                          <m:r>
                                            <a:rPr lang="en-AU" sz="2400" b="0" i="1" smtClean="0">
                                              <a:latin typeface="Cambria Math" panose="02040503050406030204" pitchFamily="18" charset="0"/>
                                            </a:rPr>
                                            <m:t>𝑅𝐶𝑃</m:t>
                                          </m:r>
                                        </m:sub>
                                      </m:sSub>
                                      <m:r>
                                        <a:rPr lang="en-AU" sz="2400">
                                          <a:latin typeface="Cambria Math" panose="02040503050406030204" pitchFamily="18" charset="0"/>
                                        </a:rPr>
                                        <m:t>−</m:t>
                                      </m:r>
                                      <m:sSub>
                                        <m:sSubPr>
                                          <m:ctrlPr>
                                            <a:rPr lang="ru-RU" sz="2400" i="1">
                                              <a:latin typeface="Cambria Math" panose="02040503050406030204" pitchFamily="18" charset="0"/>
                                            </a:rPr>
                                          </m:ctrlPr>
                                        </m:sSubPr>
                                        <m:e>
                                          <m:r>
                                            <a:rPr lang="en-AU" sz="2400" i="1">
                                              <a:latin typeface="Cambria Math" panose="02040503050406030204" pitchFamily="18" charset="0"/>
                                            </a:rPr>
                                            <m:t>𝐼</m:t>
                                          </m:r>
                                        </m:e>
                                        <m:sub>
                                          <m:r>
                                            <a:rPr lang="en-AU" sz="2400" b="0" i="1" smtClean="0">
                                              <a:latin typeface="Cambria Math" panose="02040503050406030204" pitchFamily="18" charset="0"/>
                                            </a:rPr>
                                            <m:t>𝐿𝐶𝑃</m:t>
                                          </m:r>
                                        </m:sub>
                                      </m:sSub>
                                    </m:e>
                                  </m:mr>
                                </m:m>
                              </m:e>
                            </m:mr>
                          </m:m>
                        </m:e>
                      </m:d>
                    </m:oMath>
                  </m:oMathPara>
                </a14:m>
                <a:endParaRPr lang="ru-RU" sz="2400" dirty="0">
                  <a:solidFill>
                    <a:schemeClr val="tx1"/>
                  </a:solidFill>
                </a:endParaRPr>
              </a:p>
            </p:txBody>
          </p:sp>
        </mc:Choice>
        <mc:Fallback xmlns="">
          <p:sp>
            <p:nvSpPr>
              <p:cNvPr id="29" name="TextBox 28"/>
              <p:cNvSpPr txBox="1">
                <a:spLocks noRot="1" noChangeAspect="1" noMove="1" noResize="1" noEditPoints="1" noAdjustHandles="1" noChangeArrowheads="1" noChangeShapeType="1" noTextEdit="1"/>
              </p:cNvSpPr>
              <p:nvPr/>
            </p:nvSpPr>
            <p:spPr>
              <a:xfrm>
                <a:off x="106668" y="675062"/>
                <a:ext cx="2592313" cy="1757148"/>
              </a:xfrm>
              <a:prstGeom prst="rect">
                <a:avLst/>
              </a:prstGeom>
              <a:blipFill rotWithShape="0">
                <a:blip r:embed="rId4"/>
                <a:stretch>
                  <a:fillRect/>
                </a:stretch>
              </a:blipFill>
            </p:spPr>
            <p:txBody>
              <a:bodyPr/>
              <a:lstStyle/>
              <a:p>
                <a:r>
                  <a:rPr lang="ru-RU">
                    <a:noFill/>
                  </a:rPr>
                  <a:t> </a:t>
                </a:r>
              </a:p>
            </p:txBody>
          </p:sp>
        </mc:Fallback>
      </mc:AlternateContent>
      <p:pic>
        <p:nvPicPr>
          <p:cNvPr id="16" name="Рисунок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99227" y="735328"/>
            <a:ext cx="453827" cy="361246"/>
          </a:xfrm>
          <a:prstGeom prst="rect">
            <a:avLst/>
          </a:prstGeom>
        </p:spPr>
      </p:pic>
      <mc:AlternateContent xmlns:mc="http://schemas.openxmlformats.org/markup-compatibility/2006" xmlns:a14="http://schemas.microsoft.com/office/drawing/2010/main">
        <mc:Choice Requires="a14">
          <p:sp>
            <p:nvSpPr>
              <p:cNvPr id="17" name="TextBox 16"/>
              <p:cNvSpPr txBox="1"/>
              <p:nvPr/>
            </p:nvSpPr>
            <p:spPr>
              <a:xfrm>
                <a:off x="0" y="2446650"/>
                <a:ext cx="3153364" cy="72083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AU" i="1" dirty="0" smtClean="0">
                          <a:latin typeface="Cambria Math" panose="02040503050406030204" pitchFamily="18" charset="0"/>
                        </a:rPr>
                        <m:t>𝑃𝑢𝑟𝑖𝑡𝑦</m:t>
                      </m:r>
                      <m:r>
                        <a:rPr lang="en-AU" b="0" i="1" dirty="0" smtClean="0">
                          <a:latin typeface="Cambria Math" panose="02040503050406030204" pitchFamily="18" charset="0"/>
                        </a:rPr>
                        <m:t>(</m:t>
                      </m:r>
                      <m:r>
                        <m:rPr>
                          <m:sty m:val="p"/>
                        </m:rPr>
                        <a:rPr lang="en-AU" b="0" i="0" dirty="0" smtClean="0">
                          <a:latin typeface="Cambria Math" panose="02040503050406030204" pitchFamily="18" charset="0"/>
                        </a:rPr>
                        <m:t>DOP</m:t>
                      </m:r>
                      <m:r>
                        <a:rPr lang="en-AU" b="0" i="1" dirty="0" smtClean="0">
                          <a:latin typeface="Cambria Math" panose="02040503050406030204" pitchFamily="18" charset="0"/>
                        </a:rPr>
                        <m:t>)</m:t>
                      </m:r>
                      <m:r>
                        <a:rPr lang="en-AU" i="1" dirty="0" smtClean="0">
                          <a:latin typeface="Cambria Math" panose="02040503050406030204" pitchFamily="18" charset="0"/>
                        </a:rPr>
                        <m:t>=</m:t>
                      </m:r>
                      <m:f>
                        <m:fPr>
                          <m:ctrlPr>
                            <a:rPr lang="en-AU" i="1" dirty="0" smtClean="0">
                              <a:latin typeface="Cambria Math" panose="02040503050406030204" pitchFamily="18" charset="0"/>
                            </a:rPr>
                          </m:ctrlPr>
                        </m:fPr>
                        <m:num>
                          <m:sSubSup>
                            <m:sSubSupPr>
                              <m:ctrlPr>
                                <a:rPr lang="en-AU" i="1" dirty="0" smtClean="0">
                                  <a:latin typeface="Cambria Math" panose="02040503050406030204" pitchFamily="18" charset="0"/>
                                </a:rPr>
                              </m:ctrlPr>
                            </m:sSubSupPr>
                            <m:e>
                              <m:r>
                                <a:rPr lang="en-AU" b="0" i="1" dirty="0" smtClean="0">
                                  <a:latin typeface="Cambria Math" panose="02040503050406030204" pitchFamily="18" charset="0"/>
                                </a:rPr>
                                <m:t>𝑆</m:t>
                              </m:r>
                            </m:e>
                            <m:sub>
                              <m:r>
                                <a:rPr lang="en-AU" b="0" i="1" dirty="0" smtClean="0">
                                  <a:latin typeface="Cambria Math" panose="02040503050406030204" pitchFamily="18" charset="0"/>
                                </a:rPr>
                                <m:t>1</m:t>
                              </m:r>
                            </m:sub>
                            <m:sup>
                              <m:r>
                                <a:rPr lang="en-AU" b="0" i="1" dirty="0" smtClean="0">
                                  <a:latin typeface="Cambria Math" panose="02040503050406030204" pitchFamily="18" charset="0"/>
                                </a:rPr>
                                <m:t>2</m:t>
                              </m:r>
                            </m:sup>
                          </m:sSubSup>
                          <m:r>
                            <a:rPr lang="en-AU" b="0" i="1" dirty="0" smtClean="0">
                              <a:latin typeface="Cambria Math" panose="02040503050406030204" pitchFamily="18" charset="0"/>
                            </a:rPr>
                            <m:t>+</m:t>
                          </m:r>
                          <m:sSubSup>
                            <m:sSubSupPr>
                              <m:ctrlPr>
                                <a:rPr lang="en-AU" i="1" dirty="0">
                                  <a:latin typeface="Cambria Math" panose="02040503050406030204" pitchFamily="18" charset="0"/>
                                </a:rPr>
                              </m:ctrlPr>
                            </m:sSubSupPr>
                            <m:e>
                              <m:r>
                                <a:rPr lang="en-AU" i="1" dirty="0">
                                  <a:latin typeface="Cambria Math" panose="02040503050406030204" pitchFamily="18" charset="0"/>
                                </a:rPr>
                                <m:t>𝑆</m:t>
                              </m:r>
                            </m:e>
                            <m:sub>
                              <m:r>
                                <a:rPr lang="en-AU" b="0" i="1" dirty="0" smtClean="0">
                                  <a:latin typeface="Cambria Math" panose="02040503050406030204" pitchFamily="18" charset="0"/>
                                </a:rPr>
                                <m:t>2</m:t>
                              </m:r>
                            </m:sub>
                            <m:sup>
                              <m:r>
                                <a:rPr lang="en-AU" i="1" dirty="0">
                                  <a:latin typeface="Cambria Math" panose="02040503050406030204" pitchFamily="18" charset="0"/>
                                </a:rPr>
                                <m:t>2</m:t>
                              </m:r>
                            </m:sup>
                          </m:sSubSup>
                          <m:r>
                            <a:rPr lang="en-AU" b="0" i="1" dirty="0" smtClean="0">
                              <a:latin typeface="Cambria Math" panose="02040503050406030204" pitchFamily="18" charset="0"/>
                            </a:rPr>
                            <m:t>+</m:t>
                          </m:r>
                          <m:sSubSup>
                            <m:sSubSupPr>
                              <m:ctrlPr>
                                <a:rPr lang="en-AU" i="1" dirty="0">
                                  <a:latin typeface="Cambria Math" panose="02040503050406030204" pitchFamily="18" charset="0"/>
                                </a:rPr>
                              </m:ctrlPr>
                            </m:sSubSupPr>
                            <m:e>
                              <m:r>
                                <a:rPr lang="en-AU" i="1" dirty="0">
                                  <a:latin typeface="Cambria Math" panose="02040503050406030204" pitchFamily="18" charset="0"/>
                                </a:rPr>
                                <m:t>𝑆</m:t>
                              </m:r>
                            </m:e>
                            <m:sub>
                              <m:r>
                                <a:rPr lang="en-AU" b="0" i="1" dirty="0" smtClean="0">
                                  <a:latin typeface="Cambria Math" panose="02040503050406030204" pitchFamily="18" charset="0"/>
                                </a:rPr>
                                <m:t>3</m:t>
                              </m:r>
                            </m:sub>
                            <m:sup>
                              <m:r>
                                <a:rPr lang="en-AU" i="1" dirty="0">
                                  <a:latin typeface="Cambria Math" panose="02040503050406030204" pitchFamily="18" charset="0"/>
                                </a:rPr>
                                <m:t>2</m:t>
                              </m:r>
                            </m:sup>
                          </m:sSubSup>
                        </m:num>
                        <m:den>
                          <m:sSubSup>
                            <m:sSubSupPr>
                              <m:ctrlPr>
                                <a:rPr lang="en-AU" i="1" dirty="0" smtClean="0">
                                  <a:latin typeface="Cambria Math" panose="02040503050406030204" pitchFamily="18" charset="0"/>
                                </a:rPr>
                              </m:ctrlPr>
                            </m:sSubSupPr>
                            <m:e>
                              <m:r>
                                <a:rPr lang="en-AU" b="0" i="1" dirty="0" smtClean="0">
                                  <a:latin typeface="Cambria Math" panose="02040503050406030204" pitchFamily="18" charset="0"/>
                                </a:rPr>
                                <m:t>𝑆</m:t>
                              </m:r>
                            </m:e>
                            <m:sub>
                              <m:r>
                                <a:rPr lang="en-AU" b="0" i="1" dirty="0" smtClean="0">
                                  <a:latin typeface="Cambria Math" panose="02040503050406030204" pitchFamily="18" charset="0"/>
                                </a:rPr>
                                <m:t>0</m:t>
                              </m:r>
                            </m:sub>
                            <m:sup>
                              <m:r>
                                <a:rPr lang="en-AU" b="0" i="1" dirty="0" smtClean="0">
                                  <a:latin typeface="Cambria Math" panose="02040503050406030204" pitchFamily="18" charset="0"/>
                                </a:rPr>
                                <m:t>2</m:t>
                              </m:r>
                            </m:sup>
                          </m:sSubSup>
                        </m:den>
                      </m:f>
                    </m:oMath>
                  </m:oMathPara>
                </a14:m>
                <a:endParaRPr lang="ru-RU" dirty="0"/>
              </a:p>
            </p:txBody>
          </p:sp>
        </mc:Choice>
        <mc:Fallback xmlns="">
          <p:sp>
            <p:nvSpPr>
              <p:cNvPr id="17" name="TextBox 16"/>
              <p:cNvSpPr txBox="1">
                <a:spLocks noRot="1" noChangeAspect="1" noMove="1" noResize="1" noEditPoints="1" noAdjustHandles="1" noChangeArrowheads="1" noChangeShapeType="1" noTextEdit="1"/>
              </p:cNvSpPr>
              <p:nvPr/>
            </p:nvSpPr>
            <p:spPr>
              <a:xfrm>
                <a:off x="0" y="2446650"/>
                <a:ext cx="3153364" cy="720838"/>
              </a:xfrm>
              <a:prstGeom prst="rect">
                <a:avLst/>
              </a:prstGeom>
              <a:blipFill rotWithShape="0">
                <a:blip r:embed="rId6"/>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20" name="Прямоугольник 19"/>
              <p:cNvSpPr/>
              <p:nvPr/>
            </p:nvSpPr>
            <p:spPr>
              <a:xfrm>
                <a:off x="10449231" y="2222294"/>
                <a:ext cx="876587"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ru-RU" sz="3200" i="1" smtClean="0">
                              <a:latin typeface="Cambria Math" panose="02040503050406030204" pitchFamily="18" charset="0"/>
                            </a:rPr>
                          </m:ctrlPr>
                        </m:sSubPr>
                        <m:e>
                          <m:r>
                            <a:rPr lang="en-AU" sz="3200" i="1">
                              <a:latin typeface="Cambria Math" panose="02040503050406030204" pitchFamily="18" charset="0"/>
                            </a:rPr>
                            <m:t>𝐼</m:t>
                          </m:r>
                        </m:e>
                        <m:sub>
                          <m:r>
                            <a:rPr lang="en-AU" sz="3200" b="0" i="1" smtClean="0">
                              <a:latin typeface="Cambria Math" panose="02040503050406030204" pitchFamily="18" charset="0"/>
                            </a:rPr>
                            <m:t>9</m:t>
                          </m:r>
                          <m:r>
                            <a:rPr lang="ru-RU" sz="3200" i="1">
                              <a:latin typeface="Cambria Math" panose="02040503050406030204" pitchFamily="18" charset="0"/>
                            </a:rPr>
                            <m:t>0</m:t>
                          </m:r>
                          <m:r>
                            <a:rPr lang="ru-RU" sz="3200" i="1">
                              <a:latin typeface="Cambria Math" panose="02040503050406030204" pitchFamily="18" charset="0"/>
                              <a:ea typeface="Cambria Math" panose="02040503050406030204" pitchFamily="18" charset="0"/>
                            </a:rPr>
                            <m:t>°</m:t>
                          </m:r>
                        </m:sub>
                      </m:sSub>
                    </m:oMath>
                  </m:oMathPara>
                </a14:m>
                <a:endParaRPr lang="ru-RU" sz="3200" dirty="0"/>
              </a:p>
            </p:txBody>
          </p:sp>
        </mc:Choice>
        <mc:Fallback xmlns="">
          <p:sp>
            <p:nvSpPr>
              <p:cNvPr id="20" name="Прямоугольник 19"/>
              <p:cNvSpPr>
                <a:spLocks noRot="1" noChangeAspect="1" noMove="1" noResize="1" noEditPoints="1" noAdjustHandles="1" noChangeArrowheads="1" noChangeShapeType="1" noTextEdit="1"/>
              </p:cNvSpPr>
              <p:nvPr/>
            </p:nvSpPr>
            <p:spPr>
              <a:xfrm>
                <a:off x="10449231" y="2222294"/>
                <a:ext cx="876587" cy="584775"/>
              </a:xfrm>
              <a:prstGeom prst="rect">
                <a:avLst/>
              </a:prstGeom>
              <a:blipFill rotWithShape="0">
                <a:blip r:embed="rId7"/>
                <a:stretch>
                  <a:fillRect/>
                </a:stretch>
              </a:blipFill>
            </p:spPr>
            <p:txBody>
              <a:bodyPr/>
              <a:lstStyle/>
              <a:p>
                <a:r>
                  <a:rPr lang="ru-RU">
                    <a:noFill/>
                  </a:rPr>
                  <a:t> </a:t>
                </a:r>
              </a:p>
            </p:txBody>
          </p:sp>
        </mc:Fallback>
      </mc:AlternateContent>
      <p:pic>
        <p:nvPicPr>
          <p:cNvPr id="19" name="Рисунок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53054" y="1171390"/>
            <a:ext cx="453827" cy="361246"/>
          </a:xfrm>
          <a:prstGeom prst="rect">
            <a:avLst/>
          </a:prstGeom>
        </p:spPr>
      </p:pic>
      <mc:AlternateContent xmlns:mc="http://schemas.openxmlformats.org/markup-compatibility/2006" xmlns:a14="http://schemas.microsoft.com/office/drawing/2010/main">
        <mc:Choice Requires="a14">
          <p:sp>
            <p:nvSpPr>
              <p:cNvPr id="21" name="Прямоугольник 20"/>
              <p:cNvSpPr/>
              <p:nvPr/>
            </p:nvSpPr>
            <p:spPr>
              <a:xfrm>
                <a:off x="6502862" y="804186"/>
                <a:ext cx="886781"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AU" sz="3200" b="0" i="1" dirty="0" smtClean="0">
                          <a:latin typeface="Cambria Math" panose="02040503050406030204" pitchFamily="18" charset="0"/>
                        </a:rPr>
                        <m:t>9</m:t>
                      </m:r>
                      <m:r>
                        <a:rPr lang="ru-RU" sz="3200" i="1" dirty="0" smtClean="0">
                          <a:latin typeface="Cambria Math" panose="02040503050406030204" pitchFamily="18" charset="0"/>
                        </a:rPr>
                        <m:t>0</m:t>
                      </m:r>
                      <m:r>
                        <a:rPr lang="ru-RU" sz="3200" i="1" dirty="0" smtClean="0">
                          <a:latin typeface="Cambria Math" panose="02040503050406030204" pitchFamily="18" charset="0"/>
                          <a:ea typeface="Cambria Math" panose="02040503050406030204" pitchFamily="18" charset="0"/>
                        </a:rPr>
                        <m:t>°</m:t>
                      </m:r>
                    </m:oMath>
                  </m:oMathPara>
                </a14:m>
                <a:endParaRPr lang="ru-RU" sz="3200" dirty="0"/>
              </a:p>
            </p:txBody>
          </p:sp>
        </mc:Choice>
        <mc:Fallback xmlns="">
          <p:sp>
            <p:nvSpPr>
              <p:cNvPr id="21" name="Прямоугольник 20"/>
              <p:cNvSpPr>
                <a:spLocks noRot="1" noChangeAspect="1" noMove="1" noResize="1" noEditPoints="1" noAdjustHandles="1" noChangeArrowheads="1" noChangeShapeType="1" noTextEdit="1"/>
              </p:cNvSpPr>
              <p:nvPr/>
            </p:nvSpPr>
            <p:spPr>
              <a:xfrm>
                <a:off x="6502862" y="804186"/>
                <a:ext cx="886781" cy="584775"/>
              </a:xfrm>
              <a:prstGeom prst="rect">
                <a:avLst/>
              </a:prstGeom>
              <a:blipFill rotWithShape="0">
                <a:blip r:embed="rId8"/>
                <a:stretch>
                  <a:fillRect/>
                </a:stretch>
              </a:blipFill>
            </p:spPr>
            <p:txBody>
              <a:bodyPr/>
              <a:lstStyle/>
              <a:p>
                <a:r>
                  <a:rPr lang="ru-RU">
                    <a:noFill/>
                  </a:rPr>
                  <a:t> </a:t>
                </a:r>
              </a:p>
            </p:txBody>
          </p:sp>
        </mc:Fallback>
      </mc:AlternateContent>
    </p:spTree>
    <p:extLst>
      <p:ext uri="{BB962C8B-B14F-4D97-AF65-F5344CB8AC3E}">
        <p14:creationId xmlns:p14="http://schemas.microsoft.com/office/powerpoint/2010/main" val="100553373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a:stretch>
            <a:fillRect/>
          </a:stretch>
        </p:blipFill>
        <p:spPr>
          <a:xfrm>
            <a:off x="3221916" y="638082"/>
            <a:ext cx="8641789" cy="3754013"/>
          </a:xfrm>
          <a:prstGeom prst="rect">
            <a:avLst/>
          </a:prstGeom>
        </p:spPr>
      </p:pic>
      <p:sp>
        <p:nvSpPr>
          <p:cNvPr id="2" name="Прямоугольник 1">
            <a:extLst>
              <a:ext uri="{FF2B5EF4-FFF2-40B4-BE49-F238E27FC236}">
                <a16:creationId xmlns:a16="http://schemas.microsoft.com/office/drawing/2014/main" xmlns="" id="{EBAC40D6-56D8-57D1-2043-EC499F956793}"/>
              </a:ext>
            </a:extLst>
          </p:cNvPr>
          <p:cNvSpPr/>
          <p:nvPr/>
        </p:nvSpPr>
        <p:spPr>
          <a:xfrm>
            <a:off x="0" y="6502840"/>
            <a:ext cx="12192000" cy="355160"/>
          </a:xfrm>
          <a:prstGeom prst="rect">
            <a:avLst/>
          </a:prstGeom>
          <a:solidFill>
            <a:srgbClr val="6667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ru-RU" dirty="0" smtClean="0">
                <a:latin typeface="Cambria" panose="02040503050406030204" pitchFamily="18" charset="0"/>
                <a:ea typeface="Cambria" panose="02040503050406030204" pitchFamily="18" charset="0"/>
              </a:rPr>
              <a:t>15</a:t>
            </a:r>
            <a:endParaRPr lang="ru-RU" dirty="0">
              <a:latin typeface="Cambria" panose="02040503050406030204" pitchFamily="18" charset="0"/>
              <a:ea typeface="Cambria" panose="02040503050406030204" pitchFamily="18" charset="0"/>
            </a:endParaRPr>
          </a:p>
        </p:txBody>
      </p:sp>
      <p:sp>
        <p:nvSpPr>
          <p:cNvPr id="3" name="Прямоугольник 2">
            <a:extLst>
              <a:ext uri="{FF2B5EF4-FFF2-40B4-BE49-F238E27FC236}">
                <a16:creationId xmlns:a16="http://schemas.microsoft.com/office/drawing/2014/main" xmlns="" id="{85A8224A-EADE-6381-83AC-091859F6E4FB}"/>
              </a:ext>
            </a:extLst>
          </p:cNvPr>
          <p:cNvSpPr/>
          <p:nvPr/>
        </p:nvSpPr>
        <p:spPr>
          <a:xfrm>
            <a:off x="0" y="0"/>
            <a:ext cx="12192000" cy="552975"/>
          </a:xfrm>
          <a:prstGeom prst="rect">
            <a:avLst/>
          </a:prstGeom>
          <a:solidFill>
            <a:srgbClr val="6667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Google Shape;4885;p38">
            <a:extLst>
              <a:ext uri="{FF2B5EF4-FFF2-40B4-BE49-F238E27FC236}">
                <a16:creationId xmlns:a16="http://schemas.microsoft.com/office/drawing/2014/main" xmlns="" id="{946F322B-28CD-A01C-44F6-768900A3F553}"/>
              </a:ext>
            </a:extLst>
          </p:cNvPr>
          <p:cNvSpPr/>
          <p:nvPr/>
        </p:nvSpPr>
        <p:spPr>
          <a:xfrm rot="13500000">
            <a:off x="643695" y="113668"/>
            <a:ext cx="331941" cy="331941"/>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886;p38">
            <a:extLst>
              <a:ext uri="{FF2B5EF4-FFF2-40B4-BE49-F238E27FC236}">
                <a16:creationId xmlns:a16="http://schemas.microsoft.com/office/drawing/2014/main" xmlns="" id="{BD2FF347-9FD6-811A-4BD7-CE95CF9E5A96}"/>
              </a:ext>
            </a:extLst>
          </p:cNvPr>
          <p:cNvSpPr/>
          <p:nvPr/>
        </p:nvSpPr>
        <p:spPr>
          <a:xfrm rot="10800000">
            <a:off x="576282" y="46750"/>
            <a:ext cx="467606" cy="467606"/>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4893;p38">
            <a:extLst>
              <a:ext uri="{FF2B5EF4-FFF2-40B4-BE49-F238E27FC236}">
                <a16:creationId xmlns:a16="http://schemas.microsoft.com/office/drawing/2014/main" xmlns="" id="{B9C114DB-F87A-5CFA-2172-C3F1D0615BC1}"/>
              </a:ext>
            </a:extLst>
          </p:cNvPr>
          <p:cNvSpPr/>
          <p:nvPr/>
        </p:nvSpPr>
        <p:spPr>
          <a:xfrm rot="13500000">
            <a:off x="175416" y="113668"/>
            <a:ext cx="331941" cy="331941"/>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4894;p38">
            <a:extLst>
              <a:ext uri="{FF2B5EF4-FFF2-40B4-BE49-F238E27FC236}">
                <a16:creationId xmlns:a16="http://schemas.microsoft.com/office/drawing/2014/main" xmlns="" id="{97F91B01-BB90-C2B2-55D3-24FD52E73AD9}"/>
              </a:ext>
            </a:extLst>
          </p:cNvPr>
          <p:cNvSpPr/>
          <p:nvPr/>
        </p:nvSpPr>
        <p:spPr>
          <a:xfrm rot="10800000">
            <a:off x="108000" y="46750"/>
            <a:ext cx="467606" cy="467606"/>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885;p38">
            <a:extLst>
              <a:ext uri="{FF2B5EF4-FFF2-40B4-BE49-F238E27FC236}">
                <a16:creationId xmlns:a16="http://schemas.microsoft.com/office/drawing/2014/main" xmlns="" id="{946F322B-28CD-A01C-44F6-768900A3F553}"/>
              </a:ext>
            </a:extLst>
          </p:cNvPr>
          <p:cNvSpPr/>
          <p:nvPr/>
        </p:nvSpPr>
        <p:spPr>
          <a:xfrm rot="13500000">
            <a:off x="11697735" y="111646"/>
            <a:ext cx="331941" cy="331941"/>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886;p38">
            <a:extLst>
              <a:ext uri="{FF2B5EF4-FFF2-40B4-BE49-F238E27FC236}">
                <a16:creationId xmlns:a16="http://schemas.microsoft.com/office/drawing/2014/main" xmlns="" id="{BD2FF347-9FD6-811A-4BD7-CE95CF9E5A96}"/>
              </a:ext>
            </a:extLst>
          </p:cNvPr>
          <p:cNvSpPr/>
          <p:nvPr/>
        </p:nvSpPr>
        <p:spPr>
          <a:xfrm rot="10800000">
            <a:off x="11630322" y="44728"/>
            <a:ext cx="467606" cy="467606"/>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893;p38">
            <a:extLst>
              <a:ext uri="{FF2B5EF4-FFF2-40B4-BE49-F238E27FC236}">
                <a16:creationId xmlns:a16="http://schemas.microsoft.com/office/drawing/2014/main" xmlns="" id="{B9C114DB-F87A-5CFA-2172-C3F1D0615BC1}"/>
              </a:ext>
            </a:extLst>
          </p:cNvPr>
          <p:cNvSpPr/>
          <p:nvPr/>
        </p:nvSpPr>
        <p:spPr>
          <a:xfrm rot="13500000">
            <a:off x="11229456" y="111646"/>
            <a:ext cx="331941" cy="331941"/>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894;p38">
            <a:extLst>
              <a:ext uri="{FF2B5EF4-FFF2-40B4-BE49-F238E27FC236}">
                <a16:creationId xmlns:a16="http://schemas.microsoft.com/office/drawing/2014/main" xmlns="" id="{97F91B01-BB90-C2B2-55D3-24FD52E73AD9}"/>
              </a:ext>
            </a:extLst>
          </p:cNvPr>
          <p:cNvSpPr/>
          <p:nvPr/>
        </p:nvSpPr>
        <p:spPr>
          <a:xfrm rot="10800000">
            <a:off x="11162040" y="44728"/>
            <a:ext cx="467606" cy="467606"/>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TextBox 30">
            <a:extLst>
              <a:ext uri="{FF2B5EF4-FFF2-40B4-BE49-F238E27FC236}">
                <a16:creationId xmlns:a16="http://schemas.microsoft.com/office/drawing/2014/main" xmlns="" id="{2CCAA011-7FAD-95ED-B027-C78E1CDC440D}"/>
              </a:ext>
            </a:extLst>
          </p:cNvPr>
          <p:cNvSpPr txBox="1"/>
          <p:nvPr/>
        </p:nvSpPr>
        <p:spPr>
          <a:xfrm>
            <a:off x="1043717" y="-122087"/>
            <a:ext cx="10117657" cy="707886"/>
          </a:xfrm>
          <a:prstGeom prst="rect">
            <a:avLst/>
          </a:prstGeom>
          <a:noFill/>
        </p:spPr>
        <p:txBody>
          <a:bodyPr wrap="square">
            <a:spAutoFit/>
          </a:bodyPr>
          <a:lstStyle/>
          <a:p>
            <a:pPr algn="ctr"/>
            <a:r>
              <a:rPr lang="ru-RU" sz="4000" b="1" dirty="0" smtClean="0">
                <a:solidFill>
                  <a:schemeClr val="bg1"/>
                </a:solidFill>
                <a:latin typeface="Cambria" panose="02040503050406030204" pitchFamily="18" charset="0"/>
                <a:ea typeface="Cambria" panose="02040503050406030204" pitchFamily="18" charset="0"/>
              </a:rPr>
              <a:t>Измерение параметров Стокса</a:t>
            </a:r>
            <a:endParaRPr lang="ru-RU" sz="4000" b="1" dirty="0">
              <a:solidFill>
                <a:schemeClr val="bg1"/>
              </a:solidFill>
              <a:latin typeface="Cambria" panose="02040503050406030204" pitchFamily="18" charset="0"/>
              <a:ea typeface="Cambria" panose="02040503050406030204" pitchFamily="18" charset="0"/>
            </a:endParaRPr>
          </a:p>
        </p:txBody>
      </p:sp>
      <mc:AlternateContent xmlns:mc="http://schemas.openxmlformats.org/markup-compatibility/2006" xmlns:a14="http://schemas.microsoft.com/office/drawing/2010/main">
        <mc:Choice Requires="a14">
          <p:sp>
            <p:nvSpPr>
              <p:cNvPr id="29" name="TextBox 28"/>
              <p:cNvSpPr txBox="1"/>
              <p:nvPr/>
            </p:nvSpPr>
            <p:spPr>
              <a:xfrm>
                <a:off x="106668" y="675062"/>
                <a:ext cx="2592313" cy="175714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ru-RU" sz="2400" i="1" smtClean="0">
                              <a:solidFill>
                                <a:schemeClr val="tx1"/>
                              </a:solidFill>
                              <a:latin typeface="Cambria Math" panose="02040503050406030204" pitchFamily="18" charset="0"/>
                            </a:rPr>
                          </m:ctrlPr>
                        </m:dPr>
                        <m:e>
                          <m:m>
                            <m:mPr>
                              <m:mcs>
                                <m:mc>
                                  <m:mcPr>
                                    <m:count m:val="1"/>
                                    <m:mcJc m:val="center"/>
                                  </m:mcPr>
                                </m:mc>
                              </m:mcs>
                              <m:ctrlPr>
                                <a:rPr lang="ru-RU" sz="2400" i="1" smtClean="0">
                                  <a:solidFill>
                                    <a:schemeClr val="tx1"/>
                                  </a:solidFill>
                                  <a:latin typeface="Cambria Math" panose="02040503050406030204" pitchFamily="18" charset="0"/>
                                </a:rPr>
                              </m:ctrlPr>
                            </m:mPr>
                            <m:mr>
                              <m:e>
                                <m:sSub>
                                  <m:sSubPr>
                                    <m:ctrlPr>
                                      <a:rPr lang="ru-RU" sz="2400" i="1" smtClean="0">
                                        <a:solidFill>
                                          <a:schemeClr val="tx1"/>
                                        </a:solidFill>
                                        <a:latin typeface="Cambria Math" panose="02040503050406030204" pitchFamily="18" charset="0"/>
                                      </a:rPr>
                                    </m:ctrlPr>
                                  </m:sSubPr>
                                  <m:e>
                                    <m:r>
                                      <a:rPr lang="en-AU" sz="2400" b="0" i="1" smtClean="0">
                                        <a:solidFill>
                                          <a:schemeClr val="tx1"/>
                                        </a:solidFill>
                                        <a:latin typeface="Cambria Math" panose="02040503050406030204" pitchFamily="18" charset="0"/>
                                      </a:rPr>
                                      <m:t>𝑆</m:t>
                                    </m:r>
                                  </m:e>
                                  <m:sub>
                                    <m:r>
                                      <a:rPr lang="en-AU" sz="2400" b="0" i="1" smtClean="0">
                                        <a:solidFill>
                                          <a:schemeClr val="tx1"/>
                                        </a:solidFill>
                                        <a:latin typeface="Cambria Math" panose="02040503050406030204" pitchFamily="18" charset="0"/>
                                      </a:rPr>
                                      <m:t>0</m:t>
                                    </m:r>
                                  </m:sub>
                                </m:sSub>
                                <m:r>
                                  <m:rPr>
                                    <m:brk m:alnAt="7"/>
                                  </m:rPr>
                                  <a:rPr lang="en-AU" sz="2400" b="0" i="1" smtClean="0">
                                    <a:solidFill>
                                      <a:schemeClr val="tx1"/>
                                    </a:solidFill>
                                    <a:latin typeface="Cambria Math" panose="02040503050406030204" pitchFamily="18" charset="0"/>
                                  </a:rPr>
                                  <m:t>=</m:t>
                                </m:r>
                                <m:r>
                                  <a:rPr lang="en-AU" sz="2400" b="0" i="1" smtClean="0">
                                    <a:solidFill>
                                      <a:schemeClr val="tx1"/>
                                    </a:solidFill>
                                    <a:latin typeface="Cambria Math" panose="02040503050406030204" pitchFamily="18" charset="0"/>
                                  </a:rPr>
                                  <m:t>𝐼</m:t>
                                </m:r>
                              </m:e>
                            </m:mr>
                            <m:mr>
                              <m:e>
                                <m:sSub>
                                  <m:sSubPr>
                                    <m:ctrlPr>
                                      <a:rPr lang="ru-RU" sz="2400" i="1">
                                        <a:latin typeface="Cambria Math" panose="02040503050406030204" pitchFamily="18" charset="0"/>
                                      </a:rPr>
                                    </m:ctrlPr>
                                  </m:sSubPr>
                                  <m:e>
                                    <m:r>
                                      <a:rPr lang="en-AU" sz="2400" i="1">
                                        <a:latin typeface="Cambria Math" panose="02040503050406030204" pitchFamily="18" charset="0"/>
                                      </a:rPr>
                                      <m:t>𝑆</m:t>
                                    </m:r>
                                  </m:e>
                                  <m:sub>
                                    <m:r>
                                      <a:rPr lang="en-AU" sz="2400" b="0" i="1" smtClean="0">
                                        <a:latin typeface="Cambria Math" panose="02040503050406030204" pitchFamily="18" charset="0"/>
                                      </a:rPr>
                                      <m:t>1</m:t>
                                    </m:r>
                                  </m:sub>
                                </m:sSub>
                                <m:r>
                                  <m:rPr>
                                    <m:brk m:alnAt="7"/>
                                  </m:rPr>
                                  <a:rPr lang="en-AU" sz="2400" i="1">
                                    <a:latin typeface="Cambria Math" panose="02040503050406030204" pitchFamily="18" charset="0"/>
                                  </a:rPr>
                                  <m:t>=</m:t>
                                </m:r>
                                <m:sSub>
                                  <m:sSubPr>
                                    <m:ctrlPr>
                                      <a:rPr lang="ru-RU" sz="2400" i="1">
                                        <a:latin typeface="Cambria Math" panose="02040503050406030204" pitchFamily="18" charset="0"/>
                                      </a:rPr>
                                    </m:ctrlPr>
                                  </m:sSubPr>
                                  <m:e>
                                    <m:r>
                                      <a:rPr lang="en-AU" sz="2400" i="1">
                                        <a:latin typeface="Cambria Math" panose="02040503050406030204" pitchFamily="18" charset="0"/>
                                      </a:rPr>
                                      <m:t>𝐼</m:t>
                                    </m:r>
                                  </m:e>
                                  <m:sub>
                                    <m:r>
                                      <a:rPr lang="ru-RU" sz="2400" b="0" i="1" smtClean="0">
                                        <a:latin typeface="Cambria Math" panose="02040503050406030204" pitchFamily="18" charset="0"/>
                                      </a:rPr>
                                      <m:t>0</m:t>
                                    </m:r>
                                    <m:r>
                                      <a:rPr lang="ru-RU" sz="2400" b="0" i="1" smtClean="0">
                                        <a:latin typeface="Cambria Math" panose="02040503050406030204" pitchFamily="18" charset="0"/>
                                        <a:ea typeface="Cambria Math" panose="02040503050406030204" pitchFamily="18" charset="0"/>
                                      </a:rPr>
                                      <m:t>°</m:t>
                                    </m:r>
                                  </m:sub>
                                </m:sSub>
                                <m:r>
                                  <a:rPr lang="en-AU" sz="2400" b="0" i="0" smtClean="0">
                                    <a:latin typeface="Cambria Math" panose="02040503050406030204" pitchFamily="18" charset="0"/>
                                  </a:rPr>
                                  <m:t>−</m:t>
                                </m:r>
                                <m:sSub>
                                  <m:sSubPr>
                                    <m:ctrlPr>
                                      <a:rPr lang="ru-RU" sz="2400" i="1">
                                        <a:latin typeface="Cambria Math" panose="02040503050406030204" pitchFamily="18" charset="0"/>
                                      </a:rPr>
                                    </m:ctrlPr>
                                  </m:sSubPr>
                                  <m:e>
                                    <m:r>
                                      <a:rPr lang="en-AU" sz="2400" i="1">
                                        <a:latin typeface="Cambria Math" panose="02040503050406030204" pitchFamily="18" charset="0"/>
                                      </a:rPr>
                                      <m:t>𝐼</m:t>
                                    </m:r>
                                  </m:e>
                                  <m:sub>
                                    <m:r>
                                      <a:rPr lang="ru-RU" sz="2400" b="0" i="1" smtClean="0">
                                        <a:latin typeface="Cambria Math" panose="02040503050406030204" pitchFamily="18" charset="0"/>
                                      </a:rPr>
                                      <m:t>90</m:t>
                                    </m:r>
                                    <m:r>
                                      <a:rPr lang="ru-RU" sz="2400" b="0" i="1" smtClean="0">
                                        <a:latin typeface="Cambria Math" panose="02040503050406030204" pitchFamily="18" charset="0"/>
                                        <a:ea typeface="Cambria Math" panose="02040503050406030204" pitchFamily="18" charset="0"/>
                                      </a:rPr>
                                      <m:t>°</m:t>
                                    </m:r>
                                  </m:sub>
                                </m:sSub>
                              </m:e>
                            </m:mr>
                            <m:mr>
                              <m:e>
                                <m:m>
                                  <m:mPr>
                                    <m:mcs>
                                      <m:mc>
                                        <m:mcPr>
                                          <m:count m:val="1"/>
                                          <m:mcJc m:val="center"/>
                                        </m:mcPr>
                                      </m:mc>
                                    </m:mcs>
                                    <m:ctrlPr>
                                      <a:rPr lang="ru-RU" sz="2400" i="1" smtClean="0">
                                        <a:solidFill>
                                          <a:schemeClr val="tx1"/>
                                        </a:solidFill>
                                        <a:latin typeface="Cambria Math" panose="02040503050406030204" pitchFamily="18" charset="0"/>
                                      </a:rPr>
                                    </m:ctrlPr>
                                  </m:mPr>
                                  <m:mr>
                                    <m:e>
                                      <m:sSub>
                                        <m:sSubPr>
                                          <m:ctrlPr>
                                            <a:rPr lang="ru-RU" sz="2400" i="1">
                                              <a:latin typeface="Cambria Math" panose="02040503050406030204" pitchFamily="18" charset="0"/>
                                            </a:rPr>
                                          </m:ctrlPr>
                                        </m:sSubPr>
                                        <m:e>
                                          <m:r>
                                            <a:rPr lang="en-AU" sz="2400" i="1">
                                              <a:latin typeface="Cambria Math" panose="02040503050406030204" pitchFamily="18" charset="0"/>
                                            </a:rPr>
                                            <m:t>𝑆</m:t>
                                          </m:r>
                                        </m:e>
                                        <m:sub>
                                          <m:r>
                                            <a:rPr lang="en-AU" sz="2400" b="0" i="1" smtClean="0">
                                              <a:latin typeface="Cambria Math" panose="02040503050406030204" pitchFamily="18" charset="0"/>
                                            </a:rPr>
                                            <m:t>2</m:t>
                                          </m:r>
                                        </m:sub>
                                      </m:sSub>
                                      <m:r>
                                        <m:rPr>
                                          <m:brk m:alnAt="7"/>
                                        </m:rPr>
                                        <a:rPr lang="en-AU" sz="2400" i="1">
                                          <a:latin typeface="Cambria Math" panose="02040503050406030204" pitchFamily="18" charset="0"/>
                                        </a:rPr>
                                        <m:t>=</m:t>
                                      </m:r>
                                      <m:sSub>
                                        <m:sSubPr>
                                          <m:ctrlPr>
                                            <a:rPr lang="ru-RU" sz="2400" i="1">
                                              <a:latin typeface="Cambria Math" panose="02040503050406030204" pitchFamily="18" charset="0"/>
                                            </a:rPr>
                                          </m:ctrlPr>
                                        </m:sSubPr>
                                        <m:e>
                                          <m:r>
                                            <a:rPr lang="en-AU" sz="2400" i="1">
                                              <a:latin typeface="Cambria Math" panose="02040503050406030204" pitchFamily="18" charset="0"/>
                                            </a:rPr>
                                            <m:t>𝐼</m:t>
                                          </m:r>
                                        </m:e>
                                        <m:sub>
                                          <m:r>
                                            <a:rPr lang="ru-RU" sz="2400" b="0" i="1" smtClean="0">
                                              <a:latin typeface="Cambria Math" panose="02040503050406030204" pitchFamily="18" charset="0"/>
                                            </a:rPr>
                                            <m:t>45</m:t>
                                          </m:r>
                                          <m:r>
                                            <a:rPr lang="ru-RU" sz="2400" b="0" i="1" smtClean="0">
                                              <a:latin typeface="Cambria Math" panose="02040503050406030204" pitchFamily="18" charset="0"/>
                                              <a:ea typeface="Cambria Math" panose="02040503050406030204" pitchFamily="18" charset="0"/>
                                            </a:rPr>
                                            <m:t>°</m:t>
                                          </m:r>
                                        </m:sub>
                                      </m:sSub>
                                      <m:r>
                                        <a:rPr lang="en-AU" sz="2400">
                                          <a:latin typeface="Cambria Math" panose="02040503050406030204" pitchFamily="18" charset="0"/>
                                        </a:rPr>
                                        <m:t>−</m:t>
                                      </m:r>
                                      <m:sSub>
                                        <m:sSubPr>
                                          <m:ctrlPr>
                                            <a:rPr lang="ru-RU" sz="2400" i="1">
                                              <a:latin typeface="Cambria Math" panose="02040503050406030204" pitchFamily="18" charset="0"/>
                                            </a:rPr>
                                          </m:ctrlPr>
                                        </m:sSubPr>
                                        <m:e>
                                          <m:r>
                                            <a:rPr lang="en-AU" sz="2400" i="1">
                                              <a:latin typeface="Cambria Math" panose="02040503050406030204" pitchFamily="18" charset="0"/>
                                            </a:rPr>
                                            <m:t>𝐼</m:t>
                                          </m:r>
                                        </m:e>
                                        <m:sub>
                                          <m:r>
                                            <a:rPr lang="ru-RU" sz="2400" b="0" i="1" smtClean="0">
                                              <a:latin typeface="Cambria Math" panose="02040503050406030204" pitchFamily="18" charset="0"/>
                                            </a:rPr>
                                            <m:t>−</m:t>
                                          </m:r>
                                          <m:r>
                                            <a:rPr lang="en-AU" sz="2400" b="0" i="1" smtClean="0">
                                              <a:latin typeface="Cambria Math" panose="02040503050406030204" pitchFamily="18" charset="0"/>
                                            </a:rPr>
                                            <m:t>4</m:t>
                                          </m:r>
                                          <m:r>
                                            <a:rPr lang="ru-RU" sz="2400" b="0" i="1" smtClean="0">
                                              <a:latin typeface="Cambria Math" panose="02040503050406030204" pitchFamily="18" charset="0"/>
                                            </a:rPr>
                                            <m:t>5</m:t>
                                          </m:r>
                                          <m:r>
                                            <a:rPr lang="ru-RU" sz="2400" b="0" i="1" smtClean="0">
                                              <a:latin typeface="Cambria Math" panose="02040503050406030204" pitchFamily="18" charset="0"/>
                                              <a:ea typeface="Cambria Math" panose="02040503050406030204" pitchFamily="18" charset="0"/>
                                            </a:rPr>
                                            <m:t>°</m:t>
                                          </m:r>
                                        </m:sub>
                                      </m:sSub>
                                    </m:e>
                                  </m:mr>
                                  <m:mr>
                                    <m:e>
                                      <m:sSub>
                                        <m:sSubPr>
                                          <m:ctrlPr>
                                            <a:rPr lang="ru-RU" sz="2400" i="1">
                                              <a:latin typeface="Cambria Math" panose="02040503050406030204" pitchFamily="18" charset="0"/>
                                            </a:rPr>
                                          </m:ctrlPr>
                                        </m:sSubPr>
                                        <m:e>
                                          <m:r>
                                            <a:rPr lang="en-AU" sz="2400" i="1">
                                              <a:latin typeface="Cambria Math" panose="02040503050406030204" pitchFamily="18" charset="0"/>
                                            </a:rPr>
                                            <m:t>𝑆</m:t>
                                          </m:r>
                                        </m:e>
                                        <m:sub>
                                          <m:r>
                                            <a:rPr lang="en-AU" sz="2400" b="0" i="1" smtClean="0">
                                              <a:latin typeface="Cambria Math" panose="02040503050406030204" pitchFamily="18" charset="0"/>
                                            </a:rPr>
                                            <m:t>3</m:t>
                                          </m:r>
                                        </m:sub>
                                      </m:sSub>
                                      <m:r>
                                        <m:rPr>
                                          <m:brk m:alnAt="7"/>
                                        </m:rPr>
                                        <a:rPr lang="en-AU" sz="2400" i="1">
                                          <a:latin typeface="Cambria Math" panose="02040503050406030204" pitchFamily="18" charset="0"/>
                                        </a:rPr>
                                        <m:t>=</m:t>
                                      </m:r>
                                      <m:sSub>
                                        <m:sSubPr>
                                          <m:ctrlPr>
                                            <a:rPr lang="ru-RU" sz="2400" i="1">
                                              <a:latin typeface="Cambria Math" panose="02040503050406030204" pitchFamily="18" charset="0"/>
                                            </a:rPr>
                                          </m:ctrlPr>
                                        </m:sSubPr>
                                        <m:e>
                                          <m:r>
                                            <a:rPr lang="en-AU" sz="2400" i="1">
                                              <a:latin typeface="Cambria Math" panose="02040503050406030204" pitchFamily="18" charset="0"/>
                                            </a:rPr>
                                            <m:t>𝐼</m:t>
                                          </m:r>
                                        </m:e>
                                        <m:sub>
                                          <m:r>
                                            <a:rPr lang="en-AU" sz="2400" b="0" i="1" smtClean="0">
                                              <a:latin typeface="Cambria Math" panose="02040503050406030204" pitchFamily="18" charset="0"/>
                                            </a:rPr>
                                            <m:t>𝑅𝐶𝑃</m:t>
                                          </m:r>
                                        </m:sub>
                                      </m:sSub>
                                      <m:r>
                                        <a:rPr lang="en-AU" sz="2400">
                                          <a:latin typeface="Cambria Math" panose="02040503050406030204" pitchFamily="18" charset="0"/>
                                        </a:rPr>
                                        <m:t>−</m:t>
                                      </m:r>
                                      <m:sSub>
                                        <m:sSubPr>
                                          <m:ctrlPr>
                                            <a:rPr lang="ru-RU" sz="2400" i="1">
                                              <a:latin typeface="Cambria Math" panose="02040503050406030204" pitchFamily="18" charset="0"/>
                                            </a:rPr>
                                          </m:ctrlPr>
                                        </m:sSubPr>
                                        <m:e>
                                          <m:r>
                                            <a:rPr lang="en-AU" sz="2400" i="1">
                                              <a:latin typeface="Cambria Math" panose="02040503050406030204" pitchFamily="18" charset="0"/>
                                            </a:rPr>
                                            <m:t>𝐼</m:t>
                                          </m:r>
                                        </m:e>
                                        <m:sub>
                                          <m:r>
                                            <a:rPr lang="en-AU" sz="2400" b="0" i="1" smtClean="0">
                                              <a:latin typeface="Cambria Math" panose="02040503050406030204" pitchFamily="18" charset="0"/>
                                            </a:rPr>
                                            <m:t>𝐿𝐶𝑃</m:t>
                                          </m:r>
                                        </m:sub>
                                      </m:sSub>
                                    </m:e>
                                  </m:mr>
                                </m:m>
                              </m:e>
                            </m:mr>
                          </m:m>
                        </m:e>
                      </m:d>
                    </m:oMath>
                  </m:oMathPara>
                </a14:m>
                <a:endParaRPr lang="ru-RU" sz="2400" dirty="0">
                  <a:solidFill>
                    <a:schemeClr val="tx1"/>
                  </a:solidFill>
                </a:endParaRPr>
              </a:p>
            </p:txBody>
          </p:sp>
        </mc:Choice>
        <mc:Fallback xmlns="">
          <p:sp>
            <p:nvSpPr>
              <p:cNvPr id="29" name="TextBox 28"/>
              <p:cNvSpPr txBox="1">
                <a:spLocks noRot="1" noChangeAspect="1" noMove="1" noResize="1" noEditPoints="1" noAdjustHandles="1" noChangeArrowheads="1" noChangeShapeType="1" noTextEdit="1"/>
              </p:cNvSpPr>
              <p:nvPr/>
            </p:nvSpPr>
            <p:spPr>
              <a:xfrm>
                <a:off x="106668" y="675062"/>
                <a:ext cx="2592313" cy="1757148"/>
              </a:xfrm>
              <a:prstGeom prst="rect">
                <a:avLst/>
              </a:prstGeom>
              <a:blipFill rotWithShape="0">
                <a:blip r:embed="rId4"/>
                <a:stretch>
                  <a:fillRect/>
                </a:stretch>
              </a:blipFill>
            </p:spPr>
            <p:txBody>
              <a:bodyPr/>
              <a:lstStyle/>
              <a:p>
                <a:r>
                  <a:rPr lang="ru-RU">
                    <a:noFill/>
                  </a:rPr>
                  <a:t> </a:t>
                </a:r>
              </a:p>
            </p:txBody>
          </p:sp>
        </mc:Fallback>
      </mc:AlternateContent>
      <p:pic>
        <p:nvPicPr>
          <p:cNvPr id="16" name="Рисунок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99227" y="735328"/>
            <a:ext cx="453827" cy="361246"/>
          </a:xfrm>
          <a:prstGeom prst="rect">
            <a:avLst/>
          </a:prstGeom>
        </p:spPr>
      </p:pic>
      <mc:AlternateContent xmlns:mc="http://schemas.openxmlformats.org/markup-compatibility/2006" xmlns:a14="http://schemas.microsoft.com/office/drawing/2010/main">
        <mc:Choice Requires="a14">
          <p:sp>
            <p:nvSpPr>
              <p:cNvPr id="17" name="TextBox 16"/>
              <p:cNvSpPr txBox="1"/>
              <p:nvPr/>
            </p:nvSpPr>
            <p:spPr>
              <a:xfrm>
                <a:off x="0" y="2446650"/>
                <a:ext cx="3153364" cy="72083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AU" i="1" dirty="0" smtClean="0">
                          <a:latin typeface="Cambria Math" panose="02040503050406030204" pitchFamily="18" charset="0"/>
                        </a:rPr>
                        <m:t>𝑃𝑢𝑟𝑖𝑡𝑦</m:t>
                      </m:r>
                      <m:r>
                        <a:rPr lang="en-AU" b="0" i="1" dirty="0" smtClean="0">
                          <a:latin typeface="Cambria Math" panose="02040503050406030204" pitchFamily="18" charset="0"/>
                        </a:rPr>
                        <m:t>(</m:t>
                      </m:r>
                      <m:r>
                        <m:rPr>
                          <m:sty m:val="p"/>
                        </m:rPr>
                        <a:rPr lang="en-AU" b="0" i="0" dirty="0" smtClean="0">
                          <a:latin typeface="Cambria Math" panose="02040503050406030204" pitchFamily="18" charset="0"/>
                        </a:rPr>
                        <m:t>DOP</m:t>
                      </m:r>
                      <m:r>
                        <a:rPr lang="en-AU" b="0" i="1" dirty="0" smtClean="0">
                          <a:latin typeface="Cambria Math" panose="02040503050406030204" pitchFamily="18" charset="0"/>
                        </a:rPr>
                        <m:t>)</m:t>
                      </m:r>
                      <m:r>
                        <a:rPr lang="en-AU" i="1" dirty="0" smtClean="0">
                          <a:latin typeface="Cambria Math" panose="02040503050406030204" pitchFamily="18" charset="0"/>
                        </a:rPr>
                        <m:t>=</m:t>
                      </m:r>
                      <m:f>
                        <m:fPr>
                          <m:ctrlPr>
                            <a:rPr lang="en-AU" i="1" dirty="0" smtClean="0">
                              <a:latin typeface="Cambria Math" panose="02040503050406030204" pitchFamily="18" charset="0"/>
                            </a:rPr>
                          </m:ctrlPr>
                        </m:fPr>
                        <m:num>
                          <m:sSubSup>
                            <m:sSubSupPr>
                              <m:ctrlPr>
                                <a:rPr lang="en-AU" i="1" dirty="0" smtClean="0">
                                  <a:latin typeface="Cambria Math" panose="02040503050406030204" pitchFamily="18" charset="0"/>
                                </a:rPr>
                              </m:ctrlPr>
                            </m:sSubSupPr>
                            <m:e>
                              <m:r>
                                <a:rPr lang="en-AU" b="0" i="1" dirty="0" smtClean="0">
                                  <a:latin typeface="Cambria Math" panose="02040503050406030204" pitchFamily="18" charset="0"/>
                                </a:rPr>
                                <m:t>𝑆</m:t>
                              </m:r>
                            </m:e>
                            <m:sub>
                              <m:r>
                                <a:rPr lang="en-AU" b="0" i="1" dirty="0" smtClean="0">
                                  <a:latin typeface="Cambria Math" panose="02040503050406030204" pitchFamily="18" charset="0"/>
                                </a:rPr>
                                <m:t>1</m:t>
                              </m:r>
                            </m:sub>
                            <m:sup>
                              <m:r>
                                <a:rPr lang="en-AU" b="0" i="1" dirty="0" smtClean="0">
                                  <a:latin typeface="Cambria Math" panose="02040503050406030204" pitchFamily="18" charset="0"/>
                                </a:rPr>
                                <m:t>2</m:t>
                              </m:r>
                            </m:sup>
                          </m:sSubSup>
                          <m:r>
                            <a:rPr lang="en-AU" b="0" i="1" dirty="0" smtClean="0">
                              <a:latin typeface="Cambria Math" panose="02040503050406030204" pitchFamily="18" charset="0"/>
                            </a:rPr>
                            <m:t>+</m:t>
                          </m:r>
                          <m:sSubSup>
                            <m:sSubSupPr>
                              <m:ctrlPr>
                                <a:rPr lang="en-AU" i="1" dirty="0">
                                  <a:latin typeface="Cambria Math" panose="02040503050406030204" pitchFamily="18" charset="0"/>
                                </a:rPr>
                              </m:ctrlPr>
                            </m:sSubSupPr>
                            <m:e>
                              <m:r>
                                <a:rPr lang="en-AU" i="1" dirty="0">
                                  <a:latin typeface="Cambria Math" panose="02040503050406030204" pitchFamily="18" charset="0"/>
                                </a:rPr>
                                <m:t>𝑆</m:t>
                              </m:r>
                            </m:e>
                            <m:sub>
                              <m:r>
                                <a:rPr lang="en-AU" b="0" i="1" dirty="0" smtClean="0">
                                  <a:latin typeface="Cambria Math" panose="02040503050406030204" pitchFamily="18" charset="0"/>
                                </a:rPr>
                                <m:t>2</m:t>
                              </m:r>
                            </m:sub>
                            <m:sup>
                              <m:r>
                                <a:rPr lang="en-AU" i="1" dirty="0">
                                  <a:latin typeface="Cambria Math" panose="02040503050406030204" pitchFamily="18" charset="0"/>
                                </a:rPr>
                                <m:t>2</m:t>
                              </m:r>
                            </m:sup>
                          </m:sSubSup>
                          <m:r>
                            <a:rPr lang="en-AU" b="0" i="1" dirty="0" smtClean="0">
                              <a:latin typeface="Cambria Math" panose="02040503050406030204" pitchFamily="18" charset="0"/>
                            </a:rPr>
                            <m:t>+</m:t>
                          </m:r>
                          <m:sSubSup>
                            <m:sSubSupPr>
                              <m:ctrlPr>
                                <a:rPr lang="en-AU" i="1" dirty="0">
                                  <a:latin typeface="Cambria Math" panose="02040503050406030204" pitchFamily="18" charset="0"/>
                                </a:rPr>
                              </m:ctrlPr>
                            </m:sSubSupPr>
                            <m:e>
                              <m:r>
                                <a:rPr lang="en-AU" i="1" dirty="0">
                                  <a:latin typeface="Cambria Math" panose="02040503050406030204" pitchFamily="18" charset="0"/>
                                </a:rPr>
                                <m:t>𝑆</m:t>
                              </m:r>
                            </m:e>
                            <m:sub>
                              <m:r>
                                <a:rPr lang="en-AU" b="0" i="1" dirty="0" smtClean="0">
                                  <a:latin typeface="Cambria Math" panose="02040503050406030204" pitchFamily="18" charset="0"/>
                                </a:rPr>
                                <m:t>3</m:t>
                              </m:r>
                            </m:sub>
                            <m:sup>
                              <m:r>
                                <a:rPr lang="en-AU" i="1" dirty="0">
                                  <a:latin typeface="Cambria Math" panose="02040503050406030204" pitchFamily="18" charset="0"/>
                                </a:rPr>
                                <m:t>2</m:t>
                              </m:r>
                            </m:sup>
                          </m:sSubSup>
                        </m:num>
                        <m:den>
                          <m:sSubSup>
                            <m:sSubSupPr>
                              <m:ctrlPr>
                                <a:rPr lang="en-AU" i="1" dirty="0" smtClean="0">
                                  <a:latin typeface="Cambria Math" panose="02040503050406030204" pitchFamily="18" charset="0"/>
                                </a:rPr>
                              </m:ctrlPr>
                            </m:sSubSupPr>
                            <m:e>
                              <m:r>
                                <a:rPr lang="en-AU" b="0" i="1" dirty="0" smtClean="0">
                                  <a:latin typeface="Cambria Math" panose="02040503050406030204" pitchFamily="18" charset="0"/>
                                </a:rPr>
                                <m:t>𝑆</m:t>
                              </m:r>
                            </m:e>
                            <m:sub>
                              <m:r>
                                <a:rPr lang="en-AU" b="0" i="1" dirty="0" smtClean="0">
                                  <a:latin typeface="Cambria Math" panose="02040503050406030204" pitchFamily="18" charset="0"/>
                                </a:rPr>
                                <m:t>0</m:t>
                              </m:r>
                            </m:sub>
                            <m:sup>
                              <m:r>
                                <a:rPr lang="en-AU" b="0" i="1" dirty="0" smtClean="0">
                                  <a:latin typeface="Cambria Math" panose="02040503050406030204" pitchFamily="18" charset="0"/>
                                </a:rPr>
                                <m:t>2</m:t>
                              </m:r>
                            </m:sup>
                          </m:sSubSup>
                        </m:den>
                      </m:f>
                    </m:oMath>
                  </m:oMathPara>
                </a14:m>
                <a:endParaRPr lang="ru-RU" dirty="0"/>
              </a:p>
            </p:txBody>
          </p:sp>
        </mc:Choice>
        <mc:Fallback xmlns="">
          <p:sp>
            <p:nvSpPr>
              <p:cNvPr id="17" name="TextBox 16"/>
              <p:cNvSpPr txBox="1">
                <a:spLocks noRot="1" noChangeAspect="1" noMove="1" noResize="1" noEditPoints="1" noAdjustHandles="1" noChangeArrowheads="1" noChangeShapeType="1" noTextEdit="1"/>
              </p:cNvSpPr>
              <p:nvPr/>
            </p:nvSpPr>
            <p:spPr>
              <a:xfrm>
                <a:off x="0" y="2446650"/>
                <a:ext cx="3153364" cy="720838"/>
              </a:xfrm>
              <a:prstGeom prst="rect">
                <a:avLst/>
              </a:prstGeom>
              <a:blipFill rotWithShape="0">
                <a:blip r:embed="rId6"/>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20" name="Прямоугольник 19"/>
              <p:cNvSpPr/>
              <p:nvPr/>
            </p:nvSpPr>
            <p:spPr>
              <a:xfrm>
                <a:off x="10449231" y="2222294"/>
                <a:ext cx="1102610"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ru-RU" sz="3200" i="1" smtClean="0">
                              <a:latin typeface="Cambria Math" panose="02040503050406030204" pitchFamily="18" charset="0"/>
                            </a:rPr>
                          </m:ctrlPr>
                        </m:sSubPr>
                        <m:e>
                          <m:r>
                            <a:rPr lang="en-AU" sz="3200" i="1">
                              <a:latin typeface="Cambria Math" panose="02040503050406030204" pitchFamily="18" charset="0"/>
                            </a:rPr>
                            <m:t>𝐼</m:t>
                          </m:r>
                        </m:e>
                        <m:sub>
                          <m:r>
                            <a:rPr lang="ru-RU" sz="3200" b="0" i="1" smtClean="0">
                              <a:latin typeface="Cambria Math" panose="02040503050406030204" pitchFamily="18" charset="0"/>
                            </a:rPr>
                            <m:t>+</m:t>
                          </m:r>
                          <m:r>
                            <a:rPr lang="en-AU" sz="3200" b="0" i="1" smtClean="0">
                              <a:latin typeface="Cambria Math" panose="02040503050406030204" pitchFamily="18" charset="0"/>
                            </a:rPr>
                            <m:t>45</m:t>
                          </m:r>
                          <m:r>
                            <a:rPr lang="ru-RU" sz="3200" i="1">
                              <a:latin typeface="Cambria Math" panose="02040503050406030204" pitchFamily="18" charset="0"/>
                              <a:ea typeface="Cambria Math" panose="02040503050406030204" pitchFamily="18" charset="0"/>
                            </a:rPr>
                            <m:t>°</m:t>
                          </m:r>
                        </m:sub>
                      </m:sSub>
                    </m:oMath>
                  </m:oMathPara>
                </a14:m>
                <a:endParaRPr lang="ru-RU" sz="3200" dirty="0"/>
              </a:p>
            </p:txBody>
          </p:sp>
        </mc:Choice>
        <mc:Fallback xmlns="">
          <p:sp>
            <p:nvSpPr>
              <p:cNvPr id="20" name="Прямоугольник 19"/>
              <p:cNvSpPr>
                <a:spLocks noRot="1" noChangeAspect="1" noMove="1" noResize="1" noEditPoints="1" noAdjustHandles="1" noChangeArrowheads="1" noChangeShapeType="1" noTextEdit="1"/>
              </p:cNvSpPr>
              <p:nvPr/>
            </p:nvSpPr>
            <p:spPr>
              <a:xfrm>
                <a:off x="10449231" y="2222294"/>
                <a:ext cx="1102610" cy="584775"/>
              </a:xfrm>
              <a:prstGeom prst="rect">
                <a:avLst/>
              </a:prstGeom>
              <a:blipFill rotWithShape="0">
                <a:blip r:embed="rId7"/>
                <a:stretch>
                  <a:fillRect/>
                </a:stretch>
              </a:blipFill>
            </p:spPr>
            <p:txBody>
              <a:bodyPr/>
              <a:lstStyle/>
              <a:p>
                <a:r>
                  <a:rPr lang="ru-RU">
                    <a:noFill/>
                  </a:rPr>
                  <a:t> </a:t>
                </a:r>
              </a:p>
            </p:txBody>
          </p:sp>
        </mc:Fallback>
      </mc:AlternateContent>
      <p:pic>
        <p:nvPicPr>
          <p:cNvPr id="19" name="Рисунок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53054" y="1171390"/>
            <a:ext cx="453827" cy="361246"/>
          </a:xfrm>
          <a:prstGeom prst="rect">
            <a:avLst/>
          </a:prstGeom>
        </p:spPr>
      </p:pic>
      <mc:AlternateContent xmlns:mc="http://schemas.openxmlformats.org/markup-compatibility/2006" xmlns:a14="http://schemas.microsoft.com/office/drawing/2010/main">
        <mc:Choice Requires="a14">
          <p:sp>
            <p:nvSpPr>
              <p:cNvPr id="22" name="Прямоугольник 21"/>
              <p:cNvSpPr/>
              <p:nvPr/>
            </p:nvSpPr>
            <p:spPr>
              <a:xfrm>
                <a:off x="6502862" y="804186"/>
                <a:ext cx="1192955"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AU" sz="3200" b="0" i="1" dirty="0" smtClean="0">
                          <a:latin typeface="Cambria Math" panose="02040503050406030204" pitchFamily="18" charset="0"/>
                        </a:rPr>
                        <m:t>+45</m:t>
                      </m:r>
                      <m:r>
                        <a:rPr lang="ru-RU" sz="3200" i="1" dirty="0" smtClean="0">
                          <a:latin typeface="Cambria Math" panose="02040503050406030204" pitchFamily="18" charset="0"/>
                          <a:ea typeface="Cambria Math" panose="02040503050406030204" pitchFamily="18" charset="0"/>
                        </a:rPr>
                        <m:t>°</m:t>
                      </m:r>
                    </m:oMath>
                  </m:oMathPara>
                </a14:m>
                <a:endParaRPr lang="ru-RU" sz="3200" dirty="0"/>
              </a:p>
            </p:txBody>
          </p:sp>
        </mc:Choice>
        <mc:Fallback xmlns="">
          <p:sp>
            <p:nvSpPr>
              <p:cNvPr id="22" name="Прямоугольник 21"/>
              <p:cNvSpPr>
                <a:spLocks noRot="1" noChangeAspect="1" noMove="1" noResize="1" noEditPoints="1" noAdjustHandles="1" noChangeArrowheads="1" noChangeShapeType="1" noTextEdit="1"/>
              </p:cNvSpPr>
              <p:nvPr/>
            </p:nvSpPr>
            <p:spPr>
              <a:xfrm>
                <a:off x="6502862" y="804186"/>
                <a:ext cx="1192955" cy="584775"/>
              </a:xfrm>
              <a:prstGeom prst="rect">
                <a:avLst/>
              </a:prstGeom>
              <a:blipFill rotWithShape="0">
                <a:blip r:embed="rId8"/>
                <a:stretch>
                  <a:fillRect/>
                </a:stretch>
              </a:blipFill>
            </p:spPr>
            <p:txBody>
              <a:bodyPr/>
              <a:lstStyle/>
              <a:p>
                <a:r>
                  <a:rPr lang="ru-RU">
                    <a:noFill/>
                  </a:rPr>
                  <a:t> </a:t>
                </a:r>
              </a:p>
            </p:txBody>
          </p:sp>
        </mc:Fallback>
      </mc:AlternateContent>
    </p:spTree>
    <p:extLst>
      <p:ext uri="{BB962C8B-B14F-4D97-AF65-F5344CB8AC3E}">
        <p14:creationId xmlns:p14="http://schemas.microsoft.com/office/powerpoint/2010/main" val="389384942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p:cNvPicPr>
            <a:picLocks noChangeAspect="1"/>
          </p:cNvPicPr>
          <p:nvPr/>
        </p:nvPicPr>
        <p:blipFill>
          <a:blip r:embed="rId3"/>
          <a:stretch>
            <a:fillRect/>
          </a:stretch>
        </p:blipFill>
        <p:spPr>
          <a:xfrm>
            <a:off x="3223796" y="638082"/>
            <a:ext cx="8639909" cy="3753197"/>
          </a:xfrm>
          <a:prstGeom prst="rect">
            <a:avLst/>
          </a:prstGeom>
        </p:spPr>
      </p:pic>
      <p:sp>
        <p:nvSpPr>
          <p:cNvPr id="2" name="Прямоугольник 1">
            <a:extLst>
              <a:ext uri="{FF2B5EF4-FFF2-40B4-BE49-F238E27FC236}">
                <a16:creationId xmlns:a16="http://schemas.microsoft.com/office/drawing/2014/main" xmlns="" id="{EBAC40D6-56D8-57D1-2043-EC499F956793}"/>
              </a:ext>
            </a:extLst>
          </p:cNvPr>
          <p:cNvSpPr/>
          <p:nvPr/>
        </p:nvSpPr>
        <p:spPr>
          <a:xfrm>
            <a:off x="0" y="6502840"/>
            <a:ext cx="12192000" cy="355160"/>
          </a:xfrm>
          <a:prstGeom prst="rect">
            <a:avLst/>
          </a:prstGeom>
          <a:solidFill>
            <a:srgbClr val="6667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ru-RU" dirty="0" smtClean="0">
                <a:latin typeface="Cambria" panose="02040503050406030204" pitchFamily="18" charset="0"/>
                <a:ea typeface="Cambria" panose="02040503050406030204" pitchFamily="18" charset="0"/>
              </a:rPr>
              <a:t>15</a:t>
            </a:r>
            <a:endParaRPr lang="ru-RU" dirty="0">
              <a:latin typeface="Cambria" panose="02040503050406030204" pitchFamily="18" charset="0"/>
              <a:ea typeface="Cambria" panose="02040503050406030204" pitchFamily="18" charset="0"/>
            </a:endParaRPr>
          </a:p>
        </p:txBody>
      </p:sp>
      <p:sp>
        <p:nvSpPr>
          <p:cNvPr id="3" name="Прямоугольник 2">
            <a:extLst>
              <a:ext uri="{FF2B5EF4-FFF2-40B4-BE49-F238E27FC236}">
                <a16:creationId xmlns:a16="http://schemas.microsoft.com/office/drawing/2014/main" xmlns="" id="{85A8224A-EADE-6381-83AC-091859F6E4FB}"/>
              </a:ext>
            </a:extLst>
          </p:cNvPr>
          <p:cNvSpPr/>
          <p:nvPr/>
        </p:nvSpPr>
        <p:spPr>
          <a:xfrm>
            <a:off x="0" y="0"/>
            <a:ext cx="12192000" cy="552975"/>
          </a:xfrm>
          <a:prstGeom prst="rect">
            <a:avLst/>
          </a:prstGeom>
          <a:solidFill>
            <a:srgbClr val="6667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Google Shape;4885;p38">
            <a:extLst>
              <a:ext uri="{FF2B5EF4-FFF2-40B4-BE49-F238E27FC236}">
                <a16:creationId xmlns:a16="http://schemas.microsoft.com/office/drawing/2014/main" xmlns="" id="{946F322B-28CD-A01C-44F6-768900A3F553}"/>
              </a:ext>
            </a:extLst>
          </p:cNvPr>
          <p:cNvSpPr/>
          <p:nvPr/>
        </p:nvSpPr>
        <p:spPr>
          <a:xfrm rot="13500000">
            <a:off x="643695" y="113668"/>
            <a:ext cx="331941" cy="331941"/>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886;p38">
            <a:extLst>
              <a:ext uri="{FF2B5EF4-FFF2-40B4-BE49-F238E27FC236}">
                <a16:creationId xmlns:a16="http://schemas.microsoft.com/office/drawing/2014/main" xmlns="" id="{BD2FF347-9FD6-811A-4BD7-CE95CF9E5A96}"/>
              </a:ext>
            </a:extLst>
          </p:cNvPr>
          <p:cNvSpPr/>
          <p:nvPr/>
        </p:nvSpPr>
        <p:spPr>
          <a:xfrm rot="10800000">
            <a:off x="576282" y="46750"/>
            <a:ext cx="467606" cy="467606"/>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4893;p38">
            <a:extLst>
              <a:ext uri="{FF2B5EF4-FFF2-40B4-BE49-F238E27FC236}">
                <a16:creationId xmlns:a16="http://schemas.microsoft.com/office/drawing/2014/main" xmlns="" id="{B9C114DB-F87A-5CFA-2172-C3F1D0615BC1}"/>
              </a:ext>
            </a:extLst>
          </p:cNvPr>
          <p:cNvSpPr/>
          <p:nvPr/>
        </p:nvSpPr>
        <p:spPr>
          <a:xfrm rot="13500000">
            <a:off x="175416" y="113668"/>
            <a:ext cx="331941" cy="331941"/>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4894;p38">
            <a:extLst>
              <a:ext uri="{FF2B5EF4-FFF2-40B4-BE49-F238E27FC236}">
                <a16:creationId xmlns:a16="http://schemas.microsoft.com/office/drawing/2014/main" xmlns="" id="{97F91B01-BB90-C2B2-55D3-24FD52E73AD9}"/>
              </a:ext>
            </a:extLst>
          </p:cNvPr>
          <p:cNvSpPr/>
          <p:nvPr/>
        </p:nvSpPr>
        <p:spPr>
          <a:xfrm rot="10800000">
            <a:off x="108000" y="46750"/>
            <a:ext cx="467606" cy="467606"/>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885;p38">
            <a:extLst>
              <a:ext uri="{FF2B5EF4-FFF2-40B4-BE49-F238E27FC236}">
                <a16:creationId xmlns:a16="http://schemas.microsoft.com/office/drawing/2014/main" xmlns="" id="{946F322B-28CD-A01C-44F6-768900A3F553}"/>
              </a:ext>
            </a:extLst>
          </p:cNvPr>
          <p:cNvSpPr/>
          <p:nvPr/>
        </p:nvSpPr>
        <p:spPr>
          <a:xfrm rot="13500000">
            <a:off x="11697735" y="111646"/>
            <a:ext cx="331941" cy="331941"/>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886;p38">
            <a:extLst>
              <a:ext uri="{FF2B5EF4-FFF2-40B4-BE49-F238E27FC236}">
                <a16:creationId xmlns:a16="http://schemas.microsoft.com/office/drawing/2014/main" xmlns="" id="{BD2FF347-9FD6-811A-4BD7-CE95CF9E5A96}"/>
              </a:ext>
            </a:extLst>
          </p:cNvPr>
          <p:cNvSpPr/>
          <p:nvPr/>
        </p:nvSpPr>
        <p:spPr>
          <a:xfrm rot="10800000">
            <a:off x="11630322" y="44728"/>
            <a:ext cx="467606" cy="467606"/>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893;p38">
            <a:extLst>
              <a:ext uri="{FF2B5EF4-FFF2-40B4-BE49-F238E27FC236}">
                <a16:creationId xmlns:a16="http://schemas.microsoft.com/office/drawing/2014/main" xmlns="" id="{B9C114DB-F87A-5CFA-2172-C3F1D0615BC1}"/>
              </a:ext>
            </a:extLst>
          </p:cNvPr>
          <p:cNvSpPr/>
          <p:nvPr/>
        </p:nvSpPr>
        <p:spPr>
          <a:xfrm rot="13500000">
            <a:off x="11229456" y="111646"/>
            <a:ext cx="331941" cy="331941"/>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894;p38">
            <a:extLst>
              <a:ext uri="{FF2B5EF4-FFF2-40B4-BE49-F238E27FC236}">
                <a16:creationId xmlns:a16="http://schemas.microsoft.com/office/drawing/2014/main" xmlns="" id="{97F91B01-BB90-C2B2-55D3-24FD52E73AD9}"/>
              </a:ext>
            </a:extLst>
          </p:cNvPr>
          <p:cNvSpPr/>
          <p:nvPr/>
        </p:nvSpPr>
        <p:spPr>
          <a:xfrm rot="10800000">
            <a:off x="11162040" y="44728"/>
            <a:ext cx="467606" cy="467606"/>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TextBox 30">
            <a:extLst>
              <a:ext uri="{FF2B5EF4-FFF2-40B4-BE49-F238E27FC236}">
                <a16:creationId xmlns:a16="http://schemas.microsoft.com/office/drawing/2014/main" xmlns="" id="{2CCAA011-7FAD-95ED-B027-C78E1CDC440D}"/>
              </a:ext>
            </a:extLst>
          </p:cNvPr>
          <p:cNvSpPr txBox="1"/>
          <p:nvPr/>
        </p:nvSpPr>
        <p:spPr>
          <a:xfrm>
            <a:off x="1043717" y="-122087"/>
            <a:ext cx="10117657" cy="707886"/>
          </a:xfrm>
          <a:prstGeom prst="rect">
            <a:avLst/>
          </a:prstGeom>
          <a:noFill/>
        </p:spPr>
        <p:txBody>
          <a:bodyPr wrap="square">
            <a:spAutoFit/>
          </a:bodyPr>
          <a:lstStyle/>
          <a:p>
            <a:pPr algn="ctr"/>
            <a:r>
              <a:rPr lang="ru-RU" sz="4000" b="1" dirty="0" smtClean="0">
                <a:solidFill>
                  <a:schemeClr val="bg1"/>
                </a:solidFill>
                <a:latin typeface="Cambria" panose="02040503050406030204" pitchFamily="18" charset="0"/>
                <a:ea typeface="Cambria" panose="02040503050406030204" pitchFamily="18" charset="0"/>
              </a:rPr>
              <a:t>Измерение параметров Стокса</a:t>
            </a:r>
            <a:endParaRPr lang="ru-RU" sz="4000" b="1" dirty="0">
              <a:solidFill>
                <a:schemeClr val="bg1"/>
              </a:solidFill>
              <a:latin typeface="Cambria" panose="02040503050406030204" pitchFamily="18" charset="0"/>
              <a:ea typeface="Cambria" panose="02040503050406030204" pitchFamily="18" charset="0"/>
            </a:endParaRPr>
          </a:p>
        </p:txBody>
      </p:sp>
      <mc:AlternateContent xmlns:mc="http://schemas.openxmlformats.org/markup-compatibility/2006" xmlns:a14="http://schemas.microsoft.com/office/drawing/2010/main">
        <mc:Choice Requires="a14">
          <p:sp>
            <p:nvSpPr>
              <p:cNvPr id="29" name="TextBox 28"/>
              <p:cNvSpPr txBox="1"/>
              <p:nvPr/>
            </p:nvSpPr>
            <p:spPr>
              <a:xfrm>
                <a:off x="106668" y="675062"/>
                <a:ext cx="2592313" cy="175714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ru-RU" sz="2400" i="1" smtClean="0">
                              <a:solidFill>
                                <a:schemeClr val="tx1"/>
                              </a:solidFill>
                              <a:latin typeface="Cambria Math" panose="02040503050406030204" pitchFamily="18" charset="0"/>
                            </a:rPr>
                          </m:ctrlPr>
                        </m:dPr>
                        <m:e>
                          <m:m>
                            <m:mPr>
                              <m:mcs>
                                <m:mc>
                                  <m:mcPr>
                                    <m:count m:val="1"/>
                                    <m:mcJc m:val="center"/>
                                  </m:mcPr>
                                </m:mc>
                              </m:mcs>
                              <m:ctrlPr>
                                <a:rPr lang="ru-RU" sz="2400" i="1" smtClean="0">
                                  <a:solidFill>
                                    <a:schemeClr val="tx1"/>
                                  </a:solidFill>
                                  <a:latin typeface="Cambria Math" panose="02040503050406030204" pitchFamily="18" charset="0"/>
                                </a:rPr>
                              </m:ctrlPr>
                            </m:mPr>
                            <m:mr>
                              <m:e>
                                <m:sSub>
                                  <m:sSubPr>
                                    <m:ctrlPr>
                                      <a:rPr lang="ru-RU" sz="2400" i="1" smtClean="0">
                                        <a:solidFill>
                                          <a:schemeClr val="tx1"/>
                                        </a:solidFill>
                                        <a:latin typeface="Cambria Math" panose="02040503050406030204" pitchFamily="18" charset="0"/>
                                      </a:rPr>
                                    </m:ctrlPr>
                                  </m:sSubPr>
                                  <m:e>
                                    <m:r>
                                      <a:rPr lang="en-AU" sz="2400" b="0" i="1" smtClean="0">
                                        <a:solidFill>
                                          <a:schemeClr val="tx1"/>
                                        </a:solidFill>
                                        <a:latin typeface="Cambria Math" panose="02040503050406030204" pitchFamily="18" charset="0"/>
                                      </a:rPr>
                                      <m:t>𝑆</m:t>
                                    </m:r>
                                  </m:e>
                                  <m:sub>
                                    <m:r>
                                      <a:rPr lang="en-AU" sz="2400" b="0" i="1" smtClean="0">
                                        <a:solidFill>
                                          <a:schemeClr val="tx1"/>
                                        </a:solidFill>
                                        <a:latin typeface="Cambria Math" panose="02040503050406030204" pitchFamily="18" charset="0"/>
                                      </a:rPr>
                                      <m:t>0</m:t>
                                    </m:r>
                                  </m:sub>
                                </m:sSub>
                                <m:r>
                                  <m:rPr>
                                    <m:brk m:alnAt="7"/>
                                  </m:rPr>
                                  <a:rPr lang="en-AU" sz="2400" b="0" i="1" smtClean="0">
                                    <a:solidFill>
                                      <a:schemeClr val="tx1"/>
                                    </a:solidFill>
                                    <a:latin typeface="Cambria Math" panose="02040503050406030204" pitchFamily="18" charset="0"/>
                                  </a:rPr>
                                  <m:t>=</m:t>
                                </m:r>
                                <m:r>
                                  <a:rPr lang="en-AU" sz="2400" b="0" i="1" smtClean="0">
                                    <a:solidFill>
                                      <a:schemeClr val="tx1"/>
                                    </a:solidFill>
                                    <a:latin typeface="Cambria Math" panose="02040503050406030204" pitchFamily="18" charset="0"/>
                                  </a:rPr>
                                  <m:t>𝐼</m:t>
                                </m:r>
                              </m:e>
                            </m:mr>
                            <m:mr>
                              <m:e>
                                <m:sSub>
                                  <m:sSubPr>
                                    <m:ctrlPr>
                                      <a:rPr lang="ru-RU" sz="2400" i="1">
                                        <a:latin typeface="Cambria Math" panose="02040503050406030204" pitchFamily="18" charset="0"/>
                                      </a:rPr>
                                    </m:ctrlPr>
                                  </m:sSubPr>
                                  <m:e>
                                    <m:r>
                                      <a:rPr lang="en-AU" sz="2400" i="1">
                                        <a:latin typeface="Cambria Math" panose="02040503050406030204" pitchFamily="18" charset="0"/>
                                      </a:rPr>
                                      <m:t>𝑆</m:t>
                                    </m:r>
                                  </m:e>
                                  <m:sub>
                                    <m:r>
                                      <a:rPr lang="en-AU" sz="2400" b="0" i="1" smtClean="0">
                                        <a:latin typeface="Cambria Math" panose="02040503050406030204" pitchFamily="18" charset="0"/>
                                      </a:rPr>
                                      <m:t>1</m:t>
                                    </m:r>
                                  </m:sub>
                                </m:sSub>
                                <m:r>
                                  <m:rPr>
                                    <m:brk m:alnAt="7"/>
                                  </m:rPr>
                                  <a:rPr lang="en-AU" sz="2400" i="1">
                                    <a:latin typeface="Cambria Math" panose="02040503050406030204" pitchFamily="18" charset="0"/>
                                  </a:rPr>
                                  <m:t>=</m:t>
                                </m:r>
                                <m:sSub>
                                  <m:sSubPr>
                                    <m:ctrlPr>
                                      <a:rPr lang="ru-RU" sz="2400" i="1">
                                        <a:latin typeface="Cambria Math" panose="02040503050406030204" pitchFamily="18" charset="0"/>
                                      </a:rPr>
                                    </m:ctrlPr>
                                  </m:sSubPr>
                                  <m:e>
                                    <m:r>
                                      <a:rPr lang="en-AU" sz="2400" i="1">
                                        <a:latin typeface="Cambria Math" panose="02040503050406030204" pitchFamily="18" charset="0"/>
                                      </a:rPr>
                                      <m:t>𝐼</m:t>
                                    </m:r>
                                  </m:e>
                                  <m:sub>
                                    <m:r>
                                      <a:rPr lang="ru-RU" sz="2400" b="0" i="1" smtClean="0">
                                        <a:latin typeface="Cambria Math" panose="02040503050406030204" pitchFamily="18" charset="0"/>
                                      </a:rPr>
                                      <m:t>0</m:t>
                                    </m:r>
                                    <m:r>
                                      <a:rPr lang="ru-RU" sz="2400" b="0" i="1" smtClean="0">
                                        <a:latin typeface="Cambria Math" panose="02040503050406030204" pitchFamily="18" charset="0"/>
                                        <a:ea typeface="Cambria Math" panose="02040503050406030204" pitchFamily="18" charset="0"/>
                                      </a:rPr>
                                      <m:t>°</m:t>
                                    </m:r>
                                  </m:sub>
                                </m:sSub>
                                <m:r>
                                  <a:rPr lang="en-AU" sz="2400" b="0" i="0" smtClean="0">
                                    <a:latin typeface="Cambria Math" panose="02040503050406030204" pitchFamily="18" charset="0"/>
                                  </a:rPr>
                                  <m:t>−</m:t>
                                </m:r>
                                <m:sSub>
                                  <m:sSubPr>
                                    <m:ctrlPr>
                                      <a:rPr lang="ru-RU" sz="2400" i="1">
                                        <a:latin typeface="Cambria Math" panose="02040503050406030204" pitchFamily="18" charset="0"/>
                                      </a:rPr>
                                    </m:ctrlPr>
                                  </m:sSubPr>
                                  <m:e>
                                    <m:r>
                                      <a:rPr lang="en-AU" sz="2400" i="1">
                                        <a:latin typeface="Cambria Math" panose="02040503050406030204" pitchFamily="18" charset="0"/>
                                      </a:rPr>
                                      <m:t>𝐼</m:t>
                                    </m:r>
                                  </m:e>
                                  <m:sub>
                                    <m:r>
                                      <a:rPr lang="ru-RU" sz="2400" b="0" i="1" smtClean="0">
                                        <a:latin typeface="Cambria Math" panose="02040503050406030204" pitchFamily="18" charset="0"/>
                                      </a:rPr>
                                      <m:t>90</m:t>
                                    </m:r>
                                    <m:r>
                                      <a:rPr lang="ru-RU" sz="2400" b="0" i="1" smtClean="0">
                                        <a:latin typeface="Cambria Math" panose="02040503050406030204" pitchFamily="18" charset="0"/>
                                        <a:ea typeface="Cambria Math" panose="02040503050406030204" pitchFamily="18" charset="0"/>
                                      </a:rPr>
                                      <m:t>°</m:t>
                                    </m:r>
                                  </m:sub>
                                </m:sSub>
                              </m:e>
                            </m:mr>
                            <m:mr>
                              <m:e>
                                <m:m>
                                  <m:mPr>
                                    <m:mcs>
                                      <m:mc>
                                        <m:mcPr>
                                          <m:count m:val="1"/>
                                          <m:mcJc m:val="center"/>
                                        </m:mcPr>
                                      </m:mc>
                                    </m:mcs>
                                    <m:ctrlPr>
                                      <a:rPr lang="ru-RU" sz="2400" i="1" smtClean="0">
                                        <a:solidFill>
                                          <a:schemeClr val="tx1"/>
                                        </a:solidFill>
                                        <a:latin typeface="Cambria Math" panose="02040503050406030204" pitchFamily="18" charset="0"/>
                                      </a:rPr>
                                    </m:ctrlPr>
                                  </m:mPr>
                                  <m:mr>
                                    <m:e>
                                      <m:sSub>
                                        <m:sSubPr>
                                          <m:ctrlPr>
                                            <a:rPr lang="ru-RU" sz="2400" i="1">
                                              <a:latin typeface="Cambria Math" panose="02040503050406030204" pitchFamily="18" charset="0"/>
                                            </a:rPr>
                                          </m:ctrlPr>
                                        </m:sSubPr>
                                        <m:e>
                                          <m:r>
                                            <a:rPr lang="en-AU" sz="2400" i="1">
                                              <a:latin typeface="Cambria Math" panose="02040503050406030204" pitchFamily="18" charset="0"/>
                                            </a:rPr>
                                            <m:t>𝑆</m:t>
                                          </m:r>
                                        </m:e>
                                        <m:sub>
                                          <m:r>
                                            <a:rPr lang="en-AU" sz="2400" b="0" i="1" smtClean="0">
                                              <a:latin typeface="Cambria Math" panose="02040503050406030204" pitchFamily="18" charset="0"/>
                                            </a:rPr>
                                            <m:t>2</m:t>
                                          </m:r>
                                        </m:sub>
                                      </m:sSub>
                                      <m:r>
                                        <m:rPr>
                                          <m:brk m:alnAt="7"/>
                                        </m:rPr>
                                        <a:rPr lang="en-AU" sz="2400" i="1">
                                          <a:latin typeface="Cambria Math" panose="02040503050406030204" pitchFamily="18" charset="0"/>
                                        </a:rPr>
                                        <m:t>=</m:t>
                                      </m:r>
                                      <m:sSub>
                                        <m:sSubPr>
                                          <m:ctrlPr>
                                            <a:rPr lang="ru-RU" sz="2400" i="1">
                                              <a:latin typeface="Cambria Math" panose="02040503050406030204" pitchFamily="18" charset="0"/>
                                            </a:rPr>
                                          </m:ctrlPr>
                                        </m:sSubPr>
                                        <m:e>
                                          <m:r>
                                            <a:rPr lang="en-AU" sz="2400" i="1">
                                              <a:latin typeface="Cambria Math" panose="02040503050406030204" pitchFamily="18" charset="0"/>
                                            </a:rPr>
                                            <m:t>𝐼</m:t>
                                          </m:r>
                                        </m:e>
                                        <m:sub>
                                          <m:r>
                                            <a:rPr lang="ru-RU" sz="2400" b="0" i="1" smtClean="0">
                                              <a:latin typeface="Cambria Math" panose="02040503050406030204" pitchFamily="18" charset="0"/>
                                            </a:rPr>
                                            <m:t>45</m:t>
                                          </m:r>
                                          <m:r>
                                            <a:rPr lang="ru-RU" sz="2400" b="0" i="1" smtClean="0">
                                              <a:latin typeface="Cambria Math" panose="02040503050406030204" pitchFamily="18" charset="0"/>
                                              <a:ea typeface="Cambria Math" panose="02040503050406030204" pitchFamily="18" charset="0"/>
                                            </a:rPr>
                                            <m:t>°</m:t>
                                          </m:r>
                                        </m:sub>
                                      </m:sSub>
                                      <m:r>
                                        <a:rPr lang="en-AU" sz="2400">
                                          <a:latin typeface="Cambria Math" panose="02040503050406030204" pitchFamily="18" charset="0"/>
                                        </a:rPr>
                                        <m:t>−</m:t>
                                      </m:r>
                                      <m:sSub>
                                        <m:sSubPr>
                                          <m:ctrlPr>
                                            <a:rPr lang="ru-RU" sz="2400" i="1">
                                              <a:latin typeface="Cambria Math" panose="02040503050406030204" pitchFamily="18" charset="0"/>
                                            </a:rPr>
                                          </m:ctrlPr>
                                        </m:sSubPr>
                                        <m:e>
                                          <m:r>
                                            <a:rPr lang="en-AU" sz="2400" i="1">
                                              <a:latin typeface="Cambria Math" panose="02040503050406030204" pitchFamily="18" charset="0"/>
                                            </a:rPr>
                                            <m:t>𝐼</m:t>
                                          </m:r>
                                        </m:e>
                                        <m:sub>
                                          <m:r>
                                            <a:rPr lang="ru-RU" sz="2400" b="0" i="1" smtClean="0">
                                              <a:latin typeface="Cambria Math" panose="02040503050406030204" pitchFamily="18" charset="0"/>
                                            </a:rPr>
                                            <m:t>−</m:t>
                                          </m:r>
                                          <m:r>
                                            <a:rPr lang="en-AU" sz="2400" b="0" i="1" smtClean="0">
                                              <a:latin typeface="Cambria Math" panose="02040503050406030204" pitchFamily="18" charset="0"/>
                                            </a:rPr>
                                            <m:t>4</m:t>
                                          </m:r>
                                          <m:r>
                                            <a:rPr lang="ru-RU" sz="2400" b="0" i="1" smtClean="0">
                                              <a:latin typeface="Cambria Math" panose="02040503050406030204" pitchFamily="18" charset="0"/>
                                            </a:rPr>
                                            <m:t>5</m:t>
                                          </m:r>
                                          <m:r>
                                            <a:rPr lang="ru-RU" sz="2400" b="0" i="1" smtClean="0">
                                              <a:latin typeface="Cambria Math" panose="02040503050406030204" pitchFamily="18" charset="0"/>
                                              <a:ea typeface="Cambria Math" panose="02040503050406030204" pitchFamily="18" charset="0"/>
                                            </a:rPr>
                                            <m:t>°</m:t>
                                          </m:r>
                                        </m:sub>
                                      </m:sSub>
                                    </m:e>
                                  </m:mr>
                                  <m:mr>
                                    <m:e>
                                      <m:sSub>
                                        <m:sSubPr>
                                          <m:ctrlPr>
                                            <a:rPr lang="ru-RU" sz="2400" i="1">
                                              <a:latin typeface="Cambria Math" panose="02040503050406030204" pitchFamily="18" charset="0"/>
                                            </a:rPr>
                                          </m:ctrlPr>
                                        </m:sSubPr>
                                        <m:e>
                                          <m:r>
                                            <a:rPr lang="en-AU" sz="2400" i="1">
                                              <a:latin typeface="Cambria Math" panose="02040503050406030204" pitchFamily="18" charset="0"/>
                                            </a:rPr>
                                            <m:t>𝑆</m:t>
                                          </m:r>
                                        </m:e>
                                        <m:sub>
                                          <m:r>
                                            <a:rPr lang="en-AU" sz="2400" b="0" i="1" smtClean="0">
                                              <a:latin typeface="Cambria Math" panose="02040503050406030204" pitchFamily="18" charset="0"/>
                                            </a:rPr>
                                            <m:t>3</m:t>
                                          </m:r>
                                        </m:sub>
                                      </m:sSub>
                                      <m:r>
                                        <m:rPr>
                                          <m:brk m:alnAt="7"/>
                                        </m:rPr>
                                        <a:rPr lang="en-AU" sz="2400" i="1">
                                          <a:latin typeface="Cambria Math" panose="02040503050406030204" pitchFamily="18" charset="0"/>
                                        </a:rPr>
                                        <m:t>=</m:t>
                                      </m:r>
                                      <m:sSub>
                                        <m:sSubPr>
                                          <m:ctrlPr>
                                            <a:rPr lang="ru-RU" sz="2400" i="1">
                                              <a:latin typeface="Cambria Math" panose="02040503050406030204" pitchFamily="18" charset="0"/>
                                            </a:rPr>
                                          </m:ctrlPr>
                                        </m:sSubPr>
                                        <m:e>
                                          <m:r>
                                            <a:rPr lang="en-AU" sz="2400" i="1">
                                              <a:latin typeface="Cambria Math" panose="02040503050406030204" pitchFamily="18" charset="0"/>
                                            </a:rPr>
                                            <m:t>𝐼</m:t>
                                          </m:r>
                                        </m:e>
                                        <m:sub>
                                          <m:r>
                                            <a:rPr lang="en-AU" sz="2400" b="0" i="1" smtClean="0">
                                              <a:latin typeface="Cambria Math" panose="02040503050406030204" pitchFamily="18" charset="0"/>
                                            </a:rPr>
                                            <m:t>𝑅𝐶𝑃</m:t>
                                          </m:r>
                                        </m:sub>
                                      </m:sSub>
                                      <m:r>
                                        <a:rPr lang="en-AU" sz="2400">
                                          <a:latin typeface="Cambria Math" panose="02040503050406030204" pitchFamily="18" charset="0"/>
                                        </a:rPr>
                                        <m:t>−</m:t>
                                      </m:r>
                                      <m:sSub>
                                        <m:sSubPr>
                                          <m:ctrlPr>
                                            <a:rPr lang="ru-RU" sz="2400" i="1">
                                              <a:latin typeface="Cambria Math" panose="02040503050406030204" pitchFamily="18" charset="0"/>
                                            </a:rPr>
                                          </m:ctrlPr>
                                        </m:sSubPr>
                                        <m:e>
                                          <m:r>
                                            <a:rPr lang="en-AU" sz="2400" i="1">
                                              <a:latin typeface="Cambria Math" panose="02040503050406030204" pitchFamily="18" charset="0"/>
                                            </a:rPr>
                                            <m:t>𝐼</m:t>
                                          </m:r>
                                        </m:e>
                                        <m:sub>
                                          <m:r>
                                            <a:rPr lang="en-AU" sz="2400" b="0" i="1" smtClean="0">
                                              <a:latin typeface="Cambria Math" panose="02040503050406030204" pitchFamily="18" charset="0"/>
                                            </a:rPr>
                                            <m:t>𝐿𝐶𝑃</m:t>
                                          </m:r>
                                        </m:sub>
                                      </m:sSub>
                                    </m:e>
                                  </m:mr>
                                </m:m>
                              </m:e>
                            </m:mr>
                          </m:m>
                        </m:e>
                      </m:d>
                    </m:oMath>
                  </m:oMathPara>
                </a14:m>
                <a:endParaRPr lang="ru-RU" sz="2400" dirty="0">
                  <a:solidFill>
                    <a:schemeClr val="tx1"/>
                  </a:solidFill>
                </a:endParaRPr>
              </a:p>
            </p:txBody>
          </p:sp>
        </mc:Choice>
        <mc:Fallback xmlns="">
          <p:sp>
            <p:nvSpPr>
              <p:cNvPr id="29" name="TextBox 28"/>
              <p:cNvSpPr txBox="1">
                <a:spLocks noRot="1" noChangeAspect="1" noMove="1" noResize="1" noEditPoints="1" noAdjustHandles="1" noChangeArrowheads="1" noChangeShapeType="1" noTextEdit="1"/>
              </p:cNvSpPr>
              <p:nvPr/>
            </p:nvSpPr>
            <p:spPr>
              <a:xfrm>
                <a:off x="106668" y="675062"/>
                <a:ext cx="2592313" cy="1757148"/>
              </a:xfrm>
              <a:prstGeom prst="rect">
                <a:avLst/>
              </a:prstGeom>
              <a:blipFill rotWithShape="0">
                <a:blip r:embed="rId4"/>
                <a:stretch>
                  <a:fillRect/>
                </a:stretch>
              </a:blipFill>
            </p:spPr>
            <p:txBody>
              <a:bodyPr/>
              <a:lstStyle/>
              <a:p>
                <a:r>
                  <a:rPr lang="ru-RU">
                    <a:noFill/>
                  </a:rPr>
                  <a:t> </a:t>
                </a:r>
              </a:p>
            </p:txBody>
          </p:sp>
        </mc:Fallback>
      </mc:AlternateContent>
      <p:pic>
        <p:nvPicPr>
          <p:cNvPr id="16" name="Рисунок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99227" y="735328"/>
            <a:ext cx="453827" cy="361246"/>
          </a:xfrm>
          <a:prstGeom prst="rect">
            <a:avLst/>
          </a:prstGeom>
        </p:spPr>
      </p:pic>
      <mc:AlternateContent xmlns:mc="http://schemas.openxmlformats.org/markup-compatibility/2006" xmlns:a14="http://schemas.microsoft.com/office/drawing/2010/main">
        <mc:Choice Requires="a14">
          <p:sp>
            <p:nvSpPr>
              <p:cNvPr id="17" name="TextBox 16"/>
              <p:cNvSpPr txBox="1"/>
              <p:nvPr/>
            </p:nvSpPr>
            <p:spPr>
              <a:xfrm>
                <a:off x="0" y="2446650"/>
                <a:ext cx="3153364" cy="72083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AU" i="1" dirty="0" smtClean="0">
                          <a:latin typeface="Cambria Math" panose="02040503050406030204" pitchFamily="18" charset="0"/>
                        </a:rPr>
                        <m:t>𝑃𝑢𝑟𝑖𝑡𝑦</m:t>
                      </m:r>
                      <m:r>
                        <a:rPr lang="en-AU" b="0" i="1" dirty="0" smtClean="0">
                          <a:latin typeface="Cambria Math" panose="02040503050406030204" pitchFamily="18" charset="0"/>
                        </a:rPr>
                        <m:t>(</m:t>
                      </m:r>
                      <m:r>
                        <m:rPr>
                          <m:sty m:val="p"/>
                        </m:rPr>
                        <a:rPr lang="en-AU" b="0" i="0" dirty="0" smtClean="0">
                          <a:latin typeface="Cambria Math" panose="02040503050406030204" pitchFamily="18" charset="0"/>
                        </a:rPr>
                        <m:t>DOP</m:t>
                      </m:r>
                      <m:r>
                        <a:rPr lang="en-AU" b="0" i="1" dirty="0" smtClean="0">
                          <a:latin typeface="Cambria Math" panose="02040503050406030204" pitchFamily="18" charset="0"/>
                        </a:rPr>
                        <m:t>)</m:t>
                      </m:r>
                      <m:r>
                        <a:rPr lang="en-AU" i="1" dirty="0" smtClean="0">
                          <a:latin typeface="Cambria Math" panose="02040503050406030204" pitchFamily="18" charset="0"/>
                        </a:rPr>
                        <m:t>=</m:t>
                      </m:r>
                      <m:f>
                        <m:fPr>
                          <m:ctrlPr>
                            <a:rPr lang="en-AU" i="1" dirty="0" smtClean="0">
                              <a:latin typeface="Cambria Math" panose="02040503050406030204" pitchFamily="18" charset="0"/>
                            </a:rPr>
                          </m:ctrlPr>
                        </m:fPr>
                        <m:num>
                          <m:sSubSup>
                            <m:sSubSupPr>
                              <m:ctrlPr>
                                <a:rPr lang="en-AU" i="1" dirty="0" smtClean="0">
                                  <a:latin typeface="Cambria Math" panose="02040503050406030204" pitchFamily="18" charset="0"/>
                                </a:rPr>
                              </m:ctrlPr>
                            </m:sSubSupPr>
                            <m:e>
                              <m:r>
                                <a:rPr lang="en-AU" b="0" i="1" dirty="0" smtClean="0">
                                  <a:latin typeface="Cambria Math" panose="02040503050406030204" pitchFamily="18" charset="0"/>
                                </a:rPr>
                                <m:t>𝑆</m:t>
                              </m:r>
                            </m:e>
                            <m:sub>
                              <m:r>
                                <a:rPr lang="en-AU" b="0" i="1" dirty="0" smtClean="0">
                                  <a:latin typeface="Cambria Math" panose="02040503050406030204" pitchFamily="18" charset="0"/>
                                </a:rPr>
                                <m:t>1</m:t>
                              </m:r>
                            </m:sub>
                            <m:sup>
                              <m:r>
                                <a:rPr lang="en-AU" b="0" i="1" dirty="0" smtClean="0">
                                  <a:latin typeface="Cambria Math" panose="02040503050406030204" pitchFamily="18" charset="0"/>
                                </a:rPr>
                                <m:t>2</m:t>
                              </m:r>
                            </m:sup>
                          </m:sSubSup>
                          <m:r>
                            <a:rPr lang="en-AU" b="0" i="1" dirty="0" smtClean="0">
                              <a:latin typeface="Cambria Math" panose="02040503050406030204" pitchFamily="18" charset="0"/>
                            </a:rPr>
                            <m:t>+</m:t>
                          </m:r>
                          <m:sSubSup>
                            <m:sSubSupPr>
                              <m:ctrlPr>
                                <a:rPr lang="en-AU" i="1" dirty="0">
                                  <a:latin typeface="Cambria Math" panose="02040503050406030204" pitchFamily="18" charset="0"/>
                                </a:rPr>
                              </m:ctrlPr>
                            </m:sSubSupPr>
                            <m:e>
                              <m:r>
                                <a:rPr lang="en-AU" i="1" dirty="0">
                                  <a:latin typeface="Cambria Math" panose="02040503050406030204" pitchFamily="18" charset="0"/>
                                </a:rPr>
                                <m:t>𝑆</m:t>
                              </m:r>
                            </m:e>
                            <m:sub>
                              <m:r>
                                <a:rPr lang="en-AU" b="0" i="1" dirty="0" smtClean="0">
                                  <a:latin typeface="Cambria Math" panose="02040503050406030204" pitchFamily="18" charset="0"/>
                                </a:rPr>
                                <m:t>2</m:t>
                              </m:r>
                            </m:sub>
                            <m:sup>
                              <m:r>
                                <a:rPr lang="en-AU" i="1" dirty="0">
                                  <a:latin typeface="Cambria Math" panose="02040503050406030204" pitchFamily="18" charset="0"/>
                                </a:rPr>
                                <m:t>2</m:t>
                              </m:r>
                            </m:sup>
                          </m:sSubSup>
                          <m:r>
                            <a:rPr lang="en-AU" b="0" i="1" dirty="0" smtClean="0">
                              <a:latin typeface="Cambria Math" panose="02040503050406030204" pitchFamily="18" charset="0"/>
                            </a:rPr>
                            <m:t>+</m:t>
                          </m:r>
                          <m:sSubSup>
                            <m:sSubSupPr>
                              <m:ctrlPr>
                                <a:rPr lang="en-AU" i="1" dirty="0">
                                  <a:latin typeface="Cambria Math" panose="02040503050406030204" pitchFamily="18" charset="0"/>
                                </a:rPr>
                              </m:ctrlPr>
                            </m:sSubSupPr>
                            <m:e>
                              <m:r>
                                <a:rPr lang="en-AU" i="1" dirty="0">
                                  <a:latin typeface="Cambria Math" panose="02040503050406030204" pitchFamily="18" charset="0"/>
                                </a:rPr>
                                <m:t>𝑆</m:t>
                              </m:r>
                            </m:e>
                            <m:sub>
                              <m:r>
                                <a:rPr lang="en-AU" b="0" i="1" dirty="0" smtClean="0">
                                  <a:latin typeface="Cambria Math" panose="02040503050406030204" pitchFamily="18" charset="0"/>
                                </a:rPr>
                                <m:t>3</m:t>
                              </m:r>
                            </m:sub>
                            <m:sup>
                              <m:r>
                                <a:rPr lang="en-AU" i="1" dirty="0">
                                  <a:latin typeface="Cambria Math" panose="02040503050406030204" pitchFamily="18" charset="0"/>
                                </a:rPr>
                                <m:t>2</m:t>
                              </m:r>
                            </m:sup>
                          </m:sSubSup>
                        </m:num>
                        <m:den>
                          <m:sSubSup>
                            <m:sSubSupPr>
                              <m:ctrlPr>
                                <a:rPr lang="en-AU" i="1" dirty="0" smtClean="0">
                                  <a:latin typeface="Cambria Math" panose="02040503050406030204" pitchFamily="18" charset="0"/>
                                </a:rPr>
                              </m:ctrlPr>
                            </m:sSubSupPr>
                            <m:e>
                              <m:r>
                                <a:rPr lang="en-AU" b="0" i="1" dirty="0" smtClean="0">
                                  <a:latin typeface="Cambria Math" panose="02040503050406030204" pitchFamily="18" charset="0"/>
                                </a:rPr>
                                <m:t>𝑆</m:t>
                              </m:r>
                            </m:e>
                            <m:sub>
                              <m:r>
                                <a:rPr lang="en-AU" b="0" i="1" dirty="0" smtClean="0">
                                  <a:latin typeface="Cambria Math" panose="02040503050406030204" pitchFamily="18" charset="0"/>
                                </a:rPr>
                                <m:t>0</m:t>
                              </m:r>
                            </m:sub>
                            <m:sup>
                              <m:r>
                                <a:rPr lang="en-AU" b="0" i="1" dirty="0" smtClean="0">
                                  <a:latin typeface="Cambria Math" panose="02040503050406030204" pitchFamily="18" charset="0"/>
                                </a:rPr>
                                <m:t>2</m:t>
                              </m:r>
                            </m:sup>
                          </m:sSubSup>
                        </m:den>
                      </m:f>
                    </m:oMath>
                  </m:oMathPara>
                </a14:m>
                <a:endParaRPr lang="ru-RU" dirty="0"/>
              </a:p>
            </p:txBody>
          </p:sp>
        </mc:Choice>
        <mc:Fallback xmlns="">
          <p:sp>
            <p:nvSpPr>
              <p:cNvPr id="17" name="TextBox 16"/>
              <p:cNvSpPr txBox="1">
                <a:spLocks noRot="1" noChangeAspect="1" noMove="1" noResize="1" noEditPoints="1" noAdjustHandles="1" noChangeArrowheads="1" noChangeShapeType="1" noTextEdit="1"/>
              </p:cNvSpPr>
              <p:nvPr/>
            </p:nvSpPr>
            <p:spPr>
              <a:xfrm>
                <a:off x="0" y="2446650"/>
                <a:ext cx="3153364" cy="720838"/>
              </a:xfrm>
              <a:prstGeom prst="rect">
                <a:avLst/>
              </a:prstGeom>
              <a:blipFill rotWithShape="0">
                <a:blip r:embed="rId6"/>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20" name="Прямоугольник 19"/>
              <p:cNvSpPr/>
              <p:nvPr/>
            </p:nvSpPr>
            <p:spPr>
              <a:xfrm>
                <a:off x="10449231" y="2222294"/>
                <a:ext cx="1102610"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ru-RU" sz="3200" i="1" smtClean="0">
                              <a:latin typeface="Cambria Math" panose="02040503050406030204" pitchFamily="18" charset="0"/>
                            </a:rPr>
                          </m:ctrlPr>
                        </m:sSubPr>
                        <m:e>
                          <m:r>
                            <a:rPr lang="en-AU" sz="3200" i="1">
                              <a:latin typeface="Cambria Math" panose="02040503050406030204" pitchFamily="18" charset="0"/>
                            </a:rPr>
                            <m:t>𝐼</m:t>
                          </m:r>
                        </m:e>
                        <m:sub>
                          <m:r>
                            <a:rPr lang="ru-RU" sz="3200" b="0" i="1" smtClean="0">
                              <a:latin typeface="Cambria Math" panose="02040503050406030204" pitchFamily="18" charset="0"/>
                            </a:rPr>
                            <m:t>−</m:t>
                          </m:r>
                          <m:r>
                            <a:rPr lang="en-AU" sz="3200" b="0" i="1" smtClean="0">
                              <a:latin typeface="Cambria Math" panose="02040503050406030204" pitchFamily="18" charset="0"/>
                            </a:rPr>
                            <m:t>45</m:t>
                          </m:r>
                          <m:r>
                            <a:rPr lang="ru-RU" sz="3200" i="1">
                              <a:latin typeface="Cambria Math" panose="02040503050406030204" pitchFamily="18" charset="0"/>
                              <a:ea typeface="Cambria Math" panose="02040503050406030204" pitchFamily="18" charset="0"/>
                            </a:rPr>
                            <m:t>°</m:t>
                          </m:r>
                        </m:sub>
                      </m:sSub>
                    </m:oMath>
                  </m:oMathPara>
                </a14:m>
                <a:endParaRPr lang="ru-RU" sz="3200" dirty="0"/>
              </a:p>
            </p:txBody>
          </p:sp>
        </mc:Choice>
        <mc:Fallback xmlns="">
          <p:sp>
            <p:nvSpPr>
              <p:cNvPr id="20" name="Прямоугольник 19"/>
              <p:cNvSpPr>
                <a:spLocks noRot="1" noChangeAspect="1" noMove="1" noResize="1" noEditPoints="1" noAdjustHandles="1" noChangeArrowheads="1" noChangeShapeType="1" noTextEdit="1"/>
              </p:cNvSpPr>
              <p:nvPr/>
            </p:nvSpPr>
            <p:spPr>
              <a:xfrm>
                <a:off x="10449231" y="2222294"/>
                <a:ext cx="1102610" cy="584775"/>
              </a:xfrm>
              <a:prstGeom prst="rect">
                <a:avLst/>
              </a:prstGeom>
              <a:blipFill rotWithShape="0">
                <a:blip r:embed="rId7"/>
                <a:stretch>
                  <a:fillRect/>
                </a:stretch>
              </a:blipFill>
            </p:spPr>
            <p:txBody>
              <a:bodyPr/>
              <a:lstStyle/>
              <a:p>
                <a:r>
                  <a:rPr lang="ru-RU">
                    <a:noFill/>
                  </a:rPr>
                  <a:t> </a:t>
                </a:r>
              </a:p>
            </p:txBody>
          </p:sp>
        </mc:Fallback>
      </mc:AlternateContent>
      <p:pic>
        <p:nvPicPr>
          <p:cNvPr id="19" name="Рисунок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53054" y="1171390"/>
            <a:ext cx="453827" cy="361246"/>
          </a:xfrm>
          <a:prstGeom prst="rect">
            <a:avLst/>
          </a:prstGeom>
        </p:spPr>
      </p:pic>
      <mc:AlternateContent xmlns:mc="http://schemas.openxmlformats.org/markup-compatibility/2006" xmlns:a14="http://schemas.microsoft.com/office/drawing/2010/main">
        <mc:Choice Requires="a14">
          <p:sp>
            <p:nvSpPr>
              <p:cNvPr id="21" name="Прямоугольник 20"/>
              <p:cNvSpPr/>
              <p:nvPr/>
            </p:nvSpPr>
            <p:spPr>
              <a:xfrm>
                <a:off x="6502862" y="804186"/>
                <a:ext cx="1192955"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AU" sz="3200" b="0" i="1" dirty="0" smtClean="0">
                          <a:latin typeface="Cambria Math" panose="02040503050406030204" pitchFamily="18" charset="0"/>
                        </a:rPr>
                        <m:t>−45</m:t>
                      </m:r>
                      <m:r>
                        <a:rPr lang="ru-RU" sz="3200" i="1" dirty="0" smtClean="0">
                          <a:latin typeface="Cambria Math" panose="02040503050406030204" pitchFamily="18" charset="0"/>
                          <a:ea typeface="Cambria Math" panose="02040503050406030204" pitchFamily="18" charset="0"/>
                        </a:rPr>
                        <m:t>°</m:t>
                      </m:r>
                    </m:oMath>
                  </m:oMathPara>
                </a14:m>
                <a:endParaRPr lang="ru-RU" sz="3200" dirty="0"/>
              </a:p>
            </p:txBody>
          </p:sp>
        </mc:Choice>
        <mc:Fallback xmlns="">
          <p:sp>
            <p:nvSpPr>
              <p:cNvPr id="21" name="Прямоугольник 20"/>
              <p:cNvSpPr>
                <a:spLocks noRot="1" noChangeAspect="1" noMove="1" noResize="1" noEditPoints="1" noAdjustHandles="1" noChangeArrowheads="1" noChangeShapeType="1" noTextEdit="1"/>
              </p:cNvSpPr>
              <p:nvPr/>
            </p:nvSpPr>
            <p:spPr>
              <a:xfrm>
                <a:off x="6502862" y="804186"/>
                <a:ext cx="1192955" cy="584775"/>
              </a:xfrm>
              <a:prstGeom prst="rect">
                <a:avLst/>
              </a:prstGeom>
              <a:blipFill rotWithShape="0">
                <a:blip r:embed="rId8"/>
                <a:stretch>
                  <a:fillRect/>
                </a:stretch>
              </a:blipFill>
            </p:spPr>
            <p:txBody>
              <a:bodyPr/>
              <a:lstStyle/>
              <a:p>
                <a:r>
                  <a:rPr lang="ru-RU">
                    <a:noFill/>
                  </a:rPr>
                  <a:t> </a:t>
                </a:r>
              </a:p>
            </p:txBody>
          </p:sp>
        </mc:Fallback>
      </mc:AlternateContent>
      <p:pic>
        <p:nvPicPr>
          <p:cNvPr id="22" name="Рисунок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43410" y="1553636"/>
            <a:ext cx="453827" cy="361246"/>
          </a:xfrm>
          <a:prstGeom prst="rect">
            <a:avLst/>
          </a:prstGeom>
        </p:spPr>
      </p:pic>
    </p:spTree>
    <p:extLst>
      <p:ext uri="{BB962C8B-B14F-4D97-AF65-F5344CB8AC3E}">
        <p14:creationId xmlns:p14="http://schemas.microsoft.com/office/powerpoint/2010/main" val="57951708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a:stretch>
            <a:fillRect/>
          </a:stretch>
        </p:blipFill>
        <p:spPr>
          <a:xfrm>
            <a:off x="3221915" y="638082"/>
            <a:ext cx="8641789" cy="3754013"/>
          </a:xfrm>
          <a:prstGeom prst="rect">
            <a:avLst/>
          </a:prstGeom>
        </p:spPr>
      </p:pic>
      <p:sp>
        <p:nvSpPr>
          <p:cNvPr id="2" name="Прямоугольник 1">
            <a:extLst>
              <a:ext uri="{FF2B5EF4-FFF2-40B4-BE49-F238E27FC236}">
                <a16:creationId xmlns:a16="http://schemas.microsoft.com/office/drawing/2014/main" xmlns="" id="{EBAC40D6-56D8-57D1-2043-EC499F956793}"/>
              </a:ext>
            </a:extLst>
          </p:cNvPr>
          <p:cNvSpPr/>
          <p:nvPr/>
        </p:nvSpPr>
        <p:spPr>
          <a:xfrm>
            <a:off x="0" y="6502840"/>
            <a:ext cx="12192000" cy="355160"/>
          </a:xfrm>
          <a:prstGeom prst="rect">
            <a:avLst/>
          </a:prstGeom>
          <a:solidFill>
            <a:srgbClr val="6667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ru-RU" dirty="0" smtClean="0">
                <a:latin typeface="Cambria" panose="02040503050406030204" pitchFamily="18" charset="0"/>
                <a:ea typeface="Cambria" panose="02040503050406030204" pitchFamily="18" charset="0"/>
              </a:rPr>
              <a:t>15</a:t>
            </a:r>
            <a:endParaRPr lang="ru-RU" dirty="0">
              <a:latin typeface="Cambria" panose="02040503050406030204" pitchFamily="18" charset="0"/>
              <a:ea typeface="Cambria" panose="02040503050406030204" pitchFamily="18" charset="0"/>
            </a:endParaRPr>
          </a:p>
        </p:txBody>
      </p:sp>
      <p:sp>
        <p:nvSpPr>
          <p:cNvPr id="3" name="Прямоугольник 2">
            <a:extLst>
              <a:ext uri="{FF2B5EF4-FFF2-40B4-BE49-F238E27FC236}">
                <a16:creationId xmlns:a16="http://schemas.microsoft.com/office/drawing/2014/main" xmlns="" id="{85A8224A-EADE-6381-83AC-091859F6E4FB}"/>
              </a:ext>
            </a:extLst>
          </p:cNvPr>
          <p:cNvSpPr/>
          <p:nvPr/>
        </p:nvSpPr>
        <p:spPr>
          <a:xfrm>
            <a:off x="0" y="0"/>
            <a:ext cx="12192000" cy="552975"/>
          </a:xfrm>
          <a:prstGeom prst="rect">
            <a:avLst/>
          </a:prstGeom>
          <a:solidFill>
            <a:srgbClr val="6667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Google Shape;4885;p38">
            <a:extLst>
              <a:ext uri="{FF2B5EF4-FFF2-40B4-BE49-F238E27FC236}">
                <a16:creationId xmlns:a16="http://schemas.microsoft.com/office/drawing/2014/main" xmlns="" id="{946F322B-28CD-A01C-44F6-768900A3F553}"/>
              </a:ext>
            </a:extLst>
          </p:cNvPr>
          <p:cNvSpPr/>
          <p:nvPr/>
        </p:nvSpPr>
        <p:spPr>
          <a:xfrm rot="13500000">
            <a:off x="643695" y="113668"/>
            <a:ext cx="331941" cy="331941"/>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886;p38">
            <a:extLst>
              <a:ext uri="{FF2B5EF4-FFF2-40B4-BE49-F238E27FC236}">
                <a16:creationId xmlns:a16="http://schemas.microsoft.com/office/drawing/2014/main" xmlns="" id="{BD2FF347-9FD6-811A-4BD7-CE95CF9E5A96}"/>
              </a:ext>
            </a:extLst>
          </p:cNvPr>
          <p:cNvSpPr/>
          <p:nvPr/>
        </p:nvSpPr>
        <p:spPr>
          <a:xfrm rot="10800000">
            <a:off x="576282" y="46750"/>
            <a:ext cx="467606" cy="467606"/>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4893;p38">
            <a:extLst>
              <a:ext uri="{FF2B5EF4-FFF2-40B4-BE49-F238E27FC236}">
                <a16:creationId xmlns:a16="http://schemas.microsoft.com/office/drawing/2014/main" xmlns="" id="{B9C114DB-F87A-5CFA-2172-C3F1D0615BC1}"/>
              </a:ext>
            </a:extLst>
          </p:cNvPr>
          <p:cNvSpPr/>
          <p:nvPr/>
        </p:nvSpPr>
        <p:spPr>
          <a:xfrm rot="13500000">
            <a:off x="175416" y="113668"/>
            <a:ext cx="331941" cy="331941"/>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4894;p38">
            <a:extLst>
              <a:ext uri="{FF2B5EF4-FFF2-40B4-BE49-F238E27FC236}">
                <a16:creationId xmlns:a16="http://schemas.microsoft.com/office/drawing/2014/main" xmlns="" id="{97F91B01-BB90-C2B2-55D3-24FD52E73AD9}"/>
              </a:ext>
            </a:extLst>
          </p:cNvPr>
          <p:cNvSpPr/>
          <p:nvPr/>
        </p:nvSpPr>
        <p:spPr>
          <a:xfrm rot="10800000">
            <a:off x="108000" y="46750"/>
            <a:ext cx="467606" cy="467606"/>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885;p38">
            <a:extLst>
              <a:ext uri="{FF2B5EF4-FFF2-40B4-BE49-F238E27FC236}">
                <a16:creationId xmlns:a16="http://schemas.microsoft.com/office/drawing/2014/main" xmlns="" id="{946F322B-28CD-A01C-44F6-768900A3F553}"/>
              </a:ext>
            </a:extLst>
          </p:cNvPr>
          <p:cNvSpPr/>
          <p:nvPr/>
        </p:nvSpPr>
        <p:spPr>
          <a:xfrm rot="13500000">
            <a:off x="11697735" y="111646"/>
            <a:ext cx="331941" cy="331941"/>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886;p38">
            <a:extLst>
              <a:ext uri="{FF2B5EF4-FFF2-40B4-BE49-F238E27FC236}">
                <a16:creationId xmlns:a16="http://schemas.microsoft.com/office/drawing/2014/main" xmlns="" id="{BD2FF347-9FD6-811A-4BD7-CE95CF9E5A96}"/>
              </a:ext>
            </a:extLst>
          </p:cNvPr>
          <p:cNvSpPr/>
          <p:nvPr/>
        </p:nvSpPr>
        <p:spPr>
          <a:xfrm rot="10800000">
            <a:off x="11630322" y="44728"/>
            <a:ext cx="467606" cy="467606"/>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893;p38">
            <a:extLst>
              <a:ext uri="{FF2B5EF4-FFF2-40B4-BE49-F238E27FC236}">
                <a16:creationId xmlns:a16="http://schemas.microsoft.com/office/drawing/2014/main" xmlns="" id="{B9C114DB-F87A-5CFA-2172-C3F1D0615BC1}"/>
              </a:ext>
            </a:extLst>
          </p:cNvPr>
          <p:cNvSpPr/>
          <p:nvPr/>
        </p:nvSpPr>
        <p:spPr>
          <a:xfrm rot="13500000">
            <a:off x="11229456" y="111646"/>
            <a:ext cx="331941" cy="331941"/>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894;p38">
            <a:extLst>
              <a:ext uri="{FF2B5EF4-FFF2-40B4-BE49-F238E27FC236}">
                <a16:creationId xmlns:a16="http://schemas.microsoft.com/office/drawing/2014/main" xmlns="" id="{97F91B01-BB90-C2B2-55D3-24FD52E73AD9}"/>
              </a:ext>
            </a:extLst>
          </p:cNvPr>
          <p:cNvSpPr/>
          <p:nvPr/>
        </p:nvSpPr>
        <p:spPr>
          <a:xfrm rot="10800000">
            <a:off x="11162040" y="44728"/>
            <a:ext cx="467606" cy="467606"/>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TextBox 30">
            <a:extLst>
              <a:ext uri="{FF2B5EF4-FFF2-40B4-BE49-F238E27FC236}">
                <a16:creationId xmlns:a16="http://schemas.microsoft.com/office/drawing/2014/main" xmlns="" id="{2CCAA011-7FAD-95ED-B027-C78E1CDC440D}"/>
              </a:ext>
            </a:extLst>
          </p:cNvPr>
          <p:cNvSpPr txBox="1"/>
          <p:nvPr/>
        </p:nvSpPr>
        <p:spPr>
          <a:xfrm>
            <a:off x="1043717" y="-122087"/>
            <a:ext cx="10117657" cy="707886"/>
          </a:xfrm>
          <a:prstGeom prst="rect">
            <a:avLst/>
          </a:prstGeom>
          <a:noFill/>
        </p:spPr>
        <p:txBody>
          <a:bodyPr wrap="square">
            <a:spAutoFit/>
          </a:bodyPr>
          <a:lstStyle/>
          <a:p>
            <a:pPr algn="ctr"/>
            <a:r>
              <a:rPr lang="ru-RU" sz="4000" b="1" dirty="0" smtClean="0">
                <a:solidFill>
                  <a:schemeClr val="bg1"/>
                </a:solidFill>
                <a:latin typeface="Cambria" panose="02040503050406030204" pitchFamily="18" charset="0"/>
                <a:ea typeface="Cambria" panose="02040503050406030204" pitchFamily="18" charset="0"/>
              </a:rPr>
              <a:t>Измерение параметров Стокса</a:t>
            </a:r>
            <a:endParaRPr lang="ru-RU" sz="4000" b="1" dirty="0">
              <a:solidFill>
                <a:schemeClr val="bg1"/>
              </a:solidFill>
              <a:latin typeface="Cambria" panose="02040503050406030204" pitchFamily="18" charset="0"/>
              <a:ea typeface="Cambria" panose="02040503050406030204" pitchFamily="18" charset="0"/>
            </a:endParaRPr>
          </a:p>
        </p:txBody>
      </p:sp>
      <mc:AlternateContent xmlns:mc="http://schemas.openxmlformats.org/markup-compatibility/2006" xmlns:a14="http://schemas.microsoft.com/office/drawing/2010/main">
        <mc:Choice Requires="a14">
          <p:sp>
            <p:nvSpPr>
              <p:cNvPr id="29" name="TextBox 28"/>
              <p:cNvSpPr txBox="1"/>
              <p:nvPr/>
            </p:nvSpPr>
            <p:spPr>
              <a:xfrm>
                <a:off x="106668" y="675062"/>
                <a:ext cx="2592313" cy="175714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ru-RU" sz="2400" i="1" smtClean="0">
                              <a:solidFill>
                                <a:schemeClr val="tx1"/>
                              </a:solidFill>
                              <a:latin typeface="Cambria Math" panose="02040503050406030204" pitchFamily="18" charset="0"/>
                            </a:rPr>
                          </m:ctrlPr>
                        </m:dPr>
                        <m:e>
                          <m:m>
                            <m:mPr>
                              <m:mcs>
                                <m:mc>
                                  <m:mcPr>
                                    <m:count m:val="1"/>
                                    <m:mcJc m:val="center"/>
                                  </m:mcPr>
                                </m:mc>
                              </m:mcs>
                              <m:ctrlPr>
                                <a:rPr lang="ru-RU" sz="2400" i="1" smtClean="0">
                                  <a:solidFill>
                                    <a:schemeClr val="tx1"/>
                                  </a:solidFill>
                                  <a:latin typeface="Cambria Math" panose="02040503050406030204" pitchFamily="18" charset="0"/>
                                </a:rPr>
                              </m:ctrlPr>
                            </m:mPr>
                            <m:mr>
                              <m:e>
                                <m:sSub>
                                  <m:sSubPr>
                                    <m:ctrlPr>
                                      <a:rPr lang="ru-RU" sz="2400" i="1" smtClean="0">
                                        <a:solidFill>
                                          <a:schemeClr val="tx1"/>
                                        </a:solidFill>
                                        <a:latin typeface="Cambria Math" panose="02040503050406030204" pitchFamily="18" charset="0"/>
                                      </a:rPr>
                                    </m:ctrlPr>
                                  </m:sSubPr>
                                  <m:e>
                                    <m:r>
                                      <a:rPr lang="en-AU" sz="2400" b="0" i="1" smtClean="0">
                                        <a:solidFill>
                                          <a:schemeClr val="tx1"/>
                                        </a:solidFill>
                                        <a:latin typeface="Cambria Math" panose="02040503050406030204" pitchFamily="18" charset="0"/>
                                      </a:rPr>
                                      <m:t>𝑆</m:t>
                                    </m:r>
                                  </m:e>
                                  <m:sub>
                                    <m:r>
                                      <a:rPr lang="en-AU" sz="2400" b="0" i="1" smtClean="0">
                                        <a:solidFill>
                                          <a:schemeClr val="tx1"/>
                                        </a:solidFill>
                                        <a:latin typeface="Cambria Math" panose="02040503050406030204" pitchFamily="18" charset="0"/>
                                      </a:rPr>
                                      <m:t>0</m:t>
                                    </m:r>
                                  </m:sub>
                                </m:sSub>
                                <m:r>
                                  <m:rPr>
                                    <m:brk m:alnAt="7"/>
                                  </m:rPr>
                                  <a:rPr lang="en-AU" sz="2400" b="0" i="1" smtClean="0">
                                    <a:solidFill>
                                      <a:schemeClr val="tx1"/>
                                    </a:solidFill>
                                    <a:latin typeface="Cambria Math" panose="02040503050406030204" pitchFamily="18" charset="0"/>
                                  </a:rPr>
                                  <m:t>=</m:t>
                                </m:r>
                                <m:r>
                                  <a:rPr lang="en-AU" sz="2400" b="0" i="1" smtClean="0">
                                    <a:solidFill>
                                      <a:schemeClr val="tx1"/>
                                    </a:solidFill>
                                    <a:latin typeface="Cambria Math" panose="02040503050406030204" pitchFamily="18" charset="0"/>
                                  </a:rPr>
                                  <m:t>𝐼</m:t>
                                </m:r>
                              </m:e>
                            </m:mr>
                            <m:mr>
                              <m:e>
                                <m:sSub>
                                  <m:sSubPr>
                                    <m:ctrlPr>
                                      <a:rPr lang="ru-RU" sz="2400" i="1">
                                        <a:latin typeface="Cambria Math" panose="02040503050406030204" pitchFamily="18" charset="0"/>
                                      </a:rPr>
                                    </m:ctrlPr>
                                  </m:sSubPr>
                                  <m:e>
                                    <m:r>
                                      <a:rPr lang="en-AU" sz="2400" i="1">
                                        <a:latin typeface="Cambria Math" panose="02040503050406030204" pitchFamily="18" charset="0"/>
                                      </a:rPr>
                                      <m:t>𝑆</m:t>
                                    </m:r>
                                  </m:e>
                                  <m:sub>
                                    <m:r>
                                      <a:rPr lang="en-AU" sz="2400" b="0" i="1" smtClean="0">
                                        <a:latin typeface="Cambria Math" panose="02040503050406030204" pitchFamily="18" charset="0"/>
                                      </a:rPr>
                                      <m:t>1</m:t>
                                    </m:r>
                                  </m:sub>
                                </m:sSub>
                                <m:r>
                                  <m:rPr>
                                    <m:brk m:alnAt="7"/>
                                  </m:rPr>
                                  <a:rPr lang="en-AU" sz="2400" i="1">
                                    <a:latin typeface="Cambria Math" panose="02040503050406030204" pitchFamily="18" charset="0"/>
                                  </a:rPr>
                                  <m:t>=</m:t>
                                </m:r>
                                <m:sSub>
                                  <m:sSubPr>
                                    <m:ctrlPr>
                                      <a:rPr lang="ru-RU" sz="2400" i="1">
                                        <a:latin typeface="Cambria Math" panose="02040503050406030204" pitchFamily="18" charset="0"/>
                                      </a:rPr>
                                    </m:ctrlPr>
                                  </m:sSubPr>
                                  <m:e>
                                    <m:r>
                                      <a:rPr lang="en-AU" sz="2400" i="1">
                                        <a:latin typeface="Cambria Math" panose="02040503050406030204" pitchFamily="18" charset="0"/>
                                      </a:rPr>
                                      <m:t>𝐼</m:t>
                                    </m:r>
                                  </m:e>
                                  <m:sub>
                                    <m:r>
                                      <a:rPr lang="ru-RU" sz="2400" b="0" i="1" smtClean="0">
                                        <a:latin typeface="Cambria Math" panose="02040503050406030204" pitchFamily="18" charset="0"/>
                                      </a:rPr>
                                      <m:t>0</m:t>
                                    </m:r>
                                    <m:r>
                                      <a:rPr lang="ru-RU" sz="2400" b="0" i="1" smtClean="0">
                                        <a:latin typeface="Cambria Math" panose="02040503050406030204" pitchFamily="18" charset="0"/>
                                        <a:ea typeface="Cambria Math" panose="02040503050406030204" pitchFamily="18" charset="0"/>
                                      </a:rPr>
                                      <m:t>°</m:t>
                                    </m:r>
                                  </m:sub>
                                </m:sSub>
                                <m:r>
                                  <a:rPr lang="en-AU" sz="2400" b="0" i="0" smtClean="0">
                                    <a:latin typeface="Cambria Math" panose="02040503050406030204" pitchFamily="18" charset="0"/>
                                  </a:rPr>
                                  <m:t>−</m:t>
                                </m:r>
                                <m:sSub>
                                  <m:sSubPr>
                                    <m:ctrlPr>
                                      <a:rPr lang="ru-RU" sz="2400" i="1">
                                        <a:latin typeface="Cambria Math" panose="02040503050406030204" pitchFamily="18" charset="0"/>
                                      </a:rPr>
                                    </m:ctrlPr>
                                  </m:sSubPr>
                                  <m:e>
                                    <m:r>
                                      <a:rPr lang="en-AU" sz="2400" i="1">
                                        <a:latin typeface="Cambria Math" panose="02040503050406030204" pitchFamily="18" charset="0"/>
                                      </a:rPr>
                                      <m:t>𝐼</m:t>
                                    </m:r>
                                  </m:e>
                                  <m:sub>
                                    <m:r>
                                      <a:rPr lang="ru-RU" sz="2400" b="0" i="1" smtClean="0">
                                        <a:latin typeface="Cambria Math" panose="02040503050406030204" pitchFamily="18" charset="0"/>
                                      </a:rPr>
                                      <m:t>90</m:t>
                                    </m:r>
                                    <m:r>
                                      <a:rPr lang="ru-RU" sz="2400" b="0" i="1" smtClean="0">
                                        <a:latin typeface="Cambria Math" panose="02040503050406030204" pitchFamily="18" charset="0"/>
                                        <a:ea typeface="Cambria Math" panose="02040503050406030204" pitchFamily="18" charset="0"/>
                                      </a:rPr>
                                      <m:t>°</m:t>
                                    </m:r>
                                  </m:sub>
                                </m:sSub>
                              </m:e>
                            </m:mr>
                            <m:mr>
                              <m:e>
                                <m:m>
                                  <m:mPr>
                                    <m:mcs>
                                      <m:mc>
                                        <m:mcPr>
                                          <m:count m:val="1"/>
                                          <m:mcJc m:val="center"/>
                                        </m:mcPr>
                                      </m:mc>
                                    </m:mcs>
                                    <m:ctrlPr>
                                      <a:rPr lang="ru-RU" sz="2400" i="1" smtClean="0">
                                        <a:solidFill>
                                          <a:schemeClr val="tx1"/>
                                        </a:solidFill>
                                        <a:latin typeface="Cambria Math" panose="02040503050406030204" pitchFamily="18" charset="0"/>
                                      </a:rPr>
                                    </m:ctrlPr>
                                  </m:mPr>
                                  <m:mr>
                                    <m:e>
                                      <m:sSub>
                                        <m:sSubPr>
                                          <m:ctrlPr>
                                            <a:rPr lang="ru-RU" sz="2400" i="1">
                                              <a:latin typeface="Cambria Math" panose="02040503050406030204" pitchFamily="18" charset="0"/>
                                            </a:rPr>
                                          </m:ctrlPr>
                                        </m:sSubPr>
                                        <m:e>
                                          <m:r>
                                            <a:rPr lang="en-AU" sz="2400" i="1">
                                              <a:latin typeface="Cambria Math" panose="02040503050406030204" pitchFamily="18" charset="0"/>
                                            </a:rPr>
                                            <m:t>𝑆</m:t>
                                          </m:r>
                                        </m:e>
                                        <m:sub>
                                          <m:r>
                                            <a:rPr lang="en-AU" sz="2400" b="0" i="1" smtClean="0">
                                              <a:latin typeface="Cambria Math" panose="02040503050406030204" pitchFamily="18" charset="0"/>
                                            </a:rPr>
                                            <m:t>2</m:t>
                                          </m:r>
                                        </m:sub>
                                      </m:sSub>
                                      <m:r>
                                        <m:rPr>
                                          <m:brk m:alnAt="7"/>
                                        </m:rPr>
                                        <a:rPr lang="en-AU" sz="2400" i="1">
                                          <a:latin typeface="Cambria Math" panose="02040503050406030204" pitchFamily="18" charset="0"/>
                                        </a:rPr>
                                        <m:t>=</m:t>
                                      </m:r>
                                      <m:sSub>
                                        <m:sSubPr>
                                          <m:ctrlPr>
                                            <a:rPr lang="ru-RU" sz="2400" i="1">
                                              <a:latin typeface="Cambria Math" panose="02040503050406030204" pitchFamily="18" charset="0"/>
                                            </a:rPr>
                                          </m:ctrlPr>
                                        </m:sSubPr>
                                        <m:e>
                                          <m:r>
                                            <a:rPr lang="en-AU" sz="2400" i="1">
                                              <a:latin typeface="Cambria Math" panose="02040503050406030204" pitchFamily="18" charset="0"/>
                                            </a:rPr>
                                            <m:t>𝐼</m:t>
                                          </m:r>
                                        </m:e>
                                        <m:sub>
                                          <m:r>
                                            <a:rPr lang="ru-RU" sz="2400" b="0" i="1" smtClean="0">
                                              <a:latin typeface="Cambria Math" panose="02040503050406030204" pitchFamily="18" charset="0"/>
                                            </a:rPr>
                                            <m:t>45</m:t>
                                          </m:r>
                                          <m:r>
                                            <a:rPr lang="ru-RU" sz="2400" b="0" i="1" smtClean="0">
                                              <a:latin typeface="Cambria Math" panose="02040503050406030204" pitchFamily="18" charset="0"/>
                                              <a:ea typeface="Cambria Math" panose="02040503050406030204" pitchFamily="18" charset="0"/>
                                            </a:rPr>
                                            <m:t>°</m:t>
                                          </m:r>
                                        </m:sub>
                                      </m:sSub>
                                      <m:r>
                                        <a:rPr lang="en-AU" sz="2400">
                                          <a:latin typeface="Cambria Math" panose="02040503050406030204" pitchFamily="18" charset="0"/>
                                        </a:rPr>
                                        <m:t>−</m:t>
                                      </m:r>
                                      <m:sSub>
                                        <m:sSubPr>
                                          <m:ctrlPr>
                                            <a:rPr lang="ru-RU" sz="2400" i="1">
                                              <a:latin typeface="Cambria Math" panose="02040503050406030204" pitchFamily="18" charset="0"/>
                                            </a:rPr>
                                          </m:ctrlPr>
                                        </m:sSubPr>
                                        <m:e>
                                          <m:r>
                                            <a:rPr lang="en-AU" sz="2400" i="1">
                                              <a:latin typeface="Cambria Math" panose="02040503050406030204" pitchFamily="18" charset="0"/>
                                            </a:rPr>
                                            <m:t>𝐼</m:t>
                                          </m:r>
                                        </m:e>
                                        <m:sub>
                                          <m:r>
                                            <a:rPr lang="ru-RU" sz="2400" b="0" i="1" smtClean="0">
                                              <a:latin typeface="Cambria Math" panose="02040503050406030204" pitchFamily="18" charset="0"/>
                                            </a:rPr>
                                            <m:t>−</m:t>
                                          </m:r>
                                          <m:r>
                                            <a:rPr lang="en-AU" sz="2400" b="0" i="1" smtClean="0">
                                              <a:latin typeface="Cambria Math" panose="02040503050406030204" pitchFamily="18" charset="0"/>
                                            </a:rPr>
                                            <m:t>4</m:t>
                                          </m:r>
                                          <m:r>
                                            <a:rPr lang="ru-RU" sz="2400" b="0" i="1" smtClean="0">
                                              <a:latin typeface="Cambria Math" panose="02040503050406030204" pitchFamily="18" charset="0"/>
                                            </a:rPr>
                                            <m:t>5</m:t>
                                          </m:r>
                                          <m:r>
                                            <a:rPr lang="ru-RU" sz="2400" b="0" i="1" smtClean="0">
                                              <a:latin typeface="Cambria Math" panose="02040503050406030204" pitchFamily="18" charset="0"/>
                                              <a:ea typeface="Cambria Math" panose="02040503050406030204" pitchFamily="18" charset="0"/>
                                            </a:rPr>
                                            <m:t>°</m:t>
                                          </m:r>
                                        </m:sub>
                                      </m:sSub>
                                    </m:e>
                                  </m:mr>
                                  <m:mr>
                                    <m:e>
                                      <m:sSub>
                                        <m:sSubPr>
                                          <m:ctrlPr>
                                            <a:rPr lang="ru-RU" sz="2400" i="1">
                                              <a:latin typeface="Cambria Math" panose="02040503050406030204" pitchFamily="18" charset="0"/>
                                            </a:rPr>
                                          </m:ctrlPr>
                                        </m:sSubPr>
                                        <m:e>
                                          <m:r>
                                            <a:rPr lang="en-AU" sz="2400" i="1">
                                              <a:latin typeface="Cambria Math" panose="02040503050406030204" pitchFamily="18" charset="0"/>
                                            </a:rPr>
                                            <m:t>𝑆</m:t>
                                          </m:r>
                                        </m:e>
                                        <m:sub>
                                          <m:r>
                                            <a:rPr lang="en-AU" sz="2400" b="0" i="1" smtClean="0">
                                              <a:latin typeface="Cambria Math" panose="02040503050406030204" pitchFamily="18" charset="0"/>
                                            </a:rPr>
                                            <m:t>3</m:t>
                                          </m:r>
                                        </m:sub>
                                      </m:sSub>
                                      <m:r>
                                        <m:rPr>
                                          <m:brk m:alnAt="7"/>
                                        </m:rPr>
                                        <a:rPr lang="en-AU" sz="2400" i="1">
                                          <a:latin typeface="Cambria Math" panose="02040503050406030204" pitchFamily="18" charset="0"/>
                                        </a:rPr>
                                        <m:t>=</m:t>
                                      </m:r>
                                      <m:sSub>
                                        <m:sSubPr>
                                          <m:ctrlPr>
                                            <a:rPr lang="ru-RU" sz="2400" i="1">
                                              <a:latin typeface="Cambria Math" panose="02040503050406030204" pitchFamily="18" charset="0"/>
                                            </a:rPr>
                                          </m:ctrlPr>
                                        </m:sSubPr>
                                        <m:e>
                                          <m:r>
                                            <a:rPr lang="en-AU" sz="2400" i="1">
                                              <a:latin typeface="Cambria Math" panose="02040503050406030204" pitchFamily="18" charset="0"/>
                                            </a:rPr>
                                            <m:t>𝐼</m:t>
                                          </m:r>
                                        </m:e>
                                        <m:sub>
                                          <m:r>
                                            <a:rPr lang="en-AU" sz="2400" b="0" i="1" smtClean="0">
                                              <a:latin typeface="Cambria Math" panose="02040503050406030204" pitchFamily="18" charset="0"/>
                                            </a:rPr>
                                            <m:t>𝑅𝐶𝑃</m:t>
                                          </m:r>
                                        </m:sub>
                                      </m:sSub>
                                      <m:r>
                                        <a:rPr lang="en-AU" sz="2400">
                                          <a:latin typeface="Cambria Math" panose="02040503050406030204" pitchFamily="18" charset="0"/>
                                        </a:rPr>
                                        <m:t>−</m:t>
                                      </m:r>
                                      <m:sSub>
                                        <m:sSubPr>
                                          <m:ctrlPr>
                                            <a:rPr lang="ru-RU" sz="2400" i="1">
                                              <a:latin typeface="Cambria Math" panose="02040503050406030204" pitchFamily="18" charset="0"/>
                                            </a:rPr>
                                          </m:ctrlPr>
                                        </m:sSubPr>
                                        <m:e>
                                          <m:r>
                                            <a:rPr lang="en-AU" sz="2400" i="1">
                                              <a:latin typeface="Cambria Math" panose="02040503050406030204" pitchFamily="18" charset="0"/>
                                            </a:rPr>
                                            <m:t>𝐼</m:t>
                                          </m:r>
                                        </m:e>
                                        <m:sub>
                                          <m:r>
                                            <a:rPr lang="en-AU" sz="2400" b="0" i="1" smtClean="0">
                                              <a:latin typeface="Cambria Math" panose="02040503050406030204" pitchFamily="18" charset="0"/>
                                            </a:rPr>
                                            <m:t>𝐿𝐶𝑃</m:t>
                                          </m:r>
                                        </m:sub>
                                      </m:sSub>
                                    </m:e>
                                  </m:mr>
                                </m:m>
                              </m:e>
                            </m:mr>
                          </m:m>
                        </m:e>
                      </m:d>
                    </m:oMath>
                  </m:oMathPara>
                </a14:m>
                <a:endParaRPr lang="ru-RU" sz="2400" dirty="0">
                  <a:solidFill>
                    <a:schemeClr val="tx1"/>
                  </a:solidFill>
                </a:endParaRPr>
              </a:p>
            </p:txBody>
          </p:sp>
        </mc:Choice>
        <mc:Fallback xmlns="">
          <p:sp>
            <p:nvSpPr>
              <p:cNvPr id="29" name="TextBox 28"/>
              <p:cNvSpPr txBox="1">
                <a:spLocks noRot="1" noChangeAspect="1" noMove="1" noResize="1" noEditPoints="1" noAdjustHandles="1" noChangeArrowheads="1" noChangeShapeType="1" noTextEdit="1"/>
              </p:cNvSpPr>
              <p:nvPr/>
            </p:nvSpPr>
            <p:spPr>
              <a:xfrm>
                <a:off x="106668" y="675062"/>
                <a:ext cx="2592313" cy="1757148"/>
              </a:xfrm>
              <a:prstGeom prst="rect">
                <a:avLst/>
              </a:prstGeom>
              <a:blipFill rotWithShape="0">
                <a:blip r:embed="rId4"/>
                <a:stretch>
                  <a:fillRect/>
                </a:stretch>
              </a:blipFill>
            </p:spPr>
            <p:txBody>
              <a:bodyPr/>
              <a:lstStyle/>
              <a:p>
                <a:r>
                  <a:rPr lang="ru-RU">
                    <a:noFill/>
                  </a:rPr>
                  <a:t> </a:t>
                </a:r>
              </a:p>
            </p:txBody>
          </p:sp>
        </mc:Fallback>
      </mc:AlternateContent>
      <p:pic>
        <p:nvPicPr>
          <p:cNvPr id="16" name="Рисунок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99227" y="735328"/>
            <a:ext cx="453827" cy="361246"/>
          </a:xfrm>
          <a:prstGeom prst="rect">
            <a:avLst/>
          </a:prstGeom>
        </p:spPr>
      </p:pic>
      <mc:AlternateContent xmlns:mc="http://schemas.openxmlformats.org/markup-compatibility/2006" xmlns:a14="http://schemas.microsoft.com/office/drawing/2010/main">
        <mc:Choice Requires="a14">
          <p:sp>
            <p:nvSpPr>
              <p:cNvPr id="17" name="TextBox 16"/>
              <p:cNvSpPr txBox="1"/>
              <p:nvPr/>
            </p:nvSpPr>
            <p:spPr>
              <a:xfrm>
                <a:off x="0" y="2446650"/>
                <a:ext cx="3153364" cy="72083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AU" i="1" dirty="0" smtClean="0">
                          <a:latin typeface="Cambria Math" panose="02040503050406030204" pitchFamily="18" charset="0"/>
                        </a:rPr>
                        <m:t>𝑃𝑢𝑟𝑖𝑡𝑦</m:t>
                      </m:r>
                      <m:r>
                        <a:rPr lang="en-AU" b="0" i="1" dirty="0" smtClean="0">
                          <a:latin typeface="Cambria Math" panose="02040503050406030204" pitchFamily="18" charset="0"/>
                        </a:rPr>
                        <m:t>(</m:t>
                      </m:r>
                      <m:r>
                        <m:rPr>
                          <m:sty m:val="p"/>
                        </m:rPr>
                        <a:rPr lang="en-AU" b="0" i="0" dirty="0" smtClean="0">
                          <a:latin typeface="Cambria Math" panose="02040503050406030204" pitchFamily="18" charset="0"/>
                        </a:rPr>
                        <m:t>DOP</m:t>
                      </m:r>
                      <m:r>
                        <a:rPr lang="en-AU" b="0" i="1" dirty="0" smtClean="0">
                          <a:latin typeface="Cambria Math" panose="02040503050406030204" pitchFamily="18" charset="0"/>
                        </a:rPr>
                        <m:t>)</m:t>
                      </m:r>
                      <m:r>
                        <a:rPr lang="en-AU" i="1" dirty="0" smtClean="0">
                          <a:latin typeface="Cambria Math" panose="02040503050406030204" pitchFamily="18" charset="0"/>
                        </a:rPr>
                        <m:t>=</m:t>
                      </m:r>
                      <m:f>
                        <m:fPr>
                          <m:ctrlPr>
                            <a:rPr lang="en-AU" i="1" dirty="0" smtClean="0">
                              <a:latin typeface="Cambria Math" panose="02040503050406030204" pitchFamily="18" charset="0"/>
                            </a:rPr>
                          </m:ctrlPr>
                        </m:fPr>
                        <m:num>
                          <m:sSubSup>
                            <m:sSubSupPr>
                              <m:ctrlPr>
                                <a:rPr lang="en-AU" i="1" dirty="0" smtClean="0">
                                  <a:latin typeface="Cambria Math" panose="02040503050406030204" pitchFamily="18" charset="0"/>
                                </a:rPr>
                              </m:ctrlPr>
                            </m:sSubSupPr>
                            <m:e>
                              <m:r>
                                <a:rPr lang="en-AU" b="0" i="1" dirty="0" smtClean="0">
                                  <a:latin typeface="Cambria Math" panose="02040503050406030204" pitchFamily="18" charset="0"/>
                                </a:rPr>
                                <m:t>𝑆</m:t>
                              </m:r>
                            </m:e>
                            <m:sub>
                              <m:r>
                                <a:rPr lang="en-AU" b="0" i="1" dirty="0" smtClean="0">
                                  <a:latin typeface="Cambria Math" panose="02040503050406030204" pitchFamily="18" charset="0"/>
                                </a:rPr>
                                <m:t>1</m:t>
                              </m:r>
                            </m:sub>
                            <m:sup>
                              <m:r>
                                <a:rPr lang="en-AU" b="0" i="1" dirty="0" smtClean="0">
                                  <a:latin typeface="Cambria Math" panose="02040503050406030204" pitchFamily="18" charset="0"/>
                                </a:rPr>
                                <m:t>2</m:t>
                              </m:r>
                            </m:sup>
                          </m:sSubSup>
                          <m:r>
                            <a:rPr lang="en-AU" b="0" i="1" dirty="0" smtClean="0">
                              <a:latin typeface="Cambria Math" panose="02040503050406030204" pitchFamily="18" charset="0"/>
                            </a:rPr>
                            <m:t>+</m:t>
                          </m:r>
                          <m:sSubSup>
                            <m:sSubSupPr>
                              <m:ctrlPr>
                                <a:rPr lang="en-AU" i="1" dirty="0">
                                  <a:latin typeface="Cambria Math" panose="02040503050406030204" pitchFamily="18" charset="0"/>
                                </a:rPr>
                              </m:ctrlPr>
                            </m:sSubSupPr>
                            <m:e>
                              <m:r>
                                <a:rPr lang="en-AU" i="1" dirty="0">
                                  <a:latin typeface="Cambria Math" panose="02040503050406030204" pitchFamily="18" charset="0"/>
                                </a:rPr>
                                <m:t>𝑆</m:t>
                              </m:r>
                            </m:e>
                            <m:sub>
                              <m:r>
                                <a:rPr lang="en-AU" b="0" i="1" dirty="0" smtClean="0">
                                  <a:latin typeface="Cambria Math" panose="02040503050406030204" pitchFamily="18" charset="0"/>
                                </a:rPr>
                                <m:t>2</m:t>
                              </m:r>
                            </m:sub>
                            <m:sup>
                              <m:r>
                                <a:rPr lang="en-AU" i="1" dirty="0">
                                  <a:latin typeface="Cambria Math" panose="02040503050406030204" pitchFamily="18" charset="0"/>
                                </a:rPr>
                                <m:t>2</m:t>
                              </m:r>
                            </m:sup>
                          </m:sSubSup>
                          <m:r>
                            <a:rPr lang="en-AU" b="0" i="1" dirty="0" smtClean="0">
                              <a:latin typeface="Cambria Math" panose="02040503050406030204" pitchFamily="18" charset="0"/>
                            </a:rPr>
                            <m:t>+</m:t>
                          </m:r>
                          <m:sSubSup>
                            <m:sSubSupPr>
                              <m:ctrlPr>
                                <a:rPr lang="en-AU" i="1" dirty="0">
                                  <a:latin typeface="Cambria Math" panose="02040503050406030204" pitchFamily="18" charset="0"/>
                                </a:rPr>
                              </m:ctrlPr>
                            </m:sSubSupPr>
                            <m:e>
                              <m:r>
                                <a:rPr lang="en-AU" i="1" dirty="0">
                                  <a:latin typeface="Cambria Math" panose="02040503050406030204" pitchFamily="18" charset="0"/>
                                </a:rPr>
                                <m:t>𝑆</m:t>
                              </m:r>
                            </m:e>
                            <m:sub>
                              <m:r>
                                <a:rPr lang="en-AU" b="0" i="1" dirty="0" smtClean="0">
                                  <a:latin typeface="Cambria Math" panose="02040503050406030204" pitchFamily="18" charset="0"/>
                                </a:rPr>
                                <m:t>3</m:t>
                              </m:r>
                            </m:sub>
                            <m:sup>
                              <m:r>
                                <a:rPr lang="en-AU" i="1" dirty="0">
                                  <a:latin typeface="Cambria Math" panose="02040503050406030204" pitchFamily="18" charset="0"/>
                                </a:rPr>
                                <m:t>2</m:t>
                              </m:r>
                            </m:sup>
                          </m:sSubSup>
                        </m:num>
                        <m:den>
                          <m:sSubSup>
                            <m:sSubSupPr>
                              <m:ctrlPr>
                                <a:rPr lang="en-AU" i="1" dirty="0" smtClean="0">
                                  <a:latin typeface="Cambria Math" panose="02040503050406030204" pitchFamily="18" charset="0"/>
                                </a:rPr>
                              </m:ctrlPr>
                            </m:sSubSupPr>
                            <m:e>
                              <m:r>
                                <a:rPr lang="en-AU" b="0" i="1" dirty="0" smtClean="0">
                                  <a:latin typeface="Cambria Math" panose="02040503050406030204" pitchFamily="18" charset="0"/>
                                </a:rPr>
                                <m:t>𝑆</m:t>
                              </m:r>
                            </m:e>
                            <m:sub>
                              <m:r>
                                <a:rPr lang="en-AU" b="0" i="1" dirty="0" smtClean="0">
                                  <a:latin typeface="Cambria Math" panose="02040503050406030204" pitchFamily="18" charset="0"/>
                                </a:rPr>
                                <m:t>0</m:t>
                              </m:r>
                            </m:sub>
                            <m:sup>
                              <m:r>
                                <a:rPr lang="en-AU" b="0" i="1" dirty="0" smtClean="0">
                                  <a:latin typeface="Cambria Math" panose="02040503050406030204" pitchFamily="18" charset="0"/>
                                </a:rPr>
                                <m:t>2</m:t>
                              </m:r>
                            </m:sup>
                          </m:sSubSup>
                        </m:den>
                      </m:f>
                    </m:oMath>
                  </m:oMathPara>
                </a14:m>
                <a:endParaRPr lang="ru-RU" dirty="0"/>
              </a:p>
            </p:txBody>
          </p:sp>
        </mc:Choice>
        <mc:Fallback xmlns="">
          <p:sp>
            <p:nvSpPr>
              <p:cNvPr id="17" name="TextBox 16"/>
              <p:cNvSpPr txBox="1">
                <a:spLocks noRot="1" noChangeAspect="1" noMove="1" noResize="1" noEditPoints="1" noAdjustHandles="1" noChangeArrowheads="1" noChangeShapeType="1" noTextEdit="1"/>
              </p:cNvSpPr>
              <p:nvPr/>
            </p:nvSpPr>
            <p:spPr>
              <a:xfrm>
                <a:off x="0" y="2446650"/>
                <a:ext cx="3153364" cy="720838"/>
              </a:xfrm>
              <a:prstGeom prst="rect">
                <a:avLst/>
              </a:prstGeom>
              <a:blipFill rotWithShape="0">
                <a:blip r:embed="rId6"/>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20" name="Прямоугольник 19"/>
              <p:cNvSpPr/>
              <p:nvPr/>
            </p:nvSpPr>
            <p:spPr>
              <a:xfrm>
                <a:off x="10449231" y="2222294"/>
                <a:ext cx="1005403"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ru-RU" sz="3200" i="1" smtClean="0">
                              <a:latin typeface="Cambria Math" panose="02040503050406030204" pitchFamily="18" charset="0"/>
                            </a:rPr>
                          </m:ctrlPr>
                        </m:sSubPr>
                        <m:e>
                          <m:r>
                            <a:rPr lang="en-AU" sz="3200" i="1">
                              <a:latin typeface="Cambria Math" panose="02040503050406030204" pitchFamily="18" charset="0"/>
                            </a:rPr>
                            <m:t>𝐼</m:t>
                          </m:r>
                        </m:e>
                        <m:sub>
                          <m:r>
                            <a:rPr lang="en-AU" sz="3200" b="0" i="1" smtClean="0">
                              <a:latin typeface="Cambria Math" panose="02040503050406030204" pitchFamily="18" charset="0"/>
                            </a:rPr>
                            <m:t>𝑅𝐶𝑃</m:t>
                          </m:r>
                        </m:sub>
                      </m:sSub>
                    </m:oMath>
                  </m:oMathPara>
                </a14:m>
                <a:endParaRPr lang="ru-RU" sz="3200" dirty="0"/>
              </a:p>
            </p:txBody>
          </p:sp>
        </mc:Choice>
        <mc:Fallback xmlns="">
          <p:sp>
            <p:nvSpPr>
              <p:cNvPr id="20" name="Прямоугольник 19"/>
              <p:cNvSpPr>
                <a:spLocks noRot="1" noChangeAspect="1" noMove="1" noResize="1" noEditPoints="1" noAdjustHandles="1" noChangeArrowheads="1" noChangeShapeType="1" noTextEdit="1"/>
              </p:cNvSpPr>
              <p:nvPr/>
            </p:nvSpPr>
            <p:spPr>
              <a:xfrm>
                <a:off x="10449231" y="2222294"/>
                <a:ext cx="1005403" cy="584775"/>
              </a:xfrm>
              <a:prstGeom prst="rect">
                <a:avLst/>
              </a:prstGeom>
              <a:blipFill rotWithShape="0">
                <a:blip r:embed="rId7"/>
                <a:stretch>
                  <a:fillRect/>
                </a:stretch>
              </a:blipFill>
            </p:spPr>
            <p:txBody>
              <a:bodyPr/>
              <a:lstStyle/>
              <a:p>
                <a:r>
                  <a:rPr lang="ru-RU">
                    <a:noFill/>
                  </a:rPr>
                  <a:t> </a:t>
                </a:r>
              </a:p>
            </p:txBody>
          </p:sp>
        </mc:Fallback>
      </mc:AlternateContent>
      <p:pic>
        <p:nvPicPr>
          <p:cNvPr id="19" name="Рисунок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53054" y="1171390"/>
            <a:ext cx="453827" cy="361246"/>
          </a:xfrm>
          <a:prstGeom prst="rect">
            <a:avLst/>
          </a:prstGeom>
        </p:spPr>
      </p:pic>
      <mc:AlternateContent xmlns:mc="http://schemas.openxmlformats.org/markup-compatibility/2006" xmlns:a14="http://schemas.microsoft.com/office/drawing/2010/main">
        <mc:Choice Requires="a14">
          <p:sp>
            <p:nvSpPr>
              <p:cNvPr id="22" name="Прямоугольник 21"/>
              <p:cNvSpPr/>
              <p:nvPr/>
            </p:nvSpPr>
            <p:spPr>
              <a:xfrm>
                <a:off x="6502862" y="804186"/>
                <a:ext cx="659155"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AU" sz="3200" b="0" i="1" dirty="0" smtClean="0">
                          <a:latin typeface="Cambria Math" panose="02040503050406030204" pitchFamily="18" charset="0"/>
                        </a:rPr>
                        <m:t>0</m:t>
                      </m:r>
                      <m:r>
                        <a:rPr lang="ru-RU" sz="3200" i="1" dirty="0" smtClean="0">
                          <a:latin typeface="Cambria Math" panose="02040503050406030204" pitchFamily="18" charset="0"/>
                          <a:ea typeface="Cambria Math" panose="02040503050406030204" pitchFamily="18" charset="0"/>
                        </a:rPr>
                        <m:t>°</m:t>
                      </m:r>
                    </m:oMath>
                  </m:oMathPara>
                </a14:m>
                <a:endParaRPr lang="ru-RU" sz="3200" dirty="0"/>
              </a:p>
            </p:txBody>
          </p:sp>
        </mc:Choice>
        <mc:Fallback xmlns="">
          <p:sp>
            <p:nvSpPr>
              <p:cNvPr id="22" name="Прямоугольник 21"/>
              <p:cNvSpPr>
                <a:spLocks noRot="1" noChangeAspect="1" noMove="1" noResize="1" noEditPoints="1" noAdjustHandles="1" noChangeArrowheads="1" noChangeShapeType="1" noTextEdit="1"/>
              </p:cNvSpPr>
              <p:nvPr/>
            </p:nvSpPr>
            <p:spPr>
              <a:xfrm>
                <a:off x="6502862" y="804186"/>
                <a:ext cx="659155" cy="584775"/>
              </a:xfrm>
              <a:prstGeom prst="rect">
                <a:avLst/>
              </a:prstGeom>
              <a:blipFill rotWithShape="0">
                <a:blip r:embed="rId8"/>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23" name="Прямоугольник 22"/>
              <p:cNvSpPr/>
              <p:nvPr/>
            </p:nvSpPr>
            <p:spPr>
              <a:xfrm>
                <a:off x="8916383" y="726000"/>
                <a:ext cx="1192955"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AU" sz="3200" b="0" i="1" dirty="0" smtClean="0">
                          <a:latin typeface="Cambria Math" panose="02040503050406030204" pitchFamily="18" charset="0"/>
                        </a:rPr>
                        <m:t>+45</m:t>
                      </m:r>
                      <m:r>
                        <a:rPr lang="ru-RU" sz="3200" i="1" dirty="0" smtClean="0">
                          <a:latin typeface="Cambria Math" panose="02040503050406030204" pitchFamily="18" charset="0"/>
                          <a:ea typeface="Cambria Math" panose="02040503050406030204" pitchFamily="18" charset="0"/>
                        </a:rPr>
                        <m:t>°</m:t>
                      </m:r>
                    </m:oMath>
                  </m:oMathPara>
                </a14:m>
                <a:endParaRPr lang="ru-RU" sz="3200" dirty="0"/>
              </a:p>
            </p:txBody>
          </p:sp>
        </mc:Choice>
        <mc:Fallback xmlns="">
          <p:sp>
            <p:nvSpPr>
              <p:cNvPr id="23" name="Прямоугольник 22"/>
              <p:cNvSpPr>
                <a:spLocks noRot="1" noChangeAspect="1" noMove="1" noResize="1" noEditPoints="1" noAdjustHandles="1" noChangeArrowheads="1" noChangeShapeType="1" noTextEdit="1"/>
              </p:cNvSpPr>
              <p:nvPr/>
            </p:nvSpPr>
            <p:spPr>
              <a:xfrm>
                <a:off x="8916383" y="726000"/>
                <a:ext cx="1192955" cy="584775"/>
              </a:xfrm>
              <a:prstGeom prst="rect">
                <a:avLst/>
              </a:prstGeom>
              <a:blipFill rotWithShape="0">
                <a:blip r:embed="rId9"/>
                <a:stretch>
                  <a:fillRect/>
                </a:stretch>
              </a:blipFill>
            </p:spPr>
            <p:txBody>
              <a:bodyPr/>
              <a:lstStyle/>
              <a:p>
                <a:r>
                  <a:rPr lang="ru-RU">
                    <a:noFill/>
                  </a:rPr>
                  <a:t> </a:t>
                </a:r>
              </a:p>
            </p:txBody>
          </p:sp>
        </mc:Fallback>
      </mc:AlternateContent>
      <p:pic>
        <p:nvPicPr>
          <p:cNvPr id="25" name="Рисунок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43410" y="1553636"/>
            <a:ext cx="453827" cy="361246"/>
          </a:xfrm>
          <a:prstGeom prst="rect">
            <a:avLst/>
          </a:prstGeom>
        </p:spPr>
      </p:pic>
    </p:spTree>
    <p:extLst>
      <p:ext uri="{BB962C8B-B14F-4D97-AF65-F5344CB8AC3E}">
        <p14:creationId xmlns:p14="http://schemas.microsoft.com/office/powerpoint/2010/main" val="35611954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p:cNvPicPr>
            <a:picLocks noChangeAspect="1"/>
          </p:cNvPicPr>
          <p:nvPr/>
        </p:nvPicPr>
        <p:blipFill>
          <a:blip r:embed="rId3"/>
          <a:stretch>
            <a:fillRect/>
          </a:stretch>
        </p:blipFill>
        <p:spPr>
          <a:xfrm>
            <a:off x="3221916" y="638082"/>
            <a:ext cx="8641789" cy="3754013"/>
          </a:xfrm>
          <a:prstGeom prst="rect">
            <a:avLst/>
          </a:prstGeom>
        </p:spPr>
      </p:pic>
      <p:sp>
        <p:nvSpPr>
          <p:cNvPr id="2" name="Прямоугольник 1">
            <a:extLst>
              <a:ext uri="{FF2B5EF4-FFF2-40B4-BE49-F238E27FC236}">
                <a16:creationId xmlns:a16="http://schemas.microsoft.com/office/drawing/2014/main" xmlns="" id="{EBAC40D6-56D8-57D1-2043-EC499F956793}"/>
              </a:ext>
            </a:extLst>
          </p:cNvPr>
          <p:cNvSpPr/>
          <p:nvPr/>
        </p:nvSpPr>
        <p:spPr>
          <a:xfrm>
            <a:off x="0" y="6502840"/>
            <a:ext cx="12192000" cy="355160"/>
          </a:xfrm>
          <a:prstGeom prst="rect">
            <a:avLst/>
          </a:prstGeom>
          <a:solidFill>
            <a:srgbClr val="6667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ru-RU" dirty="0" smtClean="0">
                <a:latin typeface="Cambria" panose="02040503050406030204" pitchFamily="18" charset="0"/>
                <a:ea typeface="Cambria" panose="02040503050406030204" pitchFamily="18" charset="0"/>
              </a:rPr>
              <a:t>15</a:t>
            </a:r>
            <a:endParaRPr lang="ru-RU" dirty="0">
              <a:latin typeface="Cambria" panose="02040503050406030204" pitchFamily="18" charset="0"/>
              <a:ea typeface="Cambria" panose="02040503050406030204" pitchFamily="18" charset="0"/>
            </a:endParaRPr>
          </a:p>
        </p:txBody>
      </p:sp>
      <p:sp>
        <p:nvSpPr>
          <p:cNvPr id="3" name="Прямоугольник 2">
            <a:extLst>
              <a:ext uri="{FF2B5EF4-FFF2-40B4-BE49-F238E27FC236}">
                <a16:creationId xmlns:a16="http://schemas.microsoft.com/office/drawing/2014/main" xmlns="" id="{85A8224A-EADE-6381-83AC-091859F6E4FB}"/>
              </a:ext>
            </a:extLst>
          </p:cNvPr>
          <p:cNvSpPr/>
          <p:nvPr/>
        </p:nvSpPr>
        <p:spPr>
          <a:xfrm>
            <a:off x="0" y="0"/>
            <a:ext cx="12192000" cy="552975"/>
          </a:xfrm>
          <a:prstGeom prst="rect">
            <a:avLst/>
          </a:prstGeom>
          <a:solidFill>
            <a:srgbClr val="6667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Google Shape;4885;p38">
            <a:extLst>
              <a:ext uri="{FF2B5EF4-FFF2-40B4-BE49-F238E27FC236}">
                <a16:creationId xmlns:a16="http://schemas.microsoft.com/office/drawing/2014/main" xmlns="" id="{946F322B-28CD-A01C-44F6-768900A3F553}"/>
              </a:ext>
            </a:extLst>
          </p:cNvPr>
          <p:cNvSpPr/>
          <p:nvPr/>
        </p:nvSpPr>
        <p:spPr>
          <a:xfrm rot="13500000">
            <a:off x="643695" y="113668"/>
            <a:ext cx="331941" cy="331941"/>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886;p38">
            <a:extLst>
              <a:ext uri="{FF2B5EF4-FFF2-40B4-BE49-F238E27FC236}">
                <a16:creationId xmlns:a16="http://schemas.microsoft.com/office/drawing/2014/main" xmlns="" id="{BD2FF347-9FD6-811A-4BD7-CE95CF9E5A96}"/>
              </a:ext>
            </a:extLst>
          </p:cNvPr>
          <p:cNvSpPr/>
          <p:nvPr/>
        </p:nvSpPr>
        <p:spPr>
          <a:xfrm rot="10800000">
            <a:off x="576282" y="46750"/>
            <a:ext cx="467606" cy="467606"/>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4893;p38">
            <a:extLst>
              <a:ext uri="{FF2B5EF4-FFF2-40B4-BE49-F238E27FC236}">
                <a16:creationId xmlns:a16="http://schemas.microsoft.com/office/drawing/2014/main" xmlns="" id="{B9C114DB-F87A-5CFA-2172-C3F1D0615BC1}"/>
              </a:ext>
            </a:extLst>
          </p:cNvPr>
          <p:cNvSpPr/>
          <p:nvPr/>
        </p:nvSpPr>
        <p:spPr>
          <a:xfrm rot="13500000">
            <a:off x="175416" y="113668"/>
            <a:ext cx="331941" cy="331941"/>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4894;p38">
            <a:extLst>
              <a:ext uri="{FF2B5EF4-FFF2-40B4-BE49-F238E27FC236}">
                <a16:creationId xmlns:a16="http://schemas.microsoft.com/office/drawing/2014/main" xmlns="" id="{97F91B01-BB90-C2B2-55D3-24FD52E73AD9}"/>
              </a:ext>
            </a:extLst>
          </p:cNvPr>
          <p:cNvSpPr/>
          <p:nvPr/>
        </p:nvSpPr>
        <p:spPr>
          <a:xfrm rot="10800000">
            <a:off x="108000" y="46750"/>
            <a:ext cx="467606" cy="467606"/>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885;p38">
            <a:extLst>
              <a:ext uri="{FF2B5EF4-FFF2-40B4-BE49-F238E27FC236}">
                <a16:creationId xmlns:a16="http://schemas.microsoft.com/office/drawing/2014/main" xmlns="" id="{946F322B-28CD-A01C-44F6-768900A3F553}"/>
              </a:ext>
            </a:extLst>
          </p:cNvPr>
          <p:cNvSpPr/>
          <p:nvPr/>
        </p:nvSpPr>
        <p:spPr>
          <a:xfrm rot="13500000">
            <a:off x="11697735" y="111646"/>
            <a:ext cx="331941" cy="331941"/>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886;p38">
            <a:extLst>
              <a:ext uri="{FF2B5EF4-FFF2-40B4-BE49-F238E27FC236}">
                <a16:creationId xmlns:a16="http://schemas.microsoft.com/office/drawing/2014/main" xmlns="" id="{BD2FF347-9FD6-811A-4BD7-CE95CF9E5A96}"/>
              </a:ext>
            </a:extLst>
          </p:cNvPr>
          <p:cNvSpPr/>
          <p:nvPr/>
        </p:nvSpPr>
        <p:spPr>
          <a:xfrm rot="10800000">
            <a:off x="11630322" y="44728"/>
            <a:ext cx="467606" cy="467606"/>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893;p38">
            <a:extLst>
              <a:ext uri="{FF2B5EF4-FFF2-40B4-BE49-F238E27FC236}">
                <a16:creationId xmlns:a16="http://schemas.microsoft.com/office/drawing/2014/main" xmlns="" id="{B9C114DB-F87A-5CFA-2172-C3F1D0615BC1}"/>
              </a:ext>
            </a:extLst>
          </p:cNvPr>
          <p:cNvSpPr/>
          <p:nvPr/>
        </p:nvSpPr>
        <p:spPr>
          <a:xfrm rot="13500000">
            <a:off x="11229456" y="111646"/>
            <a:ext cx="331941" cy="331941"/>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894;p38">
            <a:extLst>
              <a:ext uri="{FF2B5EF4-FFF2-40B4-BE49-F238E27FC236}">
                <a16:creationId xmlns:a16="http://schemas.microsoft.com/office/drawing/2014/main" xmlns="" id="{97F91B01-BB90-C2B2-55D3-24FD52E73AD9}"/>
              </a:ext>
            </a:extLst>
          </p:cNvPr>
          <p:cNvSpPr/>
          <p:nvPr/>
        </p:nvSpPr>
        <p:spPr>
          <a:xfrm rot="10800000">
            <a:off x="11162040" y="44728"/>
            <a:ext cx="467606" cy="467606"/>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TextBox 30">
            <a:extLst>
              <a:ext uri="{FF2B5EF4-FFF2-40B4-BE49-F238E27FC236}">
                <a16:creationId xmlns:a16="http://schemas.microsoft.com/office/drawing/2014/main" xmlns="" id="{2CCAA011-7FAD-95ED-B027-C78E1CDC440D}"/>
              </a:ext>
            </a:extLst>
          </p:cNvPr>
          <p:cNvSpPr txBox="1"/>
          <p:nvPr/>
        </p:nvSpPr>
        <p:spPr>
          <a:xfrm>
            <a:off x="1043717" y="-122087"/>
            <a:ext cx="10117657" cy="707886"/>
          </a:xfrm>
          <a:prstGeom prst="rect">
            <a:avLst/>
          </a:prstGeom>
          <a:noFill/>
        </p:spPr>
        <p:txBody>
          <a:bodyPr wrap="square">
            <a:spAutoFit/>
          </a:bodyPr>
          <a:lstStyle/>
          <a:p>
            <a:pPr algn="ctr"/>
            <a:r>
              <a:rPr lang="ru-RU" sz="4000" b="1" dirty="0" smtClean="0">
                <a:solidFill>
                  <a:schemeClr val="bg1"/>
                </a:solidFill>
                <a:latin typeface="Cambria" panose="02040503050406030204" pitchFamily="18" charset="0"/>
                <a:ea typeface="Cambria" panose="02040503050406030204" pitchFamily="18" charset="0"/>
              </a:rPr>
              <a:t>Измерение параметров Стокса</a:t>
            </a:r>
            <a:endParaRPr lang="ru-RU" sz="4000" b="1" dirty="0">
              <a:solidFill>
                <a:schemeClr val="bg1"/>
              </a:solidFill>
              <a:latin typeface="Cambria" panose="02040503050406030204" pitchFamily="18" charset="0"/>
              <a:ea typeface="Cambria" panose="02040503050406030204" pitchFamily="18" charset="0"/>
            </a:endParaRPr>
          </a:p>
        </p:txBody>
      </p:sp>
      <mc:AlternateContent xmlns:mc="http://schemas.openxmlformats.org/markup-compatibility/2006" xmlns:a14="http://schemas.microsoft.com/office/drawing/2010/main">
        <mc:Choice Requires="a14">
          <p:sp>
            <p:nvSpPr>
              <p:cNvPr id="29" name="TextBox 28"/>
              <p:cNvSpPr txBox="1"/>
              <p:nvPr/>
            </p:nvSpPr>
            <p:spPr>
              <a:xfrm>
                <a:off x="106668" y="675062"/>
                <a:ext cx="2592313" cy="175714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ru-RU" sz="2400" i="1" smtClean="0">
                              <a:solidFill>
                                <a:schemeClr val="tx1"/>
                              </a:solidFill>
                              <a:latin typeface="Cambria Math" panose="02040503050406030204" pitchFamily="18" charset="0"/>
                            </a:rPr>
                          </m:ctrlPr>
                        </m:dPr>
                        <m:e>
                          <m:m>
                            <m:mPr>
                              <m:mcs>
                                <m:mc>
                                  <m:mcPr>
                                    <m:count m:val="1"/>
                                    <m:mcJc m:val="center"/>
                                  </m:mcPr>
                                </m:mc>
                              </m:mcs>
                              <m:ctrlPr>
                                <a:rPr lang="ru-RU" sz="2400" i="1" smtClean="0">
                                  <a:solidFill>
                                    <a:schemeClr val="tx1"/>
                                  </a:solidFill>
                                  <a:latin typeface="Cambria Math" panose="02040503050406030204" pitchFamily="18" charset="0"/>
                                </a:rPr>
                              </m:ctrlPr>
                            </m:mPr>
                            <m:mr>
                              <m:e>
                                <m:sSub>
                                  <m:sSubPr>
                                    <m:ctrlPr>
                                      <a:rPr lang="ru-RU" sz="2400" i="1" smtClean="0">
                                        <a:solidFill>
                                          <a:schemeClr val="tx1"/>
                                        </a:solidFill>
                                        <a:latin typeface="Cambria Math" panose="02040503050406030204" pitchFamily="18" charset="0"/>
                                      </a:rPr>
                                    </m:ctrlPr>
                                  </m:sSubPr>
                                  <m:e>
                                    <m:r>
                                      <a:rPr lang="en-AU" sz="2400" b="0" i="1" smtClean="0">
                                        <a:solidFill>
                                          <a:schemeClr val="tx1"/>
                                        </a:solidFill>
                                        <a:latin typeface="Cambria Math" panose="02040503050406030204" pitchFamily="18" charset="0"/>
                                      </a:rPr>
                                      <m:t>𝑆</m:t>
                                    </m:r>
                                  </m:e>
                                  <m:sub>
                                    <m:r>
                                      <a:rPr lang="en-AU" sz="2400" b="0" i="1" smtClean="0">
                                        <a:solidFill>
                                          <a:schemeClr val="tx1"/>
                                        </a:solidFill>
                                        <a:latin typeface="Cambria Math" panose="02040503050406030204" pitchFamily="18" charset="0"/>
                                      </a:rPr>
                                      <m:t>0</m:t>
                                    </m:r>
                                  </m:sub>
                                </m:sSub>
                                <m:r>
                                  <m:rPr>
                                    <m:brk m:alnAt="7"/>
                                  </m:rPr>
                                  <a:rPr lang="en-AU" sz="2400" b="0" i="1" smtClean="0">
                                    <a:solidFill>
                                      <a:schemeClr val="tx1"/>
                                    </a:solidFill>
                                    <a:latin typeface="Cambria Math" panose="02040503050406030204" pitchFamily="18" charset="0"/>
                                  </a:rPr>
                                  <m:t>=</m:t>
                                </m:r>
                                <m:r>
                                  <a:rPr lang="en-AU" sz="2400" b="0" i="1" smtClean="0">
                                    <a:solidFill>
                                      <a:schemeClr val="tx1"/>
                                    </a:solidFill>
                                    <a:latin typeface="Cambria Math" panose="02040503050406030204" pitchFamily="18" charset="0"/>
                                  </a:rPr>
                                  <m:t>𝐼</m:t>
                                </m:r>
                              </m:e>
                            </m:mr>
                            <m:mr>
                              <m:e>
                                <m:sSub>
                                  <m:sSubPr>
                                    <m:ctrlPr>
                                      <a:rPr lang="ru-RU" sz="2400" i="1">
                                        <a:latin typeface="Cambria Math" panose="02040503050406030204" pitchFamily="18" charset="0"/>
                                      </a:rPr>
                                    </m:ctrlPr>
                                  </m:sSubPr>
                                  <m:e>
                                    <m:r>
                                      <a:rPr lang="en-AU" sz="2400" i="1">
                                        <a:latin typeface="Cambria Math" panose="02040503050406030204" pitchFamily="18" charset="0"/>
                                      </a:rPr>
                                      <m:t>𝑆</m:t>
                                    </m:r>
                                  </m:e>
                                  <m:sub>
                                    <m:r>
                                      <a:rPr lang="en-AU" sz="2400" b="0" i="1" smtClean="0">
                                        <a:latin typeface="Cambria Math" panose="02040503050406030204" pitchFamily="18" charset="0"/>
                                      </a:rPr>
                                      <m:t>1</m:t>
                                    </m:r>
                                  </m:sub>
                                </m:sSub>
                                <m:r>
                                  <m:rPr>
                                    <m:brk m:alnAt="7"/>
                                  </m:rPr>
                                  <a:rPr lang="en-AU" sz="2400" i="1">
                                    <a:latin typeface="Cambria Math" panose="02040503050406030204" pitchFamily="18" charset="0"/>
                                  </a:rPr>
                                  <m:t>=</m:t>
                                </m:r>
                                <m:sSub>
                                  <m:sSubPr>
                                    <m:ctrlPr>
                                      <a:rPr lang="ru-RU" sz="2400" i="1">
                                        <a:latin typeface="Cambria Math" panose="02040503050406030204" pitchFamily="18" charset="0"/>
                                      </a:rPr>
                                    </m:ctrlPr>
                                  </m:sSubPr>
                                  <m:e>
                                    <m:r>
                                      <a:rPr lang="en-AU" sz="2400" i="1">
                                        <a:latin typeface="Cambria Math" panose="02040503050406030204" pitchFamily="18" charset="0"/>
                                      </a:rPr>
                                      <m:t>𝐼</m:t>
                                    </m:r>
                                  </m:e>
                                  <m:sub>
                                    <m:r>
                                      <a:rPr lang="ru-RU" sz="2400" b="0" i="1" smtClean="0">
                                        <a:latin typeface="Cambria Math" panose="02040503050406030204" pitchFamily="18" charset="0"/>
                                      </a:rPr>
                                      <m:t>0</m:t>
                                    </m:r>
                                    <m:r>
                                      <a:rPr lang="ru-RU" sz="2400" b="0" i="1" smtClean="0">
                                        <a:latin typeface="Cambria Math" panose="02040503050406030204" pitchFamily="18" charset="0"/>
                                        <a:ea typeface="Cambria Math" panose="02040503050406030204" pitchFamily="18" charset="0"/>
                                      </a:rPr>
                                      <m:t>°</m:t>
                                    </m:r>
                                  </m:sub>
                                </m:sSub>
                                <m:r>
                                  <a:rPr lang="en-AU" sz="2400" b="0" i="0" smtClean="0">
                                    <a:latin typeface="Cambria Math" panose="02040503050406030204" pitchFamily="18" charset="0"/>
                                  </a:rPr>
                                  <m:t>−</m:t>
                                </m:r>
                                <m:sSub>
                                  <m:sSubPr>
                                    <m:ctrlPr>
                                      <a:rPr lang="ru-RU" sz="2400" i="1">
                                        <a:latin typeface="Cambria Math" panose="02040503050406030204" pitchFamily="18" charset="0"/>
                                      </a:rPr>
                                    </m:ctrlPr>
                                  </m:sSubPr>
                                  <m:e>
                                    <m:r>
                                      <a:rPr lang="en-AU" sz="2400" i="1">
                                        <a:latin typeface="Cambria Math" panose="02040503050406030204" pitchFamily="18" charset="0"/>
                                      </a:rPr>
                                      <m:t>𝐼</m:t>
                                    </m:r>
                                  </m:e>
                                  <m:sub>
                                    <m:r>
                                      <a:rPr lang="ru-RU" sz="2400" b="0" i="1" smtClean="0">
                                        <a:latin typeface="Cambria Math" panose="02040503050406030204" pitchFamily="18" charset="0"/>
                                      </a:rPr>
                                      <m:t>90</m:t>
                                    </m:r>
                                    <m:r>
                                      <a:rPr lang="ru-RU" sz="2400" b="0" i="1" smtClean="0">
                                        <a:latin typeface="Cambria Math" panose="02040503050406030204" pitchFamily="18" charset="0"/>
                                        <a:ea typeface="Cambria Math" panose="02040503050406030204" pitchFamily="18" charset="0"/>
                                      </a:rPr>
                                      <m:t>°</m:t>
                                    </m:r>
                                  </m:sub>
                                </m:sSub>
                              </m:e>
                            </m:mr>
                            <m:mr>
                              <m:e>
                                <m:m>
                                  <m:mPr>
                                    <m:mcs>
                                      <m:mc>
                                        <m:mcPr>
                                          <m:count m:val="1"/>
                                          <m:mcJc m:val="center"/>
                                        </m:mcPr>
                                      </m:mc>
                                    </m:mcs>
                                    <m:ctrlPr>
                                      <a:rPr lang="ru-RU" sz="2400" i="1" smtClean="0">
                                        <a:solidFill>
                                          <a:schemeClr val="tx1"/>
                                        </a:solidFill>
                                        <a:latin typeface="Cambria Math" panose="02040503050406030204" pitchFamily="18" charset="0"/>
                                      </a:rPr>
                                    </m:ctrlPr>
                                  </m:mPr>
                                  <m:mr>
                                    <m:e>
                                      <m:sSub>
                                        <m:sSubPr>
                                          <m:ctrlPr>
                                            <a:rPr lang="ru-RU" sz="2400" i="1">
                                              <a:latin typeface="Cambria Math" panose="02040503050406030204" pitchFamily="18" charset="0"/>
                                            </a:rPr>
                                          </m:ctrlPr>
                                        </m:sSubPr>
                                        <m:e>
                                          <m:r>
                                            <a:rPr lang="en-AU" sz="2400" i="1">
                                              <a:latin typeface="Cambria Math" panose="02040503050406030204" pitchFamily="18" charset="0"/>
                                            </a:rPr>
                                            <m:t>𝑆</m:t>
                                          </m:r>
                                        </m:e>
                                        <m:sub>
                                          <m:r>
                                            <a:rPr lang="en-AU" sz="2400" b="0" i="1" smtClean="0">
                                              <a:latin typeface="Cambria Math" panose="02040503050406030204" pitchFamily="18" charset="0"/>
                                            </a:rPr>
                                            <m:t>2</m:t>
                                          </m:r>
                                        </m:sub>
                                      </m:sSub>
                                      <m:r>
                                        <m:rPr>
                                          <m:brk m:alnAt="7"/>
                                        </m:rPr>
                                        <a:rPr lang="en-AU" sz="2400" i="1">
                                          <a:latin typeface="Cambria Math" panose="02040503050406030204" pitchFamily="18" charset="0"/>
                                        </a:rPr>
                                        <m:t>=</m:t>
                                      </m:r>
                                      <m:sSub>
                                        <m:sSubPr>
                                          <m:ctrlPr>
                                            <a:rPr lang="ru-RU" sz="2400" i="1">
                                              <a:latin typeface="Cambria Math" panose="02040503050406030204" pitchFamily="18" charset="0"/>
                                            </a:rPr>
                                          </m:ctrlPr>
                                        </m:sSubPr>
                                        <m:e>
                                          <m:r>
                                            <a:rPr lang="en-AU" sz="2400" i="1">
                                              <a:latin typeface="Cambria Math" panose="02040503050406030204" pitchFamily="18" charset="0"/>
                                            </a:rPr>
                                            <m:t>𝐼</m:t>
                                          </m:r>
                                        </m:e>
                                        <m:sub>
                                          <m:r>
                                            <a:rPr lang="ru-RU" sz="2400" b="0" i="1" smtClean="0">
                                              <a:latin typeface="Cambria Math" panose="02040503050406030204" pitchFamily="18" charset="0"/>
                                            </a:rPr>
                                            <m:t>45</m:t>
                                          </m:r>
                                          <m:r>
                                            <a:rPr lang="ru-RU" sz="2400" b="0" i="1" smtClean="0">
                                              <a:latin typeface="Cambria Math" panose="02040503050406030204" pitchFamily="18" charset="0"/>
                                              <a:ea typeface="Cambria Math" panose="02040503050406030204" pitchFamily="18" charset="0"/>
                                            </a:rPr>
                                            <m:t>°</m:t>
                                          </m:r>
                                        </m:sub>
                                      </m:sSub>
                                      <m:r>
                                        <a:rPr lang="en-AU" sz="2400">
                                          <a:latin typeface="Cambria Math" panose="02040503050406030204" pitchFamily="18" charset="0"/>
                                        </a:rPr>
                                        <m:t>−</m:t>
                                      </m:r>
                                      <m:sSub>
                                        <m:sSubPr>
                                          <m:ctrlPr>
                                            <a:rPr lang="ru-RU" sz="2400" i="1">
                                              <a:latin typeface="Cambria Math" panose="02040503050406030204" pitchFamily="18" charset="0"/>
                                            </a:rPr>
                                          </m:ctrlPr>
                                        </m:sSubPr>
                                        <m:e>
                                          <m:r>
                                            <a:rPr lang="en-AU" sz="2400" i="1">
                                              <a:latin typeface="Cambria Math" panose="02040503050406030204" pitchFamily="18" charset="0"/>
                                            </a:rPr>
                                            <m:t>𝐼</m:t>
                                          </m:r>
                                        </m:e>
                                        <m:sub>
                                          <m:r>
                                            <a:rPr lang="ru-RU" sz="2400" b="0" i="1" smtClean="0">
                                              <a:latin typeface="Cambria Math" panose="02040503050406030204" pitchFamily="18" charset="0"/>
                                            </a:rPr>
                                            <m:t>−</m:t>
                                          </m:r>
                                          <m:r>
                                            <a:rPr lang="en-AU" sz="2400" b="0" i="1" smtClean="0">
                                              <a:latin typeface="Cambria Math" panose="02040503050406030204" pitchFamily="18" charset="0"/>
                                            </a:rPr>
                                            <m:t>4</m:t>
                                          </m:r>
                                          <m:r>
                                            <a:rPr lang="ru-RU" sz="2400" b="0" i="1" smtClean="0">
                                              <a:latin typeface="Cambria Math" panose="02040503050406030204" pitchFamily="18" charset="0"/>
                                            </a:rPr>
                                            <m:t>5</m:t>
                                          </m:r>
                                          <m:r>
                                            <a:rPr lang="ru-RU" sz="2400" b="0" i="1" smtClean="0">
                                              <a:latin typeface="Cambria Math" panose="02040503050406030204" pitchFamily="18" charset="0"/>
                                              <a:ea typeface="Cambria Math" panose="02040503050406030204" pitchFamily="18" charset="0"/>
                                            </a:rPr>
                                            <m:t>°</m:t>
                                          </m:r>
                                        </m:sub>
                                      </m:sSub>
                                    </m:e>
                                  </m:mr>
                                  <m:mr>
                                    <m:e>
                                      <m:sSub>
                                        <m:sSubPr>
                                          <m:ctrlPr>
                                            <a:rPr lang="ru-RU" sz="2400" i="1">
                                              <a:latin typeface="Cambria Math" panose="02040503050406030204" pitchFamily="18" charset="0"/>
                                            </a:rPr>
                                          </m:ctrlPr>
                                        </m:sSubPr>
                                        <m:e>
                                          <m:r>
                                            <a:rPr lang="en-AU" sz="2400" i="1">
                                              <a:latin typeface="Cambria Math" panose="02040503050406030204" pitchFamily="18" charset="0"/>
                                            </a:rPr>
                                            <m:t>𝑆</m:t>
                                          </m:r>
                                        </m:e>
                                        <m:sub>
                                          <m:r>
                                            <a:rPr lang="en-AU" sz="2400" b="0" i="1" smtClean="0">
                                              <a:latin typeface="Cambria Math" panose="02040503050406030204" pitchFamily="18" charset="0"/>
                                            </a:rPr>
                                            <m:t>3</m:t>
                                          </m:r>
                                        </m:sub>
                                      </m:sSub>
                                      <m:r>
                                        <m:rPr>
                                          <m:brk m:alnAt="7"/>
                                        </m:rPr>
                                        <a:rPr lang="en-AU" sz="2400" i="1">
                                          <a:latin typeface="Cambria Math" panose="02040503050406030204" pitchFamily="18" charset="0"/>
                                        </a:rPr>
                                        <m:t>=</m:t>
                                      </m:r>
                                      <m:sSub>
                                        <m:sSubPr>
                                          <m:ctrlPr>
                                            <a:rPr lang="ru-RU" sz="2400" i="1">
                                              <a:latin typeface="Cambria Math" panose="02040503050406030204" pitchFamily="18" charset="0"/>
                                            </a:rPr>
                                          </m:ctrlPr>
                                        </m:sSubPr>
                                        <m:e>
                                          <m:r>
                                            <a:rPr lang="en-AU" sz="2400" i="1">
                                              <a:latin typeface="Cambria Math" panose="02040503050406030204" pitchFamily="18" charset="0"/>
                                            </a:rPr>
                                            <m:t>𝐼</m:t>
                                          </m:r>
                                        </m:e>
                                        <m:sub>
                                          <m:r>
                                            <a:rPr lang="en-AU" sz="2400" b="0" i="1" smtClean="0">
                                              <a:latin typeface="Cambria Math" panose="02040503050406030204" pitchFamily="18" charset="0"/>
                                            </a:rPr>
                                            <m:t>𝑅𝐶𝑃</m:t>
                                          </m:r>
                                        </m:sub>
                                      </m:sSub>
                                      <m:r>
                                        <a:rPr lang="en-AU" sz="2400">
                                          <a:latin typeface="Cambria Math" panose="02040503050406030204" pitchFamily="18" charset="0"/>
                                        </a:rPr>
                                        <m:t>−</m:t>
                                      </m:r>
                                      <m:sSub>
                                        <m:sSubPr>
                                          <m:ctrlPr>
                                            <a:rPr lang="ru-RU" sz="2400" i="1">
                                              <a:latin typeface="Cambria Math" panose="02040503050406030204" pitchFamily="18" charset="0"/>
                                            </a:rPr>
                                          </m:ctrlPr>
                                        </m:sSubPr>
                                        <m:e>
                                          <m:r>
                                            <a:rPr lang="en-AU" sz="2400" i="1">
                                              <a:latin typeface="Cambria Math" panose="02040503050406030204" pitchFamily="18" charset="0"/>
                                            </a:rPr>
                                            <m:t>𝐼</m:t>
                                          </m:r>
                                        </m:e>
                                        <m:sub>
                                          <m:r>
                                            <a:rPr lang="en-AU" sz="2400" b="0" i="1" smtClean="0">
                                              <a:latin typeface="Cambria Math" panose="02040503050406030204" pitchFamily="18" charset="0"/>
                                            </a:rPr>
                                            <m:t>𝐿𝐶𝑃</m:t>
                                          </m:r>
                                        </m:sub>
                                      </m:sSub>
                                    </m:e>
                                  </m:mr>
                                </m:m>
                              </m:e>
                            </m:mr>
                          </m:m>
                        </m:e>
                      </m:d>
                    </m:oMath>
                  </m:oMathPara>
                </a14:m>
                <a:endParaRPr lang="ru-RU" sz="2400" dirty="0">
                  <a:solidFill>
                    <a:schemeClr val="tx1"/>
                  </a:solidFill>
                </a:endParaRPr>
              </a:p>
            </p:txBody>
          </p:sp>
        </mc:Choice>
        <mc:Fallback xmlns="">
          <p:sp>
            <p:nvSpPr>
              <p:cNvPr id="29" name="TextBox 28"/>
              <p:cNvSpPr txBox="1">
                <a:spLocks noRot="1" noChangeAspect="1" noMove="1" noResize="1" noEditPoints="1" noAdjustHandles="1" noChangeArrowheads="1" noChangeShapeType="1" noTextEdit="1"/>
              </p:cNvSpPr>
              <p:nvPr/>
            </p:nvSpPr>
            <p:spPr>
              <a:xfrm>
                <a:off x="106668" y="675062"/>
                <a:ext cx="2592313" cy="1757148"/>
              </a:xfrm>
              <a:prstGeom prst="rect">
                <a:avLst/>
              </a:prstGeom>
              <a:blipFill rotWithShape="0">
                <a:blip r:embed="rId4"/>
                <a:stretch>
                  <a:fillRect/>
                </a:stretch>
              </a:blipFill>
            </p:spPr>
            <p:txBody>
              <a:bodyPr/>
              <a:lstStyle/>
              <a:p>
                <a:r>
                  <a:rPr lang="ru-RU">
                    <a:noFill/>
                  </a:rPr>
                  <a:t> </a:t>
                </a:r>
              </a:p>
            </p:txBody>
          </p:sp>
        </mc:Fallback>
      </mc:AlternateContent>
      <p:pic>
        <p:nvPicPr>
          <p:cNvPr id="16" name="Рисунок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99227" y="735328"/>
            <a:ext cx="453827" cy="361246"/>
          </a:xfrm>
          <a:prstGeom prst="rect">
            <a:avLst/>
          </a:prstGeom>
        </p:spPr>
      </p:pic>
      <mc:AlternateContent xmlns:mc="http://schemas.openxmlformats.org/markup-compatibility/2006" xmlns:a14="http://schemas.microsoft.com/office/drawing/2010/main">
        <mc:Choice Requires="a14">
          <p:sp>
            <p:nvSpPr>
              <p:cNvPr id="17" name="TextBox 16"/>
              <p:cNvSpPr txBox="1"/>
              <p:nvPr/>
            </p:nvSpPr>
            <p:spPr>
              <a:xfrm>
                <a:off x="0" y="2446650"/>
                <a:ext cx="3153364" cy="72083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AU" i="1" dirty="0" smtClean="0">
                          <a:latin typeface="Cambria Math" panose="02040503050406030204" pitchFamily="18" charset="0"/>
                        </a:rPr>
                        <m:t>𝑃𝑢𝑟𝑖𝑡𝑦</m:t>
                      </m:r>
                      <m:r>
                        <a:rPr lang="en-AU" b="0" i="1" dirty="0" smtClean="0">
                          <a:latin typeface="Cambria Math" panose="02040503050406030204" pitchFamily="18" charset="0"/>
                        </a:rPr>
                        <m:t>(</m:t>
                      </m:r>
                      <m:r>
                        <m:rPr>
                          <m:sty m:val="p"/>
                        </m:rPr>
                        <a:rPr lang="en-AU" b="0" i="0" dirty="0" smtClean="0">
                          <a:latin typeface="Cambria Math" panose="02040503050406030204" pitchFamily="18" charset="0"/>
                        </a:rPr>
                        <m:t>DOP</m:t>
                      </m:r>
                      <m:r>
                        <a:rPr lang="en-AU" b="0" i="1" dirty="0" smtClean="0">
                          <a:latin typeface="Cambria Math" panose="02040503050406030204" pitchFamily="18" charset="0"/>
                        </a:rPr>
                        <m:t>)</m:t>
                      </m:r>
                      <m:r>
                        <a:rPr lang="en-AU" i="1" dirty="0" smtClean="0">
                          <a:latin typeface="Cambria Math" panose="02040503050406030204" pitchFamily="18" charset="0"/>
                        </a:rPr>
                        <m:t>=</m:t>
                      </m:r>
                      <m:f>
                        <m:fPr>
                          <m:ctrlPr>
                            <a:rPr lang="en-AU" i="1" dirty="0" smtClean="0">
                              <a:latin typeface="Cambria Math" panose="02040503050406030204" pitchFamily="18" charset="0"/>
                            </a:rPr>
                          </m:ctrlPr>
                        </m:fPr>
                        <m:num>
                          <m:sSubSup>
                            <m:sSubSupPr>
                              <m:ctrlPr>
                                <a:rPr lang="en-AU" i="1" dirty="0" smtClean="0">
                                  <a:latin typeface="Cambria Math" panose="02040503050406030204" pitchFamily="18" charset="0"/>
                                </a:rPr>
                              </m:ctrlPr>
                            </m:sSubSupPr>
                            <m:e>
                              <m:r>
                                <a:rPr lang="en-AU" b="0" i="1" dirty="0" smtClean="0">
                                  <a:latin typeface="Cambria Math" panose="02040503050406030204" pitchFamily="18" charset="0"/>
                                </a:rPr>
                                <m:t>𝑆</m:t>
                              </m:r>
                            </m:e>
                            <m:sub>
                              <m:r>
                                <a:rPr lang="en-AU" b="0" i="1" dirty="0" smtClean="0">
                                  <a:latin typeface="Cambria Math" panose="02040503050406030204" pitchFamily="18" charset="0"/>
                                </a:rPr>
                                <m:t>1</m:t>
                              </m:r>
                            </m:sub>
                            <m:sup>
                              <m:r>
                                <a:rPr lang="en-AU" b="0" i="1" dirty="0" smtClean="0">
                                  <a:latin typeface="Cambria Math" panose="02040503050406030204" pitchFamily="18" charset="0"/>
                                </a:rPr>
                                <m:t>2</m:t>
                              </m:r>
                            </m:sup>
                          </m:sSubSup>
                          <m:r>
                            <a:rPr lang="en-AU" b="0" i="1" dirty="0" smtClean="0">
                              <a:latin typeface="Cambria Math" panose="02040503050406030204" pitchFamily="18" charset="0"/>
                            </a:rPr>
                            <m:t>+</m:t>
                          </m:r>
                          <m:sSubSup>
                            <m:sSubSupPr>
                              <m:ctrlPr>
                                <a:rPr lang="en-AU" i="1" dirty="0">
                                  <a:latin typeface="Cambria Math" panose="02040503050406030204" pitchFamily="18" charset="0"/>
                                </a:rPr>
                              </m:ctrlPr>
                            </m:sSubSupPr>
                            <m:e>
                              <m:r>
                                <a:rPr lang="en-AU" i="1" dirty="0">
                                  <a:latin typeface="Cambria Math" panose="02040503050406030204" pitchFamily="18" charset="0"/>
                                </a:rPr>
                                <m:t>𝑆</m:t>
                              </m:r>
                            </m:e>
                            <m:sub>
                              <m:r>
                                <a:rPr lang="en-AU" b="0" i="1" dirty="0" smtClean="0">
                                  <a:latin typeface="Cambria Math" panose="02040503050406030204" pitchFamily="18" charset="0"/>
                                </a:rPr>
                                <m:t>2</m:t>
                              </m:r>
                            </m:sub>
                            <m:sup>
                              <m:r>
                                <a:rPr lang="en-AU" i="1" dirty="0">
                                  <a:latin typeface="Cambria Math" panose="02040503050406030204" pitchFamily="18" charset="0"/>
                                </a:rPr>
                                <m:t>2</m:t>
                              </m:r>
                            </m:sup>
                          </m:sSubSup>
                          <m:r>
                            <a:rPr lang="en-AU" b="0" i="1" dirty="0" smtClean="0">
                              <a:latin typeface="Cambria Math" panose="02040503050406030204" pitchFamily="18" charset="0"/>
                            </a:rPr>
                            <m:t>+</m:t>
                          </m:r>
                          <m:sSubSup>
                            <m:sSubSupPr>
                              <m:ctrlPr>
                                <a:rPr lang="en-AU" i="1" dirty="0">
                                  <a:latin typeface="Cambria Math" panose="02040503050406030204" pitchFamily="18" charset="0"/>
                                </a:rPr>
                              </m:ctrlPr>
                            </m:sSubSupPr>
                            <m:e>
                              <m:r>
                                <a:rPr lang="en-AU" i="1" dirty="0">
                                  <a:latin typeface="Cambria Math" panose="02040503050406030204" pitchFamily="18" charset="0"/>
                                </a:rPr>
                                <m:t>𝑆</m:t>
                              </m:r>
                            </m:e>
                            <m:sub>
                              <m:r>
                                <a:rPr lang="en-AU" b="0" i="1" dirty="0" smtClean="0">
                                  <a:latin typeface="Cambria Math" panose="02040503050406030204" pitchFamily="18" charset="0"/>
                                </a:rPr>
                                <m:t>3</m:t>
                              </m:r>
                            </m:sub>
                            <m:sup>
                              <m:r>
                                <a:rPr lang="en-AU" i="1" dirty="0">
                                  <a:latin typeface="Cambria Math" panose="02040503050406030204" pitchFamily="18" charset="0"/>
                                </a:rPr>
                                <m:t>2</m:t>
                              </m:r>
                            </m:sup>
                          </m:sSubSup>
                        </m:num>
                        <m:den>
                          <m:sSubSup>
                            <m:sSubSupPr>
                              <m:ctrlPr>
                                <a:rPr lang="en-AU" i="1" dirty="0" smtClean="0">
                                  <a:latin typeface="Cambria Math" panose="02040503050406030204" pitchFamily="18" charset="0"/>
                                </a:rPr>
                              </m:ctrlPr>
                            </m:sSubSupPr>
                            <m:e>
                              <m:r>
                                <a:rPr lang="en-AU" b="0" i="1" dirty="0" smtClean="0">
                                  <a:latin typeface="Cambria Math" panose="02040503050406030204" pitchFamily="18" charset="0"/>
                                </a:rPr>
                                <m:t>𝑆</m:t>
                              </m:r>
                            </m:e>
                            <m:sub>
                              <m:r>
                                <a:rPr lang="en-AU" b="0" i="1" dirty="0" smtClean="0">
                                  <a:latin typeface="Cambria Math" panose="02040503050406030204" pitchFamily="18" charset="0"/>
                                </a:rPr>
                                <m:t>0</m:t>
                              </m:r>
                            </m:sub>
                            <m:sup>
                              <m:r>
                                <a:rPr lang="en-AU" b="0" i="1" dirty="0" smtClean="0">
                                  <a:latin typeface="Cambria Math" panose="02040503050406030204" pitchFamily="18" charset="0"/>
                                </a:rPr>
                                <m:t>2</m:t>
                              </m:r>
                            </m:sup>
                          </m:sSubSup>
                        </m:den>
                      </m:f>
                    </m:oMath>
                  </m:oMathPara>
                </a14:m>
                <a:endParaRPr lang="ru-RU" dirty="0"/>
              </a:p>
            </p:txBody>
          </p:sp>
        </mc:Choice>
        <mc:Fallback xmlns="">
          <p:sp>
            <p:nvSpPr>
              <p:cNvPr id="17" name="TextBox 16"/>
              <p:cNvSpPr txBox="1">
                <a:spLocks noRot="1" noChangeAspect="1" noMove="1" noResize="1" noEditPoints="1" noAdjustHandles="1" noChangeArrowheads="1" noChangeShapeType="1" noTextEdit="1"/>
              </p:cNvSpPr>
              <p:nvPr/>
            </p:nvSpPr>
            <p:spPr>
              <a:xfrm>
                <a:off x="0" y="2446650"/>
                <a:ext cx="3153364" cy="720838"/>
              </a:xfrm>
              <a:prstGeom prst="rect">
                <a:avLst/>
              </a:prstGeom>
              <a:blipFill rotWithShape="0">
                <a:blip r:embed="rId6"/>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20" name="Прямоугольник 19"/>
              <p:cNvSpPr/>
              <p:nvPr/>
            </p:nvSpPr>
            <p:spPr>
              <a:xfrm>
                <a:off x="10449231" y="2222294"/>
                <a:ext cx="1005403"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ru-RU" sz="3200" i="1" smtClean="0">
                              <a:latin typeface="Cambria Math" panose="02040503050406030204" pitchFamily="18" charset="0"/>
                            </a:rPr>
                          </m:ctrlPr>
                        </m:sSubPr>
                        <m:e>
                          <m:r>
                            <a:rPr lang="en-AU" sz="3200" i="1">
                              <a:latin typeface="Cambria Math" panose="02040503050406030204" pitchFamily="18" charset="0"/>
                            </a:rPr>
                            <m:t>𝐼</m:t>
                          </m:r>
                        </m:e>
                        <m:sub>
                          <m:r>
                            <a:rPr lang="en-AU" sz="3200" b="0" i="1" smtClean="0">
                              <a:latin typeface="Cambria Math" panose="02040503050406030204" pitchFamily="18" charset="0"/>
                            </a:rPr>
                            <m:t>𝐿𝐶𝑃</m:t>
                          </m:r>
                        </m:sub>
                      </m:sSub>
                    </m:oMath>
                  </m:oMathPara>
                </a14:m>
                <a:endParaRPr lang="ru-RU" sz="3200" dirty="0"/>
              </a:p>
            </p:txBody>
          </p:sp>
        </mc:Choice>
        <mc:Fallback xmlns="">
          <p:sp>
            <p:nvSpPr>
              <p:cNvPr id="20" name="Прямоугольник 19"/>
              <p:cNvSpPr>
                <a:spLocks noRot="1" noChangeAspect="1" noMove="1" noResize="1" noEditPoints="1" noAdjustHandles="1" noChangeArrowheads="1" noChangeShapeType="1" noTextEdit="1"/>
              </p:cNvSpPr>
              <p:nvPr/>
            </p:nvSpPr>
            <p:spPr>
              <a:xfrm>
                <a:off x="10449231" y="2222294"/>
                <a:ext cx="1005403" cy="584775"/>
              </a:xfrm>
              <a:prstGeom prst="rect">
                <a:avLst/>
              </a:prstGeom>
              <a:blipFill rotWithShape="0">
                <a:blip r:embed="rId7"/>
                <a:stretch>
                  <a:fillRect/>
                </a:stretch>
              </a:blipFill>
            </p:spPr>
            <p:txBody>
              <a:bodyPr/>
              <a:lstStyle/>
              <a:p>
                <a:r>
                  <a:rPr lang="ru-RU">
                    <a:noFill/>
                  </a:rPr>
                  <a:t> </a:t>
                </a:r>
              </a:p>
            </p:txBody>
          </p:sp>
        </mc:Fallback>
      </mc:AlternateContent>
      <p:pic>
        <p:nvPicPr>
          <p:cNvPr id="19" name="Рисунок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53054" y="1171390"/>
            <a:ext cx="453827" cy="361246"/>
          </a:xfrm>
          <a:prstGeom prst="rect">
            <a:avLst/>
          </a:prstGeom>
        </p:spPr>
      </p:pic>
      <mc:AlternateContent xmlns:mc="http://schemas.openxmlformats.org/markup-compatibility/2006" xmlns:a14="http://schemas.microsoft.com/office/drawing/2010/main">
        <mc:Choice Requires="a14">
          <p:sp>
            <p:nvSpPr>
              <p:cNvPr id="22" name="Прямоугольник 21"/>
              <p:cNvSpPr/>
              <p:nvPr/>
            </p:nvSpPr>
            <p:spPr>
              <a:xfrm>
                <a:off x="6502862" y="804186"/>
                <a:ext cx="659155"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AU" sz="3200" b="0" i="1" dirty="0" smtClean="0">
                          <a:latin typeface="Cambria Math" panose="02040503050406030204" pitchFamily="18" charset="0"/>
                        </a:rPr>
                        <m:t>0</m:t>
                      </m:r>
                      <m:r>
                        <a:rPr lang="ru-RU" sz="3200" i="1" dirty="0" smtClean="0">
                          <a:latin typeface="Cambria Math" panose="02040503050406030204" pitchFamily="18" charset="0"/>
                          <a:ea typeface="Cambria Math" panose="02040503050406030204" pitchFamily="18" charset="0"/>
                        </a:rPr>
                        <m:t>°</m:t>
                      </m:r>
                    </m:oMath>
                  </m:oMathPara>
                </a14:m>
                <a:endParaRPr lang="ru-RU" sz="3200" dirty="0"/>
              </a:p>
            </p:txBody>
          </p:sp>
        </mc:Choice>
        <mc:Fallback xmlns="">
          <p:sp>
            <p:nvSpPr>
              <p:cNvPr id="22" name="Прямоугольник 21"/>
              <p:cNvSpPr>
                <a:spLocks noRot="1" noChangeAspect="1" noMove="1" noResize="1" noEditPoints="1" noAdjustHandles="1" noChangeArrowheads="1" noChangeShapeType="1" noTextEdit="1"/>
              </p:cNvSpPr>
              <p:nvPr/>
            </p:nvSpPr>
            <p:spPr>
              <a:xfrm>
                <a:off x="6502862" y="804186"/>
                <a:ext cx="659155" cy="584775"/>
              </a:xfrm>
              <a:prstGeom prst="rect">
                <a:avLst/>
              </a:prstGeom>
              <a:blipFill rotWithShape="0">
                <a:blip r:embed="rId8"/>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23" name="Прямоугольник 22"/>
              <p:cNvSpPr/>
              <p:nvPr/>
            </p:nvSpPr>
            <p:spPr>
              <a:xfrm>
                <a:off x="8916383" y="726000"/>
                <a:ext cx="1192955"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AU" sz="3200" b="0" i="1" dirty="0" smtClean="0">
                          <a:latin typeface="Cambria Math" panose="02040503050406030204" pitchFamily="18" charset="0"/>
                        </a:rPr>
                        <m:t>−45</m:t>
                      </m:r>
                      <m:r>
                        <a:rPr lang="ru-RU" sz="3200" i="1" dirty="0" smtClean="0">
                          <a:latin typeface="Cambria Math" panose="02040503050406030204" pitchFamily="18" charset="0"/>
                          <a:ea typeface="Cambria Math" panose="02040503050406030204" pitchFamily="18" charset="0"/>
                        </a:rPr>
                        <m:t>°</m:t>
                      </m:r>
                    </m:oMath>
                  </m:oMathPara>
                </a14:m>
                <a:endParaRPr lang="ru-RU" sz="3200" dirty="0"/>
              </a:p>
            </p:txBody>
          </p:sp>
        </mc:Choice>
        <mc:Fallback xmlns="">
          <p:sp>
            <p:nvSpPr>
              <p:cNvPr id="23" name="Прямоугольник 22"/>
              <p:cNvSpPr>
                <a:spLocks noRot="1" noChangeAspect="1" noMove="1" noResize="1" noEditPoints="1" noAdjustHandles="1" noChangeArrowheads="1" noChangeShapeType="1" noTextEdit="1"/>
              </p:cNvSpPr>
              <p:nvPr/>
            </p:nvSpPr>
            <p:spPr>
              <a:xfrm>
                <a:off x="8916383" y="726000"/>
                <a:ext cx="1192955" cy="584775"/>
              </a:xfrm>
              <a:prstGeom prst="rect">
                <a:avLst/>
              </a:prstGeom>
              <a:blipFill rotWithShape="0">
                <a:blip r:embed="rId9"/>
                <a:stretch>
                  <a:fillRect/>
                </a:stretch>
              </a:blipFill>
            </p:spPr>
            <p:txBody>
              <a:bodyPr/>
              <a:lstStyle/>
              <a:p>
                <a:r>
                  <a:rPr lang="ru-RU">
                    <a:noFill/>
                  </a:rPr>
                  <a:t> </a:t>
                </a:r>
              </a:p>
            </p:txBody>
          </p:sp>
        </mc:Fallback>
      </mc:AlternateContent>
      <p:pic>
        <p:nvPicPr>
          <p:cNvPr id="24" name="Рисунок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29585" y="1992923"/>
            <a:ext cx="453827" cy="361246"/>
          </a:xfrm>
          <a:prstGeom prst="rect">
            <a:avLst/>
          </a:prstGeom>
        </p:spPr>
      </p:pic>
      <p:pic>
        <p:nvPicPr>
          <p:cNvPr id="25" name="Рисунок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43410" y="1553636"/>
            <a:ext cx="453827" cy="361246"/>
          </a:xfrm>
          <a:prstGeom prst="rect">
            <a:avLst/>
          </a:prstGeom>
        </p:spPr>
      </p:pic>
    </p:spTree>
    <p:extLst>
      <p:ext uri="{BB962C8B-B14F-4D97-AF65-F5344CB8AC3E}">
        <p14:creationId xmlns:p14="http://schemas.microsoft.com/office/powerpoint/2010/main" val="176686731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xmlns="" id="{EBAC40D6-56D8-57D1-2043-EC499F956793}"/>
              </a:ext>
            </a:extLst>
          </p:cNvPr>
          <p:cNvSpPr/>
          <p:nvPr/>
        </p:nvSpPr>
        <p:spPr>
          <a:xfrm>
            <a:off x="0" y="6502840"/>
            <a:ext cx="12192000" cy="355160"/>
          </a:xfrm>
          <a:prstGeom prst="rect">
            <a:avLst/>
          </a:prstGeom>
          <a:solidFill>
            <a:srgbClr val="6667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ru-RU" dirty="0" smtClean="0">
                <a:latin typeface="Cambria" panose="02040503050406030204" pitchFamily="18" charset="0"/>
                <a:ea typeface="Cambria" panose="02040503050406030204" pitchFamily="18" charset="0"/>
              </a:rPr>
              <a:t>16</a:t>
            </a:r>
            <a:endParaRPr lang="ru-RU" dirty="0">
              <a:latin typeface="Cambria" panose="02040503050406030204" pitchFamily="18" charset="0"/>
              <a:ea typeface="Cambria" panose="02040503050406030204" pitchFamily="18" charset="0"/>
            </a:endParaRPr>
          </a:p>
        </p:txBody>
      </p:sp>
      <p:sp>
        <p:nvSpPr>
          <p:cNvPr id="3" name="Прямоугольник 2">
            <a:extLst>
              <a:ext uri="{FF2B5EF4-FFF2-40B4-BE49-F238E27FC236}">
                <a16:creationId xmlns:a16="http://schemas.microsoft.com/office/drawing/2014/main" xmlns="" id="{85A8224A-EADE-6381-83AC-091859F6E4FB}"/>
              </a:ext>
            </a:extLst>
          </p:cNvPr>
          <p:cNvSpPr/>
          <p:nvPr/>
        </p:nvSpPr>
        <p:spPr>
          <a:xfrm>
            <a:off x="0" y="0"/>
            <a:ext cx="12192000" cy="552975"/>
          </a:xfrm>
          <a:prstGeom prst="rect">
            <a:avLst/>
          </a:prstGeom>
          <a:solidFill>
            <a:srgbClr val="6667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Google Shape;4885;p38">
            <a:extLst>
              <a:ext uri="{FF2B5EF4-FFF2-40B4-BE49-F238E27FC236}">
                <a16:creationId xmlns:a16="http://schemas.microsoft.com/office/drawing/2014/main" xmlns="" id="{946F322B-28CD-A01C-44F6-768900A3F553}"/>
              </a:ext>
            </a:extLst>
          </p:cNvPr>
          <p:cNvSpPr/>
          <p:nvPr/>
        </p:nvSpPr>
        <p:spPr>
          <a:xfrm rot="13500000">
            <a:off x="643695" y="113668"/>
            <a:ext cx="331941" cy="331941"/>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886;p38">
            <a:extLst>
              <a:ext uri="{FF2B5EF4-FFF2-40B4-BE49-F238E27FC236}">
                <a16:creationId xmlns:a16="http://schemas.microsoft.com/office/drawing/2014/main" xmlns="" id="{BD2FF347-9FD6-811A-4BD7-CE95CF9E5A96}"/>
              </a:ext>
            </a:extLst>
          </p:cNvPr>
          <p:cNvSpPr/>
          <p:nvPr/>
        </p:nvSpPr>
        <p:spPr>
          <a:xfrm rot="10800000">
            <a:off x="576282" y="46750"/>
            <a:ext cx="467606" cy="467606"/>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4893;p38">
            <a:extLst>
              <a:ext uri="{FF2B5EF4-FFF2-40B4-BE49-F238E27FC236}">
                <a16:creationId xmlns:a16="http://schemas.microsoft.com/office/drawing/2014/main" xmlns="" id="{B9C114DB-F87A-5CFA-2172-C3F1D0615BC1}"/>
              </a:ext>
            </a:extLst>
          </p:cNvPr>
          <p:cNvSpPr/>
          <p:nvPr/>
        </p:nvSpPr>
        <p:spPr>
          <a:xfrm rot="13500000">
            <a:off x="175416" y="113668"/>
            <a:ext cx="331941" cy="331941"/>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4894;p38">
            <a:extLst>
              <a:ext uri="{FF2B5EF4-FFF2-40B4-BE49-F238E27FC236}">
                <a16:creationId xmlns:a16="http://schemas.microsoft.com/office/drawing/2014/main" xmlns="" id="{97F91B01-BB90-C2B2-55D3-24FD52E73AD9}"/>
              </a:ext>
            </a:extLst>
          </p:cNvPr>
          <p:cNvSpPr/>
          <p:nvPr/>
        </p:nvSpPr>
        <p:spPr>
          <a:xfrm rot="10800000">
            <a:off x="108000" y="46750"/>
            <a:ext cx="467606" cy="467606"/>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885;p38">
            <a:extLst>
              <a:ext uri="{FF2B5EF4-FFF2-40B4-BE49-F238E27FC236}">
                <a16:creationId xmlns:a16="http://schemas.microsoft.com/office/drawing/2014/main" xmlns="" id="{946F322B-28CD-A01C-44F6-768900A3F553}"/>
              </a:ext>
            </a:extLst>
          </p:cNvPr>
          <p:cNvSpPr/>
          <p:nvPr/>
        </p:nvSpPr>
        <p:spPr>
          <a:xfrm rot="13500000">
            <a:off x="11697735" y="111646"/>
            <a:ext cx="331941" cy="331941"/>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886;p38">
            <a:extLst>
              <a:ext uri="{FF2B5EF4-FFF2-40B4-BE49-F238E27FC236}">
                <a16:creationId xmlns:a16="http://schemas.microsoft.com/office/drawing/2014/main" xmlns="" id="{BD2FF347-9FD6-811A-4BD7-CE95CF9E5A96}"/>
              </a:ext>
            </a:extLst>
          </p:cNvPr>
          <p:cNvSpPr/>
          <p:nvPr/>
        </p:nvSpPr>
        <p:spPr>
          <a:xfrm rot="10800000">
            <a:off x="11630322" y="44728"/>
            <a:ext cx="467606" cy="467606"/>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893;p38">
            <a:extLst>
              <a:ext uri="{FF2B5EF4-FFF2-40B4-BE49-F238E27FC236}">
                <a16:creationId xmlns:a16="http://schemas.microsoft.com/office/drawing/2014/main" xmlns="" id="{B9C114DB-F87A-5CFA-2172-C3F1D0615BC1}"/>
              </a:ext>
            </a:extLst>
          </p:cNvPr>
          <p:cNvSpPr/>
          <p:nvPr/>
        </p:nvSpPr>
        <p:spPr>
          <a:xfrm rot="13500000">
            <a:off x="11229456" y="111646"/>
            <a:ext cx="331941" cy="331941"/>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894;p38">
            <a:extLst>
              <a:ext uri="{FF2B5EF4-FFF2-40B4-BE49-F238E27FC236}">
                <a16:creationId xmlns:a16="http://schemas.microsoft.com/office/drawing/2014/main" xmlns="" id="{97F91B01-BB90-C2B2-55D3-24FD52E73AD9}"/>
              </a:ext>
            </a:extLst>
          </p:cNvPr>
          <p:cNvSpPr/>
          <p:nvPr/>
        </p:nvSpPr>
        <p:spPr>
          <a:xfrm rot="10800000">
            <a:off x="11162040" y="44728"/>
            <a:ext cx="467606" cy="467606"/>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TextBox 30">
            <a:extLst>
              <a:ext uri="{FF2B5EF4-FFF2-40B4-BE49-F238E27FC236}">
                <a16:creationId xmlns:a16="http://schemas.microsoft.com/office/drawing/2014/main" xmlns="" id="{2CCAA011-7FAD-95ED-B027-C78E1CDC440D}"/>
              </a:ext>
            </a:extLst>
          </p:cNvPr>
          <p:cNvSpPr txBox="1"/>
          <p:nvPr/>
        </p:nvSpPr>
        <p:spPr>
          <a:xfrm>
            <a:off x="1043717" y="-122087"/>
            <a:ext cx="10117657" cy="707886"/>
          </a:xfrm>
          <a:prstGeom prst="rect">
            <a:avLst/>
          </a:prstGeom>
          <a:noFill/>
        </p:spPr>
        <p:txBody>
          <a:bodyPr wrap="square">
            <a:spAutoFit/>
          </a:bodyPr>
          <a:lstStyle/>
          <a:p>
            <a:pPr algn="ctr"/>
            <a:r>
              <a:rPr lang="ru-RU" sz="4000" b="1" dirty="0" smtClean="0">
                <a:solidFill>
                  <a:schemeClr val="bg1"/>
                </a:solidFill>
                <a:latin typeface="Cambria" panose="02040503050406030204" pitchFamily="18" charset="0"/>
                <a:ea typeface="Cambria" panose="02040503050406030204" pitchFamily="18" charset="0"/>
              </a:rPr>
              <a:t>Измерение параметров Стокса</a:t>
            </a:r>
            <a:endParaRPr lang="ru-RU" sz="4000" b="1" dirty="0">
              <a:solidFill>
                <a:schemeClr val="bg1"/>
              </a:solidFill>
              <a:latin typeface="Cambria" panose="02040503050406030204" pitchFamily="18" charset="0"/>
              <a:ea typeface="Cambria" panose="02040503050406030204" pitchFamily="18" charset="0"/>
            </a:endParaRPr>
          </a:p>
        </p:txBody>
      </p:sp>
      <mc:AlternateContent xmlns:mc="http://schemas.openxmlformats.org/markup-compatibility/2006" xmlns:a14="http://schemas.microsoft.com/office/drawing/2010/main">
        <mc:Choice Requires="a14">
          <p:sp>
            <p:nvSpPr>
              <p:cNvPr id="29" name="TextBox 28"/>
              <p:cNvSpPr txBox="1"/>
              <p:nvPr/>
            </p:nvSpPr>
            <p:spPr>
              <a:xfrm>
                <a:off x="106668" y="675062"/>
                <a:ext cx="2592313" cy="175714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ru-RU" sz="2400" i="1" smtClean="0">
                              <a:solidFill>
                                <a:schemeClr val="tx1"/>
                              </a:solidFill>
                              <a:latin typeface="Cambria Math" panose="02040503050406030204" pitchFamily="18" charset="0"/>
                            </a:rPr>
                          </m:ctrlPr>
                        </m:dPr>
                        <m:e>
                          <m:m>
                            <m:mPr>
                              <m:mcs>
                                <m:mc>
                                  <m:mcPr>
                                    <m:count m:val="1"/>
                                    <m:mcJc m:val="center"/>
                                  </m:mcPr>
                                </m:mc>
                              </m:mcs>
                              <m:ctrlPr>
                                <a:rPr lang="ru-RU" sz="2400" i="1" smtClean="0">
                                  <a:solidFill>
                                    <a:schemeClr val="tx1"/>
                                  </a:solidFill>
                                  <a:latin typeface="Cambria Math" panose="02040503050406030204" pitchFamily="18" charset="0"/>
                                </a:rPr>
                              </m:ctrlPr>
                            </m:mPr>
                            <m:mr>
                              <m:e>
                                <m:sSub>
                                  <m:sSubPr>
                                    <m:ctrlPr>
                                      <a:rPr lang="ru-RU" sz="2400" i="1" smtClean="0">
                                        <a:solidFill>
                                          <a:schemeClr val="tx1"/>
                                        </a:solidFill>
                                        <a:latin typeface="Cambria Math" panose="02040503050406030204" pitchFamily="18" charset="0"/>
                                      </a:rPr>
                                    </m:ctrlPr>
                                  </m:sSubPr>
                                  <m:e>
                                    <m:r>
                                      <a:rPr lang="en-AU" sz="2400" b="0" i="1" smtClean="0">
                                        <a:solidFill>
                                          <a:schemeClr val="tx1"/>
                                        </a:solidFill>
                                        <a:latin typeface="Cambria Math" panose="02040503050406030204" pitchFamily="18" charset="0"/>
                                      </a:rPr>
                                      <m:t>𝑆</m:t>
                                    </m:r>
                                  </m:e>
                                  <m:sub>
                                    <m:r>
                                      <a:rPr lang="en-AU" sz="2400" b="0" i="1" smtClean="0">
                                        <a:solidFill>
                                          <a:schemeClr val="tx1"/>
                                        </a:solidFill>
                                        <a:latin typeface="Cambria Math" panose="02040503050406030204" pitchFamily="18" charset="0"/>
                                      </a:rPr>
                                      <m:t>0</m:t>
                                    </m:r>
                                  </m:sub>
                                </m:sSub>
                                <m:r>
                                  <m:rPr>
                                    <m:brk m:alnAt="7"/>
                                  </m:rPr>
                                  <a:rPr lang="en-AU" sz="2400" b="0" i="1" smtClean="0">
                                    <a:solidFill>
                                      <a:schemeClr val="tx1"/>
                                    </a:solidFill>
                                    <a:latin typeface="Cambria Math" panose="02040503050406030204" pitchFamily="18" charset="0"/>
                                  </a:rPr>
                                  <m:t>=</m:t>
                                </m:r>
                                <m:r>
                                  <a:rPr lang="en-AU" sz="2400" b="0" i="1" smtClean="0">
                                    <a:solidFill>
                                      <a:schemeClr val="tx1"/>
                                    </a:solidFill>
                                    <a:latin typeface="Cambria Math" panose="02040503050406030204" pitchFamily="18" charset="0"/>
                                  </a:rPr>
                                  <m:t>𝐼</m:t>
                                </m:r>
                              </m:e>
                            </m:mr>
                            <m:mr>
                              <m:e>
                                <m:sSub>
                                  <m:sSubPr>
                                    <m:ctrlPr>
                                      <a:rPr lang="ru-RU" sz="2400" i="1">
                                        <a:latin typeface="Cambria Math" panose="02040503050406030204" pitchFamily="18" charset="0"/>
                                      </a:rPr>
                                    </m:ctrlPr>
                                  </m:sSubPr>
                                  <m:e>
                                    <m:r>
                                      <a:rPr lang="en-AU" sz="2400" i="1">
                                        <a:latin typeface="Cambria Math" panose="02040503050406030204" pitchFamily="18" charset="0"/>
                                      </a:rPr>
                                      <m:t>𝑆</m:t>
                                    </m:r>
                                  </m:e>
                                  <m:sub>
                                    <m:r>
                                      <a:rPr lang="en-AU" sz="2400" b="0" i="1" smtClean="0">
                                        <a:latin typeface="Cambria Math" panose="02040503050406030204" pitchFamily="18" charset="0"/>
                                      </a:rPr>
                                      <m:t>1</m:t>
                                    </m:r>
                                  </m:sub>
                                </m:sSub>
                                <m:r>
                                  <m:rPr>
                                    <m:brk m:alnAt="7"/>
                                  </m:rPr>
                                  <a:rPr lang="en-AU" sz="2400" i="1">
                                    <a:latin typeface="Cambria Math" panose="02040503050406030204" pitchFamily="18" charset="0"/>
                                  </a:rPr>
                                  <m:t>=</m:t>
                                </m:r>
                                <m:sSub>
                                  <m:sSubPr>
                                    <m:ctrlPr>
                                      <a:rPr lang="ru-RU" sz="2400" i="1">
                                        <a:latin typeface="Cambria Math" panose="02040503050406030204" pitchFamily="18" charset="0"/>
                                      </a:rPr>
                                    </m:ctrlPr>
                                  </m:sSubPr>
                                  <m:e>
                                    <m:r>
                                      <a:rPr lang="en-AU" sz="2400" i="1">
                                        <a:latin typeface="Cambria Math" panose="02040503050406030204" pitchFamily="18" charset="0"/>
                                      </a:rPr>
                                      <m:t>𝐼</m:t>
                                    </m:r>
                                  </m:e>
                                  <m:sub>
                                    <m:r>
                                      <a:rPr lang="ru-RU" sz="2400" b="0" i="1" smtClean="0">
                                        <a:latin typeface="Cambria Math" panose="02040503050406030204" pitchFamily="18" charset="0"/>
                                      </a:rPr>
                                      <m:t>0</m:t>
                                    </m:r>
                                    <m:r>
                                      <a:rPr lang="ru-RU" sz="2400" b="0" i="1" smtClean="0">
                                        <a:latin typeface="Cambria Math" panose="02040503050406030204" pitchFamily="18" charset="0"/>
                                        <a:ea typeface="Cambria Math" panose="02040503050406030204" pitchFamily="18" charset="0"/>
                                      </a:rPr>
                                      <m:t>°</m:t>
                                    </m:r>
                                  </m:sub>
                                </m:sSub>
                                <m:r>
                                  <a:rPr lang="en-AU" sz="2400" b="0" i="0" smtClean="0">
                                    <a:latin typeface="Cambria Math" panose="02040503050406030204" pitchFamily="18" charset="0"/>
                                  </a:rPr>
                                  <m:t>−</m:t>
                                </m:r>
                                <m:sSub>
                                  <m:sSubPr>
                                    <m:ctrlPr>
                                      <a:rPr lang="ru-RU" sz="2400" i="1">
                                        <a:latin typeface="Cambria Math" panose="02040503050406030204" pitchFamily="18" charset="0"/>
                                      </a:rPr>
                                    </m:ctrlPr>
                                  </m:sSubPr>
                                  <m:e>
                                    <m:r>
                                      <a:rPr lang="en-AU" sz="2400" i="1">
                                        <a:latin typeface="Cambria Math" panose="02040503050406030204" pitchFamily="18" charset="0"/>
                                      </a:rPr>
                                      <m:t>𝐼</m:t>
                                    </m:r>
                                  </m:e>
                                  <m:sub>
                                    <m:r>
                                      <a:rPr lang="ru-RU" sz="2400" b="0" i="1" smtClean="0">
                                        <a:latin typeface="Cambria Math" panose="02040503050406030204" pitchFamily="18" charset="0"/>
                                      </a:rPr>
                                      <m:t>90</m:t>
                                    </m:r>
                                    <m:r>
                                      <a:rPr lang="ru-RU" sz="2400" b="0" i="1" smtClean="0">
                                        <a:latin typeface="Cambria Math" panose="02040503050406030204" pitchFamily="18" charset="0"/>
                                        <a:ea typeface="Cambria Math" panose="02040503050406030204" pitchFamily="18" charset="0"/>
                                      </a:rPr>
                                      <m:t>°</m:t>
                                    </m:r>
                                  </m:sub>
                                </m:sSub>
                              </m:e>
                            </m:mr>
                            <m:mr>
                              <m:e>
                                <m:m>
                                  <m:mPr>
                                    <m:mcs>
                                      <m:mc>
                                        <m:mcPr>
                                          <m:count m:val="1"/>
                                          <m:mcJc m:val="center"/>
                                        </m:mcPr>
                                      </m:mc>
                                    </m:mcs>
                                    <m:ctrlPr>
                                      <a:rPr lang="ru-RU" sz="2400" i="1" smtClean="0">
                                        <a:solidFill>
                                          <a:schemeClr val="tx1"/>
                                        </a:solidFill>
                                        <a:latin typeface="Cambria Math" panose="02040503050406030204" pitchFamily="18" charset="0"/>
                                      </a:rPr>
                                    </m:ctrlPr>
                                  </m:mPr>
                                  <m:mr>
                                    <m:e>
                                      <m:sSub>
                                        <m:sSubPr>
                                          <m:ctrlPr>
                                            <a:rPr lang="ru-RU" sz="2400" i="1">
                                              <a:latin typeface="Cambria Math" panose="02040503050406030204" pitchFamily="18" charset="0"/>
                                            </a:rPr>
                                          </m:ctrlPr>
                                        </m:sSubPr>
                                        <m:e>
                                          <m:r>
                                            <a:rPr lang="en-AU" sz="2400" i="1">
                                              <a:latin typeface="Cambria Math" panose="02040503050406030204" pitchFamily="18" charset="0"/>
                                            </a:rPr>
                                            <m:t>𝑆</m:t>
                                          </m:r>
                                        </m:e>
                                        <m:sub>
                                          <m:r>
                                            <a:rPr lang="en-AU" sz="2400" b="0" i="1" smtClean="0">
                                              <a:latin typeface="Cambria Math" panose="02040503050406030204" pitchFamily="18" charset="0"/>
                                            </a:rPr>
                                            <m:t>2</m:t>
                                          </m:r>
                                        </m:sub>
                                      </m:sSub>
                                      <m:r>
                                        <m:rPr>
                                          <m:brk m:alnAt="7"/>
                                        </m:rPr>
                                        <a:rPr lang="en-AU" sz="2400" i="1">
                                          <a:latin typeface="Cambria Math" panose="02040503050406030204" pitchFamily="18" charset="0"/>
                                        </a:rPr>
                                        <m:t>=</m:t>
                                      </m:r>
                                      <m:sSub>
                                        <m:sSubPr>
                                          <m:ctrlPr>
                                            <a:rPr lang="ru-RU" sz="2400" i="1">
                                              <a:latin typeface="Cambria Math" panose="02040503050406030204" pitchFamily="18" charset="0"/>
                                            </a:rPr>
                                          </m:ctrlPr>
                                        </m:sSubPr>
                                        <m:e>
                                          <m:r>
                                            <a:rPr lang="en-AU" sz="2400" i="1">
                                              <a:latin typeface="Cambria Math" panose="02040503050406030204" pitchFamily="18" charset="0"/>
                                            </a:rPr>
                                            <m:t>𝐼</m:t>
                                          </m:r>
                                        </m:e>
                                        <m:sub>
                                          <m:r>
                                            <a:rPr lang="ru-RU" sz="2400" b="0" i="1" smtClean="0">
                                              <a:latin typeface="Cambria Math" panose="02040503050406030204" pitchFamily="18" charset="0"/>
                                            </a:rPr>
                                            <m:t>45</m:t>
                                          </m:r>
                                          <m:r>
                                            <a:rPr lang="ru-RU" sz="2400" b="0" i="1" smtClean="0">
                                              <a:latin typeface="Cambria Math" panose="02040503050406030204" pitchFamily="18" charset="0"/>
                                              <a:ea typeface="Cambria Math" panose="02040503050406030204" pitchFamily="18" charset="0"/>
                                            </a:rPr>
                                            <m:t>°</m:t>
                                          </m:r>
                                        </m:sub>
                                      </m:sSub>
                                      <m:r>
                                        <a:rPr lang="en-AU" sz="2400">
                                          <a:latin typeface="Cambria Math" panose="02040503050406030204" pitchFamily="18" charset="0"/>
                                        </a:rPr>
                                        <m:t>−</m:t>
                                      </m:r>
                                      <m:sSub>
                                        <m:sSubPr>
                                          <m:ctrlPr>
                                            <a:rPr lang="ru-RU" sz="2400" i="1">
                                              <a:latin typeface="Cambria Math" panose="02040503050406030204" pitchFamily="18" charset="0"/>
                                            </a:rPr>
                                          </m:ctrlPr>
                                        </m:sSubPr>
                                        <m:e>
                                          <m:r>
                                            <a:rPr lang="en-AU" sz="2400" i="1">
                                              <a:latin typeface="Cambria Math" panose="02040503050406030204" pitchFamily="18" charset="0"/>
                                            </a:rPr>
                                            <m:t>𝐼</m:t>
                                          </m:r>
                                        </m:e>
                                        <m:sub>
                                          <m:r>
                                            <a:rPr lang="ru-RU" sz="2400" b="0" i="1" smtClean="0">
                                              <a:latin typeface="Cambria Math" panose="02040503050406030204" pitchFamily="18" charset="0"/>
                                            </a:rPr>
                                            <m:t>−</m:t>
                                          </m:r>
                                          <m:r>
                                            <a:rPr lang="en-AU" sz="2400" b="0" i="1" smtClean="0">
                                              <a:latin typeface="Cambria Math" panose="02040503050406030204" pitchFamily="18" charset="0"/>
                                            </a:rPr>
                                            <m:t>4</m:t>
                                          </m:r>
                                          <m:r>
                                            <a:rPr lang="ru-RU" sz="2400" b="0" i="1" smtClean="0">
                                              <a:latin typeface="Cambria Math" panose="02040503050406030204" pitchFamily="18" charset="0"/>
                                            </a:rPr>
                                            <m:t>5</m:t>
                                          </m:r>
                                          <m:r>
                                            <a:rPr lang="ru-RU" sz="2400" b="0" i="1" smtClean="0">
                                              <a:latin typeface="Cambria Math" panose="02040503050406030204" pitchFamily="18" charset="0"/>
                                              <a:ea typeface="Cambria Math" panose="02040503050406030204" pitchFamily="18" charset="0"/>
                                            </a:rPr>
                                            <m:t>°</m:t>
                                          </m:r>
                                        </m:sub>
                                      </m:sSub>
                                    </m:e>
                                  </m:mr>
                                  <m:mr>
                                    <m:e>
                                      <m:sSub>
                                        <m:sSubPr>
                                          <m:ctrlPr>
                                            <a:rPr lang="ru-RU" sz="2400" i="1">
                                              <a:latin typeface="Cambria Math" panose="02040503050406030204" pitchFamily="18" charset="0"/>
                                            </a:rPr>
                                          </m:ctrlPr>
                                        </m:sSubPr>
                                        <m:e>
                                          <m:r>
                                            <a:rPr lang="en-AU" sz="2400" i="1">
                                              <a:latin typeface="Cambria Math" panose="02040503050406030204" pitchFamily="18" charset="0"/>
                                            </a:rPr>
                                            <m:t>𝑆</m:t>
                                          </m:r>
                                        </m:e>
                                        <m:sub>
                                          <m:r>
                                            <a:rPr lang="en-AU" sz="2400" b="0" i="1" smtClean="0">
                                              <a:latin typeface="Cambria Math" panose="02040503050406030204" pitchFamily="18" charset="0"/>
                                            </a:rPr>
                                            <m:t>3</m:t>
                                          </m:r>
                                        </m:sub>
                                      </m:sSub>
                                      <m:r>
                                        <m:rPr>
                                          <m:brk m:alnAt="7"/>
                                        </m:rPr>
                                        <a:rPr lang="en-AU" sz="2400" i="1">
                                          <a:latin typeface="Cambria Math" panose="02040503050406030204" pitchFamily="18" charset="0"/>
                                        </a:rPr>
                                        <m:t>=</m:t>
                                      </m:r>
                                      <m:sSub>
                                        <m:sSubPr>
                                          <m:ctrlPr>
                                            <a:rPr lang="ru-RU" sz="2400" i="1">
                                              <a:latin typeface="Cambria Math" panose="02040503050406030204" pitchFamily="18" charset="0"/>
                                            </a:rPr>
                                          </m:ctrlPr>
                                        </m:sSubPr>
                                        <m:e>
                                          <m:r>
                                            <a:rPr lang="en-AU" sz="2400" i="1">
                                              <a:latin typeface="Cambria Math" panose="02040503050406030204" pitchFamily="18" charset="0"/>
                                            </a:rPr>
                                            <m:t>𝐼</m:t>
                                          </m:r>
                                        </m:e>
                                        <m:sub>
                                          <m:r>
                                            <a:rPr lang="en-AU" sz="2400" b="0" i="1" smtClean="0">
                                              <a:latin typeface="Cambria Math" panose="02040503050406030204" pitchFamily="18" charset="0"/>
                                            </a:rPr>
                                            <m:t>𝑅𝐶𝑃</m:t>
                                          </m:r>
                                        </m:sub>
                                      </m:sSub>
                                      <m:r>
                                        <a:rPr lang="en-AU" sz="2400">
                                          <a:latin typeface="Cambria Math" panose="02040503050406030204" pitchFamily="18" charset="0"/>
                                        </a:rPr>
                                        <m:t>−</m:t>
                                      </m:r>
                                      <m:sSub>
                                        <m:sSubPr>
                                          <m:ctrlPr>
                                            <a:rPr lang="ru-RU" sz="2400" i="1">
                                              <a:latin typeface="Cambria Math" panose="02040503050406030204" pitchFamily="18" charset="0"/>
                                            </a:rPr>
                                          </m:ctrlPr>
                                        </m:sSubPr>
                                        <m:e>
                                          <m:r>
                                            <a:rPr lang="en-AU" sz="2400" i="1">
                                              <a:latin typeface="Cambria Math" panose="02040503050406030204" pitchFamily="18" charset="0"/>
                                            </a:rPr>
                                            <m:t>𝐼</m:t>
                                          </m:r>
                                        </m:e>
                                        <m:sub>
                                          <m:r>
                                            <a:rPr lang="en-AU" sz="2400" b="0" i="1" smtClean="0">
                                              <a:latin typeface="Cambria Math" panose="02040503050406030204" pitchFamily="18" charset="0"/>
                                            </a:rPr>
                                            <m:t>𝐿𝐶𝑃</m:t>
                                          </m:r>
                                        </m:sub>
                                      </m:sSub>
                                    </m:e>
                                  </m:mr>
                                </m:m>
                              </m:e>
                            </m:mr>
                          </m:m>
                        </m:e>
                      </m:d>
                    </m:oMath>
                  </m:oMathPara>
                </a14:m>
                <a:endParaRPr lang="ru-RU" sz="2400" dirty="0">
                  <a:solidFill>
                    <a:schemeClr val="tx1"/>
                  </a:solidFill>
                </a:endParaRPr>
              </a:p>
            </p:txBody>
          </p:sp>
        </mc:Choice>
        <mc:Fallback xmlns="">
          <p:sp>
            <p:nvSpPr>
              <p:cNvPr id="29" name="TextBox 28"/>
              <p:cNvSpPr txBox="1">
                <a:spLocks noRot="1" noChangeAspect="1" noMove="1" noResize="1" noEditPoints="1" noAdjustHandles="1" noChangeArrowheads="1" noChangeShapeType="1" noTextEdit="1"/>
              </p:cNvSpPr>
              <p:nvPr/>
            </p:nvSpPr>
            <p:spPr>
              <a:xfrm>
                <a:off x="106668" y="675062"/>
                <a:ext cx="2592313" cy="1757148"/>
              </a:xfrm>
              <a:prstGeom prst="rect">
                <a:avLst/>
              </a:prstGeom>
              <a:blipFill rotWithShape="0">
                <a:blip r:embed="rId3"/>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7" name="TextBox 16"/>
              <p:cNvSpPr txBox="1"/>
              <p:nvPr/>
            </p:nvSpPr>
            <p:spPr>
              <a:xfrm>
                <a:off x="0" y="2446650"/>
                <a:ext cx="3153364" cy="72083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AU" i="1" dirty="0" smtClean="0">
                          <a:latin typeface="Cambria Math" panose="02040503050406030204" pitchFamily="18" charset="0"/>
                        </a:rPr>
                        <m:t>𝑃𝑢𝑟𝑖𝑡𝑦</m:t>
                      </m:r>
                      <m:r>
                        <a:rPr lang="en-AU" b="0" i="1" dirty="0" smtClean="0">
                          <a:latin typeface="Cambria Math" panose="02040503050406030204" pitchFamily="18" charset="0"/>
                        </a:rPr>
                        <m:t>(</m:t>
                      </m:r>
                      <m:r>
                        <m:rPr>
                          <m:sty m:val="p"/>
                        </m:rPr>
                        <a:rPr lang="en-AU" b="0" i="0" dirty="0" smtClean="0">
                          <a:latin typeface="Cambria Math" panose="02040503050406030204" pitchFamily="18" charset="0"/>
                        </a:rPr>
                        <m:t>DOP</m:t>
                      </m:r>
                      <m:r>
                        <a:rPr lang="en-AU" b="0" i="1" dirty="0" smtClean="0">
                          <a:latin typeface="Cambria Math" panose="02040503050406030204" pitchFamily="18" charset="0"/>
                        </a:rPr>
                        <m:t>)</m:t>
                      </m:r>
                      <m:r>
                        <a:rPr lang="en-AU" i="1" dirty="0" smtClean="0">
                          <a:latin typeface="Cambria Math" panose="02040503050406030204" pitchFamily="18" charset="0"/>
                        </a:rPr>
                        <m:t>=</m:t>
                      </m:r>
                      <m:f>
                        <m:fPr>
                          <m:ctrlPr>
                            <a:rPr lang="en-AU" i="1" dirty="0" smtClean="0">
                              <a:latin typeface="Cambria Math" panose="02040503050406030204" pitchFamily="18" charset="0"/>
                            </a:rPr>
                          </m:ctrlPr>
                        </m:fPr>
                        <m:num>
                          <m:sSubSup>
                            <m:sSubSupPr>
                              <m:ctrlPr>
                                <a:rPr lang="en-AU" i="1" dirty="0" smtClean="0">
                                  <a:latin typeface="Cambria Math" panose="02040503050406030204" pitchFamily="18" charset="0"/>
                                </a:rPr>
                              </m:ctrlPr>
                            </m:sSubSupPr>
                            <m:e>
                              <m:r>
                                <a:rPr lang="en-AU" b="0" i="1" dirty="0" smtClean="0">
                                  <a:latin typeface="Cambria Math" panose="02040503050406030204" pitchFamily="18" charset="0"/>
                                </a:rPr>
                                <m:t>𝑆</m:t>
                              </m:r>
                            </m:e>
                            <m:sub>
                              <m:r>
                                <a:rPr lang="en-AU" b="0" i="1" dirty="0" smtClean="0">
                                  <a:latin typeface="Cambria Math" panose="02040503050406030204" pitchFamily="18" charset="0"/>
                                </a:rPr>
                                <m:t>1</m:t>
                              </m:r>
                            </m:sub>
                            <m:sup>
                              <m:r>
                                <a:rPr lang="en-AU" b="0" i="1" dirty="0" smtClean="0">
                                  <a:latin typeface="Cambria Math" panose="02040503050406030204" pitchFamily="18" charset="0"/>
                                </a:rPr>
                                <m:t>2</m:t>
                              </m:r>
                            </m:sup>
                          </m:sSubSup>
                          <m:r>
                            <a:rPr lang="en-AU" b="0" i="1" dirty="0" smtClean="0">
                              <a:latin typeface="Cambria Math" panose="02040503050406030204" pitchFamily="18" charset="0"/>
                            </a:rPr>
                            <m:t>+</m:t>
                          </m:r>
                          <m:sSubSup>
                            <m:sSubSupPr>
                              <m:ctrlPr>
                                <a:rPr lang="en-AU" i="1" dirty="0">
                                  <a:latin typeface="Cambria Math" panose="02040503050406030204" pitchFamily="18" charset="0"/>
                                </a:rPr>
                              </m:ctrlPr>
                            </m:sSubSupPr>
                            <m:e>
                              <m:r>
                                <a:rPr lang="en-AU" i="1" dirty="0">
                                  <a:latin typeface="Cambria Math" panose="02040503050406030204" pitchFamily="18" charset="0"/>
                                </a:rPr>
                                <m:t>𝑆</m:t>
                              </m:r>
                            </m:e>
                            <m:sub>
                              <m:r>
                                <a:rPr lang="en-AU" b="0" i="1" dirty="0" smtClean="0">
                                  <a:latin typeface="Cambria Math" panose="02040503050406030204" pitchFamily="18" charset="0"/>
                                </a:rPr>
                                <m:t>2</m:t>
                              </m:r>
                            </m:sub>
                            <m:sup>
                              <m:r>
                                <a:rPr lang="en-AU" i="1" dirty="0">
                                  <a:latin typeface="Cambria Math" panose="02040503050406030204" pitchFamily="18" charset="0"/>
                                </a:rPr>
                                <m:t>2</m:t>
                              </m:r>
                            </m:sup>
                          </m:sSubSup>
                          <m:r>
                            <a:rPr lang="en-AU" b="0" i="1" dirty="0" smtClean="0">
                              <a:latin typeface="Cambria Math" panose="02040503050406030204" pitchFamily="18" charset="0"/>
                            </a:rPr>
                            <m:t>+</m:t>
                          </m:r>
                          <m:sSubSup>
                            <m:sSubSupPr>
                              <m:ctrlPr>
                                <a:rPr lang="en-AU" i="1" dirty="0">
                                  <a:latin typeface="Cambria Math" panose="02040503050406030204" pitchFamily="18" charset="0"/>
                                </a:rPr>
                              </m:ctrlPr>
                            </m:sSubSupPr>
                            <m:e>
                              <m:r>
                                <a:rPr lang="en-AU" i="1" dirty="0">
                                  <a:latin typeface="Cambria Math" panose="02040503050406030204" pitchFamily="18" charset="0"/>
                                </a:rPr>
                                <m:t>𝑆</m:t>
                              </m:r>
                            </m:e>
                            <m:sub>
                              <m:r>
                                <a:rPr lang="en-AU" b="0" i="1" dirty="0" smtClean="0">
                                  <a:latin typeface="Cambria Math" panose="02040503050406030204" pitchFamily="18" charset="0"/>
                                </a:rPr>
                                <m:t>3</m:t>
                              </m:r>
                            </m:sub>
                            <m:sup>
                              <m:r>
                                <a:rPr lang="en-AU" i="1" dirty="0">
                                  <a:latin typeface="Cambria Math" panose="02040503050406030204" pitchFamily="18" charset="0"/>
                                </a:rPr>
                                <m:t>2</m:t>
                              </m:r>
                            </m:sup>
                          </m:sSubSup>
                        </m:num>
                        <m:den>
                          <m:sSubSup>
                            <m:sSubSupPr>
                              <m:ctrlPr>
                                <a:rPr lang="en-AU" i="1" dirty="0" smtClean="0">
                                  <a:latin typeface="Cambria Math" panose="02040503050406030204" pitchFamily="18" charset="0"/>
                                </a:rPr>
                              </m:ctrlPr>
                            </m:sSubSupPr>
                            <m:e>
                              <m:r>
                                <a:rPr lang="en-AU" b="0" i="1" dirty="0" smtClean="0">
                                  <a:latin typeface="Cambria Math" panose="02040503050406030204" pitchFamily="18" charset="0"/>
                                </a:rPr>
                                <m:t>𝑆</m:t>
                              </m:r>
                            </m:e>
                            <m:sub>
                              <m:r>
                                <a:rPr lang="en-AU" b="0" i="1" dirty="0" smtClean="0">
                                  <a:latin typeface="Cambria Math" panose="02040503050406030204" pitchFamily="18" charset="0"/>
                                </a:rPr>
                                <m:t>0</m:t>
                              </m:r>
                            </m:sub>
                            <m:sup>
                              <m:r>
                                <a:rPr lang="en-AU" b="0" i="1" dirty="0" smtClean="0">
                                  <a:latin typeface="Cambria Math" panose="02040503050406030204" pitchFamily="18" charset="0"/>
                                </a:rPr>
                                <m:t>2</m:t>
                              </m:r>
                            </m:sup>
                          </m:sSubSup>
                        </m:den>
                      </m:f>
                    </m:oMath>
                  </m:oMathPara>
                </a14:m>
                <a:endParaRPr lang="ru-RU" dirty="0"/>
              </a:p>
            </p:txBody>
          </p:sp>
        </mc:Choice>
        <mc:Fallback xmlns="">
          <p:sp>
            <p:nvSpPr>
              <p:cNvPr id="17" name="TextBox 16"/>
              <p:cNvSpPr txBox="1">
                <a:spLocks noRot="1" noChangeAspect="1" noMove="1" noResize="1" noEditPoints="1" noAdjustHandles="1" noChangeArrowheads="1" noChangeShapeType="1" noTextEdit="1"/>
              </p:cNvSpPr>
              <p:nvPr/>
            </p:nvSpPr>
            <p:spPr>
              <a:xfrm>
                <a:off x="0" y="2446650"/>
                <a:ext cx="3153364" cy="720838"/>
              </a:xfrm>
              <a:prstGeom prst="rect">
                <a:avLst/>
              </a:prstGeom>
              <a:blipFill rotWithShape="0">
                <a:blip r:embed="rId4"/>
                <a:stretch>
                  <a:fillRect/>
                </a:stretch>
              </a:blipFill>
            </p:spPr>
            <p:txBody>
              <a:bodyPr/>
              <a:lstStyle/>
              <a:p>
                <a:r>
                  <a:rPr lang="ru-RU">
                    <a:noFill/>
                  </a:rPr>
                  <a:t> </a:t>
                </a:r>
              </a:p>
            </p:txBody>
          </p:sp>
        </mc:Fallback>
      </mc:AlternateContent>
      <p:pic>
        <p:nvPicPr>
          <p:cNvPr id="4" name="Рисунок 3"/>
          <p:cNvPicPr>
            <a:picLocks noChangeAspect="1"/>
          </p:cNvPicPr>
          <p:nvPr/>
        </p:nvPicPr>
        <p:blipFill>
          <a:blip r:embed="rId5"/>
          <a:stretch>
            <a:fillRect/>
          </a:stretch>
        </p:blipFill>
        <p:spPr>
          <a:xfrm>
            <a:off x="5240214" y="3568046"/>
            <a:ext cx="6450623" cy="2802166"/>
          </a:xfrm>
          <a:prstGeom prst="rect">
            <a:avLst/>
          </a:prstGeom>
        </p:spPr>
      </p:pic>
      <p:pic>
        <p:nvPicPr>
          <p:cNvPr id="14" name="Рисунок 13"/>
          <p:cNvPicPr>
            <a:picLocks noChangeAspect="1"/>
          </p:cNvPicPr>
          <p:nvPr/>
        </p:nvPicPr>
        <p:blipFill>
          <a:blip r:embed="rId6"/>
          <a:stretch>
            <a:fillRect/>
          </a:stretch>
        </p:blipFill>
        <p:spPr>
          <a:xfrm>
            <a:off x="5240214" y="733056"/>
            <a:ext cx="6450624" cy="2802166"/>
          </a:xfrm>
          <a:prstGeom prst="rect">
            <a:avLst/>
          </a:prstGeom>
        </p:spPr>
      </p:pic>
      <mc:AlternateContent xmlns:mc="http://schemas.openxmlformats.org/markup-compatibility/2006" xmlns:a14="http://schemas.microsoft.com/office/drawing/2010/main">
        <mc:Choice Requires="a14">
          <p:sp>
            <p:nvSpPr>
              <p:cNvPr id="15" name="Прямоугольник 14"/>
              <p:cNvSpPr/>
              <p:nvPr/>
            </p:nvSpPr>
            <p:spPr>
              <a:xfrm>
                <a:off x="4277445" y="1107426"/>
                <a:ext cx="716286" cy="646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ru-RU" sz="3600" i="1">
                              <a:latin typeface="Cambria Math" panose="02040503050406030204" pitchFamily="18" charset="0"/>
                            </a:rPr>
                          </m:ctrlPr>
                        </m:sSubPr>
                        <m:e>
                          <m:r>
                            <a:rPr lang="en-AU" sz="3600" i="1">
                              <a:latin typeface="Cambria Math" panose="02040503050406030204" pitchFamily="18" charset="0"/>
                            </a:rPr>
                            <m:t>𝑆</m:t>
                          </m:r>
                        </m:e>
                        <m:sub>
                          <m:r>
                            <a:rPr lang="en-AU" sz="3600" i="1">
                              <a:latin typeface="Cambria Math" panose="02040503050406030204" pitchFamily="18" charset="0"/>
                            </a:rPr>
                            <m:t>1</m:t>
                          </m:r>
                        </m:sub>
                      </m:sSub>
                    </m:oMath>
                  </m:oMathPara>
                </a14:m>
                <a:endParaRPr lang="ru-RU" sz="3600" dirty="0"/>
              </a:p>
            </p:txBody>
          </p:sp>
        </mc:Choice>
        <mc:Fallback xmlns="">
          <p:sp>
            <p:nvSpPr>
              <p:cNvPr id="15" name="Прямоугольник 14"/>
              <p:cNvSpPr>
                <a:spLocks noRot="1" noChangeAspect="1" noMove="1" noResize="1" noEditPoints="1" noAdjustHandles="1" noChangeArrowheads="1" noChangeShapeType="1" noTextEdit="1"/>
              </p:cNvSpPr>
              <p:nvPr/>
            </p:nvSpPr>
            <p:spPr>
              <a:xfrm>
                <a:off x="4277445" y="1107426"/>
                <a:ext cx="716286" cy="646331"/>
              </a:xfrm>
              <a:prstGeom prst="rect">
                <a:avLst/>
              </a:prstGeom>
              <a:blipFill rotWithShape="0">
                <a:blip r:embed="rId7"/>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26" name="Прямоугольник 25"/>
              <p:cNvSpPr/>
              <p:nvPr/>
            </p:nvSpPr>
            <p:spPr>
              <a:xfrm>
                <a:off x="4277445" y="1850380"/>
                <a:ext cx="726994" cy="646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ru-RU" sz="3600" i="1" smtClean="0">
                              <a:latin typeface="Cambria Math" panose="02040503050406030204" pitchFamily="18" charset="0"/>
                            </a:rPr>
                          </m:ctrlPr>
                        </m:sSubPr>
                        <m:e>
                          <m:r>
                            <a:rPr lang="en-AU" sz="3600" i="1">
                              <a:latin typeface="Cambria Math" panose="02040503050406030204" pitchFamily="18" charset="0"/>
                            </a:rPr>
                            <m:t>𝑆</m:t>
                          </m:r>
                        </m:e>
                        <m:sub>
                          <m:r>
                            <a:rPr lang="en-AU" sz="3600" b="0" i="1" smtClean="0">
                              <a:latin typeface="Cambria Math" panose="02040503050406030204" pitchFamily="18" charset="0"/>
                            </a:rPr>
                            <m:t>2</m:t>
                          </m:r>
                        </m:sub>
                      </m:sSub>
                    </m:oMath>
                  </m:oMathPara>
                </a14:m>
                <a:endParaRPr lang="ru-RU" sz="3600" dirty="0"/>
              </a:p>
            </p:txBody>
          </p:sp>
        </mc:Choice>
        <mc:Fallback xmlns="">
          <p:sp>
            <p:nvSpPr>
              <p:cNvPr id="26" name="Прямоугольник 25"/>
              <p:cNvSpPr>
                <a:spLocks noRot="1" noChangeAspect="1" noMove="1" noResize="1" noEditPoints="1" noAdjustHandles="1" noChangeArrowheads="1" noChangeShapeType="1" noTextEdit="1"/>
              </p:cNvSpPr>
              <p:nvPr/>
            </p:nvSpPr>
            <p:spPr>
              <a:xfrm>
                <a:off x="4277445" y="1850380"/>
                <a:ext cx="726994" cy="646331"/>
              </a:xfrm>
              <a:prstGeom prst="rect">
                <a:avLst/>
              </a:prstGeom>
              <a:blipFill rotWithShape="0">
                <a:blip r:embed="rId8"/>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27" name="Прямоугольник 26"/>
              <p:cNvSpPr/>
              <p:nvPr/>
            </p:nvSpPr>
            <p:spPr>
              <a:xfrm>
                <a:off x="4165923" y="4287441"/>
                <a:ext cx="726994" cy="646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ru-RU" sz="3600" i="1" smtClean="0">
                              <a:latin typeface="Cambria Math" panose="02040503050406030204" pitchFamily="18" charset="0"/>
                            </a:rPr>
                          </m:ctrlPr>
                        </m:sSubPr>
                        <m:e>
                          <m:r>
                            <a:rPr lang="en-AU" sz="3600" i="1">
                              <a:latin typeface="Cambria Math" panose="02040503050406030204" pitchFamily="18" charset="0"/>
                            </a:rPr>
                            <m:t>𝑆</m:t>
                          </m:r>
                        </m:e>
                        <m:sub>
                          <m:r>
                            <a:rPr lang="en-AU" sz="3600" b="0" i="1" smtClean="0">
                              <a:latin typeface="Cambria Math" panose="02040503050406030204" pitchFamily="18" charset="0"/>
                            </a:rPr>
                            <m:t>2</m:t>
                          </m:r>
                        </m:sub>
                      </m:sSub>
                    </m:oMath>
                  </m:oMathPara>
                </a14:m>
                <a:endParaRPr lang="ru-RU" sz="3600" dirty="0"/>
              </a:p>
            </p:txBody>
          </p:sp>
        </mc:Choice>
        <mc:Fallback xmlns="">
          <p:sp>
            <p:nvSpPr>
              <p:cNvPr id="27" name="Прямоугольник 26"/>
              <p:cNvSpPr>
                <a:spLocks noRot="1" noChangeAspect="1" noMove="1" noResize="1" noEditPoints="1" noAdjustHandles="1" noChangeArrowheads="1" noChangeShapeType="1" noTextEdit="1"/>
              </p:cNvSpPr>
              <p:nvPr/>
            </p:nvSpPr>
            <p:spPr>
              <a:xfrm>
                <a:off x="4165923" y="4287441"/>
                <a:ext cx="726994" cy="646331"/>
              </a:xfrm>
              <a:prstGeom prst="rect">
                <a:avLst/>
              </a:prstGeom>
              <a:blipFill rotWithShape="0">
                <a:blip r:embed="rId9"/>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245171" y="3235247"/>
                <a:ext cx="2433615" cy="175714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ru-RU" sz="2400" i="1" smtClean="0">
                              <a:solidFill>
                                <a:schemeClr val="tx1"/>
                              </a:solidFill>
                              <a:latin typeface="Cambria Math" panose="02040503050406030204" pitchFamily="18" charset="0"/>
                            </a:rPr>
                          </m:ctrlPr>
                        </m:dPr>
                        <m:e>
                          <m:m>
                            <m:mPr>
                              <m:mcs>
                                <m:mc>
                                  <m:mcPr>
                                    <m:count m:val="1"/>
                                    <m:mcJc m:val="center"/>
                                  </m:mcPr>
                                </m:mc>
                              </m:mcs>
                              <m:ctrlPr>
                                <a:rPr lang="ru-RU" sz="2400" i="1" smtClean="0">
                                  <a:solidFill>
                                    <a:schemeClr val="tx1"/>
                                  </a:solidFill>
                                  <a:latin typeface="Cambria Math" panose="02040503050406030204" pitchFamily="18" charset="0"/>
                                </a:rPr>
                              </m:ctrlPr>
                            </m:mPr>
                            <m:mr>
                              <m:e>
                                <m:sSub>
                                  <m:sSubPr>
                                    <m:ctrlPr>
                                      <a:rPr lang="ru-RU" sz="2400" i="1" smtClean="0">
                                        <a:solidFill>
                                          <a:schemeClr val="tx1"/>
                                        </a:solidFill>
                                        <a:latin typeface="Cambria Math" panose="02040503050406030204" pitchFamily="18" charset="0"/>
                                      </a:rPr>
                                    </m:ctrlPr>
                                  </m:sSubPr>
                                  <m:e>
                                    <m:r>
                                      <a:rPr lang="en-AU" sz="2400" b="0" i="1" smtClean="0">
                                        <a:solidFill>
                                          <a:schemeClr val="tx1"/>
                                        </a:solidFill>
                                        <a:latin typeface="Cambria Math" panose="02040503050406030204" pitchFamily="18" charset="0"/>
                                      </a:rPr>
                                      <m:t>𝑆</m:t>
                                    </m:r>
                                  </m:e>
                                  <m:sub>
                                    <m:r>
                                      <a:rPr lang="en-AU" sz="2400" b="0" i="1" smtClean="0">
                                        <a:solidFill>
                                          <a:schemeClr val="tx1"/>
                                        </a:solidFill>
                                        <a:latin typeface="Cambria Math" panose="02040503050406030204" pitchFamily="18" charset="0"/>
                                      </a:rPr>
                                      <m:t>0</m:t>
                                    </m:r>
                                  </m:sub>
                                </m:sSub>
                                <m:r>
                                  <m:rPr>
                                    <m:brk m:alnAt="7"/>
                                  </m:rPr>
                                  <a:rPr lang="en-AU" sz="2400" b="0" i="1" smtClean="0">
                                    <a:solidFill>
                                      <a:schemeClr val="tx1"/>
                                    </a:solidFill>
                                    <a:latin typeface="Cambria Math" panose="02040503050406030204" pitchFamily="18" charset="0"/>
                                  </a:rPr>
                                  <m:t>=</m:t>
                                </m:r>
                                <m:r>
                                  <a:rPr lang="en-AU" sz="2400" b="0" i="1" smtClean="0">
                                    <a:solidFill>
                                      <a:schemeClr val="tx1"/>
                                    </a:solidFill>
                                    <a:latin typeface="Cambria Math" panose="02040503050406030204" pitchFamily="18" charset="0"/>
                                  </a:rPr>
                                  <m:t>𝐼</m:t>
                                </m:r>
                              </m:e>
                            </m:mr>
                            <m:mr>
                              <m:e>
                                <m:r>
                                  <a:rPr lang="en-AU" sz="2400" i="1">
                                    <a:latin typeface="Cambria Math" panose="02040503050406030204" pitchFamily="18" charset="0"/>
                                  </a:rPr>
                                  <m:t>𝐼</m:t>
                                </m:r>
                                <m:r>
                                  <m:rPr>
                                    <m:brk m:alnAt="7"/>
                                  </m:rPr>
                                  <a:rPr lang="en-AU" sz="2400" i="1">
                                    <a:latin typeface="Cambria Math" panose="02040503050406030204" pitchFamily="18" charset="0"/>
                                  </a:rPr>
                                  <m:t>=</m:t>
                                </m:r>
                                <m:sSub>
                                  <m:sSubPr>
                                    <m:ctrlPr>
                                      <a:rPr lang="ru-RU" sz="2400" i="1">
                                        <a:latin typeface="Cambria Math" panose="02040503050406030204" pitchFamily="18" charset="0"/>
                                      </a:rPr>
                                    </m:ctrlPr>
                                  </m:sSubPr>
                                  <m:e>
                                    <m:r>
                                      <a:rPr lang="en-AU" sz="2400" i="1">
                                        <a:latin typeface="Cambria Math" panose="02040503050406030204" pitchFamily="18" charset="0"/>
                                      </a:rPr>
                                      <m:t>𝐼</m:t>
                                    </m:r>
                                  </m:e>
                                  <m:sub>
                                    <m:r>
                                      <a:rPr lang="ru-RU" sz="2400" b="0" i="1" smtClean="0">
                                        <a:latin typeface="Cambria Math" panose="02040503050406030204" pitchFamily="18" charset="0"/>
                                      </a:rPr>
                                      <m:t>0</m:t>
                                    </m:r>
                                    <m:r>
                                      <a:rPr lang="ru-RU" sz="2400" b="0" i="1" smtClean="0">
                                        <a:latin typeface="Cambria Math" panose="02040503050406030204" pitchFamily="18" charset="0"/>
                                        <a:ea typeface="Cambria Math" panose="02040503050406030204" pitchFamily="18" charset="0"/>
                                      </a:rPr>
                                      <m:t>°</m:t>
                                    </m:r>
                                  </m:sub>
                                </m:sSub>
                                <m:r>
                                  <a:rPr lang="en-AU" sz="2400" b="0" i="0" smtClean="0">
                                    <a:latin typeface="Cambria Math" panose="02040503050406030204" pitchFamily="18" charset="0"/>
                                  </a:rPr>
                                  <m:t>+</m:t>
                                </m:r>
                                <m:sSub>
                                  <m:sSubPr>
                                    <m:ctrlPr>
                                      <a:rPr lang="ru-RU" sz="2400" i="1">
                                        <a:latin typeface="Cambria Math" panose="02040503050406030204" pitchFamily="18" charset="0"/>
                                      </a:rPr>
                                    </m:ctrlPr>
                                  </m:sSubPr>
                                  <m:e>
                                    <m:r>
                                      <a:rPr lang="en-AU" sz="2400" i="1">
                                        <a:latin typeface="Cambria Math" panose="02040503050406030204" pitchFamily="18" charset="0"/>
                                      </a:rPr>
                                      <m:t>𝐼</m:t>
                                    </m:r>
                                  </m:e>
                                  <m:sub>
                                    <m:r>
                                      <a:rPr lang="ru-RU" sz="2400" b="0" i="1" smtClean="0">
                                        <a:latin typeface="Cambria Math" panose="02040503050406030204" pitchFamily="18" charset="0"/>
                                      </a:rPr>
                                      <m:t>90</m:t>
                                    </m:r>
                                    <m:r>
                                      <a:rPr lang="ru-RU" sz="2400" b="0" i="1" smtClean="0">
                                        <a:latin typeface="Cambria Math" panose="02040503050406030204" pitchFamily="18" charset="0"/>
                                        <a:ea typeface="Cambria Math" panose="02040503050406030204" pitchFamily="18" charset="0"/>
                                      </a:rPr>
                                      <m:t>°</m:t>
                                    </m:r>
                                  </m:sub>
                                </m:sSub>
                              </m:e>
                            </m:mr>
                            <m:mr>
                              <m:e>
                                <m:m>
                                  <m:mPr>
                                    <m:mcs>
                                      <m:mc>
                                        <m:mcPr>
                                          <m:count m:val="1"/>
                                          <m:mcJc m:val="center"/>
                                        </m:mcPr>
                                      </m:mc>
                                    </m:mcs>
                                    <m:ctrlPr>
                                      <a:rPr lang="ru-RU" sz="2400" i="1" smtClean="0">
                                        <a:solidFill>
                                          <a:schemeClr val="tx1"/>
                                        </a:solidFill>
                                        <a:latin typeface="Cambria Math" panose="02040503050406030204" pitchFamily="18" charset="0"/>
                                      </a:rPr>
                                    </m:ctrlPr>
                                  </m:mPr>
                                  <m:mr>
                                    <m:e>
                                      <m:r>
                                        <a:rPr lang="en-AU" sz="2400" i="1">
                                          <a:latin typeface="Cambria Math" panose="02040503050406030204" pitchFamily="18" charset="0"/>
                                        </a:rPr>
                                        <m:t>𝐼</m:t>
                                      </m:r>
                                      <m:r>
                                        <m:rPr>
                                          <m:brk m:alnAt="7"/>
                                        </m:rPr>
                                        <a:rPr lang="en-AU" sz="2400" i="1">
                                          <a:latin typeface="Cambria Math" panose="02040503050406030204" pitchFamily="18" charset="0"/>
                                        </a:rPr>
                                        <m:t>=</m:t>
                                      </m:r>
                                      <m:sSub>
                                        <m:sSubPr>
                                          <m:ctrlPr>
                                            <a:rPr lang="ru-RU" sz="2400" i="1">
                                              <a:latin typeface="Cambria Math" panose="02040503050406030204" pitchFamily="18" charset="0"/>
                                            </a:rPr>
                                          </m:ctrlPr>
                                        </m:sSubPr>
                                        <m:e>
                                          <m:r>
                                            <a:rPr lang="en-AU" sz="2400" i="1">
                                              <a:latin typeface="Cambria Math" panose="02040503050406030204" pitchFamily="18" charset="0"/>
                                            </a:rPr>
                                            <m:t>𝐼</m:t>
                                          </m:r>
                                        </m:e>
                                        <m:sub>
                                          <m:r>
                                            <a:rPr lang="ru-RU" sz="2400" b="0" i="1" smtClean="0">
                                              <a:latin typeface="Cambria Math" panose="02040503050406030204" pitchFamily="18" charset="0"/>
                                            </a:rPr>
                                            <m:t>45</m:t>
                                          </m:r>
                                          <m:r>
                                            <a:rPr lang="ru-RU" sz="2400" b="0" i="1" smtClean="0">
                                              <a:latin typeface="Cambria Math" panose="02040503050406030204" pitchFamily="18" charset="0"/>
                                              <a:ea typeface="Cambria Math" panose="02040503050406030204" pitchFamily="18" charset="0"/>
                                            </a:rPr>
                                            <m:t>°</m:t>
                                          </m:r>
                                        </m:sub>
                                      </m:sSub>
                                      <m:r>
                                        <a:rPr lang="en-AU" sz="2400" b="0" i="0" smtClean="0">
                                          <a:latin typeface="Cambria Math" panose="02040503050406030204" pitchFamily="18" charset="0"/>
                                        </a:rPr>
                                        <m:t>+</m:t>
                                      </m:r>
                                      <m:sSub>
                                        <m:sSubPr>
                                          <m:ctrlPr>
                                            <a:rPr lang="ru-RU" sz="2400" i="1">
                                              <a:latin typeface="Cambria Math" panose="02040503050406030204" pitchFamily="18" charset="0"/>
                                            </a:rPr>
                                          </m:ctrlPr>
                                        </m:sSubPr>
                                        <m:e>
                                          <m:r>
                                            <a:rPr lang="en-AU" sz="2400" i="1">
                                              <a:latin typeface="Cambria Math" panose="02040503050406030204" pitchFamily="18" charset="0"/>
                                            </a:rPr>
                                            <m:t>𝐼</m:t>
                                          </m:r>
                                        </m:e>
                                        <m:sub>
                                          <m:r>
                                            <a:rPr lang="ru-RU" sz="2400" b="0" i="1" smtClean="0">
                                              <a:latin typeface="Cambria Math" panose="02040503050406030204" pitchFamily="18" charset="0"/>
                                            </a:rPr>
                                            <m:t>−</m:t>
                                          </m:r>
                                          <m:r>
                                            <a:rPr lang="en-AU" sz="2400" b="0" i="1" smtClean="0">
                                              <a:latin typeface="Cambria Math" panose="02040503050406030204" pitchFamily="18" charset="0"/>
                                            </a:rPr>
                                            <m:t>4</m:t>
                                          </m:r>
                                          <m:r>
                                            <a:rPr lang="ru-RU" sz="2400" b="0" i="1" smtClean="0">
                                              <a:latin typeface="Cambria Math" panose="02040503050406030204" pitchFamily="18" charset="0"/>
                                            </a:rPr>
                                            <m:t>5</m:t>
                                          </m:r>
                                          <m:r>
                                            <a:rPr lang="ru-RU" sz="2400" b="0" i="1" smtClean="0">
                                              <a:latin typeface="Cambria Math" panose="02040503050406030204" pitchFamily="18" charset="0"/>
                                              <a:ea typeface="Cambria Math" panose="02040503050406030204" pitchFamily="18" charset="0"/>
                                            </a:rPr>
                                            <m:t>°</m:t>
                                          </m:r>
                                        </m:sub>
                                      </m:sSub>
                                    </m:e>
                                  </m:mr>
                                  <m:mr>
                                    <m:e>
                                      <m:r>
                                        <a:rPr lang="en-AU" sz="2400" i="1">
                                          <a:latin typeface="Cambria Math" panose="02040503050406030204" pitchFamily="18" charset="0"/>
                                        </a:rPr>
                                        <m:t>𝐼</m:t>
                                      </m:r>
                                      <m:r>
                                        <m:rPr>
                                          <m:brk m:alnAt="7"/>
                                        </m:rPr>
                                        <a:rPr lang="en-AU" sz="2400" i="1">
                                          <a:latin typeface="Cambria Math" panose="02040503050406030204" pitchFamily="18" charset="0"/>
                                        </a:rPr>
                                        <m:t>=</m:t>
                                      </m:r>
                                      <m:sSub>
                                        <m:sSubPr>
                                          <m:ctrlPr>
                                            <a:rPr lang="ru-RU" sz="2400" i="1">
                                              <a:latin typeface="Cambria Math" panose="02040503050406030204" pitchFamily="18" charset="0"/>
                                            </a:rPr>
                                          </m:ctrlPr>
                                        </m:sSubPr>
                                        <m:e>
                                          <m:r>
                                            <a:rPr lang="en-AU" sz="2400" i="1">
                                              <a:latin typeface="Cambria Math" panose="02040503050406030204" pitchFamily="18" charset="0"/>
                                            </a:rPr>
                                            <m:t>𝐼</m:t>
                                          </m:r>
                                        </m:e>
                                        <m:sub>
                                          <m:r>
                                            <a:rPr lang="en-AU" sz="2400" b="0" i="1" smtClean="0">
                                              <a:latin typeface="Cambria Math" panose="02040503050406030204" pitchFamily="18" charset="0"/>
                                            </a:rPr>
                                            <m:t>𝑅𝐶𝑃</m:t>
                                          </m:r>
                                        </m:sub>
                                      </m:sSub>
                                      <m:r>
                                        <a:rPr lang="en-AU" sz="2400" b="0" i="0" smtClean="0">
                                          <a:latin typeface="Cambria Math" panose="02040503050406030204" pitchFamily="18" charset="0"/>
                                        </a:rPr>
                                        <m:t>+</m:t>
                                      </m:r>
                                      <m:sSub>
                                        <m:sSubPr>
                                          <m:ctrlPr>
                                            <a:rPr lang="ru-RU" sz="2400" i="1">
                                              <a:latin typeface="Cambria Math" panose="02040503050406030204" pitchFamily="18" charset="0"/>
                                            </a:rPr>
                                          </m:ctrlPr>
                                        </m:sSubPr>
                                        <m:e>
                                          <m:r>
                                            <a:rPr lang="en-AU" sz="2400" i="1">
                                              <a:latin typeface="Cambria Math" panose="02040503050406030204" pitchFamily="18" charset="0"/>
                                            </a:rPr>
                                            <m:t>𝐼</m:t>
                                          </m:r>
                                        </m:e>
                                        <m:sub>
                                          <m:r>
                                            <a:rPr lang="en-AU" sz="2400" b="0" i="1" smtClean="0">
                                              <a:latin typeface="Cambria Math" panose="02040503050406030204" pitchFamily="18" charset="0"/>
                                            </a:rPr>
                                            <m:t>𝐿𝐶𝑃</m:t>
                                          </m:r>
                                        </m:sub>
                                      </m:sSub>
                                    </m:e>
                                  </m:mr>
                                </m:m>
                              </m:e>
                            </m:mr>
                          </m:m>
                        </m:e>
                      </m:d>
                    </m:oMath>
                  </m:oMathPara>
                </a14:m>
                <a:endParaRPr lang="ru-RU" sz="2400" dirty="0">
                  <a:solidFill>
                    <a:schemeClr val="tx1"/>
                  </a:solidFill>
                </a:endParaRPr>
              </a:p>
            </p:txBody>
          </p:sp>
        </mc:Choice>
        <mc:Fallback xmlns="">
          <p:sp>
            <p:nvSpPr>
              <p:cNvPr id="34" name="TextBox 33"/>
              <p:cNvSpPr txBox="1">
                <a:spLocks noRot="1" noChangeAspect="1" noMove="1" noResize="1" noEditPoints="1" noAdjustHandles="1" noChangeArrowheads="1" noChangeShapeType="1" noTextEdit="1"/>
              </p:cNvSpPr>
              <p:nvPr/>
            </p:nvSpPr>
            <p:spPr>
              <a:xfrm>
                <a:off x="245171" y="3235247"/>
                <a:ext cx="2433615" cy="1757148"/>
              </a:xfrm>
              <a:prstGeom prst="rect">
                <a:avLst/>
              </a:prstGeom>
              <a:blipFill rotWithShape="0">
                <a:blip r:embed="rId10"/>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35" name="TextBox 34"/>
              <p:cNvSpPr txBox="1"/>
              <p:nvPr/>
            </p:nvSpPr>
            <p:spPr>
              <a:xfrm>
                <a:off x="0" y="5484217"/>
                <a:ext cx="4795223" cy="66858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ru-RU" sz="2000" i="1" smtClean="0">
                              <a:latin typeface="Cambria Math" panose="02040503050406030204" pitchFamily="18" charset="0"/>
                            </a:rPr>
                          </m:ctrlPr>
                        </m:sSubPr>
                        <m:e>
                          <m:r>
                            <a:rPr lang="en-AU" sz="2000" b="0" i="1" smtClean="0">
                              <a:latin typeface="Cambria Math" panose="02040503050406030204" pitchFamily="18" charset="0"/>
                            </a:rPr>
                            <m:t>𝑆</m:t>
                          </m:r>
                        </m:e>
                        <m:sub>
                          <m:r>
                            <a:rPr lang="en-AU" sz="2000" b="0" i="1" smtClean="0">
                              <a:latin typeface="Cambria Math" panose="02040503050406030204" pitchFamily="18" charset="0"/>
                            </a:rPr>
                            <m:t>0</m:t>
                          </m:r>
                        </m:sub>
                      </m:sSub>
                      <m:r>
                        <a:rPr lang="en-AU" sz="2000" b="0" i="1" smtClean="0">
                          <a:latin typeface="Cambria Math" panose="02040503050406030204" pitchFamily="18" charset="0"/>
                        </a:rPr>
                        <m:t>=</m:t>
                      </m:r>
                      <m:f>
                        <m:fPr>
                          <m:ctrlPr>
                            <a:rPr lang="en-AU" sz="2000" b="0" i="1" smtClean="0">
                              <a:latin typeface="Cambria Math" panose="02040503050406030204" pitchFamily="18" charset="0"/>
                            </a:rPr>
                          </m:ctrlPr>
                        </m:fPr>
                        <m:num>
                          <m:sSub>
                            <m:sSubPr>
                              <m:ctrlPr>
                                <a:rPr lang="ru-RU" sz="2000" i="1">
                                  <a:latin typeface="Cambria Math" panose="02040503050406030204" pitchFamily="18" charset="0"/>
                                </a:rPr>
                              </m:ctrlPr>
                            </m:sSubPr>
                            <m:e>
                              <m:r>
                                <a:rPr lang="en-AU" sz="2000" i="1">
                                  <a:latin typeface="Cambria Math" panose="02040503050406030204" pitchFamily="18" charset="0"/>
                                </a:rPr>
                                <m:t>𝐼</m:t>
                              </m:r>
                            </m:e>
                            <m:sub>
                              <m:r>
                                <a:rPr lang="ru-RU" sz="2000" i="1">
                                  <a:latin typeface="Cambria Math" panose="02040503050406030204" pitchFamily="18" charset="0"/>
                                </a:rPr>
                                <m:t>0</m:t>
                              </m:r>
                              <m:r>
                                <a:rPr lang="ru-RU" sz="2000" i="1">
                                  <a:latin typeface="Cambria Math" panose="02040503050406030204" pitchFamily="18" charset="0"/>
                                  <a:ea typeface="Cambria Math" panose="02040503050406030204" pitchFamily="18" charset="0"/>
                                </a:rPr>
                                <m:t>°</m:t>
                              </m:r>
                            </m:sub>
                          </m:sSub>
                          <m:r>
                            <a:rPr lang="en-AU" sz="2000" b="0" i="1" smtClean="0">
                              <a:latin typeface="Cambria Math" panose="02040503050406030204" pitchFamily="18" charset="0"/>
                              <a:ea typeface="Cambria Math" panose="02040503050406030204" pitchFamily="18" charset="0"/>
                            </a:rPr>
                            <m:t>+</m:t>
                          </m:r>
                          <m:sSub>
                            <m:sSubPr>
                              <m:ctrlPr>
                                <a:rPr lang="ru-RU" sz="2000" i="1">
                                  <a:latin typeface="Cambria Math" panose="02040503050406030204" pitchFamily="18" charset="0"/>
                                </a:rPr>
                              </m:ctrlPr>
                            </m:sSubPr>
                            <m:e>
                              <m:r>
                                <a:rPr lang="en-AU" sz="2000" i="1">
                                  <a:latin typeface="Cambria Math" panose="02040503050406030204" pitchFamily="18" charset="0"/>
                                </a:rPr>
                                <m:t>𝐼</m:t>
                              </m:r>
                            </m:e>
                            <m:sub>
                              <m:r>
                                <a:rPr lang="en-AU" sz="2000" b="0" i="1" smtClean="0">
                                  <a:latin typeface="Cambria Math" panose="02040503050406030204" pitchFamily="18" charset="0"/>
                                </a:rPr>
                                <m:t>9</m:t>
                              </m:r>
                              <m:r>
                                <a:rPr lang="ru-RU" sz="2000" i="1">
                                  <a:latin typeface="Cambria Math" panose="02040503050406030204" pitchFamily="18" charset="0"/>
                                </a:rPr>
                                <m:t>0</m:t>
                              </m:r>
                              <m:r>
                                <a:rPr lang="ru-RU" sz="2000" i="1">
                                  <a:latin typeface="Cambria Math" panose="02040503050406030204" pitchFamily="18" charset="0"/>
                                  <a:ea typeface="Cambria Math" panose="02040503050406030204" pitchFamily="18" charset="0"/>
                                </a:rPr>
                                <m:t>°</m:t>
                              </m:r>
                            </m:sub>
                          </m:sSub>
                          <m:r>
                            <a:rPr lang="en-AU" sz="2000" b="0" i="1" smtClean="0">
                              <a:latin typeface="Cambria Math" panose="02040503050406030204" pitchFamily="18" charset="0"/>
                              <a:ea typeface="Cambria Math" panose="02040503050406030204" pitchFamily="18" charset="0"/>
                            </a:rPr>
                            <m:t>+</m:t>
                          </m:r>
                          <m:sSub>
                            <m:sSubPr>
                              <m:ctrlPr>
                                <a:rPr lang="ru-RU" sz="2000" i="1">
                                  <a:latin typeface="Cambria Math" panose="02040503050406030204" pitchFamily="18" charset="0"/>
                                </a:rPr>
                              </m:ctrlPr>
                            </m:sSubPr>
                            <m:e>
                              <m:r>
                                <a:rPr lang="en-AU" sz="2000" i="1">
                                  <a:latin typeface="Cambria Math" panose="02040503050406030204" pitchFamily="18" charset="0"/>
                                </a:rPr>
                                <m:t>𝐼</m:t>
                              </m:r>
                            </m:e>
                            <m:sub>
                              <m:r>
                                <a:rPr lang="ru-RU" sz="2000" i="1">
                                  <a:latin typeface="Cambria Math" panose="02040503050406030204" pitchFamily="18" charset="0"/>
                                </a:rPr>
                                <m:t>45</m:t>
                              </m:r>
                              <m:r>
                                <a:rPr lang="ru-RU" sz="2000" i="1">
                                  <a:latin typeface="Cambria Math" panose="02040503050406030204" pitchFamily="18" charset="0"/>
                                  <a:ea typeface="Cambria Math" panose="02040503050406030204" pitchFamily="18" charset="0"/>
                                </a:rPr>
                                <m:t>°</m:t>
                              </m:r>
                            </m:sub>
                          </m:sSub>
                          <m:r>
                            <a:rPr lang="en-AU" sz="2000" b="0" i="1" smtClean="0">
                              <a:latin typeface="Cambria Math" panose="02040503050406030204" pitchFamily="18" charset="0"/>
                              <a:ea typeface="Cambria Math" panose="02040503050406030204" pitchFamily="18" charset="0"/>
                            </a:rPr>
                            <m:t>+</m:t>
                          </m:r>
                          <m:sSub>
                            <m:sSubPr>
                              <m:ctrlPr>
                                <a:rPr lang="ru-RU" sz="2000" i="1">
                                  <a:latin typeface="Cambria Math" panose="02040503050406030204" pitchFamily="18" charset="0"/>
                                </a:rPr>
                              </m:ctrlPr>
                            </m:sSubPr>
                            <m:e>
                              <m:r>
                                <a:rPr lang="en-AU" sz="2000" i="1">
                                  <a:latin typeface="Cambria Math" panose="02040503050406030204" pitchFamily="18" charset="0"/>
                                </a:rPr>
                                <m:t>𝐼</m:t>
                              </m:r>
                            </m:e>
                            <m:sub>
                              <m:r>
                                <a:rPr lang="ru-RU" sz="2000" i="1">
                                  <a:latin typeface="Cambria Math" panose="02040503050406030204" pitchFamily="18" charset="0"/>
                                </a:rPr>
                                <m:t>−</m:t>
                              </m:r>
                              <m:r>
                                <a:rPr lang="en-AU" sz="2000" i="1">
                                  <a:latin typeface="Cambria Math" panose="02040503050406030204" pitchFamily="18" charset="0"/>
                                </a:rPr>
                                <m:t>4</m:t>
                              </m:r>
                              <m:r>
                                <a:rPr lang="ru-RU" sz="2000" i="1">
                                  <a:latin typeface="Cambria Math" panose="02040503050406030204" pitchFamily="18" charset="0"/>
                                </a:rPr>
                                <m:t>5</m:t>
                              </m:r>
                              <m:r>
                                <a:rPr lang="ru-RU" sz="2000" i="1">
                                  <a:latin typeface="Cambria Math" panose="02040503050406030204" pitchFamily="18" charset="0"/>
                                  <a:ea typeface="Cambria Math" panose="02040503050406030204" pitchFamily="18" charset="0"/>
                                </a:rPr>
                                <m:t>°</m:t>
                              </m:r>
                            </m:sub>
                          </m:sSub>
                          <m:r>
                            <a:rPr lang="en-AU" sz="2000" b="0" i="1" smtClean="0">
                              <a:latin typeface="Cambria Math" panose="02040503050406030204" pitchFamily="18" charset="0"/>
                              <a:ea typeface="Cambria Math" panose="02040503050406030204" pitchFamily="18" charset="0"/>
                            </a:rPr>
                            <m:t>+</m:t>
                          </m:r>
                          <m:sSub>
                            <m:sSubPr>
                              <m:ctrlPr>
                                <a:rPr lang="ru-RU" sz="2000" i="1">
                                  <a:latin typeface="Cambria Math" panose="02040503050406030204" pitchFamily="18" charset="0"/>
                                </a:rPr>
                              </m:ctrlPr>
                            </m:sSubPr>
                            <m:e>
                              <m:r>
                                <a:rPr lang="en-AU" sz="2000" i="1">
                                  <a:latin typeface="Cambria Math" panose="02040503050406030204" pitchFamily="18" charset="0"/>
                                </a:rPr>
                                <m:t>𝐼</m:t>
                              </m:r>
                            </m:e>
                            <m:sub>
                              <m:r>
                                <a:rPr lang="en-AU" sz="2000" i="1">
                                  <a:latin typeface="Cambria Math" panose="02040503050406030204" pitchFamily="18" charset="0"/>
                                </a:rPr>
                                <m:t>𝑅𝐶𝑃</m:t>
                              </m:r>
                            </m:sub>
                          </m:sSub>
                          <m:r>
                            <a:rPr lang="en-AU" sz="2000" b="0" i="1" smtClean="0">
                              <a:latin typeface="Cambria Math" panose="02040503050406030204" pitchFamily="18" charset="0"/>
                            </a:rPr>
                            <m:t>+</m:t>
                          </m:r>
                          <m:sSub>
                            <m:sSubPr>
                              <m:ctrlPr>
                                <a:rPr lang="ru-RU" sz="2000" i="1">
                                  <a:latin typeface="Cambria Math" panose="02040503050406030204" pitchFamily="18" charset="0"/>
                                </a:rPr>
                              </m:ctrlPr>
                            </m:sSubPr>
                            <m:e>
                              <m:r>
                                <a:rPr lang="en-AU" sz="2000" i="1">
                                  <a:latin typeface="Cambria Math" panose="02040503050406030204" pitchFamily="18" charset="0"/>
                                </a:rPr>
                                <m:t>𝐼</m:t>
                              </m:r>
                            </m:e>
                            <m:sub>
                              <m:r>
                                <a:rPr lang="en-AU" sz="2000" i="1">
                                  <a:latin typeface="Cambria Math" panose="02040503050406030204" pitchFamily="18" charset="0"/>
                                </a:rPr>
                                <m:t>𝐿𝐶𝑃</m:t>
                              </m:r>
                            </m:sub>
                          </m:sSub>
                        </m:num>
                        <m:den>
                          <m:r>
                            <a:rPr lang="en-AU" sz="2000" b="0" i="1" smtClean="0">
                              <a:latin typeface="Cambria Math" panose="02040503050406030204" pitchFamily="18" charset="0"/>
                            </a:rPr>
                            <m:t>3</m:t>
                          </m:r>
                        </m:den>
                      </m:f>
                    </m:oMath>
                  </m:oMathPara>
                </a14:m>
                <a:endParaRPr lang="ru-RU" sz="2000" dirty="0"/>
              </a:p>
            </p:txBody>
          </p:sp>
        </mc:Choice>
        <mc:Fallback xmlns="">
          <p:sp>
            <p:nvSpPr>
              <p:cNvPr id="35" name="TextBox 34"/>
              <p:cNvSpPr txBox="1">
                <a:spLocks noRot="1" noChangeAspect="1" noMove="1" noResize="1" noEditPoints="1" noAdjustHandles="1" noChangeArrowheads="1" noChangeShapeType="1" noTextEdit="1"/>
              </p:cNvSpPr>
              <p:nvPr/>
            </p:nvSpPr>
            <p:spPr>
              <a:xfrm>
                <a:off x="0" y="5484217"/>
                <a:ext cx="4795223" cy="668581"/>
              </a:xfrm>
              <a:prstGeom prst="rect">
                <a:avLst/>
              </a:prstGeom>
              <a:blipFill rotWithShape="0">
                <a:blip r:embed="rId11"/>
                <a:stretch>
                  <a:fillRect/>
                </a:stretch>
              </a:blipFill>
            </p:spPr>
            <p:txBody>
              <a:bodyPr/>
              <a:lstStyle/>
              <a:p>
                <a:r>
                  <a:rPr lang="ru-RU">
                    <a:noFill/>
                  </a:rPr>
                  <a:t> </a:t>
                </a:r>
              </a:p>
            </p:txBody>
          </p:sp>
        </mc:Fallback>
      </mc:AlternateContent>
      <p:pic>
        <p:nvPicPr>
          <p:cNvPr id="37" name="Рисунок 3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453054" y="1171390"/>
            <a:ext cx="453827" cy="361246"/>
          </a:xfrm>
          <a:prstGeom prst="rect">
            <a:avLst/>
          </a:prstGeom>
        </p:spPr>
      </p:pic>
      <p:pic>
        <p:nvPicPr>
          <p:cNvPr id="38" name="Рисунок 3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629585" y="1992923"/>
            <a:ext cx="453827" cy="361246"/>
          </a:xfrm>
          <a:prstGeom prst="rect">
            <a:avLst/>
          </a:prstGeom>
        </p:spPr>
      </p:pic>
      <p:pic>
        <p:nvPicPr>
          <p:cNvPr id="39" name="Рисунок 3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643410" y="1553636"/>
            <a:ext cx="453827" cy="361246"/>
          </a:xfrm>
          <a:prstGeom prst="rect">
            <a:avLst/>
          </a:prstGeom>
        </p:spPr>
      </p:pic>
    </p:spTree>
    <p:extLst>
      <p:ext uri="{BB962C8B-B14F-4D97-AF65-F5344CB8AC3E}">
        <p14:creationId xmlns:p14="http://schemas.microsoft.com/office/powerpoint/2010/main" val="342279135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xmlns="" id="{EBAC40D6-56D8-57D1-2043-EC499F956793}"/>
              </a:ext>
            </a:extLst>
          </p:cNvPr>
          <p:cNvSpPr/>
          <p:nvPr/>
        </p:nvSpPr>
        <p:spPr>
          <a:xfrm>
            <a:off x="0" y="6502840"/>
            <a:ext cx="12192000" cy="355160"/>
          </a:xfrm>
          <a:prstGeom prst="rect">
            <a:avLst/>
          </a:prstGeom>
          <a:solidFill>
            <a:srgbClr val="6667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ru-RU" dirty="0" smtClean="0">
                <a:latin typeface="Cambria" panose="02040503050406030204" pitchFamily="18" charset="0"/>
                <a:ea typeface="Cambria" panose="02040503050406030204" pitchFamily="18" charset="0"/>
              </a:rPr>
              <a:t>16</a:t>
            </a:r>
            <a:endParaRPr lang="ru-RU" dirty="0">
              <a:latin typeface="Cambria" panose="02040503050406030204" pitchFamily="18" charset="0"/>
              <a:ea typeface="Cambria" panose="02040503050406030204" pitchFamily="18" charset="0"/>
            </a:endParaRPr>
          </a:p>
        </p:txBody>
      </p:sp>
      <p:sp>
        <p:nvSpPr>
          <p:cNvPr id="3" name="Прямоугольник 2">
            <a:extLst>
              <a:ext uri="{FF2B5EF4-FFF2-40B4-BE49-F238E27FC236}">
                <a16:creationId xmlns:a16="http://schemas.microsoft.com/office/drawing/2014/main" xmlns="" id="{85A8224A-EADE-6381-83AC-091859F6E4FB}"/>
              </a:ext>
            </a:extLst>
          </p:cNvPr>
          <p:cNvSpPr/>
          <p:nvPr/>
        </p:nvSpPr>
        <p:spPr>
          <a:xfrm>
            <a:off x="0" y="0"/>
            <a:ext cx="12192000" cy="552975"/>
          </a:xfrm>
          <a:prstGeom prst="rect">
            <a:avLst/>
          </a:prstGeom>
          <a:solidFill>
            <a:srgbClr val="6667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Google Shape;4885;p38">
            <a:extLst>
              <a:ext uri="{FF2B5EF4-FFF2-40B4-BE49-F238E27FC236}">
                <a16:creationId xmlns:a16="http://schemas.microsoft.com/office/drawing/2014/main" xmlns="" id="{946F322B-28CD-A01C-44F6-768900A3F553}"/>
              </a:ext>
            </a:extLst>
          </p:cNvPr>
          <p:cNvSpPr/>
          <p:nvPr/>
        </p:nvSpPr>
        <p:spPr>
          <a:xfrm rot="13500000">
            <a:off x="643695" y="113668"/>
            <a:ext cx="331941" cy="331941"/>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886;p38">
            <a:extLst>
              <a:ext uri="{FF2B5EF4-FFF2-40B4-BE49-F238E27FC236}">
                <a16:creationId xmlns:a16="http://schemas.microsoft.com/office/drawing/2014/main" xmlns="" id="{BD2FF347-9FD6-811A-4BD7-CE95CF9E5A96}"/>
              </a:ext>
            </a:extLst>
          </p:cNvPr>
          <p:cNvSpPr/>
          <p:nvPr/>
        </p:nvSpPr>
        <p:spPr>
          <a:xfrm rot="10800000">
            <a:off x="576282" y="46750"/>
            <a:ext cx="467606" cy="467606"/>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4893;p38">
            <a:extLst>
              <a:ext uri="{FF2B5EF4-FFF2-40B4-BE49-F238E27FC236}">
                <a16:creationId xmlns:a16="http://schemas.microsoft.com/office/drawing/2014/main" xmlns="" id="{B9C114DB-F87A-5CFA-2172-C3F1D0615BC1}"/>
              </a:ext>
            </a:extLst>
          </p:cNvPr>
          <p:cNvSpPr/>
          <p:nvPr/>
        </p:nvSpPr>
        <p:spPr>
          <a:xfrm rot="13500000">
            <a:off x="175416" y="113668"/>
            <a:ext cx="331941" cy="331941"/>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4894;p38">
            <a:extLst>
              <a:ext uri="{FF2B5EF4-FFF2-40B4-BE49-F238E27FC236}">
                <a16:creationId xmlns:a16="http://schemas.microsoft.com/office/drawing/2014/main" xmlns="" id="{97F91B01-BB90-C2B2-55D3-24FD52E73AD9}"/>
              </a:ext>
            </a:extLst>
          </p:cNvPr>
          <p:cNvSpPr/>
          <p:nvPr/>
        </p:nvSpPr>
        <p:spPr>
          <a:xfrm rot="10800000">
            <a:off x="108000" y="46750"/>
            <a:ext cx="467606" cy="467606"/>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885;p38">
            <a:extLst>
              <a:ext uri="{FF2B5EF4-FFF2-40B4-BE49-F238E27FC236}">
                <a16:creationId xmlns:a16="http://schemas.microsoft.com/office/drawing/2014/main" xmlns="" id="{946F322B-28CD-A01C-44F6-768900A3F553}"/>
              </a:ext>
            </a:extLst>
          </p:cNvPr>
          <p:cNvSpPr/>
          <p:nvPr/>
        </p:nvSpPr>
        <p:spPr>
          <a:xfrm rot="13500000">
            <a:off x="11697735" y="111646"/>
            <a:ext cx="331941" cy="331941"/>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886;p38">
            <a:extLst>
              <a:ext uri="{FF2B5EF4-FFF2-40B4-BE49-F238E27FC236}">
                <a16:creationId xmlns:a16="http://schemas.microsoft.com/office/drawing/2014/main" xmlns="" id="{BD2FF347-9FD6-811A-4BD7-CE95CF9E5A96}"/>
              </a:ext>
            </a:extLst>
          </p:cNvPr>
          <p:cNvSpPr/>
          <p:nvPr/>
        </p:nvSpPr>
        <p:spPr>
          <a:xfrm rot="10800000">
            <a:off x="11630322" y="44728"/>
            <a:ext cx="467606" cy="467606"/>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893;p38">
            <a:extLst>
              <a:ext uri="{FF2B5EF4-FFF2-40B4-BE49-F238E27FC236}">
                <a16:creationId xmlns:a16="http://schemas.microsoft.com/office/drawing/2014/main" xmlns="" id="{B9C114DB-F87A-5CFA-2172-C3F1D0615BC1}"/>
              </a:ext>
            </a:extLst>
          </p:cNvPr>
          <p:cNvSpPr/>
          <p:nvPr/>
        </p:nvSpPr>
        <p:spPr>
          <a:xfrm rot="13500000">
            <a:off x="11229456" y="111646"/>
            <a:ext cx="331941" cy="331941"/>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894;p38">
            <a:extLst>
              <a:ext uri="{FF2B5EF4-FFF2-40B4-BE49-F238E27FC236}">
                <a16:creationId xmlns:a16="http://schemas.microsoft.com/office/drawing/2014/main" xmlns="" id="{97F91B01-BB90-C2B2-55D3-24FD52E73AD9}"/>
              </a:ext>
            </a:extLst>
          </p:cNvPr>
          <p:cNvSpPr/>
          <p:nvPr/>
        </p:nvSpPr>
        <p:spPr>
          <a:xfrm rot="10800000">
            <a:off x="11162040" y="44728"/>
            <a:ext cx="467606" cy="467606"/>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TextBox 30">
            <a:extLst>
              <a:ext uri="{FF2B5EF4-FFF2-40B4-BE49-F238E27FC236}">
                <a16:creationId xmlns:a16="http://schemas.microsoft.com/office/drawing/2014/main" xmlns="" id="{2CCAA011-7FAD-95ED-B027-C78E1CDC440D}"/>
              </a:ext>
            </a:extLst>
          </p:cNvPr>
          <p:cNvSpPr txBox="1"/>
          <p:nvPr/>
        </p:nvSpPr>
        <p:spPr>
          <a:xfrm>
            <a:off x="1043717" y="-122087"/>
            <a:ext cx="10117657" cy="707886"/>
          </a:xfrm>
          <a:prstGeom prst="rect">
            <a:avLst/>
          </a:prstGeom>
          <a:noFill/>
        </p:spPr>
        <p:txBody>
          <a:bodyPr wrap="square">
            <a:spAutoFit/>
          </a:bodyPr>
          <a:lstStyle/>
          <a:p>
            <a:pPr algn="ctr"/>
            <a:r>
              <a:rPr lang="ru-RU" sz="4000" b="1" dirty="0" smtClean="0">
                <a:solidFill>
                  <a:schemeClr val="bg1"/>
                </a:solidFill>
                <a:latin typeface="Cambria" panose="02040503050406030204" pitchFamily="18" charset="0"/>
                <a:ea typeface="Cambria" panose="02040503050406030204" pitchFamily="18" charset="0"/>
              </a:rPr>
              <a:t>Измерение параметров Стокса</a:t>
            </a:r>
            <a:endParaRPr lang="ru-RU" sz="4000" b="1" dirty="0">
              <a:solidFill>
                <a:schemeClr val="bg1"/>
              </a:solidFill>
              <a:latin typeface="Cambria" panose="02040503050406030204" pitchFamily="18" charset="0"/>
              <a:ea typeface="Cambria" panose="02040503050406030204" pitchFamily="18" charset="0"/>
            </a:endParaRPr>
          </a:p>
        </p:txBody>
      </p:sp>
      <mc:AlternateContent xmlns:mc="http://schemas.openxmlformats.org/markup-compatibility/2006" xmlns:a14="http://schemas.microsoft.com/office/drawing/2010/main">
        <mc:Choice Requires="a14">
          <p:sp>
            <p:nvSpPr>
              <p:cNvPr id="29" name="TextBox 28"/>
              <p:cNvSpPr txBox="1"/>
              <p:nvPr/>
            </p:nvSpPr>
            <p:spPr>
              <a:xfrm>
                <a:off x="106668" y="675062"/>
                <a:ext cx="2592313" cy="175714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ru-RU" sz="2400" i="1" smtClean="0">
                              <a:solidFill>
                                <a:schemeClr val="tx1"/>
                              </a:solidFill>
                              <a:latin typeface="Cambria Math" panose="02040503050406030204" pitchFamily="18" charset="0"/>
                            </a:rPr>
                          </m:ctrlPr>
                        </m:dPr>
                        <m:e>
                          <m:m>
                            <m:mPr>
                              <m:mcs>
                                <m:mc>
                                  <m:mcPr>
                                    <m:count m:val="1"/>
                                    <m:mcJc m:val="center"/>
                                  </m:mcPr>
                                </m:mc>
                              </m:mcs>
                              <m:ctrlPr>
                                <a:rPr lang="ru-RU" sz="2400" i="1" smtClean="0">
                                  <a:solidFill>
                                    <a:schemeClr val="tx1"/>
                                  </a:solidFill>
                                  <a:latin typeface="Cambria Math" panose="02040503050406030204" pitchFamily="18" charset="0"/>
                                </a:rPr>
                              </m:ctrlPr>
                            </m:mPr>
                            <m:mr>
                              <m:e>
                                <m:sSub>
                                  <m:sSubPr>
                                    <m:ctrlPr>
                                      <a:rPr lang="ru-RU" sz="2400" i="1" smtClean="0">
                                        <a:solidFill>
                                          <a:schemeClr val="tx1"/>
                                        </a:solidFill>
                                        <a:latin typeface="Cambria Math" panose="02040503050406030204" pitchFamily="18" charset="0"/>
                                      </a:rPr>
                                    </m:ctrlPr>
                                  </m:sSubPr>
                                  <m:e>
                                    <m:r>
                                      <a:rPr lang="en-AU" sz="2400" b="0" i="1" smtClean="0">
                                        <a:solidFill>
                                          <a:schemeClr val="tx1"/>
                                        </a:solidFill>
                                        <a:latin typeface="Cambria Math" panose="02040503050406030204" pitchFamily="18" charset="0"/>
                                      </a:rPr>
                                      <m:t>𝑆</m:t>
                                    </m:r>
                                  </m:e>
                                  <m:sub>
                                    <m:r>
                                      <a:rPr lang="en-AU" sz="2400" b="0" i="1" smtClean="0">
                                        <a:solidFill>
                                          <a:schemeClr val="tx1"/>
                                        </a:solidFill>
                                        <a:latin typeface="Cambria Math" panose="02040503050406030204" pitchFamily="18" charset="0"/>
                                      </a:rPr>
                                      <m:t>0</m:t>
                                    </m:r>
                                  </m:sub>
                                </m:sSub>
                                <m:r>
                                  <m:rPr>
                                    <m:brk m:alnAt="7"/>
                                  </m:rPr>
                                  <a:rPr lang="en-AU" sz="2400" b="0" i="1" smtClean="0">
                                    <a:solidFill>
                                      <a:schemeClr val="tx1"/>
                                    </a:solidFill>
                                    <a:latin typeface="Cambria Math" panose="02040503050406030204" pitchFamily="18" charset="0"/>
                                  </a:rPr>
                                  <m:t>=</m:t>
                                </m:r>
                                <m:r>
                                  <a:rPr lang="en-AU" sz="2400" b="0" i="1" smtClean="0">
                                    <a:solidFill>
                                      <a:schemeClr val="tx1"/>
                                    </a:solidFill>
                                    <a:latin typeface="Cambria Math" panose="02040503050406030204" pitchFamily="18" charset="0"/>
                                  </a:rPr>
                                  <m:t>𝐼</m:t>
                                </m:r>
                              </m:e>
                            </m:mr>
                            <m:mr>
                              <m:e>
                                <m:sSub>
                                  <m:sSubPr>
                                    <m:ctrlPr>
                                      <a:rPr lang="ru-RU" sz="2400" i="1">
                                        <a:latin typeface="Cambria Math" panose="02040503050406030204" pitchFamily="18" charset="0"/>
                                      </a:rPr>
                                    </m:ctrlPr>
                                  </m:sSubPr>
                                  <m:e>
                                    <m:r>
                                      <a:rPr lang="en-AU" sz="2400" i="1">
                                        <a:latin typeface="Cambria Math" panose="02040503050406030204" pitchFamily="18" charset="0"/>
                                      </a:rPr>
                                      <m:t>𝑆</m:t>
                                    </m:r>
                                  </m:e>
                                  <m:sub>
                                    <m:r>
                                      <a:rPr lang="en-AU" sz="2400" b="0" i="1" smtClean="0">
                                        <a:latin typeface="Cambria Math" panose="02040503050406030204" pitchFamily="18" charset="0"/>
                                      </a:rPr>
                                      <m:t>1</m:t>
                                    </m:r>
                                  </m:sub>
                                </m:sSub>
                                <m:r>
                                  <m:rPr>
                                    <m:brk m:alnAt="7"/>
                                  </m:rPr>
                                  <a:rPr lang="en-AU" sz="2400" i="1">
                                    <a:latin typeface="Cambria Math" panose="02040503050406030204" pitchFamily="18" charset="0"/>
                                  </a:rPr>
                                  <m:t>=</m:t>
                                </m:r>
                                <m:sSub>
                                  <m:sSubPr>
                                    <m:ctrlPr>
                                      <a:rPr lang="ru-RU" sz="2400" i="1">
                                        <a:latin typeface="Cambria Math" panose="02040503050406030204" pitchFamily="18" charset="0"/>
                                      </a:rPr>
                                    </m:ctrlPr>
                                  </m:sSubPr>
                                  <m:e>
                                    <m:r>
                                      <a:rPr lang="en-AU" sz="2400" i="1">
                                        <a:latin typeface="Cambria Math" panose="02040503050406030204" pitchFamily="18" charset="0"/>
                                      </a:rPr>
                                      <m:t>𝐼</m:t>
                                    </m:r>
                                  </m:e>
                                  <m:sub>
                                    <m:r>
                                      <a:rPr lang="ru-RU" sz="2400" b="0" i="1" smtClean="0">
                                        <a:latin typeface="Cambria Math" panose="02040503050406030204" pitchFamily="18" charset="0"/>
                                      </a:rPr>
                                      <m:t>0</m:t>
                                    </m:r>
                                    <m:r>
                                      <a:rPr lang="ru-RU" sz="2400" b="0" i="1" smtClean="0">
                                        <a:latin typeface="Cambria Math" panose="02040503050406030204" pitchFamily="18" charset="0"/>
                                        <a:ea typeface="Cambria Math" panose="02040503050406030204" pitchFamily="18" charset="0"/>
                                      </a:rPr>
                                      <m:t>°</m:t>
                                    </m:r>
                                  </m:sub>
                                </m:sSub>
                                <m:r>
                                  <a:rPr lang="en-AU" sz="2400" b="0" i="0" smtClean="0">
                                    <a:latin typeface="Cambria Math" panose="02040503050406030204" pitchFamily="18" charset="0"/>
                                  </a:rPr>
                                  <m:t>−</m:t>
                                </m:r>
                                <m:sSub>
                                  <m:sSubPr>
                                    <m:ctrlPr>
                                      <a:rPr lang="ru-RU" sz="2400" i="1">
                                        <a:latin typeface="Cambria Math" panose="02040503050406030204" pitchFamily="18" charset="0"/>
                                      </a:rPr>
                                    </m:ctrlPr>
                                  </m:sSubPr>
                                  <m:e>
                                    <m:r>
                                      <a:rPr lang="en-AU" sz="2400" i="1">
                                        <a:latin typeface="Cambria Math" panose="02040503050406030204" pitchFamily="18" charset="0"/>
                                      </a:rPr>
                                      <m:t>𝐼</m:t>
                                    </m:r>
                                  </m:e>
                                  <m:sub>
                                    <m:r>
                                      <a:rPr lang="ru-RU" sz="2400" b="0" i="1" smtClean="0">
                                        <a:latin typeface="Cambria Math" panose="02040503050406030204" pitchFamily="18" charset="0"/>
                                      </a:rPr>
                                      <m:t>90</m:t>
                                    </m:r>
                                    <m:r>
                                      <a:rPr lang="ru-RU" sz="2400" b="0" i="1" smtClean="0">
                                        <a:latin typeface="Cambria Math" panose="02040503050406030204" pitchFamily="18" charset="0"/>
                                        <a:ea typeface="Cambria Math" panose="02040503050406030204" pitchFamily="18" charset="0"/>
                                      </a:rPr>
                                      <m:t>°</m:t>
                                    </m:r>
                                  </m:sub>
                                </m:sSub>
                              </m:e>
                            </m:mr>
                            <m:mr>
                              <m:e>
                                <m:m>
                                  <m:mPr>
                                    <m:mcs>
                                      <m:mc>
                                        <m:mcPr>
                                          <m:count m:val="1"/>
                                          <m:mcJc m:val="center"/>
                                        </m:mcPr>
                                      </m:mc>
                                    </m:mcs>
                                    <m:ctrlPr>
                                      <a:rPr lang="ru-RU" sz="2400" i="1" smtClean="0">
                                        <a:solidFill>
                                          <a:schemeClr val="tx1"/>
                                        </a:solidFill>
                                        <a:latin typeface="Cambria Math" panose="02040503050406030204" pitchFamily="18" charset="0"/>
                                      </a:rPr>
                                    </m:ctrlPr>
                                  </m:mPr>
                                  <m:mr>
                                    <m:e>
                                      <m:sSub>
                                        <m:sSubPr>
                                          <m:ctrlPr>
                                            <a:rPr lang="ru-RU" sz="2400" i="1">
                                              <a:latin typeface="Cambria Math" panose="02040503050406030204" pitchFamily="18" charset="0"/>
                                            </a:rPr>
                                          </m:ctrlPr>
                                        </m:sSubPr>
                                        <m:e>
                                          <m:r>
                                            <a:rPr lang="en-AU" sz="2400" i="1">
                                              <a:latin typeface="Cambria Math" panose="02040503050406030204" pitchFamily="18" charset="0"/>
                                            </a:rPr>
                                            <m:t>𝑆</m:t>
                                          </m:r>
                                        </m:e>
                                        <m:sub>
                                          <m:r>
                                            <a:rPr lang="en-AU" sz="2400" b="0" i="1" smtClean="0">
                                              <a:latin typeface="Cambria Math" panose="02040503050406030204" pitchFamily="18" charset="0"/>
                                            </a:rPr>
                                            <m:t>2</m:t>
                                          </m:r>
                                        </m:sub>
                                      </m:sSub>
                                      <m:r>
                                        <m:rPr>
                                          <m:brk m:alnAt="7"/>
                                        </m:rPr>
                                        <a:rPr lang="en-AU" sz="2400" i="1">
                                          <a:latin typeface="Cambria Math" panose="02040503050406030204" pitchFamily="18" charset="0"/>
                                        </a:rPr>
                                        <m:t>=</m:t>
                                      </m:r>
                                      <m:sSub>
                                        <m:sSubPr>
                                          <m:ctrlPr>
                                            <a:rPr lang="ru-RU" sz="2400" i="1">
                                              <a:latin typeface="Cambria Math" panose="02040503050406030204" pitchFamily="18" charset="0"/>
                                            </a:rPr>
                                          </m:ctrlPr>
                                        </m:sSubPr>
                                        <m:e>
                                          <m:r>
                                            <a:rPr lang="en-AU" sz="2400" i="1">
                                              <a:latin typeface="Cambria Math" panose="02040503050406030204" pitchFamily="18" charset="0"/>
                                            </a:rPr>
                                            <m:t>𝐼</m:t>
                                          </m:r>
                                        </m:e>
                                        <m:sub>
                                          <m:r>
                                            <a:rPr lang="ru-RU" sz="2400" b="0" i="1" smtClean="0">
                                              <a:latin typeface="Cambria Math" panose="02040503050406030204" pitchFamily="18" charset="0"/>
                                            </a:rPr>
                                            <m:t>45</m:t>
                                          </m:r>
                                          <m:r>
                                            <a:rPr lang="ru-RU" sz="2400" b="0" i="1" smtClean="0">
                                              <a:latin typeface="Cambria Math" panose="02040503050406030204" pitchFamily="18" charset="0"/>
                                              <a:ea typeface="Cambria Math" panose="02040503050406030204" pitchFamily="18" charset="0"/>
                                            </a:rPr>
                                            <m:t>°</m:t>
                                          </m:r>
                                        </m:sub>
                                      </m:sSub>
                                      <m:r>
                                        <a:rPr lang="en-AU" sz="2400">
                                          <a:latin typeface="Cambria Math" panose="02040503050406030204" pitchFamily="18" charset="0"/>
                                        </a:rPr>
                                        <m:t>−</m:t>
                                      </m:r>
                                      <m:sSub>
                                        <m:sSubPr>
                                          <m:ctrlPr>
                                            <a:rPr lang="ru-RU" sz="2400" i="1">
                                              <a:latin typeface="Cambria Math" panose="02040503050406030204" pitchFamily="18" charset="0"/>
                                            </a:rPr>
                                          </m:ctrlPr>
                                        </m:sSubPr>
                                        <m:e>
                                          <m:r>
                                            <a:rPr lang="en-AU" sz="2400" i="1">
                                              <a:latin typeface="Cambria Math" panose="02040503050406030204" pitchFamily="18" charset="0"/>
                                            </a:rPr>
                                            <m:t>𝐼</m:t>
                                          </m:r>
                                        </m:e>
                                        <m:sub>
                                          <m:r>
                                            <a:rPr lang="ru-RU" sz="2400" b="0" i="1" smtClean="0">
                                              <a:latin typeface="Cambria Math" panose="02040503050406030204" pitchFamily="18" charset="0"/>
                                            </a:rPr>
                                            <m:t>−</m:t>
                                          </m:r>
                                          <m:r>
                                            <a:rPr lang="en-AU" sz="2400" b="0" i="1" smtClean="0">
                                              <a:latin typeface="Cambria Math" panose="02040503050406030204" pitchFamily="18" charset="0"/>
                                            </a:rPr>
                                            <m:t>4</m:t>
                                          </m:r>
                                          <m:r>
                                            <a:rPr lang="ru-RU" sz="2400" b="0" i="1" smtClean="0">
                                              <a:latin typeface="Cambria Math" panose="02040503050406030204" pitchFamily="18" charset="0"/>
                                            </a:rPr>
                                            <m:t>5</m:t>
                                          </m:r>
                                          <m:r>
                                            <a:rPr lang="ru-RU" sz="2400" b="0" i="1" smtClean="0">
                                              <a:latin typeface="Cambria Math" panose="02040503050406030204" pitchFamily="18" charset="0"/>
                                              <a:ea typeface="Cambria Math" panose="02040503050406030204" pitchFamily="18" charset="0"/>
                                            </a:rPr>
                                            <m:t>°</m:t>
                                          </m:r>
                                        </m:sub>
                                      </m:sSub>
                                    </m:e>
                                  </m:mr>
                                  <m:mr>
                                    <m:e>
                                      <m:sSub>
                                        <m:sSubPr>
                                          <m:ctrlPr>
                                            <a:rPr lang="ru-RU" sz="2400" i="1">
                                              <a:latin typeface="Cambria Math" panose="02040503050406030204" pitchFamily="18" charset="0"/>
                                            </a:rPr>
                                          </m:ctrlPr>
                                        </m:sSubPr>
                                        <m:e>
                                          <m:r>
                                            <a:rPr lang="en-AU" sz="2400" i="1">
                                              <a:latin typeface="Cambria Math" panose="02040503050406030204" pitchFamily="18" charset="0"/>
                                            </a:rPr>
                                            <m:t>𝑆</m:t>
                                          </m:r>
                                        </m:e>
                                        <m:sub>
                                          <m:r>
                                            <a:rPr lang="en-AU" sz="2400" b="0" i="1" smtClean="0">
                                              <a:latin typeface="Cambria Math" panose="02040503050406030204" pitchFamily="18" charset="0"/>
                                            </a:rPr>
                                            <m:t>3</m:t>
                                          </m:r>
                                        </m:sub>
                                      </m:sSub>
                                      <m:r>
                                        <m:rPr>
                                          <m:brk m:alnAt="7"/>
                                        </m:rPr>
                                        <a:rPr lang="en-AU" sz="2400" i="1">
                                          <a:latin typeface="Cambria Math" panose="02040503050406030204" pitchFamily="18" charset="0"/>
                                        </a:rPr>
                                        <m:t>=</m:t>
                                      </m:r>
                                      <m:sSub>
                                        <m:sSubPr>
                                          <m:ctrlPr>
                                            <a:rPr lang="ru-RU" sz="2400" i="1">
                                              <a:latin typeface="Cambria Math" panose="02040503050406030204" pitchFamily="18" charset="0"/>
                                            </a:rPr>
                                          </m:ctrlPr>
                                        </m:sSubPr>
                                        <m:e>
                                          <m:r>
                                            <a:rPr lang="en-AU" sz="2400" i="1">
                                              <a:latin typeface="Cambria Math" panose="02040503050406030204" pitchFamily="18" charset="0"/>
                                            </a:rPr>
                                            <m:t>𝐼</m:t>
                                          </m:r>
                                        </m:e>
                                        <m:sub>
                                          <m:r>
                                            <a:rPr lang="en-AU" sz="2400" b="0" i="1" smtClean="0">
                                              <a:latin typeface="Cambria Math" panose="02040503050406030204" pitchFamily="18" charset="0"/>
                                            </a:rPr>
                                            <m:t>𝑅𝐶𝑃</m:t>
                                          </m:r>
                                        </m:sub>
                                      </m:sSub>
                                      <m:r>
                                        <a:rPr lang="en-AU" sz="2400">
                                          <a:latin typeface="Cambria Math" panose="02040503050406030204" pitchFamily="18" charset="0"/>
                                        </a:rPr>
                                        <m:t>−</m:t>
                                      </m:r>
                                      <m:sSub>
                                        <m:sSubPr>
                                          <m:ctrlPr>
                                            <a:rPr lang="ru-RU" sz="2400" i="1">
                                              <a:latin typeface="Cambria Math" panose="02040503050406030204" pitchFamily="18" charset="0"/>
                                            </a:rPr>
                                          </m:ctrlPr>
                                        </m:sSubPr>
                                        <m:e>
                                          <m:r>
                                            <a:rPr lang="en-AU" sz="2400" i="1">
                                              <a:latin typeface="Cambria Math" panose="02040503050406030204" pitchFamily="18" charset="0"/>
                                            </a:rPr>
                                            <m:t>𝐼</m:t>
                                          </m:r>
                                        </m:e>
                                        <m:sub>
                                          <m:r>
                                            <a:rPr lang="en-AU" sz="2400" b="0" i="1" smtClean="0">
                                              <a:latin typeface="Cambria Math" panose="02040503050406030204" pitchFamily="18" charset="0"/>
                                            </a:rPr>
                                            <m:t>𝐿𝐶𝑃</m:t>
                                          </m:r>
                                        </m:sub>
                                      </m:sSub>
                                    </m:e>
                                  </m:mr>
                                </m:m>
                              </m:e>
                            </m:mr>
                          </m:m>
                        </m:e>
                      </m:d>
                    </m:oMath>
                  </m:oMathPara>
                </a14:m>
                <a:endParaRPr lang="ru-RU" sz="2400" dirty="0">
                  <a:solidFill>
                    <a:schemeClr val="tx1"/>
                  </a:solidFill>
                </a:endParaRPr>
              </a:p>
            </p:txBody>
          </p:sp>
        </mc:Choice>
        <mc:Fallback xmlns="">
          <p:sp>
            <p:nvSpPr>
              <p:cNvPr id="29" name="TextBox 28"/>
              <p:cNvSpPr txBox="1">
                <a:spLocks noRot="1" noChangeAspect="1" noMove="1" noResize="1" noEditPoints="1" noAdjustHandles="1" noChangeArrowheads="1" noChangeShapeType="1" noTextEdit="1"/>
              </p:cNvSpPr>
              <p:nvPr/>
            </p:nvSpPr>
            <p:spPr>
              <a:xfrm>
                <a:off x="106668" y="675062"/>
                <a:ext cx="2592313" cy="1757148"/>
              </a:xfrm>
              <a:prstGeom prst="rect">
                <a:avLst/>
              </a:prstGeom>
              <a:blipFill rotWithShape="0">
                <a:blip r:embed="rId3"/>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7" name="TextBox 16"/>
              <p:cNvSpPr txBox="1"/>
              <p:nvPr/>
            </p:nvSpPr>
            <p:spPr>
              <a:xfrm>
                <a:off x="0" y="2446650"/>
                <a:ext cx="3153364" cy="72083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AU" i="1" dirty="0" smtClean="0">
                          <a:latin typeface="Cambria Math" panose="02040503050406030204" pitchFamily="18" charset="0"/>
                        </a:rPr>
                        <m:t>𝑃𝑢𝑟𝑖𝑡𝑦</m:t>
                      </m:r>
                      <m:r>
                        <a:rPr lang="en-AU" b="0" i="1" dirty="0" smtClean="0">
                          <a:latin typeface="Cambria Math" panose="02040503050406030204" pitchFamily="18" charset="0"/>
                        </a:rPr>
                        <m:t>(</m:t>
                      </m:r>
                      <m:r>
                        <m:rPr>
                          <m:sty m:val="p"/>
                        </m:rPr>
                        <a:rPr lang="en-AU" b="0" i="0" dirty="0" smtClean="0">
                          <a:latin typeface="Cambria Math" panose="02040503050406030204" pitchFamily="18" charset="0"/>
                        </a:rPr>
                        <m:t>DOP</m:t>
                      </m:r>
                      <m:r>
                        <a:rPr lang="en-AU" b="0" i="1" dirty="0" smtClean="0">
                          <a:latin typeface="Cambria Math" panose="02040503050406030204" pitchFamily="18" charset="0"/>
                        </a:rPr>
                        <m:t>)</m:t>
                      </m:r>
                      <m:r>
                        <a:rPr lang="en-AU" i="1" dirty="0" smtClean="0">
                          <a:latin typeface="Cambria Math" panose="02040503050406030204" pitchFamily="18" charset="0"/>
                        </a:rPr>
                        <m:t>=</m:t>
                      </m:r>
                      <m:f>
                        <m:fPr>
                          <m:ctrlPr>
                            <a:rPr lang="en-AU" i="1" dirty="0" smtClean="0">
                              <a:latin typeface="Cambria Math" panose="02040503050406030204" pitchFamily="18" charset="0"/>
                            </a:rPr>
                          </m:ctrlPr>
                        </m:fPr>
                        <m:num>
                          <m:sSubSup>
                            <m:sSubSupPr>
                              <m:ctrlPr>
                                <a:rPr lang="en-AU" i="1" dirty="0" smtClean="0">
                                  <a:latin typeface="Cambria Math" panose="02040503050406030204" pitchFamily="18" charset="0"/>
                                </a:rPr>
                              </m:ctrlPr>
                            </m:sSubSupPr>
                            <m:e>
                              <m:r>
                                <a:rPr lang="en-AU" b="0" i="1" dirty="0" smtClean="0">
                                  <a:latin typeface="Cambria Math" panose="02040503050406030204" pitchFamily="18" charset="0"/>
                                </a:rPr>
                                <m:t>𝑆</m:t>
                              </m:r>
                            </m:e>
                            <m:sub>
                              <m:r>
                                <a:rPr lang="en-AU" b="0" i="1" dirty="0" smtClean="0">
                                  <a:latin typeface="Cambria Math" panose="02040503050406030204" pitchFamily="18" charset="0"/>
                                </a:rPr>
                                <m:t>1</m:t>
                              </m:r>
                            </m:sub>
                            <m:sup>
                              <m:r>
                                <a:rPr lang="en-AU" b="0" i="1" dirty="0" smtClean="0">
                                  <a:latin typeface="Cambria Math" panose="02040503050406030204" pitchFamily="18" charset="0"/>
                                </a:rPr>
                                <m:t>2</m:t>
                              </m:r>
                            </m:sup>
                          </m:sSubSup>
                          <m:r>
                            <a:rPr lang="en-AU" b="0" i="1" dirty="0" smtClean="0">
                              <a:latin typeface="Cambria Math" panose="02040503050406030204" pitchFamily="18" charset="0"/>
                            </a:rPr>
                            <m:t>+</m:t>
                          </m:r>
                          <m:sSubSup>
                            <m:sSubSupPr>
                              <m:ctrlPr>
                                <a:rPr lang="en-AU" i="1" dirty="0">
                                  <a:latin typeface="Cambria Math" panose="02040503050406030204" pitchFamily="18" charset="0"/>
                                </a:rPr>
                              </m:ctrlPr>
                            </m:sSubSupPr>
                            <m:e>
                              <m:r>
                                <a:rPr lang="en-AU" i="1" dirty="0">
                                  <a:latin typeface="Cambria Math" panose="02040503050406030204" pitchFamily="18" charset="0"/>
                                </a:rPr>
                                <m:t>𝑆</m:t>
                              </m:r>
                            </m:e>
                            <m:sub>
                              <m:r>
                                <a:rPr lang="en-AU" b="0" i="1" dirty="0" smtClean="0">
                                  <a:latin typeface="Cambria Math" panose="02040503050406030204" pitchFamily="18" charset="0"/>
                                </a:rPr>
                                <m:t>2</m:t>
                              </m:r>
                            </m:sub>
                            <m:sup>
                              <m:r>
                                <a:rPr lang="en-AU" i="1" dirty="0">
                                  <a:latin typeface="Cambria Math" panose="02040503050406030204" pitchFamily="18" charset="0"/>
                                </a:rPr>
                                <m:t>2</m:t>
                              </m:r>
                            </m:sup>
                          </m:sSubSup>
                          <m:r>
                            <a:rPr lang="en-AU" b="0" i="1" dirty="0" smtClean="0">
                              <a:latin typeface="Cambria Math" panose="02040503050406030204" pitchFamily="18" charset="0"/>
                            </a:rPr>
                            <m:t>+</m:t>
                          </m:r>
                          <m:sSubSup>
                            <m:sSubSupPr>
                              <m:ctrlPr>
                                <a:rPr lang="en-AU" i="1" dirty="0">
                                  <a:latin typeface="Cambria Math" panose="02040503050406030204" pitchFamily="18" charset="0"/>
                                </a:rPr>
                              </m:ctrlPr>
                            </m:sSubSupPr>
                            <m:e>
                              <m:r>
                                <a:rPr lang="en-AU" i="1" dirty="0">
                                  <a:latin typeface="Cambria Math" panose="02040503050406030204" pitchFamily="18" charset="0"/>
                                </a:rPr>
                                <m:t>𝑆</m:t>
                              </m:r>
                            </m:e>
                            <m:sub>
                              <m:r>
                                <a:rPr lang="en-AU" b="0" i="1" dirty="0" smtClean="0">
                                  <a:latin typeface="Cambria Math" panose="02040503050406030204" pitchFamily="18" charset="0"/>
                                </a:rPr>
                                <m:t>3</m:t>
                              </m:r>
                            </m:sub>
                            <m:sup>
                              <m:r>
                                <a:rPr lang="en-AU" i="1" dirty="0">
                                  <a:latin typeface="Cambria Math" panose="02040503050406030204" pitchFamily="18" charset="0"/>
                                </a:rPr>
                                <m:t>2</m:t>
                              </m:r>
                            </m:sup>
                          </m:sSubSup>
                        </m:num>
                        <m:den>
                          <m:sSubSup>
                            <m:sSubSupPr>
                              <m:ctrlPr>
                                <a:rPr lang="en-AU" i="1" dirty="0" smtClean="0">
                                  <a:latin typeface="Cambria Math" panose="02040503050406030204" pitchFamily="18" charset="0"/>
                                </a:rPr>
                              </m:ctrlPr>
                            </m:sSubSupPr>
                            <m:e>
                              <m:r>
                                <a:rPr lang="en-AU" b="0" i="1" dirty="0" smtClean="0">
                                  <a:latin typeface="Cambria Math" panose="02040503050406030204" pitchFamily="18" charset="0"/>
                                </a:rPr>
                                <m:t>𝑆</m:t>
                              </m:r>
                            </m:e>
                            <m:sub>
                              <m:r>
                                <a:rPr lang="en-AU" b="0" i="1" dirty="0" smtClean="0">
                                  <a:latin typeface="Cambria Math" panose="02040503050406030204" pitchFamily="18" charset="0"/>
                                </a:rPr>
                                <m:t>0</m:t>
                              </m:r>
                            </m:sub>
                            <m:sup>
                              <m:r>
                                <a:rPr lang="en-AU" b="0" i="1" dirty="0" smtClean="0">
                                  <a:latin typeface="Cambria Math" panose="02040503050406030204" pitchFamily="18" charset="0"/>
                                </a:rPr>
                                <m:t>2</m:t>
                              </m:r>
                            </m:sup>
                          </m:sSubSup>
                        </m:den>
                      </m:f>
                    </m:oMath>
                  </m:oMathPara>
                </a14:m>
                <a:endParaRPr lang="ru-RU" dirty="0"/>
              </a:p>
            </p:txBody>
          </p:sp>
        </mc:Choice>
        <mc:Fallback xmlns="">
          <p:sp>
            <p:nvSpPr>
              <p:cNvPr id="17" name="TextBox 16"/>
              <p:cNvSpPr txBox="1">
                <a:spLocks noRot="1" noChangeAspect="1" noMove="1" noResize="1" noEditPoints="1" noAdjustHandles="1" noChangeArrowheads="1" noChangeShapeType="1" noTextEdit="1"/>
              </p:cNvSpPr>
              <p:nvPr/>
            </p:nvSpPr>
            <p:spPr>
              <a:xfrm>
                <a:off x="0" y="2446650"/>
                <a:ext cx="3153364" cy="720838"/>
              </a:xfrm>
              <a:prstGeom prst="rect">
                <a:avLst/>
              </a:prstGeom>
              <a:blipFill rotWithShape="0">
                <a:blip r:embed="rId4"/>
                <a:stretch>
                  <a:fillRect/>
                </a:stretch>
              </a:blipFill>
            </p:spPr>
            <p:txBody>
              <a:bodyPr/>
              <a:lstStyle/>
              <a:p>
                <a:r>
                  <a:rPr lang="ru-RU">
                    <a:noFill/>
                  </a:rPr>
                  <a:t> </a:t>
                </a:r>
              </a:p>
            </p:txBody>
          </p:sp>
        </mc:Fallback>
      </mc:AlternateContent>
      <p:pic>
        <p:nvPicPr>
          <p:cNvPr id="4" name="Рисунок 3"/>
          <p:cNvPicPr>
            <a:picLocks noChangeAspect="1"/>
          </p:cNvPicPr>
          <p:nvPr/>
        </p:nvPicPr>
        <p:blipFill>
          <a:blip r:embed="rId5"/>
          <a:stretch>
            <a:fillRect/>
          </a:stretch>
        </p:blipFill>
        <p:spPr>
          <a:xfrm>
            <a:off x="5240214" y="3568046"/>
            <a:ext cx="6450623" cy="2802166"/>
          </a:xfrm>
          <a:prstGeom prst="rect">
            <a:avLst/>
          </a:prstGeom>
        </p:spPr>
      </p:pic>
      <p:pic>
        <p:nvPicPr>
          <p:cNvPr id="14" name="Рисунок 13"/>
          <p:cNvPicPr>
            <a:picLocks noChangeAspect="1"/>
          </p:cNvPicPr>
          <p:nvPr/>
        </p:nvPicPr>
        <p:blipFill>
          <a:blip r:embed="rId6"/>
          <a:stretch>
            <a:fillRect/>
          </a:stretch>
        </p:blipFill>
        <p:spPr>
          <a:xfrm>
            <a:off x="5240214" y="733056"/>
            <a:ext cx="6450624" cy="2802166"/>
          </a:xfrm>
          <a:prstGeom prst="rect">
            <a:avLst/>
          </a:prstGeom>
        </p:spPr>
      </p:pic>
      <mc:AlternateContent xmlns:mc="http://schemas.openxmlformats.org/markup-compatibility/2006" xmlns:a14="http://schemas.microsoft.com/office/drawing/2010/main">
        <mc:Choice Requires="a14">
          <p:sp>
            <p:nvSpPr>
              <p:cNvPr id="15" name="Прямоугольник 14"/>
              <p:cNvSpPr/>
              <p:nvPr/>
            </p:nvSpPr>
            <p:spPr>
              <a:xfrm>
                <a:off x="4277445" y="1107426"/>
                <a:ext cx="716286" cy="646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ru-RU" sz="3600" i="1">
                              <a:latin typeface="Cambria Math" panose="02040503050406030204" pitchFamily="18" charset="0"/>
                            </a:rPr>
                          </m:ctrlPr>
                        </m:sSubPr>
                        <m:e>
                          <m:r>
                            <a:rPr lang="en-AU" sz="3600" i="1">
                              <a:latin typeface="Cambria Math" panose="02040503050406030204" pitchFamily="18" charset="0"/>
                            </a:rPr>
                            <m:t>𝑆</m:t>
                          </m:r>
                        </m:e>
                        <m:sub>
                          <m:r>
                            <a:rPr lang="en-AU" sz="3600" i="1">
                              <a:latin typeface="Cambria Math" panose="02040503050406030204" pitchFamily="18" charset="0"/>
                            </a:rPr>
                            <m:t>1</m:t>
                          </m:r>
                        </m:sub>
                      </m:sSub>
                    </m:oMath>
                  </m:oMathPara>
                </a14:m>
                <a:endParaRPr lang="ru-RU" sz="3600" dirty="0"/>
              </a:p>
            </p:txBody>
          </p:sp>
        </mc:Choice>
        <mc:Fallback xmlns="">
          <p:sp>
            <p:nvSpPr>
              <p:cNvPr id="15" name="Прямоугольник 14"/>
              <p:cNvSpPr>
                <a:spLocks noRot="1" noChangeAspect="1" noMove="1" noResize="1" noEditPoints="1" noAdjustHandles="1" noChangeArrowheads="1" noChangeShapeType="1" noTextEdit="1"/>
              </p:cNvSpPr>
              <p:nvPr/>
            </p:nvSpPr>
            <p:spPr>
              <a:xfrm>
                <a:off x="4277445" y="1107426"/>
                <a:ext cx="716286" cy="646331"/>
              </a:xfrm>
              <a:prstGeom prst="rect">
                <a:avLst/>
              </a:prstGeom>
              <a:blipFill rotWithShape="0">
                <a:blip r:embed="rId7"/>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26" name="Прямоугольник 25"/>
              <p:cNvSpPr/>
              <p:nvPr/>
            </p:nvSpPr>
            <p:spPr>
              <a:xfrm>
                <a:off x="4277445" y="1850380"/>
                <a:ext cx="726994" cy="646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ru-RU" sz="3600" i="1" smtClean="0">
                              <a:latin typeface="Cambria Math" panose="02040503050406030204" pitchFamily="18" charset="0"/>
                            </a:rPr>
                          </m:ctrlPr>
                        </m:sSubPr>
                        <m:e>
                          <m:r>
                            <a:rPr lang="en-AU" sz="3600" i="1">
                              <a:latin typeface="Cambria Math" panose="02040503050406030204" pitchFamily="18" charset="0"/>
                            </a:rPr>
                            <m:t>𝑆</m:t>
                          </m:r>
                        </m:e>
                        <m:sub>
                          <m:r>
                            <a:rPr lang="en-AU" sz="3600" b="0" i="1" smtClean="0">
                              <a:latin typeface="Cambria Math" panose="02040503050406030204" pitchFamily="18" charset="0"/>
                            </a:rPr>
                            <m:t>2</m:t>
                          </m:r>
                        </m:sub>
                      </m:sSub>
                    </m:oMath>
                  </m:oMathPara>
                </a14:m>
                <a:endParaRPr lang="ru-RU" sz="3600" dirty="0"/>
              </a:p>
            </p:txBody>
          </p:sp>
        </mc:Choice>
        <mc:Fallback xmlns="">
          <p:sp>
            <p:nvSpPr>
              <p:cNvPr id="26" name="Прямоугольник 25"/>
              <p:cNvSpPr>
                <a:spLocks noRot="1" noChangeAspect="1" noMove="1" noResize="1" noEditPoints="1" noAdjustHandles="1" noChangeArrowheads="1" noChangeShapeType="1" noTextEdit="1"/>
              </p:cNvSpPr>
              <p:nvPr/>
            </p:nvSpPr>
            <p:spPr>
              <a:xfrm>
                <a:off x="4277445" y="1850380"/>
                <a:ext cx="726994" cy="646331"/>
              </a:xfrm>
              <a:prstGeom prst="rect">
                <a:avLst/>
              </a:prstGeom>
              <a:blipFill rotWithShape="0">
                <a:blip r:embed="rId8"/>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27" name="Прямоугольник 26"/>
              <p:cNvSpPr/>
              <p:nvPr/>
            </p:nvSpPr>
            <p:spPr>
              <a:xfrm>
                <a:off x="4165923" y="4287441"/>
                <a:ext cx="726994" cy="646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ru-RU" sz="3600" i="1" smtClean="0">
                              <a:latin typeface="Cambria Math" panose="02040503050406030204" pitchFamily="18" charset="0"/>
                            </a:rPr>
                          </m:ctrlPr>
                        </m:sSubPr>
                        <m:e>
                          <m:r>
                            <a:rPr lang="en-AU" sz="3600" i="1">
                              <a:latin typeface="Cambria Math" panose="02040503050406030204" pitchFamily="18" charset="0"/>
                            </a:rPr>
                            <m:t>𝑆</m:t>
                          </m:r>
                        </m:e>
                        <m:sub>
                          <m:r>
                            <a:rPr lang="en-AU" sz="3600" b="0" i="1" smtClean="0">
                              <a:latin typeface="Cambria Math" panose="02040503050406030204" pitchFamily="18" charset="0"/>
                            </a:rPr>
                            <m:t>2</m:t>
                          </m:r>
                        </m:sub>
                      </m:sSub>
                    </m:oMath>
                  </m:oMathPara>
                </a14:m>
                <a:endParaRPr lang="ru-RU" sz="3600" dirty="0"/>
              </a:p>
            </p:txBody>
          </p:sp>
        </mc:Choice>
        <mc:Fallback xmlns="">
          <p:sp>
            <p:nvSpPr>
              <p:cNvPr id="27" name="Прямоугольник 26"/>
              <p:cNvSpPr>
                <a:spLocks noRot="1" noChangeAspect="1" noMove="1" noResize="1" noEditPoints="1" noAdjustHandles="1" noChangeArrowheads="1" noChangeShapeType="1" noTextEdit="1"/>
              </p:cNvSpPr>
              <p:nvPr/>
            </p:nvSpPr>
            <p:spPr>
              <a:xfrm>
                <a:off x="4165923" y="4287441"/>
                <a:ext cx="726994" cy="646331"/>
              </a:xfrm>
              <a:prstGeom prst="rect">
                <a:avLst/>
              </a:prstGeom>
              <a:blipFill rotWithShape="0">
                <a:blip r:embed="rId9"/>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245171" y="3235247"/>
                <a:ext cx="2433615" cy="175714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ru-RU" sz="2400" i="1" smtClean="0">
                              <a:solidFill>
                                <a:schemeClr val="tx1"/>
                              </a:solidFill>
                              <a:latin typeface="Cambria Math" panose="02040503050406030204" pitchFamily="18" charset="0"/>
                            </a:rPr>
                          </m:ctrlPr>
                        </m:dPr>
                        <m:e>
                          <m:m>
                            <m:mPr>
                              <m:mcs>
                                <m:mc>
                                  <m:mcPr>
                                    <m:count m:val="1"/>
                                    <m:mcJc m:val="center"/>
                                  </m:mcPr>
                                </m:mc>
                              </m:mcs>
                              <m:ctrlPr>
                                <a:rPr lang="ru-RU" sz="2400" i="1" smtClean="0">
                                  <a:solidFill>
                                    <a:schemeClr val="tx1"/>
                                  </a:solidFill>
                                  <a:latin typeface="Cambria Math" panose="02040503050406030204" pitchFamily="18" charset="0"/>
                                </a:rPr>
                              </m:ctrlPr>
                            </m:mPr>
                            <m:mr>
                              <m:e>
                                <m:sSub>
                                  <m:sSubPr>
                                    <m:ctrlPr>
                                      <a:rPr lang="ru-RU" sz="2400" i="1" smtClean="0">
                                        <a:solidFill>
                                          <a:schemeClr val="tx1"/>
                                        </a:solidFill>
                                        <a:latin typeface="Cambria Math" panose="02040503050406030204" pitchFamily="18" charset="0"/>
                                      </a:rPr>
                                    </m:ctrlPr>
                                  </m:sSubPr>
                                  <m:e>
                                    <m:r>
                                      <a:rPr lang="en-AU" sz="2400" b="0" i="1" smtClean="0">
                                        <a:solidFill>
                                          <a:schemeClr val="tx1"/>
                                        </a:solidFill>
                                        <a:latin typeface="Cambria Math" panose="02040503050406030204" pitchFamily="18" charset="0"/>
                                      </a:rPr>
                                      <m:t>𝑆</m:t>
                                    </m:r>
                                  </m:e>
                                  <m:sub>
                                    <m:r>
                                      <a:rPr lang="en-AU" sz="2400" b="0" i="1" smtClean="0">
                                        <a:solidFill>
                                          <a:schemeClr val="tx1"/>
                                        </a:solidFill>
                                        <a:latin typeface="Cambria Math" panose="02040503050406030204" pitchFamily="18" charset="0"/>
                                      </a:rPr>
                                      <m:t>0</m:t>
                                    </m:r>
                                  </m:sub>
                                </m:sSub>
                                <m:r>
                                  <m:rPr>
                                    <m:brk m:alnAt="7"/>
                                  </m:rPr>
                                  <a:rPr lang="en-AU" sz="2400" b="0" i="1" smtClean="0">
                                    <a:solidFill>
                                      <a:schemeClr val="tx1"/>
                                    </a:solidFill>
                                    <a:latin typeface="Cambria Math" panose="02040503050406030204" pitchFamily="18" charset="0"/>
                                  </a:rPr>
                                  <m:t>=</m:t>
                                </m:r>
                                <m:r>
                                  <a:rPr lang="en-AU" sz="2400" b="0" i="1" smtClean="0">
                                    <a:solidFill>
                                      <a:schemeClr val="tx1"/>
                                    </a:solidFill>
                                    <a:latin typeface="Cambria Math" panose="02040503050406030204" pitchFamily="18" charset="0"/>
                                  </a:rPr>
                                  <m:t>𝐼</m:t>
                                </m:r>
                              </m:e>
                            </m:mr>
                            <m:mr>
                              <m:e>
                                <m:r>
                                  <a:rPr lang="en-AU" sz="2400" i="1">
                                    <a:latin typeface="Cambria Math" panose="02040503050406030204" pitchFamily="18" charset="0"/>
                                  </a:rPr>
                                  <m:t>𝐼</m:t>
                                </m:r>
                                <m:r>
                                  <m:rPr>
                                    <m:brk m:alnAt="7"/>
                                  </m:rPr>
                                  <a:rPr lang="en-AU" sz="2400" i="1">
                                    <a:latin typeface="Cambria Math" panose="02040503050406030204" pitchFamily="18" charset="0"/>
                                  </a:rPr>
                                  <m:t>=</m:t>
                                </m:r>
                                <m:sSub>
                                  <m:sSubPr>
                                    <m:ctrlPr>
                                      <a:rPr lang="ru-RU" sz="2400" i="1">
                                        <a:latin typeface="Cambria Math" panose="02040503050406030204" pitchFamily="18" charset="0"/>
                                      </a:rPr>
                                    </m:ctrlPr>
                                  </m:sSubPr>
                                  <m:e>
                                    <m:r>
                                      <a:rPr lang="en-AU" sz="2400" i="1">
                                        <a:latin typeface="Cambria Math" panose="02040503050406030204" pitchFamily="18" charset="0"/>
                                      </a:rPr>
                                      <m:t>𝐼</m:t>
                                    </m:r>
                                  </m:e>
                                  <m:sub>
                                    <m:r>
                                      <a:rPr lang="ru-RU" sz="2400" b="0" i="1" smtClean="0">
                                        <a:latin typeface="Cambria Math" panose="02040503050406030204" pitchFamily="18" charset="0"/>
                                      </a:rPr>
                                      <m:t>0</m:t>
                                    </m:r>
                                    <m:r>
                                      <a:rPr lang="ru-RU" sz="2400" b="0" i="1" smtClean="0">
                                        <a:latin typeface="Cambria Math" panose="02040503050406030204" pitchFamily="18" charset="0"/>
                                        <a:ea typeface="Cambria Math" panose="02040503050406030204" pitchFamily="18" charset="0"/>
                                      </a:rPr>
                                      <m:t>°</m:t>
                                    </m:r>
                                  </m:sub>
                                </m:sSub>
                                <m:r>
                                  <a:rPr lang="en-AU" sz="2400" b="0" i="0" smtClean="0">
                                    <a:latin typeface="Cambria Math" panose="02040503050406030204" pitchFamily="18" charset="0"/>
                                  </a:rPr>
                                  <m:t>+</m:t>
                                </m:r>
                                <m:sSub>
                                  <m:sSubPr>
                                    <m:ctrlPr>
                                      <a:rPr lang="ru-RU" sz="2400" i="1">
                                        <a:latin typeface="Cambria Math" panose="02040503050406030204" pitchFamily="18" charset="0"/>
                                      </a:rPr>
                                    </m:ctrlPr>
                                  </m:sSubPr>
                                  <m:e>
                                    <m:r>
                                      <a:rPr lang="en-AU" sz="2400" i="1">
                                        <a:latin typeface="Cambria Math" panose="02040503050406030204" pitchFamily="18" charset="0"/>
                                      </a:rPr>
                                      <m:t>𝐼</m:t>
                                    </m:r>
                                  </m:e>
                                  <m:sub>
                                    <m:r>
                                      <a:rPr lang="ru-RU" sz="2400" b="0" i="1" smtClean="0">
                                        <a:latin typeface="Cambria Math" panose="02040503050406030204" pitchFamily="18" charset="0"/>
                                      </a:rPr>
                                      <m:t>90</m:t>
                                    </m:r>
                                    <m:r>
                                      <a:rPr lang="ru-RU" sz="2400" b="0" i="1" smtClean="0">
                                        <a:latin typeface="Cambria Math" panose="02040503050406030204" pitchFamily="18" charset="0"/>
                                        <a:ea typeface="Cambria Math" panose="02040503050406030204" pitchFamily="18" charset="0"/>
                                      </a:rPr>
                                      <m:t>°</m:t>
                                    </m:r>
                                  </m:sub>
                                </m:sSub>
                              </m:e>
                            </m:mr>
                            <m:mr>
                              <m:e>
                                <m:m>
                                  <m:mPr>
                                    <m:mcs>
                                      <m:mc>
                                        <m:mcPr>
                                          <m:count m:val="1"/>
                                          <m:mcJc m:val="center"/>
                                        </m:mcPr>
                                      </m:mc>
                                    </m:mcs>
                                    <m:ctrlPr>
                                      <a:rPr lang="ru-RU" sz="2400" i="1" smtClean="0">
                                        <a:solidFill>
                                          <a:schemeClr val="tx1"/>
                                        </a:solidFill>
                                        <a:latin typeface="Cambria Math" panose="02040503050406030204" pitchFamily="18" charset="0"/>
                                      </a:rPr>
                                    </m:ctrlPr>
                                  </m:mPr>
                                  <m:mr>
                                    <m:e>
                                      <m:r>
                                        <a:rPr lang="en-AU" sz="2400" i="1">
                                          <a:latin typeface="Cambria Math" panose="02040503050406030204" pitchFamily="18" charset="0"/>
                                        </a:rPr>
                                        <m:t>𝐼</m:t>
                                      </m:r>
                                      <m:r>
                                        <m:rPr>
                                          <m:brk m:alnAt="7"/>
                                        </m:rPr>
                                        <a:rPr lang="en-AU" sz="2400" i="1">
                                          <a:latin typeface="Cambria Math" panose="02040503050406030204" pitchFamily="18" charset="0"/>
                                        </a:rPr>
                                        <m:t>=</m:t>
                                      </m:r>
                                      <m:sSub>
                                        <m:sSubPr>
                                          <m:ctrlPr>
                                            <a:rPr lang="ru-RU" sz="2400" i="1">
                                              <a:latin typeface="Cambria Math" panose="02040503050406030204" pitchFamily="18" charset="0"/>
                                            </a:rPr>
                                          </m:ctrlPr>
                                        </m:sSubPr>
                                        <m:e>
                                          <m:r>
                                            <a:rPr lang="en-AU" sz="2400" i="1">
                                              <a:latin typeface="Cambria Math" panose="02040503050406030204" pitchFamily="18" charset="0"/>
                                            </a:rPr>
                                            <m:t>𝐼</m:t>
                                          </m:r>
                                        </m:e>
                                        <m:sub>
                                          <m:r>
                                            <a:rPr lang="ru-RU" sz="2400" b="0" i="1" smtClean="0">
                                              <a:latin typeface="Cambria Math" panose="02040503050406030204" pitchFamily="18" charset="0"/>
                                            </a:rPr>
                                            <m:t>45</m:t>
                                          </m:r>
                                          <m:r>
                                            <a:rPr lang="ru-RU" sz="2400" b="0" i="1" smtClean="0">
                                              <a:latin typeface="Cambria Math" panose="02040503050406030204" pitchFamily="18" charset="0"/>
                                              <a:ea typeface="Cambria Math" panose="02040503050406030204" pitchFamily="18" charset="0"/>
                                            </a:rPr>
                                            <m:t>°</m:t>
                                          </m:r>
                                        </m:sub>
                                      </m:sSub>
                                      <m:r>
                                        <a:rPr lang="en-AU" sz="2400" b="0" i="0" smtClean="0">
                                          <a:latin typeface="Cambria Math" panose="02040503050406030204" pitchFamily="18" charset="0"/>
                                        </a:rPr>
                                        <m:t>+</m:t>
                                      </m:r>
                                      <m:sSub>
                                        <m:sSubPr>
                                          <m:ctrlPr>
                                            <a:rPr lang="ru-RU" sz="2400" i="1">
                                              <a:latin typeface="Cambria Math" panose="02040503050406030204" pitchFamily="18" charset="0"/>
                                            </a:rPr>
                                          </m:ctrlPr>
                                        </m:sSubPr>
                                        <m:e>
                                          <m:r>
                                            <a:rPr lang="en-AU" sz="2400" i="1">
                                              <a:latin typeface="Cambria Math" panose="02040503050406030204" pitchFamily="18" charset="0"/>
                                            </a:rPr>
                                            <m:t>𝐼</m:t>
                                          </m:r>
                                        </m:e>
                                        <m:sub>
                                          <m:r>
                                            <a:rPr lang="ru-RU" sz="2400" b="0" i="1" smtClean="0">
                                              <a:latin typeface="Cambria Math" panose="02040503050406030204" pitchFamily="18" charset="0"/>
                                            </a:rPr>
                                            <m:t>−</m:t>
                                          </m:r>
                                          <m:r>
                                            <a:rPr lang="en-AU" sz="2400" b="0" i="1" smtClean="0">
                                              <a:latin typeface="Cambria Math" panose="02040503050406030204" pitchFamily="18" charset="0"/>
                                            </a:rPr>
                                            <m:t>4</m:t>
                                          </m:r>
                                          <m:r>
                                            <a:rPr lang="ru-RU" sz="2400" b="0" i="1" smtClean="0">
                                              <a:latin typeface="Cambria Math" panose="02040503050406030204" pitchFamily="18" charset="0"/>
                                            </a:rPr>
                                            <m:t>5</m:t>
                                          </m:r>
                                          <m:r>
                                            <a:rPr lang="ru-RU" sz="2400" b="0" i="1" smtClean="0">
                                              <a:latin typeface="Cambria Math" panose="02040503050406030204" pitchFamily="18" charset="0"/>
                                              <a:ea typeface="Cambria Math" panose="02040503050406030204" pitchFamily="18" charset="0"/>
                                            </a:rPr>
                                            <m:t>°</m:t>
                                          </m:r>
                                        </m:sub>
                                      </m:sSub>
                                    </m:e>
                                  </m:mr>
                                  <m:mr>
                                    <m:e>
                                      <m:r>
                                        <a:rPr lang="en-AU" sz="2400" i="1">
                                          <a:latin typeface="Cambria Math" panose="02040503050406030204" pitchFamily="18" charset="0"/>
                                        </a:rPr>
                                        <m:t>𝐼</m:t>
                                      </m:r>
                                      <m:r>
                                        <m:rPr>
                                          <m:brk m:alnAt="7"/>
                                        </m:rPr>
                                        <a:rPr lang="en-AU" sz="2400" i="1">
                                          <a:latin typeface="Cambria Math" panose="02040503050406030204" pitchFamily="18" charset="0"/>
                                        </a:rPr>
                                        <m:t>=</m:t>
                                      </m:r>
                                      <m:sSub>
                                        <m:sSubPr>
                                          <m:ctrlPr>
                                            <a:rPr lang="ru-RU" sz="2400" i="1">
                                              <a:latin typeface="Cambria Math" panose="02040503050406030204" pitchFamily="18" charset="0"/>
                                            </a:rPr>
                                          </m:ctrlPr>
                                        </m:sSubPr>
                                        <m:e>
                                          <m:r>
                                            <a:rPr lang="en-AU" sz="2400" i="1">
                                              <a:latin typeface="Cambria Math" panose="02040503050406030204" pitchFamily="18" charset="0"/>
                                            </a:rPr>
                                            <m:t>𝐼</m:t>
                                          </m:r>
                                        </m:e>
                                        <m:sub>
                                          <m:r>
                                            <a:rPr lang="en-AU" sz="2400" b="0" i="1" smtClean="0">
                                              <a:latin typeface="Cambria Math" panose="02040503050406030204" pitchFamily="18" charset="0"/>
                                            </a:rPr>
                                            <m:t>𝑅𝐶𝑃</m:t>
                                          </m:r>
                                        </m:sub>
                                      </m:sSub>
                                      <m:r>
                                        <a:rPr lang="en-AU" sz="2400" b="0" i="0" smtClean="0">
                                          <a:latin typeface="Cambria Math" panose="02040503050406030204" pitchFamily="18" charset="0"/>
                                        </a:rPr>
                                        <m:t>+</m:t>
                                      </m:r>
                                      <m:sSub>
                                        <m:sSubPr>
                                          <m:ctrlPr>
                                            <a:rPr lang="ru-RU" sz="2400" i="1">
                                              <a:latin typeface="Cambria Math" panose="02040503050406030204" pitchFamily="18" charset="0"/>
                                            </a:rPr>
                                          </m:ctrlPr>
                                        </m:sSubPr>
                                        <m:e>
                                          <m:r>
                                            <a:rPr lang="en-AU" sz="2400" i="1">
                                              <a:latin typeface="Cambria Math" panose="02040503050406030204" pitchFamily="18" charset="0"/>
                                            </a:rPr>
                                            <m:t>𝐼</m:t>
                                          </m:r>
                                        </m:e>
                                        <m:sub>
                                          <m:r>
                                            <a:rPr lang="en-AU" sz="2400" b="0" i="1" smtClean="0">
                                              <a:latin typeface="Cambria Math" panose="02040503050406030204" pitchFamily="18" charset="0"/>
                                            </a:rPr>
                                            <m:t>𝐿𝐶𝑃</m:t>
                                          </m:r>
                                        </m:sub>
                                      </m:sSub>
                                    </m:e>
                                  </m:mr>
                                </m:m>
                              </m:e>
                            </m:mr>
                          </m:m>
                        </m:e>
                      </m:d>
                    </m:oMath>
                  </m:oMathPara>
                </a14:m>
                <a:endParaRPr lang="ru-RU" sz="2400" dirty="0">
                  <a:solidFill>
                    <a:schemeClr val="tx1"/>
                  </a:solidFill>
                </a:endParaRPr>
              </a:p>
            </p:txBody>
          </p:sp>
        </mc:Choice>
        <mc:Fallback xmlns="">
          <p:sp>
            <p:nvSpPr>
              <p:cNvPr id="34" name="TextBox 33"/>
              <p:cNvSpPr txBox="1">
                <a:spLocks noRot="1" noChangeAspect="1" noMove="1" noResize="1" noEditPoints="1" noAdjustHandles="1" noChangeArrowheads="1" noChangeShapeType="1" noTextEdit="1"/>
              </p:cNvSpPr>
              <p:nvPr/>
            </p:nvSpPr>
            <p:spPr>
              <a:xfrm>
                <a:off x="245171" y="3235247"/>
                <a:ext cx="2433615" cy="1757148"/>
              </a:xfrm>
              <a:prstGeom prst="rect">
                <a:avLst/>
              </a:prstGeom>
              <a:blipFill rotWithShape="0">
                <a:blip r:embed="rId10"/>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35" name="TextBox 34"/>
              <p:cNvSpPr txBox="1"/>
              <p:nvPr/>
            </p:nvSpPr>
            <p:spPr>
              <a:xfrm>
                <a:off x="0" y="5484217"/>
                <a:ext cx="4795223" cy="66858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ru-RU" sz="2000" i="1" smtClean="0">
                              <a:latin typeface="Cambria Math" panose="02040503050406030204" pitchFamily="18" charset="0"/>
                            </a:rPr>
                          </m:ctrlPr>
                        </m:sSubPr>
                        <m:e>
                          <m:r>
                            <a:rPr lang="en-AU" sz="2000" b="0" i="1" smtClean="0">
                              <a:latin typeface="Cambria Math" panose="02040503050406030204" pitchFamily="18" charset="0"/>
                            </a:rPr>
                            <m:t>𝑆</m:t>
                          </m:r>
                        </m:e>
                        <m:sub>
                          <m:r>
                            <a:rPr lang="en-AU" sz="2000" b="0" i="1" smtClean="0">
                              <a:latin typeface="Cambria Math" panose="02040503050406030204" pitchFamily="18" charset="0"/>
                            </a:rPr>
                            <m:t>0</m:t>
                          </m:r>
                        </m:sub>
                      </m:sSub>
                      <m:r>
                        <a:rPr lang="en-AU" sz="2000" b="0" i="1" smtClean="0">
                          <a:latin typeface="Cambria Math" panose="02040503050406030204" pitchFamily="18" charset="0"/>
                        </a:rPr>
                        <m:t>=</m:t>
                      </m:r>
                      <m:f>
                        <m:fPr>
                          <m:ctrlPr>
                            <a:rPr lang="en-AU" sz="2000" b="0" i="1" smtClean="0">
                              <a:latin typeface="Cambria Math" panose="02040503050406030204" pitchFamily="18" charset="0"/>
                            </a:rPr>
                          </m:ctrlPr>
                        </m:fPr>
                        <m:num>
                          <m:sSub>
                            <m:sSubPr>
                              <m:ctrlPr>
                                <a:rPr lang="ru-RU" sz="2000" i="1">
                                  <a:latin typeface="Cambria Math" panose="02040503050406030204" pitchFamily="18" charset="0"/>
                                </a:rPr>
                              </m:ctrlPr>
                            </m:sSubPr>
                            <m:e>
                              <m:r>
                                <a:rPr lang="en-AU" sz="2000" i="1">
                                  <a:latin typeface="Cambria Math" panose="02040503050406030204" pitchFamily="18" charset="0"/>
                                </a:rPr>
                                <m:t>𝐼</m:t>
                              </m:r>
                            </m:e>
                            <m:sub>
                              <m:r>
                                <a:rPr lang="ru-RU" sz="2000" i="1">
                                  <a:latin typeface="Cambria Math" panose="02040503050406030204" pitchFamily="18" charset="0"/>
                                </a:rPr>
                                <m:t>0</m:t>
                              </m:r>
                              <m:r>
                                <a:rPr lang="ru-RU" sz="2000" i="1">
                                  <a:latin typeface="Cambria Math" panose="02040503050406030204" pitchFamily="18" charset="0"/>
                                  <a:ea typeface="Cambria Math" panose="02040503050406030204" pitchFamily="18" charset="0"/>
                                </a:rPr>
                                <m:t>°</m:t>
                              </m:r>
                            </m:sub>
                          </m:sSub>
                          <m:r>
                            <a:rPr lang="en-AU" sz="2000" b="0" i="1" smtClean="0">
                              <a:latin typeface="Cambria Math" panose="02040503050406030204" pitchFamily="18" charset="0"/>
                              <a:ea typeface="Cambria Math" panose="02040503050406030204" pitchFamily="18" charset="0"/>
                            </a:rPr>
                            <m:t>+</m:t>
                          </m:r>
                          <m:sSub>
                            <m:sSubPr>
                              <m:ctrlPr>
                                <a:rPr lang="ru-RU" sz="2000" i="1">
                                  <a:latin typeface="Cambria Math" panose="02040503050406030204" pitchFamily="18" charset="0"/>
                                </a:rPr>
                              </m:ctrlPr>
                            </m:sSubPr>
                            <m:e>
                              <m:r>
                                <a:rPr lang="en-AU" sz="2000" i="1">
                                  <a:latin typeface="Cambria Math" panose="02040503050406030204" pitchFamily="18" charset="0"/>
                                </a:rPr>
                                <m:t>𝐼</m:t>
                              </m:r>
                            </m:e>
                            <m:sub>
                              <m:r>
                                <a:rPr lang="en-AU" sz="2000" b="0" i="1" smtClean="0">
                                  <a:latin typeface="Cambria Math" panose="02040503050406030204" pitchFamily="18" charset="0"/>
                                </a:rPr>
                                <m:t>9</m:t>
                              </m:r>
                              <m:r>
                                <a:rPr lang="ru-RU" sz="2000" i="1">
                                  <a:latin typeface="Cambria Math" panose="02040503050406030204" pitchFamily="18" charset="0"/>
                                </a:rPr>
                                <m:t>0</m:t>
                              </m:r>
                              <m:r>
                                <a:rPr lang="ru-RU" sz="2000" i="1">
                                  <a:latin typeface="Cambria Math" panose="02040503050406030204" pitchFamily="18" charset="0"/>
                                  <a:ea typeface="Cambria Math" panose="02040503050406030204" pitchFamily="18" charset="0"/>
                                </a:rPr>
                                <m:t>°</m:t>
                              </m:r>
                            </m:sub>
                          </m:sSub>
                          <m:r>
                            <a:rPr lang="en-AU" sz="2000" b="0" i="1" smtClean="0">
                              <a:latin typeface="Cambria Math" panose="02040503050406030204" pitchFamily="18" charset="0"/>
                              <a:ea typeface="Cambria Math" panose="02040503050406030204" pitchFamily="18" charset="0"/>
                            </a:rPr>
                            <m:t>+</m:t>
                          </m:r>
                          <m:sSub>
                            <m:sSubPr>
                              <m:ctrlPr>
                                <a:rPr lang="ru-RU" sz="2000" i="1">
                                  <a:latin typeface="Cambria Math" panose="02040503050406030204" pitchFamily="18" charset="0"/>
                                </a:rPr>
                              </m:ctrlPr>
                            </m:sSubPr>
                            <m:e>
                              <m:r>
                                <a:rPr lang="en-AU" sz="2000" i="1">
                                  <a:latin typeface="Cambria Math" panose="02040503050406030204" pitchFamily="18" charset="0"/>
                                </a:rPr>
                                <m:t>𝐼</m:t>
                              </m:r>
                            </m:e>
                            <m:sub>
                              <m:r>
                                <a:rPr lang="ru-RU" sz="2000" i="1">
                                  <a:latin typeface="Cambria Math" panose="02040503050406030204" pitchFamily="18" charset="0"/>
                                </a:rPr>
                                <m:t>45</m:t>
                              </m:r>
                              <m:r>
                                <a:rPr lang="ru-RU" sz="2000" i="1">
                                  <a:latin typeface="Cambria Math" panose="02040503050406030204" pitchFamily="18" charset="0"/>
                                  <a:ea typeface="Cambria Math" panose="02040503050406030204" pitchFamily="18" charset="0"/>
                                </a:rPr>
                                <m:t>°</m:t>
                              </m:r>
                            </m:sub>
                          </m:sSub>
                          <m:r>
                            <a:rPr lang="en-AU" sz="2000" b="0" i="1" smtClean="0">
                              <a:latin typeface="Cambria Math" panose="02040503050406030204" pitchFamily="18" charset="0"/>
                              <a:ea typeface="Cambria Math" panose="02040503050406030204" pitchFamily="18" charset="0"/>
                            </a:rPr>
                            <m:t>+</m:t>
                          </m:r>
                          <m:sSub>
                            <m:sSubPr>
                              <m:ctrlPr>
                                <a:rPr lang="ru-RU" sz="2000" i="1">
                                  <a:latin typeface="Cambria Math" panose="02040503050406030204" pitchFamily="18" charset="0"/>
                                </a:rPr>
                              </m:ctrlPr>
                            </m:sSubPr>
                            <m:e>
                              <m:r>
                                <a:rPr lang="en-AU" sz="2000" i="1">
                                  <a:latin typeface="Cambria Math" panose="02040503050406030204" pitchFamily="18" charset="0"/>
                                </a:rPr>
                                <m:t>𝐼</m:t>
                              </m:r>
                            </m:e>
                            <m:sub>
                              <m:r>
                                <a:rPr lang="ru-RU" sz="2000" i="1">
                                  <a:latin typeface="Cambria Math" panose="02040503050406030204" pitchFamily="18" charset="0"/>
                                </a:rPr>
                                <m:t>−</m:t>
                              </m:r>
                              <m:r>
                                <a:rPr lang="en-AU" sz="2000" i="1">
                                  <a:latin typeface="Cambria Math" panose="02040503050406030204" pitchFamily="18" charset="0"/>
                                </a:rPr>
                                <m:t>4</m:t>
                              </m:r>
                              <m:r>
                                <a:rPr lang="ru-RU" sz="2000" i="1">
                                  <a:latin typeface="Cambria Math" panose="02040503050406030204" pitchFamily="18" charset="0"/>
                                </a:rPr>
                                <m:t>5</m:t>
                              </m:r>
                              <m:r>
                                <a:rPr lang="ru-RU" sz="2000" i="1">
                                  <a:latin typeface="Cambria Math" panose="02040503050406030204" pitchFamily="18" charset="0"/>
                                  <a:ea typeface="Cambria Math" panose="02040503050406030204" pitchFamily="18" charset="0"/>
                                </a:rPr>
                                <m:t>°</m:t>
                              </m:r>
                            </m:sub>
                          </m:sSub>
                          <m:r>
                            <a:rPr lang="en-AU" sz="2000" b="0" i="1" smtClean="0">
                              <a:latin typeface="Cambria Math" panose="02040503050406030204" pitchFamily="18" charset="0"/>
                              <a:ea typeface="Cambria Math" panose="02040503050406030204" pitchFamily="18" charset="0"/>
                            </a:rPr>
                            <m:t>+</m:t>
                          </m:r>
                          <m:sSub>
                            <m:sSubPr>
                              <m:ctrlPr>
                                <a:rPr lang="ru-RU" sz="2000" i="1">
                                  <a:latin typeface="Cambria Math" panose="02040503050406030204" pitchFamily="18" charset="0"/>
                                </a:rPr>
                              </m:ctrlPr>
                            </m:sSubPr>
                            <m:e>
                              <m:r>
                                <a:rPr lang="en-AU" sz="2000" i="1">
                                  <a:latin typeface="Cambria Math" panose="02040503050406030204" pitchFamily="18" charset="0"/>
                                </a:rPr>
                                <m:t>𝐼</m:t>
                              </m:r>
                            </m:e>
                            <m:sub>
                              <m:r>
                                <a:rPr lang="en-AU" sz="2000" i="1">
                                  <a:latin typeface="Cambria Math" panose="02040503050406030204" pitchFamily="18" charset="0"/>
                                </a:rPr>
                                <m:t>𝑅𝐶𝑃</m:t>
                              </m:r>
                            </m:sub>
                          </m:sSub>
                          <m:r>
                            <a:rPr lang="en-AU" sz="2000" b="0" i="1" smtClean="0">
                              <a:latin typeface="Cambria Math" panose="02040503050406030204" pitchFamily="18" charset="0"/>
                            </a:rPr>
                            <m:t>+</m:t>
                          </m:r>
                          <m:sSub>
                            <m:sSubPr>
                              <m:ctrlPr>
                                <a:rPr lang="ru-RU" sz="2000" i="1">
                                  <a:latin typeface="Cambria Math" panose="02040503050406030204" pitchFamily="18" charset="0"/>
                                </a:rPr>
                              </m:ctrlPr>
                            </m:sSubPr>
                            <m:e>
                              <m:r>
                                <a:rPr lang="en-AU" sz="2000" i="1">
                                  <a:latin typeface="Cambria Math" panose="02040503050406030204" pitchFamily="18" charset="0"/>
                                </a:rPr>
                                <m:t>𝐼</m:t>
                              </m:r>
                            </m:e>
                            <m:sub>
                              <m:r>
                                <a:rPr lang="en-AU" sz="2000" i="1">
                                  <a:latin typeface="Cambria Math" panose="02040503050406030204" pitchFamily="18" charset="0"/>
                                </a:rPr>
                                <m:t>𝐿𝐶𝑃</m:t>
                              </m:r>
                            </m:sub>
                          </m:sSub>
                        </m:num>
                        <m:den>
                          <m:r>
                            <a:rPr lang="en-AU" sz="2000" b="0" i="1" smtClean="0">
                              <a:latin typeface="Cambria Math" panose="02040503050406030204" pitchFamily="18" charset="0"/>
                            </a:rPr>
                            <m:t>3</m:t>
                          </m:r>
                        </m:den>
                      </m:f>
                    </m:oMath>
                  </m:oMathPara>
                </a14:m>
                <a:endParaRPr lang="ru-RU" sz="2000" dirty="0"/>
              </a:p>
            </p:txBody>
          </p:sp>
        </mc:Choice>
        <mc:Fallback xmlns="">
          <p:sp>
            <p:nvSpPr>
              <p:cNvPr id="35" name="TextBox 34"/>
              <p:cNvSpPr txBox="1">
                <a:spLocks noRot="1" noChangeAspect="1" noMove="1" noResize="1" noEditPoints="1" noAdjustHandles="1" noChangeArrowheads="1" noChangeShapeType="1" noTextEdit="1"/>
              </p:cNvSpPr>
              <p:nvPr/>
            </p:nvSpPr>
            <p:spPr>
              <a:xfrm>
                <a:off x="0" y="5484217"/>
                <a:ext cx="4795223" cy="668581"/>
              </a:xfrm>
              <a:prstGeom prst="rect">
                <a:avLst/>
              </a:prstGeom>
              <a:blipFill rotWithShape="0">
                <a:blip r:embed="rId11"/>
                <a:stretch>
                  <a:fillRect/>
                </a:stretch>
              </a:blipFill>
            </p:spPr>
            <p:txBody>
              <a:bodyPr/>
              <a:lstStyle/>
              <a:p>
                <a:r>
                  <a:rPr lang="ru-RU">
                    <a:noFill/>
                  </a:rPr>
                  <a:t> </a:t>
                </a:r>
              </a:p>
            </p:txBody>
          </p:sp>
        </mc:Fallback>
      </mc:AlternateContent>
      <p:pic>
        <p:nvPicPr>
          <p:cNvPr id="25" name="Рисунок 2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999227" y="763904"/>
            <a:ext cx="453827" cy="361246"/>
          </a:xfrm>
          <a:prstGeom prst="rect">
            <a:avLst/>
          </a:prstGeom>
        </p:spPr>
      </p:pic>
      <p:pic>
        <p:nvPicPr>
          <p:cNvPr id="28" name="Рисунок 2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118453" y="2626446"/>
            <a:ext cx="453827" cy="361246"/>
          </a:xfrm>
          <a:prstGeom prst="rect">
            <a:avLst/>
          </a:prstGeom>
        </p:spPr>
      </p:pic>
      <p:pic>
        <p:nvPicPr>
          <p:cNvPr id="36" name="Рисунок 3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453054" y="1171390"/>
            <a:ext cx="453827" cy="361246"/>
          </a:xfrm>
          <a:prstGeom prst="rect">
            <a:avLst/>
          </a:prstGeom>
        </p:spPr>
      </p:pic>
      <p:pic>
        <p:nvPicPr>
          <p:cNvPr id="37" name="Рисунок 3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629585" y="1992923"/>
            <a:ext cx="453827" cy="361246"/>
          </a:xfrm>
          <a:prstGeom prst="rect">
            <a:avLst/>
          </a:prstGeom>
        </p:spPr>
      </p:pic>
      <p:pic>
        <p:nvPicPr>
          <p:cNvPr id="38" name="Рисунок 3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643410" y="1553636"/>
            <a:ext cx="453827" cy="361246"/>
          </a:xfrm>
          <a:prstGeom prst="rect">
            <a:avLst/>
          </a:prstGeom>
        </p:spPr>
      </p:pic>
    </p:spTree>
    <p:extLst>
      <p:ext uri="{BB962C8B-B14F-4D97-AF65-F5344CB8AC3E}">
        <p14:creationId xmlns:p14="http://schemas.microsoft.com/office/powerpoint/2010/main" val="353623931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xmlns="" id="{EBAC40D6-56D8-57D1-2043-EC499F956793}"/>
              </a:ext>
            </a:extLst>
          </p:cNvPr>
          <p:cNvSpPr/>
          <p:nvPr/>
        </p:nvSpPr>
        <p:spPr>
          <a:xfrm>
            <a:off x="0" y="6502840"/>
            <a:ext cx="12192000" cy="355160"/>
          </a:xfrm>
          <a:prstGeom prst="rect">
            <a:avLst/>
          </a:prstGeom>
          <a:solidFill>
            <a:srgbClr val="6667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ru-RU" dirty="0" smtClean="0">
                <a:latin typeface="Cambria" panose="02040503050406030204" pitchFamily="18" charset="0"/>
                <a:ea typeface="Cambria" panose="02040503050406030204" pitchFamily="18" charset="0"/>
              </a:rPr>
              <a:t>17</a:t>
            </a:r>
            <a:endParaRPr lang="ru-RU" dirty="0">
              <a:latin typeface="Cambria" panose="02040503050406030204" pitchFamily="18" charset="0"/>
              <a:ea typeface="Cambria" panose="02040503050406030204" pitchFamily="18" charset="0"/>
            </a:endParaRPr>
          </a:p>
        </p:txBody>
      </p:sp>
      <p:sp>
        <p:nvSpPr>
          <p:cNvPr id="3" name="Прямоугольник 2">
            <a:extLst>
              <a:ext uri="{FF2B5EF4-FFF2-40B4-BE49-F238E27FC236}">
                <a16:creationId xmlns:a16="http://schemas.microsoft.com/office/drawing/2014/main" xmlns="" id="{85A8224A-EADE-6381-83AC-091859F6E4FB}"/>
              </a:ext>
            </a:extLst>
          </p:cNvPr>
          <p:cNvSpPr/>
          <p:nvPr/>
        </p:nvSpPr>
        <p:spPr>
          <a:xfrm>
            <a:off x="0" y="0"/>
            <a:ext cx="12192000" cy="552975"/>
          </a:xfrm>
          <a:prstGeom prst="rect">
            <a:avLst/>
          </a:prstGeom>
          <a:solidFill>
            <a:srgbClr val="6667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Google Shape;4885;p38">
            <a:extLst>
              <a:ext uri="{FF2B5EF4-FFF2-40B4-BE49-F238E27FC236}">
                <a16:creationId xmlns:a16="http://schemas.microsoft.com/office/drawing/2014/main" xmlns="" id="{946F322B-28CD-A01C-44F6-768900A3F553}"/>
              </a:ext>
            </a:extLst>
          </p:cNvPr>
          <p:cNvSpPr/>
          <p:nvPr/>
        </p:nvSpPr>
        <p:spPr>
          <a:xfrm rot="13500000">
            <a:off x="643695" y="113668"/>
            <a:ext cx="331941" cy="331941"/>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886;p38">
            <a:extLst>
              <a:ext uri="{FF2B5EF4-FFF2-40B4-BE49-F238E27FC236}">
                <a16:creationId xmlns:a16="http://schemas.microsoft.com/office/drawing/2014/main" xmlns="" id="{BD2FF347-9FD6-811A-4BD7-CE95CF9E5A96}"/>
              </a:ext>
            </a:extLst>
          </p:cNvPr>
          <p:cNvSpPr/>
          <p:nvPr/>
        </p:nvSpPr>
        <p:spPr>
          <a:xfrm rot="10800000">
            <a:off x="576282" y="46750"/>
            <a:ext cx="467606" cy="467606"/>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4893;p38">
            <a:extLst>
              <a:ext uri="{FF2B5EF4-FFF2-40B4-BE49-F238E27FC236}">
                <a16:creationId xmlns:a16="http://schemas.microsoft.com/office/drawing/2014/main" xmlns="" id="{B9C114DB-F87A-5CFA-2172-C3F1D0615BC1}"/>
              </a:ext>
            </a:extLst>
          </p:cNvPr>
          <p:cNvSpPr/>
          <p:nvPr/>
        </p:nvSpPr>
        <p:spPr>
          <a:xfrm rot="13500000">
            <a:off x="175416" y="113668"/>
            <a:ext cx="331941" cy="331941"/>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4894;p38">
            <a:extLst>
              <a:ext uri="{FF2B5EF4-FFF2-40B4-BE49-F238E27FC236}">
                <a16:creationId xmlns:a16="http://schemas.microsoft.com/office/drawing/2014/main" xmlns="" id="{97F91B01-BB90-C2B2-55D3-24FD52E73AD9}"/>
              </a:ext>
            </a:extLst>
          </p:cNvPr>
          <p:cNvSpPr/>
          <p:nvPr/>
        </p:nvSpPr>
        <p:spPr>
          <a:xfrm rot="10800000">
            <a:off x="108000" y="46750"/>
            <a:ext cx="467606" cy="467606"/>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885;p38">
            <a:extLst>
              <a:ext uri="{FF2B5EF4-FFF2-40B4-BE49-F238E27FC236}">
                <a16:creationId xmlns:a16="http://schemas.microsoft.com/office/drawing/2014/main" xmlns="" id="{946F322B-28CD-A01C-44F6-768900A3F553}"/>
              </a:ext>
            </a:extLst>
          </p:cNvPr>
          <p:cNvSpPr/>
          <p:nvPr/>
        </p:nvSpPr>
        <p:spPr>
          <a:xfrm rot="13500000">
            <a:off x="11697735" y="111646"/>
            <a:ext cx="331941" cy="331941"/>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886;p38">
            <a:extLst>
              <a:ext uri="{FF2B5EF4-FFF2-40B4-BE49-F238E27FC236}">
                <a16:creationId xmlns:a16="http://schemas.microsoft.com/office/drawing/2014/main" xmlns="" id="{BD2FF347-9FD6-811A-4BD7-CE95CF9E5A96}"/>
              </a:ext>
            </a:extLst>
          </p:cNvPr>
          <p:cNvSpPr/>
          <p:nvPr/>
        </p:nvSpPr>
        <p:spPr>
          <a:xfrm rot="10800000">
            <a:off x="11630322" y="44728"/>
            <a:ext cx="467606" cy="467606"/>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893;p38">
            <a:extLst>
              <a:ext uri="{FF2B5EF4-FFF2-40B4-BE49-F238E27FC236}">
                <a16:creationId xmlns:a16="http://schemas.microsoft.com/office/drawing/2014/main" xmlns="" id="{B9C114DB-F87A-5CFA-2172-C3F1D0615BC1}"/>
              </a:ext>
            </a:extLst>
          </p:cNvPr>
          <p:cNvSpPr/>
          <p:nvPr/>
        </p:nvSpPr>
        <p:spPr>
          <a:xfrm rot="13500000">
            <a:off x="11229456" y="111646"/>
            <a:ext cx="331941" cy="331941"/>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894;p38">
            <a:extLst>
              <a:ext uri="{FF2B5EF4-FFF2-40B4-BE49-F238E27FC236}">
                <a16:creationId xmlns:a16="http://schemas.microsoft.com/office/drawing/2014/main" xmlns="" id="{97F91B01-BB90-C2B2-55D3-24FD52E73AD9}"/>
              </a:ext>
            </a:extLst>
          </p:cNvPr>
          <p:cNvSpPr/>
          <p:nvPr/>
        </p:nvSpPr>
        <p:spPr>
          <a:xfrm rot="10800000">
            <a:off x="11162040" y="44728"/>
            <a:ext cx="467606" cy="467606"/>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TextBox 30">
            <a:extLst>
              <a:ext uri="{FF2B5EF4-FFF2-40B4-BE49-F238E27FC236}">
                <a16:creationId xmlns:a16="http://schemas.microsoft.com/office/drawing/2014/main" xmlns="" id="{2CCAA011-7FAD-95ED-B027-C78E1CDC440D}"/>
              </a:ext>
            </a:extLst>
          </p:cNvPr>
          <p:cNvSpPr txBox="1"/>
          <p:nvPr/>
        </p:nvSpPr>
        <p:spPr>
          <a:xfrm>
            <a:off x="1043717" y="-53131"/>
            <a:ext cx="10117657" cy="584775"/>
          </a:xfrm>
          <a:prstGeom prst="rect">
            <a:avLst/>
          </a:prstGeom>
          <a:noFill/>
        </p:spPr>
        <p:txBody>
          <a:bodyPr wrap="square">
            <a:spAutoFit/>
          </a:bodyPr>
          <a:lstStyle/>
          <a:p>
            <a:pPr algn="ctr"/>
            <a:r>
              <a:rPr lang="ru-RU" sz="3200" b="1" dirty="0" smtClean="0">
                <a:solidFill>
                  <a:schemeClr val="bg1"/>
                </a:solidFill>
                <a:latin typeface="Cambria" panose="02040503050406030204" pitchFamily="18" charset="0"/>
                <a:ea typeface="Cambria" panose="02040503050406030204" pitchFamily="18" charset="0"/>
              </a:rPr>
              <a:t>Поляризация света в ФК и </a:t>
            </a:r>
            <a:r>
              <a:rPr lang="ru-RU" sz="3200" b="1" dirty="0" err="1" smtClean="0">
                <a:solidFill>
                  <a:schemeClr val="bg1"/>
                </a:solidFill>
                <a:latin typeface="Cambria" panose="02040503050406030204" pitchFamily="18" charset="0"/>
                <a:ea typeface="Cambria" panose="02040503050406030204" pitchFamily="18" charset="0"/>
              </a:rPr>
              <a:t>метаповерхностях</a:t>
            </a:r>
            <a:endParaRPr lang="ru-RU" sz="3200" b="1" dirty="0">
              <a:solidFill>
                <a:schemeClr val="bg1"/>
              </a:solidFill>
              <a:latin typeface="Cambria" panose="02040503050406030204" pitchFamily="18" charset="0"/>
              <a:ea typeface="Cambria" panose="02040503050406030204" pitchFamily="18" charset="0"/>
            </a:endParaRPr>
          </a:p>
        </p:txBody>
      </p:sp>
      <p:pic>
        <p:nvPicPr>
          <p:cNvPr id="4" name="Рисунок 3"/>
          <p:cNvPicPr>
            <a:picLocks noChangeAspect="1"/>
          </p:cNvPicPr>
          <p:nvPr/>
        </p:nvPicPr>
        <p:blipFill>
          <a:blip r:embed="rId3"/>
          <a:stretch>
            <a:fillRect/>
          </a:stretch>
        </p:blipFill>
        <p:spPr>
          <a:xfrm>
            <a:off x="2014949" y="559275"/>
            <a:ext cx="2226333" cy="2984069"/>
          </a:xfrm>
          <a:prstGeom prst="rect">
            <a:avLst/>
          </a:prstGeom>
        </p:spPr>
      </p:pic>
      <p:sp>
        <p:nvSpPr>
          <p:cNvPr id="15" name="Прямоугольник 14"/>
          <p:cNvSpPr/>
          <p:nvPr/>
        </p:nvSpPr>
        <p:spPr>
          <a:xfrm>
            <a:off x="1043717" y="6519446"/>
            <a:ext cx="9619716" cy="338554"/>
          </a:xfrm>
          <a:prstGeom prst="rect">
            <a:avLst/>
          </a:prstGeom>
        </p:spPr>
        <p:txBody>
          <a:bodyPr wrap="square">
            <a:spAutoFit/>
          </a:bodyPr>
          <a:lstStyle/>
          <a:p>
            <a:pPr algn="ctr"/>
            <a:r>
              <a:rPr lang="en-AU" sz="1600" dirty="0" smtClean="0">
                <a:solidFill>
                  <a:schemeClr val="bg1"/>
                </a:solidFill>
                <a:latin typeface="Cambria" panose="02040503050406030204" pitchFamily="18" charset="0"/>
                <a:ea typeface="Cambria" panose="02040503050406030204" pitchFamily="18" charset="0"/>
              </a:rPr>
              <a:t>I. </a:t>
            </a:r>
            <a:r>
              <a:rPr lang="en-AU" sz="1600" dirty="0" err="1" smtClean="0">
                <a:solidFill>
                  <a:schemeClr val="bg1"/>
                </a:solidFill>
                <a:latin typeface="Cambria" panose="02040503050406030204" pitchFamily="18" charset="0"/>
                <a:ea typeface="Cambria" panose="02040503050406030204" pitchFamily="18" charset="0"/>
              </a:rPr>
              <a:t>Toftul</a:t>
            </a:r>
            <a:r>
              <a:rPr lang="en-AU" sz="1600" dirty="0">
                <a:solidFill>
                  <a:schemeClr val="bg1"/>
                </a:solidFill>
                <a:latin typeface="Cambria" panose="02040503050406030204" pitchFamily="18" charset="0"/>
                <a:ea typeface="Cambria" panose="02040503050406030204" pitchFamily="18" charset="0"/>
              </a:rPr>
              <a:t>, </a:t>
            </a:r>
            <a:r>
              <a:rPr lang="en-AU" sz="1600" dirty="0" smtClean="0">
                <a:solidFill>
                  <a:schemeClr val="bg1"/>
                </a:solidFill>
                <a:latin typeface="Cambria" panose="02040503050406030204" pitchFamily="18" charset="0"/>
                <a:ea typeface="Cambria" panose="02040503050406030204" pitchFamily="18" charset="0"/>
              </a:rPr>
              <a:t>D. </a:t>
            </a:r>
            <a:r>
              <a:rPr lang="en-AU" sz="1600" dirty="0" err="1">
                <a:solidFill>
                  <a:schemeClr val="bg1"/>
                </a:solidFill>
                <a:latin typeface="Cambria" panose="02040503050406030204" pitchFamily="18" charset="0"/>
                <a:ea typeface="Cambria" panose="02040503050406030204" pitchFamily="18" charset="0"/>
              </a:rPr>
              <a:t>Hariharan</a:t>
            </a:r>
            <a:r>
              <a:rPr lang="en-AU" sz="1600" dirty="0">
                <a:solidFill>
                  <a:schemeClr val="bg1"/>
                </a:solidFill>
                <a:latin typeface="Cambria" panose="02040503050406030204" pitchFamily="18" charset="0"/>
                <a:ea typeface="Cambria" panose="02040503050406030204" pitchFamily="18" charset="0"/>
              </a:rPr>
              <a:t>, </a:t>
            </a:r>
            <a:r>
              <a:rPr lang="en-AU" sz="1600" dirty="0" smtClean="0">
                <a:solidFill>
                  <a:schemeClr val="bg1"/>
                </a:solidFill>
                <a:latin typeface="Cambria" panose="02040503050406030204" pitchFamily="18" charset="0"/>
                <a:ea typeface="Cambria" panose="02040503050406030204" pitchFamily="18" charset="0"/>
              </a:rPr>
              <a:t>P. </a:t>
            </a:r>
            <a:r>
              <a:rPr lang="en-AU" sz="1600" dirty="0" err="1">
                <a:solidFill>
                  <a:schemeClr val="bg1"/>
                </a:solidFill>
                <a:latin typeface="Cambria" panose="02040503050406030204" pitchFamily="18" charset="0"/>
                <a:ea typeface="Cambria" panose="02040503050406030204" pitchFamily="18" charset="0"/>
              </a:rPr>
              <a:t>Tonkaev</a:t>
            </a:r>
            <a:r>
              <a:rPr lang="en-AU" sz="1600" dirty="0">
                <a:solidFill>
                  <a:schemeClr val="bg1"/>
                </a:solidFill>
                <a:latin typeface="Cambria" panose="02040503050406030204" pitchFamily="18" charset="0"/>
                <a:ea typeface="Cambria" panose="02040503050406030204" pitchFamily="18" charset="0"/>
              </a:rPr>
              <a:t> </a:t>
            </a:r>
            <a:r>
              <a:rPr lang="en-AU" sz="1600" i="1" dirty="0" smtClean="0">
                <a:solidFill>
                  <a:schemeClr val="bg1"/>
                </a:solidFill>
                <a:latin typeface="Cambria" panose="02040503050406030204" pitchFamily="18" charset="0"/>
                <a:ea typeface="Cambria" panose="02040503050406030204" pitchFamily="18" charset="0"/>
              </a:rPr>
              <a:t>et al. </a:t>
            </a:r>
            <a:r>
              <a:rPr lang="en-AU" sz="1600" dirty="0">
                <a:solidFill>
                  <a:schemeClr val="bg1"/>
                </a:solidFill>
                <a:latin typeface="Cambria" panose="02040503050406030204" pitchFamily="18" charset="0"/>
                <a:ea typeface="Cambria" panose="02040503050406030204" pitchFamily="18" charset="0"/>
              </a:rPr>
              <a:t> </a:t>
            </a:r>
            <a:r>
              <a:rPr lang="en-AU" sz="1600" dirty="0" err="1">
                <a:solidFill>
                  <a:schemeClr val="bg1"/>
                </a:solidFill>
                <a:latin typeface="Cambria" panose="02040503050406030204" pitchFamily="18" charset="0"/>
                <a:ea typeface="Cambria" panose="02040503050406030204" pitchFamily="18" charset="0"/>
              </a:rPr>
              <a:t>Nanophotonics</a:t>
            </a:r>
            <a:r>
              <a:rPr lang="en-AU" sz="1600" dirty="0">
                <a:solidFill>
                  <a:schemeClr val="bg1"/>
                </a:solidFill>
                <a:latin typeface="Cambria" panose="02040503050406030204" pitchFamily="18" charset="0"/>
                <a:ea typeface="Cambria" panose="02040503050406030204" pitchFamily="18" charset="0"/>
              </a:rPr>
              <a:t>, vol. 14, no. 23, 2025, pp. 4145-4151.</a:t>
            </a:r>
            <a:endParaRPr lang="ru-RU" sz="1600" dirty="0">
              <a:solidFill>
                <a:schemeClr val="bg1"/>
              </a:solidFill>
              <a:latin typeface="Cambria" panose="02040503050406030204" pitchFamily="18" charset="0"/>
              <a:ea typeface="Cambria" panose="02040503050406030204" pitchFamily="18" charset="0"/>
            </a:endParaRPr>
          </a:p>
        </p:txBody>
      </p:sp>
      <p:pic>
        <p:nvPicPr>
          <p:cNvPr id="16" name="Рисунок 15"/>
          <p:cNvPicPr>
            <a:picLocks noChangeAspect="1"/>
          </p:cNvPicPr>
          <p:nvPr/>
        </p:nvPicPr>
        <p:blipFill>
          <a:blip r:embed="rId4"/>
          <a:stretch>
            <a:fillRect/>
          </a:stretch>
        </p:blipFill>
        <p:spPr>
          <a:xfrm>
            <a:off x="1043717" y="3575699"/>
            <a:ext cx="9958036" cy="2905810"/>
          </a:xfrm>
          <a:prstGeom prst="rect">
            <a:avLst/>
          </a:prstGeom>
        </p:spPr>
      </p:pic>
      <p:pic>
        <p:nvPicPr>
          <p:cNvPr id="18" name="Рисунок 17"/>
          <p:cNvPicPr>
            <a:picLocks noChangeAspect="1"/>
          </p:cNvPicPr>
          <p:nvPr/>
        </p:nvPicPr>
        <p:blipFill>
          <a:blip r:embed="rId5"/>
          <a:stretch>
            <a:fillRect/>
          </a:stretch>
        </p:blipFill>
        <p:spPr>
          <a:xfrm>
            <a:off x="4666003" y="598481"/>
            <a:ext cx="5888053" cy="2955888"/>
          </a:xfrm>
          <a:prstGeom prst="rect">
            <a:avLst/>
          </a:prstGeom>
        </p:spPr>
      </p:pic>
      <p:sp>
        <p:nvSpPr>
          <p:cNvPr id="19" name="TextBox 18"/>
          <p:cNvSpPr txBox="1"/>
          <p:nvPr/>
        </p:nvSpPr>
        <p:spPr>
          <a:xfrm>
            <a:off x="205099" y="1367327"/>
            <a:ext cx="1233030" cy="400110"/>
          </a:xfrm>
          <a:prstGeom prst="rect">
            <a:avLst/>
          </a:prstGeom>
          <a:noFill/>
        </p:spPr>
        <p:txBody>
          <a:bodyPr wrap="none" rtlCol="0">
            <a:spAutoFit/>
          </a:bodyPr>
          <a:lstStyle/>
          <a:p>
            <a:r>
              <a:rPr lang="en-AU" sz="2000" dirty="0" smtClean="0">
                <a:latin typeface="Cambria" panose="02040503050406030204" pitchFamily="18" charset="0"/>
                <a:ea typeface="Cambria" panose="02040503050406030204" pitchFamily="18" charset="0"/>
              </a:rPr>
              <a:t>Si on SiO</a:t>
            </a:r>
            <a:r>
              <a:rPr lang="en-AU" sz="2000" baseline="-25000" dirty="0" smtClean="0">
                <a:latin typeface="Cambria" panose="02040503050406030204" pitchFamily="18" charset="0"/>
                <a:ea typeface="Cambria" panose="02040503050406030204" pitchFamily="18" charset="0"/>
              </a:rPr>
              <a:t>2</a:t>
            </a:r>
            <a:endParaRPr lang="ru-RU" sz="2000" baseline="-25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5906037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xmlns="" id="{EBAC40D6-56D8-57D1-2043-EC499F956793}"/>
              </a:ext>
            </a:extLst>
          </p:cNvPr>
          <p:cNvSpPr/>
          <p:nvPr/>
        </p:nvSpPr>
        <p:spPr>
          <a:xfrm>
            <a:off x="0" y="6502840"/>
            <a:ext cx="12192000" cy="355160"/>
          </a:xfrm>
          <a:prstGeom prst="rect">
            <a:avLst/>
          </a:prstGeom>
          <a:solidFill>
            <a:srgbClr val="6667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ru-RU" dirty="0" smtClean="0">
                <a:latin typeface="Cambria" panose="02040503050406030204" pitchFamily="18" charset="0"/>
                <a:ea typeface="Cambria" panose="02040503050406030204" pitchFamily="18" charset="0"/>
              </a:rPr>
              <a:t>18</a:t>
            </a:r>
            <a:endParaRPr lang="ru-RU" dirty="0">
              <a:latin typeface="Cambria" panose="02040503050406030204" pitchFamily="18" charset="0"/>
              <a:ea typeface="Cambria" panose="02040503050406030204" pitchFamily="18" charset="0"/>
            </a:endParaRPr>
          </a:p>
        </p:txBody>
      </p:sp>
      <p:sp>
        <p:nvSpPr>
          <p:cNvPr id="3" name="Прямоугольник 2">
            <a:extLst>
              <a:ext uri="{FF2B5EF4-FFF2-40B4-BE49-F238E27FC236}">
                <a16:creationId xmlns:a16="http://schemas.microsoft.com/office/drawing/2014/main" xmlns="" id="{85A8224A-EADE-6381-83AC-091859F6E4FB}"/>
              </a:ext>
            </a:extLst>
          </p:cNvPr>
          <p:cNvSpPr/>
          <p:nvPr/>
        </p:nvSpPr>
        <p:spPr>
          <a:xfrm>
            <a:off x="0" y="0"/>
            <a:ext cx="12192000" cy="552975"/>
          </a:xfrm>
          <a:prstGeom prst="rect">
            <a:avLst/>
          </a:prstGeom>
          <a:solidFill>
            <a:srgbClr val="6667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Google Shape;4885;p38">
            <a:extLst>
              <a:ext uri="{FF2B5EF4-FFF2-40B4-BE49-F238E27FC236}">
                <a16:creationId xmlns:a16="http://schemas.microsoft.com/office/drawing/2014/main" xmlns="" id="{946F322B-28CD-A01C-44F6-768900A3F553}"/>
              </a:ext>
            </a:extLst>
          </p:cNvPr>
          <p:cNvSpPr/>
          <p:nvPr/>
        </p:nvSpPr>
        <p:spPr>
          <a:xfrm rot="13500000">
            <a:off x="643695" y="113668"/>
            <a:ext cx="331941" cy="331941"/>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886;p38">
            <a:extLst>
              <a:ext uri="{FF2B5EF4-FFF2-40B4-BE49-F238E27FC236}">
                <a16:creationId xmlns:a16="http://schemas.microsoft.com/office/drawing/2014/main" xmlns="" id="{BD2FF347-9FD6-811A-4BD7-CE95CF9E5A96}"/>
              </a:ext>
            </a:extLst>
          </p:cNvPr>
          <p:cNvSpPr/>
          <p:nvPr/>
        </p:nvSpPr>
        <p:spPr>
          <a:xfrm rot="10800000">
            <a:off x="576282" y="46750"/>
            <a:ext cx="467606" cy="467606"/>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4893;p38">
            <a:extLst>
              <a:ext uri="{FF2B5EF4-FFF2-40B4-BE49-F238E27FC236}">
                <a16:creationId xmlns:a16="http://schemas.microsoft.com/office/drawing/2014/main" xmlns="" id="{B9C114DB-F87A-5CFA-2172-C3F1D0615BC1}"/>
              </a:ext>
            </a:extLst>
          </p:cNvPr>
          <p:cNvSpPr/>
          <p:nvPr/>
        </p:nvSpPr>
        <p:spPr>
          <a:xfrm rot="13500000">
            <a:off x="175416" y="113668"/>
            <a:ext cx="331941" cy="331941"/>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4894;p38">
            <a:extLst>
              <a:ext uri="{FF2B5EF4-FFF2-40B4-BE49-F238E27FC236}">
                <a16:creationId xmlns:a16="http://schemas.microsoft.com/office/drawing/2014/main" xmlns="" id="{97F91B01-BB90-C2B2-55D3-24FD52E73AD9}"/>
              </a:ext>
            </a:extLst>
          </p:cNvPr>
          <p:cNvSpPr/>
          <p:nvPr/>
        </p:nvSpPr>
        <p:spPr>
          <a:xfrm rot="10800000">
            <a:off x="108000" y="46750"/>
            <a:ext cx="467606" cy="467606"/>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885;p38">
            <a:extLst>
              <a:ext uri="{FF2B5EF4-FFF2-40B4-BE49-F238E27FC236}">
                <a16:creationId xmlns:a16="http://schemas.microsoft.com/office/drawing/2014/main" xmlns="" id="{946F322B-28CD-A01C-44F6-768900A3F553}"/>
              </a:ext>
            </a:extLst>
          </p:cNvPr>
          <p:cNvSpPr/>
          <p:nvPr/>
        </p:nvSpPr>
        <p:spPr>
          <a:xfrm rot="13500000">
            <a:off x="11697735" y="111646"/>
            <a:ext cx="331941" cy="331941"/>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886;p38">
            <a:extLst>
              <a:ext uri="{FF2B5EF4-FFF2-40B4-BE49-F238E27FC236}">
                <a16:creationId xmlns:a16="http://schemas.microsoft.com/office/drawing/2014/main" xmlns="" id="{BD2FF347-9FD6-811A-4BD7-CE95CF9E5A96}"/>
              </a:ext>
            </a:extLst>
          </p:cNvPr>
          <p:cNvSpPr/>
          <p:nvPr/>
        </p:nvSpPr>
        <p:spPr>
          <a:xfrm rot="10800000">
            <a:off x="11630322" y="44728"/>
            <a:ext cx="467606" cy="467606"/>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893;p38">
            <a:extLst>
              <a:ext uri="{FF2B5EF4-FFF2-40B4-BE49-F238E27FC236}">
                <a16:creationId xmlns:a16="http://schemas.microsoft.com/office/drawing/2014/main" xmlns="" id="{B9C114DB-F87A-5CFA-2172-C3F1D0615BC1}"/>
              </a:ext>
            </a:extLst>
          </p:cNvPr>
          <p:cNvSpPr/>
          <p:nvPr/>
        </p:nvSpPr>
        <p:spPr>
          <a:xfrm rot="13500000">
            <a:off x="11229456" y="111646"/>
            <a:ext cx="331941" cy="331941"/>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894;p38">
            <a:extLst>
              <a:ext uri="{FF2B5EF4-FFF2-40B4-BE49-F238E27FC236}">
                <a16:creationId xmlns:a16="http://schemas.microsoft.com/office/drawing/2014/main" xmlns="" id="{97F91B01-BB90-C2B2-55D3-24FD52E73AD9}"/>
              </a:ext>
            </a:extLst>
          </p:cNvPr>
          <p:cNvSpPr/>
          <p:nvPr/>
        </p:nvSpPr>
        <p:spPr>
          <a:xfrm rot="10800000">
            <a:off x="11162040" y="44728"/>
            <a:ext cx="467606" cy="467606"/>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TextBox 30">
            <a:extLst>
              <a:ext uri="{FF2B5EF4-FFF2-40B4-BE49-F238E27FC236}">
                <a16:creationId xmlns:a16="http://schemas.microsoft.com/office/drawing/2014/main" xmlns="" id="{2CCAA011-7FAD-95ED-B027-C78E1CDC440D}"/>
              </a:ext>
            </a:extLst>
          </p:cNvPr>
          <p:cNvSpPr txBox="1"/>
          <p:nvPr/>
        </p:nvSpPr>
        <p:spPr>
          <a:xfrm>
            <a:off x="1043717" y="-53131"/>
            <a:ext cx="10117657" cy="584775"/>
          </a:xfrm>
          <a:prstGeom prst="rect">
            <a:avLst/>
          </a:prstGeom>
          <a:noFill/>
        </p:spPr>
        <p:txBody>
          <a:bodyPr wrap="square">
            <a:spAutoFit/>
          </a:bodyPr>
          <a:lstStyle/>
          <a:p>
            <a:pPr algn="ctr"/>
            <a:r>
              <a:rPr lang="ru-RU" sz="3200" b="1" dirty="0" smtClean="0">
                <a:solidFill>
                  <a:schemeClr val="bg1"/>
                </a:solidFill>
                <a:latin typeface="Cambria" panose="02040503050406030204" pitchFamily="18" charset="0"/>
                <a:ea typeface="Cambria" panose="02040503050406030204" pitchFamily="18" charset="0"/>
              </a:rPr>
              <a:t>Поляризация света в ФК и </a:t>
            </a:r>
            <a:r>
              <a:rPr lang="ru-RU" sz="3200" b="1" dirty="0" err="1" smtClean="0">
                <a:solidFill>
                  <a:schemeClr val="bg1"/>
                </a:solidFill>
                <a:latin typeface="Cambria" panose="02040503050406030204" pitchFamily="18" charset="0"/>
                <a:ea typeface="Cambria" panose="02040503050406030204" pitchFamily="18" charset="0"/>
              </a:rPr>
              <a:t>метаповерхностях</a:t>
            </a:r>
            <a:endParaRPr lang="ru-RU" sz="3200" b="1" dirty="0">
              <a:solidFill>
                <a:schemeClr val="bg1"/>
              </a:solidFill>
              <a:latin typeface="Cambria" panose="02040503050406030204" pitchFamily="18" charset="0"/>
              <a:ea typeface="Cambria" panose="02040503050406030204" pitchFamily="18" charset="0"/>
            </a:endParaRPr>
          </a:p>
        </p:txBody>
      </p:sp>
      <p:sp>
        <p:nvSpPr>
          <p:cNvPr id="15" name="Прямоугольник 14"/>
          <p:cNvSpPr/>
          <p:nvPr/>
        </p:nvSpPr>
        <p:spPr>
          <a:xfrm>
            <a:off x="1043717" y="6519446"/>
            <a:ext cx="9619716" cy="338554"/>
          </a:xfrm>
          <a:prstGeom prst="rect">
            <a:avLst/>
          </a:prstGeom>
        </p:spPr>
        <p:txBody>
          <a:bodyPr wrap="square">
            <a:spAutoFit/>
          </a:bodyPr>
          <a:lstStyle/>
          <a:p>
            <a:pPr algn="ctr"/>
            <a:r>
              <a:rPr lang="en-AU" sz="1600" dirty="0" smtClean="0">
                <a:solidFill>
                  <a:schemeClr val="bg1"/>
                </a:solidFill>
                <a:latin typeface="Cambria" panose="02040503050406030204" pitchFamily="18" charset="0"/>
                <a:ea typeface="Cambria" panose="02040503050406030204" pitchFamily="18" charset="0"/>
              </a:rPr>
              <a:t>J. Li, J. Ding, Q. Dong </a:t>
            </a:r>
            <a:r>
              <a:rPr lang="en-AU" sz="1600" i="1" dirty="0" smtClean="0">
                <a:solidFill>
                  <a:schemeClr val="bg1"/>
                </a:solidFill>
                <a:latin typeface="Cambria" panose="02040503050406030204" pitchFamily="18" charset="0"/>
                <a:ea typeface="Cambria" panose="02040503050406030204" pitchFamily="18" charset="0"/>
              </a:rPr>
              <a:t>et al. </a:t>
            </a:r>
            <a:r>
              <a:rPr lang="en-AU" sz="1600" dirty="0">
                <a:solidFill>
                  <a:schemeClr val="bg1"/>
                </a:solidFill>
                <a:latin typeface="Cambria" panose="02040503050406030204" pitchFamily="18" charset="0"/>
                <a:ea typeface="Cambria" panose="02040503050406030204" pitchFamily="18" charset="0"/>
              </a:rPr>
              <a:t> </a:t>
            </a:r>
            <a:r>
              <a:rPr lang="en-AU" sz="1600" dirty="0" smtClean="0">
                <a:solidFill>
                  <a:schemeClr val="bg1"/>
                </a:solidFill>
                <a:latin typeface="Cambria" panose="02040503050406030204" pitchFamily="18" charset="0"/>
                <a:ea typeface="Cambria" panose="02040503050406030204" pitchFamily="18" charset="0"/>
              </a:rPr>
              <a:t>Optics Express, </a:t>
            </a:r>
            <a:r>
              <a:rPr lang="en-AU" sz="1600" dirty="0">
                <a:solidFill>
                  <a:schemeClr val="bg1"/>
                </a:solidFill>
                <a:latin typeface="Cambria" panose="02040503050406030204" pitchFamily="18" charset="0"/>
                <a:ea typeface="Cambria" panose="02040503050406030204" pitchFamily="18" charset="0"/>
              </a:rPr>
              <a:t>vol. </a:t>
            </a:r>
            <a:r>
              <a:rPr lang="en-AU" sz="1600" dirty="0" smtClean="0">
                <a:solidFill>
                  <a:schemeClr val="bg1"/>
                </a:solidFill>
                <a:latin typeface="Cambria" panose="02040503050406030204" pitchFamily="18" charset="0"/>
                <a:ea typeface="Cambria" panose="02040503050406030204" pitchFamily="18" charset="0"/>
              </a:rPr>
              <a:t>33, </a:t>
            </a:r>
            <a:r>
              <a:rPr lang="en-AU" sz="1600" dirty="0">
                <a:solidFill>
                  <a:schemeClr val="bg1"/>
                </a:solidFill>
                <a:latin typeface="Cambria" panose="02040503050406030204" pitchFamily="18" charset="0"/>
                <a:ea typeface="Cambria" panose="02040503050406030204" pitchFamily="18" charset="0"/>
              </a:rPr>
              <a:t>no. </a:t>
            </a:r>
            <a:r>
              <a:rPr lang="en-AU" sz="1600" dirty="0" smtClean="0">
                <a:solidFill>
                  <a:schemeClr val="bg1"/>
                </a:solidFill>
                <a:latin typeface="Cambria" panose="02040503050406030204" pitchFamily="18" charset="0"/>
                <a:ea typeface="Cambria" panose="02040503050406030204" pitchFamily="18" charset="0"/>
              </a:rPr>
              <a:t>16, </a:t>
            </a:r>
            <a:r>
              <a:rPr lang="en-AU" sz="1600" dirty="0">
                <a:solidFill>
                  <a:schemeClr val="bg1"/>
                </a:solidFill>
                <a:latin typeface="Cambria" panose="02040503050406030204" pitchFamily="18" charset="0"/>
                <a:ea typeface="Cambria" panose="02040503050406030204" pitchFamily="18" charset="0"/>
              </a:rPr>
              <a:t>2025, pp. </a:t>
            </a:r>
            <a:r>
              <a:rPr lang="en-AU" sz="1600" dirty="0" smtClean="0">
                <a:solidFill>
                  <a:schemeClr val="bg1"/>
                </a:solidFill>
                <a:latin typeface="Cambria" panose="02040503050406030204" pitchFamily="18" charset="0"/>
                <a:ea typeface="Cambria" panose="02040503050406030204" pitchFamily="18" charset="0"/>
              </a:rPr>
              <a:t>33067-4176.</a:t>
            </a:r>
            <a:endParaRPr lang="ru-RU" sz="1600" dirty="0">
              <a:solidFill>
                <a:schemeClr val="bg1"/>
              </a:solidFill>
              <a:latin typeface="Cambria" panose="02040503050406030204" pitchFamily="18" charset="0"/>
              <a:ea typeface="Cambria" panose="02040503050406030204" pitchFamily="18" charset="0"/>
            </a:endParaRPr>
          </a:p>
        </p:txBody>
      </p:sp>
      <p:pic>
        <p:nvPicPr>
          <p:cNvPr id="13" name="Рисунок 12"/>
          <p:cNvPicPr>
            <a:picLocks noChangeAspect="1"/>
          </p:cNvPicPr>
          <p:nvPr/>
        </p:nvPicPr>
        <p:blipFill>
          <a:blip r:embed="rId3"/>
          <a:stretch>
            <a:fillRect/>
          </a:stretch>
        </p:blipFill>
        <p:spPr>
          <a:xfrm>
            <a:off x="106668" y="606105"/>
            <a:ext cx="4844601" cy="5858115"/>
          </a:xfrm>
          <a:prstGeom prst="rect">
            <a:avLst/>
          </a:prstGeom>
        </p:spPr>
      </p:pic>
      <p:pic>
        <p:nvPicPr>
          <p:cNvPr id="14" name="Рисунок 13"/>
          <p:cNvPicPr>
            <a:picLocks noChangeAspect="1"/>
          </p:cNvPicPr>
          <p:nvPr/>
        </p:nvPicPr>
        <p:blipFill>
          <a:blip r:embed="rId4"/>
          <a:stretch>
            <a:fillRect/>
          </a:stretch>
        </p:blipFill>
        <p:spPr>
          <a:xfrm>
            <a:off x="4951269" y="606104"/>
            <a:ext cx="3887739" cy="5858115"/>
          </a:xfrm>
          <a:prstGeom prst="rect">
            <a:avLst/>
          </a:prstGeom>
        </p:spPr>
      </p:pic>
      <p:pic>
        <p:nvPicPr>
          <p:cNvPr id="17" name="Рисунок 16"/>
          <p:cNvPicPr>
            <a:picLocks noChangeAspect="1"/>
          </p:cNvPicPr>
          <p:nvPr/>
        </p:nvPicPr>
        <p:blipFill>
          <a:blip r:embed="rId5"/>
          <a:stretch>
            <a:fillRect/>
          </a:stretch>
        </p:blipFill>
        <p:spPr>
          <a:xfrm>
            <a:off x="8991812" y="3535161"/>
            <a:ext cx="3032121" cy="2870838"/>
          </a:xfrm>
          <a:prstGeom prst="rect">
            <a:avLst/>
          </a:prstGeom>
        </p:spPr>
      </p:pic>
      <p:pic>
        <p:nvPicPr>
          <p:cNvPr id="20" name="Рисунок 19"/>
          <p:cNvPicPr>
            <a:picLocks noChangeAspect="1"/>
          </p:cNvPicPr>
          <p:nvPr/>
        </p:nvPicPr>
        <p:blipFill>
          <a:blip r:embed="rId6"/>
          <a:stretch>
            <a:fillRect/>
          </a:stretch>
        </p:blipFill>
        <p:spPr>
          <a:xfrm>
            <a:off x="8917817" y="602078"/>
            <a:ext cx="3106116" cy="2841318"/>
          </a:xfrm>
          <a:prstGeom prst="rect">
            <a:avLst/>
          </a:prstGeom>
        </p:spPr>
      </p:pic>
    </p:spTree>
    <p:extLst>
      <p:ext uri="{BB962C8B-B14F-4D97-AF65-F5344CB8AC3E}">
        <p14:creationId xmlns:p14="http://schemas.microsoft.com/office/powerpoint/2010/main" val="280848240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xmlns="" id="{EBAC40D6-56D8-57D1-2043-EC499F956793}"/>
              </a:ext>
            </a:extLst>
          </p:cNvPr>
          <p:cNvSpPr/>
          <p:nvPr/>
        </p:nvSpPr>
        <p:spPr>
          <a:xfrm>
            <a:off x="0" y="6502840"/>
            <a:ext cx="12192000" cy="355160"/>
          </a:xfrm>
          <a:prstGeom prst="rect">
            <a:avLst/>
          </a:prstGeom>
          <a:solidFill>
            <a:srgbClr val="6667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ru-RU" dirty="0" smtClean="0">
                <a:latin typeface="Cambria" panose="02040503050406030204" pitchFamily="18" charset="0"/>
                <a:ea typeface="Cambria" panose="02040503050406030204" pitchFamily="18" charset="0"/>
              </a:rPr>
              <a:t>2</a:t>
            </a:r>
            <a:endParaRPr lang="ru-RU" dirty="0">
              <a:latin typeface="Cambria" panose="02040503050406030204" pitchFamily="18" charset="0"/>
              <a:ea typeface="Cambria" panose="02040503050406030204" pitchFamily="18" charset="0"/>
            </a:endParaRPr>
          </a:p>
        </p:txBody>
      </p:sp>
      <p:sp>
        <p:nvSpPr>
          <p:cNvPr id="3" name="Прямоугольник 2">
            <a:extLst>
              <a:ext uri="{FF2B5EF4-FFF2-40B4-BE49-F238E27FC236}">
                <a16:creationId xmlns:a16="http://schemas.microsoft.com/office/drawing/2014/main" xmlns="" id="{85A8224A-EADE-6381-83AC-091859F6E4FB}"/>
              </a:ext>
            </a:extLst>
          </p:cNvPr>
          <p:cNvSpPr/>
          <p:nvPr/>
        </p:nvSpPr>
        <p:spPr>
          <a:xfrm>
            <a:off x="0" y="0"/>
            <a:ext cx="12192000" cy="552975"/>
          </a:xfrm>
          <a:prstGeom prst="rect">
            <a:avLst/>
          </a:prstGeom>
          <a:solidFill>
            <a:srgbClr val="6667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TextBox 3">
            <a:extLst>
              <a:ext uri="{FF2B5EF4-FFF2-40B4-BE49-F238E27FC236}">
                <a16:creationId xmlns:a16="http://schemas.microsoft.com/office/drawing/2014/main" xmlns="" id="{2CCAA011-7FAD-95ED-B027-C78E1CDC440D}"/>
              </a:ext>
            </a:extLst>
          </p:cNvPr>
          <p:cNvSpPr txBox="1"/>
          <p:nvPr/>
        </p:nvSpPr>
        <p:spPr>
          <a:xfrm>
            <a:off x="1043717" y="-86917"/>
            <a:ext cx="10117657" cy="646331"/>
          </a:xfrm>
          <a:prstGeom prst="rect">
            <a:avLst/>
          </a:prstGeom>
          <a:noFill/>
        </p:spPr>
        <p:txBody>
          <a:bodyPr wrap="square">
            <a:spAutoFit/>
          </a:bodyPr>
          <a:lstStyle/>
          <a:p>
            <a:pPr algn="ctr"/>
            <a:r>
              <a:rPr lang="ru-RU" sz="3600" b="1" dirty="0" smtClean="0">
                <a:solidFill>
                  <a:schemeClr val="bg1"/>
                </a:solidFill>
                <a:latin typeface="Cambria" panose="02040503050406030204" pitchFamily="18" charset="0"/>
                <a:ea typeface="Cambria" panose="02040503050406030204" pitchFamily="18" charset="0"/>
              </a:rPr>
              <a:t>Способы описания и виды поляризации</a:t>
            </a:r>
            <a:endParaRPr lang="ru-RU" sz="3600" b="1" dirty="0">
              <a:solidFill>
                <a:schemeClr val="bg1"/>
              </a:solidFill>
              <a:latin typeface="Cambria" panose="02040503050406030204" pitchFamily="18" charset="0"/>
              <a:ea typeface="Cambria" panose="02040503050406030204" pitchFamily="18" charset="0"/>
            </a:endParaRPr>
          </a:p>
        </p:txBody>
      </p:sp>
      <p:sp>
        <p:nvSpPr>
          <p:cNvPr id="5" name="Google Shape;4885;p38">
            <a:extLst>
              <a:ext uri="{FF2B5EF4-FFF2-40B4-BE49-F238E27FC236}">
                <a16:creationId xmlns:a16="http://schemas.microsoft.com/office/drawing/2014/main" xmlns="" id="{946F322B-28CD-A01C-44F6-768900A3F553}"/>
              </a:ext>
            </a:extLst>
          </p:cNvPr>
          <p:cNvSpPr/>
          <p:nvPr/>
        </p:nvSpPr>
        <p:spPr>
          <a:xfrm rot="13500000">
            <a:off x="643695" y="113668"/>
            <a:ext cx="331941" cy="331941"/>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886;p38">
            <a:extLst>
              <a:ext uri="{FF2B5EF4-FFF2-40B4-BE49-F238E27FC236}">
                <a16:creationId xmlns:a16="http://schemas.microsoft.com/office/drawing/2014/main" xmlns="" id="{BD2FF347-9FD6-811A-4BD7-CE95CF9E5A96}"/>
              </a:ext>
            </a:extLst>
          </p:cNvPr>
          <p:cNvSpPr/>
          <p:nvPr/>
        </p:nvSpPr>
        <p:spPr>
          <a:xfrm rot="10800000">
            <a:off x="576282" y="46750"/>
            <a:ext cx="467606" cy="467606"/>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4893;p38">
            <a:extLst>
              <a:ext uri="{FF2B5EF4-FFF2-40B4-BE49-F238E27FC236}">
                <a16:creationId xmlns:a16="http://schemas.microsoft.com/office/drawing/2014/main" xmlns="" id="{B9C114DB-F87A-5CFA-2172-C3F1D0615BC1}"/>
              </a:ext>
            </a:extLst>
          </p:cNvPr>
          <p:cNvSpPr/>
          <p:nvPr/>
        </p:nvSpPr>
        <p:spPr>
          <a:xfrm rot="13500000">
            <a:off x="175416" y="113668"/>
            <a:ext cx="331941" cy="331941"/>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4894;p38">
            <a:extLst>
              <a:ext uri="{FF2B5EF4-FFF2-40B4-BE49-F238E27FC236}">
                <a16:creationId xmlns:a16="http://schemas.microsoft.com/office/drawing/2014/main" xmlns="" id="{97F91B01-BB90-C2B2-55D3-24FD52E73AD9}"/>
              </a:ext>
            </a:extLst>
          </p:cNvPr>
          <p:cNvSpPr/>
          <p:nvPr/>
        </p:nvSpPr>
        <p:spPr>
          <a:xfrm rot="10800000">
            <a:off x="108000" y="46750"/>
            <a:ext cx="467606" cy="467606"/>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885;p38">
            <a:extLst>
              <a:ext uri="{FF2B5EF4-FFF2-40B4-BE49-F238E27FC236}">
                <a16:creationId xmlns:a16="http://schemas.microsoft.com/office/drawing/2014/main" xmlns="" id="{946F322B-28CD-A01C-44F6-768900A3F553}"/>
              </a:ext>
            </a:extLst>
          </p:cNvPr>
          <p:cNvSpPr/>
          <p:nvPr/>
        </p:nvSpPr>
        <p:spPr>
          <a:xfrm rot="13500000">
            <a:off x="11697735" y="111646"/>
            <a:ext cx="331941" cy="331941"/>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886;p38">
            <a:extLst>
              <a:ext uri="{FF2B5EF4-FFF2-40B4-BE49-F238E27FC236}">
                <a16:creationId xmlns:a16="http://schemas.microsoft.com/office/drawing/2014/main" xmlns="" id="{BD2FF347-9FD6-811A-4BD7-CE95CF9E5A96}"/>
              </a:ext>
            </a:extLst>
          </p:cNvPr>
          <p:cNvSpPr/>
          <p:nvPr/>
        </p:nvSpPr>
        <p:spPr>
          <a:xfrm rot="10800000">
            <a:off x="11630322" y="44728"/>
            <a:ext cx="467606" cy="467606"/>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893;p38">
            <a:extLst>
              <a:ext uri="{FF2B5EF4-FFF2-40B4-BE49-F238E27FC236}">
                <a16:creationId xmlns:a16="http://schemas.microsoft.com/office/drawing/2014/main" xmlns="" id="{B9C114DB-F87A-5CFA-2172-C3F1D0615BC1}"/>
              </a:ext>
            </a:extLst>
          </p:cNvPr>
          <p:cNvSpPr/>
          <p:nvPr/>
        </p:nvSpPr>
        <p:spPr>
          <a:xfrm rot="13500000">
            <a:off x="11229456" y="111646"/>
            <a:ext cx="331941" cy="331941"/>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894;p38">
            <a:extLst>
              <a:ext uri="{FF2B5EF4-FFF2-40B4-BE49-F238E27FC236}">
                <a16:creationId xmlns:a16="http://schemas.microsoft.com/office/drawing/2014/main" xmlns="" id="{97F91B01-BB90-C2B2-55D3-24FD52E73AD9}"/>
              </a:ext>
            </a:extLst>
          </p:cNvPr>
          <p:cNvSpPr/>
          <p:nvPr/>
        </p:nvSpPr>
        <p:spPr>
          <a:xfrm rot="10800000">
            <a:off x="11162040" y="44728"/>
            <a:ext cx="467606" cy="467606"/>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mc:AlternateContent xmlns:mc="http://schemas.openxmlformats.org/markup-compatibility/2006" xmlns:a14="http://schemas.microsoft.com/office/drawing/2010/main">
        <mc:Choice Requires="a14">
          <p:sp>
            <p:nvSpPr>
              <p:cNvPr id="20" name="TextBox 19"/>
              <p:cNvSpPr txBox="1"/>
              <p:nvPr/>
            </p:nvSpPr>
            <p:spPr>
              <a:xfrm>
                <a:off x="4100014" y="2116982"/>
                <a:ext cx="3536802" cy="81176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ru-RU" i="1" smtClean="0">
                              <a:latin typeface="Cambria Math" panose="02040503050406030204" pitchFamily="18" charset="0"/>
                            </a:rPr>
                          </m:ctrlPr>
                        </m:dPr>
                        <m:e>
                          <m:m>
                            <m:mPr>
                              <m:mcs>
                                <m:mc>
                                  <m:mcPr>
                                    <m:count m:val="1"/>
                                    <m:mcJc m:val="center"/>
                                  </m:mcPr>
                                </m:mc>
                              </m:mcs>
                              <m:ctrlPr>
                                <a:rPr lang="ru-RU" i="1" smtClean="0">
                                  <a:latin typeface="Cambria Math" panose="02040503050406030204" pitchFamily="18" charset="0"/>
                                </a:rPr>
                              </m:ctrlPr>
                            </m:mPr>
                            <m:mr>
                              <m:e>
                                <m:sSub>
                                  <m:sSubPr>
                                    <m:ctrlPr>
                                      <a:rPr lang="ru-RU" b="1" i="1" smtClean="0">
                                        <a:solidFill>
                                          <a:srgbClr val="469846"/>
                                        </a:solidFill>
                                        <a:latin typeface="Cambria Math" panose="02040503050406030204" pitchFamily="18" charset="0"/>
                                      </a:rPr>
                                    </m:ctrlPr>
                                  </m:sSubPr>
                                  <m:e>
                                    <m:r>
                                      <a:rPr lang="en-AU" b="1" i="1" smtClean="0">
                                        <a:solidFill>
                                          <a:srgbClr val="469846"/>
                                        </a:solidFill>
                                        <a:latin typeface="Cambria Math" panose="02040503050406030204" pitchFamily="18" charset="0"/>
                                      </a:rPr>
                                      <m:t>𝑬</m:t>
                                    </m:r>
                                  </m:e>
                                  <m:sub>
                                    <m:r>
                                      <a:rPr lang="en-AU" b="1" i="1" smtClean="0">
                                        <a:solidFill>
                                          <a:srgbClr val="469846"/>
                                        </a:solidFill>
                                        <a:latin typeface="Cambria Math" panose="02040503050406030204" pitchFamily="18" charset="0"/>
                                      </a:rPr>
                                      <m:t>𝒙</m:t>
                                    </m:r>
                                  </m:sub>
                                </m:sSub>
                                <m:d>
                                  <m:dPr>
                                    <m:ctrlPr>
                                      <a:rPr lang="ru-RU" b="1" i="1" smtClean="0">
                                        <a:solidFill>
                                          <a:srgbClr val="469846"/>
                                        </a:solidFill>
                                        <a:latin typeface="Cambria Math" panose="02040503050406030204" pitchFamily="18" charset="0"/>
                                      </a:rPr>
                                    </m:ctrlPr>
                                  </m:dPr>
                                  <m:e>
                                    <m:r>
                                      <a:rPr lang="en-AU" b="1" i="1" smtClean="0">
                                        <a:solidFill>
                                          <a:srgbClr val="469846"/>
                                        </a:solidFill>
                                        <a:latin typeface="Cambria Math" panose="02040503050406030204" pitchFamily="18" charset="0"/>
                                      </a:rPr>
                                      <m:t>𝒛</m:t>
                                    </m:r>
                                    <m:r>
                                      <a:rPr lang="en-AU" b="1" i="1" smtClean="0">
                                        <a:solidFill>
                                          <a:srgbClr val="469846"/>
                                        </a:solidFill>
                                        <a:latin typeface="Cambria Math" panose="02040503050406030204" pitchFamily="18" charset="0"/>
                                      </a:rPr>
                                      <m:t>,</m:t>
                                    </m:r>
                                    <m:r>
                                      <a:rPr lang="en-AU" b="1" i="1" smtClean="0">
                                        <a:solidFill>
                                          <a:srgbClr val="469846"/>
                                        </a:solidFill>
                                        <a:latin typeface="Cambria Math" panose="02040503050406030204" pitchFamily="18" charset="0"/>
                                      </a:rPr>
                                      <m:t>𝒕</m:t>
                                    </m:r>
                                  </m:e>
                                </m:d>
                                <m:r>
                                  <m:rPr>
                                    <m:brk m:alnAt="7"/>
                                  </m:rPr>
                                  <a:rPr lang="en-AU" b="0" i="1" smtClean="0">
                                    <a:latin typeface="Cambria Math" panose="02040503050406030204" pitchFamily="18" charset="0"/>
                                  </a:rPr>
                                  <m:t>=</m:t>
                                </m:r>
                                <m:sSub>
                                  <m:sSubPr>
                                    <m:ctrlPr>
                                      <a:rPr lang="en-AU" b="0" i="1" smtClean="0">
                                        <a:latin typeface="Cambria Math" panose="02040503050406030204" pitchFamily="18" charset="0"/>
                                      </a:rPr>
                                    </m:ctrlPr>
                                  </m:sSubPr>
                                  <m:e>
                                    <m:r>
                                      <a:rPr lang="en-AU" b="0" i="1" smtClean="0">
                                        <a:latin typeface="Cambria Math" panose="02040503050406030204" pitchFamily="18" charset="0"/>
                                      </a:rPr>
                                      <m:t>𝐴</m:t>
                                    </m:r>
                                  </m:e>
                                  <m:sub>
                                    <m:r>
                                      <a:rPr lang="en-AU" b="0" i="1" smtClean="0">
                                        <a:latin typeface="Cambria Math" panose="02040503050406030204" pitchFamily="18" charset="0"/>
                                      </a:rPr>
                                      <m:t>𝑥𝑝</m:t>
                                    </m:r>
                                  </m:sub>
                                </m:sSub>
                                <m:func>
                                  <m:funcPr>
                                    <m:ctrlPr>
                                      <a:rPr lang="en-AU" b="0" i="1" smtClean="0">
                                        <a:latin typeface="Cambria Math" panose="02040503050406030204" pitchFamily="18" charset="0"/>
                                      </a:rPr>
                                    </m:ctrlPr>
                                  </m:funcPr>
                                  <m:fName>
                                    <m:r>
                                      <m:rPr>
                                        <m:sty m:val="p"/>
                                        <m:brk m:alnAt="7"/>
                                      </m:rPr>
                                      <a:rPr lang="en-AU" b="0" i="0" smtClean="0">
                                        <a:latin typeface="Cambria Math" panose="02040503050406030204" pitchFamily="18" charset="0"/>
                                      </a:rPr>
                                      <m:t>c</m:t>
                                    </m:r>
                                    <m:r>
                                      <m:rPr>
                                        <m:sty m:val="p"/>
                                      </m:rPr>
                                      <a:rPr lang="en-AU" b="0" i="0" smtClean="0">
                                        <a:latin typeface="Cambria Math" panose="02040503050406030204" pitchFamily="18" charset="0"/>
                                      </a:rPr>
                                      <m:t>os</m:t>
                                    </m:r>
                                  </m:fName>
                                  <m:e>
                                    <m:d>
                                      <m:dPr>
                                        <m:ctrlPr>
                                          <a:rPr lang="en-AU" b="0" i="1" smtClean="0">
                                            <a:latin typeface="Cambria Math" panose="02040503050406030204" pitchFamily="18" charset="0"/>
                                          </a:rPr>
                                        </m:ctrlPr>
                                      </m:dPr>
                                      <m:e>
                                        <m:r>
                                          <a:rPr lang="en-AU" b="0" i="1" smtClean="0">
                                            <a:latin typeface="Cambria Math" panose="02040503050406030204" pitchFamily="18" charset="0"/>
                                            <a:ea typeface="Cambria Math" panose="02040503050406030204" pitchFamily="18" charset="0"/>
                                          </a:rPr>
                                          <m:t>𝜔</m:t>
                                        </m:r>
                                        <m:r>
                                          <a:rPr lang="en-AU" b="0" i="1" smtClean="0">
                                            <a:latin typeface="Cambria Math" panose="02040503050406030204" pitchFamily="18" charset="0"/>
                                            <a:ea typeface="Cambria Math" panose="02040503050406030204" pitchFamily="18" charset="0"/>
                                          </a:rPr>
                                          <m:t>𝑡</m:t>
                                        </m:r>
                                        <m:r>
                                          <a:rPr lang="en-AU" b="0" i="1" smtClean="0">
                                            <a:latin typeface="Cambria Math" panose="02040503050406030204" pitchFamily="18" charset="0"/>
                                            <a:ea typeface="Cambria Math" panose="02040503050406030204" pitchFamily="18" charset="0"/>
                                          </a:rPr>
                                          <m:t>−</m:t>
                                        </m:r>
                                        <m:r>
                                          <a:rPr lang="en-AU" b="0" i="1" smtClean="0">
                                            <a:latin typeface="Cambria Math" panose="02040503050406030204" pitchFamily="18" charset="0"/>
                                            <a:ea typeface="Cambria Math" panose="02040503050406030204" pitchFamily="18" charset="0"/>
                                          </a:rPr>
                                          <m:t>𝑘𝑧</m:t>
                                        </m:r>
                                      </m:e>
                                    </m:d>
                                  </m:e>
                                </m:func>
                              </m:e>
                            </m:mr>
                            <m:mr>
                              <m:e>
                                <m:sSub>
                                  <m:sSubPr>
                                    <m:ctrlPr>
                                      <a:rPr lang="ru-RU" b="1" i="1" smtClean="0">
                                        <a:solidFill>
                                          <a:srgbClr val="2D8DBF"/>
                                        </a:solidFill>
                                        <a:latin typeface="Cambria Math" panose="02040503050406030204" pitchFamily="18" charset="0"/>
                                      </a:rPr>
                                    </m:ctrlPr>
                                  </m:sSubPr>
                                  <m:e>
                                    <m:r>
                                      <a:rPr lang="en-AU" b="1" i="1">
                                        <a:solidFill>
                                          <a:srgbClr val="2D8DBF"/>
                                        </a:solidFill>
                                        <a:latin typeface="Cambria Math" panose="02040503050406030204" pitchFamily="18" charset="0"/>
                                      </a:rPr>
                                      <m:t>𝑬</m:t>
                                    </m:r>
                                  </m:e>
                                  <m:sub>
                                    <m:r>
                                      <a:rPr lang="en-AU" b="1" i="1" smtClean="0">
                                        <a:solidFill>
                                          <a:srgbClr val="2D8DBF"/>
                                        </a:solidFill>
                                        <a:latin typeface="Cambria Math" panose="02040503050406030204" pitchFamily="18" charset="0"/>
                                      </a:rPr>
                                      <m:t>𝒚</m:t>
                                    </m:r>
                                  </m:sub>
                                </m:sSub>
                                <m:d>
                                  <m:dPr>
                                    <m:ctrlPr>
                                      <a:rPr lang="ru-RU" b="1" i="1">
                                        <a:solidFill>
                                          <a:srgbClr val="2D8DBF"/>
                                        </a:solidFill>
                                        <a:latin typeface="Cambria Math" panose="02040503050406030204" pitchFamily="18" charset="0"/>
                                      </a:rPr>
                                    </m:ctrlPr>
                                  </m:dPr>
                                  <m:e>
                                    <m:r>
                                      <a:rPr lang="en-AU" b="1" i="1">
                                        <a:solidFill>
                                          <a:srgbClr val="2D8DBF"/>
                                        </a:solidFill>
                                        <a:latin typeface="Cambria Math" panose="02040503050406030204" pitchFamily="18" charset="0"/>
                                      </a:rPr>
                                      <m:t>𝒛</m:t>
                                    </m:r>
                                    <m:r>
                                      <a:rPr lang="en-AU" b="1" i="1">
                                        <a:solidFill>
                                          <a:srgbClr val="2D8DBF"/>
                                        </a:solidFill>
                                        <a:latin typeface="Cambria Math" panose="02040503050406030204" pitchFamily="18" charset="0"/>
                                      </a:rPr>
                                      <m:t>,</m:t>
                                    </m:r>
                                    <m:r>
                                      <a:rPr lang="en-AU" b="1" i="1">
                                        <a:solidFill>
                                          <a:srgbClr val="2D8DBF"/>
                                        </a:solidFill>
                                        <a:latin typeface="Cambria Math" panose="02040503050406030204" pitchFamily="18" charset="0"/>
                                      </a:rPr>
                                      <m:t>𝒕</m:t>
                                    </m:r>
                                  </m:e>
                                </m:d>
                                <m:r>
                                  <m:rPr>
                                    <m:brk m:alnAt="7"/>
                                  </m:rPr>
                                  <a:rPr lang="en-AU" i="1">
                                    <a:latin typeface="Cambria Math" panose="02040503050406030204" pitchFamily="18" charset="0"/>
                                  </a:rPr>
                                  <m:t>=</m:t>
                                </m:r>
                                <m:sSub>
                                  <m:sSubPr>
                                    <m:ctrlPr>
                                      <a:rPr lang="en-AU" i="1">
                                        <a:latin typeface="Cambria Math" panose="02040503050406030204" pitchFamily="18" charset="0"/>
                                      </a:rPr>
                                    </m:ctrlPr>
                                  </m:sSubPr>
                                  <m:e>
                                    <m:r>
                                      <a:rPr lang="en-AU" i="1">
                                        <a:latin typeface="Cambria Math" panose="02040503050406030204" pitchFamily="18" charset="0"/>
                                      </a:rPr>
                                      <m:t>𝐴</m:t>
                                    </m:r>
                                  </m:e>
                                  <m:sub>
                                    <m:r>
                                      <a:rPr lang="en-AU" b="0" i="1" smtClean="0">
                                        <a:latin typeface="Cambria Math" panose="02040503050406030204" pitchFamily="18" charset="0"/>
                                      </a:rPr>
                                      <m:t>𝑦</m:t>
                                    </m:r>
                                    <m:r>
                                      <a:rPr lang="en-AU" i="1">
                                        <a:latin typeface="Cambria Math" panose="02040503050406030204" pitchFamily="18" charset="0"/>
                                      </a:rPr>
                                      <m:t>𝑝</m:t>
                                    </m:r>
                                  </m:sub>
                                </m:sSub>
                                <m:func>
                                  <m:funcPr>
                                    <m:ctrlPr>
                                      <a:rPr lang="en-AU" i="1">
                                        <a:latin typeface="Cambria Math" panose="02040503050406030204" pitchFamily="18" charset="0"/>
                                      </a:rPr>
                                    </m:ctrlPr>
                                  </m:funcPr>
                                  <m:fName>
                                    <m:r>
                                      <m:rPr>
                                        <m:sty m:val="p"/>
                                        <m:brk m:alnAt="7"/>
                                      </m:rPr>
                                      <a:rPr lang="en-AU">
                                        <a:latin typeface="Cambria Math" panose="02040503050406030204" pitchFamily="18" charset="0"/>
                                      </a:rPr>
                                      <m:t>c</m:t>
                                    </m:r>
                                    <m:r>
                                      <m:rPr>
                                        <m:sty m:val="p"/>
                                      </m:rPr>
                                      <a:rPr lang="en-AU">
                                        <a:latin typeface="Cambria Math" panose="02040503050406030204" pitchFamily="18" charset="0"/>
                                      </a:rPr>
                                      <m:t>os</m:t>
                                    </m:r>
                                  </m:fName>
                                  <m:e>
                                    <m:d>
                                      <m:dPr>
                                        <m:ctrlPr>
                                          <a:rPr lang="en-AU" i="1">
                                            <a:latin typeface="Cambria Math" panose="02040503050406030204" pitchFamily="18" charset="0"/>
                                          </a:rPr>
                                        </m:ctrlPr>
                                      </m:dPr>
                                      <m:e>
                                        <m:r>
                                          <a:rPr lang="en-AU" i="1">
                                            <a:latin typeface="Cambria Math" panose="02040503050406030204" pitchFamily="18" charset="0"/>
                                            <a:ea typeface="Cambria Math" panose="02040503050406030204" pitchFamily="18" charset="0"/>
                                          </a:rPr>
                                          <m:t>𝜔</m:t>
                                        </m:r>
                                        <m:r>
                                          <a:rPr lang="en-AU" i="1">
                                            <a:latin typeface="Cambria Math" panose="02040503050406030204" pitchFamily="18" charset="0"/>
                                            <a:ea typeface="Cambria Math" panose="02040503050406030204" pitchFamily="18" charset="0"/>
                                          </a:rPr>
                                          <m:t>𝑡</m:t>
                                        </m:r>
                                        <m:r>
                                          <a:rPr lang="en-AU" i="1">
                                            <a:latin typeface="Cambria Math" panose="02040503050406030204" pitchFamily="18" charset="0"/>
                                            <a:ea typeface="Cambria Math" panose="02040503050406030204" pitchFamily="18" charset="0"/>
                                          </a:rPr>
                                          <m:t>−</m:t>
                                        </m:r>
                                        <m:r>
                                          <a:rPr lang="en-AU" i="1">
                                            <a:latin typeface="Cambria Math" panose="02040503050406030204" pitchFamily="18" charset="0"/>
                                            <a:ea typeface="Cambria Math" panose="02040503050406030204" pitchFamily="18" charset="0"/>
                                          </a:rPr>
                                          <m:t>𝑘𝑧</m:t>
                                        </m:r>
                                        <m:r>
                                          <a:rPr lang="en-AU" b="0" i="1" smtClean="0">
                                            <a:latin typeface="Cambria Math" panose="02040503050406030204" pitchFamily="18" charset="0"/>
                                            <a:ea typeface="Cambria Math" panose="02040503050406030204" pitchFamily="18" charset="0"/>
                                          </a:rPr>
                                          <m:t>+</m:t>
                                        </m:r>
                                        <m:r>
                                          <m:rPr>
                                            <m:sty m:val="p"/>
                                          </m:rPr>
                                          <a:rPr lang="el-GR" b="0" i="1" smtClean="0">
                                            <a:latin typeface="Cambria Math" panose="02040503050406030204" pitchFamily="18" charset="0"/>
                                            <a:ea typeface="Cambria Math" panose="02040503050406030204" pitchFamily="18" charset="0"/>
                                          </a:rPr>
                                          <m:t>Φ</m:t>
                                        </m:r>
                                      </m:e>
                                    </m:d>
                                  </m:e>
                                </m:func>
                              </m:e>
                            </m:mr>
                          </m:m>
                        </m:e>
                      </m:d>
                    </m:oMath>
                  </m:oMathPara>
                </a14:m>
                <a:endParaRPr lang="ru-RU" dirty="0"/>
              </a:p>
            </p:txBody>
          </p:sp>
        </mc:Choice>
        <mc:Fallback xmlns="">
          <p:sp>
            <p:nvSpPr>
              <p:cNvPr id="20" name="TextBox 19"/>
              <p:cNvSpPr txBox="1">
                <a:spLocks noRot="1" noChangeAspect="1" noMove="1" noResize="1" noEditPoints="1" noAdjustHandles="1" noChangeArrowheads="1" noChangeShapeType="1" noTextEdit="1"/>
              </p:cNvSpPr>
              <p:nvPr/>
            </p:nvSpPr>
            <p:spPr>
              <a:xfrm>
                <a:off x="4100014" y="2116982"/>
                <a:ext cx="3536802" cy="811761"/>
              </a:xfrm>
              <a:prstGeom prst="rect">
                <a:avLst/>
              </a:prstGeom>
              <a:blipFill rotWithShape="0">
                <a:blip r:embed="rId3"/>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21" name="Прямоугольник 20"/>
              <p:cNvSpPr/>
              <p:nvPr/>
            </p:nvSpPr>
            <p:spPr>
              <a:xfrm>
                <a:off x="4227297" y="3854054"/>
                <a:ext cx="3368870" cy="646331"/>
              </a:xfrm>
              <a:prstGeom prst="rect">
                <a:avLst/>
              </a:prstGeom>
            </p:spPr>
            <p:txBody>
              <a:bodyPr wrap="square">
                <a:spAutoFit/>
              </a:bodyPr>
              <a:lstStyle/>
              <a:p>
                <a:pPr algn="ctr"/>
                <a14:m>
                  <m:oMath xmlns:m="http://schemas.openxmlformats.org/officeDocument/2006/math">
                    <m:r>
                      <m:rPr>
                        <m:sty m:val="p"/>
                      </m:rPr>
                      <a:rPr lang="el-GR" i="1">
                        <a:latin typeface="Cambria Math" panose="02040503050406030204" pitchFamily="18" charset="0"/>
                        <a:ea typeface="Cambria Math" panose="02040503050406030204" pitchFamily="18" charset="0"/>
                      </a:rPr>
                      <m:t>Φ</m:t>
                    </m:r>
                  </m:oMath>
                </a14:m>
                <a:r>
                  <a:rPr lang="en-AU" dirty="0" smtClean="0">
                    <a:latin typeface="Cambria" panose="02040503050406030204" pitchFamily="18" charset="0"/>
                    <a:ea typeface="Cambria" panose="02040503050406030204" pitchFamily="18" charset="0"/>
                  </a:rPr>
                  <a:t> – </a:t>
                </a:r>
                <a:r>
                  <a:rPr lang="ru-RU" dirty="0" smtClean="0">
                    <a:latin typeface="Cambria" panose="02040503050406030204" pitchFamily="18" charset="0"/>
                    <a:ea typeface="Cambria" panose="02040503050406030204" pitchFamily="18" charset="0"/>
                  </a:rPr>
                  <a:t>разность фаз ортогональных компонент</a:t>
                </a:r>
                <a:endParaRPr lang="ru-RU" dirty="0">
                  <a:latin typeface="Cambria" panose="02040503050406030204" pitchFamily="18" charset="0"/>
                  <a:ea typeface="Cambria" panose="02040503050406030204" pitchFamily="18" charset="0"/>
                </a:endParaRPr>
              </a:p>
            </p:txBody>
          </p:sp>
        </mc:Choice>
        <mc:Fallback xmlns="">
          <p:sp>
            <p:nvSpPr>
              <p:cNvPr id="21" name="Прямоугольник 20"/>
              <p:cNvSpPr>
                <a:spLocks noRot="1" noChangeAspect="1" noMove="1" noResize="1" noEditPoints="1" noAdjustHandles="1" noChangeArrowheads="1" noChangeShapeType="1" noTextEdit="1"/>
              </p:cNvSpPr>
              <p:nvPr/>
            </p:nvSpPr>
            <p:spPr>
              <a:xfrm>
                <a:off x="4227297" y="3854054"/>
                <a:ext cx="3368870" cy="646331"/>
              </a:xfrm>
              <a:prstGeom prst="rect">
                <a:avLst/>
              </a:prstGeom>
              <a:blipFill rotWithShape="0">
                <a:blip r:embed="rId4"/>
                <a:stretch>
                  <a:fillRect t="-5660" b="-13208"/>
                </a:stretch>
              </a:blipFill>
            </p:spPr>
            <p:txBody>
              <a:bodyPr/>
              <a:lstStyle/>
              <a:p>
                <a:r>
                  <a:rPr lang="ru-RU">
                    <a:noFill/>
                  </a:rPr>
                  <a:t> </a:t>
                </a:r>
              </a:p>
            </p:txBody>
          </p:sp>
        </mc:Fallback>
      </mc:AlternateContent>
      <p:pic>
        <p:nvPicPr>
          <p:cNvPr id="22" name="Рисунок 21"/>
          <p:cNvPicPr>
            <a:picLocks noChangeAspect="1"/>
          </p:cNvPicPr>
          <p:nvPr/>
        </p:nvPicPr>
        <p:blipFill>
          <a:blip r:embed="rId5"/>
          <a:stretch>
            <a:fillRect/>
          </a:stretch>
        </p:blipFill>
        <p:spPr>
          <a:xfrm>
            <a:off x="8082910" y="602312"/>
            <a:ext cx="4015018" cy="5851848"/>
          </a:xfrm>
          <a:prstGeom prst="rect">
            <a:avLst/>
          </a:prstGeom>
        </p:spPr>
      </p:pic>
      <mc:AlternateContent xmlns:mc="http://schemas.openxmlformats.org/markup-compatibility/2006" xmlns:a14="http://schemas.microsoft.com/office/drawing/2010/main">
        <mc:Choice Requires="a14">
          <p:sp>
            <p:nvSpPr>
              <p:cNvPr id="26" name="TextBox 25"/>
              <p:cNvSpPr txBox="1"/>
              <p:nvPr/>
            </p:nvSpPr>
            <p:spPr>
              <a:xfrm>
                <a:off x="4456939" y="2976465"/>
                <a:ext cx="2822952" cy="81176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ru-RU" i="1" smtClean="0">
                              <a:latin typeface="Cambria Math" panose="02040503050406030204" pitchFamily="18" charset="0"/>
                            </a:rPr>
                          </m:ctrlPr>
                        </m:dPr>
                        <m:e>
                          <m:m>
                            <m:mPr>
                              <m:mcs>
                                <m:mc>
                                  <m:mcPr>
                                    <m:count m:val="1"/>
                                    <m:mcJc m:val="center"/>
                                  </m:mcPr>
                                </m:mc>
                              </m:mcs>
                              <m:ctrlPr>
                                <a:rPr lang="ru-RU" i="1" smtClean="0">
                                  <a:latin typeface="Cambria Math" panose="02040503050406030204" pitchFamily="18" charset="0"/>
                                </a:rPr>
                              </m:ctrlPr>
                            </m:mPr>
                            <m:mr>
                              <m:e>
                                <m:sSub>
                                  <m:sSubPr>
                                    <m:ctrlPr>
                                      <a:rPr lang="ru-RU" b="1" i="1" smtClean="0">
                                        <a:solidFill>
                                          <a:srgbClr val="469846"/>
                                        </a:solidFill>
                                        <a:latin typeface="Cambria Math" panose="02040503050406030204" pitchFamily="18" charset="0"/>
                                      </a:rPr>
                                    </m:ctrlPr>
                                  </m:sSubPr>
                                  <m:e>
                                    <m:r>
                                      <a:rPr lang="en-AU" b="1" i="1" smtClean="0">
                                        <a:solidFill>
                                          <a:srgbClr val="469846"/>
                                        </a:solidFill>
                                        <a:latin typeface="Cambria Math" panose="02040503050406030204" pitchFamily="18" charset="0"/>
                                      </a:rPr>
                                      <m:t>𝑬</m:t>
                                    </m:r>
                                  </m:e>
                                  <m:sub>
                                    <m:r>
                                      <a:rPr lang="en-AU" b="1" i="1" smtClean="0">
                                        <a:solidFill>
                                          <a:srgbClr val="469846"/>
                                        </a:solidFill>
                                        <a:latin typeface="Cambria Math" panose="02040503050406030204" pitchFamily="18" charset="0"/>
                                      </a:rPr>
                                      <m:t>𝒙</m:t>
                                    </m:r>
                                  </m:sub>
                                </m:sSub>
                                <m:d>
                                  <m:dPr>
                                    <m:ctrlPr>
                                      <a:rPr lang="ru-RU" b="1" i="1" smtClean="0">
                                        <a:solidFill>
                                          <a:srgbClr val="469846"/>
                                        </a:solidFill>
                                        <a:latin typeface="Cambria Math" panose="02040503050406030204" pitchFamily="18" charset="0"/>
                                      </a:rPr>
                                    </m:ctrlPr>
                                  </m:dPr>
                                  <m:e>
                                    <m:r>
                                      <a:rPr lang="en-AU" b="1" i="1" smtClean="0">
                                        <a:solidFill>
                                          <a:srgbClr val="469846"/>
                                        </a:solidFill>
                                        <a:latin typeface="Cambria Math" panose="02040503050406030204" pitchFamily="18" charset="0"/>
                                      </a:rPr>
                                      <m:t>𝒕</m:t>
                                    </m:r>
                                  </m:e>
                                </m:d>
                                <m:r>
                                  <m:rPr>
                                    <m:brk m:alnAt="7"/>
                                  </m:rPr>
                                  <a:rPr lang="en-AU" b="0" i="1" smtClean="0">
                                    <a:latin typeface="Cambria Math" panose="02040503050406030204" pitchFamily="18" charset="0"/>
                                  </a:rPr>
                                  <m:t>=</m:t>
                                </m:r>
                                <m:sSub>
                                  <m:sSubPr>
                                    <m:ctrlPr>
                                      <a:rPr lang="en-AU" b="0" i="1" smtClean="0">
                                        <a:latin typeface="Cambria Math" panose="02040503050406030204" pitchFamily="18" charset="0"/>
                                      </a:rPr>
                                    </m:ctrlPr>
                                  </m:sSubPr>
                                  <m:e>
                                    <m:r>
                                      <a:rPr lang="en-AU" b="0" i="1" smtClean="0">
                                        <a:latin typeface="Cambria Math" panose="02040503050406030204" pitchFamily="18" charset="0"/>
                                      </a:rPr>
                                      <m:t>𝐴</m:t>
                                    </m:r>
                                  </m:e>
                                  <m:sub>
                                    <m:r>
                                      <a:rPr lang="en-AU" b="0" i="1" smtClean="0">
                                        <a:latin typeface="Cambria Math" panose="02040503050406030204" pitchFamily="18" charset="0"/>
                                      </a:rPr>
                                      <m:t>𝑥𝑝</m:t>
                                    </m:r>
                                  </m:sub>
                                </m:sSub>
                                <m:func>
                                  <m:funcPr>
                                    <m:ctrlPr>
                                      <a:rPr lang="en-AU" b="0" i="1" smtClean="0">
                                        <a:latin typeface="Cambria Math" panose="02040503050406030204" pitchFamily="18" charset="0"/>
                                      </a:rPr>
                                    </m:ctrlPr>
                                  </m:funcPr>
                                  <m:fName>
                                    <m:r>
                                      <m:rPr>
                                        <m:sty m:val="p"/>
                                        <m:brk m:alnAt="7"/>
                                      </m:rPr>
                                      <a:rPr lang="en-AU" b="0" i="0" smtClean="0">
                                        <a:latin typeface="Cambria Math" panose="02040503050406030204" pitchFamily="18" charset="0"/>
                                      </a:rPr>
                                      <m:t>c</m:t>
                                    </m:r>
                                    <m:r>
                                      <m:rPr>
                                        <m:sty m:val="p"/>
                                      </m:rPr>
                                      <a:rPr lang="en-AU" b="0" i="0" smtClean="0">
                                        <a:latin typeface="Cambria Math" panose="02040503050406030204" pitchFamily="18" charset="0"/>
                                      </a:rPr>
                                      <m:t>os</m:t>
                                    </m:r>
                                  </m:fName>
                                  <m:e>
                                    <m:d>
                                      <m:dPr>
                                        <m:ctrlPr>
                                          <a:rPr lang="en-AU" b="0" i="1" smtClean="0">
                                            <a:latin typeface="Cambria Math" panose="02040503050406030204" pitchFamily="18" charset="0"/>
                                          </a:rPr>
                                        </m:ctrlPr>
                                      </m:dPr>
                                      <m:e>
                                        <m:r>
                                          <a:rPr lang="en-AU" b="0" i="1" smtClean="0">
                                            <a:latin typeface="Cambria Math" panose="02040503050406030204" pitchFamily="18" charset="0"/>
                                            <a:ea typeface="Cambria Math" panose="02040503050406030204" pitchFamily="18" charset="0"/>
                                          </a:rPr>
                                          <m:t>𝜔</m:t>
                                        </m:r>
                                        <m:r>
                                          <a:rPr lang="en-AU" b="0" i="1" smtClean="0">
                                            <a:latin typeface="Cambria Math" panose="02040503050406030204" pitchFamily="18" charset="0"/>
                                            <a:ea typeface="Cambria Math" panose="02040503050406030204" pitchFamily="18" charset="0"/>
                                          </a:rPr>
                                          <m:t>𝑡</m:t>
                                        </m:r>
                                      </m:e>
                                    </m:d>
                                  </m:e>
                                </m:func>
                              </m:e>
                            </m:mr>
                            <m:mr>
                              <m:e>
                                <m:sSub>
                                  <m:sSubPr>
                                    <m:ctrlPr>
                                      <a:rPr lang="ru-RU" b="1" i="1" smtClean="0">
                                        <a:solidFill>
                                          <a:srgbClr val="2D8DBF"/>
                                        </a:solidFill>
                                        <a:latin typeface="Cambria Math" panose="02040503050406030204" pitchFamily="18" charset="0"/>
                                      </a:rPr>
                                    </m:ctrlPr>
                                  </m:sSubPr>
                                  <m:e>
                                    <m:r>
                                      <a:rPr lang="en-AU" b="1" i="1">
                                        <a:solidFill>
                                          <a:srgbClr val="2D8DBF"/>
                                        </a:solidFill>
                                        <a:latin typeface="Cambria Math" panose="02040503050406030204" pitchFamily="18" charset="0"/>
                                      </a:rPr>
                                      <m:t>𝑬</m:t>
                                    </m:r>
                                  </m:e>
                                  <m:sub>
                                    <m:r>
                                      <a:rPr lang="en-AU" b="1" i="1" smtClean="0">
                                        <a:solidFill>
                                          <a:srgbClr val="2D8DBF"/>
                                        </a:solidFill>
                                        <a:latin typeface="Cambria Math" panose="02040503050406030204" pitchFamily="18" charset="0"/>
                                      </a:rPr>
                                      <m:t>𝒚</m:t>
                                    </m:r>
                                  </m:sub>
                                </m:sSub>
                                <m:d>
                                  <m:dPr>
                                    <m:ctrlPr>
                                      <a:rPr lang="ru-RU" b="1" i="1">
                                        <a:solidFill>
                                          <a:srgbClr val="2D8DBF"/>
                                        </a:solidFill>
                                        <a:latin typeface="Cambria Math" panose="02040503050406030204" pitchFamily="18" charset="0"/>
                                      </a:rPr>
                                    </m:ctrlPr>
                                  </m:dPr>
                                  <m:e>
                                    <m:r>
                                      <a:rPr lang="en-AU" b="1" i="1">
                                        <a:solidFill>
                                          <a:srgbClr val="2D8DBF"/>
                                        </a:solidFill>
                                        <a:latin typeface="Cambria Math" panose="02040503050406030204" pitchFamily="18" charset="0"/>
                                      </a:rPr>
                                      <m:t>𝒕</m:t>
                                    </m:r>
                                  </m:e>
                                </m:d>
                                <m:r>
                                  <m:rPr>
                                    <m:brk m:alnAt="7"/>
                                  </m:rPr>
                                  <a:rPr lang="en-AU" i="1">
                                    <a:latin typeface="Cambria Math" panose="02040503050406030204" pitchFamily="18" charset="0"/>
                                  </a:rPr>
                                  <m:t>=</m:t>
                                </m:r>
                                <m:sSub>
                                  <m:sSubPr>
                                    <m:ctrlPr>
                                      <a:rPr lang="en-AU" i="1">
                                        <a:latin typeface="Cambria Math" panose="02040503050406030204" pitchFamily="18" charset="0"/>
                                      </a:rPr>
                                    </m:ctrlPr>
                                  </m:sSubPr>
                                  <m:e>
                                    <m:r>
                                      <a:rPr lang="en-AU" i="1">
                                        <a:latin typeface="Cambria Math" panose="02040503050406030204" pitchFamily="18" charset="0"/>
                                      </a:rPr>
                                      <m:t>𝐴</m:t>
                                    </m:r>
                                  </m:e>
                                  <m:sub>
                                    <m:r>
                                      <a:rPr lang="en-AU" b="0" i="1" smtClean="0">
                                        <a:latin typeface="Cambria Math" panose="02040503050406030204" pitchFamily="18" charset="0"/>
                                      </a:rPr>
                                      <m:t>𝑦</m:t>
                                    </m:r>
                                    <m:r>
                                      <a:rPr lang="en-AU" i="1">
                                        <a:latin typeface="Cambria Math" panose="02040503050406030204" pitchFamily="18" charset="0"/>
                                      </a:rPr>
                                      <m:t>𝑝</m:t>
                                    </m:r>
                                  </m:sub>
                                </m:sSub>
                                <m:func>
                                  <m:funcPr>
                                    <m:ctrlPr>
                                      <a:rPr lang="en-AU" i="1">
                                        <a:latin typeface="Cambria Math" panose="02040503050406030204" pitchFamily="18" charset="0"/>
                                      </a:rPr>
                                    </m:ctrlPr>
                                  </m:funcPr>
                                  <m:fName>
                                    <m:r>
                                      <m:rPr>
                                        <m:sty m:val="p"/>
                                        <m:brk m:alnAt="7"/>
                                      </m:rPr>
                                      <a:rPr lang="en-AU">
                                        <a:latin typeface="Cambria Math" panose="02040503050406030204" pitchFamily="18" charset="0"/>
                                      </a:rPr>
                                      <m:t>c</m:t>
                                    </m:r>
                                    <m:r>
                                      <m:rPr>
                                        <m:sty m:val="p"/>
                                      </m:rPr>
                                      <a:rPr lang="en-AU">
                                        <a:latin typeface="Cambria Math" panose="02040503050406030204" pitchFamily="18" charset="0"/>
                                      </a:rPr>
                                      <m:t>os</m:t>
                                    </m:r>
                                  </m:fName>
                                  <m:e>
                                    <m:d>
                                      <m:dPr>
                                        <m:ctrlPr>
                                          <a:rPr lang="en-AU" i="1">
                                            <a:latin typeface="Cambria Math" panose="02040503050406030204" pitchFamily="18" charset="0"/>
                                          </a:rPr>
                                        </m:ctrlPr>
                                      </m:dPr>
                                      <m:e>
                                        <m:r>
                                          <a:rPr lang="en-AU" i="1">
                                            <a:latin typeface="Cambria Math" panose="02040503050406030204" pitchFamily="18" charset="0"/>
                                            <a:ea typeface="Cambria Math" panose="02040503050406030204" pitchFamily="18" charset="0"/>
                                          </a:rPr>
                                          <m:t>𝜔</m:t>
                                        </m:r>
                                        <m:r>
                                          <a:rPr lang="en-AU" i="1">
                                            <a:latin typeface="Cambria Math" panose="02040503050406030204" pitchFamily="18" charset="0"/>
                                            <a:ea typeface="Cambria Math" panose="02040503050406030204" pitchFamily="18" charset="0"/>
                                          </a:rPr>
                                          <m:t>𝑡</m:t>
                                        </m:r>
                                        <m:r>
                                          <a:rPr lang="en-AU" b="0" i="1" smtClean="0">
                                            <a:latin typeface="Cambria Math" panose="02040503050406030204" pitchFamily="18" charset="0"/>
                                            <a:ea typeface="Cambria Math" panose="02040503050406030204" pitchFamily="18" charset="0"/>
                                          </a:rPr>
                                          <m:t>+</m:t>
                                        </m:r>
                                        <m:r>
                                          <m:rPr>
                                            <m:sty m:val="p"/>
                                          </m:rPr>
                                          <a:rPr lang="el-GR" b="0" i="1" smtClean="0">
                                            <a:latin typeface="Cambria Math" panose="02040503050406030204" pitchFamily="18" charset="0"/>
                                            <a:ea typeface="Cambria Math" panose="02040503050406030204" pitchFamily="18" charset="0"/>
                                          </a:rPr>
                                          <m:t>Φ</m:t>
                                        </m:r>
                                      </m:e>
                                    </m:d>
                                  </m:e>
                                </m:func>
                              </m:e>
                            </m:mr>
                          </m:m>
                        </m:e>
                      </m:d>
                    </m:oMath>
                  </m:oMathPara>
                </a14:m>
                <a:endParaRPr lang="ru-RU" dirty="0"/>
              </a:p>
            </p:txBody>
          </p:sp>
        </mc:Choice>
        <mc:Fallback xmlns="">
          <p:sp>
            <p:nvSpPr>
              <p:cNvPr id="26" name="TextBox 25"/>
              <p:cNvSpPr txBox="1">
                <a:spLocks noRot="1" noChangeAspect="1" noMove="1" noResize="1" noEditPoints="1" noAdjustHandles="1" noChangeArrowheads="1" noChangeShapeType="1" noTextEdit="1"/>
              </p:cNvSpPr>
              <p:nvPr/>
            </p:nvSpPr>
            <p:spPr>
              <a:xfrm>
                <a:off x="4456939" y="2976465"/>
                <a:ext cx="2822952" cy="811761"/>
              </a:xfrm>
              <a:prstGeom prst="rect">
                <a:avLst/>
              </a:prstGeom>
              <a:blipFill rotWithShape="0">
                <a:blip r:embed="rId6"/>
                <a:stretch>
                  <a:fillRect/>
                </a:stretch>
              </a:blipFill>
            </p:spPr>
            <p:txBody>
              <a:bodyPr/>
              <a:lstStyle/>
              <a:p>
                <a:r>
                  <a:rPr lang="ru-RU">
                    <a:noFill/>
                  </a:rPr>
                  <a:t> </a:t>
                </a:r>
              </a:p>
            </p:txBody>
          </p:sp>
        </mc:Fallback>
      </mc:AlternateContent>
      <p:pic>
        <p:nvPicPr>
          <p:cNvPr id="13" name="Рисунок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2770" y="559414"/>
            <a:ext cx="2918191" cy="5894746"/>
          </a:xfrm>
          <a:prstGeom prst="rect">
            <a:avLst/>
          </a:prstGeom>
        </p:spPr>
      </p:pic>
      <p:cxnSp>
        <p:nvCxnSpPr>
          <p:cNvPr id="15" name="Прямая со стрелкой 14"/>
          <p:cNvCxnSpPr/>
          <p:nvPr/>
        </p:nvCxnSpPr>
        <p:spPr>
          <a:xfrm flipH="1" flipV="1">
            <a:off x="2922662" y="5477854"/>
            <a:ext cx="1716717" cy="54756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Прямоугольник 23"/>
          <p:cNvSpPr/>
          <p:nvPr/>
        </p:nvSpPr>
        <p:spPr>
          <a:xfrm>
            <a:off x="4328838" y="5840749"/>
            <a:ext cx="1773707" cy="369332"/>
          </a:xfrm>
          <a:prstGeom prst="rect">
            <a:avLst/>
          </a:prstGeom>
        </p:spPr>
        <p:txBody>
          <a:bodyPr wrap="square">
            <a:spAutoFit/>
          </a:bodyPr>
          <a:lstStyle/>
          <a:p>
            <a:pPr algn="ctr"/>
            <a:r>
              <a:rPr lang="ru-RU" dirty="0" smtClean="0">
                <a:latin typeface="Cambria" panose="02040503050406030204" pitchFamily="18" charset="0"/>
                <a:ea typeface="Cambria" panose="02040503050406030204" pitchFamily="18" charset="0"/>
              </a:rPr>
              <a:t>годограф</a:t>
            </a:r>
            <a:endParaRPr lang="ru-RU"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4758258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xmlns="" id="{85A8224A-EADE-6381-83AC-091859F6E4FB}"/>
              </a:ext>
            </a:extLst>
          </p:cNvPr>
          <p:cNvSpPr/>
          <p:nvPr/>
        </p:nvSpPr>
        <p:spPr>
          <a:xfrm>
            <a:off x="0" y="0"/>
            <a:ext cx="12192000" cy="552975"/>
          </a:xfrm>
          <a:prstGeom prst="rect">
            <a:avLst/>
          </a:prstGeom>
          <a:solidFill>
            <a:srgbClr val="6667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Google Shape;4885;p38">
            <a:extLst>
              <a:ext uri="{FF2B5EF4-FFF2-40B4-BE49-F238E27FC236}">
                <a16:creationId xmlns:a16="http://schemas.microsoft.com/office/drawing/2014/main" xmlns="" id="{946F322B-28CD-A01C-44F6-768900A3F553}"/>
              </a:ext>
            </a:extLst>
          </p:cNvPr>
          <p:cNvSpPr/>
          <p:nvPr/>
        </p:nvSpPr>
        <p:spPr>
          <a:xfrm rot="13500000">
            <a:off x="643695" y="113668"/>
            <a:ext cx="331941" cy="331941"/>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4886;p38">
            <a:extLst>
              <a:ext uri="{FF2B5EF4-FFF2-40B4-BE49-F238E27FC236}">
                <a16:creationId xmlns:a16="http://schemas.microsoft.com/office/drawing/2014/main" xmlns="" id="{BD2FF347-9FD6-811A-4BD7-CE95CF9E5A96}"/>
              </a:ext>
            </a:extLst>
          </p:cNvPr>
          <p:cNvSpPr/>
          <p:nvPr/>
        </p:nvSpPr>
        <p:spPr>
          <a:xfrm rot="10800000">
            <a:off x="576282" y="46750"/>
            <a:ext cx="467606" cy="467606"/>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893;p38">
            <a:extLst>
              <a:ext uri="{FF2B5EF4-FFF2-40B4-BE49-F238E27FC236}">
                <a16:creationId xmlns:a16="http://schemas.microsoft.com/office/drawing/2014/main" xmlns="" id="{B9C114DB-F87A-5CFA-2172-C3F1D0615BC1}"/>
              </a:ext>
            </a:extLst>
          </p:cNvPr>
          <p:cNvSpPr/>
          <p:nvPr/>
        </p:nvSpPr>
        <p:spPr>
          <a:xfrm rot="13500000">
            <a:off x="175416" y="113668"/>
            <a:ext cx="331941" cy="331941"/>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894;p38">
            <a:extLst>
              <a:ext uri="{FF2B5EF4-FFF2-40B4-BE49-F238E27FC236}">
                <a16:creationId xmlns:a16="http://schemas.microsoft.com/office/drawing/2014/main" xmlns="" id="{97F91B01-BB90-C2B2-55D3-24FD52E73AD9}"/>
              </a:ext>
            </a:extLst>
          </p:cNvPr>
          <p:cNvSpPr/>
          <p:nvPr/>
        </p:nvSpPr>
        <p:spPr>
          <a:xfrm rot="10800000">
            <a:off x="108000" y="46750"/>
            <a:ext cx="467606" cy="467606"/>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885;p38">
            <a:extLst>
              <a:ext uri="{FF2B5EF4-FFF2-40B4-BE49-F238E27FC236}">
                <a16:creationId xmlns:a16="http://schemas.microsoft.com/office/drawing/2014/main" xmlns="" id="{946F322B-28CD-A01C-44F6-768900A3F553}"/>
              </a:ext>
            </a:extLst>
          </p:cNvPr>
          <p:cNvSpPr/>
          <p:nvPr/>
        </p:nvSpPr>
        <p:spPr>
          <a:xfrm rot="13500000">
            <a:off x="11697735" y="111646"/>
            <a:ext cx="331941" cy="331941"/>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886;p38">
            <a:extLst>
              <a:ext uri="{FF2B5EF4-FFF2-40B4-BE49-F238E27FC236}">
                <a16:creationId xmlns:a16="http://schemas.microsoft.com/office/drawing/2014/main" xmlns="" id="{BD2FF347-9FD6-811A-4BD7-CE95CF9E5A96}"/>
              </a:ext>
            </a:extLst>
          </p:cNvPr>
          <p:cNvSpPr/>
          <p:nvPr/>
        </p:nvSpPr>
        <p:spPr>
          <a:xfrm rot="10800000">
            <a:off x="11630322" y="44728"/>
            <a:ext cx="467606" cy="467606"/>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893;p38">
            <a:extLst>
              <a:ext uri="{FF2B5EF4-FFF2-40B4-BE49-F238E27FC236}">
                <a16:creationId xmlns:a16="http://schemas.microsoft.com/office/drawing/2014/main" xmlns="" id="{B9C114DB-F87A-5CFA-2172-C3F1D0615BC1}"/>
              </a:ext>
            </a:extLst>
          </p:cNvPr>
          <p:cNvSpPr/>
          <p:nvPr/>
        </p:nvSpPr>
        <p:spPr>
          <a:xfrm rot="13500000">
            <a:off x="11229456" y="111646"/>
            <a:ext cx="331941" cy="331941"/>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894;p38">
            <a:extLst>
              <a:ext uri="{FF2B5EF4-FFF2-40B4-BE49-F238E27FC236}">
                <a16:creationId xmlns:a16="http://schemas.microsoft.com/office/drawing/2014/main" xmlns="" id="{97F91B01-BB90-C2B2-55D3-24FD52E73AD9}"/>
              </a:ext>
            </a:extLst>
          </p:cNvPr>
          <p:cNvSpPr/>
          <p:nvPr/>
        </p:nvSpPr>
        <p:spPr>
          <a:xfrm rot="10800000">
            <a:off x="11162040" y="44728"/>
            <a:ext cx="467606" cy="467606"/>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TextBox 29">
            <a:extLst>
              <a:ext uri="{FF2B5EF4-FFF2-40B4-BE49-F238E27FC236}">
                <a16:creationId xmlns:a16="http://schemas.microsoft.com/office/drawing/2014/main" xmlns="" id="{2CCAA011-7FAD-95ED-B027-C78E1CDC440D}"/>
              </a:ext>
            </a:extLst>
          </p:cNvPr>
          <p:cNvSpPr txBox="1"/>
          <p:nvPr/>
        </p:nvSpPr>
        <p:spPr>
          <a:xfrm>
            <a:off x="0" y="2705725"/>
            <a:ext cx="12205432" cy="1446550"/>
          </a:xfrm>
          <a:prstGeom prst="rect">
            <a:avLst/>
          </a:prstGeom>
          <a:noFill/>
        </p:spPr>
        <p:txBody>
          <a:bodyPr wrap="square">
            <a:spAutoFit/>
          </a:bodyPr>
          <a:lstStyle/>
          <a:p>
            <a:pPr algn="ctr"/>
            <a:r>
              <a:rPr lang="ru-RU" sz="8800" b="1" dirty="0" smtClean="0">
                <a:latin typeface="Cambria" panose="02040503050406030204" pitchFamily="18" charset="0"/>
                <a:ea typeface="Cambria" panose="02040503050406030204" pitchFamily="18" charset="0"/>
              </a:rPr>
              <a:t>Спасибо за внимание!</a:t>
            </a:r>
            <a:endParaRPr lang="ru-RU" sz="8800" b="1" dirty="0">
              <a:latin typeface="Cambria" panose="02040503050406030204" pitchFamily="18" charset="0"/>
              <a:ea typeface="Cambria" panose="02040503050406030204" pitchFamily="18" charset="0"/>
            </a:endParaRPr>
          </a:p>
        </p:txBody>
      </p:sp>
      <p:sp>
        <p:nvSpPr>
          <p:cNvPr id="31" name="Прямоугольник 30">
            <a:extLst>
              <a:ext uri="{FF2B5EF4-FFF2-40B4-BE49-F238E27FC236}">
                <a16:creationId xmlns:a16="http://schemas.microsoft.com/office/drawing/2014/main" xmlns="" id="{EBAC40D6-56D8-57D1-2043-EC499F956793}"/>
              </a:ext>
            </a:extLst>
          </p:cNvPr>
          <p:cNvSpPr/>
          <p:nvPr/>
        </p:nvSpPr>
        <p:spPr>
          <a:xfrm>
            <a:off x="0" y="6502840"/>
            <a:ext cx="12192000" cy="355160"/>
          </a:xfrm>
          <a:prstGeom prst="rect">
            <a:avLst/>
          </a:prstGeom>
          <a:solidFill>
            <a:srgbClr val="6667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ru-RU" dirty="0" smtClean="0">
                <a:latin typeface="Cambria" panose="02040503050406030204" pitchFamily="18" charset="0"/>
                <a:ea typeface="Cambria" panose="02040503050406030204" pitchFamily="18" charset="0"/>
              </a:rPr>
              <a:t>29</a:t>
            </a:r>
            <a:endParaRPr lang="ru-RU"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134750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xmlns="" id="{EBAC40D6-56D8-57D1-2043-EC499F956793}"/>
              </a:ext>
            </a:extLst>
          </p:cNvPr>
          <p:cNvSpPr/>
          <p:nvPr/>
        </p:nvSpPr>
        <p:spPr>
          <a:xfrm>
            <a:off x="0" y="6502840"/>
            <a:ext cx="12192000" cy="355160"/>
          </a:xfrm>
          <a:prstGeom prst="rect">
            <a:avLst/>
          </a:prstGeom>
          <a:solidFill>
            <a:srgbClr val="6667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ru-RU" dirty="0" smtClean="0">
                <a:latin typeface="Cambria" panose="02040503050406030204" pitchFamily="18" charset="0"/>
                <a:ea typeface="Cambria" panose="02040503050406030204" pitchFamily="18" charset="0"/>
              </a:rPr>
              <a:t>3</a:t>
            </a:r>
            <a:endParaRPr lang="ru-RU" dirty="0">
              <a:latin typeface="Cambria" panose="02040503050406030204" pitchFamily="18" charset="0"/>
              <a:ea typeface="Cambria" panose="02040503050406030204" pitchFamily="18" charset="0"/>
            </a:endParaRPr>
          </a:p>
        </p:txBody>
      </p:sp>
      <p:sp>
        <p:nvSpPr>
          <p:cNvPr id="3" name="Прямоугольник 2">
            <a:extLst>
              <a:ext uri="{FF2B5EF4-FFF2-40B4-BE49-F238E27FC236}">
                <a16:creationId xmlns:a16="http://schemas.microsoft.com/office/drawing/2014/main" xmlns="" id="{85A8224A-EADE-6381-83AC-091859F6E4FB}"/>
              </a:ext>
            </a:extLst>
          </p:cNvPr>
          <p:cNvSpPr/>
          <p:nvPr/>
        </p:nvSpPr>
        <p:spPr>
          <a:xfrm>
            <a:off x="0" y="0"/>
            <a:ext cx="12192000" cy="552975"/>
          </a:xfrm>
          <a:prstGeom prst="rect">
            <a:avLst/>
          </a:prstGeom>
          <a:solidFill>
            <a:srgbClr val="6667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TextBox 3">
            <a:extLst>
              <a:ext uri="{FF2B5EF4-FFF2-40B4-BE49-F238E27FC236}">
                <a16:creationId xmlns:a16="http://schemas.microsoft.com/office/drawing/2014/main" xmlns="" id="{2CCAA011-7FAD-95ED-B027-C78E1CDC440D}"/>
              </a:ext>
            </a:extLst>
          </p:cNvPr>
          <p:cNvSpPr txBox="1"/>
          <p:nvPr/>
        </p:nvSpPr>
        <p:spPr>
          <a:xfrm>
            <a:off x="1043717" y="-86917"/>
            <a:ext cx="10117657" cy="646331"/>
          </a:xfrm>
          <a:prstGeom prst="rect">
            <a:avLst/>
          </a:prstGeom>
          <a:noFill/>
        </p:spPr>
        <p:txBody>
          <a:bodyPr wrap="square">
            <a:spAutoFit/>
          </a:bodyPr>
          <a:lstStyle/>
          <a:p>
            <a:pPr algn="ctr"/>
            <a:r>
              <a:rPr lang="ru-RU" sz="3600" b="1" dirty="0" smtClean="0">
                <a:solidFill>
                  <a:schemeClr val="bg1"/>
                </a:solidFill>
                <a:latin typeface="Cambria" panose="02040503050406030204" pitchFamily="18" charset="0"/>
                <a:ea typeface="Cambria" panose="02040503050406030204" pitchFamily="18" charset="0"/>
              </a:rPr>
              <a:t>Способы описания и виды поляризации</a:t>
            </a:r>
            <a:endParaRPr lang="ru-RU" sz="3600" b="1" dirty="0">
              <a:solidFill>
                <a:schemeClr val="bg1"/>
              </a:solidFill>
              <a:latin typeface="Cambria" panose="02040503050406030204" pitchFamily="18" charset="0"/>
              <a:ea typeface="Cambria" panose="02040503050406030204" pitchFamily="18" charset="0"/>
            </a:endParaRPr>
          </a:p>
        </p:txBody>
      </p:sp>
      <p:sp>
        <p:nvSpPr>
          <p:cNvPr id="5" name="Google Shape;4885;p38">
            <a:extLst>
              <a:ext uri="{FF2B5EF4-FFF2-40B4-BE49-F238E27FC236}">
                <a16:creationId xmlns:a16="http://schemas.microsoft.com/office/drawing/2014/main" xmlns="" id="{946F322B-28CD-A01C-44F6-768900A3F553}"/>
              </a:ext>
            </a:extLst>
          </p:cNvPr>
          <p:cNvSpPr/>
          <p:nvPr/>
        </p:nvSpPr>
        <p:spPr>
          <a:xfrm rot="13500000">
            <a:off x="643695" y="113668"/>
            <a:ext cx="331941" cy="331941"/>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886;p38">
            <a:extLst>
              <a:ext uri="{FF2B5EF4-FFF2-40B4-BE49-F238E27FC236}">
                <a16:creationId xmlns:a16="http://schemas.microsoft.com/office/drawing/2014/main" xmlns="" id="{BD2FF347-9FD6-811A-4BD7-CE95CF9E5A96}"/>
              </a:ext>
            </a:extLst>
          </p:cNvPr>
          <p:cNvSpPr/>
          <p:nvPr/>
        </p:nvSpPr>
        <p:spPr>
          <a:xfrm rot="10800000">
            <a:off x="576282" y="46750"/>
            <a:ext cx="467606" cy="467606"/>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4893;p38">
            <a:extLst>
              <a:ext uri="{FF2B5EF4-FFF2-40B4-BE49-F238E27FC236}">
                <a16:creationId xmlns:a16="http://schemas.microsoft.com/office/drawing/2014/main" xmlns="" id="{B9C114DB-F87A-5CFA-2172-C3F1D0615BC1}"/>
              </a:ext>
            </a:extLst>
          </p:cNvPr>
          <p:cNvSpPr/>
          <p:nvPr/>
        </p:nvSpPr>
        <p:spPr>
          <a:xfrm rot="13500000">
            <a:off x="175416" y="113668"/>
            <a:ext cx="331941" cy="331941"/>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4894;p38">
            <a:extLst>
              <a:ext uri="{FF2B5EF4-FFF2-40B4-BE49-F238E27FC236}">
                <a16:creationId xmlns:a16="http://schemas.microsoft.com/office/drawing/2014/main" xmlns="" id="{97F91B01-BB90-C2B2-55D3-24FD52E73AD9}"/>
              </a:ext>
            </a:extLst>
          </p:cNvPr>
          <p:cNvSpPr/>
          <p:nvPr/>
        </p:nvSpPr>
        <p:spPr>
          <a:xfrm rot="10800000">
            <a:off x="108000" y="46750"/>
            <a:ext cx="467606" cy="467606"/>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885;p38">
            <a:extLst>
              <a:ext uri="{FF2B5EF4-FFF2-40B4-BE49-F238E27FC236}">
                <a16:creationId xmlns:a16="http://schemas.microsoft.com/office/drawing/2014/main" xmlns="" id="{946F322B-28CD-A01C-44F6-768900A3F553}"/>
              </a:ext>
            </a:extLst>
          </p:cNvPr>
          <p:cNvSpPr/>
          <p:nvPr/>
        </p:nvSpPr>
        <p:spPr>
          <a:xfrm rot="13500000">
            <a:off x="11697735" y="111646"/>
            <a:ext cx="331941" cy="331941"/>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886;p38">
            <a:extLst>
              <a:ext uri="{FF2B5EF4-FFF2-40B4-BE49-F238E27FC236}">
                <a16:creationId xmlns:a16="http://schemas.microsoft.com/office/drawing/2014/main" xmlns="" id="{BD2FF347-9FD6-811A-4BD7-CE95CF9E5A96}"/>
              </a:ext>
            </a:extLst>
          </p:cNvPr>
          <p:cNvSpPr/>
          <p:nvPr/>
        </p:nvSpPr>
        <p:spPr>
          <a:xfrm rot="10800000">
            <a:off x="11630322" y="44728"/>
            <a:ext cx="467606" cy="467606"/>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893;p38">
            <a:extLst>
              <a:ext uri="{FF2B5EF4-FFF2-40B4-BE49-F238E27FC236}">
                <a16:creationId xmlns:a16="http://schemas.microsoft.com/office/drawing/2014/main" xmlns="" id="{B9C114DB-F87A-5CFA-2172-C3F1D0615BC1}"/>
              </a:ext>
            </a:extLst>
          </p:cNvPr>
          <p:cNvSpPr/>
          <p:nvPr/>
        </p:nvSpPr>
        <p:spPr>
          <a:xfrm rot="13500000">
            <a:off x="11229456" y="111646"/>
            <a:ext cx="331941" cy="331941"/>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894;p38">
            <a:extLst>
              <a:ext uri="{FF2B5EF4-FFF2-40B4-BE49-F238E27FC236}">
                <a16:creationId xmlns:a16="http://schemas.microsoft.com/office/drawing/2014/main" xmlns="" id="{97F91B01-BB90-C2B2-55D3-24FD52E73AD9}"/>
              </a:ext>
            </a:extLst>
          </p:cNvPr>
          <p:cNvSpPr/>
          <p:nvPr/>
        </p:nvSpPr>
        <p:spPr>
          <a:xfrm rot="10800000">
            <a:off x="11162040" y="44728"/>
            <a:ext cx="467606" cy="467606"/>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 name="Рисунок 15"/>
          <p:cNvPicPr>
            <a:picLocks noChangeAspect="1"/>
          </p:cNvPicPr>
          <p:nvPr/>
        </p:nvPicPr>
        <p:blipFill>
          <a:blip r:embed="rId3"/>
          <a:stretch>
            <a:fillRect/>
          </a:stretch>
        </p:blipFill>
        <p:spPr>
          <a:xfrm>
            <a:off x="494159" y="604334"/>
            <a:ext cx="3646392" cy="3261473"/>
          </a:xfrm>
          <a:prstGeom prst="rect">
            <a:avLst/>
          </a:prstGeom>
        </p:spPr>
      </p:pic>
      <mc:AlternateContent xmlns:mc="http://schemas.openxmlformats.org/markup-compatibility/2006" xmlns:a14="http://schemas.microsoft.com/office/drawing/2010/main">
        <mc:Choice Requires="a14">
          <p:sp>
            <p:nvSpPr>
              <p:cNvPr id="17" name="Прямоугольник 16"/>
              <p:cNvSpPr/>
              <p:nvPr/>
            </p:nvSpPr>
            <p:spPr>
              <a:xfrm>
                <a:off x="9956" y="3872246"/>
                <a:ext cx="4614798" cy="2681953"/>
              </a:xfrm>
              <a:prstGeom prst="rect">
                <a:avLst/>
              </a:prstGeom>
            </p:spPr>
            <p:txBody>
              <a:bodyPr wrap="square">
                <a:spAutoFit/>
              </a:bodyPr>
              <a:lstStyle/>
              <a:p>
                <a:pPr algn="ctr"/>
                <a14:m>
                  <m:oMath xmlns:m="http://schemas.openxmlformats.org/officeDocument/2006/math">
                    <m:r>
                      <a:rPr lang="ru-RU" sz="1600" b="0" i="1" dirty="0" smtClean="0">
                        <a:solidFill>
                          <a:srgbClr val="34343C"/>
                        </a:solidFill>
                        <a:effectLst/>
                        <a:latin typeface="Cambria Math" panose="02040503050406030204" pitchFamily="18" charset="0"/>
                        <a:ea typeface="Cambria" panose="02040503050406030204" pitchFamily="18" charset="0"/>
                      </a:rPr>
                      <m:t>𝑋</m:t>
                    </m:r>
                  </m:oMath>
                </a14:m>
                <a:r>
                  <a:rPr lang="ru-RU" sz="1600" b="0" i="0" dirty="0" smtClean="0">
                    <a:solidFill>
                      <a:srgbClr val="34343C"/>
                    </a:solidFill>
                    <a:effectLst/>
                    <a:latin typeface="Cambria" panose="02040503050406030204" pitchFamily="18" charset="0"/>
                    <a:ea typeface="Cambria" panose="02040503050406030204" pitchFamily="18" charset="0"/>
                  </a:rPr>
                  <a:t>, </a:t>
                </a:r>
                <a14:m>
                  <m:oMath xmlns:m="http://schemas.openxmlformats.org/officeDocument/2006/math">
                    <m:r>
                      <a:rPr lang="ru-RU" sz="1600" b="0" i="1" dirty="0" smtClean="0">
                        <a:solidFill>
                          <a:srgbClr val="34343C"/>
                        </a:solidFill>
                        <a:effectLst/>
                        <a:latin typeface="Cambria Math" panose="02040503050406030204" pitchFamily="18" charset="0"/>
                        <a:ea typeface="Cambria" panose="02040503050406030204" pitchFamily="18" charset="0"/>
                      </a:rPr>
                      <m:t>𝑌</m:t>
                    </m:r>
                  </m:oMath>
                </a14:m>
                <a:r>
                  <a:rPr lang="ru-RU" sz="1600" b="0" i="0" dirty="0" smtClean="0">
                    <a:solidFill>
                      <a:srgbClr val="34343C"/>
                    </a:solidFill>
                    <a:effectLst/>
                    <a:latin typeface="Cambria" panose="02040503050406030204" pitchFamily="18" charset="0"/>
                    <a:ea typeface="Cambria" panose="02040503050406030204" pitchFamily="18" charset="0"/>
                  </a:rPr>
                  <a:t> — произвольный декартов базис;</a:t>
                </a:r>
              </a:p>
              <a:p>
                <a:pPr algn="ctr"/>
                <a14:m>
                  <m:oMath xmlns:m="http://schemas.openxmlformats.org/officeDocument/2006/math">
                    <m:r>
                      <a:rPr lang="ru-RU" sz="1600" b="0" i="1" dirty="0" smtClean="0">
                        <a:solidFill>
                          <a:srgbClr val="34343C"/>
                        </a:solidFill>
                        <a:effectLst/>
                        <a:latin typeface="Cambria Math" panose="02040503050406030204" pitchFamily="18" charset="0"/>
                        <a:ea typeface="Cambria" panose="02040503050406030204" pitchFamily="18" charset="0"/>
                      </a:rPr>
                      <m:t>𝑋</m:t>
                    </m:r>
                    <m:r>
                      <a:rPr lang="ru-RU" sz="1600" b="0" i="1" dirty="0" smtClean="0">
                        <a:solidFill>
                          <a:srgbClr val="34343C"/>
                        </a:solidFill>
                        <a:effectLst/>
                        <a:latin typeface="Cambria Math" panose="02040503050406030204" pitchFamily="18" charset="0"/>
                        <a:ea typeface="Cambria" panose="02040503050406030204" pitchFamily="18" charset="0"/>
                      </a:rPr>
                      <m:t>′</m:t>
                    </m:r>
                  </m:oMath>
                </a14:m>
                <a:r>
                  <a:rPr lang="ru-RU" sz="1600" b="0" i="0" dirty="0" smtClean="0">
                    <a:solidFill>
                      <a:srgbClr val="34343C"/>
                    </a:solidFill>
                    <a:effectLst/>
                    <a:latin typeface="Cambria" panose="02040503050406030204" pitchFamily="18" charset="0"/>
                    <a:ea typeface="Cambria" panose="02040503050406030204" pitchFamily="18" charset="0"/>
                  </a:rPr>
                  <a:t>, </a:t>
                </a:r>
                <a14:m>
                  <m:oMath xmlns:m="http://schemas.openxmlformats.org/officeDocument/2006/math">
                    <m:r>
                      <a:rPr lang="ru-RU" sz="1600" b="0" i="1" dirty="0" smtClean="0">
                        <a:solidFill>
                          <a:srgbClr val="34343C"/>
                        </a:solidFill>
                        <a:effectLst/>
                        <a:latin typeface="Cambria Math" panose="02040503050406030204" pitchFamily="18" charset="0"/>
                        <a:ea typeface="Cambria" panose="02040503050406030204" pitchFamily="18" charset="0"/>
                      </a:rPr>
                      <m:t>𝑌</m:t>
                    </m:r>
                    <m:r>
                      <a:rPr lang="ru-RU" sz="1600" b="0" i="1" dirty="0" smtClean="0">
                        <a:solidFill>
                          <a:srgbClr val="34343C"/>
                        </a:solidFill>
                        <a:effectLst/>
                        <a:latin typeface="Cambria Math" panose="02040503050406030204" pitchFamily="18" charset="0"/>
                        <a:ea typeface="Cambria" panose="02040503050406030204" pitchFamily="18" charset="0"/>
                      </a:rPr>
                      <m:t>′</m:t>
                    </m:r>
                  </m:oMath>
                </a14:m>
                <a:r>
                  <a:rPr lang="ru-RU" sz="1600" b="0" i="0" dirty="0" smtClean="0">
                    <a:solidFill>
                      <a:srgbClr val="34343C"/>
                    </a:solidFill>
                    <a:effectLst/>
                    <a:latin typeface="Cambria" panose="02040503050406030204" pitchFamily="18" charset="0"/>
                    <a:ea typeface="Cambria" panose="02040503050406030204" pitchFamily="18" charset="0"/>
                  </a:rPr>
                  <a:t> — собственный координатный базис; </a:t>
                </a:r>
                <a:endParaRPr lang="en-AU" sz="1600" b="0" i="0" dirty="0" smtClean="0">
                  <a:solidFill>
                    <a:srgbClr val="34343C"/>
                  </a:solidFill>
                  <a:effectLst/>
                  <a:latin typeface="Cambria" panose="02040503050406030204" pitchFamily="18" charset="0"/>
                  <a:ea typeface="Cambria" panose="02040503050406030204" pitchFamily="18" charset="0"/>
                </a:endParaRPr>
              </a:p>
              <a:p>
                <a:pPr algn="ctr"/>
                <a14:m>
                  <m:oMath xmlns:m="http://schemas.openxmlformats.org/officeDocument/2006/math">
                    <m:sSub>
                      <m:sSubPr>
                        <m:ctrlPr>
                          <a:rPr lang="ru-RU" sz="1600" b="0" i="1" smtClean="0">
                            <a:solidFill>
                              <a:srgbClr val="34343C"/>
                            </a:solidFill>
                            <a:effectLst/>
                            <a:latin typeface="Cambria Math" panose="02040503050406030204" pitchFamily="18" charset="0"/>
                            <a:ea typeface="Cambria" panose="02040503050406030204" pitchFamily="18" charset="0"/>
                          </a:rPr>
                        </m:ctrlPr>
                      </m:sSubPr>
                      <m:e>
                        <m:r>
                          <a:rPr lang="en-AU" sz="1600" b="0" i="1" smtClean="0">
                            <a:solidFill>
                              <a:srgbClr val="34343C"/>
                            </a:solidFill>
                            <a:effectLst/>
                            <a:latin typeface="Cambria Math" panose="02040503050406030204" pitchFamily="18" charset="0"/>
                            <a:ea typeface="Cambria" panose="02040503050406030204" pitchFamily="18" charset="0"/>
                          </a:rPr>
                          <m:t>𝐴</m:t>
                        </m:r>
                      </m:e>
                      <m:sub>
                        <m:r>
                          <a:rPr lang="en-AU" sz="1600" b="0" i="1" smtClean="0">
                            <a:solidFill>
                              <a:srgbClr val="34343C"/>
                            </a:solidFill>
                            <a:effectLst/>
                            <a:latin typeface="Cambria Math" panose="02040503050406030204" pitchFamily="18" charset="0"/>
                            <a:ea typeface="Cambria" panose="02040503050406030204" pitchFamily="18" charset="0"/>
                          </a:rPr>
                          <m:t>𝑥𝑝</m:t>
                        </m:r>
                      </m:sub>
                    </m:sSub>
                  </m:oMath>
                </a14:m>
                <a:r>
                  <a:rPr lang="ru-RU" sz="1600" b="0" i="0" dirty="0" smtClean="0">
                    <a:solidFill>
                      <a:srgbClr val="34343C"/>
                    </a:solidFill>
                    <a:effectLst/>
                    <a:latin typeface="Cambria" panose="02040503050406030204" pitchFamily="18" charset="0"/>
                    <a:ea typeface="Cambria" panose="02040503050406030204" pitchFamily="18" charset="0"/>
                  </a:rPr>
                  <a:t> — амплитуда </a:t>
                </a:r>
                <a14:m>
                  <m:oMath xmlns:m="http://schemas.openxmlformats.org/officeDocument/2006/math">
                    <m:r>
                      <a:rPr lang="ru-RU" sz="1600" b="0" i="1" dirty="0" smtClean="0">
                        <a:solidFill>
                          <a:srgbClr val="34343C"/>
                        </a:solidFill>
                        <a:effectLst/>
                        <a:latin typeface="Cambria Math" panose="02040503050406030204" pitchFamily="18" charset="0"/>
                        <a:ea typeface="Cambria" panose="02040503050406030204" pitchFamily="18" charset="0"/>
                      </a:rPr>
                      <m:t>𝑥</m:t>
                    </m:r>
                  </m:oMath>
                </a14:m>
                <a:r>
                  <a:rPr lang="ru-RU" sz="1600" b="0" i="0" dirty="0" smtClean="0">
                    <a:solidFill>
                      <a:srgbClr val="34343C"/>
                    </a:solidFill>
                    <a:effectLst/>
                    <a:latin typeface="Cambria" panose="02040503050406030204" pitchFamily="18" charset="0"/>
                    <a:ea typeface="Cambria" panose="02040503050406030204" pitchFamily="18" charset="0"/>
                  </a:rPr>
                  <a:t>-компоненты;</a:t>
                </a:r>
              </a:p>
              <a:p>
                <a:pPr algn="ctr"/>
                <a14:m>
                  <m:oMath xmlns:m="http://schemas.openxmlformats.org/officeDocument/2006/math">
                    <m:sSub>
                      <m:sSubPr>
                        <m:ctrlPr>
                          <a:rPr lang="ru-RU" sz="1600" b="0" i="1" smtClean="0">
                            <a:solidFill>
                              <a:srgbClr val="34343C"/>
                            </a:solidFill>
                            <a:effectLst/>
                            <a:latin typeface="Cambria Math" panose="02040503050406030204" pitchFamily="18" charset="0"/>
                            <a:ea typeface="Cambria" panose="02040503050406030204" pitchFamily="18" charset="0"/>
                          </a:rPr>
                        </m:ctrlPr>
                      </m:sSubPr>
                      <m:e>
                        <m:r>
                          <a:rPr lang="en-AU" sz="1600" b="0" i="1" smtClean="0">
                            <a:solidFill>
                              <a:srgbClr val="34343C"/>
                            </a:solidFill>
                            <a:effectLst/>
                            <a:latin typeface="Cambria Math" panose="02040503050406030204" pitchFamily="18" charset="0"/>
                            <a:ea typeface="Cambria" panose="02040503050406030204" pitchFamily="18" charset="0"/>
                          </a:rPr>
                          <m:t>𝐴</m:t>
                        </m:r>
                      </m:e>
                      <m:sub>
                        <m:r>
                          <a:rPr lang="en-AU" sz="1600" b="0" i="1" smtClean="0">
                            <a:solidFill>
                              <a:srgbClr val="34343C"/>
                            </a:solidFill>
                            <a:effectLst/>
                            <a:latin typeface="Cambria Math" panose="02040503050406030204" pitchFamily="18" charset="0"/>
                            <a:ea typeface="Cambria" panose="02040503050406030204" pitchFamily="18" charset="0"/>
                          </a:rPr>
                          <m:t>𝑦𝑝</m:t>
                        </m:r>
                      </m:sub>
                    </m:sSub>
                  </m:oMath>
                </a14:m>
                <a:r>
                  <a:rPr lang="ru-RU" sz="1600" b="0" i="0" dirty="0" smtClean="0">
                    <a:solidFill>
                      <a:srgbClr val="34343C"/>
                    </a:solidFill>
                    <a:effectLst/>
                    <a:latin typeface="Cambria" panose="02040503050406030204" pitchFamily="18" charset="0"/>
                    <a:ea typeface="Cambria" panose="02040503050406030204" pitchFamily="18" charset="0"/>
                  </a:rPr>
                  <a:t> — амплитуда </a:t>
                </a:r>
                <a14:m>
                  <m:oMath xmlns:m="http://schemas.openxmlformats.org/officeDocument/2006/math">
                    <m:r>
                      <a:rPr lang="ru-RU" sz="1600" b="0" i="1" dirty="0" smtClean="0">
                        <a:solidFill>
                          <a:srgbClr val="34343C"/>
                        </a:solidFill>
                        <a:effectLst/>
                        <a:latin typeface="Cambria Math" panose="02040503050406030204" pitchFamily="18" charset="0"/>
                        <a:ea typeface="Cambria" panose="02040503050406030204" pitchFamily="18" charset="0"/>
                      </a:rPr>
                      <m:t>𝑦</m:t>
                    </m:r>
                  </m:oMath>
                </a14:m>
                <a:r>
                  <a:rPr lang="en-AU" sz="1600" b="0" i="0" dirty="0" smtClean="0">
                    <a:solidFill>
                      <a:srgbClr val="34343C"/>
                    </a:solidFill>
                    <a:effectLst/>
                    <a:latin typeface="Cambria" panose="02040503050406030204" pitchFamily="18" charset="0"/>
                    <a:ea typeface="Cambria" panose="02040503050406030204" pitchFamily="18" charset="0"/>
                  </a:rPr>
                  <a:t>-</a:t>
                </a:r>
                <a:r>
                  <a:rPr lang="ru-RU" sz="1600" b="0" i="0" dirty="0" smtClean="0">
                    <a:solidFill>
                      <a:srgbClr val="34343C"/>
                    </a:solidFill>
                    <a:effectLst/>
                    <a:latin typeface="Cambria" panose="02040503050406030204" pitchFamily="18" charset="0"/>
                    <a:ea typeface="Cambria" panose="02040503050406030204" pitchFamily="18" charset="0"/>
                  </a:rPr>
                  <a:t>компоненты; </a:t>
                </a:r>
                <a:endParaRPr lang="en-AU" sz="1600" b="0" i="0" dirty="0" smtClean="0">
                  <a:solidFill>
                    <a:srgbClr val="34343C"/>
                  </a:solidFill>
                  <a:effectLst/>
                  <a:latin typeface="Cambria" panose="02040503050406030204" pitchFamily="18" charset="0"/>
                  <a:ea typeface="Cambria" panose="02040503050406030204" pitchFamily="18" charset="0"/>
                </a:endParaRPr>
              </a:p>
              <a:p>
                <a:pPr algn="ctr"/>
                <a14:m>
                  <m:oMath xmlns:m="http://schemas.openxmlformats.org/officeDocument/2006/math">
                    <m:r>
                      <a:rPr lang="ru-RU" sz="1600" b="0" i="1" dirty="0" smtClean="0">
                        <a:solidFill>
                          <a:srgbClr val="34343C"/>
                        </a:solidFill>
                        <a:effectLst/>
                        <a:latin typeface="Cambria Math" panose="02040503050406030204" pitchFamily="18" charset="0"/>
                        <a:ea typeface="Cambria" panose="02040503050406030204" pitchFamily="18" charset="0"/>
                      </a:rPr>
                      <m:t>𝑎</m:t>
                    </m:r>
                  </m:oMath>
                </a14:m>
                <a:r>
                  <a:rPr lang="ru-RU" sz="1600" b="0" i="0" dirty="0" smtClean="0">
                    <a:solidFill>
                      <a:srgbClr val="34343C"/>
                    </a:solidFill>
                    <a:effectLst/>
                    <a:latin typeface="Cambria" panose="02040503050406030204" pitchFamily="18" charset="0"/>
                    <a:ea typeface="Cambria" panose="02040503050406030204" pitchFamily="18" charset="0"/>
                  </a:rPr>
                  <a:t> — большая полуось эллипса; </a:t>
                </a:r>
                <a:endParaRPr lang="en-AU" sz="1600" b="0" i="0" dirty="0" smtClean="0">
                  <a:solidFill>
                    <a:srgbClr val="34343C"/>
                  </a:solidFill>
                  <a:effectLst/>
                  <a:latin typeface="Cambria" panose="02040503050406030204" pitchFamily="18" charset="0"/>
                  <a:ea typeface="Cambria" panose="02040503050406030204" pitchFamily="18" charset="0"/>
                </a:endParaRPr>
              </a:p>
              <a:p>
                <a:pPr algn="ctr"/>
                <a14:m>
                  <m:oMath xmlns:m="http://schemas.openxmlformats.org/officeDocument/2006/math">
                    <m:r>
                      <a:rPr lang="ru-RU" sz="1600" b="0" i="1" dirty="0" smtClean="0">
                        <a:solidFill>
                          <a:srgbClr val="34343C"/>
                        </a:solidFill>
                        <a:effectLst/>
                        <a:latin typeface="Cambria Math" panose="02040503050406030204" pitchFamily="18" charset="0"/>
                        <a:ea typeface="Cambria" panose="02040503050406030204" pitchFamily="18" charset="0"/>
                      </a:rPr>
                      <m:t>𝑏</m:t>
                    </m:r>
                  </m:oMath>
                </a14:m>
                <a:r>
                  <a:rPr lang="ru-RU" sz="1600" b="0" i="0" dirty="0" smtClean="0">
                    <a:solidFill>
                      <a:srgbClr val="34343C"/>
                    </a:solidFill>
                    <a:effectLst/>
                    <a:latin typeface="Cambria" panose="02040503050406030204" pitchFamily="18" charset="0"/>
                    <a:ea typeface="Cambria" panose="02040503050406030204" pitchFamily="18" charset="0"/>
                  </a:rPr>
                  <a:t> — малая</a:t>
                </a:r>
                <a:r>
                  <a:rPr lang="en-AU" sz="1600" b="0" i="0" dirty="0" smtClean="0">
                    <a:solidFill>
                      <a:srgbClr val="34343C"/>
                    </a:solidFill>
                    <a:effectLst/>
                    <a:latin typeface="Cambria" panose="02040503050406030204" pitchFamily="18" charset="0"/>
                    <a:ea typeface="Cambria" panose="02040503050406030204" pitchFamily="18" charset="0"/>
                  </a:rPr>
                  <a:t> </a:t>
                </a:r>
                <a:r>
                  <a:rPr lang="ru-RU" sz="1600" b="0" i="0" dirty="0" smtClean="0">
                    <a:solidFill>
                      <a:srgbClr val="34343C"/>
                    </a:solidFill>
                    <a:effectLst/>
                    <a:latin typeface="Cambria" panose="02040503050406030204" pitchFamily="18" charset="0"/>
                    <a:ea typeface="Cambria" panose="02040503050406030204" pitchFamily="18" charset="0"/>
                  </a:rPr>
                  <a:t>полуось поляризационного эллипса; </a:t>
                </a:r>
              </a:p>
              <a:p>
                <a:pPr algn="ctr"/>
                <a14:m>
                  <m:oMath xmlns:m="http://schemas.openxmlformats.org/officeDocument/2006/math">
                    <m:r>
                      <a:rPr lang="ru-RU" sz="1600" b="0" i="1" dirty="0" smtClean="0">
                        <a:solidFill>
                          <a:srgbClr val="34343C"/>
                        </a:solidFill>
                        <a:effectLst/>
                        <a:latin typeface="Cambria Math" panose="02040503050406030204" pitchFamily="18" charset="0"/>
                        <a:ea typeface="Cambria" panose="02040503050406030204" pitchFamily="18" charset="0"/>
                      </a:rPr>
                      <m:t>𝜓</m:t>
                    </m:r>
                  </m:oMath>
                </a14:m>
                <a:r>
                  <a:rPr lang="ru-RU" sz="1600" b="0" i="0" dirty="0" smtClean="0">
                    <a:solidFill>
                      <a:srgbClr val="34343C"/>
                    </a:solidFill>
                    <a:effectLst/>
                    <a:latin typeface="Cambria" panose="02040503050406030204" pitchFamily="18" charset="0"/>
                    <a:ea typeface="Cambria" panose="02040503050406030204" pitchFamily="18" charset="0"/>
                  </a:rPr>
                  <a:t> — азимут поляризации </a:t>
                </a:r>
                <a14:m>
                  <m:oMath xmlns:m="http://schemas.openxmlformats.org/officeDocument/2006/math">
                    <m:r>
                      <a:rPr lang="ru-RU" sz="1600" b="0" i="1" smtClean="0">
                        <a:solidFill>
                          <a:srgbClr val="34343C"/>
                        </a:solidFill>
                        <a:effectLst/>
                        <a:latin typeface="Cambria Math" panose="02040503050406030204" pitchFamily="18" charset="0"/>
                        <a:ea typeface="Cambria" panose="02040503050406030204" pitchFamily="18" charset="0"/>
                      </a:rPr>
                      <m:t>−90</m:t>
                    </m:r>
                    <m:r>
                      <a:rPr lang="ru-RU" sz="1600" b="0" i="1" smtClean="0">
                        <a:solidFill>
                          <a:srgbClr val="34343C"/>
                        </a:solidFill>
                        <a:effectLst/>
                        <a:latin typeface="Cambria Math" panose="02040503050406030204" pitchFamily="18" charset="0"/>
                        <a:ea typeface="Cambria Math" panose="02040503050406030204" pitchFamily="18" charset="0"/>
                      </a:rPr>
                      <m:t>°≤</m:t>
                    </m:r>
                    <m:r>
                      <a:rPr lang="ru-RU" sz="1600" b="0" i="1" dirty="0" smtClean="0">
                        <a:solidFill>
                          <a:srgbClr val="34343C"/>
                        </a:solidFill>
                        <a:effectLst/>
                        <a:latin typeface="Cambria Math" panose="02040503050406030204" pitchFamily="18" charset="0"/>
                        <a:ea typeface="Cambria" panose="02040503050406030204" pitchFamily="18" charset="0"/>
                      </a:rPr>
                      <m:t>𝜓</m:t>
                    </m:r>
                    <m:r>
                      <a:rPr lang="ru-RU" sz="1600" b="0" i="1" dirty="0" smtClean="0">
                        <a:solidFill>
                          <a:srgbClr val="34343C"/>
                        </a:solidFill>
                        <a:effectLst/>
                        <a:latin typeface="Cambria Math" panose="02040503050406030204" pitchFamily="18" charset="0"/>
                        <a:ea typeface="Cambria Math" panose="02040503050406030204" pitchFamily="18" charset="0"/>
                      </a:rPr>
                      <m:t>≤90°</m:t>
                    </m:r>
                  </m:oMath>
                </a14:m>
                <a:endParaRPr lang="en-AU" sz="1600" b="0" i="0" dirty="0" smtClean="0">
                  <a:solidFill>
                    <a:srgbClr val="34343C"/>
                  </a:solidFill>
                  <a:effectLst/>
                  <a:latin typeface="Cambria" panose="02040503050406030204" pitchFamily="18" charset="0"/>
                  <a:ea typeface="Cambria" panose="02040503050406030204" pitchFamily="18" charset="0"/>
                </a:endParaRPr>
              </a:p>
              <a:p>
                <a:pPr algn="ctr"/>
                <a14:m>
                  <m:oMath xmlns:m="http://schemas.openxmlformats.org/officeDocument/2006/math">
                    <m:r>
                      <a:rPr lang="ru-RU" sz="1600" i="1" dirty="0">
                        <a:latin typeface="Cambria Math" panose="02040503050406030204" pitchFamily="18" charset="0"/>
                      </a:rPr>
                      <m:t>𝜒</m:t>
                    </m:r>
                  </m:oMath>
                </a14:m>
                <a:r>
                  <a:rPr lang="ru-RU" sz="1600" b="0" i="0" dirty="0" smtClean="0">
                    <a:solidFill>
                      <a:srgbClr val="34343C"/>
                    </a:solidFill>
                    <a:effectLst/>
                    <a:latin typeface="Cambria" panose="02040503050406030204" pitchFamily="18" charset="0"/>
                    <a:ea typeface="Cambria" panose="02040503050406030204" pitchFamily="18" charset="0"/>
                  </a:rPr>
                  <a:t> — угол эллиптичности</a:t>
                </a:r>
                <a14:m>
                  <m:oMath xmlns:m="http://schemas.openxmlformats.org/officeDocument/2006/math">
                    <m:r>
                      <a:rPr lang="ru-RU" sz="1600" b="0" i="1" smtClean="0">
                        <a:solidFill>
                          <a:srgbClr val="34343C"/>
                        </a:solidFill>
                        <a:effectLst/>
                        <a:latin typeface="Cambria Math" panose="02040503050406030204" pitchFamily="18" charset="0"/>
                        <a:ea typeface="Cambria" panose="02040503050406030204" pitchFamily="18" charset="0"/>
                      </a:rPr>
                      <m:t>−45</m:t>
                    </m:r>
                    <m:r>
                      <a:rPr lang="ru-RU" sz="1600" b="0" i="1" smtClean="0">
                        <a:solidFill>
                          <a:srgbClr val="34343C"/>
                        </a:solidFill>
                        <a:effectLst/>
                        <a:latin typeface="Cambria Math" panose="02040503050406030204" pitchFamily="18" charset="0"/>
                        <a:ea typeface="Cambria Math" panose="02040503050406030204" pitchFamily="18" charset="0"/>
                      </a:rPr>
                      <m:t>°≤</m:t>
                    </m:r>
                    <m:r>
                      <a:rPr lang="ru-RU" sz="1600" b="0" i="1" dirty="0" smtClean="0">
                        <a:solidFill>
                          <a:srgbClr val="34343C"/>
                        </a:solidFill>
                        <a:effectLst/>
                        <a:latin typeface="Cambria Math" panose="02040503050406030204" pitchFamily="18" charset="0"/>
                        <a:ea typeface="Cambria" panose="02040503050406030204" pitchFamily="18" charset="0"/>
                      </a:rPr>
                      <m:t>𝜒</m:t>
                    </m:r>
                    <m:r>
                      <a:rPr lang="ru-RU" sz="1600" b="0" i="1" dirty="0" smtClean="0">
                        <a:solidFill>
                          <a:srgbClr val="34343C"/>
                        </a:solidFill>
                        <a:effectLst/>
                        <a:latin typeface="Cambria Math" panose="02040503050406030204" pitchFamily="18" charset="0"/>
                        <a:ea typeface="Cambria Math" panose="02040503050406030204" pitchFamily="18" charset="0"/>
                      </a:rPr>
                      <m:t>≤45°</m:t>
                    </m:r>
                  </m:oMath>
                </a14:m>
                <a:endParaRPr lang="en-AU" sz="1600" b="0" i="0" dirty="0" smtClean="0">
                  <a:solidFill>
                    <a:srgbClr val="34343C"/>
                  </a:solidFill>
                  <a:effectLst/>
                  <a:latin typeface="Cambria" panose="02040503050406030204" pitchFamily="18" charset="0"/>
                  <a:ea typeface="Cambria" panose="02040503050406030204" pitchFamily="18" charset="0"/>
                </a:endParaRPr>
              </a:p>
              <a:p>
                <a:pPr algn="ctr"/>
                <a:endParaRPr lang="en-AU" sz="1600" b="0" i="0" dirty="0" smtClean="0">
                  <a:solidFill>
                    <a:srgbClr val="34343C"/>
                  </a:solidFill>
                  <a:effectLst/>
                  <a:latin typeface="Cambria" panose="02040503050406030204" pitchFamily="18" charset="0"/>
                  <a:ea typeface="Cambria" panose="02040503050406030204" pitchFamily="18" charset="0"/>
                </a:endParaRPr>
              </a:p>
              <a:p>
                <a:pPr algn="ctr"/>
                <a14:m>
                  <m:oMathPara xmlns:m="http://schemas.openxmlformats.org/officeDocument/2006/math">
                    <m:oMathParaPr>
                      <m:jc m:val="centerGroup"/>
                    </m:oMathParaPr>
                    <m:oMath xmlns:m="http://schemas.openxmlformats.org/officeDocument/2006/math">
                      <m:sSup>
                        <m:sSupPr>
                          <m:ctrlPr>
                            <a:rPr lang="ru-RU" sz="1600" i="1" smtClean="0">
                              <a:latin typeface="Cambria Math" panose="02040503050406030204" pitchFamily="18" charset="0"/>
                            </a:rPr>
                          </m:ctrlPr>
                        </m:sSupPr>
                        <m:e>
                          <m:r>
                            <a:rPr lang="en-AU" sz="1600" b="0" i="1" smtClean="0">
                              <a:latin typeface="Cambria Math" panose="02040503050406030204" pitchFamily="18" charset="0"/>
                            </a:rPr>
                            <m:t>𝑐</m:t>
                          </m:r>
                        </m:e>
                        <m:sup>
                          <m:r>
                            <a:rPr lang="en-AU" sz="1600" b="0" i="1" smtClean="0">
                              <a:latin typeface="Cambria Math" panose="02040503050406030204" pitchFamily="18" charset="0"/>
                            </a:rPr>
                            <m:t>2</m:t>
                          </m:r>
                        </m:sup>
                      </m:sSup>
                      <m:r>
                        <a:rPr lang="en-AU" sz="1600" b="0" i="1" smtClean="0">
                          <a:latin typeface="Cambria Math" panose="02040503050406030204" pitchFamily="18" charset="0"/>
                        </a:rPr>
                        <m:t>=</m:t>
                      </m:r>
                      <m:sSup>
                        <m:sSupPr>
                          <m:ctrlPr>
                            <a:rPr lang="en-AU" sz="1600" b="0" i="1" smtClean="0">
                              <a:latin typeface="Cambria Math" panose="02040503050406030204" pitchFamily="18" charset="0"/>
                            </a:rPr>
                          </m:ctrlPr>
                        </m:sSupPr>
                        <m:e>
                          <m:r>
                            <a:rPr lang="en-AU" sz="1600" b="0" i="1" smtClean="0">
                              <a:latin typeface="Cambria Math" panose="02040503050406030204" pitchFamily="18" charset="0"/>
                            </a:rPr>
                            <m:t>𝑎</m:t>
                          </m:r>
                        </m:e>
                        <m:sup>
                          <m:r>
                            <a:rPr lang="en-AU" sz="1600" b="0" i="1" smtClean="0">
                              <a:latin typeface="Cambria Math" panose="02040503050406030204" pitchFamily="18" charset="0"/>
                            </a:rPr>
                            <m:t>2</m:t>
                          </m:r>
                        </m:sup>
                      </m:sSup>
                      <m:r>
                        <a:rPr lang="en-AU" sz="1600" b="0" i="1" smtClean="0">
                          <a:latin typeface="Cambria Math" panose="02040503050406030204" pitchFamily="18" charset="0"/>
                        </a:rPr>
                        <m:t>+</m:t>
                      </m:r>
                      <m:sSup>
                        <m:sSupPr>
                          <m:ctrlPr>
                            <a:rPr lang="en-AU" sz="1600" b="0" i="1" smtClean="0">
                              <a:latin typeface="Cambria Math" panose="02040503050406030204" pitchFamily="18" charset="0"/>
                            </a:rPr>
                          </m:ctrlPr>
                        </m:sSupPr>
                        <m:e>
                          <m:r>
                            <a:rPr lang="en-AU" sz="1600" b="0" i="1" smtClean="0">
                              <a:latin typeface="Cambria Math" panose="02040503050406030204" pitchFamily="18" charset="0"/>
                            </a:rPr>
                            <m:t>𝑏</m:t>
                          </m:r>
                        </m:e>
                        <m:sup>
                          <m:r>
                            <a:rPr lang="en-AU" sz="1600" b="0" i="1" smtClean="0">
                              <a:latin typeface="Cambria Math" panose="02040503050406030204" pitchFamily="18" charset="0"/>
                            </a:rPr>
                            <m:t>2</m:t>
                          </m:r>
                        </m:sup>
                      </m:sSup>
                      <m:r>
                        <a:rPr lang="en-AU" sz="1600" b="0" i="1" smtClean="0">
                          <a:latin typeface="Cambria Math" panose="02040503050406030204" pitchFamily="18" charset="0"/>
                        </a:rPr>
                        <m:t>=</m:t>
                      </m:r>
                      <m:sSubSup>
                        <m:sSubSupPr>
                          <m:ctrlPr>
                            <a:rPr lang="en-AU" sz="1600" b="0" i="1" smtClean="0">
                              <a:latin typeface="Cambria Math" panose="02040503050406030204" pitchFamily="18" charset="0"/>
                            </a:rPr>
                          </m:ctrlPr>
                        </m:sSubSupPr>
                        <m:e>
                          <m:r>
                            <a:rPr lang="en-AU" sz="1600" b="0" i="1" smtClean="0">
                              <a:latin typeface="Cambria Math" panose="02040503050406030204" pitchFamily="18" charset="0"/>
                            </a:rPr>
                            <m:t>𝐴</m:t>
                          </m:r>
                        </m:e>
                        <m:sub>
                          <m:r>
                            <a:rPr lang="en-AU" sz="1600" b="0" i="1" smtClean="0">
                              <a:latin typeface="Cambria Math" panose="02040503050406030204" pitchFamily="18" charset="0"/>
                            </a:rPr>
                            <m:t>𝑥𝑝</m:t>
                          </m:r>
                        </m:sub>
                        <m:sup>
                          <m:r>
                            <a:rPr lang="en-AU" sz="1600" b="0" i="1" smtClean="0">
                              <a:latin typeface="Cambria Math" panose="02040503050406030204" pitchFamily="18" charset="0"/>
                            </a:rPr>
                            <m:t>2</m:t>
                          </m:r>
                        </m:sup>
                      </m:sSubSup>
                      <m:r>
                        <a:rPr lang="en-AU" sz="1600" b="0" i="1" smtClean="0">
                          <a:latin typeface="Cambria Math" panose="02040503050406030204" pitchFamily="18" charset="0"/>
                        </a:rPr>
                        <m:t>+</m:t>
                      </m:r>
                      <m:sSubSup>
                        <m:sSubSupPr>
                          <m:ctrlPr>
                            <a:rPr lang="en-AU" sz="1600" b="0" i="1" smtClean="0">
                              <a:latin typeface="Cambria Math" panose="02040503050406030204" pitchFamily="18" charset="0"/>
                            </a:rPr>
                          </m:ctrlPr>
                        </m:sSubSupPr>
                        <m:e>
                          <m:r>
                            <a:rPr lang="en-AU" sz="1600" b="0" i="1" smtClean="0">
                              <a:latin typeface="Cambria Math" panose="02040503050406030204" pitchFamily="18" charset="0"/>
                            </a:rPr>
                            <m:t>𝐴</m:t>
                          </m:r>
                        </m:e>
                        <m:sub>
                          <m:r>
                            <a:rPr lang="en-AU" sz="1600" b="0" i="1" smtClean="0">
                              <a:latin typeface="Cambria Math" panose="02040503050406030204" pitchFamily="18" charset="0"/>
                            </a:rPr>
                            <m:t>𝑦𝑝</m:t>
                          </m:r>
                        </m:sub>
                        <m:sup>
                          <m:r>
                            <a:rPr lang="en-AU" sz="1600" b="0" i="1" smtClean="0">
                              <a:latin typeface="Cambria Math" panose="02040503050406030204" pitchFamily="18" charset="0"/>
                            </a:rPr>
                            <m:t>2</m:t>
                          </m:r>
                        </m:sup>
                      </m:sSubSup>
                      <m:r>
                        <a:rPr lang="en-AU" sz="1600" b="0" i="1" smtClean="0">
                          <a:latin typeface="Cambria Math" panose="02040503050406030204" pitchFamily="18" charset="0"/>
                        </a:rPr>
                        <m:t>=</m:t>
                      </m:r>
                      <m:sSub>
                        <m:sSubPr>
                          <m:ctrlPr>
                            <a:rPr lang="en-AU" sz="1600" b="0" i="1" smtClean="0">
                              <a:latin typeface="Cambria Math" panose="02040503050406030204" pitchFamily="18" charset="0"/>
                            </a:rPr>
                          </m:ctrlPr>
                        </m:sSubPr>
                        <m:e>
                          <m:r>
                            <a:rPr lang="en-AU" sz="1600" b="0" i="1" smtClean="0">
                              <a:latin typeface="Cambria Math" panose="02040503050406030204" pitchFamily="18" charset="0"/>
                            </a:rPr>
                            <m:t>𝐼</m:t>
                          </m:r>
                        </m:e>
                        <m:sub>
                          <m:r>
                            <a:rPr lang="en-AU" sz="1600" b="0" i="1" smtClean="0">
                              <a:latin typeface="Cambria Math" panose="02040503050406030204" pitchFamily="18" charset="0"/>
                            </a:rPr>
                            <m:t>𝑝</m:t>
                          </m:r>
                        </m:sub>
                      </m:sSub>
                    </m:oMath>
                  </m:oMathPara>
                </a14:m>
                <a:endParaRPr lang="en-AU" sz="1600" b="0" i="0" dirty="0" smtClean="0">
                  <a:solidFill>
                    <a:srgbClr val="34343C"/>
                  </a:solidFill>
                  <a:effectLst/>
                  <a:latin typeface="Cambria" panose="02040503050406030204" pitchFamily="18" charset="0"/>
                  <a:ea typeface="Cambria" panose="02040503050406030204" pitchFamily="18" charset="0"/>
                </a:endParaRPr>
              </a:p>
            </p:txBody>
          </p:sp>
        </mc:Choice>
        <mc:Fallback xmlns="">
          <p:sp>
            <p:nvSpPr>
              <p:cNvPr id="17" name="Прямоугольник 16"/>
              <p:cNvSpPr>
                <a:spLocks noRot="1" noChangeAspect="1" noMove="1" noResize="1" noEditPoints="1" noAdjustHandles="1" noChangeArrowheads="1" noChangeShapeType="1" noTextEdit="1"/>
              </p:cNvSpPr>
              <p:nvPr/>
            </p:nvSpPr>
            <p:spPr>
              <a:xfrm>
                <a:off x="9956" y="3872246"/>
                <a:ext cx="4614798" cy="2681953"/>
              </a:xfrm>
              <a:prstGeom prst="rect">
                <a:avLst/>
              </a:prstGeom>
              <a:blipFill rotWithShape="0">
                <a:blip r:embed="rId4"/>
                <a:stretch>
                  <a:fillRect t="-909" r="-1453"/>
                </a:stretch>
              </a:blipFill>
            </p:spPr>
            <p:txBody>
              <a:bodyPr/>
              <a:lstStyle/>
              <a:p>
                <a:r>
                  <a:rPr lang="ru-RU">
                    <a:noFill/>
                  </a:rPr>
                  <a:t> </a:t>
                </a:r>
              </a:p>
            </p:txBody>
          </p:sp>
        </mc:Fallback>
      </mc:AlternateContent>
      <p:pic>
        <p:nvPicPr>
          <p:cNvPr id="18" name="Рисунок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06837" y="3447498"/>
            <a:ext cx="1188000" cy="3006663"/>
          </a:xfrm>
          <a:prstGeom prst="rect">
            <a:avLst/>
          </a:prstGeom>
        </p:spPr>
      </p:pic>
      <p:pic>
        <p:nvPicPr>
          <p:cNvPr id="19" name="Рисунок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43637" y="1126517"/>
            <a:ext cx="914400" cy="2257425"/>
          </a:xfrm>
          <a:prstGeom prst="rect">
            <a:avLst/>
          </a:prstGeom>
        </p:spPr>
      </p:pic>
      <mc:AlternateContent xmlns:mc="http://schemas.openxmlformats.org/markup-compatibility/2006" xmlns:a14="http://schemas.microsoft.com/office/drawing/2010/main">
        <mc:Choice Requires="a14">
          <p:sp>
            <p:nvSpPr>
              <p:cNvPr id="20" name="TextBox 19"/>
              <p:cNvSpPr txBox="1"/>
              <p:nvPr/>
            </p:nvSpPr>
            <p:spPr>
              <a:xfrm>
                <a:off x="4858674" y="549503"/>
                <a:ext cx="1233030" cy="646331"/>
              </a:xfrm>
              <a:prstGeom prst="rect">
                <a:avLst/>
              </a:prstGeom>
              <a:noFill/>
            </p:spPr>
            <p:txBody>
              <a:bodyPr wrap="none" rtlCol="0">
                <a:spAutoFit/>
              </a:bodyPr>
              <a:lstStyle/>
              <a:p>
                <a:pPr algn="ctr"/>
                <a:r>
                  <a:rPr lang="ru-RU" dirty="0" smtClean="0">
                    <a:latin typeface="Cambria" panose="02040503050406030204" pitchFamily="18" charset="0"/>
                    <a:ea typeface="Cambria" panose="02040503050406030204" pitchFamily="18" charset="0"/>
                  </a:rPr>
                  <a:t>Линейная</a:t>
                </a:r>
              </a:p>
              <a:p>
                <a:pPr algn="ctr"/>
                <a14:m>
                  <m:oMath xmlns:m="http://schemas.openxmlformats.org/officeDocument/2006/math">
                    <m:d>
                      <m:dPr>
                        <m:ctrlPr>
                          <a:rPr lang="ru-RU" i="1" smtClean="0">
                            <a:latin typeface="Cambria Math" panose="02040503050406030204" pitchFamily="18" charset="0"/>
                            <a:ea typeface="Cambria" panose="02040503050406030204" pitchFamily="18" charset="0"/>
                          </a:rPr>
                        </m:ctrlPr>
                      </m:dPr>
                      <m:e>
                        <m:r>
                          <a:rPr lang="ru-RU" i="1" dirty="0" smtClean="0">
                            <a:latin typeface="Cambria Math" panose="02040503050406030204" pitchFamily="18" charset="0"/>
                          </a:rPr>
                          <m:t>𝜒</m:t>
                        </m:r>
                        <m:r>
                          <a:rPr lang="ru-RU" b="0" i="1" dirty="0" smtClean="0">
                            <a:latin typeface="Cambria Math" panose="02040503050406030204" pitchFamily="18" charset="0"/>
                          </a:rPr>
                          <m:t>=0</m:t>
                        </m:r>
                        <m:r>
                          <a:rPr lang="ru-RU" b="0" i="1" dirty="0" smtClean="0">
                            <a:latin typeface="Cambria Math" panose="02040503050406030204" pitchFamily="18" charset="0"/>
                            <a:ea typeface="Cambria Math" panose="02040503050406030204" pitchFamily="18" charset="0"/>
                          </a:rPr>
                          <m:t>°</m:t>
                        </m:r>
                      </m:e>
                    </m:d>
                  </m:oMath>
                </a14:m>
                <a:r>
                  <a:rPr lang="ru-RU" dirty="0" smtClean="0">
                    <a:latin typeface="Cambria" panose="02040503050406030204" pitchFamily="18" charset="0"/>
                    <a:ea typeface="Cambria" panose="02040503050406030204" pitchFamily="18" charset="0"/>
                  </a:rPr>
                  <a:t> </a:t>
                </a:r>
                <a:endParaRPr lang="ru-RU" dirty="0">
                  <a:latin typeface="Cambria" panose="02040503050406030204" pitchFamily="18" charset="0"/>
                  <a:ea typeface="Cambria" panose="02040503050406030204" pitchFamily="18" charset="0"/>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4858674" y="549503"/>
                <a:ext cx="1233030" cy="646331"/>
              </a:xfrm>
              <a:prstGeom prst="rect">
                <a:avLst/>
              </a:prstGeom>
              <a:blipFill rotWithShape="0">
                <a:blip r:embed="rId7"/>
                <a:stretch>
                  <a:fillRect l="-3960" t="-5660" r="-4455" b="-2830"/>
                </a:stretch>
              </a:blipFill>
            </p:spPr>
            <p:txBody>
              <a:bodyPr/>
              <a:lstStyle/>
              <a:p>
                <a:r>
                  <a:rPr lang="ru-RU">
                    <a:noFill/>
                  </a:rPr>
                  <a:t> </a:t>
                </a:r>
              </a:p>
            </p:txBody>
          </p:sp>
        </mc:Fallback>
      </mc:AlternateContent>
      <p:pic>
        <p:nvPicPr>
          <p:cNvPr id="21" name="Рисунок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93398" y="3447497"/>
            <a:ext cx="1188000" cy="3006663"/>
          </a:xfrm>
          <a:prstGeom prst="rect">
            <a:avLst/>
          </a:prstGeom>
        </p:spPr>
      </p:pic>
      <p:pic>
        <p:nvPicPr>
          <p:cNvPr id="22" name="Рисунок 2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14920" y="1459163"/>
            <a:ext cx="2144957" cy="1592133"/>
          </a:xfrm>
          <a:prstGeom prst="rect">
            <a:avLst/>
          </a:prstGeom>
        </p:spPr>
      </p:pic>
      <mc:AlternateContent xmlns:mc="http://schemas.openxmlformats.org/markup-compatibility/2006" xmlns:a14="http://schemas.microsoft.com/office/drawing/2010/main">
        <mc:Choice Requires="a14">
          <p:sp>
            <p:nvSpPr>
              <p:cNvPr id="23" name="TextBox 22"/>
              <p:cNvSpPr txBox="1"/>
              <p:nvPr/>
            </p:nvSpPr>
            <p:spPr>
              <a:xfrm>
                <a:off x="7002294" y="549503"/>
                <a:ext cx="2170209" cy="646331"/>
              </a:xfrm>
              <a:prstGeom prst="rect">
                <a:avLst/>
              </a:prstGeom>
              <a:noFill/>
            </p:spPr>
            <p:txBody>
              <a:bodyPr wrap="none" rtlCol="0">
                <a:spAutoFit/>
              </a:bodyPr>
              <a:lstStyle/>
              <a:p>
                <a:pPr algn="ctr"/>
                <a:r>
                  <a:rPr lang="ru-RU" dirty="0" smtClean="0">
                    <a:latin typeface="Cambria" panose="02040503050406030204" pitchFamily="18" charset="0"/>
                    <a:ea typeface="Cambria" panose="02040503050406030204" pitchFamily="18" charset="0"/>
                  </a:rPr>
                  <a:t>Эллиптическая</a:t>
                </a:r>
              </a:p>
              <a:p>
                <a:pPr algn="ctr"/>
                <a14:m>
                  <m:oMathPara xmlns:m="http://schemas.openxmlformats.org/officeDocument/2006/math">
                    <m:oMathParaPr>
                      <m:jc m:val="centerGroup"/>
                    </m:oMathParaPr>
                    <m:oMath xmlns:m="http://schemas.openxmlformats.org/officeDocument/2006/math">
                      <m:d>
                        <m:dPr>
                          <m:ctrlPr>
                            <a:rPr lang="ru-RU" i="1" smtClean="0">
                              <a:latin typeface="Cambria Math" panose="02040503050406030204" pitchFamily="18" charset="0"/>
                              <a:ea typeface="Cambria" panose="02040503050406030204" pitchFamily="18" charset="0"/>
                            </a:rPr>
                          </m:ctrlPr>
                        </m:dPr>
                        <m:e>
                          <m:r>
                            <a:rPr lang="ru-RU" i="1" dirty="0" smtClean="0">
                              <a:latin typeface="Cambria Math" panose="02040503050406030204" pitchFamily="18" charset="0"/>
                            </a:rPr>
                            <m:t>𝜒</m:t>
                          </m:r>
                          <m:r>
                            <a:rPr lang="ru-RU" i="1" dirty="0" smtClean="0">
                              <a:latin typeface="Cambria Math" panose="02040503050406030204" pitchFamily="18" charset="0"/>
                              <a:ea typeface="Cambria Math" panose="02040503050406030204" pitchFamily="18" charset="0"/>
                            </a:rPr>
                            <m:t>≠</m:t>
                          </m:r>
                          <m:r>
                            <a:rPr lang="ru-RU" b="0" i="1" dirty="0" smtClean="0">
                              <a:latin typeface="Cambria Math" panose="02040503050406030204" pitchFamily="18" charset="0"/>
                              <a:ea typeface="Cambria Math" panose="02040503050406030204" pitchFamily="18" charset="0"/>
                            </a:rPr>
                            <m:t>0°;</m:t>
                          </m:r>
                          <m:r>
                            <a:rPr lang="ru-RU" i="1" dirty="0" smtClean="0">
                              <a:latin typeface="Cambria Math" panose="02040503050406030204" pitchFamily="18" charset="0"/>
                            </a:rPr>
                            <m:t>𝜒</m:t>
                          </m:r>
                          <m:r>
                            <a:rPr lang="ru-RU" i="1" dirty="0" smtClean="0">
                              <a:latin typeface="Cambria Math" panose="02040503050406030204" pitchFamily="18" charset="0"/>
                              <a:ea typeface="Cambria Math" panose="02040503050406030204" pitchFamily="18" charset="0"/>
                            </a:rPr>
                            <m:t>≠</m:t>
                          </m:r>
                          <m:r>
                            <a:rPr lang="ru-RU" b="0" i="1" dirty="0" smtClean="0">
                              <a:latin typeface="Cambria Math" panose="02040503050406030204" pitchFamily="18" charset="0"/>
                              <a:ea typeface="Cambria Math" panose="02040503050406030204" pitchFamily="18" charset="0"/>
                            </a:rPr>
                            <m:t>±45°</m:t>
                          </m:r>
                        </m:e>
                      </m:d>
                    </m:oMath>
                  </m:oMathPara>
                </a14:m>
                <a:endParaRPr lang="ru-RU" dirty="0">
                  <a:latin typeface="Cambria" panose="02040503050406030204" pitchFamily="18" charset="0"/>
                  <a:ea typeface="Cambria" panose="02040503050406030204" pitchFamily="18" charset="0"/>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7002294" y="549503"/>
                <a:ext cx="2170209" cy="646331"/>
              </a:xfrm>
              <a:prstGeom prst="rect">
                <a:avLst/>
              </a:prstGeom>
              <a:blipFill rotWithShape="0">
                <a:blip r:embed="rId10"/>
                <a:stretch>
                  <a:fillRect t="-5660" b="-2830"/>
                </a:stretch>
              </a:blipFill>
            </p:spPr>
            <p:txBody>
              <a:bodyPr/>
              <a:lstStyle/>
              <a:p>
                <a:r>
                  <a:rPr lang="ru-RU">
                    <a:noFill/>
                  </a:rPr>
                  <a:t> </a:t>
                </a:r>
              </a:p>
            </p:txBody>
          </p:sp>
        </mc:Fallback>
      </mc:AlternateContent>
      <p:pic>
        <p:nvPicPr>
          <p:cNvPr id="24" name="Рисунок 2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47096" y="3447497"/>
            <a:ext cx="1188000" cy="3006663"/>
          </a:xfrm>
          <a:prstGeom prst="rect">
            <a:avLst/>
          </a:prstGeom>
        </p:spPr>
      </p:pic>
      <p:pic>
        <p:nvPicPr>
          <p:cNvPr id="25" name="Рисунок 2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079959" y="1409709"/>
            <a:ext cx="1722274" cy="1691040"/>
          </a:xfrm>
          <a:prstGeom prst="rect">
            <a:avLst/>
          </a:prstGeom>
        </p:spPr>
      </p:pic>
      <mc:AlternateContent xmlns:mc="http://schemas.openxmlformats.org/markup-compatibility/2006" xmlns:a14="http://schemas.microsoft.com/office/drawing/2010/main">
        <mc:Choice Requires="a14">
          <p:sp>
            <p:nvSpPr>
              <p:cNvPr id="26" name="TextBox 25"/>
              <p:cNvSpPr txBox="1"/>
              <p:nvPr/>
            </p:nvSpPr>
            <p:spPr>
              <a:xfrm>
                <a:off x="10250105" y="549503"/>
                <a:ext cx="1381981" cy="646331"/>
              </a:xfrm>
              <a:prstGeom prst="rect">
                <a:avLst/>
              </a:prstGeom>
              <a:noFill/>
            </p:spPr>
            <p:txBody>
              <a:bodyPr wrap="none" rtlCol="0">
                <a:spAutoFit/>
              </a:bodyPr>
              <a:lstStyle/>
              <a:p>
                <a:pPr algn="ctr"/>
                <a:r>
                  <a:rPr lang="ru-RU" dirty="0" smtClean="0">
                    <a:latin typeface="Cambria" panose="02040503050406030204" pitchFamily="18" charset="0"/>
                    <a:ea typeface="Cambria" panose="02040503050406030204" pitchFamily="18" charset="0"/>
                  </a:rPr>
                  <a:t>Круговая </a:t>
                </a:r>
              </a:p>
              <a:p>
                <a:pPr algn="ctr"/>
                <a14:m>
                  <m:oMathPara xmlns:m="http://schemas.openxmlformats.org/officeDocument/2006/math">
                    <m:oMathParaPr>
                      <m:jc m:val="centerGroup"/>
                    </m:oMathParaPr>
                    <m:oMath xmlns:m="http://schemas.openxmlformats.org/officeDocument/2006/math">
                      <m:d>
                        <m:dPr>
                          <m:ctrlPr>
                            <a:rPr lang="ru-RU" i="1" smtClean="0">
                              <a:latin typeface="Cambria Math" panose="02040503050406030204" pitchFamily="18" charset="0"/>
                              <a:ea typeface="Cambria" panose="02040503050406030204" pitchFamily="18" charset="0"/>
                            </a:rPr>
                          </m:ctrlPr>
                        </m:dPr>
                        <m:e>
                          <m:r>
                            <a:rPr lang="ru-RU" i="1" dirty="0" smtClean="0">
                              <a:latin typeface="Cambria Math" panose="02040503050406030204" pitchFamily="18" charset="0"/>
                            </a:rPr>
                            <m:t>𝜒</m:t>
                          </m:r>
                          <m:r>
                            <a:rPr lang="ru-RU" b="0" i="1" dirty="0" smtClean="0">
                              <a:latin typeface="Cambria Math" panose="02040503050406030204" pitchFamily="18" charset="0"/>
                            </a:rPr>
                            <m:t>=</m:t>
                          </m:r>
                          <m:r>
                            <a:rPr lang="ru-RU" b="0" i="1" dirty="0" smtClean="0">
                              <a:latin typeface="Cambria Math" panose="02040503050406030204" pitchFamily="18" charset="0"/>
                              <a:ea typeface="Cambria Math" panose="02040503050406030204" pitchFamily="18" charset="0"/>
                            </a:rPr>
                            <m:t>±45°</m:t>
                          </m:r>
                        </m:e>
                      </m:d>
                    </m:oMath>
                  </m:oMathPara>
                </a14:m>
                <a:endParaRPr lang="ru-RU" dirty="0">
                  <a:latin typeface="Cambria" panose="02040503050406030204" pitchFamily="18" charset="0"/>
                  <a:ea typeface="Cambria" panose="02040503050406030204" pitchFamily="18" charset="0"/>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10250105" y="549503"/>
                <a:ext cx="1381981" cy="646331"/>
              </a:xfrm>
              <a:prstGeom prst="rect">
                <a:avLst/>
              </a:prstGeom>
              <a:blipFill rotWithShape="0">
                <a:blip r:embed="rId13"/>
                <a:stretch>
                  <a:fillRect t="-5660" b="-2830"/>
                </a:stretch>
              </a:blipFill>
            </p:spPr>
            <p:txBody>
              <a:bodyPr/>
              <a:lstStyle/>
              <a:p>
                <a:r>
                  <a:rPr lang="ru-RU">
                    <a:noFill/>
                  </a:rPr>
                  <a:t> </a:t>
                </a:r>
              </a:p>
            </p:txBody>
          </p:sp>
        </mc:Fallback>
      </mc:AlternateContent>
    </p:spTree>
    <p:extLst>
      <p:ext uri="{BB962C8B-B14F-4D97-AF65-F5344CB8AC3E}">
        <p14:creationId xmlns:p14="http://schemas.microsoft.com/office/powerpoint/2010/main" val="17003954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xmlns="" id="{EBAC40D6-56D8-57D1-2043-EC499F956793}"/>
              </a:ext>
            </a:extLst>
          </p:cNvPr>
          <p:cNvSpPr/>
          <p:nvPr/>
        </p:nvSpPr>
        <p:spPr>
          <a:xfrm>
            <a:off x="0" y="6502840"/>
            <a:ext cx="12192000" cy="355160"/>
          </a:xfrm>
          <a:prstGeom prst="rect">
            <a:avLst/>
          </a:prstGeom>
          <a:solidFill>
            <a:srgbClr val="6667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ru-RU" dirty="0" smtClean="0">
                <a:latin typeface="Cambria" panose="02040503050406030204" pitchFamily="18" charset="0"/>
                <a:ea typeface="Cambria" panose="02040503050406030204" pitchFamily="18" charset="0"/>
              </a:rPr>
              <a:t>4</a:t>
            </a:r>
            <a:endParaRPr lang="ru-RU" dirty="0">
              <a:latin typeface="Cambria" panose="02040503050406030204" pitchFamily="18" charset="0"/>
              <a:ea typeface="Cambria" panose="02040503050406030204" pitchFamily="18" charset="0"/>
            </a:endParaRPr>
          </a:p>
        </p:txBody>
      </p:sp>
      <p:sp>
        <p:nvSpPr>
          <p:cNvPr id="3" name="Прямоугольник 2">
            <a:extLst>
              <a:ext uri="{FF2B5EF4-FFF2-40B4-BE49-F238E27FC236}">
                <a16:creationId xmlns:a16="http://schemas.microsoft.com/office/drawing/2014/main" xmlns="" id="{85A8224A-EADE-6381-83AC-091859F6E4FB}"/>
              </a:ext>
            </a:extLst>
          </p:cNvPr>
          <p:cNvSpPr/>
          <p:nvPr/>
        </p:nvSpPr>
        <p:spPr>
          <a:xfrm>
            <a:off x="0" y="0"/>
            <a:ext cx="12192000" cy="552975"/>
          </a:xfrm>
          <a:prstGeom prst="rect">
            <a:avLst/>
          </a:prstGeom>
          <a:solidFill>
            <a:srgbClr val="6667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TextBox 3">
            <a:extLst>
              <a:ext uri="{FF2B5EF4-FFF2-40B4-BE49-F238E27FC236}">
                <a16:creationId xmlns:a16="http://schemas.microsoft.com/office/drawing/2014/main" xmlns="" id="{2CCAA011-7FAD-95ED-B027-C78E1CDC440D}"/>
              </a:ext>
            </a:extLst>
          </p:cNvPr>
          <p:cNvSpPr txBox="1"/>
          <p:nvPr/>
        </p:nvSpPr>
        <p:spPr>
          <a:xfrm>
            <a:off x="1043717" y="-86917"/>
            <a:ext cx="10117657" cy="646331"/>
          </a:xfrm>
          <a:prstGeom prst="rect">
            <a:avLst/>
          </a:prstGeom>
          <a:noFill/>
        </p:spPr>
        <p:txBody>
          <a:bodyPr wrap="square">
            <a:spAutoFit/>
          </a:bodyPr>
          <a:lstStyle/>
          <a:p>
            <a:pPr algn="ctr"/>
            <a:r>
              <a:rPr lang="ru-RU" sz="3600" b="1" dirty="0" smtClean="0">
                <a:solidFill>
                  <a:schemeClr val="bg1"/>
                </a:solidFill>
                <a:latin typeface="Cambria" panose="02040503050406030204" pitchFamily="18" charset="0"/>
                <a:ea typeface="Cambria" panose="02040503050406030204" pitchFamily="18" charset="0"/>
              </a:rPr>
              <a:t>Способы описания и виды поляризации</a:t>
            </a:r>
            <a:endParaRPr lang="ru-RU" sz="3600" b="1" dirty="0">
              <a:solidFill>
                <a:schemeClr val="bg1"/>
              </a:solidFill>
              <a:latin typeface="Cambria" panose="02040503050406030204" pitchFamily="18" charset="0"/>
              <a:ea typeface="Cambria" panose="02040503050406030204" pitchFamily="18" charset="0"/>
            </a:endParaRPr>
          </a:p>
        </p:txBody>
      </p:sp>
      <p:sp>
        <p:nvSpPr>
          <p:cNvPr id="5" name="Google Shape;4885;p38">
            <a:extLst>
              <a:ext uri="{FF2B5EF4-FFF2-40B4-BE49-F238E27FC236}">
                <a16:creationId xmlns:a16="http://schemas.microsoft.com/office/drawing/2014/main" xmlns="" id="{946F322B-28CD-A01C-44F6-768900A3F553}"/>
              </a:ext>
            </a:extLst>
          </p:cNvPr>
          <p:cNvSpPr/>
          <p:nvPr/>
        </p:nvSpPr>
        <p:spPr>
          <a:xfrm rot="13500000">
            <a:off x="643695" y="113668"/>
            <a:ext cx="331941" cy="331941"/>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886;p38">
            <a:extLst>
              <a:ext uri="{FF2B5EF4-FFF2-40B4-BE49-F238E27FC236}">
                <a16:creationId xmlns:a16="http://schemas.microsoft.com/office/drawing/2014/main" xmlns="" id="{BD2FF347-9FD6-811A-4BD7-CE95CF9E5A96}"/>
              </a:ext>
            </a:extLst>
          </p:cNvPr>
          <p:cNvSpPr/>
          <p:nvPr/>
        </p:nvSpPr>
        <p:spPr>
          <a:xfrm rot="10800000">
            <a:off x="576282" y="46750"/>
            <a:ext cx="467606" cy="467606"/>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4893;p38">
            <a:extLst>
              <a:ext uri="{FF2B5EF4-FFF2-40B4-BE49-F238E27FC236}">
                <a16:creationId xmlns:a16="http://schemas.microsoft.com/office/drawing/2014/main" xmlns="" id="{B9C114DB-F87A-5CFA-2172-C3F1D0615BC1}"/>
              </a:ext>
            </a:extLst>
          </p:cNvPr>
          <p:cNvSpPr/>
          <p:nvPr/>
        </p:nvSpPr>
        <p:spPr>
          <a:xfrm rot="13500000">
            <a:off x="175416" y="113668"/>
            <a:ext cx="331941" cy="331941"/>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4894;p38">
            <a:extLst>
              <a:ext uri="{FF2B5EF4-FFF2-40B4-BE49-F238E27FC236}">
                <a16:creationId xmlns:a16="http://schemas.microsoft.com/office/drawing/2014/main" xmlns="" id="{97F91B01-BB90-C2B2-55D3-24FD52E73AD9}"/>
              </a:ext>
            </a:extLst>
          </p:cNvPr>
          <p:cNvSpPr/>
          <p:nvPr/>
        </p:nvSpPr>
        <p:spPr>
          <a:xfrm rot="10800000">
            <a:off x="108000" y="46750"/>
            <a:ext cx="467606" cy="467606"/>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885;p38">
            <a:extLst>
              <a:ext uri="{FF2B5EF4-FFF2-40B4-BE49-F238E27FC236}">
                <a16:creationId xmlns:a16="http://schemas.microsoft.com/office/drawing/2014/main" xmlns="" id="{946F322B-28CD-A01C-44F6-768900A3F553}"/>
              </a:ext>
            </a:extLst>
          </p:cNvPr>
          <p:cNvSpPr/>
          <p:nvPr/>
        </p:nvSpPr>
        <p:spPr>
          <a:xfrm rot="13500000">
            <a:off x="11697735" y="111646"/>
            <a:ext cx="331941" cy="331941"/>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886;p38">
            <a:extLst>
              <a:ext uri="{FF2B5EF4-FFF2-40B4-BE49-F238E27FC236}">
                <a16:creationId xmlns:a16="http://schemas.microsoft.com/office/drawing/2014/main" xmlns="" id="{BD2FF347-9FD6-811A-4BD7-CE95CF9E5A96}"/>
              </a:ext>
            </a:extLst>
          </p:cNvPr>
          <p:cNvSpPr/>
          <p:nvPr/>
        </p:nvSpPr>
        <p:spPr>
          <a:xfrm rot="10800000">
            <a:off x="11630322" y="44728"/>
            <a:ext cx="467606" cy="467606"/>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893;p38">
            <a:extLst>
              <a:ext uri="{FF2B5EF4-FFF2-40B4-BE49-F238E27FC236}">
                <a16:creationId xmlns:a16="http://schemas.microsoft.com/office/drawing/2014/main" xmlns="" id="{B9C114DB-F87A-5CFA-2172-C3F1D0615BC1}"/>
              </a:ext>
            </a:extLst>
          </p:cNvPr>
          <p:cNvSpPr/>
          <p:nvPr/>
        </p:nvSpPr>
        <p:spPr>
          <a:xfrm rot="13500000">
            <a:off x="11229456" y="111646"/>
            <a:ext cx="331941" cy="331941"/>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894;p38">
            <a:extLst>
              <a:ext uri="{FF2B5EF4-FFF2-40B4-BE49-F238E27FC236}">
                <a16:creationId xmlns:a16="http://schemas.microsoft.com/office/drawing/2014/main" xmlns="" id="{97F91B01-BB90-C2B2-55D3-24FD52E73AD9}"/>
              </a:ext>
            </a:extLst>
          </p:cNvPr>
          <p:cNvSpPr/>
          <p:nvPr/>
        </p:nvSpPr>
        <p:spPr>
          <a:xfrm rot="10800000">
            <a:off x="11162040" y="44728"/>
            <a:ext cx="467606" cy="467606"/>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TextBox 23"/>
          <p:cNvSpPr txBox="1"/>
          <p:nvPr/>
        </p:nvSpPr>
        <p:spPr>
          <a:xfrm>
            <a:off x="1169377" y="646331"/>
            <a:ext cx="9853246" cy="523220"/>
          </a:xfrm>
          <a:prstGeom prst="rect">
            <a:avLst/>
          </a:prstGeom>
          <a:noFill/>
        </p:spPr>
        <p:txBody>
          <a:bodyPr wrap="square" rtlCol="0">
            <a:spAutoFit/>
          </a:bodyPr>
          <a:lstStyle/>
          <a:p>
            <a:pPr algn="ctr"/>
            <a:r>
              <a:rPr lang="ru-RU" sz="2800" dirty="0" smtClean="0">
                <a:latin typeface="Cambria" panose="02040503050406030204" pitchFamily="18" charset="0"/>
                <a:ea typeface="Cambria" panose="02040503050406030204" pitchFamily="18" charset="0"/>
              </a:rPr>
              <a:t>Частично поляризованное излучение</a:t>
            </a:r>
            <a:endParaRPr lang="en-AU" sz="2800" dirty="0">
              <a:latin typeface="Cambria" panose="02040503050406030204" pitchFamily="18" charset="0"/>
              <a:ea typeface="Cambria" panose="02040503050406030204" pitchFamily="18" charset="0"/>
            </a:endParaRPr>
          </a:p>
        </p:txBody>
      </p:sp>
      <p:pic>
        <p:nvPicPr>
          <p:cNvPr id="14" name="Рисунок 13"/>
          <p:cNvPicPr>
            <a:picLocks noChangeAspect="1"/>
          </p:cNvPicPr>
          <p:nvPr/>
        </p:nvPicPr>
        <p:blipFill>
          <a:blip r:embed="rId3"/>
          <a:stretch>
            <a:fillRect/>
          </a:stretch>
        </p:blipFill>
        <p:spPr>
          <a:xfrm>
            <a:off x="481506" y="2942466"/>
            <a:ext cx="2387418" cy="2334167"/>
          </a:xfrm>
          <a:prstGeom prst="rect">
            <a:avLst/>
          </a:prstGeom>
        </p:spPr>
      </p:pic>
      <mc:AlternateContent xmlns:mc="http://schemas.openxmlformats.org/markup-compatibility/2006" xmlns:a14="http://schemas.microsoft.com/office/drawing/2010/main">
        <mc:Choice Requires="a14">
          <p:sp>
            <p:nvSpPr>
              <p:cNvPr id="15" name="TextBox 14"/>
              <p:cNvSpPr txBox="1"/>
              <p:nvPr/>
            </p:nvSpPr>
            <p:spPr>
              <a:xfrm>
                <a:off x="3966036" y="1232420"/>
                <a:ext cx="7771695" cy="646331"/>
              </a:xfrm>
              <a:prstGeom prst="rect">
                <a:avLst/>
              </a:prstGeom>
              <a:noFill/>
            </p:spPr>
            <p:txBody>
              <a:bodyPr wrap="square" rtlCol="0">
                <a:spAutoFit/>
              </a:bodyPr>
              <a:lstStyle/>
              <a:p>
                <a:pPr algn="ctr"/>
                <a14:m>
                  <m:oMath xmlns:m="http://schemas.openxmlformats.org/officeDocument/2006/math">
                    <m:r>
                      <m:rPr>
                        <m:sty m:val="p"/>
                      </m:rPr>
                      <a:rPr lang="el-GR" i="1" smtClean="0">
                        <a:latin typeface="Cambria Math" panose="02040503050406030204" pitchFamily="18" charset="0"/>
                        <a:ea typeface="Cambria Math" panose="02040503050406030204" pitchFamily="18" charset="0"/>
                      </a:rPr>
                      <m:t>Δ</m:t>
                    </m:r>
                    <m:r>
                      <a:rPr lang="el-GR" i="1" smtClean="0">
                        <a:latin typeface="Cambria Math" panose="02040503050406030204" pitchFamily="18" charset="0"/>
                        <a:ea typeface="Cambria Math" panose="02040503050406030204" pitchFamily="18" charset="0"/>
                      </a:rPr>
                      <m:t>𝜔</m:t>
                    </m:r>
                    <m:r>
                      <a:rPr lang="el-GR" i="1" smtClean="0">
                        <a:latin typeface="Cambria Math" panose="02040503050406030204" pitchFamily="18" charset="0"/>
                        <a:ea typeface="Cambria Math" panose="02040503050406030204" pitchFamily="18" charset="0"/>
                      </a:rPr>
                      <m:t>≪</m:t>
                    </m:r>
                    <m:r>
                      <a:rPr lang="el-GR" i="1" smtClean="0">
                        <a:latin typeface="Cambria Math" panose="02040503050406030204" pitchFamily="18" charset="0"/>
                        <a:ea typeface="Cambria Math" panose="02040503050406030204" pitchFamily="18" charset="0"/>
                      </a:rPr>
                      <m:t>𝜔</m:t>
                    </m:r>
                  </m:oMath>
                </a14:m>
                <a:r>
                  <a:rPr lang="ru-RU" dirty="0" smtClean="0">
                    <a:latin typeface="Cambria" panose="02040503050406030204" pitchFamily="18" charset="0"/>
                    <a:ea typeface="Cambria" panose="02040503050406030204" pitchFamily="18" charset="0"/>
                  </a:rPr>
                  <a:t> – квазимонохроматическое излучение</a:t>
                </a:r>
                <a:endParaRPr lang="en-AU" dirty="0" smtClean="0">
                  <a:latin typeface="Cambria" panose="02040503050406030204" pitchFamily="18" charset="0"/>
                  <a:ea typeface="Cambria" panose="02040503050406030204" pitchFamily="18" charset="0"/>
                </a:endParaRPr>
              </a:p>
              <a:p>
                <a:pPr algn="ctr"/>
                <a14:m>
                  <m:oMath xmlns:m="http://schemas.openxmlformats.org/officeDocument/2006/math">
                    <m:sSub>
                      <m:sSubPr>
                        <m:ctrlPr>
                          <a:rPr lang="ru-RU" i="1" smtClean="0">
                            <a:latin typeface="Cambria Math" panose="02040503050406030204" pitchFamily="18" charset="0"/>
                            <a:ea typeface="Cambria" panose="02040503050406030204" pitchFamily="18" charset="0"/>
                          </a:rPr>
                        </m:ctrlPr>
                      </m:sSubPr>
                      <m:e>
                        <m:r>
                          <a:rPr lang="ru-RU" i="1" smtClean="0">
                            <a:latin typeface="Cambria Math" panose="02040503050406030204" pitchFamily="18" charset="0"/>
                            <a:ea typeface="Cambria Math" panose="02040503050406030204" pitchFamily="18" charset="0"/>
                          </a:rPr>
                          <m:t>𝜏</m:t>
                        </m:r>
                      </m:e>
                      <m:sub>
                        <m:r>
                          <a:rPr lang="en-AU" b="0" i="1" smtClean="0">
                            <a:latin typeface="Cambria Math" panose="02040503050406030204" pitchFamily="18" charset="0"/>
                            <a:ea typeface="Cambria" panose="02040503050406030204" pitchFamily="18" charset="0"/>
                          </a:rPr>
                          <m:t>𝑐</m:t>
                        </m:r>
                      </m:sub>
                    </m:sSub>
                    <m:r>
                      <a:rPr lang="en-AU" b="0" i="1" smtClean="0">
                        <a:latin typeface="Cambria Math" panose="02040503050406030204" pitchFamily="18" charset="0"/>
                        <a:ea typeface="Cambria" panose="02040503050406030204" pitchFamily="18" charset="0"/>
                      </a:rPr>
                      <m:t>=</m:t>
                    </m:r>
                    <m:f>
                      <m:fPr>
                        <m:type m:val="skw"/>
                        <m:ctrlPr>
                          <a:rPr lang="en-AU" b="0" i="1" smtClean="0">
                            <a:latin typeface="Cambria Math" panose="02040503050406030204" pitchFamily="18" charset="0"/>
                            <a:ea typeface="Cambria" panose="02040503050406030204" pitchFamily="18" charset="0"/>
                          </a:rPr>
                        </m:ctrlPr>
                      </m:fPr>
                      <m:num>
                        <m:r>
                          <a:rPr lang="en-AU" b="0" i="1" smtClean="0">
                            <a:latin typeface="Cambria Math" panose="02040503050406030204" pitchFamily="18" charset="0"/>
                            <a:ea typeface="Cambria" panose="02040503050406030204" pitchFamily="18" charset="0"/>
                          </a:rPr>
                          <m:t>2</m:t>
                        </m:r>
                        <m:r>
                          <a:rPr lang="en-AU" b="0" i="1" smtClean="0">
                            <a:latin typeface="Cambria Math" panose="02040503050406030204" pitchFamily="18" charset="0"/>
                            <a:ea typeface="Cambria Math" panose="02040503050406030204" pitchFamily="18" charset="0"/>
                          </a:rPr>
                          <m:t>𝜋</m:t>
                        </m:r>
                      </m:num>
                      <m:den>
                        <m:r>
                          <a:rPr lang="en-AU" b="0" i="1" smtClean="0">
                            <a:latin typeface="Cambria Math" panose="02040503050406030204" pitchFamily="18" charset="0"/>
                            <a:ea typeface="Cambria Math" panose="02040503050406030204" pitchFamily="18" charset="0"/>
                          </a:rPr>
                          <m:t>∆</m:t>
                        </m:r>
                        <m:r>
                          <a:rPr lang="en-AU" b="0" i="1" smtClean="0">
                            <a:latin typeface="Cambria Math" panose="02040503050406030204" pitchFamily="18" charset="0"/>
                            <a:ea typeface="Cambria Math" panose="02040503050406030204" pitchFamily="18" charset="0"/>
                          </a:rPr>
                          <m:t>𝜔</m:t>
                        </m:r>
                      </m:den>
                    </m:f>
                  </m:oMath>
                </a14:m>
                <a:r>
                  <a:rPr lang="en-AU" dirty="0" smtClean="0">
                    <a:latin typeface="Cambria" panose="02040503050406030204" pitchFamily="18" charset="0"/>
                    <a:ea typeface="Cambria" panose="02040503050406030204" pitchFamily="18" charset="0"/>
                  </a:rPr>
                  <a:t> </a:t>
                </a:r>
                <a:r>
                  <a:rPr lang="ru-RU" dirty="0">
                    <a:latin typeface="Cambria" panose="02040503050406030204" pitchFamily="18" charset="0"/>
                    <a:ea typeface="Cambria" panose="02040503050406030204" pitchFamily="18" charset="0"/>
                  </a:rPr>
                  <a:t>–</a:t>
                </a:r>
                <a:r>
                  <a:rPr lang="en-AU" dirty="0" smtClean="0">
                    <a:latin typeface="Cambria" panose="02040503050406030204" pitchFamily="18" charset="0"/>
                    <a:ea typeface="Cambria" panose="02040503050406030204" pitchFamily="18" charset="0"/>
                  </a:rPr>
                  <a:t> </a:t>
                </a:r>
                <a:r>
                  <a:rPr lang="ru-RU" dirty="0" smtClean="0">
                    <a:latin typeface="Cambria" panose="02040503050406030204" pitchFamily="18" charset="0"/>
                    <a:ea typeface="Cambria" panose="02040503050406030204" pitchFamily="18" charset="0"/>
                  </a:rPr>
                  <a:t>среднее время жизни</a:t>
                </a:r>
                <a:r>
                  <a:rPr lang="en-AU" dirty="0" smtClean="0">
                    <a:latin typeface="Cambria" panose="02040503050406030204" pitchFamily="18" charset="0"/>
                    <a:ea typeface="Cambria" panose="02040503050406030204" pitchFamily="18" charset="0"/>
                  </a:rPr>
                  <a:t>; </a:t>
                </a:r>
                <a14:m>
                  <m:oMath xmlns:m="http://schemas.openxmlformats.org/officeDocument/2006/math">
                    <m:r>
                      <a:rPr lang="en-AU" b="0" i="1" smtClean="0">
                        <a:latin typeface="Cambria Math" panose="02040503050406030204" pitchFamily="18" charset="0"/>
                        <a:ea typeface="Cambria" panose="02040503050406030204" pitchFamily="18" charset="0"/>
                      </a:rPr>
                      <m:t>𝑙</m:t>
                    </m:r>
                    <m:r>
                      <a:rPr lang="en-AU" b="0" i="1" smtClean="0">
                        <a:latin typeface="Cambria Math" panose="02040503050406030204" pitchFamily="18" charset="0"/>
                        <a:ea typeface="Cambria" panose="02040503050406030204" pitchFamily="18" charset="0"/>
                      </a:rPr>
                      <m:t>=</m:t>
                    </m:r>
                    <m:r>
                      <a:rPr lang="en-AU" b="0" i="1" smtClean="0">
                        <a:latin typeface="Cambria Math" panose="02040503050406030204" pitchFamily="18" charset="0"/>
                        <a:ea typeface="Cambria" panose="02040503050406030204" pitchFamily="18" charset="0"/>
                      </a:rPr>
                      <m:t>𝑐</m:t>
                    </m:r>
                    <m:sSub>
                      <m:sSubPr>
                        <m:ctrlPr>
                          <a:rPr lang="ru-RU" i="1">
                            <a:latin typeface="Cambria Math" panose="02040503050406030204" pitchFamily="18" charset="0"/>
                            <a:ea typeface="Cambria" panose="02040503050406030204" pitchFamily="18" charset="0"/>
                          </a:rPr>
                        </m:ctrlPr>
                      </m:sSubPr>
                      <m:e>
                        <m:r>
                          <a:rPr lang="ru-RU" i="1">
                            <a:latin typeface="Cambria Math" panose="02040503050406030204" pitchFamily="18" charset="0"/>
                            <a:ea typeface="Cambria Math" panose="02040503050406030204" pitchFamily="18" charset="0"/>
                          </a:rPr>
                          <m:t>𝜏</m:t>
                        </m:r>
                      </m:e>
                      <m:sub>
                        <m:r>
                          <a:rPr lang="en-AU" i="1">
                            <a:latin typeface="Cambria Math" panose="02040503050406030204" pitchFamily="18" charset="0"/>
                            <a:ea typeface="Cambria" panose="02040503050406030204" pitchFamily="18" charset="0"/>
                          </a:rPr>
                          <m:t>𝑐</m:t>
                        </m:r>
                      </m:sub>
                    </m:sSub>
                  </m:oMath>
                </a14:m>
                <a:r>
                  <a:rPr lang="en-AU" dirty="0" smtClean="0">
                    <a:latin typeface="Cambria" panose="02040503050406030204" pitchFamily="18" charset="0"/>
                    <a:ea typeface="Cambria" panose="02040503050406030204" pitchFamily="18" charset="0"/>
                  </a:rPr>
                  <a:t> - </a:t>
                </a:r>
                <a:r>
                  <a:rPr lang="ru-RU" dirty="0" smtClean="0">
                    <a:latin typeface="Cambria" panose="02040503050406030204" pitchFamily="18" charset="0"/>
                    <a:ea typeface="Cambria" panose="02040503050406030204" pitchFamily="18" charset="0"/>
                  </a:rPr>
                  <a:t>длина волнового цуга</a:t>
                </a:r>
                <a:endParaRPr lang="ru-RU" dirty="0">
                  <a:latin typeface="Cambria" panose="02040503050406030204" pitchFamily="18" charset="0"/>
                  <a:ea typeface="Cambria" panose="02040503050406030204" pitchFamily="18" charset="0"/>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3966036" y="1232420"/>
                <a:ext cx="7771695" cy="646331"/>
              </a:xfrm>
              <a:prstGeom prst="rect">
                <a:avLst/>
              </a:prstGeom>
              <a:blipFill rotWithShape="0">
                <a:blip r:embed="rId4"/>
                <a:stretch>
                  <a:fillRect t="-22642" b="-102830"/>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3" name="Прямоугольник 12"/>
              <p:cNvSpPr/>
              <p:nvPr/>
            </p:nvSpPr>
            <p:spPr>
              <a:xfrm>
                <a:off x="4540337" y="2963676"/>
                <a:ext cx="2458365" cy="39126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l-GR" i="0" dirty="0" smtClean="0">
                          <a:latin typeface="Cambria Math" panose="02040503050406030204" pitchFamily="18" charset="0"/>
                          <a:ea typeface="Cambria Math" panose="02040503050406030204" pitchFamily="18" charset="0"/>
                        </a:rPr>
                        <m:t>Φ</m:t>
                      </m:r>
                      <m:d>
                        <m:dPr>
                          <m:ctrlPr>
                            <a:rPr lang="ru-RU" i="1" dirty="0" smtClean="0">
                              <a:latin typeface="Cambria Math" panose="02040503050406030204" pitchFamily="18" charset="0"/>
                              <a:ea typeface="Cambria Math" panose="02040503050406030204" pitchFamily="18" charset="0"/>
                            </a:rPr>
                          </m:ctrlPr>
                        </m:dPr>
                        <m:e>
                          <m:r>
                            <a:rPr lang="en-AU" i="1" dirty="0">
                              <a:latin typeface="Cambria Math" panose="02040503050406030204" pitchFamily="18" charset="0"/>
                              <a:ea typeface="Cambria Math" panose="02040503050406030204" pitchFamily="18" charset="0"/>
                            </a:rPr>
                            <m:t>𝑡</m:t>
                          </m:r>
                        </m:e>
                      </m:d>
                      <m:r>
                        <a:rPr lang="en-US" i="1" dirty="0" smtClean="0">
                          <a:latin typeface="Cambria Math" panose="02040503050406030204" pitchFamily="18" charset="0"/>
                        </a:rPr>
                        <m:t>=</m:t>
                      </m:r>
                      <m:sSub>
                        <m:sSubPr>
                          <m:ctrlPr>
                            <a:rPr lang="ru-RU" i="1">
                              <a:latin typeface="Cambria Math" panose="02040503050406030204" pitchFamily="18" charset="0"/>
                              <a:ea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Φ</m:t>
                          </m:r>
                        </m:e>
                        <m:sub>
                          <m:r>
                            <a:rPr lang="en-AU" i="1">
                              <a:latin typeface="Cambria Math" panose="02040503050406030204" pitchFamily="18" charset="0"/>
                              <a:ea typeface="Cambria Math" panose="02040503050406030204" pitchFamily="18" charset="0"/>
                            </a:rPr>
                            <m:t>𝑦</m:t>
                          </m:r>
                        </m:sub>
                      </m:sSub>
                      <m:d>
                        <m:dPr>
                          <m:ctrlPr>
                            <a:rPr lang="ru-RU" i="1">
                              <a:latin typeface="Cambria Math" panose="02040503050406030204" pitchFamily="18" charset="0"/>
                              <a:ea typeface="Cambria Math" panose="02040503050406030204" pitchFamily="18" charset="0"/>
                            </a:rPr>
                          </m:ctrlPr>
                        </m:dPr>
                        <m:e>
                          <m:r>
                            <a:rPr lang="en-AU" i="1">
                              <a:latin typeface="Cambria Math" panose="02040503050406030204" pitchFamily="18" charset="0"/>
                              <a:ea typeface="Cambria Math" panose="02040503050406030204" pitchFamily="18" charset="0"/>
                            </a:rPr>
                            <m:t>𝑡</m:t>
                          </m:r>
                        </m:e>
                      </m:d>
                      <m:r>
                        <a:rPr lang="en-US" b="0" i="0" smtClean="0">
                          <a:latin typeface="Cambria Math" panose="02040503050406030204" pitchFamily="18" charset="0"/>
                          <a:ea typeface="Cambria Math" panose="02040503050406030204" pitchFamily="18" charset="0"/>
                        </a:rPr>
                        <m:t>−</m:t>
                      </m:r>
                      <m:sSub>
                        <m:sSubPr>
                          <m:ctrlPr>
                            <a:rPr lang="ru-RU" i="1">
                              <a:latin typeface="Cambria Math" panose="02040503050406030204" pitchFamily="18" charset="0"/>
                              <a:ea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Φ</m:t>
                          </m:r>
                        </m:e>
                        <m:sub>
                          <m:r>
                            <a:rPr lang="en-AU" i="1">
                              <a:latin typeface="Cambria Math" panose="02040503050406030204" pitchFamily="18" charset="0"/>
                              <a:ea typeface="Cambria Math" panose="02040503050406030204" pitchFamily="18" charset="0"/>
                            </a:rPr>
                            <m:t>𝑥</m:t>
                          </m:r>
                        </m:sub>
                      </m:sSub>
                      <m:d>
                        <m:dPr>
                          <m:ctrlPr>
                            <a:rPr lang="ru-RU" i="1">
                              <a:latin typeface="Cambria Math" panose="02040503050406030204" pitchFamily="18" charset="0"/>
                              <a:ea typeface="Cambria Math" panose="02040503050406030204" pitchFamily="18" charset="0"/>
                            </a:rPr>
                          </m:ctrlPr>
                        </m:dPr>
                        <m:e>
                          <m:r>
                            <a:rPr lang="en-AU" i="1">
                              <a:latin typeface="Cambria Math" panose="02040503050406030204" pitchFamily="18" charset="0"/>
                              <a:ea typeface="Cambria Math" panose="02040503050406030204" pitchFamily="18" charset="0"/>
                            </a:rPr>
                            <m:t>𝑡</m:t>
                          </m:r>
                        </m:e>
                      </m:d>
                    </m:oMath>
                  </m:oMathPara>
                </a14:m>
                <a:endParaRPr lang="ru-RU" dirty="0"/>
              </a:p>
            </p:txBody>
          </p:sp>
        </mc:Choice>
        <mc:Fallback xmlns="">
          <p:sp>
            <p:nvSpPr>
              <p:cNvPr id="13" name="Прямоугольник 12"/>
              <p:cNvSpPr>
                <a:spLocks noRot="1" noChangeAspect="1" noMove="1" noResize="1" noEditPoints="1" noAdjustHandles="1" noChangeArrowheads="1" noChangeShapeType="1" noTextEdit="1"/>
              </p:cNvSpPr>
              <p:nvPr/>
            </p:nvSpPr>
            <p:spPr>
              <a:xfrm>
                <a:off x="4540337" y="2963676"/>
                <a:ext cx="2458365" cy="391261"/>
              </a:xfrm>
              <a:prstGeom prst="rect">
                <a:avLst/>
              </a:prstGeom>
              <a:blipFill rotWithShape="0">
                <a:blip r:embed="rId5"/>
                <a:stretch>
                  <a:fillRect b="-4688"/>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9" name="Прямоугольник 18"/>
              <p:cNvSpPr/>
              <p:nvPr/>
            </p:nvSpPr>
            <p:spPr>
              <a:xfrm>
                <a:off x="10398521" y="2483537"/>
                <a:ext cx="1098185" cy="4097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AU" i="1" smtClean="0">
                              <a:latin typeface="Cambria Math" panose="02040503050406030204" pitchFamily="18" charset="0"/>
                            </a:rPr>
                          </m:ctrlPr>
                        </m:dPr>
                        <m:e>
                          <m:sSub>
                            <m:sSubPr>
                              <m:ctrlPr>
                                <a:rPr lang="en-AU" i="1">
                                  <a:latin typeface="Cambria Math" panose="02040503050406030204" pitchFamily="18" charset="0"/>
                                </a:rPr>
                              </m:ctrlPr>
                            </m:sSubPr>
                            <m:e>
                              <m:r>
                                <a:rPr lang="en-AU" i="1">
                                  <a:latin typeface="Cambria Math" panose="02040503050406030204" pitchFamily="18" charset="0"/>
                                </a:rPr>
                                <m:t>𝐴</m:t>
                              </m:r>
                            </m:e>
                            <m:sub>
                              <m:r>
                                <a:rPr lang="en-AU" i="1">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𝑦</m:t>
                              </m:r>
                            </m:sub>
                          </m:sSub>
                          <m:d>
                            <m:dPr>
                              <m:ctrlPr>
                                <a:rPr lang="en-AU" i="1" smtClean="0">
                                  <a:latin typeface="Cambria Math" panose="02040503050406030204" pitchFamily="18" charset="0"/>
                                </a:rPr>
                              </m:ctrlPr>
                            </m:dPr>
                            <m:e>
                              <m:r>
                                <a:rPr lang="en-US" b="0" i="1" smtClean="0">
                                  <a:latin typeface="Cambria Math" panose="02040503050406030204" pitchFamily="18" charset="0"/>
                                </a:rPr>
                                <m:t>𝑡</m:t>
                              </m:r>
                            </m:e>
                          </m:d>
                        </m:e>
                      </m:d>
                    </m:oMath>
                  </m:oMathPara>
                </a14:m>
                <a:endParaRPr lang="ru-RU" dirty="0"/>
              </a:p>
            </p:txBody>
          </p:sp>
        </mc:Choice>
        <mc:Fallback xmlns="">
          <p:sp>
            <p:nvSpPr>
              <p:cNvPr id="19" name="Прямоугольник 18"/>
              <p:cNvSpPr>
                <a:spLocks noRot="1" noChangeAspect="1" noMove="1" noResize="1" noEditPoints="1" noAdjustHandles="1" noChangeArrowheads="1" noChangeShapeType="1" noTextEdit="1"/>
              </p:cNvSpPr>
              <p:nvPr/>
            </p:nvSpPr>
            <p:spPr>
              <a:xfrm>
                <a:off x="10398521" y="2483537"/>
                <a:ext cx="1098185" cy="409728"/>
              </a:xfrm>
              <a:prstGeom prst="rect">
                <a:avLst/>
              </a:prstGeom>
              <a:blipFill rotWithShape="0">
                <a:blip r:embed="rId6"/>
                <a:stretch>
                  <a:fillRect b="-2941"/>
                </a:stretch>
              </a:blipFill>
            </p:spPr>
            <p:txBody>
              <a:bodyPr/>
              <a:lstStyle/>
              <a:p>
                <a:r>
                  <a:rPr lang="ru-RU">
                    <a:noFill/>
                  </a:rPr>
                  <a:t> </a:t>
                </a:r>
              </a:p>
            </p:txBody>
          </p:sp>
        </mc:Fallback>
      </mc:AlternateContent>
      <p:sp>
        <p:nvSpPr>
          <p:cNvPr id="20" name="TextBox 19"/>
          <p:cNvSpPr txBox="1"/>
          <p:nvPr/>
        </p:nvSpPr>
        <p:spPr>
          <a:xfrm>
            <a:off x="9797298" y="2114205"/>
            <a:ext cx="2300630" cy="369332"/>
          </a:xfrm>
          <a:prstGeom prst="rect">
            <a:avLst/>
          </a:prstGeom>
          <a:noFill/>
        </p:spPr>
        <p:txBody>
          <a:bodyPr wrap="none" rtlCol="0">
            <a:spAutoFit/>
          </a:bodyPr>
          <a:lstStyle/>
          <a:p>
            <a:r>
              <a:rPr lang="ru-RU" dirty="0" smtClean="0">
                <a:latin typeface="Cambria" panose="02040503050406030204" pitchFamily="18" charset="0"/>
                <a:ea typeface="Cambria" panose="02040503050406030204" pitchFamily="18" charset="0"/>
              </a:rPr>
              <a:t>Среднее по времени</a:t>
            </a:r>
            <a:endParaRPr lang="ru-RU" dirty="0">
              <a:latin typeface="Cambria" panose="02040503050406030204" pitchFamily="18" charset="0"/>
              <a:ea typeface="Cambria" panose="02040503050406030204" pitchFamily="18" charset="0"/>
            </a:endParaRPr>
          </a:p>
        </p:txBody>
      </p:sp>
      <p:pic>
        <p:nvPicPr>
          <p:cNvPr id="21" name="Рисунок 20"/>
          <p:cNvPicPr>
            <a:picLocks noChangeAspect="1"/>
          </p:cNvPicPr>
          <p:nvPr/>
        </p:nvPicPr>
        <p:blipFill rotWithShape="1">
          <a:blip r:embed="rId7">
            <a:extLst>
              <a:ext uri="{28A0092B-C50C-407E-A947-70E740481C1C}">
                <a14:useLocalDpi xmlns:a14="http://schemas.microsoft.com/office/drawing/2010/main" val="0"/>
              </a:ext>
            </a:extLst>
          </a:blip>
          <a:srcRect l="19500"/>
          <a:stretch/>
        </p:blipFill>
        <p:spPr>
          <a:xfrm>
            <a:off x="322551" y="1051902"/>
            <a:ext cx="3479676" cy="1911774"/>
          </a:xfrm>
          <a:prstGeom prst="rect">
            <a:avLst/>
          </a:prstGeom>
        </p:spPr>
      </p:pic>
      <mc:AlternateContent xmlns:mc="http://schemas.openxmlformats.org/markup-compatibility/2006" xmlns:a14="http://schemas.microsoft.com/office/drawing/2010/main">
        <mc:Choice Requires="a14">
          <p:sp>
            <p:nvSpPr>
              <p:cNvPr id="16" name="TextBox 15"/>
              <p:cNvSpPr txBox="1"/>
              <p:nvPr/>
            </p:nvSpPr>
            <p:spPr>
              <a:xfrm>
                <a:off x="2912885" y="2089446"/>
                <a:ext cx="3357907" cy="81176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ru-RU" i="1" smtClean="0">
                              <a:latin typeface="Cambria Math" panose="02040503050406030204" pitchFamily="18" charset="0"/>
                            </a:rPr>
                          </m:ctrlPr>
                        </m:dPr>
                        <m:e>
                          <m:m>
                            <m:mPr>
                              <m:mcs>
                                <m:mc>
                                  <m:mcPr>
                                    <m:count m:val="1"/>
                                    <m:mcJc m:val="center"/>
                                  </m:mcPr>
                                </m:mc>
                              </m:mcs>
                              <m:ctrlPr>
                                <a:rPr lang="ru-RU" i="1" smtClean="0">
                                  <a:solidFill>
                                    <a:schemeClr val="tx1"/>
                                  </a:solidFill>
                                  <a:latin typeface="Cambria Math" panose="02040503050406030204" pitchFamily="18" charset="0"/>
                                </a:rPr>
                              </m:ctrlPr>
                            </m:mPr>
                            <m:mr>
                              <m:e>
                                <m:sSub>
                                  <m:sSubPr>
                                    <m:ctrlPr>
                                      <a:rPr lang="ru-RU" i="1" smtClean="0">
                                        <a:solidFill>
                                          <a:schemeClr val="tx1"/>
                                        </a:solidFill>
                                        <a:latin typeface="Cambria Math" panose="02040503050406030204" pitchFamily="18" charset="0"/>
                                      </a:rPr>
                                    </m:ctrlPr>
                                  </m:sSubPr>
                                  <m:e>
                                    <m:r>
                                      <a:rPr lang="en-AU" b="0" i="1" smtClean="0">
                                        <a:solidFill>
                                          <a:schemeClr val="tx1"/>
                                        </a:solidFill>
                                        <a:latin typeface="Cambria Math" panose="02040503050406030204" pitchFamily="18" charset="0"/>
                                      </a:rPr>
                                      <m:t>𝐸</m:t>
                                    </m:r>
                                  </m:e>
                                  <m:sub>
                                    <m:r>
                                      <a:rPr lang="en-AU" b="0" i="1" smtClean="0">
                                        <a:solidFill>
                                          <a:schemeClr val="tx1"/>
                                        </a:solidFill>
                                        <a:latin typeface="Cambria Math" panose="02040503050406030204" pitchFamily="18" charset="0"/>
                                      </a:rPr>
                                      <m:t>𝑥</m:t>
                                    </m:r>
                                  </m:sub>
                                </m:sSub>
                                <m:d>
                                  <m:dPr>
                                    <m:ctrlPr>
                                      <a:rPr lang="ru-RU" i="1" smtClean="0">
                                        <a:solidFill>
                                          <a:schemeClr val="tx1"/>
                                        </a:solidFill>
                                        <a:latin typeface="Cambria Math" panose="02040503050406030204" pitchFamily="18" charset="0"/>
                                      </a:rPr>
                                    </m:ctrlPr>
                                  </m:dPr>
                                  <m:e>
                                    <m:r>
                                      <a:rPr lang="en-AU" b="0" i="1" smtClean="0">
                                        <a:solidFill>
                                          <a:schemeClr val="tx1"/>
                                        </a:solidFill>
                                        <a:latin typeface="Cambria Math" panose="02040503050406030204" pitchFamily="18" charset="0"/>
                                      </a:rPr>
                                      <m:t>𝑡</m:t>
                                    </m:r>
                                  </m:e>
                                </m:d>
                                <m:r>
                                  <m:rPr>
                                    <m:brk m:alnAt="7"/>
                                  </m:rPr>
                                  <a:rPr lang="en-AU" b="0" i="1" smtClean="0">
                                    <a:solidFill>
                                      <a:schemeClr val="tx1"/>
                                    </a:solidFill>
                                    <a:latin typeface="Cambria Math" panose="02040503050406030204" pitchFamily="18" charset="0"/>
                                  </a:rPr>
                                  <m:t>=</m:t>
                                </m:r>
                                <m:sSub>
                                  <m:sSubPr>
                                    <m:ctrlPr>
                                      <a:rPr lang="en-AU" i="1" smtClean="0">
                                        <a:solidFill>
                                          <a:schemeClr val="tx1"/>
                                        </a:solidFill>
                                        <a:latin typeface="Cambria Math" panose="02040503050406030204" pitchFamily="18" charset="0"/>
                                      </a:rPr>
                                    </m:ctrlPr>
                                  </m:sSubPr>
                                  <m:e>
                                    <m:r>
                                      <a:rPr lang="en-AU" b="0" i="1" smtClean="0">
                                        <a:solidFill>
                                          <a:schemeClr val="tx1"/>
                                        </a:solidFill>
                                        <a:latin typeface="Cambria Math" panose="02040503050406030204" pitchFamily="18" charset="0"/>
                                      </a:rPr>
                                      <m:t>𝐴</m:t>
                                    </m:r>
                                  </m:e>
                                  <m:sub>
                                    <m:r>
                                      <a:rPr lang="en-AU" b="0" i="1" smtClean="0">
                                        <a:solidFill>
                                          <a:schemeClr val="tx1"/>
                                        </a:solidFill>
                                        <a:latin typeface="Cambria Math" panose="02040503050406030204" pitchFamily="18" charset="0"/>
                                      </a:rPr>
                                      <m:t>𝑥</m:t>
                                    </m:r>
                                  </m:sub>
                                </m:sSub>
                                <m:r>
                                  <a:rPr lang="ru-RU" b="0" i="1" smtClean="0">
                                    <a:solidFill>
                                      <a:schemeClr val="tx1"/>
                                    </a:solidFill>
                                    <a:latin typeface="Cambria Math" panose="02040503050406030204" pitchFamily="18" charset="0"/>
                                  </a:rPr>
                                  <m:t>(</m:t>
                                </m:r>
                                <m:r>
                                  <a:rPr lang="en-AU" b="0" i="1" smtClean="0">
                                    <a:solidFill>
                                      <a:schemeClr val="tx1"/>
                                    </a:solidFill>
                                    <a:latin typeface="Cambria Math" panose="02040503050406030204" pitchFamily="18" charset="0"/>
                                  </a:rPr>
                                  <m:t>𝑡</m:t>
                                </m:r>
                                <m:r>
                                  <a:rPr lang="en-AU" b="0" i="1" smtClean="0">
                                    <a:solidFill>
                                      <a:schemeClr val="tx1"/>
                                    </a:solidFill>
                                    <a:latin typeface="Cambria Math" panose="02040503050406030204" pitchFamily="18" charset="0"/>
                                  </a:rPr>
                                  <m:t>)</m:t>
                                </m:r>
                                <m:func>
                                  <m:funcPr>
                                    <m:ctrlPr>
                                      <a:rPr lang="en-AU" i="1" smtClean="0">
                                        <a:solidFill>
                                          <a:schemeClr val="tx1"/>
                                        </a:solidFill>
                                        <a:latin typeface="Cambria Math" panose="02040503050406030204" pitchFamily="18" charset="0"/>
                                      </a:rPr>
                                    </m:ctrlPr>
                                  </m:funcPr>
                                  <m:fName>
                                    <m:r>
                                      <m:rPr>
                                        <m:sty m:val="p"/>
                                        <m:brk m:alnAt="7"/>
                                      </m:rPr>
                                      <a:rPr lang="en-AU" b="0" i="0" smtClean="0">
                                        <a:solidFill>
                                          <a:schemeClr val="tx1"/>
                                        </a:solidFill>
                                        <a:latin typeface="Cambria Math" panose="02040503050406030204" pitchFamily="18" charset="0"/>
                                      </a:rPr>
                                      <m:t>c</m:t>
                                    </m:r>
                                    <m:r>
                                      <m:rPr>
                                        <m:sty m:val="p"/>
                                      </m:rPr>
                                      <a:rPr lang="en-AU" b="0" i="0" smtClean="0">
                                        <a:solidFill>
                                          <a:schemeClr val="tx1"/>
                                        </a:solidFill>
                                        <a:latin typeface="Cambria Math" panose="02040503050406030204" pitchFamily="18" charset="0"/>
                                      </a:rPr>
                                      <m:t>os</m:t>
                                    </m:r>
                                  </m:fName>
                                  <m:e>
                                    <m:d>
                                      <m:dPr>
                                        <m:begChr m:val="["/>
                                        <m:endChr m:val="]"/>
                                        <m:ctrlPr>
                                          <a:rPr lang="en-AU" i="1" smtClean="0">
                                            <a:solidFill>
                                              <a:schemeClr val="tx1"/>
                                            </a:solidFill>
                                            <a:latin typeface="Cambria Math" panose="02040503050406030204" pitchFamily="18" charset="0"/>
                                          </a:rPr>
                                        </m:ctrlPr>
                                      </m:dPr>
                                      <m:e>
                                        <m:r>
                                          <a:rPr lang="en-AU" i="1">
                                            <a:latin typeface="Cambria Math" panose="02040503050406030204" pitchFamily="18" charset="0"/>
                                            <a:ea typeface="Cambria Math" panose="02040503050406030204" pitchFamily="18" charset="0"/>
                                          </a:rPr>
                                          <m:t>𝜔</m:t>
                                        </m:r>
                                        <m:r>
                                          <a:rPr lang="en-AU" i="1">
                                            <a:latin typeface="Cambria Math" panose="02040503050406030204" pitchFamily="18" charset="0"/>
                                            <a:ea typeface="Cambria Math" panose="02040503050406030204" pitchFamily="18" charset="0"/>
                                          </a:rPr>
                                          <m:t>𝑡</m:t>
                                        </m:r>
                                        <m:r>
                                          <a:rPr lang="ru-RU" i="1">
                                            <a:latin typeface="Cambria Math" panose="02040503050406030204" pitchFamily="18" charset="0"/>
                                            <a:ea typeface="Cambria Math" panose="02040503050406030204" pitchFamily="18" charset="0"/>
                                          </a:rPr>
                                          <m:t>+</m:t>
                                        </m:r>
                                        <m:sSub>
                                          <m:sSubPr>
                                            <m:ctrlPr>
                                              <a:rPr lang="ru-RU" i="1" smtClean="0">
                                                <a:latin typeface="Cambria Math" panose="02040503050406030204" pitchFamily="18" charset="0"/>
                                                <a:ea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Φ</m:t>
                                            </m:r>
                                          </m:e>
                                          <m:sub>
                                            <m:r>
                                              <a:rPr lang="en-AU" b="0" i="1" smtClean="0">
                                                <a:latin typeface="Cambria Math" panose="02040503050406030204" pitchFamily="18" charset="0"/>
                                                <a:ea typeface="Cambria Math" panose="02040503050406030204" pitchFamily="18" charset="0"/>
                                              </a:rPr>
                                              <m:t>𝑥</m:t>
                                            </m:r>
                                          </m:sub>
                                        </m:sSub>
                                        <m:d>
                                          <m:dPr>
                                            <m:ctrlPr>
                                              <a:rPr lang="ru-RU" i="1" smtClean="0">
                                                <a:latin typeface="Cambria Math" panose="02040503050406030204" pitchFamily="18" charset="0"/>
                                                <a:ea typeface="Cambria Math" panose="02040503050406030204" pitchFamily="18" charset="0"/>
                                              </a:rPr>
                                            </m:ctrlPr>
                                          </m:dPr>
                                          <m:e>
                                            <m:r>
                                              <a:rPr lang="en-AU" b="0" i="1" smtClean="0">
                                                <a:latin typeface="Cambria Math" panose="02040503050406030204" pitchFamily="18" charset="0"/>
                                                <a:ea typeface="Cambria Math" panose="02040503050406030204" pitchFamily="18" charset="0"/>
                                              </a:rPr>
                                              <m:t>𝑡</m:t>
                                            </m:r>
                                          </m:e>
                                        </m:d>
                                      </m:e>
                                    </m:d>
                                  </m:e>
                                </m:func>
                              </m:e>
                            </m:mr>
                            <m:mr>
                              <m:e>
                                <m:sSub>
                                  <m:sSubPr>
                                    <m:ctrlPr>
                                      <a:rPr lang="ru-RU" i="1" smtClean="0">
                                        <a:solidFill>
                                          <a:schemeClr val="tx1"/>
                                        </a:solidFill>
                                        <a:latin typeface="Cambria Math" panose="02040503050406030204" pitchFamily="18" charset="0"/>
                                      </a:rPr>
                                    </m:ctrlPr>
                                  </m:sSubPr>
                                  <m:e>
                                    <m:r>
                                      <a:rPr lang="en-AU" b="0" i="1">
                                        <a:solidFill>
                                          <a:schemeClr val="tx1"/>
                                        </a:solidFill>
                                        <a:latin typeface="Cambria Math" panose="02040503050406030204" pitchFamily="18" charset="0"/>
                                      </a:rPr>
                                      <m:t>𝐸</m:t>
                                    </m:r>
                                  </m:e>
                                  <m:sub>
                                    <m:r>
                                      <a:rPr lang="en-AU" b="0" i="1" smtClean="0">
                                        <a:solidFill>
                                          <a:schemeClr val="tx1"/>
                                        </a:solidFill>
                                        <a:latin typeface="Cambria Math" panose="02040503050406030204" pitchFamily="18" charset="0"/>
                                      </a:rPr>
                                      <m:t>𝑦</m:t>
                                    </m:r>
                                  </m:sub>
                                </m:sSub>
                                <m:d>
                                  <m:dPr>
                                    <m:ctrlPr>
                                      <a:rPr lang="ru-RU" i="1">
                                        <a:solidFill>
                                          <a:schemeClr val="tx1"/>
                                        </a:solidFill>
                                        <a:latin typeface="Cambria Math" panose="02040503050406030204" pitchFamily="18" charset="0"/>
                                      </a:rPr>
                                    </m:ctrlPr>
                                  </m:dPr>
                                  <m:e>
                                    <m:r>
                                      <a:rPr lang="en-AU" b="0" i="1">
                                        <a:solidFill>
                                          <a:schemeClr val="tx1"/>
                                        </a:solidFill>
                                        <a:latin typeface="Cambria Math" panose="02040503050406030204" pitchFamily="18" charset="0"/>
                                      </a:rPr>
                                      <m:t>𝑡</m:t>
                                    </m:r>
                                  </m:e>
                                </m:d>
                                <m:r>
                                  <m:rPr>
                                    <m:brk m:alnAt="7"/>
                                  </m:rPr>
                                  <a:rPr lang="en-AU" b="0" i="1">
                                    <a:solidFill>
                                      <a:schemeClr val="tx1"/>
                                    </a:solidFill>
                                    <a:latin typeface="Cambria Math" panose="02040503050406030204" pitchFamily="18" charset="0"/>
                                  </a:rPr>
                                  <m:t>=</m:t>
                                </m:r>
                                <m:sSub>
                                  <m:sSubPr>
                                    <m:ctrlPr>
                                      <a:rPr lang="en-AU" i="1">
                                        <a:solidFill>
                                          <a:schemeClr val="tx1"/>
                                        </a:solidFill>
                                        <a:latin typeface="Cambria Math" panose="02040503050406030204" pitchFamily="18" charset="0"/>
                                      </a:rPr>
                                    </m:ctrlPr>
                                  </m:sSubPr>
                                  <m:e>
                                    <m:r>
                                      <a:rPr lang="en-AU" b="0" i="1">
                                        <a:solidFill>
                                          <a:schemeClr val="tx1"/>
                                        </a:solidFill>
                                        <a:latin typeface="Cambria Math" panose="02040503050406030204" pitchFamily="18" charset="0"/>
                                      </a:rPr>
                                      <m:t>𝐴</m:t>
                                    </m:r>
                                  </m:e>
                                  <m:sub>
                                    <m:r>
                                      <a:rPr lang="en-AU" b="0" i="1" smtClean="0">
                                        <a:solidFill>
                                          <a:schemeClr val="tx1"/>
                                        </a:solidFill>
                                        <a:latin typeface="Cambria Math" panose="02040503050406030204" pitchFamily="18" charset="0"/>
                                      </a:rPr>
                                      <m:t>𝑦</m:t>
                                    </m:r>
                                  </m:sub>
                                </m:sSub>
                                <m:r>
                                  <a:rPr lang="ru-RU" i="1">
                                    <a:latin typeface="Cambria Math" panose="02040503050406030204" pitchFamily="18" charset="0"/>
                                  </a:rPr>
                                  <m:t>(</m:t>
                                </m:r>
                                <m:r>
                                  <a:rPr lang="en-AU" i="1">
                                    <a:latin typeface="Cambria Math" panose="02040503050406030204" pitchFamily="18" charset="0"/>
                                  </a:rPr>
                                  <m:t>𝑡</m:t>
                                </m:r>
                                <m:r>
                                  <a:rPr lang="en-AU" i="1">
                                    <a:latin typeface="Cambria Math" panose="02040503050406030204" pitchFamily="18" charset="0"/>
                                  </a:rPr>
                                  <m:t>)</m:t>
                                </m:r>
                                <m:func>
                                  <m:funcPr>
                                    <m:ctrlPr>
                                      <a:rPr lang="en-AU" i="1">
                                        <a:latin typeface="Cambria Math" panose="02040503050406030204" pitchFamily="18" charset="0"/>
                                      </a:rPr>
                                    </m:ctrlPr>
                                  </m:funcPr>
                                  <m:fName>
                                    <m:r>
                                      <m:rPr>
                                        <m:sty m:val="p"/>
                                        <m:brk m:alnAt="7"/>
                                      </m:rPr>
                                      <a:rPr lang="en-AU">
                                        <a:latin typeface="Cambria Math" panose="02040503050406030204" pitchFamily="18" charset="0"/>
                                      </a:rPr>
                                      <m:t>c</m:t>
                                    </m:r>
                                    <m:r>
                                      <m:rPr>
                                        <m:sty m:val="p"/>
                                      </m:rPr>
                                      <a:rPr lang="en-AU">
                                        <a:latin typeface="Cambria Math" panose="02040503050406030204" pitchFamily="18" charset="0"/>
                                      </a:rPr>
                                      <m:t>os</m:t>
                                    </m:r>
                                  </m:fName>
                                  <m:e>
                                    <m:d>
                                      <m:dPr>
                                        <m:begChr m:val="["/>
                                        <m:endChr m:val="]"/>
                                        <m:ctrlPr>
                                          <a:rPr lang="en-AU" i="1">
                                            <a:latin typeface="Cambria Math" panose="02040503050406030204" pitchFamily="18" charset="0"/>
                                          </a:rPr>
                                        </m:ctrlPr>
                                      </m:dPr>
                                      <m:e>
                                        <m:r>
                                          <a:rPr lang="en-AU" i="1">
                                            <a:latin typeface="Cambria Math" panose="02040503050406030204" pitchFamily="18" charset="0"/>
                                            <a:ea typeface="Cambria Math" panose="02040503050406030204" pitchFamily="18" charset="0"/>
                                          </a:rPr>
                                          <m:t>𝜔</m:t>
                                        </m:r>
                                        <m:r>
                                          <a:rPr lang="en-AU" i="1">
                                            <a:latin typeface="Cambria Math" panose="02040503050406030204" pitchFamily="18" charset="0"/>
                                            <a:ea typeface="Cambria Math" panose="02040503050406030204" pitchFamily="18" charset="0"/>
                                          </a:rPr>
                                          <m:t>𝑡</m:t>
                                        </m:r>
                                        <m:r>
                                          <a:rPr lang="ru-RU" i="1">
                                            <a:latin typeface="Cambria Math" panose="02040503050406030204" pitchFamily="18" charset="0"/>
                                            <a:ea typeface="Cambria Math" panose="02040503050406030204" pitchFamily="18" charset="0"/>
                                          </a:rPr>
                                          <m:t>+</m:t>
                                        </m:r>
                                        <m:sSub>
                                          <m:sSubPr>
                                            <m:ctrlPr>
                                              <a:rPr lang="ru-RU" i="1">
                                                <a:latin typeface="Cambria Math" panose="02040503050406030204" pitchFamily="18" charset="0"/>
                                                <a:ea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Φ</m:t>
                                            </m:r>
                                          </m:e>
                                          <m:sub>
                                            <m:r>
                                              <a:rPr lang="en-AU" b="0" i="1" smtClean="0">
                                                <a:latin typeface="Cambria Math" panose="02040503050406030204" pitchFamily="18" charset="0"/>
                                                <a:ea typeface="Cambria Math" panose="02040503050406030204" pitchFamily="18" charset="0"/>
                                              </a:rPr>
                                              <m:t>𝑦</m:t>
                                            </m:r>
                                          </m:sub>
                                        </m:sSub>
                                        <m:d>
                                          <m:dPr>
                                            <m:ctrlPr>
                                              <a:rPr lang="ru-RU" i="1">
                                                <a:latin typeface="Cambria Math" panose="02040503050406030204" pitchFamily="18" charset="0"/>
                                                <a:ea typeface="Cambria Math" panose="02040503050406030204" pitchFamily="18" charset="0"/>
                                              </a:rPr>
                                            </m:ctrlPr>
                                          </m:dPr>
                                          <m:e>
                                            <m:r>
                                              <a:rPr lang="en-AU" i="1">
                                                <a:latin typeface="Cambria Math" panose="02040503050406030204" pitchFamily="18" charset="0"/>
                                                <a:ea typeface="Cambria Math" panose="02040503050406030204" pitchFamily="18" charset="0"/>
                                              </a:rPr>
                                              <m:t>𝑡</m:t>
                                            </m:r>
                                          </m:e>
                                        </m:d>
                                      </m:e>
                                    </m:d>
                                  </m:e>
                                </m:func>
                              </m:e>
                            </m:mr>
                          </m:m>
                        </m:e>
                      </m:d>
                    </m:oMath>
                  </m:oMathPara>
                </a14:m>
                <a:endParaRPr lang="ru-RU" dirty="0"/>
              </a:p>
            </p:txBody>
          </p:sp>
        </mc:Choice>
        <mc:Fallback xmlns="">
          <p:sp>
            <p:nvSpPr>
              <p:cNvPr id="16" name="TextBox 15"/>
              <p:cNvSpPr txBox="1">
                <a:spLocks noRot="1" noChangeAspect="1" noMove="1" noResize="1" noEditPoints="1" noAdjustHandles="1" noChangeArrowheads="1" noChangeShapeType="1" noTextEdit="1"/>
              </p:cNvSpPr>
              <p:nvPr/>
            </p:nvSpPr>
            <p:spPr>
              <a:xfrm>
                <a:off x="2912885" y="2089446"/>
                <a:ext cx="3357907" cy="811761"/>
              </a:xfrm>
              <a:prstGeom prst="rect">
                <a:avLst/>
              </a:prstGeom>
              <a:blipFill rotWithShape="0">
                <a:blip r:embed="rId8"/>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8" name="TextBox 17"/>
              <p:cNvSpPr txBox="1"/>
              <p:nvPr/>
            </p:nvSpPr>
            <p:spPr>
              <a:xfrm>
                <a:off x="6271484" y="2095885"/>
                <a:ext cx="3259739" cy="81176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ru-RU" i="1" smtClean="0">
                              <a:latin typeface="Cambria Math" panose="02040503050406030204" pitchFamily="18" charset="0"/>
                            </a:rPr>
                          </m:ctrlPr>
                        </m:dPr>
                        <m:e>
                          <m:m>
                            <m:mPr>
                              <m:mcs>
                                <m:mc>
                                  <m:mcPr>
                                    <m:count m:val="1"/>
                                    <m:mcJc m:val="center"/>
                                  </m:mcPr>
                                </m:mc>
                              </m:mcs>
                              <m:ctrlPr>
                                <a:rPr lang="ru-RU" i="1" smtClean="0">
                                  <a:solidFill>
                                    <a:schemeClr val="tx1"/>
                                  </a:solidFill>
                                  <a:latin typeface="Cambria Math" panose="02040503050406030204" pitchFamily="18" charset="0"/>
                                </a:rPr>
                              </m:ctrlPr>
                            </m:mPr>
                            <m:mr>
                              <m:e>
                                <m:sSub>
                                  <m:sSubPr>
                                    <m:ctrlPr>
                                      <a:rPr lang="ru-RU" i="1" smtClean="0">
                                        <a:solidFill>
                                          <a:schemeClr val="tx1"/>
                                        </a:solidFill>
                                        <a:latin typeface="Cambria Math" panose="02040503050406030204" pitchFamily="18" charset="0"/>
                                      </a:rPr>
                                    </m:ctrlPr>
                                  </m:sSubPr>
                                  <m:e>
                                    <m:r>
                                      <a:rPr lang="en-AU" b="0" i="1" smtClean="0">
                                        <a:solidFill>
                                          <a:schemeClr val="tx1"/>
                                        </a:solidFill>
                                        <a:latin typeface="Cambria Math" panose="02040503050406030204" pitchFamily="18" charset="0"/>
                                      </a:rPr>
                                      <m:t>𝐸</m:t>
                                    </m:r>
                                  </m:e>
                                  <m:sub>
                                    <m:r>
                                      <a:rPr lang="en-AU" b="0" i="1" smtClean="0">
                                        <a:solidFill>
                                          <a:schemeClr val="tx1"/>
                                        </a:solidFill>
                                        <a:latin typeface="Cambria Math" panose="02040503050406030204" pitchFamily="18" charset="0"/>
                                      </a:rPr>
                                      <m:t>𝑥</m:t>
                                    </m:r>
                                  </m:sub>
                                </m:sSub>
                                <m:d>
                                  <m:dPr>
                                    <m:ctrlPr>
                                      <a:rPr lang="ru-RU" i="1" smtClean="0">
                                        <a:solidFill>
                                          <a:schemeClr val="tx1"/>
                                        </a:solidFill>
                                        <a:latin typeface="Cambria Math" panose="02040503050406030204" pitchFamily="18" charset="0"/>
                                      </a:rPr>
                                    </m:ctrlPr>
                                  </m:dPr>
                                  <m:e>
                                    <m:r>
                                      <a:rPr lang="en-AU" b="0" i="1" smtClean="0">
                                        <a:solidFill>
                                          <a:schemeClr val="tx1"/>
                                        </a:solidFill>
                                        <a:latin typeface="Cambria Math" panose="02040503050406030204" pitchFamily="18" charset="0"/>
                                      </a:rPr>
                                      <m:t>𝑡</m:t>
                                    </m:r>
                                  </m:e>
                                </m:d>
                                <m:r>
                                  <m:rPr>
                                    <m:brk m:alnAt="7"/>
                                  </m:rPr>
                                  <a:rPr lang="en-AU" b="0" i="1" smtClean="0">
                                    <a:solidFill>
                                      <a:schemeClr val="tx1"/>
                                    </a:solidFill>
                                    <a:latin typeface="Cambria Math" panose="02040503050406030204" pitchFamily="18" charset="0"/>
                                  </a:rPr>
                                  <m:t>=</m:t>
                                </m:r>
                                <m:sSub>
                                  <m:sSubPr>
                                    <m:ctrlPr>
                                      <a:rPr lang="en-AU" i="1" smtClean="0">
                                        <a:solidFill>
                                          <a:schemeClr val="tx1"/>
                                        </a:solidFill>
                                        <a:latin typeface="Cambria Math" panose="02040503050406030204" pitchFamily="18" charset="0"/>
                                      </a:rPr>
                                    </m:ctrlPr>
                                  </m:sSubPr>
                                  <m:e>
                                    <m:r>
                                      <a:rPr lang="en-AU" b="0" i="1" smtClean="0">
                                        <a:solidFill>
                                          <a:schemeClr val="tx1"/>
                                        </a:solidFill>
                                        <a:latin typeface="Cambria Math" panose="02040503050406030204" pitchFamily="18" charset="0"/>
                                      </a:rPr>
                                      <m:t>𝐴</m:t>
                                    </m:r>
                                  </m:e>
                                  <m:sub>
                                    <m:r>
                                      <a:rPr lang="en-AU" b="0" i="1" smtClean="0">
                                        <a:solidFill>
                                          <a:schemeClr val="tx1"/>
                                        </a:solidFill>
                                        <a:latin typeface="Cambria Math" panose="02040503050406030204" pitchFamily="18" charset="0"/>
                                      </a:rPr>
                                      <m:t>𝑥</m:t>
                                    </m:r>
                                  </m:sub>
                                </m:sSub>
                                <m:r>
                                  <a:rPr lang="en-AU" b="0" i="1" smtClean="0">
                                    <a:solidFill>
                                      <a:schemeClr val="tx1"/>
                                    </a:solidFill>
                                    <a:latin typeface="Cambria Math" panose="02040503050406030204" pitchFamily="18" charset="0"/>
                                  </a:rPr>
                                  <m:t>(</m:t>
                                </m:r>
                                <m:r>
                                  <a:rPr lang="en-AU" b="0" i="1" smtClean="0">
                                    <a:solidFill>
                                      <a:schemeClr val="tx1"/>
                                    </a:solidFill>
                                    <a:latin typeface="Cambria Math" panose="02040503050406030204" pitchFamily="18" charset="0"/>
                                  </a:rPr>
                                  <m:t>𝑡</m:t>
                                </m:r>
                                <m:r>
                                  <a:rPr lang="en-AU" b="0" i="1" smtClean="0">
                                    <a:solidFill>
                                      <a:schemeClr val="tx1"/>
                                    </a:solidFill>
                                    <a:latin typeface="Cambria Math" panose="02040503050406030204" pitchFamily="18" charset="0"/>
                                  </a:rPr>
                                  <m:t>)</m:t>
                                </m:r>
                                <m:func>
                                  <m:funcPr>
                                    <m:ctrlPr>
                                      <a:rPr lang="en-AU" i="1" smtClean="0">
                                        <a:solidFill>
                                          <a:schemeClr val="tx1"/>
                                        </a:solidFill>
                                        <a:latin typeface="Cambria Math" panose="02040503050406030204" pitchFamily="18" charset="0"/>
                                      </a:rPr>
                                    </m:ctrlPr>
                                  </m:funcPr>
                                  <m:fName>
                                    <m:r>
                                      <m:rPr>
                                        <m:sty m:val="p"/>
                                        <m:brk m:alnAt="7"/>
                                      </m:rPr>
                                      <a:rPr lang="en-AU" b="0" i="0" smtClean="0">
                                        <a:solidFill>
                                          <a:schemeClr val="tx1"/>
                                        </a:solidFill>
                                        <a:latin typeface="Cambria Math" panose="02040503050406030204" pitchFamily="18" charset="0"/>
                                      </a:rPr>
                                      <m:t>c</m:t>
                                    </m:r>
                                    <m:r>
                                      <m:rPr>
                                        <m:sty m:val="p"/>
                                      </m:rPr>
                                      <a:rPr lang="en-AU" b="0" i="0" smtClean="0">
                                        <a:solidFill>
                                          <a:schemeClr val="tx1"/>
                                        </a:solidFill>
                                        <a:latin typeface="Cambria Math" panose="02040503050406030204" pitchFamily="18" charset="0"/>
                                      </a:rPr>
                                      <m:t>os</m:t>
                                    </m:r>
                                  </m:fName>
                                  <m:e>
                                    <m:d>
                                      <m:dPr>
                                        <m:begChr m:val="["/>
                                        <m:endChr m:val="]"/>
                                        <m:ctrlPr>
                                          <a:rPr lang="en-AU" i="1" smtClean="0">
                                            <a:solidFill>
                                              <a:schemeClr val="tx1"/>
                                            </a:solidFill>
                                            <a:latin typeface="Cambria Math" panose="02040503050406030204" pitchFamily="18" charset="0"/>
                                          </a:rPr>
                                        </m:ctrlPr>
                                      </m:dPr>
                                      <m:e>
                                        <m:r>
                                          <a:rPr lang="en-AU" i="1">
                                            <a:latin typeface="Cambria Math" panose="02040503050406030204" pitchFamily="18" charset="0"/>
                                            <a:ea typeface="Cambria Math" panose="02040503050406030204" pitchFamily="18" charset="0"/>
                                          </a:rPr>
                                          <m:t>𝜔</m:t>
                                        </m:r>
                                        <m:r>
                                          <a:rPr lang="en-AU" i="1">
                                            <a:latin typeface="Cambria Math" panose="02040503050406030204" pitchFamily="18" charset="0"/>
                                            <a:ea typeface="Cambria Math" panose="02040503050406030204" pitchFamily="18" charset="0"/>
                                          </a:rPr>
                                          <m:t>𝑡</m:t>
                                        </m:r>
                                      </m:e>
                                    </m:d>
                                  </m:e>
                                </m:func>
                              </m:e>
                            </m:mr>
                            <m:mr>
                              <m:e>
                                <m:sSub>
                                  <m:sSubPr>
                                    <m:ctrlPr>
                                      <a:rPr lang="ru-RU" i="1" smtClean="0">
                                        <a:solidFill>
                                          <a:schemeClr val="tx1"/>
                                        </a:solidFill>
                                        <a:latin typeface="Cambria Math" panose="02040503050406030204" pitchFamily="18" charset="0"/>
                                      </a:rPr>
                                    </m:ctrlPr>
                                  </m:sSubPr>
                                  <m:e>
                                    <m:r>
                                      <a:rPr lang="en-AU" b="0" i="1">
                                        <a:solidFill>
                                          <a:schemeClr val="tx1"/>
                                        </a:solidFill>
                                        <a:latin typeface="Cambria Math" panose="02040503050406030204" pitchFamily="18" charset="0"/>
                                      </a:rPr>
                                      <m:t>𝐸</m:t>
                                    </m:r>
                                  </m:e>
                                  <m:sub>
                                    <m:r>
                                      <a:rPr lang="en-AU" b="0" i="1" smtClean="0">
                                        <a:solidFill>
                                          <a:schemeClr val="tx1"/>
                                        </a:solidFill>
                                        <a:latin typeface="Cambria Math" panose="02040503050406030204" pitchFamily="18" charset="0"/>
                                      </a:rPr>
                                      <m:t>𝑦</m:t>
                                    </m:r>
                                  </m:sub>
                                </m:sSub>
                                <m:d>
                                  <m:dPr>
                                    <m:ctrlPr>
                                      <a:rPr lang="ru-RU" i="1">
                                        <a:solidFill>
                                          <a:schemeClr val="tx1"/>
                                        </a:solidFill>
                                        <a:latin typeface="Cambria Math" panose="02040503050406030204" pitchFamily="18" charset="0"/>
                                      </a:rPr>
                                    </m:ctrlPr>
                                  </m:dPr>
                                  <m:e>
                                    <m:r>
                                      <a:rPr lang="en-AU" b="0" i="1">
                                        <a:solidFill>
                                          <a:schemeClr val="tx1"/>
                                        </a:solidFill>
                                        <a:latin typeface="Cambria Math" panose="02040503050406030204" pitchFamily="18" charset="0"/>
                                      </a:rPr>
                                      <m:t>𝑡</m:t>
                                    </m:r>
                                  </m:e>
                                </m:d>
                                <m:r>
                                  <m:rPr>
                                    <m:brk m:alnAt="7"/>
                                  </m:rPr>
                                  <a:rPr lang="en-AU" b="0" i="1">
                                    <a:solidFill>
                                      <a:schemeClr val="tx1"/>
                                    </a:solidFill>
                                    <a:latin typeface="Cambria Math" panose="02040503050406030204" pitchFamily="18" charset="0"/>
                                  </a:rPr>
                                  <m:t>=</m:t>
                                </m:r>
                                <m:sSub>
                                  <m:sSubPr>
                                    <m:ctrlPr>
                                      <a:rPr lang="en-AU" i="1">
                                        <a:solidFill>
                                          <a:schemeClr val="tx1"/>
                                        </a:solidFill>
                                        <a:latin typeface="Cambria Math" panose="02040503050406030204" pitchFamily="18" charset="0"/>
                                      </a:rPr>
                                    </m:ctrlPr>
                                  </m:sSubPr>
                                  <m:e>
                                    <m:r>
                                      <a:rPr lang="en-AU" b="0" i="1">
                                        <a:solidFill>
                                          <a:schemeClr val="tx1"/>
                                        </a:solidFill>
                                        <a:latin typeface="Cambria Math" panose="02040503050406030204" pitchFamily="18" charset="0"/>
                                      </a:rPr>
                                      <m:t>𝐴</m:t>
                                    </m:r>
                                  </m:e>
                                  <m:sub>
                                    <m:r>
                                      <a:rPr lang="en-AU" b="0" i="1" smtClean="0">
                                        <a:solidFill>
                                          <a:schemeClr val="tx1"/>
                                        </a:solidFill>
                                        <a:latin typeface="Cambria Math" panose="02040503050406030204" pitchFamily="18" charset="0"/>
                                      </a:rPr>
                                      <m:t>𝑦</m:t>
                                    </m:r>
                                  </m:sub>
                                </m:sSub>
                                <m:r>
                                  <a:rPr lang="en-AU" b="0" i="1" smtClean="0">
                                    <a:solidFill>
                                      <a:schemeClr val="tx1"/>
                                    </a:solidFill>
                                    <a:latin typeface="Cambria Math" panose="02040503050406030204" pitchFamily="18" charset="0"/>
                                  </a:rPr>
                                  <m:t>(</m:t>
                                </m:r>
                                <m:r>
                                  <a:rPr lang="en-AU" b="0" i="1" smtClean="0">
                                    <a:solidFill>
                                      <a:schemeClr val="tx1"/>
                                    </a:solidFill>
                                    <a:latin typeface="Cambria Math" panose="02040503050406030204" pitchFamily="18" charset="0"/>
                                  </a:rPr>
                                  <m:t>𝑡</m:t>
                                </m:r>
                                <m:r>
                                  <a:rPr lang="en-AU" b="0" i="1" smtClean="0">
                                    <a:solidFill>
                                      <a:schemeClr val="tx1"/>
                                    </a:solidFill>
                                    <a:latin typeface="Cambria Math" panose="02040503050406030204" pitchFamily="18" charset="0"/>
                                  </a:rPr>
                                  <m:t>)</m:t>
                                </m:r>
                                <m:func>
                                  <m:funcPr>
                                    <m:ctrlPr>
                                      <a:rPr lang="en-AU" i="1">
                                        <a:latin typeface="Cambria Math" panose="02040503050406030204" pitchFamily="18" charset="0"/>
                                      </a:rPr>
                                    </m:ctrlPr>
                                  </m:funcPr>
                                  <m:fName>
                                    <m:r>
                                      <m:rPr>
                                        <m:sty m:val="p"/>
                                        <m:brk m:alnAt="7"/>
                                      </m:rPr>
                                      <a:rPr lang="en-AU">
                                        <a:latin typeface="Cambria Math" panose="02040503050406030204" pitchFamily="18" charset="0"/>
                                      </a:rPr>
                                      <m:t>c</m:t>
                                    </m:r>
                                    <m:r>
                                      <m:rPr>
                                        <m:sty m:val="p"/>
                                      </m:rPr>
                                      <a:rPr lang="en-AU">
                                        <a:latin typeface="Cambria Math" panose="02040503050406030204" pitchFamily="18" charset="0"/>
                                      </a:rPr>
                                      <m:t>os</m:t>
                                    </m:r>
                                  </m:fName>
                                  <m:e>
                                    <m:d>
                                      <m:dPr>
                                        <m:begChr m:val="["/>
                                        <m:endChr m:val="]"/>
                                        <m:ctrlPr>
                                          <a:rPr lang="en-AU" i="1">
                                            <a:latin typeface="Cambria Math" panose="02040503050406030204" pitchFamily="18" charset="0"/>
                                          </a:rPr>
                                        </m:ctrlPr>
                                      </m:dPr>
                                      <m:e>
                                        <m:r>
                                          <a:rPr lang="en-AU" i="1">
                                            <a:latin typeface="Cambria Math" panose="02040503050406030204" pitchFamily="18" charset="0"/>
                                            <a:ea typeface="Cambria Math" panose="02040503050406030204" pitchFamily="18" charset="0"/>
                                          </a:rPr>
                                          <m:t>𝜔</m:t>
                                        </m:r>
                                        <m:r>
                                          <a:rPr lang="en-AU" i="1">
                                            <a:latin typeface="Cambria Math" panose="02040503050406030204" pitchFamily="18" charset="0"/>
                                            <a:ea typeface="Cambria Math" panose="02040503050406030204" pitchFamily="18" charset="0"/>
                                          </a:rPr>
                                          <m:t>𝑡</m:t>
                                        </m:r>
                                        <m:r>
                                          <a:rPr lang="ru-RU" i="1">
                                            <a:latin typeface="Cambria Math" panose="02040503050406030204" pitchFamily="18" charset="0"/>
                                            <a:ea typeface="Cambria Math" panose="02040503050406030204" pitchFamily="18" charset="0"/>
                                          </a:rPr>
                                          <m:t>+</m:t>
                                        </m:r>
                                        <m:r>
                                          <m:rPr>
                                            <m:sty m:val="p"/>
                                          </m:rPr>
                                          <a:rPr lang="el-GR" i="1" smtClean="0">
                                            <a:latin typeface="Cambria Math" panose="02040503050406030204" pitchFamily="18" charset="0"/>
                                            <a:ea typeface="Cambria Math" panose="02040503050406030204" pitchFamily="18" charset="0"/>
                                          </a:rPr>
                                          <m:t>Φ</m:t>
                                        </m:r>
                                        <m:d>
                                          <m:dPr>
                                            <m:ctrlPr>
                                              <a:rPr lang="ru-RU" i="1">
                                                <a:latin typeface="Cambria Math" panose="02040503050406030204" pitchFamily="18" charset="0"/>
                                                <a:ea typeface="Cambria Math" panose="02040503050406030204" pitchFamily="18" charset="0"/>
                                              </a:rPr>
                                            </m:ctrlPr>
                                          </m:dPr>
                                          <m:e>
                                            <m:r>
                                              <a:rPr lang="en-AU" i="1">
                                                <a:latin typeface="Cambria Math" panose="02040503050406030204" pitchFamily="18" charset="0"/>
                                                <a:ea typeface="Cambria Math" panose="02040503050406030204" pitchFamily="18" charset="0"/>
                                              </a:rPr>
                                              <m:t>𝑡</m:t>
                                            </m:r>
                                          </m:e>
                                        </m:d>
                                      </m:e>
                                    </m:d>
                                  </m:e>
                                </m:func>
                              </m:e>
                            </m:mr>
                          </m:m>
                        </m:e>
                      </m:d>
                    </m:oMath>
                  </m:oMathPara>
                </a14:m>
                <a:endParaRPr lang="ru-RU" dirty="0"/>
              </a:p>
            </p:txBody>
          </p:sp>
        </mc:Choice>
        <mc:Fallback xmlns="">
          <p:sp>
            <p:nvSpPr>
              <p:cNvPr id="18" name="TextBox 17"/>
              <p:cNvSpPr txBox="1">
                <a:spLocks noRot="1" noChangeAspect="1" noMove="1" noResize="1" noEditPoints="1" noAdjustHandles="1" noChangeArrowheads="1" noChangeShapeType="1" noTextEdit="1"/>
              </p:cNvSpPr>
              <p:nvPr/>
            </p:nvSpPr>
            <p:spPr>
              <a:xfrm>
                <a:off x="6271484" y="2095885"/>
                <a:ext cx="3259739" cy="811761"/>
              </a:xfrm>
              <a:prstGeom prst="rect">
                <a:avLst/>
              </a:prstGeom>
              <a:blipFill rotWithShape="0">
                <a:blip r:embed="rId9"/>
                <a:stretch>
                  <a:fillRect/>
                </a:stretch>
              </a:blipFill>
            </p:spPr>
            <p:txBody>
              <a:bodyPr/>
              <a:lstStyle/>
              <a:p>
                <a:r>
                  <a:rPr lang="ru-RU">
                    <a:noFill/>
                  </a:rPr>
                  <a:t> </a:t>
                </a:r>
              </a:p>
            </p:txBody>
          </p:sp>
        </mc:Fallback>
      </mc:AlternateContent>
      <p:sp>
        <p:nvSpPr>
          <p:cNvPr id="17" name="Стрелка вправо 16"/>
          <p:cNvSpPr/>
          <p:nvPr/>
        </p:nvSpPr>
        <p:spPr>
          <a:xfrm>
            <a:off x="6169932" y="2374029"/>
            <a:ext cx="184639" cy="24614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Прямоугольник 21"/>
          <p:cNvSpPr/>
          <p:nvPr/>
        </p:nvSpPr>
        <p:spPr>
          <a:xfrm>
            <a:off x="230232" y="2620176"/>
            <a:ext cx="295236" cy="2874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3" name="Рисунок 22"/>
          <p:cNvPicPr>
            <a:picLocks noChangeAspect="1"/>
          </p:cNvPicPr>
          <p:nvPr/>
        </p:nvPicPr>
        <p:blipFill>
          <a:blip r:embed="rId10"/>
          <a:stretch>
            <a:fillRect/>
          </a:stretch>
        </p:blipFill>
        <p:spPr>
          <a:xfrm>
            <a:off x="2895988" y="3477634"/>
            <a:ext cx="4572638" cy="2438740"/>
          </a:xfrm>
          <a:prstGeom prst="rect">
            <a:avLst/>
          </a:prstGeom>
        </p:spPr>
      </p:pic>
      <p:sp>
        <p:nvSpPr>
          <p:cNvPr id="25" name="Прямоугольник 24"/>
          <p:cNvSpPr/>
          <p:nvPr/>
        </p:nvSpPr>
        <p:spPr>
          <a:xfrm>
            <a:off x="2796288" y="6005451"/>
            <a:ext cx="5326779" cy="307777"/>
          </a:xfrm>
          <a:prstGeom prst="rect">
            <a:avLst/>
          </a:prstGeom>
        </p:spPr>
        <p:txBody>
          <a:bodyPr wrap="none">
            <a:spAutoFit/>
          </a:bodyPr>
          <a:lstStyle/>
          <a:p>
            <a:r>
              <a:rPr lang="ru-RU" sz="1400" smtClean="0">
                <a:solidFill>
                  <a:srgbClr val="34343C"/>
                </a:solidFill>
                <a:latin typeface="Cambria" panose="02040503050406030204" pitchFamily="18" charset="0"/>
                <a:ea typeface="Cambria" panose="02040503050406030204" pitchFamily="18" charset="0"/>
              </a:rPr>
              <a:t>Модельная гистограмма временной зависимости разности фаз</a:t>
            </a:r>
            <a:endParaRPr lang="ru-RU" sz="1400" dirty="0">
              <a:latin typeface="Cambria" panose="02040503050406030204" pitchFamily="18" charset="0"/>
              <a:ea typeface="Cambria" panose="02040503050406030204" pitchFamily="18" charset="0"/>
            </a:endParaRPr>
          </a:p>
        </p:txBody>
      </p:sp>
      <p:sp>
        <p:nvSpPr>
          <p:cNvPr id="26" name="Прямоугольник 25"/>
          <p:cNvSpPr/>
          <p:nvPr/>
        </p:nvSpPr>
        <p:spPr>
          <a:xfrm>
            <a:off x="0" y="5238459"/>
            <a:ext cx="3005182" cy="307777"/>
          </a:xfrm>
          <a:prstGeom prst="rect">
            <a:avLst/>
          </a:prstGeom>
        </p:spPr>
        <p:txBody>
          <a:bodyPr wrap="none">
            <a:spAutoFit/>
          </a:bodyPr>
          <a:lstStyle/>
          <a:p>
            <a:r>
              <a:rPr lang="ru-RU" sz="1400" dirty="0">
                <a:solidFill>
                  <a:srgbClr val="34343C"/>
                </a:solidFill>
                <a:latin typeface="Cambria" panose="02040503050406030204" pitchFamily="18" charset="0"/>
                <a:ea typeface="Cambria" panose="02040503050406030204" pitchFamily="18" charset="0"/>
              </a:rPr>
              <a:t>Декартов поляризационный базис</a:t>
            </a:r>
            <a:endParaRPr lang="ru-RU" sz="1400" dirty="0">
              <a:latin typeface="Cambria" panose="02040503050406030204" pitchFamily="18" charset="0"/>
              <a:ea typeface="Cambria" panose="02040503050406030204" pitchFamily="18" charset="0"/>
            </a:endParaRPr>
          </a:p>
        </p:txBody>
      </p:sp>
      <p:sp>
        <p:nvSpPr>
          <p:cNvPr id="27" name="Прямоугольник 26"/>
          <p:cNvSpPr/>
          <p:nvPr/>
        </p:nvSpPr>
        <p:spPr>
          <a:xfrm>
            <a:off x="5134708" y="4000500"/>
            <a:ext cx="140677" cy="1670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mc:AlternateContent xmlns:mc="http://schemas.openxmlformats.org/markup-compatibility/2006" xmlns:a14="http://schemas.microsoft.com/office/drawing/2010/main">
        <mc:Choice Requires="a14">
          <p:sp>
            <p:nvSpPr>
              <p:cNvPr id="28" name="Прямоугольник 27"/>
              <p:cNvSpPr/>
              <p:nvPr/>
            </p:nvSpPr>
            <p:spPr>
              <a:xfrm>
                <a:off x="4983447" y="3838522"/>
                <a:ext cx="44319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ru-RU" i="1">
                              <a:latin typeface="Cambria Math" panose="02040503050406030204" pitchFamily="18" charset="0"/>
                              <a:ea typeface="Cambria" panose="02040503050406030204" pitchFamily="18" charset="0"/>
                            </a:rPr>
                          </m:ctrlPr>
                        </m:sSubPr>
                        <m:e>
                          <m:r>
                            <a:rPr lang="ru-RU" i="1">
                              <a:latin typeface="Cambria Math" panose="02040503050406030204" pitchFamily="18" charset="0"/>
                              <a:ea typeface="Cambria Math" panose="02040503050406030204" pitchFamily="18" charset="0"/>
                            </a:rPr>
                            <m:t>𝜏</m:t>
                          </m:r>
                        </m:e>
                        <m:sub>
                          <m:r>
                            <a:rPr lang="en-AU" i="1">
                              <a:latin typeface="Cambria Math" panose="02040503050406030204" pitchFamily="18" charset="0"/>
                              <a:ea typeface="Cambria" panose="02040503050406030204" pitchFamily="18" charset="0"/>
                            </a:rPr>
                            <m:t>𝑐</m:t>
                          </m:r>
                        </m:sub>
                      </m:sSub>
                    </m:oMath>
                  </m:oMathPara>
                </a14:m>
                <a:endParaRPr lang="ru-RU" dirty="0"/>
              </a:p>
            </p:txBody>
          </p:sp>
        </mc:Choice>
        <mc:Fallback xmlns="">
          <p:sp>
            <p:nvSpPr>
              <p:cNvPr id="28" name="Прямоугольник 27"/>
              <p:cNvSpPr>
                <a:spLocks noRot="1" noChangeAspect="1" noMove="1" noResize="1" noEditPoints="1" noAdjustHandles="1" noChangeArrowheads="1" noChangeShapeType="1" noTextEdit="1"/>
              </p:cNvSpPr>
              <p:nvPr/>
            </p:nvSpPr>
            <p:spPr>
              <a:xfrm>
                <a:off x="4983447" y="3838522"/>
                <a:ext cx="443198" cy="369332"/>
              </a:xfrm>
              <a:prstGeom prst="rect">
                <a:avLst/>
              </a:prstGeom>
              <a:blipFill rotWithShape="0">
                <a:blip r:embed="rId11"/>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29" name="Прямоугольник 28"/>
              <p:cNvSpPr/>
              <p:nvPr/>
            </p:nvSpPr>
            <p:spPr>
              <a:xfrm>
                <a:off x="8398783" y="3191181"/>
                <a:ext cx="2561214" cy="64036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AU" b="0" i="1" smtClean="0">
                          <a:latin typeface="Cambria Math" panose="02040503050406030204" pitchFamily="18" charset="0"/>
                        </a:rPr>
                        <m:t>𝑇</m:t>
                      </m:r>
                      <m:r>
                        <a:rPr lang="en-AU" b="0" i="1" smtClean="0">
                          <a:latin typeface="Cambria Math" panose="02040503050406030204" pitchFamily="18" charset="0"/>
                          <a:ea typeface="Cambria Math" panose="02040503050406030204" pitchFamily="18" charset="0"/>
                        </a:rPr>
                        <m:t>≪</m:t>
                      </m:r>
                      <m:sSub>
                        <m:sSubPr>
                          <m:ctrlPr>
                            <a:rPr lang="ru-RU" i="1">
                              <a:latin typeface="Cambria Math" panose="02040503050406030204" pitchFamily="18" charset="0"/>
                              <a:ea typeface="Cambria" panose="02040503050406030204" pitchFamily="18" charset="0"/>
                            </a:rPr>
                          </m:ctrlPr>
                        </m:sSubPr>
                        <m:e>
                          <m:r>
                            <a:rPr lang="ru-RU" i="1">
                              <a:latin typeface="Cambria Math" panose="02040503050406030204" pitchFamily="18" charset="0"/>
                              <a:ea typeface="Cambria Math" panose="02040503050406030204" pitchFamily="18" charset="0"/>
                            </a:rPr>
                            <m:t>𝜏</m:t>
                          </m:r>
                        </m:e>
                        <m:sub>
                          <m:r>
                            <a:rPr lang="en-AU" i="1">
                              <a:latin typeface="Cambria Math" panose="02040503050406030204" pitchFamily="18" charset="0"/>
                              <a:ea typeface="Cambria" panose="02040503050406030204" pitchFamily="18" charset="0"/>
                            </a:rPr>
                            <m:t>𝑐</m:t>
                          </m:r>
                        </m:sub>
                      </m:sSub>
                      <m:r>
                        <a:rPr lang="en-AU" b="0" i="1">
                          <a:latin typeface="Cambria Math" panose="02040503050406030204" pitchFamily="18" charset="0"/>
                          <a:ea typeface="Cambria" panose="02040503050406030204" pitchFamily="18" charset="0"/>
                        </a:rPr>
                        <m:t>     </m:t>
                      </m:r>
                      <m:d>
                        <m:dPr>
                          <m:ctrlPr>
                            <a:rPr lang="en-AU" b="0" i="1" smtClean="0">
                              <a:latin typeface="Cambria Math" panose="02040503050406030204" pitchFamily="18" charset="0"/>
                              <a:ea typeface="Cambria" panose="02040503050406030204" pitchFamily="18" charset="0"/>
                            </a:rPr>
                          </m:ctrlPr>
                        </m:dPr>
                        <m:e>
                          <m:m>
                            <m:mPr>
                              <m:mcs>
                                <m:mc>
                                  <m:mcPr>
                                    <m:count m:val="1"/>
                                    <m:mcJc m:val="center"/>
                                  </m:mcPr>
                                </m:mc>
                              </m:mcs>
                              <m:ctrlPr>
                                <a:rPr lang="en-AU" i="1">
                                  <a:latin typeface="Cambria Math" panose="02040503050406030204" pitchFamily="18" charset="0"/>
                                  <a:ea typeface="Cambria" panose="02040503050406030204" pitchFamily="18" charset="0"/>
                                </a:rPr>
                              </m:ctrlPr>
                            </m:mPr>
                            <m:mr>
                              <m:e>
                                <m:r>
                                  <a:rPr lang="en-AU" i="1">
                                    <a:latin typeface="Cambria Math" panose="02040503050406030204" pitchFamily="18" charset="0"/>
                                  </a:rPr>
                                  <m:t>𝑇</m:t>
                                </m:r>
                                <m:r>
                                  <a:rPr lang="en-AU" b="0" i="1" smtClean="0">
                                    <a:latin typeface="Cambria Math" panose="02040503050406030204" pitchFamily="18" charset="0"/>
                                  </a:rPr>
                                  <m:t>~</m:t>
                                </m:r>
                                <m:sSup>
                                  <m:sSupPr>
                                    <m:ctrlPr>
                                      <a:rPr lang="en-AU" b="0" i="1" smtClean="0">
                                        <a:latin typeface="Cambria Math" panose="02040503050406030204" pitchFamily="18" charset="0"/>
                                      </a:rPr>
                                    </m:ctrlPr>
                                  </m:sSupPr>
                                  <m:e>
                                    <m:r>
                                      <a:rPr lang="en-AU" b="0" i="1" smtClean="0">
                                        <a:latin typeface="Cambria Math" panose="02040503050406030204" pitchFamily="18" charset="0"/>
                                      </a:rPr>
                                      <m:t>10</m:t>
                                    </m:r>
                                  </m:e>
                                  <m:sup>
                                    <m:r>
                                      <a:rPr lang="en-AU" b="0" i="1" smtClean="0">
                                        <a:latin typeface="Cambria Math" panose="02040503050406030204" pitchFamily="18" charset="0"/>
                                      </a:rPr>
                                      <m:t>−15</m:t>
                                    </m:r>
                                  </m:sup>
                                </m:sSup>
                                <m:r>
                                  <a:rPr lang="en-AU" b="0" i="1" smtClean="0">
                                    <a:latin typeface="Cambria Math" panose="02040503050406030204" pitchFamily="18" charset="0"/>
                                  </a:rPr>
                                  <m:t> </m:t>
                                </m:r>
                                <m:r>
                                  <a:rPr lang="en-AU" b="0" i="1" smtClean="0">
                                    <a:latin typeface="Cambria Math" panose="02040503050406030204" pitchFamily="18" charset="0"/>
                                  </a:rPr>
                                  <m:t>𝑐</m:t>
                                </m:r>
                              </m:e>
                            </m:mr>
                            <m:mr>
                              <m:e>
                                <m:sSub>
                                  <m:sSubPr>
                                    <m:ctrlPr>
                                      <a:rPr lang="ru-RU" i="1">
                                        <a:latin typeface="Cambria Math" panose="02040503050406030204" pitchFamily="18" charset="0"/>
                                        <a:ea typeface="Cambria" panose="02040503050406030204" pitchFamily="18" charset="0"/>
                                      </a:rPr>
                                    </m:ctrlPr>
                                  </m:sSubPr>
                                  <m:e>
                                    <m:r>
                                      <a:rPr lang="ru-RU" i="1">
                                        <a:latin typeface="Cambria Math" panose="02040503050406030204" pitchFamily="18" charset="0"/>
                                        <a:ea typeface="Cambria Math" panose="02040503050406030204" pitchFamily="18" charset="0"/>
                                      </a:rPr>
                                      <m:t>𝜏</m:t>
                                    </m:r>
                                  </m:e>
                                  <m:sub>
                                    <m:r>
                                      <a:rPr lang="en-AU" i="1">
                                        <a:latin typeface="Cambria Math" panose="02040503050406030204" pitchFamily="18" charset="0"/>
                                        <a:ea typeface="Cambria" panose="02040503050406030204" pitchFamily="18" charset="0"/>
                                      </a:rPr>
                                      <m:t>𝑐</m:t>
                                    </m:r>
                                  </m:sub>
                                </m:sSub>
                                <m:r>
                                  <a:rPr lang="en-AU" i="1">
                                    <a:latin typeface="Cambria Math" panose="02040503050406030204" pitchFamily="18" charset="0"/>
                                  </a:rPr>
                                  <m:t>~</m:t>
                                </m:r>
                                <m:sSup>
                                  <m:sSupPr>
                                    <m:ctrlPr>
                                      <a:rPr lang="en-AU" i="1">
                                        <a:latin typeface="Cambria Math" panose="02040503050406030204" pitchFamily="18" charset="0"/>
                                      </a:rPr>
                                    </m:ctrlPr>
                                  </m:sSupPr>
                                  <m:e>
                                    <m:r>
                                      <a:rPr lang="en-AU" i="1">
                                        <a:latin typeface="Cambria Math" panose="02040503050406030204" pitchFamily="18" charset="0"/>
                                      </a:rPr>
                                      <m:t>10</m:t>
                                    </m:r>
                                  </m:e>
                                  <m:sup>
                                    <m:r>
                                      <a:rPr lang="en-AU" i="1">
                                        <a:latin typeface="Cambria Math" panose="02040503050406030204" pitchFamily="18" charset="0"/>
                                      </a:rPr>
                                      <m:t>−1</m:t>
                                    </m:r>
                                    <m:r>
                                      <a:rPr lang="en-AU" b="0" i="1" smtClean="0">
                                        <a:latin typeface="Cambria Math" panose="02040503050406030204" pitchFamily="18" charset="0"/>
                                      </a:rPr>
                                      <m:t>0</m:t>
                                    </m:r>
                                  </m:sup>
                                </m:sSup>
                                <m:r>
                                  <a:rPr lang="en-AU" i="1">
                                    <a:latin typeface="Cambria Math" panose="02040503050406030204" pitchFamily="18" charset="0"/>
                                  </a:rPr>
                                  <m:t> </m:t>
                                </m:r>
                                <m:r>
                                  <a:rPr lang="en-AU" i="1">
                                    <a:latin typeface="Cambria Math" panose="02040503050406030204" pitchFamily="18" charset="0"/>
                                  </a:rPr>
                                  <m:t>𝑐</m:t>
                                </m:r>
                              </m:e>
                            </m:mr>
                          </m:m>
                        </m:e>
                      </m:d>
                    </m:oMath>
                  </m:oMathPara>
                </a14:m>
                <a:endParaRPr lang="ru-RU" dirty="0"/>
              </a:p>
            </p:txBody>
          </p:sp>
        </mc:Choice>
        <mc:Fallback xmlns="">
          <p:sp>
            <p:nvSpPr>
              <p:cNvPr id="29" name="Прямоугольник 28"/>
              <p:cNvSpPr>
                <a:spLocks noRot="1" noChangeAspect="1" noMove="1" noResize="1" noEditPoints="1" noAdjustHandles="1" noChangeArrowheads="1" noChangeShapeType="1" noTextEdit="1"/>
              </p:cNvSpPr>
              <p:nvPr/>
            </p:nvSpPr>
            <p:spPr>
              <a:xfrm>
                <a:off x="8398783" y="3191181"/>
                <a:ext cx="2561214" cy="640368"/>
              </a:xfrm>
              <a:prstGeom prst="rect">
                <a:avLst/>
              </a:prstGeom>
              <a:blipFill rotWithShape="0">
                <a:blip r:embed="rId12"/>
                <a:stretch>
                  <a:fillRect/>
                </a:stretch>
              </a:blipFill>
            </p:spPr>
            <p:txBody>
              <a:bodyPr/>
              <a:lstStyle/>
              <a:p>
                <a:r>
                  <a:rPr lang="ru-RU">
                    <a:noFill/>
                  </a:rPr>
                  <a:t> </a:t>
                </a:r>
              </a:p>
            </p:txBody>
          </p:sp>
        </mc:Fallback>
      </mc:AlternateContent>
    </p:spTree>
    <p:extLst>
      <p:ext uri="{BB962C8B-B14F-4D97-AF65-F5344CB8AC3E}">
        <p14:creationId xmlns:p14="http://schemas.microsoft.com/office/powerpoint/2010/main" val="27191273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xmlns="" id="{EBAC40D6-56D8-57D1-2043-EC499F956793}"/>
              </a:ext>
            </a:extLst>
          </p:cNvPr>
          <p:cNvSpPr/>
          <p:nvPr/>
        </p:nvSpPr>
        <p:spPr>
          <a:xfrm>
            <a:off x="0" y="6502840"/>
            <a:ext cx="12192000" cy="355160"/>
          </a:xfrm>
          <a:prstGeom prst="rect">
            <a:avLst/>
          </a:prstGeom>
          <a:solidFill>
            <a:srgbClr val="6667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ru-RU" dirty="0" smtClean="0">
                <a:latin typeface="Cambria" panose="02040503050406030204" pitchFamily="18" charset="0"/>
                <a:ea typeface="Cambria" panose="02040503050406030204" pitchFamily="18" charset="0"/>
              </a:rPr>
              <a:t>4</a:t>
            </a:r>
            <a:endParaRPr lang="ru-RU" dirty="0">
              <a:latin typeface="Cambria" panose="02040503050406030204" pitchFamily="18" charset="0"/>
              <a:ea typeface="Cambria" panose="02040503050406030204" pitchFamily="18" charset="0"/>
            </a:endParaRPr>
          </a:p>
        </p:txBody>
      </p:sp>
      <p:sp>
        <p:nvSpPr>
          <p:cNvPr id="3" name="Прямоугольник 2">
            <a:extLst>
              <a:ext uri="{FF2B5EF4-FFF2-40B4-BE49-F238E27FC236}">
                <a16:creationId xmlns:a16="http://schemas.microsoft.com/office/drawing/2014/main" xmlns="" id="{85A8224A-EADE-6381-83AC-091859F6E4FB}"/>
              </a:ext>
            </a:extLst>
          </p:cNvPr>
          <p:cNvSpPr/>
          <p:nvPr/>
        </p:nvSpPr>
        <p:spPr>
          <a:xfrm>
            <a:off x="0" y="0"/>
            <a:ext cx="12192000" cy="552975"/>
          </a:xfrm>
          <a:prstGeom prst="rect">
            <a:avLst/>
          </a:prstGeom>
          <a:solidFill>
            <a:srgbClr val="6667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TextBox 3">
            <a:extLst>
              <a:ext uri="{FF2B5EF4-FFF2-40B4-BE49-F238E27FC236}">
                <a16:creationId xmlns:a16="http://schemas.microsoft.com/office/drawing/2014/main" xmlns="" id="{2CCAA011-7FAD-95ED-B027-C78E1CDC440D}"/>
              </a:ext>
            </a:extLst>
          </p:cNvPr>
          <p:cNvSpPr txBox="1"/>
          <p:nvPr/>
        </p:nvSpPr>
        <p:spPr>
          <a:xfrm>
            <a:off x="1043717" y="-86917"/>
            <a:ext cx="10117657" cy="646331"/>
          </a:xfrm>
          <a:prstGeom prst="rect">
            <a:avLst/>
          </a:prstGeom>
          <a:noFill/>
        </p:spPr>
        <p:txBody>
          <a:bodyPr wrap="square">
            <a:spAutoFit/>
          </a:bodyPr>
          <a:lstStyle/>
          <a:p>
            <a:pPr algn="ctr"/>
            <a:r>
              <a:rPr lang="ru-RU" sz="3600" b="1" dirty="0" smtClean="0">
                <a:solidFill>
                  <a:schemeClr val="bg1"/>
                </a:solidFill>
                <a:latin typeface="Cambria" panose="02040503050406030204" pitchFamily="18" charset="0"/>
                <a:ea typeface="Cambria" panose="02040503050406030204" pitchFamily="18" charset="0"/>
              </a:rPr>
              <a:t>Способы описания и виды поляризации</a:t>
            </a:r>
            <a:endParaRPr lang="ru-RU" sz="3600" b="1" dirty="0">
              <a:solidFill>
                <a:schemeClr val="bg1"/>
              </a:solidFill>
              <a:latin typeface="Cambria" panose="02040503050406030204" pitchFamily="18" charset="0"/>
              <a:ea typeface="Cambria" panose="02040503050406030204" pitchFamily="18" charset="0"/>
            </a:endParaRPr>
          </a:p>
        </p:txBody>
      </p:sp>
      <p:sp>
        <p:nvSpPr>
          <p:cNvPr id="5" name="Google Shape;4885;p38">
            <a:extLst>
              <a:ext uri="{FF2B5EF4-FFF2-40B4-BE49-F238E27FC236}">
                <a16:creationId xmlns:a16="http://schemas.microsoft.com/office/drawing/2014/main" xmlns="" id="{946F322B-28CD-A01C-44F6-768900A3F553}"/>
              </a:ext>
            </a:extLst>
          </p:cNvPr>
          <p:cNvSpPr/>
          <p:nvPr/>
        </p:nvSpPr>
        <p:spPr>
          <a:xfrm rot="13500000">
            <a:off x="643695" y="113668"/>
            <a:ext cx="331941" cy="331941"/>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886;p38">
            <a:extLst>
              <a:ext uri="{FF2B5EF4-FFF2-40B4-BE49-F238E27FC236}">
                <a16:creationId xmlns:a16="http://schemas.microsoft.com/office/drawing/2014/main" xmlns="" id="{BD2FF347-9FD6-811A-4BD7-CE95CF9E5A96}"/>
              </a:ext>
            </a:extLst>
          </p:cNvPr>
          <p:cNvSpPr/>
          <p:nvPr/>
        </p:nvSpPr>
        <p:spPr>
          <a:xfrm rot="10800000">
            <a:off x="576282" y="46750"/>
            <a:ext cx="467606" cy="467606"/>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4893;p38">
            <a:extLst>
              <a:ext uri="{FF2B5EF4-FFF2-40B4-BE49-F238E27FC236}">
                <a16:creationId xmlns:a16="http://schemas.microsoft.com/office/drawing/2014/main" xmlns="" id="{B9C114DB-F87A-5CFA-2172-C3F1D0615BC1}"/>
              </a:ext>
            </a:extLst>
          </p:cNvPr>
          <p:cNvSpPr/>
          <p:nvPr/>
        </p:nvSpPr>
        <p:spPr>
          <a:xfrm rot="13500000">
            <a:off x="175416" y="113668"/>
            <a:ext cx="331941" cy="331941"/>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4894;p38">
            <a:extLst>
              <a:ext uri="{FF2B5EF4-FFF2-40B4-BE49-F238E27FC236}">
                <a16:creationId xmlns:a16="http://schemas.microsoft.com/office/drawing/2014/main" xmlns="" id="{97F91B01-BB90-C2B2-55D3-24FD52E73AD9}"/>
              </a:ext>
            </a:extLst>
          </p:cNvPr>
          <p:cNvSpPr/>
          <p:nvPr/>
        </p:nvSpPr>
        <p:spPr>
          <a:xfrm rot="10800000">
            <a:off x="108000" y="46750"/>
            <a:ext cx="467606" cy="467606"/>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885;p38">
            <a:extLst>
              <a:ext uri="{FF2B5EF4-FFF2-40B4-BE49-F238E27FC236}">
                <a16:creationId xmlns:a16="http://schemas.microsoft.com/office/drawing/2014/main" xmlns="" id="{946F322B-28CD-A01C-44F6-768900A3F553}"/>
              </a:ext>
            </a:extLst>
          </p:cNvPr>
          <p:cNvSpPr/>
          <p:nvPr/>
        </p:nvSpPr>
        <p:spPr>
          <a:xfrm rot="13500000">
            <a:off x="11697735" y="111646"/>
            <a:ext cx="331941" cy="331941"/>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886;p38">
            <a:extLst>
              <a:ext uri="{FF2B5EF4-FFF2-40B4-BE49-F238E27FC236}">
                <a16:creationId xmlns:a16="http://schemas.microsoft.com/office/drawing/2014/main" xmlns="" id="{BD2FF347-9FD6-811A-4BD7-CE95CF9E5A96}"/>
              </a:ext>
            </a:extLst>
          </p:cNvPr>
          <p:cNvSpPr/>
          <p:nvPr/>
        </p:nvSpPr>
        <p:spPr>
          <a:xfrm rot="10800000">
            <a:off x="11630322" y="44728"/>
            <a:ext cx="467606" cy="467606"/>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893;p38">
            <a:extLst>
              <a:ext uri="{FF2B5EF4-FFF2-40B4-BE49-F238E27FC236}">
                <a16:creationId xmlns:a16="http://schemas.microsoft.com/office/drawing/2014/main" xmlns="" id="{B9C114DB-F87A-5CFA-2172-C3F1D0615BC1}"/>
              </a:ext>
            </a:extLst>
          </p:cNvPr>
          <p:cNvSpPr/>
          <p:nvPr/>
        </p:nvSpPr>
        <p:spPr>
          <a:xfrm rot="13500000">
            <a:off x="11229456" y="111646"/>
            <a:ext cx="331941" cy="331941"/>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894;p38">
            <a:extLst>
              <a:ext uri="{FF2B5EF4-FFF2-40B4-BE49-F238E27FC236}">
                <a16:creationId xmlns:a16="http://schemas.microsoft.com/office/drawing/2014/main" xmlns="" id="{97F91B01-BB90-C2B2-55D3-24FD52E73AD9}"/>
              </a:ext>
            </a:extLst>
          </p:cNvPr>
          <p:cNvSpPr/>
          <p:nvPr/>
        </p:nvSpPr>
        <p:spPr>
          <a:xfrm rot="10800000">
            <a:off x="11162040" y="44728"/>
            <a:ext cx="467606" cy="467606"/>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TextBox 23"/>
          <p:cNvSpPr txBox="1"/>
          <p:nvPr/>
        </p:nvSpPr>
        <p:spPr>
          <a:xfrm>
            <a:off x="1169377" y="646331"/>
            <a:ext cx="9853246" cy="523220"/>
          </a:xfrm>
          <a:prstGeom prst="rect">
            <a:avLst/>
          </a:prstGeom>
          <a:noFill/>
        </p:spPr>
        <p:txBody>
          <a:bodyPr wrap="square" rtlCol="0">
            <a:spAutoFit/>
          </a:bodyPr>
          <a:lstStyle/>
          <a:p>
            <a:pPr algn="ctr"/>
            <a:r>
              <a:rPr lang="ru-RU" sz="2800" dirty="0" smtClean="0">
                <a:latin typeface="Cambria" panose="02040503050406030204" pitchFamily="18" charset="0"/>
                <a:ea typeface="Cambria" panose="02040503050406030204" pitchFamily="18" charset="0"/>
              </a:rPr>
              <a:t>Частично поляризованное излучение</a:t>
            </a:r>
            <a:endParaRPr lang="en-AU" sz="2800" dirty="0">
              <a:latin typeface="Cambria" panose="02040503050406030204" pitchFamily="18" charset="0"/>
              <a:ea typeface="Cambria" panose="02040503050406030204" pitchFamily="18" charset="0"/>
            </a:endParaRPr>
          </a:p>
        </p:txBody>
      </p:sp>
      <p:pic>
        <p:nvPicPr>
          <p:cNvPr id="14" name="Рисунок 13"/>
          <p:cNvPicPr>
            <a:picLocks noChangeAspect="1"/>
          </p:cNvPicPr>
          <p:nvPr/>
        </p:nvPicPr>
        <p:blipFill>
          <a:blip r:embed="rId3"/>
          <a:stretch>
            <a:fillRect/>
          </a:stretch>
        </p:blipFill>
        <p:spPr>
          <a:xfrm>
            <a:off x="481506" y="2942466"/>
            <a:ext cx="2387418" cy="2334167"/>
          </a:xfrm>
          <a:prstGeom prst="rect">
            <a:avLst/>
          </a:prstGeom>
        </p:spPr>
      </p:pic>
      <mc:AlternateContent xmlns:mc="http://schemas.openxmlformats.org/markup-compatibility/2006" xmlns:a14="http://schemas.microsoft.com/office/drawing/2010/main">
        <mc:Choice Requires="a14">
          <p:sp>
            <p:nvSpPr>
              <p:cNvPr id="15" name="TextBox 14"/>
              <p:cNvSpPr txBox="1"/>
              <p:nvPr/>
            </p:nvSpPr>
            <p:spPr>
              <a:xfrm>
                <a:off x="3966036" y="1232420"/>
                <a:ext cx="7771695" cy="646331"/>
              </a:xfrm>
              <a:prstGeom prst="rect">
                <a:avLst/>
              </a:prstGeom>
              <a:noFill/>
            </p:spPr>
            <p:txBody>
              <a:bodyPr wrap="square" rtlCol="0">
                <a:spAutoFit/>
              </a:bodyPr>
              <a:lstStyle/>
              <a:p>
                <a:pPr algn="ctr"/>
                <a14:m>
                  <m:oMath xmlns:m="http://schemas.openxmlformats.org/officeDocument/2006/math">
                    <m:r>
                      <m:rPr>
                        <m:sty m:val="p"/>
                      </m:rPr>
                      <a:rPr lang="el-GR" i="1" smtClean="0">
                        <a:latin typeface="Cambria Math" panose="02040503050406030204" pitchFamily="18" charset="0"/>
                        <a:ea typeface="Cambria Math" panose="02040503050406030204" pitchFamily="18" charset="0"/>
                      </a:rPr>
                      <m:t>Δ</m:t>
                    </m:r>
                    <m:r>
                      <a:rPr lang="el-GR" i="1" smtClean="0">
                        <a:latin typeface="Cambria Math" panose="02040503050406030204" pitchFamily="18" charset="0"/>
                        <a:ea typeface="Cambria Math" panose="02040503050406030204" pitchFamily="18" charset="0"/>
                      </a:rPr>
                      <m:t>𝜔</m:t>
                    </m:r>
                    <m:r>
                      <a:rPr lang="el-GR" i="1" smtClean="0">
                        <a:latin typeface="Cambria Math" panose="02040503050406030204" pitchFamily="18" charset="0"/>
                        <a:ea typeface="Cambria Math" panose="02040503050406030204" pitchFamily="18" charset="0"/>
                      </a:rPr>
                      <m:t>≪</m:t>
                    </m:r>
                    <m:r>
                      <a:rPr lang="el-GR" i="1" smtClean="0">
                        <a:latin typeface="Cambria Math" panose="02040503050406030204" pitchFamily="18" charset="0"/>
                        <a:ea typeface="Cambria Math" panose="02040503050406030204" pitchFamily="18" charset="0"/>
                      </a:rPr>
                      <m:t>𝜔</m:t>
                    </m:r>
                  </m:oMath>
                </a14:m>
                <a:r>
                  <a:rPr lang="ru-RU" dirty="0" smtClean="0">
                    <a:latin typeface="Cambria" panose="02040503050406030204" pitchFamily="18" charset="0"/>
                    <a:ea typeface="Cambria" panose="02040503050406030204" pitchFamily="18" charset="0"/>
                  </a:rPr>
                  <a:t> – квазимонохроматическое излучение</a:t>
                </a:r>
                <a:endParaRPr lang="en-AU" dirty="0" smtClean="0">
                  <a:latin typeface="Cambria" panose="02040503050406030204" pitchFamily="18" charset="0"/>
                  <a:ea typeface="Cambria" panose="02040503050406030204" pitchFamily="18" charset="0"/>
                </a:endParaRPr>
              </a:p>
              <a:p>
                <a:pPr algn="ctr"/>
                <a14:m>
                  <m:oMath xmlns:m="http://schemas.openxmlformats.org/officeDocument/2006/math">
                    <m:sSub>
                      <m:sSubPr>
                        <m:ctrlPr>
                          <a:rPr lang="ru-RU" i="1" smtClean="0">
                            <a:latin typeface="Cambria Math" panose="02040503050406030204" pitchFamily="18" charset="0"/>
                            <a:ea typeface="Cambria" panose="02040503050406030204" pitchFamily="18" charset="0"/>
                          </a:rPr>
                        </m:ctrlPr>
                      </m:sSubPr>
                      <m:e>
                        <m:r>
                          <a:rPr lang="ru-RU" i="1" smtClean="0">
                            <a:latin typeface="Cambria Math" panose="02040503050406030204" pitchFamily="18" charset="0"/>
                            <a:ea typeface="Cambria Math" panose="02040503050406030204" pitchFamily="18" charset="0"/>
                          </a:rPr>
                          <m:t>𝜏</m:t>
                        </m:r>
                      </m:e>
                      <m:sub>
                        <m:r>
                          <a:rPr lang="en-AU" b="0" i="1" smtClean="0">
                            <a:latin typeface="Cambria Math" panose="02040503050406030204" pitchFamily="18" charset="0"/>
                            <a:ea typeface="Cambria" panose="02040503050406030204" pitchFamily="18" charset="0"/>
                          </a:rPr>
                          <m:t>𝑐</m:t>
                        </m:r>
                      </m:sub>
                    </m:sSub>
                    <m:r>
                      <a:rPr lang="en-AU" b="0" i="1" smtClean="0">
                        <a:latin typeface="Cambria Math" panose="02040503050406030204" pitchFamily="18" charset="0"/>
                        <a:ea typeface="Cambria" panose="02040503050406030204" pitchFamily="18" charset="0"/>
                      </a:rPr>
                      <m:t>=</m:t>
                    </m:r>
                    <m:f>
                      <m:fPr>
                        <m:type m:val="skw"/>
                        <m:ctrlPr>
                          <a:rPr lang="en-AU" b="0" i="1" smtClean="0">
                            <a:latin typeface="Cambria Math" panose="02040503050406030204" pitchFamily="18" charset="0"/>
                            <a:ea typeface="Cambria" panose="02040503050406030204" pitchFamily="18" charset="0"/>
                          </a:rPr>
                        </m:ctrlPr>
                      </m:fPr>
                      <m:num>
                        <m:r>
                          <a:rPr lang="en-AU" b="0" i="1" smtClean="0">
                            <a:latin typeface="Cambria Math" panose="02040503050406030204" pitchFamily="18" charset="0"/>
                            <a:ea typeface="Cambria" panose="02040503050406030204" pitchFamily="18" charset="0"/>
                          </a:rPr>
                          <m:t>2</m:t>
                        </m:r>
                        <m:r>
                          <a:rPr lang="en-AU" b="0" i="1" smtClean="0">
                            <a:latin typeface="Cambria Math" panose="02040503050406030204" pitchFamily="18" charset="0"/>
                            <a:ea typeface="Cambria Math" panose="02040503050406030204" pitchFamily="18" charset="0"/>
                          </a:rPr>
                          <m:t>𝜋</m:t>
                        </m:r>
                      </m:num>
                      <m:den>
                        <m:r>
                          <a:rPr lang="en-AU" b="0" i="1" smtClean="0">
                            <a:latin typeface="Cambria Math" panose="02040503050406030204" pitchFamily="18" charset="0"/>
                            <a:ea typeface="Cambria Math" panose="02040503050406030204" pitchFamily="18" charset="0"/>
                          </a:rPr>
                          <m:t>∆</m:t>
                        </m:r>
                        <m:r>
                          <a:rPr lang="en-AU" b="0" i="1" smtClean="0">
                            <a:latin typeface="Cambria Math" panose="02040503050406030204" pitchFamily="18" charset="0"/>
                            <a:ea typeface="Cambria Math" panose="02040503050406030204" pitchFamily="18" charset="0"/>
                          </a:rPr>
                          <m:t>𝜔</m:t>
                        </m:r>
                      </m:den>
                    </m:f>
                  </m:oMath>
                </a14:m>
                <a:r>
                  <a:rPr lang="en-AU" dirty="0" smtClean="0">
                    <a:latin typeface="Cambria" panose="02040503050406030204" pitchFamily="18" charset="0"/>
                    <a:ea typeface="Cambria" panose="02040503050406030204" pitchFamily="18" charset="0"/>
                  </a:rPr>
                  <a:t> </a:t>
                </a:r>
                <a:r>
                  <a:rPr lang="ru-RU" dirty="0">
                    <a:latin typeface="Cambria" panose="02040503050406030204" pitchFamily="18" charset="0"/>
                    <a:ea typeface="Cambria" panose="02040503050406030204" pitchFamily="18" charset="0"/>
                  </a:rPr>
                  <a:t>–</a:t>
                </a:r>
                <a:r>
                  <a:rPr lang="en-AU" dirty="0" smtClean="0">
                    <a:latin typeface="Cambria" panose="02040503050406030204" pitchFamily="18" charset="0"/>
                    <a:ea typeface="Cambria" panose="02040503050406030204" pitchFamily="18" charset="0"/>
                  </a:rPr>
                  <a:t> </a:t>
                </a:r>
                <a:r>
                  <a:rPr lang="ru-RU" dirty="0" smtClean="0">
                    <a:latin typeface="Cambria" panose="02040503050406030204" pitchFamily="18" charset="0"/>
                    <a:ea typeface="Cambria" panose="02040503050406030204" pitchFamily="18" charset="0"/>
                  </a:rPr>
                  <a:t>среднее время жизни</a:t>
                </a:r>
                <a:r>
                  <a:rPr lang="en-AU" dirty="0" smtClean="0">
                    <a:latin typeface="Cambria" panose="02040503050406030204" pitchFamily="18" charset="0"/>
                    <a:ea typeface="Cambria" panose="02040503050406030204" pitchFamily="18" charset="0"/>
                  </a:rPr>
                  <a:t>; </a:t>
                </a:r>
                <a14:m>
                  <m:oMath xmlns:m="http://schemas.openxmlformats.org/officeDocument/2006/math">
                    <m:r>
                      <a:rPr lang="en-AU" b="0" i="1" smtClean="0">
                        <a:latin typeface="Cambria Math" panose="02040503050406030204" pitchFamily="18" charset="0"/>
                        <a:ea typeface="Cambria" panose="02040503050406030204" pitchFamily="18" charset="0"/>
                      </a:rPr>
                      <m:t>𝑙</m:t>
                    </m:r>
                    <m:r>
                      <a:rPr lang="en-AU" b="0" i="1" smtClean="0">
                        <a:latin typeface="Cambria Math" panose="02040503050406030204" pitchFamily="18" charset="0"/>
                        <a:ea typeface="Cambria" panose="02040503050406030204" pitchFamily="18" charset="0"/>
                      </a:rPr>
                      <m:t>=</m:t>
                    </m:r>
                    <m:r>
                      <a:rPr lang="en-AU" b="0" i="1" smtClean="0">
                        <a:latin typeface="Cambria Math" panose="02040503050406030204" pitchFamily="18" charset="0"/>
                        <a:ea typeface="Cambria" panose="02040503050406030204" pitchFamily="18" charset="0"/>
                      </a:rPr>
                      <m:t>𝑐</m:t>
                    </m:r>
                    <m:sSub>
                      <m:sSubPr>
                        <m:ctrlPr>
                          <a:rPr lang="ru-RU" i="1">
                            <a:latin typeface="Cambria Math" panose="02040503050406030204" pitchFamily="18" charset="0"/>
                            <a:ea typeface="Cambria" panose="02040503050406030204" pitchFamily="18" charset="0"/>
                          </a:rPr>
                        </m:ctrlPr>
                      </m:sSubPr>
                      <m:e>
                        <m:r>
                          <a:rPr lang="ru-RU" i="1">
                            <a:latin typeface="Cambria Math" panose="02040503050406030204" pitchFamily="18" charset="0"/>
                            <a:ea typeface="Cambria Math" panose="02040503050406030204" pitchFamily="18" charset="0"/>
                          </a:rPr>
                          <m:t>𝜏</m:t>
                        </m:r>
                      </m:e>
                      <m:sub>
                        <m:r>
                          <a:rPr lang="en-AU" i="1">
                            <a:latin typeface="Cambria Math" panose="02040503050406030204" pitchFamily="18" charset="0"/>
                            <a:ea typeface="Cambria" panose="02040503050406030204" pitchFamily="18" charset="0"/>
                          </a:rPr>
                          <m:t>𝑐</m:t>
                        </m:r>
                      </m:sub>
                    </m:sSub>
                  </m:oMath>
                </a14:m>
                <a:r>
                  <a:rPr lang="en-AU" dirty="0" smtClean="0">
                    <a:latin typeface="Cambria" panose="02040503050406030204" pitchFamily="18" charset="0"/>
                    <a:ea typeface="Cambria" panose="02040503050406030204" pitchFamily="18" charset="0"/>
                  </a:rPr>
                  <a:t> - </a:t>
                </a:r>
                <a:r>
                  <a:rPr lang="ru-RU" dirty="0" smtClean="0">
                    <a:latin typeface="Cambria" panose="02040503050406030204" pitchFamily="18" charset="0"/>
                    <a:ea typeface="Cambria" panose="02040503050406030204" pitchFamily="18" charset="0"/>
                  </a:rPr>
                  <a:t>длина волнового цуга</a:t>
                </a:r>
                <a:endParaRPr lang="ru-RU" dirty="0">
                  <a:latin typeface="Cambria" panose="02040503050406030204" pitchFamily="18" charset="0"/>
                  <a:ea typeface="Cambria" panose="02040503050406030204" pitchFamily="18" charset="0"/>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3966036" y="1232420"/>
                <a:ext cx="7771695" cy="646331"/>
              </a:xfrm>
              <a:prstGeom prst="rect">
                <a:avLst/>
              </a:prstGeom>
              <a:blipFill rotWithShape="0">
                <a:blip r:embed="rId4"/>
                <a:stretch>
                  <a:fillRect t="-22642" b="-102830"/>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3" name="Прямоугольник 12"/>
              <p:cNvSpPr/>
              <p:nvPr/>
            </p:nvSpPr>
            <p:spPr>
              <a:xfrm>
                <a:off x="4540337" y="2963676"/>
                <a:ext cx="2458365" cy="39126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l-GR" i="0" dirty="0" smtClean="0">
                          <a:latin typeface="Cambria Math" panose="02040503050406030204" pitchFamily="18" charset="0"/>
                          <a:ea typeface="Cambria Math" panose="02040503050406030204" pitchFamily="18" charset="0"/>
                        </a:rPr>
                        <m:t>Φ</m:t>
                      </m:r>
                      <m:d>
                        <m:dPr>
                          <m:ctrlPr>
                            <a:rPr lang="ru-RU" i="1" dirty="0" smtClean="0">
                              <a:latin typeface="Cambria Math" panose="02040503050406030204" pitchFamily="18" charset="0"/>
                              <a:ea typeface="Cambria Math" panose="02040503050406030204" pitchFamily="18" charset="0"/>
                            </a:rPr>
                          </m:ctrlPr>
                        </m:dPr>
                        <m:e>
                          <m:r>
                            <a:rPr lang="en-AU" i="1" dirty="0">
                              <a:latin typeface="Cambria Math" panose="02040503050406030204" pitchFamily="18" charset="0"/>
                              <a:ea typeface="Cambria Math" panose="02040503050406030204" pitchFamily="18" charset="0"/>
                            </a:rPr>
                            <m:t>𝑡</m:t>
                          </m:r>
                        </m:e>
                      </m:d>
                      <m:r>
                        <a:rPr lang="en-US" i="1" dirty="0" smtClean="0">
                          <a:latin typeface="Cambria Math" panose="02040503050406030204" pitchFamily="18" charset="0"/>
                        </a:rPr>
                        <m:t>=</m:t>
                      </m:r>
                      <m:sSub>
                        <m:sSubPr>
                          <m:ctrlPr>
                            <a:rPr lang="ru-RU" i="1">
                              <a:latin typeface="Cambria Math" panose="02040503050406030204" pitchFamily="18" charset="0"/>
                              <a:ea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Φ</m:t>
                          </m:r>
                        </m:e>
                        <m:sub>
                          <m:r>
                            <a:rPr lang="en-AU" i="1">
                              <a:latin typeface="Cambria Math" panose="02040503050406030204" pitchFamily="18" charset="0"/>
                              <a:ea typeface="Cambria Math" panose="02040503050406030204" pitchFamily="18" charset="0"/>
                            </a:rPr>
                            <m:t>𝑦</m:t>
                          </m:r>
                        </m:sub>
                      </m:sSub>
                      <m:d>
                        <m:dPr>
                          <m:ctrlPr>
                            <a:rPr lang="ru-RU" i="1">
                              <a:latin typeface="Cambria Math" panose="02040503050406030204" pitchFamily="18" charset="0"/>
                              <a:ea typeface="Cambria Math" panose="02040503050406030204" pitchFamily="18" charset="0"/>
                            </a:rPr>
                          </m:ctrlPr>
                        </m:dPr>
                        <m:e>
                          <m:r>
                            <a:rPr lang="en-AU" i="1">
                              <a:latin typeface="Cambria Math" panose="02040503050406030204" pitchFamily="18" charset="0"/>
                              <a:ea typeface="Cambria Math" panose="02040503050406030204" pitchFamily="18" charset="0"/>
                            </a:rPr>
                            <m:t>𝑡</m:t>
                          </m:r>
                        </m:e>
                      </m:d>
                      <m:r>
                        <a:rPr lang="en-US" b="0" i="0" smtClean="0">
                          <a:latin typeface="Cambria Math" panose="02040503050406030204" pitchFamily="18" charset="0"/>
                          <a:ea typeface="Cambria Math" panose="02040503050406030204" pitchFamily="18" charset="0"/>
                        </a:rPr>
                        <m:t>−</m:t>
                      </m:r>
                      <m:sSub>
                        <m:sSubPr>
                          <m:ctrlPr>
                            <a:rPr lang="ru-RU" i="1">
                              <a:latin typeface="Cambria Math" panose="02040503050406030204" pitchFamily="18" charset="0"/>
                              <a:ea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Φ</m:t>
                          </m:r>
                        </m:e>
                        <m:sub>
                          <m:r>
                            <a:rPr lang="en-AU" i="1">
                              <a:latin typeface="Cambria Math" panose="02040503050406030204" pitchFamily="18" charset="0"/>
                              <a:ea typeface="Cambria Math" panose="02040503050406030204" pitchFamily="18" charset="0"/>
                            </a:rPr>
                            <m:t>𝑥</m:t>
                          </m:r>
                        </m:sub>
                      </m:sSub>
                      <m:d>
                        <m:dPr>
                          <m:ctrlPr>
                            <a:rPr lang="ru-RU" i="1">
                              <a:latin typeface="Cambria Math" panose="02040503050406030204" pitchFamily="18" charset="0"/>
                              <a:ea typeface="Cambria Math" panose="02040503050406030204" pitchFamily="18" charset="0"/>
                            </a:rPr>
                          </m:ctrlPr>
                        </m:dPr>
                        <m:e>
                          <m:r>
                            <a:rPr lang="en-AU" i="1">
                              <a:latin typeface="Cambria Math" panose="02040503050406030204" pitchFamily="18" charset="0"/>
                              <a:ea typeface="Cambria Math" panose="02040503050406030204" pitchFamily="18" charset="0"/>
                            </a:rPr>
                            <m:t>𝑡</m:t>
                          </m:r>
                        </m:e>
                      </m:d>
                    </m:oMath>
                  </m:oMathPara>
                </a14:m>
                <a:endParaRPr lang="ru-RU" dirty="0"/>
              </a:p>
            </p:txBody>
          </p:sp>
        </mc:Choice>
        <mc:Fallback xmlns="">
          <p:sp>
            <p:nvSpPr>
              <p:cNvPr id="13" name="Прямоугольник 12"/>
              <p:cNvSpPr>
                <a:spLocks noRot="1" noChangeAspect="1" noMove="1" noResize="1" noEditPoints="1" noAdjustHandles="1" noChangeArrowheads="1" noChangeShapeType="1" noTextEdit="1"/>
              </p:cNvSpPr>
              <p:nvPr/>
            </p:nvSpPr>
            <p:spPr>
              <a:xfrm>
                <a:off x="4540337" y="2963676"/>
                <a:ext cx="2458365" cy="391261"/>
              </a:xfrm>
              <a:prstGeom prst="rect">
                <a:avLst/>
              </a:prstGeom>
              <a:blipFill rotWithShape="0">
                <a:blip r:embed="rId5"/>
                <a:stretch>
                  <a:fillRect b="-4688"/>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9" name="Прямоугольник 18"/>
              <p:cNvSpPr/>
              <p:nvPr/>
            </p:nvSpPr>
            <p:spPr>
              <a:xfrm>
                <a:off x="9759908" y="2465217"/>
                <a:ext cx="1098185" cy="4097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AU" i="1" smtClean="0">
                              <a:latin typeface="Cambria Math" panose="02040503050406030204" pitchFamily="18" charset="0"/>
                            </a:rPr>
                          </m:ctrlPr>
                        </m:dPr>
                        <m:e>
                          <m:sSub>
                            <m:sSubPr>
                              <m:ctrlPr>
                                <a:rPr lang="en-AU" i="1">
                                  <a:latin typeface="Cambria Math" panose="02040503050406030204" pitchFamily="18" charset="0"/>
                                </a:rPr>
                              </m:ctrlPr>
                            </m:sSubPr>
                            <m:e>
                              <m:r>
                                <a:rPr lang="en-AU" i="1">
                                  <a:latin typeface="Cambria Math" panose="02040503050406030204" pitchFamily="18" charset="0"/>
                                </a:rPr>
                                <m:t>𝐴</m:t>
                              </m:r>
                            </m:e>
                            <m:sub>
                              <m:r>
                                <a:rPr lang="en-AU" i="1">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𝑦</m:t>
                              </m:r>
                            </m:sub>
                          </m:sSub>
                          <m:d>
                            <m:dPr>
                              <m:ctrlPr>
                                <a:rPr lang="en-AU" i="1" smtClean="0">
                                  <a:latin typeface="Cambria Math" panose="02040503050406030204" pitchFamily="18" charset="0"/>
                                </a:rPr>
                              </m:ctrlPr>
                            </m:dPr>
                            <m:e>
                              <m:r>
                                <a:rPr lang="en-US" b="0" i="1" smtClean="0">
                                  <a:latin typeface="Cambria Math" panose="02040503050406030204" pitchFamily="18" charset="0"/>
                                </a:rPr>
                                <m:t>𝑡</m:t>
                              </m:r>
                            </m:e>
                          </m:d>
                        </m:e>
                      </m:d>
                    </m:oMath>
                  </m:oMathPara>
                </a14:m>
                <a:endParaRPr lang="ru-RU" dirty="0"/>
              </a:p>
            </p:txBody>
          </p:sp>
        </mc:Choice>
        <mc:Fallback xmlns="">
          <p:sp>
            <p:nvSpPr>
              <p:cNvPr id="19" name="Прямоугольник 18"/>
              <p:cNvSpPr>
                <a:spLocks noRot="1" noChangeAspect="1" noMove="1" noResize="1" noEditPoints="1" noAdjustHandles="1" noChangeArrowheads="1" noChangeShapeType="1" noTextEdit="1"/>
              </p:cNvSpPr>
              <p:nvPr/>
            </p:nvSpPr>
            <p:spPr>
              <a:xfrm>
                <a:off x="9759908" y="2465217"/>
                <a:ext cx="1098185" cy="409728"/>
              </a:xfrm>
              <a:prstGeom prst="rect">
                <a:avLst/>
              </a:prstGeom>
              <a:blipFill rotWithShape="0">
                <a:blip r:embed="rId6"/>
                <a:stretch>
                  <a:fillRect b="-2941"/>
                </a:stretch>
              </a:blipFill>
            </p:spPr>
            <p:txBody>
              <a:bodyPr/>
              <a:lstStyle/>
              <a:p>
                <a:r>
                  <a:rPr lang="ru-RU">
                    <a:noFill/>
                  </a:rPr>
                  <a:t> </a:t>
                </a:r>
              </a:p>
            </p:txBody>
          </p:sp>
        </mc:Fallback>
      </mc:AlternateContent>
      <p:sp>
        <p:nvSpPr>
          <p:cNvPr id="20" name="TextBox 19"/>
          <p:cNvSpPr txBox="1"/>
          <p:nvPr/>
        </p:nvSpPr>
        <p:spPr>
          <a:xfrm>
            <a:off x="9158685" y="2095885"/>
            <a:ext cx="2300630" cy="369332"/>
          </a:xfrm>
          <a:prstGeom prst="rect">
            <a:avLst/>
          </a:prstGeom>
          <a:noFill/>
        </p:spPr>
        <p:txBody>
          <a:bodyPr wrap="none" rtlCol="0">
            <a:spAutoFit/>
          </a:bodyPr>
          <a:lstStyle/>
          <a:p>
            <a:r>
              <a:rPr lang="ru-RU" dirty="0" smtClean="0">
                <a:latin typeface="Cambria" panose="02040503050406030204" pitchFamily="18" charset="0"/>
                <a:ea typeface="Cambria" panose="02040503050406030204" pitchFamily="18" charset="0"/>
              </a:rPr>
              <a:t>Среднее по времени</a:t>
            </a:r>
            <a:endParaRPr lang="ru-RU" dirty="0">
              <a:latin typeface="Cambria" panose="02040503050406030204" pitchFamily="18" charset="0"/>
              <a:ea typeface="Cambria" panose="02040503050406030204" pitchFamily="18" charset="0"/>
            </a:endParaRPr>
          </a:p>
        </p:txBody>
      </p:sp>
      <p:pic>
        <p:nvPicPr>
          <p:cNvPr id="21" name="Рисунок 20"/>
          <p:cNvPicPr>
            <a:picLocks noChangeAspect="1"/>
          </p:cNvPicPr>
          <p:nvPr/>
        </p:nvPicPr>
        <p:blipFill rotWithShape="1">
          <a:blip r:embed="rId7">
            <a:extLst>
              <a:ext uri="{28A0092B-C50C-407E-A947-70E740481C1C}">
                <a14:useLocalDpi xmlns:a14="http://schemas.microsoft.com/office/drawing/2010/main" val="0"/>
              </a:ext>
            </a:extLst>
          </a:blip>
          <a:srcRect l="19500"/>
          <a:stretch/>
        </p:blipFill>
        <p:spPr>
          <a:xfrm>
            <a:off x="322551" y="1051902"/>
            <a:ext cx="3479676" cy="1911774"/>
          </a:xfrm>
          <a:prstGeom prst="rect">
            <a:avLst/>
          </a:prstGeom>
        </p:spPr>
      </p:pic>
      <p:sp>
        <p:nvSpPr>
          <p:cNvPr id="22" name="Прямоугольник 21"/>
          <p:cNvSpPr/>
          <p:nvPr/>
        </p:nvSpPr>
        <p:spPr>
          <a:xfrm>
            <a:off x="230232" y="2620176"/>
            <a:ext cx="295236" cy="2874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3" name="Рисунок 22"/>
          <p:cNvPicPr>
            <a:picLocks noChangeAspect="1"/>
          </p:cNvPicPr>
          <p:nvPr/>
        </p:nvPicPr>
        <p:blipFill>
          <a:blip r:embed="rId8"/>
          <a:stretch>
            <a:fillRect/>
          </a:stretch>
        </p:blipFill>
        <p:spPr>
          <a:xfrm>
            <a:off x="2895988" y="3477634"/>
            <a:ext cx="4572638" cy="2438740"/>
          </a:xfrm>
          <a:prstGeom prst="rect">
            <a:avLst/>
          </a:prstGeom>
        </p:spPr>
      </p:pic>
      <p:sp>
        <p:nvSpPr>
          <p:cNvPr id="25" name="Прямоугольник 24"/>
          <p:cNvSpPr/>
          <p:nvPr/>
        </p:nvSpPr>
        <p:spPr>
          <a:xfrm>
            <a:off x="2796288" y="6005451"/>
            <a:ext cx="5326779" cy="307777"/>
          </a:xfrm>
          <a:prstGeom prst="rect">
            <a:avLst/>
          </a:prstGeom>
        </p:spPr>
        <p:txBody>
          <a:bodyPr wrap="none">
            <a:spAutoFit/>
          </a:bodyPr>
          <a:lstStyle/>
          <a:p>
            <a:r>
              <a:rPr lang="ru-RU" sz="1400" smtClean="0">
                <a:solidFill>
                  <a:srgbClr val="34343C"/>
                </a:solidFill>
                <a:latin typeface="Cambria" panose="02040503050406030204" pitchFamily="18" charset="0"/>
                <a:ea typeface="Cambria" panose="02040503050406030204" pitchFamily="18" charset="0"/>
              </a:rPr>
              <a:t>Модельная гистограмма временной зависимости разности фаз</a:t>
            </a:r>
            <a:endParaRPr lang="ru-RU" sz="1400" dirty="0">
              <a:latin typeface="Cambria" panose="02040503050406030204" pitchFamily="18" charset="0"/>
              <a:ea typeface="Cambria" panose="02040503050406030204" pitchFamily="18" charset="0"/>
            </a:endParaRPr>
          </a:p>
        </p:txBody>
      </p:sp>
      <p:sp>
        <p:nvSpPr>
          <p:cNvPr id="26" name="Прямоугольник 25"/>
          <p:cNvSpPr/>
          <p:nvPr/>
        </p:nvSpPr>
        <p:spPr>
          <a:xfrm>
            <a:off x="0" y="5238459"/>
            <a:ext cx="3005182" cy="307777"/>
          </a:xfrm>
          <a:prstGeom prst="rect">
            <a:avLst/>
          </a:prstGeom>
        </p:spPr>
        <p:txBody>
          <a:bodyPr wrap="none">
            <a:spAutoFit/>
          </a:bodyPr>
          <a:lstStyle/>
          <a:p>
            <a:r>
              <a:rPr lang="ru-RU" sz="1400" dirty="0">
                <a:solidFill>
                  <a:srgbClr val="34343C"/>
                </a:solidFill>
                <a:latin typeface="Cambria" panose="02040503050406030204" pitchFamily="18" charset="0"/>
                <a:ea typeface="Cambria" panose="02040503050406030204" pitchFamily="18" charset="0"/>
              </a:rPr>
              <a:t>Декартов поляризационный базис</a:t>
            </a:r>
            <a:endParaRPr lang="ru-RU" sz="1400" dirty="0">
              <a:latin typeface="Cambria" panose="02040503050406030204" pitchFamily="18" charset="0"/>
              <a:ea typeface="Cambria" panose="02040503050406030204" pitchFamily="18" charset="0"/>
            </a:endParaRPr>
          </a:p>
        </p:txBody>
      </p:sp>
      <p:sp>
        <p:nvSpPr>
          <p:cNvPr id="27" name="Прямоугольник 26"/>
          <p:cNvSpPr/>
          <p:nvPr/>
        </p:nvSpPr>
        <p:spPr>
          <a:xfrm>
            <a:off x="5134708" y="4000500"/>
            <a:ext cx="140677" cy="1670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mc:AlternateContent xmlns:mc="http://schemas.openxmlformats.org/markup-compatibility/2006" xmlns:a14="http://schemas.microsoft.com/office/drawing/2010/main">
        <mc:Choice Requires="a14">
          <p:sp>
            <p:nvSpPr>
              <p:cNvPr id="28" name="Прямоугольник 27"/>
              <p:cNvSpPr/>
              <p:nvPr/>
            </p:nvSpPr>
            <p:spPr>
              <a:xfrm>
                <a:off x="4983447" y="3838522"/>
                <a:ext cx="44319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ru-RU" i="1">
                              <a:latin typeface="Cambria Math" panose="02040503050406030204" pitchFamily="18" charset="0"/>
                              <a:ea typeface="Cambria" panose="02040503050406030204" pitchFamily="18" charset="0"/>
                            </a:rPr>
                          </m:ctrlPr>
                        </m:sSubPr>
                        <m:e>
                          <m:r>
                            <a:rPr lang="ru-RU" i="1">
                              <a:latin typeface="Cambria Math" panose="02040503050406030204" pitchFamily="18" charset="0"/>
                              <a:ea typeface="Cambria Math" panose="02040503050406030204" pitchFamily="18" charset="0"/>
                            </a:rPr>
                            <m:t>𝜏</m:t>
                          </m:r>
                        </m:e>
                        <m:sub>
                          <m:r>
                            <a:rPr lang="en-AU" i="1">
                              <a:latin typeface="Cambria Math" panose="02040503050406030204" pitchFamily="18" charset="0"/>
                              <a:ea typeface="Cambria" panose="02040503050406030204" pitchFamily="18" charset="0"/>
                            </a:rPr>
                            <m:t>𝑐</m:t>
                          </m:r>
                        </m:sub>
                      </m:sSub>
                    </m:oMath>
                  </m:oMathPara>
                </a14:m>
                <a:endParaRPr lang="ru-RU" dirty="0"/>
              </a:p>
            </p:txBody>
          </p:sp>
        </mc:Choice>
        <mc:Fallback xmlns="">
          <p:sp>
            <p:nvSpPr>
              <p:cNvPr id="28" name="Прямоугольник 27"/>
              <p:cNvSpPr>
                <a:spLocks noRot="1" noChangeAspect="1" noMove="1" noResize="1" noEditPoints="1" noAdjustHandles="1" noChangeArrowheads="1" noChangeShapeType="1" noTextEdit="1"/>
              </p:cNvSpPr>
              <p:nvPr/>
            </p:nvSpPr>
            <p:spPr>
              <a:xfrm>
                <a:off x="4983447" y="3838522"/>
                <a:ext cx="443198" cy="369332"/>
              </a:xfrm>
              <a:prstGeom prst="rect">
                <a:avLst/>
              </a:prstGeom>
              <a:blipFill rotWithShape="0">
                <a:blip r:embed="rId11"/>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29" name="Прямоугольник 28"/>
              <p:cNvSpPr/>
              <p:nvPr/>
            </p:nvSpPr>
            <p:spPr>
              <a:xfrm>
                <a:off x="8398783" y="3191181"/>
                <a:ext cx="2561214" cy="64036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AU" b="0" i="1" smtClean="0">
                          <a:latin typeface="Cambria Math" panose="02040503050406030204" pitchFamily="18" charset="0"/>
                        </a:rPr>
                        <m:t>𝑇</m:t>
                      </m:r>
                      <m:r>
                        <a:rPr lang="en-AU" b="0" i="1" smtClean="0">
                          <a:latin typeface="Cambria Math" panose="02040503050406030204" pitchFamily="18" charset="0"/>
                          <a:ea typeface="Cambria Math" panose="02040503050406030204" pitchFamily="18" charset="0"/>
                        </a:rPr>
                        <m:t>≪</m:t>
                      </m:r>
                      <m:sSub>
                        <m:sSubPr>
                          <m:ctrlPr>
                            <a:rPr lang="ru-RU" i="1">
                              <a:latin typeface="Cambria Math" panose="02040503050406030204" pitchFamily="18" charset="0"/>
                              <a:ea typeface="Cambria" panose="02040503050406030204" pitchFamily="18" charset="0"/>
                            </a:rPr>
                          </m:ctrlPr>
                        </m:sSubPr>
                        <m:e>
                          <m:r>
                            <a:rPr lang="ru-RU" i="1">
                              <a:latin typeface="Cambria Math" panose="02040503050406030204" pitchFamily="18" charset="0"/>
                              <a:ea typeface="Cambria Math" panose="02040503050406030204" pitchFamily="18" charset="0"/>
                            </a:rPr>
                            <m:t>𝜏</m:t>
                          </m:r>
                        </m:e>
                        <m:sub>
                          <m:r>
                            <a:rPr lang="en-AU" i="1">
                              <a:latin typeface="Cambria Math" panose="02040503050406030204" pitchFamily="18" charset="0"/>
                              <a:ea typeface="Cambria" panose="02040503050406030204" pitchFamily="18" charset="0"/>
                            </a:rPr>
                            <m:t>𝑐</m:t>
                          </m:r>
                        </m:sub>
                      </m:sSub>
                      <m:r>
                        <a:rPr lang="en-AU" b="0" i="1">
                          <a:latin typeface="Cambria Math" panose="02040503050406030204" pitchFamily="18" charset="0"/>
                          <a:ea typeface="Cambria" panose="02040503050406030204" pitchFamily="18" charset="0"/>
                        </a:rPr>
                        <m:t>     </m:t>
                      </m:r>
                      <m:d>
                        <m:dPr>
                          <m:ctrlPr>
                            <a:rPr lang="en-AU" b="0" i="1" smtClean="0">
                              <a:latin typeface="Cambria Math" panose="02040503050406030204" pitchFamily="18" charset="0"/>
                              <a:ea typeface="Cambria" panose="02040503050406030204" pitchFamily="18" charset="0"/>
                            </a:rPr>
                          </m:ctrlPr>
                        </m:dPr>
                        <m:e>
                          <m:m>
                            <m:mPr>
                              <m:mcs>
                                <m:mc>
                                  <m:mcPr>
                                    <m:count m:val="1"/>
                                    <m:mcJc m:val="center"/>
                                  </m:mcPr>
                                </m:mc>
                              </m:mcs>
                              <m:ctrlPr>
                                <a:rPr lang="en-AU" i="1">
                                  <a:latin typeface="Cambria Math" panose="02040503050406030204" pitchFamily="18" charset="0"/>
                                  <a:ea typeface="Cambria" panose="02040503050406030204" pitchFamily="18" charset="0"/>
                                </a:rPr>
                              </m:ctrlPr>
                            </m:mPr>
                            <m:mr>
                              <m:e>
                                <m:r>
                                  <a:rPr lang="en-AU" i="1">
                                    <a:latin typeface="Cambria Math" panose="02040503050406030204" pitchFamily="18" charset="0"/>
                                  </a:rPr>
                                  <m:t>𝑇</m:t>
                                </m:r>
                                <m:r>
                                  <a:rPr lang="en-AU" b="0" i="1" smtClean="0">
                                    <a:latin typeface="Cambria Math" panose="02040503050406030204" pitchFamily="18" charset="0"/>
                                  </a:rPr>
                                  <m:t>~</m:t>
                                </m:r>
                                <m:sSup>
                                  <m:sSupPr>
                                    <m:ctrlPr>
                                      <a:rPr lang="en-AU" b="0" i="1" smtClean="0">
                                        <a:latin typeface="Cambria Math" panose="02040503050406030204" pitchFamily="18" charset="0"/>
                                      </a:rPr>
                                    </m:ctrlPr>
                                  </m:sSupPr>
                                  <m:e>
                                    <m:r>
                                      <a:rPr lang="en-AU" b="0" i="1" smtClean="0">
                                        <a:latin typeface="Cambria Math" panose="02040503050406030204" pitchFamily="18" charset="0"/>
                                      </a:rPr>
                                      <m:t>10</m:t>
                                    </m:r>
                                  </m:e>
                                  <m:sup>
                                    <m:r>
                                      <a:rPr lang="en-AU" b="0" i="1" smtClean="0">
                                        <a:latin typeface="Cambria Math" panose="02040503050406030204" pitchFamily="18" charset="0"/>
                                      </a:rPr>
                                      <m:t>−15</m:t>
                                    </m:r>
                                  </m:sup>
                                </m:sSup>
                                <m:r>
                                  <a:rPr lang="en-AU" b="0" i="1" smtClean="0">
                                    <a:latin typeface="Cambria Math" panose="02040503050406030204" pitchFamily="18" charset="0"/>
                                  </a:rPr>
                                  <m:t> </m:t>
                                </m:r>
                                <m:r>
                                  <a:rPr lang="en-AU" b="0" i="1" smtClean="0">
                                    <a:latin typeface="Cambria Math" panose="02040503050406030204" pitchFamily="18" charset="0"/>
                                  </a:rPr>
                                  <m:t>𝑐</m:t>
                                </m:r>
                              </m:e>
                            </m:mr>
                            <m:mr>
                              <m:e>
                                <m:sSub>
                                  <m:sSubPr>
                                    <m:ctrlPr>
                                      <a:rPr lang="ru-RU" i="1">
                                        <a:latin typeface="Cambria Math" panose="02040503050406030204" pitchFamily="18" charset="0"/>
                                        <a:ea typeface="Cambria" panose="02040503050406030204" pitchFamily="18" charset="0"/>
                                      </a:rPr>
                                    </m:ctrlPr>
                                  </m:sSubPr>
                                  <m:e>
                                    <m:r>
                                      <a:rPr lang="ru-RU" i="1">
                                        <a:latin typeface="Cambria Math" panose="02040503050406030204" pitchFamily="18" charset="0"/>
                                        <a:ea typeface="Cambria Math" panose="02040503050406030204" pitchFamily="18" charset="0"/>
                                      </a:rPr>
                                      <m:t>𝜏</m:t>
                                    </m:r>
                                  </m:e>
                                  <m:sub>
                                    <m:r>
                                      <a:rPr lang="en-AU" i="1">
                                        <a:latin typeface="Cambria Math" panose="02040503050406030204" pitchFamily="18" charset="0"/>
                                        <a:ea typeface="Cambria" panose="02040503050406030204" pitchFamily="18" charset="0"/>
                                      </a:rPr>
                                      <m:t>𝑐</m:t>
                                    </m:r>
                                  </m:sub>
                                </m:sSub>
                                <m:r>
                                  <a:rPr lang="en-AU" i="1">
                                    <a:latin typeface="Cambria Math" panose="02040503050406030204" pitchFamily="18" charset="0"/>
                                  </a:rPr>
                                  <m:t>~</m:t>
                                </m:r>
                                <m:sSup>
                                  <m:sSupPr>
                                    <m:ctrlPr>
                                      <a:rPr lang="en-AU" i="1">
                                        <a:latin typeface="Cambria Math" panose="02040503050406030204" pitchFamily="18" charset="0"/>
                                      </a:rPr>
                                    </m:ctrlPr>
                                  </m:sSupPr>
                                  <m:e>
                                    <m:r>
                                      <a:rPr lang="en-AU" i="1">
                                        <a:latin typeface="Cambria Math" panose="02040503050406030204" pitchFamily="18" charset="0"/>
                                      </a:rPr>
                                      <m:t>10</m:t>
                                    </m:r>
                                  </m:e>
                                  <m:sup>
                                    <m:r>
                                      <a:rPr lang="en-AU" i="1">
                                        <a:latin typeface="Cambria Math" panose="02040503050406030204" pitchFamily="18" charset="0"/>
                                      </a:rPr>
                                      <m:t>−1</m:t>
                                    </m:r>
                                    <m:r>
                                      <a:rPr lang="en-AU" b="0" i="1" smtClean="0">
                                        <a:latin typeface="Cambria Math" panose="02040503050406030204" pitchFamily="18" charset="0"/>
                                      </a:rPr>
                                      <m:t>0</m:t>
                                    </m:r>
                                  </m:sup>
                                </m:sSup>
                                <m:r>
                                  <a:rPr lang="en-AU" i="1">
                                    <a:latin typeface="Cambria Math" panose="02040503050406030204" pitchFamily="18" charset="0"/>
                                  </a:rPr>
                                  <m:t> </m:t>
                                </m:r>
                                <m:r>
                                  <a:rPr lang="en-AU" i="1">
                                    <a:latin typeface="Cambria Math" panose="02040503050406030204" pitchFamily="18" charset="0"/>
                                  </a:rPr>
                                  <m:t>𝑐</m:t>
                                </m:r>
                              </m:e>
                            </m:mr>
                          </m:m>
                        </m:e>
                      </m:d>
                    </m:oMath>
                  </m:oMathPara>
                </a14:m>
                <a:endParaRPr lang="ru-RU" dirty="0"/>
              </a:p>
            </p:txBody>
          </p:sp>
        </mc:Choice>
        <mc:Fallback xmlns="">
          <p:sp>
            <p:nvSpPr>
              <p:cNvPr id="29" name="Прямоугольник 28"/>
              <p:cNvSpPr>
                <a:spLocks noRot="1" noChangeAspect="1" noMove="1" noResize="1" noEditPoints="1" noAdjustHandles="1" noChangeArrowheads="1" noChangeShapeType="1" noTextEdit="1"/>
              </p:cNvSpPr>
              <p:nvPr/>
            </p:nvSpPr>
            <p:spPr>
              <a:xfrm>
                <a:off x="8398783" y="3191181"/>
                <a:ext cx="2561214" cy="640368"/>
              </a:xfrm>
              <a:prstGeom prst="rect">
                <a:avLst/>
              </a:prstGeom>
              <a:blipFill rotWithShape="0">
                <a:blip r:embed="rId12"/>
                <a:stretch>
                  <a:fillRect/>
                </a:stretch>
              </a:blipFill>
            </p:spPr>
            <p:txBody>
              <a:bodyPr/>
              <a:lstStyle/>
              <a:p>
                <a:r>
                  <a:rPr lang="ru-RU">
                    <a:noFill/>
                  </a:rPr>
                  <a:t> </a:t>
                </a:r>
              </a:p>
            </p:txBody>
          </p:sp>
        </mc:Fallback>
      </mc:AlternateContent>
      <p:sp>
        <p:nvSpPr>
          <p:cNvPr id="30" name="TextBox 29"/>
          <p:cNvSpPr txBox="1"/>
          <p:nvPr/>
        </p:nvSpPr>
        <p:spPr>
          <a:xfrm>
            <a:off x="8911854" y="3869621"/>
            <a:ext cx="2664832" cy="369332"/>
          </a:xfrm>
          <a:prstGeom prst="rect">
            <a:avLst/>
          </a:prstGeom>
          <a:noFill/>
        </p:spPr>
        <p:txBody>
          <a:bodyPr wrap="none" rtlCol="0">
            <a:spAutoFit/>
          </a:bodyPr>
          <a:lstStyle/>
          <a:p>
            <a:r>
              <a:rPr lang="ru-RU" dirty="0" smtClean="0">
                <a:latin typeface="Cambria" panose="02040503050406030204" pitchFamily="18" charset="0"/>
                <a:ea typeface="Cambria" panose="02040503050406030204" pitchFamily="18" charset="0"/>
              </a:rPr>
              <a:t>Степень когерентности</a:t>
            </a:r>
          </a:p>
        </p:txBody>
      </p:sp>
      <mc:AlternateContent xmlns:mc="http://schemas.openxmlformats.org/markup-compatibility/2006" xmlns:a14="http://schemas.microsoft.com/office/drawing/2010/main">
        <mc:Choice Requires="a14">
          <p:sp>
            <p:nvSpPr>
              <p:cNvPr id="31" name="TextBox 30"/>
              <p:cNvSpPr txBox="1"/>
              <p:nvPr/>
            </p:nvSpPr>
            <p:spPr>
              <a:xfrm>
                <a:off x="9029225" y="4240849"/>
                <a:ext cx="2430089" cy="101322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ru-RU" i="1" smtClean="0">
                              <a:latin typeface="Cambria Math" panose="02040503050406030204" pitchFamily="18" charset="0"/>
                              <a:ea typeface="Cambria" panose="02040503050406030204" pitchFamily="18" charset="0"/>
                            </a:rPr>
                          </m:ctrlPr>
                        </m:sSubPr>
                        <m:e>
                          <m:r>
                            <a:rPr lang="ru-RU" i="1" smtClean="0">
                              <a:latin typeface="Cambria Math" panose="02040503050406030204" pitchFamily="18" charset="0"/>
                              <a:ea typeface="Cambria Math" panose="02040503050406030204" pitchFamily="18" charset="0"/>
                            </a:rPr>
                            <m:t>𝜇</m:t>
                          </m:r>
                        </m:e>
                        <m:sub>
                          <m:r>
                            <a:rPr lang="en-AU" b="0" i="1" smtClean="0">
                              <a:latin typeface="Cambria Math" panose="02040503050406030204" pitchFamily="18" charset="0"/>
                              <a:ea typeface="Cambria" panose="02040503050406030204" pitchFamily="18" charset="0"/>
                            </a:rPr>
                            <m:t>𝑥𝑦</m:t>
                          </m:r>
                        </m:sub>
                      </m:sSub>
                      <m:r>
                        <a:rPr lang="en-AU" b="0" i="1" smtClean="0">
                          <a:latin typeface="Cambria Math" panose="02040503050406030204" pitchFamily="18" charset="0"/>
                          <a:ea typeface="Cambria" panose="02040503050406030204" pitchFamily="18" charset="0"/>
                        </a:rPr>
                        <m:t>=</m:t>
                      </m:r>
                      <m:f>
                        <m:fPr>
                          <m:ctrlPr>
                            <a:rPr lang="en-AU" b="0" i="1" smtClean="0">
                              <a:latin typeface="Cambria Math" panose="02040503050406030204" pitchFamily="18" charset="0"/>
                              <a:ea typeface="Cambria" panose="02040503050406030204" pitchFamily="18" charset="0"/>
                            </a:rPr>
                          </m:ctrlPr>
                        </m:fPr>
                        <m:num>
                          <m:d>
                            <m:dPr>
                              <m:begChr m:val="⟨"/>
                              <m:endChr m:val="⟩"/>
                              <m:ctrlPr>
                                <a:rPr lang="en-AU" b="0" i="1" smtClean="0">
                                  <a:latin typeface="Cambria Math" panose="02040503050406030204" pitchFamily="18" charset="0"/>
                                  <a:ea typeface="Cambria" panose="02040503050406030204" pitchFamily="18" charset="0"/>
                                </a:rPr>
                              </m:ctrlPr>
                            </m:dPr>
                            <m:e>
                              <m:sSubSup>
                                <m:sSubSupPr>
                                  <m:ctrlPr>
                                    <a:rPr lang="en-AU" b="0" i="1" smtClean="0">
                                      <a:latin typeface="Cambria Math" panose="02040503050406030204" pitchFamily="18" charset="0"/>
                                      <a:ea typeface="Cambria" panose="02040503050406030204" pitchFamily="18" charset="0"/>
                                    </a:rPr>
                                  </m:ctrlPr>
                                </m:sSubSupPr>
                                <m:e>
                                  <m:r>
                                    <a:rPr lang="en-AU" b="0" i="1" smtClean="0">
                                      <a:latin typeface="Cambria Math" panose="02040503050406030204" pitchFamily="18" charset="0"/>
                                      <a:ea typeface="Cambria" panose="02040503050406030204" pitchFamily="18" charset="0"/>
                                    </a:rPr>
                                    <m:t>𝐸</m:t>
                                  </m:r>
                                </m:e>
                                <m:sub>
                                  <m:r>
                                    <a:rPr lang="en-AU" b="0" i="1" smtClean="0">
                                      <a:latin typeface="Cambria Math" panose="02040503050406030204" pitchFamily="18" charset="0"/>
                                      <a:ea typeface="Cambria" panose="02040503050406030204" pitchFamily="18" charset="0"/>
                                    </a:rPr>
                                    <m:t>𝑥</m:t>
                                  </m:r>
                                </m:sub>
                                <m:sup>
                                  <m:r>
                                    <a:rPr lang="en-AU" b="0" i="1" smtClean="0">
                                      <a:latin typeface="Cambria Math" panose="02040503050406030204" pitchFamily="18" charset="0"/>
                                      <a:ea typeface="Cambria" panose="02040503050406030204" pitchFamily="18" charset="0"/>
                                    </a:rPr>
                                    <m:t>∗</m:t>
                                  </m:r>
                                </m:sup>
                              </m:sSubSup>
                              <m:sSub>
                                <m:sSubPr>
                                  <m:ctrlPr>
                                    <a:rPr lang="en-AU" b="0" i="1" smtClean="0">
                                      <a:latin typeface="Cambria Math" panose="02040503050406030204" pitchFamily="18" charset="0"/>
                                      <a:ea typeface="Cambria" panose="02040503050406030204" pitchFamily="18" charset="0"/>
                                    </a:rPr>
                                  </m:ctrlPr>
                                </m:sSubPr>
                                <m:e>
                                  <m:r>
                                    <a:rPr lang="en-AU" b="0" i="1" smtClean="0">
                                      <a:latin typeface="Cambria Math" panose="02040503050406030204" pitchFamily="18" charset="0"/>
                                      <a:ea typeface="Cambria" panose="02040503050406030204" pitchFamily="18" charset="0"/>
                                    </a:rPr>
                                    <m:t>𝐸</m:t>
                                  </m:r>
                                </m:e>
                                <m:sub>
                                  <m:r>
                                    <a:rPr lang="en-AU" b="0" i="1" smtClean="0">
                                      <a:latin typeface="Cambria Math" panose="02040503050406030204" pitchFamily="18" charset="0"/>
                                      <a:ea typeface="Cambria" panose="02040503050406030204" pitchFamily="18" charset="0"/>
                                    </a:rPr>
                                    <m:t>𝑦</m:t>
                                  </m:r>
                                </m:sub>
                              </m:sSub>
                            </m:e>
                          </m:d>
                        </m:num>
                        <m:den>
                          <m:rad>
                            <m:radPr>
                              <m:degHide m:val="on"/>
                              <m:ctrlPr>
                                <a:rPr lang="en-AU" b="0" i="1" smtClean="0">
                                  <a:latin typeface="Cambria Math" panose="02040503050406030204" pitchFamily="18" charset="0"/>
                                  <a:ea typeface="Cambria" panose="02040503050406030204" pitchFamily="18" charset="0"/>
                                </a:rPr>
                              </m:ctrlPr>
                            </m:radPr>
                            <m:deg/>
                            <m:e>
                              <m:d>
                                <m:dPr>
                                  <m:begChr m:val="⟨"/>
                                  <m:endChr m:val="⟩"/>
                                  <m:ctrlPr>
                                    <a:rPr lang="en-AU" i="1">
                                      <a:latin typeface="Cambria Math" panose="02040503050406030204" pitchFamily="18" charset="0"/>
                                      <a:ea typeface="Cambria" panose="02040503050406030204" pitchFamily="18" charset="0"/>
                                    </a:rPr>
                                  </m:ctrlPr>
                                </m:dPr>
                                <m:e>
                                  <m:sSub>
                                    <m:sSubPr>
                                      <m:ctrlPr>
                                        <a:rPr lang="en-AU" i="1">
                                          <a:latin typeface="Cambria Math" panose="02040503050406030204" pitchFamily="18" charset="0"/>
                                          <a:ea typeface="Cambria" panose="02040503050406030204" pitchFamily="18" charset="0"/>
                                        </a:rPr>
                                      </m:ctrlPr>
                                    </m:sSubPr>
                                    <m:e>
                                      <m:r>
                                        <a:rPr lang="en-AU" i="1">
                                          <a:latin typeface="Cambria Math" panose="02040503050406030204" pitchFamily="18" charset="0"/>
                                          <a:ea typeface="Cambria" panose="02040503050406030204" pitchFamily="18" charset="0"/>
                                        </a:rPr>
                                        <m:t>𝐸</m:t>
                                      </m:r>
                                    </m:e>
                                    <m:sub>
                                      <m:r>
                                        <a:rPr lang="en-AU" b="0" i="1" smtClean="0">
                                          <a:latin typeface="Cambria Math" panose="02040503050406030204" pitchFamily="18" charset="0"/>
                                          <a:ea typeface="Cambria" panose="02040503050406030204" pitchFamily="18" charset="0"/>
                                        </a:rPr>
                                        <m:t>𝑥</m:t>
                                      </m:r>
                                    </m:sub>
                                  </m:sSub>
                                  <m:sSubSup>
                                    <m:sSubSupPr>
                                      <m:ctrlPr>
                                        <a:rPr lang="en-AU" i="1">
                                          <a:latin typeface="Cambria Math" panose="02040503050406030204" pitchFamily="18" charset="0"/>
                                          <a:ea typeface="Cambria" panose="02040503050406030204" pitchFamily="18" charset="0"/>
                                        </a:rPr>
                                      </m:ctrlPr>
                                    </m:sSubSupPr>
                                    <m:e>
                                      <m:r>
                                        <a:rPr lang="en-AU" i="1">
                                          <a:latin typeface="Cambria Math" panose="02040503050406030204" pitchFamily="18" charset="0"/>
                                          <a:ea typeface="Cambria" panose="02040503050406030204" pitchFamily="18" charset="0"/>
                                        </a:rPr>
                                        <m:t>𝐸</m:t>
                                      </m:r>
                                    </m:e>
                                    <m:sub>
                                      <m:r>
                                        <a:rPr lang="en-AU" i="1">
                                          <a:latin typeface="Cambria Math" panose="02040503050406030204" pitchFamily="18" charset="0"/>
                                          <a:ea typeface="Cambria" panose="02040503050406030204" pitchFamily="18" charset="0"/>
                                        </a:rPr>
                                        <m:t>𝑥</m:t>
                                      </m:r>
                                    </m:sub>
                                    <m:sup>
                                      <m:r>
                                        <a:rPr lang="en-AU" i="1">
                                          <a:latin typeface="Cambria Math" panose="02040503050406030204" pitchFamily="18" charset="0"/>
                                          <a:ea typeface="Cambria" panose="02040503050406030204" pitchFamily="18" charset="0"/>
                                        </a:rPr>
                                        <m:t>∗</m:t>
                                      </m:r>
                                    </m:sup>
                                  </m:sSubSup>
                                </m:e>
                              </m:d>
                              <m:d>
                                <m:dPr>
                                  <m:begChr m:val="⟨"/>
                                  <m:endChr m:val="⟩"/>
                                  <m:ctrlPr>
                                    <a:rPr lang="en-AU" i="1">
                                      <a:latin typeface="Cambria Math" panose="02040503050406030204" pitchFamily="18" charset="0"/>
                                      <a:ea typeface="Cambria" panose="02040503050406030204" pitchFamily="18" charset="0"/>
                                    </a:rPr>
                                  </m:ctrlPr>
                                </m:dPr>
                                <m:e>
                                  <m:sSub>
                                    <m:sSubPr>
                                      <m:ctrlPr>
                                        <a:rPr lang="en-AU" i="1">
                                          <a:latin typeface="Cambria Math" panose="02040503050406030204" pitchFamily="18" charset="0"/>
                                          <a:ea typeface="Cambria" panose="02040503050406030204" pitchFamily="18" charset="0"/>
                                        </a:rPr>
                                      </m:ctrlPr>
                                    </m:sSubPr>
                                    <m:e>
                                      <m:r>
                                        <a:rPr lang="en-AU" i="1">
                                          <a:latin typeface="Cambria Math" panose="02040503050406030204" pitchFamily="18" charset="0"/>
                                          <a:ea typeface="Cambria" panose="02040503050406030204" pitchFamily="18" charset="0"/>
                                        </a:rPr>
                                        <m:t>𝐸</m:t>
                                      </m:r>
                                    </m:e>
                                    <m:sub>
                                      <m:r>
                                        <a:rPr lang="en-AU" b="0" i="1" smtClean="0">
                                          <a:latin typeface="Cambria Math" panose="02040503050406030204" pitchFamily="18" charset="0"/>
                                          <a:ea typeface="Cambria" panose="02040503050406030204" pitchFamily="18" charset="0"/>
                                        </a:rPr>
                                        <m:t>𝑦</m:t>
                                      </m:r>
                                    </m:sub>
                                  </m:sSub>
                                  <m:sSubSup>
                                    <m:sSubSupPr>
                                      <m:ctrlPr>
                                        <a:rPr lang="en-AU" i="1">
                                          <a:latin typeface="Cambria Math" panose="02040503050406030204" pitchFamily="18" charset="0"/>
                                          <a:ea typeface="Cambria" panose="02040503050406030204" pitchFamily="18" charset="0"/>
                                        </a:rPr>
                                      </m:ctrlPr>
                                    </m:sSubSupPr>
                                    <m:e>
                                      <m:r>
                                        <a:rPr lang="en-AU" i="1">
                                          <a:latin typeface="Cambria Math" panose="02040503050406030204" pitchFamily="18" charset="0"/>
                                          <a:ea typeface="Cambria" panose="02040503050406030204" pitchFamily="18" charset="0"/>
                                        </a:rPr>
                                        <m:t>𝐸</m:t>
                                      </m:r>
                                    </m:e>
                                    <m:sub>
                                      <m:r>
                                        <a:rPr lang="en-AU" b="0" i="1" smtClean="0">
                                          <a:latin typeface="Cambria Math" panose="02040503050406030204" pitchFamily="18" charset="0"/>
                                          <a:ea typeface="Cambria" panose="02040503050406030204" pitchFamily="18" charset="0"/>
                                        </a:rPr>
                                        <m:t>𝑦</m:t>
                                      </m:r>
                                    </m:sub>
                                    <m:sup>
                                      <m:r>
                                        <a:rPr lang="en-AU" i="1">
                                          <a:latin typeface="Cambria Math" panose="02040503050406030204" pitchFamily="18" charset="0"/>
                                          <a:ea typeface="Cambria" panose="02040503050406030204" pitchFamily="18" charset="0"/>
                                        </a:rPr>
                                        <m:t>∗</m:t>
                                      </m:r>
                                    </m:sup>
                                  </m:sSubSup>
                                </m:e>
                              </m:d>
                            </m:e>
                          </m:rad>
                        </m:den>
                      </m:f>
                    </m:oMath>
                  </m:oMathPara>
                </a14:m>
                <a:endParaRPr lang="ru-RU" dirty="0" smtClean="0">
                  <a:latin typeface="Cambria" panose="02040503050406030204" pitchFamily="18" charset="0"/>
                  <a:ea typeface="Cambria" panose="02040503050406030204" pitchFamily="18" charset="0"/>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9029225" y="4240849"/>
                <a:ext cx="2430089" cy="1013226"/>
              </a:xfrm>
              <a:prstGeom prst="rect">
                <a:avLst/>
              </a:prstGeom>
              <a:blipFill rotWithShape="0">
                <a:blip r:embed="rId13"/>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8548420" y="5448224"/>
                <a:ext cx="3391698" cy="465705"/>
              </a:xfrm>
              <a:prstGeom prst="rect">
                <a:avLst/>
              </a:prstGeom>
              <a:noFill/>
            </p:spPr>
            <p:txBody>
              <a:bodyPr wrap="none" rtlCol="0">
                <a:spAutoFit/>
              </a:bodyPr>
              <a:lstStyle/>
              <a:p>
                <a14:m>
                  <m:oMath xmlns:m="http://schemas.openxmlformats.org/officeDocument/2006/math">
                    <m:sSup>
                      <m:sSupPr>
                        <m:ctrlPr>
                          <a:rPr lang="ru-RU" i="1" smtClean="0">
                            <a:latin typeface="Cambria Math" panose="02040503050406030204" pitchFamily="18" charset="0"/>
                            <a:ea typeface="Cambria" panose="02040503050406030204" pitchFamily="18" charset="0"/>
                          </a:rPr>
                        </m:ctrlPr>
                      </m:sSupPr>
                      <m:e>
                        <m:d>
                          <m:dPr>
                            <m:begChr m:val="|"/>
                            <m:endChr m:val="|"/>
                            <m:ctrlPr>
                              <a:rPr lang="ru-RU" i="1" smtClean="0">
                                <a:latin typeface="Cambria Math" panose="02040503050406030204" pitchFamily="18" charset="0"/>
                                <a:ea typeface="Cambria" panose="02040503050406030204" pitchFamily="18" charset="0"/>
                              </a:rPr>
                            </m:ctrlPr>
                          </m:dPr>
                          <m:e>
                            <m:sSub>
                              <m:sSubPr>
                                <m:ctrlPr>
                                  <a:rPr lang="ru-RU" i="1">
                                    <a:latin typeface="Cambria Math" panose="02040503050406030204" pitchFamily="18" charset="0"/>
                                    <a:ea typeface="Cambria" panose="02040503050406030204" pitchFamily="18" charset="0"/>
                                  </a:rPr>
                                </m:ctrlPr>
                              </m:sSubPr>
                              <m:e>
                                <m:r>
                                  <a:rPr lang="ru-RU" i="1">
                                    <a:latin typeface="Cambria Math" panose="02040503050406030204" pitchFamily="18" charset="0"/>
                                    <a:ea typeface="Cambria Math" panose="02040503050406030204" pitchFamily="18" charset="0"/>
                                  </a:rPr>
                                  <m:t>𝜇</m:t>
                                </m:r>
                              </m:e>
                              <m:sub>
                                <m:r>
                                  <a:rPr lang="en-AU" i="1">
                                    <a:latin typeface="Cambria Math" panose="02040503050406030204" pitchFamily="18" charset="0"/>
                                    <a:ea typeface="Cambria" panose="02040503050406030204" pitchFamily="18" charset="0"/>
                                  </a:rPr>
                                  <m:t>𝑥𝑦</m:t>
                                </m:r>
                              </m:sub>
                            </m:sSub>
                          </m:e>
                        </m:d>
                      </m:e>
                      <m:sup>
                        <m:r>
                          <a:rPr lang="en-AU" b="0" i="1" smtClean="0">
                            <a:latin typeface="Cambria Math" panose="02040503050406030204" pitchFamily="18" charset="0"/>
                            <a:ea typeface="Cambria" panose="02040503050406030204" pitchFamily="18" charset="0"/>
                          </a:rPr>
                          <m:t>2</m:t>
                        </m:r>
                      </m:sup>
                    </m:sSup>
                    <m:r>
                      <a:rPr lang="en-AU" b="0" i="1" smtClean="0">
                        <a:latin typeface="Cambria Math" panose="02040503050406030204" pitchFamily="18" charset="0"/>
                        <a:ea typeface="Cambria" panose="02040503050406030204" pitchFamily="18" charset="0"/>
                      </a:rPr>
                      <m:t>=</m:t>
                    </m:r>
                    <m:sSup>
                      <m:sSupPr>
                        <m:ctrlPr>
                          <a:rPr lang="en-AU" b="0" i="1" smtClean="0">
                            <a:latin typeface="Cambria Math" panose="02040503050406030204" pitchFamily="18" charset="0"/>
                            <a:ea typeface="Cambria" panose="02040503050406030204" pitchFamily="18" charset="0"/>
                          </a:rPr>
                        </m:ctrlPr>
                      </m:sSupPr>
                      <m:e>
                        <m:d>
                          <m:dPr>
                            <m:begChr m:val="⟨"/>
                            <m:endChr m:val="⟩"/>
                            <m:ctrlPr>
                              <a:rPr lang="en-AU" b="0" i="1" smtClean="0">
                                <a:latin typeface="Cambria Math" panose="02040503050406030204" pitchFamily="18" charset="0"/>
                                <a:ea typeface="Cambria" panose="02040503050406030204" pitchFamily="18" charset="0"/>
                              </a:rPr>
                            </m:ctrlPr>
                          </m:dPr>
                          <m:e>
                            <m:func>
                              <m:funcPr>
                                <m:ctrlPr>
                                  <a:rPr lang="en-AU" b="0" i="1" smtClean="0">
                                    <a:latin typeface="Cambria Math" panose="02040503050406030204" pitchFamily="18" charset="0"/>
                                    <a:ea typeface="Cambria" panose="02040503050406030204" pitchFamily="18" charset="0"/>
                                  </a:rPr>
                                </m:ctrlPr>
                              </m:funcPr>
                              <m:fName>
                                <m:r>
                                  <m:rPr>
                                    <m:sty m:val="p"/>
                                  </m:rPr>
                                  <a:rPr lang="en-AU" b="0" i="0" smtClean="0">
                                    <a:latin typeface="Cambria Math" panose="02040503050406030204" pitchFamily="18" charset="0"/>
                                    <a:ea typeface="Cambria" panose="02040503050406030204" pitchFamily="18" charset="0"/>
                                  </a:rPr>
                                  <m:t>cos</m:t>
                                </m:r>
                              </m:fName>
                              <m:e>
                                <m:r>
                                  <m:rPr>
                                    <m:sty m:val="p"/>
                                  </m:rPr>
                                  <a:rPr lang="el-GR" i="1">
                                    <a:latin typeface="Cambria Math" panose="02040503050406030204" pitchFamily="18" charset="0"/>
                                    <a:ea typeface="Cambria Math" panose="02040503050406030204" pitchFamily="18" charset="0"/>
                                  </a:rPr>
                                  <m:t>Φ</m:t>
                                </m:r>
                                <m:d>
                                  <m:dPr>
                                    <m:ctrlPr>
                                      <a:rPr lang="ru-RU" i="1">
                                        <a:latin typeface="Cambria Math" panose="02040503050406030204" pitchFamily="18" charset="0"/>
                                        <a:ea typeface="Cambria Math" panose="02040503050406030204" pitchFamily="18" charset="0"/>
                                      </a:rPr>
                                    </m:ctrlPr>
                                  </m:dPr>
                                  <m:e>
                                    <m:r>
                                      <a:rPr lang="en-AU" i="1">
                                        <a:latin typeface="Cambria Math" panose="02040503050406030204" pitchFamily="18" charset="0"/>
                                        <a:ea typeface="Cambria Math" panose="02040503050406030204" pitchFamily="18" charset="0"/>
                                      </a:rPr>
                                      <m:t>𝑡</m:t>
                                    </m:r>
                                  </m:e>
                                </m:d>
                              </m:e>
                            </m:func>
                          </m:e>
                        </m:d>
                      </m:e>
                      <m:sup>
                        <m:r>
                          <a:rPr lang="en-AU" b="0" i="1" smtClean="0">
                            <a:latin typeface="Cambria Math" panose="02040503050406030204" pitchFamily="18" charset="0"/>
                            <a:ea typeface="Cambria" panose="02040503050406030204" pitchFamily="18" charset="0"/>
                          </a:rPr>
                          <m:t>2</m:t>
                        </m:r>
                      </m:sup>
                    </m:sSup>
                  </m:oMath>
                </a14:m>
                <a:r>
                  <a:rPr lang="en-AU" dirty="0" smtClean="0">
                    <a:latin typeface="Cambria" panose="02040503050406030204" pitchFamily="18" charset="0"/>
                    <a:ea typeface="Cambria" panose="02040503050406030204" pitchFamily="18" charset="0"/>
                  </a:rPr>
                  <a:t>+</a:t>
                </a:r>
                <a14:m>
                  <m:oMath xmlns:m="http://schemas.openxmlformats.org/officeDocument/2006/math">
                    <m:sSup>
                      <m:sSupPr>
                        <m:ctrlPr>
                          <a:rPr lang="en-AU" i="1">
                            <a:latin typeface="Cambria Math" panose="02040503050406030204" pitchFamily="18" charset="0"/>
                            <a:ea typeface="Cambria" panose="02040503050406030204" pitchFamily="18" charset="0"/>
                          </a:rPr>
                        </m:ctrlPr>
                      </m:sSupPr>
                      <m:e>
                        <m:d>
                          <m:dPr>
                            <m:begChr m:val="⟨"/>
                            <m:endChr m:val="⟩"/>
                            <m:ctrlPr>
                              <a:rPr lang="en-AU" i="1">
                                <a:latin typeface="Cambria Math" panose="02040503050406030204" pitchFamily="18" charset="0"/>
                                <a:ea typeface="Cambria" panose="02040503050406030204" pitchFamily="18" charset="0"/>
                              </a:rPr>
                            </m:ctrlPr>
                          </m:dPr>
                          <m:e>
                            <m:func>
                              <m:funcPr>
                                <m:ctrlPr>
                                  <a:rPr lang="en-AU" i="1" smtClean="0">
                                    <a:latin typeface="Cambria Math" panose="02040503050406030204" pitchFamily="18" charset="0"/>
                                    <a:ea typeface="Cambria" panose="02040503050406030204" pitchFamily="18" charset="0"/>
                                  </a:rPr>
                                </m:ctrlPr>
                              </m:funcPr>
                              <m:fName>
                                <m:r>
                                  <m:rPr>
                                    <m:sty m:val="p"/>
                                  </m:rPr>
                                  <a:rPr lang="en-AU" i="0" smtClean="0">
                                    <a:latin typeface="Cambria Math" panose="02040503050406030204" pitchFamily="18" charset="0"/>
                                    <a:ea typeface="Cambria" panose="02040503050406030204" pitchFamily="18" charset="0"/>
                                  </a:rPr>
                                  <m:t>sin</m:t>
                                </m:r>
                              </m:fName>
                              <m:e>
                                <m:r>
                                  <m:rPr>
                                    <m:sty m:val="p"/>
                                  </m:rPr>
                                  <a:rPr lang="el-GR" i="1">
                                    <a:latin typeface="Cambria Math" panose="02040503050406030204" pitchFamily="18" charset="0"/>
                                    <a:ea typeface="Cambria Math" panose="02040503050406030204" pitchFamily="18" charset="0"/>
                                  </a:rPr>
                                  <m:t>Φ</m:t>
                                </m:r>
                                <m:d>
                                  <m:dPr>
                                    <m:ctrlPr>
                                      <a:rPr lang="ru-RU" i="1">
                                        <a:latin typeface="Cambria Math" panose="02040503050406030204" pitchFamily="18" charset="0"/>
                                        <a:ea typeface="Cambria Math" panose="02040503050406030204" pitchFamily="18" charset="0"/>
                                      </a:rPr>
                                    </m:ctrlPr>
                                  </m:dPr>
                                  <m:e>
                                    <m:r>
                                      <a:rPr lang="en-AU" i="1">
                                        <a:latin typeface="Cambria Math" panose="02040503050406030204" pitchFamily="18" charset="0"/>
                                        <a:ea typeface="Cambria Math" panose="02040503050406030204" pitchFamily="18" charset="0"/>
                                      </a:rPr>
                                      <m:t>𝑡</m:t>
                                    </m:r>
                                  </m:e>
                                </m:d>
                              </m:e>
                            </m:func>
                          </m:e>
                        </m:d>
                      </m:e>
                      <m:sup>
                        <m:r>
                          <a:rPr lang="en-AU" i="1">
                            <a:latin typeface="Cambria Math" panose="02040503050406030204" pitchFamily="18" charset="0"/>
                            <a:ea typeface="Cambria" panose="02040503050406030204" pitchFamily="18" charset="0"/>
                          </a:rPr>
                          <m:t>2</m:t>
                        </m:r>
                      </m:sup>
                    </m:sSup>
                  </m:oMath>
                </a14:m>
                <a:endParaRPr lang="ru-RU" dirty="0" smtClean="0">
                  <a:latin typeface="Cambria" panose="02040503050406030204" pitchFamily="18" charset="0"/>
                  <a:ea typeface="Cambria" panose="02040503050406030204" pitchFamily="18" charset="0"/>
                </a:endParaRPr>
              </a:p>
            </p:txBody>
          </p:sp>
        </mc:Choice>
        <mc:Fallback xmlns="">
          <p:sp>
            <p:nvSpPr>
              <p:cNvPr id="32" name="TextBox 31"/>
              <p:cNvSpPr txBox="1">
                <a:spLocks noRot="1" noChangeAspect="1" noMove="1" noResize="1" noEditPoints="1" noAdjustHandles="1" noChangeArrowheads="1" noChangeShapeType="1" noTextEdit="1"/>
              </p:cNvSpPr>
              <p:nvPr/>
            </p:nvSpPr>
            <p:spPr>
              <a:xfrm>
                <a:off x="8548420" y="5448224"/>
                <a:ext cx="3391698" cy="465705"/>
              </a:xfrm>
              <a:prstGeom prst="rect">
                <a:avLst/>
              </a:prstGeom>
              <a:blipFill rotWithShape="0">
                <a:blip r:embed="rId14"/>
                <a:stretch>
                  <a:fillRect b="-14474"/>
                </a:stretch>
              </a:blipFill>
            </p:spPr>
            <p:txBody>
              <a:bodyPr/>
              <a:lstStyle/>
              <a:p>
                <a:r>
                  <a:rPr lang="ru-RU">
                    <a:noFill/>
                  </a:rPr>
                  <a:t> </a:t>
                </a:r>
              </a:p>
            </p:txBody>
          </p:sp>
        </mc:Fallback>
      </mc:AlternateContent>
      <p:sp>
        <p:nvSpPr>
          <p:cNvPr id="33" name="Прямоугольник 32"/>
          <p:cNvSpPr/>
          <p:nvPr/>
        </p:nvSpPr>
        <p:spPr>
          <a:xfrm>
            <a:off x="8548420" y="5448224"/>
            <a:ext cx="3391698" cy="55722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mc:AlternateContent xmlns:mc="http://schemas.openxmlformats.org/markup-compatibility/2006" xmlns:a14="http://schemas.microsoft.com/office/drawing/2010/main">
        <mc:Choice Requires="a14">
          <p:sp>
            <p:nvSpPr>
              <p:cNvPr id="34" name="TextBox 33"/>
              <p:cNvSpPr txBox="1"/>
              <p:nvPr/>
            </p:nvSpPr>
            <p:spPr>
              <a:xfrm>
                <a:off x="2912885" y="2089446"/>
                <a:ext cx="3357907" cy="81176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ru-RU" i="1" smtClean="0">
                              <a:latin typeface="Cambria Math" panose="02040503050406030204" pitchFamily="18" charset="0"/>
                            </a:rPr>
                          </m:ctrlPr>
                        </m:dPr>
                        <m:e>
                          <m:m>
                            <m:mPr>
                              <m:mcs>
                                <m:mc>
                                  <m:mcPr>
                                    <m:count m:val="1"/>
                                    <m:mcJc m:val="center"/>
                                  </m:mcPr>
                                </m:mc>
                              </m:mcs>
                              <m:ctrlPr>
                                <a:rPr lang="ru-RU" i="1" smtClean="0">
                                  <a:solidFill>
                                    <a:schemeClr val="tx1"/>
                                  </a:solidFill>
                                  <a:latin typeface="Cambria Math" panose="02040503050406030204" pitchFamily="18" charset="0"/>
                                </a:rPr>
                              </m:ctrlPr>
                            </m:mPr>
                            <m:mr>
                              <m:e>
                                <m:sSub>
                                  <m:sSubPr>
                                    <m:ctrlPr>
                                      <a:rPr lang="ru-RU" i="1" smtClean="0">
                                        <a:solidFill>
                                          <a:schemeClr val="tx1"/>
                                        </a:solidFill>
                                        <a:latin typeface="Cambria Math" panose="02040503050406030204" pitchFamily="18" charset="0"/>
                                      </a:rPr>
                                    </m:ctrlPr>
                                  </m:sSubPr>
                                  <m:e>
                                    <m:r>
                                      <a:rPr lang="en-AU" b="0" i="1" smtClean="0">
                                        <a:solidFill>
                                          <a:schemeClr val="tx1"/>
                                        </a:solidFill>
                                        <a:latin typeface="Cambria Math" panose="02040503050406030204" pitchFamily="18" charset="0"/>
                                      </a:rPr>
                                      <m:t>𝐸</m:t>
                                    </m:r>
                                  </m:e>
                                  <m:sub>
                                    <m:r>
                                      <a:rPr lang="en-AU" b="0" i="1" smtClean="0">
                                        <a:solidFill>
                                          <a:schemeClr val="tx1"/>
                                        </a:solidFill>
                                        <a:latin typeface="Cambria Math" panose="02040503050406030204" pitchFamily="18" charset="0"/>
                                      </a:rPr>
                                      <m:t>𝑥</m:t>
                                    </m:r>
                                  </m:sub>
                                </m:sSub>
                                <m:d>
                                  <m:dPr>
                                    <m:ctrlPr>
                                      <a:rPr lang="ru-RU" i="1" smtClean="0">
                                        <a:solidFill>
                                          <a:schemeClr val="tx1"/>
                                        </a:solidFill>
                                        <a:latin typeface="Cambria Math" panose="02040503050406030204" pitchFamily="18" charset="0"/>
                                      </a:rPr>
                                    </m:ctrlPr>
                                  </m:dPr>
                                  <m:e>
                                    <m:r>
                                      <a:rPr lang="en-AU" b="0" i="1" smtClean="0">
                                        <a:solidFill>
                                          <a:schemeClr val="tx1"/>
                                        </a:solidFill>
                                        <a:latin typeface="Cambria Math" panose="02040503050406030204" pitchFamily="18" charset="0"/>
                                      </a:rPr>
                                      <m:t>𝑡</m:t>
                                    </m:r>
                                  </m:e>
                                </m:d>
                                <m:r>
                                  <m:rPr>
                                    <m:brk m:alnAt="7"/>
                                  </m:rPr>
                                  <a:rPr lang="en-AU" b="0" i="1" smtClean="0">
                                    <a:solidFill>
                                      <a:schemeClr val="tx1"/>
                                    </a:solidFill>
                                    <a:latin typeface="Cambria Math" panose="02040503050406030204" pitchFamily="18" charset="0"/>
                                  </a:rPr>
                                  <m:t>=</m:t>
                                </m:r>
                                <m:sSub>
                                  <m:sSubPr>
                                    <m:ctrlPr>
                                      <a:rPr lang="en-AU" i="1" smtClean="0">
                                        <a:solidFill>
                                          <a:schemeClr val="tx1"/>
                                        </a:solidFill>
                                        <a:latin typeface="Cambria Math" panose="02040503050406030204" pitchFamily="18" charset="0"/>
                                      </a:rPr>
                                    </m:ctrlPr>
                                  </m:sSubPr>
                                  <m:e>
                                    <m:r>
                                      <a:rPr lang="en-AU" b="0" i="1" smtClean="0">
                                        <a:solidFill>
                                          <a:schemeClr val="tx1"/>
                                        </a:solidFill>
                                        <a:latin typeface="Cambria Math" panose="02040503050406030204" pitchFamily="18" charset="0"/>
                                      </a:rPr>
                                      <m:t>𝐴</m:t>
                                    </m:r>
                                  </m:e>
                                  <m:sub>
                                    <m:r>
                                      <a:rPr lang="en-AU" b="0" i="1" smtClean="0">
                                        <a:solidFill>
                                          <a:schemeClr val="tx1"/>
                                        </a:solidFill>
                                        <a:latin typeface="Cambria Math" panose="02040503050406030204" pitchFamily="18" charset="0"/>
                                      </a:rPr>
                                      <m:t>𝑥</m:t>
                                    </m:r>
                                  </m:sub>
                                </m:sSub>
                                <m:r>
                                  <a:rPr lang="ru-RU" b="0" i="1" smtClean="0">
                                    <a:solidFill>
                                      <a:schemeClr val="tx1"/>
                                    </a:solidFill>
                                    <a:latin typeface="Cambria Math" panose="02040503050406030204" pitchFamily="18" charset="0"/>
                                  </a:rPr>
                                  <m:t>(</m:t>
                                </m:r>
                                <m:r>
                                  <a:rPr lang="en-AU" b="0" i="1" smtClean="0">
                                    <a:solidFill>
                                      <a:schemeClr val="tx1"/>
                                    </a:solidFill>
                                    <a:latin typeface="Cambria Math" panose="02040503050406030204" pitchFamily="18" charset="0"/>
                                  </a:rPr>
                                  <m:t>𝑡</m:t>
                                </m:r>
                                <m:r>
                                  <a:rPr lang="en-AU" b="0" i="1" smtClean="0">
                                    <a:solidFill>
                                      <a:schemeClr val="tx1"/>
                                    </a:solidFill>
                                    <a:latin typeface="Cambria Math" panose="02040503050406030204" pitchFamily="18" charset="0"/>
                                  </a:rPr>
                                  <m:t>)</m:t>
                                </m:r>
                                <m:func>
                                  <m:funcPr>
                                    <m:ctrlPr>
                                      <a:rPr lang="en-AU" i="1" smtClean="0">
                                        <a:solidFill>
                                          <a:schemeClr val="tx1"/>
                                        </a:solidFill>
                                        <a:latin typeface="Cambria Math" panose="02040503050406030204" pitchFamily="18" charset="0"/>
                                      </a:rPr>
                                    </m:ctrlPr>
                                  </m:funcPr>
                                  <m:fName>
                                    <m:r>
                                      <m:rPr>
                                        <m:sty m:val="p"/>
                                        <m:brk m:alnAt="7"/>
                                      </m:rPr>
                                      <a:rPr lang="en-AU" b="0" i="0" smtClean="0">
                                        <a:solidFill>
                                          <a:schemeClr val="tx1"/>
                                        </a:solidFill>
                                        <a:latin typeface="Cambria Math" panose="02040503050406030204" pitchFamily="18" charset="0"/>
                                      </a:rPr>
                                      <m:t>c</m:t>
                                    </m:r>
                                    <m:r>
                                      <m:rPr>
                                        <m:sty m:val="p"/>
                                      </m:rPr>
                                      <a:rPr lang="en-AU" b="0" i="0" smtClean="0">
                                        <a:solidFill>
                                          <a:schemeClr val="tx1"/>
                                        </a:solidFill>
                                        <a:latin typeface="Cambria Math" panose="02040503050406030204" pitchFamily="18" charset="0"/>
                                      </a:rPr>
                                      <m:t>os</m:t>
                                    </m:r>
                                  </m:fName>
                                  <m:e>
                                    <m:d>
                                      <m:dPr>
                                        <m:begChr m:val="["/>
                                        <m:endChr m:val="]"/>
                                        <m:ctrlPr>
                                          <a:rPr lang="en-AU" i="1" smtClean="0">
                                            <a:solidFill>
                                              <a:schemeClr val="tx1"/>
                                            </a:solidFill>
                                            <a:latin typeface="Cambria Math" panose="02040503050406030204" pitchFamily="18" charset="0"/>
                                          </a:rPr>
                                        </m:ctrlPr>
                                      </m:dPr>
                                      <m:e>
                                        <m:r>
                                          <a:rPr lang="en-AU" i="1">
                                            <a:latin typeface="Cambria Math" panose="02040503050406030204" pitchFamily="18" charset="0"/>
                                            <a:ea typeface="Cambria Math" panose="02040503050406030204" pitchFamily="18" charset="0"/>
                                          </a:rPr>
                                          <m:t>𝜔</m:t>
                                        </m:r>
                                        <m:r>
                                          <a:rPr lang="en-AU" i="1">
                                            <a:latin typeface="Cambria Math" panose="02040503050406030204" pitchFamily="18" charset="0"/>
                                            <a:ea typeface="Cambria Math" panose="02040503050406030204" pitchFamily="18" charset="0"/>
                                          </a:rPr>
                                          <m:t>𝑡</m:t>
                                        </m:r>
                                        <m:r>
                                          <a:rPr lang="ru-RU" i="1">
                                            <a:latin typeface="Cambria Math" panose="02040503050406030204" pitchFamily="18" charset="0"/>
                                            <a:ea typeface="Cambria Math" panose="02040503050406030204" pitchFamily="18" charset="0"/>
                                          </a:rPr>
                                          <m:t>+</m:t>
                                        </m:r>
                                        <m:sSub>
                                          <m:sSubPr>
                                            <m:ctrlPr>
                                              <a:rPr lang="ru-RU" i="1" smtClean="0">
                                                <a:latin typeface="Cambria Math" panose="02040503050406030204" pitchFamily="18" charset="0"/>
                                                <a:ea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Φ</m:t>
                                            </m:r>
                                          </m:e>
                                          <m:sub>
                                            <m:r>
                                              <a:rPr lang="en-AU" b="0" i="1" smtClean="0">
                                                <a:latin typeface="Cambria Math" panose="02040503050406030204" pitchFamily="18" charset="0"/>
                                                <a:ea typeface="Cambria Math" panose="02040503050406030204" pitchFamily="18" charset="0"/>
                                              </a:rPr>
                                              <m:t>𝑥</m:t>
                                            </m:r>
                                          </m:sub>
                                        </m:sSub>
                                        <m:d>
                                          <m:dPr>
                                            <m:ctrlPr>
                                              <a:rPr lang="ru-RU" i="1" smtClean="0">
                                                <a:latin typeface="Cambria Math" panose="02040503050406030204" pitchFamily="18" charset="0"/>
                                                <a:ea typeface="Cambria Math" panose="02040503050406030204" pitchFamily="18" charset="0"/>
                                              </a:rPr>
                                            </m:ctrlPr>
                                          </m:dPr>
                                          <m:e>
                                            <m:r>
                                              <a:rPr lang="en-AU" b="0" i="1" smtClean="0">
                                                <a:latin typeface="Cambria Math" panose="02040503050406030204" pitchFamily="18" charset="0"/>
                                                <a:ea typeface="Cambria Math" panose="02040503050406030204" pitchFamily="18" charset="0"/>
                                              </a:rPr>
                                              <m:t>𝑡</m:t>
                                            </m:r>
                                          </m:e>
                                        </m:d>
                                      </m:e>
                                    </m:d>
                                  </m:e>
                                </m:func>
                              </m:e>
                            </m:mr>
                            <m:mr>
                              <m:e>
                                <m:sSub>
                                  <m:sSubPr>
                                    <m:ctrlPr>
                                      <a:rPr lang="ru-RU" i="1" smtClean="0">
                                        <a:solidFill>
                                          <a:schemeClr val="tx1"/>
                                        </a:solidFill>
                                        <a:latin typeface="Cambria Math" panose="02040503050406030204" pitchFamily="18" charset="0"/>
                                      </a:rPr>
                                    </m:ctrlPr>
                                  </m:sSubPr>
                                  <m:e>
                                    <m:r>
                                      <a:rPr lang="en-AU" b="0" i="1">
                                        <a:solidFill>
                                          <a:schemeClr val="tx1"/>
                                        </a:solidFill>
                                        <a:latin typeface="Cambria Math" panose="02040503050406030204" pitchFamily="18" charset="0"/>
                                      </a:rPr>
                                      <m:t>𝐸</m:t>
                                    </m:r>
                                  </m:e>
                                  <m:sub>
                                    <m:r>
                                      <a:rPr lang="en-AU" b="0" i="1" smtClean="0">
                                        <a:solidFill>
                                          <a:schemeClr val="tx1"/>
                                        </a:solidFill>
                                        <a:latin typeface="Cambria Math" panose="02040503050406030204" pitchFamily="18" charset="0"/>
                                      </a:rPr>
                                      <m:t>𝑦</m:t>
                                    </m:r>
                                  </m:sub>
                                </m:sSub>
                                <m:d>
                                  <m:dPr>
                                    <m:ctrlPr>
                                      <a:rPr lang="ru-RU" i="1">
                                        <a:solidFill>
                                          <a:schemeClr val="tx1"/>
                                        </a:solidFill>
                                        <a:latin typeface="Cambria Math" panose="02040503050406030204" pitchFamily="18" charset="0"/>
                                      </a:rPr>
                                    </m:ctrlPr>
                                  </m:dPr>
                                  <m:e>
                                    <m:r>
                                      <a:rPr lang="en-AU" b="0" i="1">
                                        <a:solidFill>
                                          <a:schemeClr val="tx1"/>
                                        </a:solidFill>
                                        <a:latin typeface="Cambria Math" panose="02040503050406030204" pitchFamily="18" charset="0"/>
                                      </a:rPr>
                                      <m:t>𝑡</m:t>
                                    </m:r>
                                  </m:e>
                                </m:d>
                                <m:r>
                                  <m:rPr>
                                    <m:brk m:alnAt="7"/>
                                  </m:rPr>
                                  <a:rPr lang="en-AU" b="0" i="1">
                                    <a:solidFill>
                                      <a:schemeClr val="tx1"/>
                                    </a:solidFill>
                                    <a:latin typeface="Cambria Math" panose="02040503050406030204" pitchFamily="18" charset="0"/>
                                  </a:rPr>
                                  <m:t>=</m:t>
                                </m:r>
                                <m:sSub>
                                  <m:sSubPr>
                                    <m:ctrlPr>
                                      <a:rPr lang="en-AU" i="1">
                                        <a:solidFill>
                                          <a:schemeClr val="tx1"/>
                                        </a:solidFill>
                                        <a:latin typeface="Cambria Math" panose="02040503050406030204" pitchFamily="18" charset="0"/>
                                      </a:rPr>
                                    </m:ctrlPr>
                                  </m:sSubPr>
                                  <m:e>
                                    <m:r>
                                      <a:rPr lang="en-AU" b="0" i="1">
                                        <a:solidFill>
                                          <a:schemeClr val="tx1"/>
                                        </a:solidFill>
                                        <a:latin typeface="Cambria Math" panose="02040503050406030204" pitchFamily="18" charset="0"/>
                                      </a:rPr>
                                      <m:t>𝐴</m:t>
                                    </m:r>
                                  </m:e>
                                  <m:sub>
                                    <m:r>
                                      <a:rPr lang="en-AU" b="0" i="1" smtClean="0">
                                        <a:solidFill>
                                          <a:schemeClr val="tx1"/>
                                        </a:solidFill>
                                        <a:latin typeface="Cambria Math" panose="02040503050406030204" pitchFamily="18" charset="0"/>
                                      </a:rPr>
                                      <m:t>𝑦</m:t>
                                    </m:r>
                                  </m:sub>
                                </m:sSub>
                                <m:r>
                                  <a:rPr lang="ru-RU" i="1">
                                    <a:latin typeface="Cambria Math" panose="02040503050406030204" pitchFamily="18" charset="0"/>
                                  </a:rPr>
                                  <m:t>(</m:t>
                                </m:r>
                                <m:r>
                                  <a:rPr lang="en-AU" i="1">
                                    <a:latin typeface="Cambria Math" panose="02040503050406030204" pitchFamily="18" charset="0"/>
                                  </a:rPr>
                                  <m:t>𝑡</m:t>
                                </m:r>
                                <m:r>
                                  <a:rPr lang="en-AU" i="1">
                                    <a:latin typeface="Cambria Math" panose="02040503050406030204" pitchFamily="18" charset="0"/>
                                  </a:rPr>
                                  <m:t>)</m:t>
                                </m:r>
                                <m:func>
                                  <m:funcPr>
                                    <m:ctrlPr>
                                      <a:rPr lang="en-AU" i="1">
                                        <a:latin typeface="Cambria Math" panose="02040503050406030204" pitchFamily="18" charset="0"/>
                                      </a:rPr>
                                    </m:ctrlPr>
                                  </m:funcPr>
                                  <m:fName>
                                    <m:r>
                                      <m:rPr>
                                        <m:sty m:val="p"/>
                                        <m:brk m:alnAt="7"/>
                                      </m:rPr>
                                      <a:rPr lang="en-AU">
                                        <a:latin typeface="Cambria Math" panose="02040503050406030204" pitchFamily="18" charset="0"/>
                                      </a:rPr>
                                      <m:t>c</m:t>
                                    </m:r>
                                    <m:r>
                                      <m:rPr>
                                        <m:sty m:val="p"/>
                                      </m:rPr>
                                      <a:rPr lang="en-AU">
                                        <a:latin typeface="Cambria Math" panose="02040503050406030204" pitchFamily="18" charset="0"/>
                                      </a:rPr>
                                      <m:t>os</m:t>
                                    </m:r>
                                  </m:fName>
                                  <m:e>
                                    <m:d>
                                      <m:dPr>
                                        <m:begChr m:val="["/>
                                        <m:endChr m:val="]"/>
                                        <m:ctrlPr>
                                          <a:rPr lang="en-AU" i="1">
                                            <a:latin typeface="Cambria Math" panose="02040503050406030204" pitchFamily="18" charset="0"/>
                                          </a:rPr>
                                        </m:ctrlPr>
                                      </m:dPr>
                                      <m:e>
                                        <m:r>
                                          <a:rPr lang="en-AU" i="1">
                                            <a:latin typeface="Cambria Math" panose="02040503050406030204" pitchFamily="18" charset="0"/>
                                            <a:ea typeface="Cambria Math" panose="02040503050406030204" pitchFamily="18" charset="0"/>
                                          </a:rPr>
                                          <m:t>𝜔</m:t>
                                        </m:r>
                                        <m:r>
                                          <a:rPr lang="en-AU" i="1">
                                            <a:latin typeface="Cambria Math" panose="02040503050406030204" pitchFamily="18" charset="0"/>
                                            <a:ea typeface="Cambria Math" panose="02040503050406030204" pitchFamily="18" charset="0"/>
                                          </a:rPr>
                                          <m:t>𝑡</m:t>
                                        </m:r>
                                        <m:r>
                                          <a:rPr lang="ru-RU" i="1">
                                            <a:latin typeface="Cambria Math" panose="02040503050406030204" pitchFamily="18" charset="0"/>
                                            <a:ea typeface="Cambria Math" panose="02040503050406030204" pitchFamily="18" charset="0"/>
                                          </a:rPr>
                                          <m:t>+</m:t>
                                        </m:r>
                                        <m:sSub>
                                          <m:sSubPr>
                                            <m:ctrlPr>
                                              <a:rPr lang="ru-RU" i="1">
                                                <a:latin typeface="Cambria Math" panose="02040503050406030204" pitchFamily="18" charset="0"/>
                                                <a:ea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Φ</m:t>
                                            </m:r>
                                          </m:e>
                                          <m:sub>
                                            <m:r>
                                              <a:rPr lang="en-AU" b="0" i="1" smtClean="0">
                                                <a:latin typeface="Cambria Math" panose="02040503050406030204" pitchFamily="18" charset="0"/>
                                                <a:ea typeface="Cambria Math" panose="02040503050406030204" pitchFamily="18" charset="0"/>
                                              </a:rPr>
                                              <m:t>𝑦</m:t>
                                            </m:r>
                                          </m:sub>
                                        </m:sSub>
                                        <m:d>
                                          <m:dPr>
                                            <m:ctrlPr>
                                              <a:rPr lang="ru-RU" i="1">
                                                <a:latin typeface="Cambria Math" panose="02040503050406030204" pitchFamily="18" charset="0"/>
                                                <a:ea typeface="Cambria Math" panose="02040503050406030204" pitchFamily="18" charset="0"/>
                                              </a:rPr>
                                            </m:ctrlPr>
                                          </m:dPr>
                                          <m:e>
                                            <m:r>
                                              <a:rPr lang="en-AU" i="1">
                                                <a:latin typeface="Cambria Math" panose="02040503050406030204" pitchFamily="18" charset="0"/>
                                                <a:ea typeface="Cambria Math" panose="02040503050406030204" pitchFamily="18" charset="0"/>
                                              </a:rPr>
                                              <m:t>𝑡</m:t>
                                            </m:r>
                                          </m:e>
                                        </m:d>
                                      </m:e>
                                    </m:d>
                                  </m:e>
                                </m:func>
                              </m:e>
                            </m:mr>
                          </m:m>
                        </m:e>
                      </m:d>
                    </m:oMath>
                  </m:oMathPara>
                </a14:m>
                <a:endParaRPr lang="ru-RU" dirty="0"/>
              </a:p>
            </p:txBody>
          </p:sp>
        </mc:Choice>
        <mc:Fallback xmlns="">
          <p:sp>
            <p:nvSpPr>
              <p:cNvPr id="34" name="TextBox 33"/>
              <p:cNvSpPr txBox="1">
                <a:spLocks noRot="1" noChangeAspect="1" noMove="1" noResize="1" noEditPoints="1" noAdjustHandles="1" noChangeArrowheads="1" noChangeShapeType="1" noTextEdit="1"/>
              </p:cNvSpPr>
              <p:nvPr/>
            </p:nvSpPr>
            <p:spPr>
              <a:xfrm>
                <a:off x="2912885" y="2089446"/>
                <a:ext cx="3357907" cy="811761"/>
              </a:xfrm>
              <a:prstGeom prst="rect">
                <a:avLst/>
              </a:prstGeom>
              <a:blipFill rotWithShape="0">
                <a:blip r:embed="rId15"/>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35" name="TextBox 34"/>
              <p:cNvSpPr txBox="1"/>
              <p:nvPr/>
            </p:nvSpPr>
            <p:spPr>
              <a:xfrm>
                <a:off x="6271484" y="2095885"/>
                <a:ext cx="3259739" cy="81176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ru-RU" i="1" smtClean="0">
                              <a:latin typeface="Cambria Math" panose="02040503050406030204" pitchFamily="18" charset="0"/>
                            </a:rPr>
                          </m:ctrlPr>
                        </m:dPr>
                        <m:e>
                          <m:m>
                            <m:mPr>
                              <m:mcs>
                                <m:mc>
                                  <m:mcPr>
                                    <m:count m:val="1"/>
                                    <m:mcJc m:val="center"/>
                                  </m:mcPr>
                                </m:mc>
                              </m:mcs>
                              <m:ctrlPr>
                                <a:rPr lang="ru-RU" i="1" smtClean="0">
                                  <a:solidFill>
                                    <a:schemeClr val="tx1"/>
                                  </a:solidFill>
                                  <a:latin typeface="Cambria Math" panose="02040503050406030204" pitchFamily="18" charset="0"/>
                                </a:rPr>
                              </m:ctrlPr>
                            </m:mPr>
                            <m:mr>
                              <m:e>
                                <m:sSub>
                                  <m:sSubPr>
                                    <m:ctrlPr>
                                      <a:rPr lang="ru-RU" i="1" smtClean="0">
                                        <a:solidFill>
                                          <a:schemeClr val="tx1"/>
                                        </a:solidFill>
                                        <a:latin typeface="Cambria Math" panose="02040503050406030204" pitchFamily="18" charset="0"/>
                                      </a:rPr>
                                    </m:ctrlPr>
                                  </m:sSubPr>
                                  <m:e>
                                    <m:r>
                                      <a:rPr lang="en-AU" b="0" i="1" smtClean="0">
                                        <a:solidFill>
                                          <a:schemeClr val="tx1"/>
                                        </a:solidFill>
                                        <a:latin typeface="Cambria Math" panose="02040503050406030204" pitchFamily="18" charset="0"/>
                                      </a:rPr>
                                      <m:t>𝐸</m:t>
                                    </m:r>
                                  </m:e>
                                  <m:sub>
                                    <m:r>
                                      <a:rPr lang="en-AU" b="0" i="1" smtClean="0">
                                        <a:solidFill>
                                          <a:schemeClr val="tx1"/>
                                        </a:solidFill>
                                        <a:latin typeface="Cambria Math" panose="02040503050406030204" pitchFamily="18" charset="0"/>
                                      </a:rPr>
                                      <m:t>𝑥</m:t>
                                    </m:r>
                                  </m:sub>
                                </m:sSub>
                                <m:d>
                                  <m:dPr>
                                    <m:ctrlPr>
                                      <a:rPr lang="ru-RU" i="1" smtClean="0">
                                        <a:solidFill>
                                          <a:schemeClr val="tx1"/>
                                        </a:solidFill>
                                        <a:latin typeface="Cambria Math" panose="02040503050406030204" pitchFamily="18" charset="0"/>
                                      </a:rPr>
                                    </m:ctrlPr>
                                  </m:dPr>
                                  <m:e>
                                    <m:r>
                                      <a:rPr lang="en-AU" b="0" i="1" smtClean="0">
                                        <a:solidFill>
                                          <a:schemeClr val="tx1"/>
                                        </a:solidFill>
                                        <a:latin typeface="Cambria Math" panose="02040503050406030204" pitchFamily="18" charset="0"/>
                                      </a:rPr>
                                      <m:t>𝑡</m:t>
                                    </m:r>
                                  </m:e>
                                </m:d>
                                <m:r>
                                  <m:rPr>
                                    <m:brk m:alnAt="7"/>
                                  </m:rPr>
                                  <a:rPr lang="en-AU" b="0" i="1" smtClean="0">
                                    <a:solidFill>
                                      <a:schemeClr val="tx1"/>
                                    </a:solidFill>
                                    <a:latin typeface="Cambria Math" panose="02040503050406030204" pitchFamily="18" charset="0"/>
                                  </a:rPr>
                                  <m:t>=</m:t>
                                </m:r>
                                <m:sSub>
                                  <m:sSubPr>
                                    <m:ctrlPr>
                                      <a:rPr lang="en-AU" i="1" smtClean="0">
                                        <a:solidFill>
                                          <a:schemeClr val="tx1"/>
                                        </a:solidFill>
                                        <a:latin typeface="Cambria Math" panose="02040503050406030204" pitchFamily="18" charset="0"/>
                                      </a:rPr>
                                    </m:ctrlPr>
                                  </m:sSubPr>
                                  <m:e>
                                    <m:r>
                                      <a:rPr lang="en-AU" b="0" i="1" smtClean="0">
                                        <a:solidFill>
                                          <a:schemeClr val="tx1"/>
                                        </a:solidFill>
                                        <a:latin typeface="Cambria Math" panose="02040503050406030204" pitchFamily="18" charset="0"/>
                                      </a:rPr>
                                      <m:t>𝐴</m:t>
                                    </m:r>
                                  </m:e>
                                  <m:sub>
                                    <m:r>
                                      <a:rPr lang="en-AU" b="0" i="1" smtClean="0">
                                        <a:solidFill>
                                          <a:schemeClr val="tx1"/>
                                        </a:solidFill>
                                        <a:latin typeface="Cambria Math" panose="02040503050406030204" pitchFamily="18" charset="0"/>
                                      </a:rPr>
                                      <m:t>𝑥</m:t>
                                    </m:r>
                                  </m:sub>
                                </m:sSub>
                                <m:r>
                                  <a:rPr lang="en-AU" b="0" i="1" smtClean="0">
                                    <a:solidFill>
                                      <a:schemeClr val="tx1"/>
                                    </a:solidFill>
                                    <a:latin typeface="Cambria Math" panose="02040503050406030204" pitchFamily="18" charset="0"/>
                                  </a:rPr>
                                  <m:t>(</m:t>
                                </m:r>
                                <m:r>
                                  <a:rPr lang="en-AU" b="0" i="1" smtClean="0">
                                    <a:solidFill>
                                      <a:schemeClr val="tx1"/>
                                    </a:solidFill>
                                    <a:latin typeface="Cambria Math" panose="02040503050406030204" pitchFamily="18" charset="0"/>
                                  </a:rPr>
                                  <m:t>𝑡</m:t>
                                </m:r>
                                <m:r>
                                  <a:rPr lang="en-AU" b="0" i="1" smtClean="0">
                                    <a:solidFill>
                                      <a:schemeClr val="tx1"/>
                                    </a:solidFill>
                                    <a:latin typeface="Cambria Math" panose="02040503050406030204" pitchFamily="18" charset="0"/>
                                  </a:rPr>
                                  <m:t>)</m:t>
                                </m:r>
                                <m:func>
                                  <m:funcPr>
                                    <m:ctrlPr>
                                      <a:rPr lang="en-AU" i="1" smtClean="0">
                                        <a:solidFill>
                                          <a:schemeClr val="tx1"/>
                                        </a:solidFill>
                                        <a:latin typeface="Cambria Math" panose="02040503050406030204" pitchFamily="18" charset="0"/>
                                      </a:rPr>
                                    </m:ctrlPr>
                                  </m:funcPr>
                                  <m:fName>
                                    <m:r>
                                      <m:rPr>
                                        <m:sty m:val="p"/>
                                        <m:brk m:alnAt="7"/>
                                      </m:rPr>
                                      <a:rPr lang="en-AU" b="0" i="0" smtClean="0">
                                        <a:solidFill>
                                          <a:schemeClr val="tx1"/>
                                        </a:solidFill>
                                        <a:latin typeface="Cambria Math" panose="02040503050406030204" pitchFamily="18" charset="0"/>
                                      </a:rPr>
                                      <m:t>c</m:t>
                                    </m:r>
                                    <m:r>
                                      <m:rPr>
                                        <m:sty m:val="p"/>
                                      </m:rPr>
                                      <a:rPr lang="en-AU" b="0" i="0" smtClean="0">
                                        <a:solidFill>
                                          <a:schemeClr val="tx1"/>
                                        </a:solidFill>
                                        <a:latin typeface="Cambria Math" panose="02040503050406030204" pitchFamily="18" charset="0"/>
                                      </a:rPr>
                                      <m:t>os</m:t>
                                    </m:r>
                                  </m:fName>
                                  <m:e>
                                    <m:d>
                                      <m:dPr>
                                        <m:begChr m:val="["/>
                                        <m:endChr m:val="]"/>
                                        <m:ctrlPr>
                                          <a:rPr lang="en-AU" i="1" smtClean="0">
                                            <a:solidFill>
                                              <a:schemeClr val="tx1"/>
                                            </a:solidFill>
                                            <a:latin typeface="Cambria Math" panose="02040503050406030204" pitchFamily="18" charset="0"/>
                                          </a:rPr>
                                        </m:ctrlPr>
                                      </m:dPr>
                                      <m:e>
                                        <m:r>
                                          <a:rPr lang="en-AU" i="1">
                                            <a:latin typeface="Cambria Math" panose="02040503050406030204" pitchFamily="18" charset="0"/>
                                            <a:ea typeface="Cambria Math" panose="02040503050406030204" pitchFamily="18" charset="0"/>
                                          </a:rPr>
                                          <m:t>𝜔</m:t>
                                        </m:r>
                                        <m:r>
                                          <a:rPr lang="en-AU" i="1">
                                            <a:latin typeface="Cambria Math" panose="02040503050406030204" pitchFamily="18" charset="0"/>
                                            <a:ea typeface="Cambria Math" panose="02040503050406030204" pitchFamily="18" charset="0"/>
                                          </a:rPr>
                                          <m:t>𝑡</m:t>
                                        </m:r>
                                      </m:e>
                                    </m:d>
                                  </m:e>
                                </m:func>
                              </m:e>
                            </m:mr>
                            <m:mr>
                              <m:e>
                                <m:sSub>
                                  <m:sSubPr>
                                    <m:ctrlPr>
                                      <a:rPr lang="ru-RU" i="1" smtClean="0">
                                        <a:solidFill>
                                          <a:schemeClr val="tx1"/>
                                        </a:solidFill>
                                        <a:latin typeface="Cambria Math" panose="02040503050406030204" pitchFamily="18" charset="0"/>
                                      </a:rPr>
                                    </m:ctrlPr>
                                  </m:sSubPr>
                                  <m:e>
                                    <m:r>
                                      <a:rPr lang="en-AU" b="0" i="1">
                                        <a:solidFill>
                                          <a:schemeClr val="tx1"/>
                                        </a:solidFill>
                                        <a:latin typeface="Cambria Math" panose="02040503050406030204" pitchFamily="18" charset="0"/>
                                      </a:rPr>
                                      <m:t>𝐸</m:t>
                                    </m:r>
                                  </m:e>
                                  <m:sub>
                                    <m:r>
                                      <a:rPr lang="en-AU" b="0" i="1" smtClean="0">
                                        <a:solidFill>
                                          <a:schemeClr val="tx1"/>
                                        </a:solidFill>
                                        <a:latin typeface="Cambria Math" panose="02040503050406030204" pitchFamily="18" charset="0"/>
                                      </a:rPr>
                                      <m:t>𝑦</m:t>
                                    </m:r>
                                  </m:sub>
                                </m:sSub>
                                <m:d>
                                  <m:dPr>
                                    <m:ctrlPr>
                                      <a:rPr lang="ru-RU" i="1">
                                        <a:solidFill>
                                          <a:schemeClr val="tx1"/>
                                        </a:solidFill>
                                        <a:latin typeface="Cambria Math" panose="02040503050406030204" pitchFamily="18" charset="0"/>
                                      </a:rPr>
                                    </m:ctrlPr>
                                  </m:dPr>
                                  <m:e>
                                    <m:r>
                                      <a:rPr lang="en-AU" b="0" i="1">
                                        <a:solidFill>
                                          <a:schemeClr val="tx1"/>
                                        </a:solidFill>
                                        <a:latin typeface="Cambria Math" panose="02040503050406030204" pitchFamily="18" charset="0"/>
                                      </a:rPr>
                                      <m:t>𝑡</m:t>
                                    </m:r>
                                  </m:e>
                                </m:d>
                                <m:r>
                                  <m:rPr>
                                    <m:brk m:alnAt="7"/>
                                  </m:rPr>
                                  <a:rPr lang="en-AU" b="0" i="1">
                                    <a:solidFill>
                                      <a:schemeClr val="tx1"/>
                                    </a:solidFill>
                                    <a:latin typeface="Cambria Math" panose="02040503050406030204" pitchFamily="18" charset="0"/>
                                  </a:rPr>
                                  <m:t>=</m:t>
                                </m:r>
                                <m:sSub>
                                  <m:sSubPr>
                                    <m:ctrlPr>
                                      <a:rPr lang="en-AU" i="1">
                                        <a:solidFill>
                                          <a:schemeClr val="tx1"/>
                                        </a:solidFill>
                                        <a:latin typeface="Cambria Math" panose="02040503050406030204" pitchFamily="18" charset="0"/>
                                      </a:rPr>
                                    </m:ctrlPr>
                                  </m:sSubPr>
                                  <m:e>
                                    <m:r>
                                      <a:rPr lang="en-AU" b="0" i="1">
                                        <a:solidFill>
                                          <a:schemeClr val="tx1"/>
                                        </a:solidFill>
                                        <a:latin typeface="Cambria Math" panose="02040503050406030204" pitchFamily="18" charset="0"/>
                                      </a:rPr>
                                      <m:t>𝐴</m:t>
                                    </m:r>
                                  </m:e>
                                  <m:sub>
                                    <m:r>
                                      <a:rPr lang="en-AU" b="0" i="1" smtClean="0">
                                        <a:solidFill>
                                          <a:schemeClr val="tx1"/>
                                        </a:solidFill>
                                        <a:latin typeface="Cambria Math" panose="02040503050406030204" pitchFamily="18" charset="0"/>
                                      </a:rPr>
                                      <m:t>𝑦</m:t>
                                    </m:r>
                                  </m:sub>
                                </m:sSub>
                                <m:r>
                                  <a:rPr lang="en-AU" b="0" i="1" smtClean="0">
                                    <a:solidFill>
                                      <a:schemeClr val="tx1"/>
                                    </a:solidFill>
                                    <a:latin typeface="Cambria Math" panose="02040503050406030204" pitchFamily="18" charset="0"/>
                                  </a:rPr>
                                  <m:t>(</m:t>
                                </m:r>
                                <m:r>
                                  <a:rPr lang="en-AU" b="0" i="1" smtClean="0">
                                    <a:solidFill>
                                      <a:schemeClr val="tx1"/>
                                    </a:solidFill>
                                    <a:latin typeface="Cambria Math" panose="02040503050406030204" pitchFamily="18" charset="0"/>
                                  </a:rPr>
                                  <m:t>𝑡</m:t>
                                </m:r>
                                <m:r>
                                  <a:rPr lang="en-AU" b="0" i="1" smtClean="0">
                                    <a:solidFill>
                                      <a:schemeClr val="tx1"/>
                                    </a:solidFill>
                                    <a:latin typeface="Cambria Math" panose="02040503050406030204" pitchFamily="18" charset="0"/>
                                  </a:rPr>
                                  <m:t>)</m:t>
                                </m:r>
                                <m:func>
                                  <m:funcPr>
                                    <m:ctrlPr>
                                      <a:rPr lang="en-AU" i="1">
                                        <a:latin typeface="Cambria Math" panose="02040503050406030204" pitchFamily="18" charset="0"/>
                                      </a:rPr>
                                    </m:ctrlPr>
                                  </m:funcPr>
                                  <m:fName>
                                    <m:r>
                                      <m:rPr>
                                        <m:sty m:val="p"/>
                                        <m:brk m:alnAt="7"/>
                                      </m:rPr>
                                      <a:rPr lang="en-AU">
                                        <a:latin typeface="Cambria Math" panose="02040503050406030204" pitchFamily="18" charset="0"/>
                                      </a:rPr>
                                      <m:t>c</m:t>
                                    </m:r>
                                    <m:r>
                                      <m:rPr>
                                        <m:sty m:val="p"/>
                                      </m:rPr>
                                      <a:rPr lang="en-AU">
                                        <a:latin typeface="Cambria Math" panose="02040503050406030204" pitchFamily="18" charset="0"/>
                                      </a:rPr>
                                      <m:t>os</m:t>
                                    </m:r>
                                  </m:fName>
                                  <m:e>
                                    <m:d>
                                      <m:dPr>
                                        <m:begChr m:val="["/>
                                        <m:endChr m:val="]"/>
                                        <m:ctrlPr>
                                          <a:rPr lang="en-AU" i="1">
                                            <a:latin typeface="Cambria Math" panose="02040503050406030204" pitchFamily="18" charset="0"/>
                                          </a:rPr>
                                        </m:ctrlPr>
                                      </m:dPr>
                                      <m:e>
                                        <m:r>
                                          <a:rPr lang="en-AU" i="1">
                                            <a:latin typeface="Cambria Math" panose="02040503050406030204" pitchFamily="18" charset="0"/>
                                            <a:ea typeface="Cambria Math" panose="02040503050406030204" pitchFamily="18" charset="0"/>
                                          </a:rPr>
                                          <m:t>𝜔</m:t>
                                        </m:r>
                                        <m:r>
                                          <a:rPr lang="en-AU" i="1">
                                            <a:latin typeface="Cambria Math" panose="02040503050406030204" pitchFamily="18" charset="0"/>
                                            <a:ea typeface="Cambria Math" panose="02040503050406030204" pitchFamily="18" charset="0"/>
                                          </a:rPr>
                                          <m:t>𝑡</m:t>
                                        </m:r>
                                        <m:r>
                                          <a:rPr lang="ru-RU" i="1">
                                            <a:latin typeface="Cambria Math" panose="02040503050406030204" pitchFamily="18" charset="0"/>
                                            <a:ea typeface="Cambria Math" panose="02040503050406030204" pitchFamily="18" charset="0"/>
                                          </a:rPr>
                                          <m:t>+</m:t>
                                        </m:r>
                                        <m:r>
                                          <m:rPr>
                                            <m:sty m:val="p"/>
                                          </m:rPr>
                                          <a:rPr lang="el-GR" i="1" smtClean="0">
                                            <a:latin typeface="Cambria Math" panose="02040503050406030204" pitchFamily="18" charset="0"/>
                                            <a:ea typeface="Cambria Math" panose="02040503050406030204" pitchFamily="18" charset="0"/>
                                          </a:rPr>
                                          <m:t>Φ</m:t>
                                        </m:r>
                                        <m:d>
                                          <m:dPr>
                                            <m:ctrlPr>
                                              <a:rPr lang="ru-RU" i="1">
                                                <a:latin typeface="Cambria Math" panose="02040503050406030204" pitchFamily="18" charset="0"/>
                                                <a:ea typeface="Cambria Math" panose="02040503050406030204" pitchFamily="18" charset="0"/>
                                              </a:rPr>
                                            </m:ctrlPr>
                                          </m:dPr>
                                          <m:e>
                                            <m:r>
                                              <a:rPr lang="en-AU" i="1">
                                                <a:latin typeface="Cambria Math" panose="02040503050406030204" pitchFamily="18" charset="0"/>
                                                <a:ea typeface="Cambria Math" panose="02040503050406030204" pitchFamily="18" charset="0"/>
                                              </a:rPr>
                                              <m:t>𝑡</m:t>
                                            </m:r>
                                          </m:e>
                                        </m:d>
                                      </m:e>
                                    </m:d>
                                  </m:e>
                                </m:func>
                              </m:e>
                            </m:mr>
                          </m:m>
                        </m:e>
                      </m:d>
                    </m:oMath>
                  </m:oMathPara>
                </a14:m>
                <a:endParaRPr lang="ru-RU" dirty="0"/>
              </a:p>
            </p:txBody>
          </p:sp>
        </mc:Choice>
        <mc:Fallback xmlns="">
          <p:sp>
            <p:nvSpPr>
              <p:cNvPr id="35" name="TextBox 34"/>
              <p:cNvSpPr txBox="1">
                <a:spLocks noRot="1" noChangeAspect="1" noMove="1" noResize="1" noEditPoints="1" noAdjustHandles="1" noChangeArrowheads="1" noChangeShapeType="1" noTextEdit="1"/>
              </p:cNvSpPr>
              <p:nvPr/>
            </p:nvSpPr>
            <p:spPr>
              <a:xfrm>
                <a:off x="6271484" y="2095885"/>
                <a:ext cx="3259739" cy="811761"/>
              </a:xfrm>
              <a:prstGeom prst="rect">
                <a:avLst/>
              </a:prstGeom>
              <a:blipFill rotWithShape="0">
                <a:blip r:embed="rId6"/>
                <a:stretch>
                  <a:fillRect/>
                </a:stretch>
              </a:blipFill>
            </p:spPr>
            <p:txBody>
              <a:bodyPr/>
              <a:lstStyle/>
              <a:p>
                <a:r>
                  <a:rPr lang="ru-RU">
                    <a:noFill/>
                  </a:rPr>
                  <a:t> </a:t>
                </a:r>
              </a:p>
            </p:txBody>
          </p:sp>
        </mc:Fallback>
      </mc:AlternateContent>
      <p:sp>
        <p:nvSpPr>
          <p:cNvPr id="36" name="Стрелка вправо 35"/>
          <p:cNvSpPr/>
          <p:nvPr/>
        </p:nvSpPr>
        <p:spPr>
          <a:xfrm>
            <a:off x="6169932" y="2374029"/>
            <a:ext cx="184639" cy="24614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56148282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xmlns="" id="{EBAC40D6-56D8-57D1-2043-EC499F956793}"/>
              </a:ext>
            </a:extLst>
          </p:cNvPr>
          <p:cNvSpPr/>
          <p:nvPr/>
        </p:nvSpPr>
        <p:spPr>
          <a:xfrm>
            <a:off x="0" y="6502840"/>
            <a:ext cx="12192000" cy="355160"/>
          </a:xfrm>
          <a:prstGeom prst="rect">
            <a:avLst/>
          </a:prstGeom>
          <a:solidFill>
            <a:srgbClr val="6667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ru-RU" dirty="0" smtClean="0">
                <a:latin typeface="Cambria" panose="02040503050406030204" pitchFamily="18" charset="0"/>
                <a:ea typeface="Cambria" panose="02040503050406030204" pitchFamily="18" charset="0"/>
              </a:rPr>
              <a:t>5</a:t>
            </a:r>
            <a:endParaRPr lang="ru-RU" dirty="0">
              <a:latin typeface="Cambria" panose="02040503050406030204" pitchFamily="18" charset="0"/>
              <a:ea typeface="Cambria" panose="02040503050406030204" pitchFamily="18" charset="0"/>
            </a:endParaRPr>
          </a:p>
        </p:txBody>
      </p:sp>
      <p:sp>
        <p:nvSpPr>
          <p:cNvPr id="3" name="Прямоугольник 2">
            <a:extLst>
              <a:ext uri="{FF2B5EF4-FFF2-40B4-BE49-F238E27FC236}">
                <a16:creationId xmlns:a16="http://schemas.microsoft.com/office/drawing/2014/main" xmlns="" id="{85A8224A-EADE-6381-83AC-091859F6E4FB}"/>
              </a:ext>
            </a:extLst>
          </p:cNvPr>
          <p:cNvSpPr/>
          <p:nvPr/>
        </p:nvSpPr>
        <p:spPr>
          <a:xfrm>
            <a:off x="0" y="0"/>
            <a:ext cx="12192000" cy="552975"/>
          </a:xfrm>
          <a:prstGeom prst="rect">
            <a:avLst/>
          </a:prstGeom>
          <a:solidFill>
            <a:srgbClr val="6667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TextBox 3">
            <a:extLst>
              <a:ext uri="{FF2B5EF4-FFF2-40B4-BE49-F238E27FC236}">
                <a16:creationId xmlns:a16="http://schemas.microsoft.com/office/drawing/2014/main" xmlns="" id="{2CCAA011-7FAD-95ED-B027-C78E1CDC440D}"/>
              </a:ext>
            </a:extLst>
          </p:cNvPr>
          <p:cNvSpPr txBox="1"/>
          <p:nvPr/>
        </p:nvSpPr>
        <p:spPr>
          <a:xfrm>
            <a:off x="1043717" y="-86917"/>
            <a:ext cx="10117657" cy="646331"/>
          </a:xfrm>
          <a:prstGeom prst="rect">
            <a:avLst/>
          </a:prstGeom>
          <a:noFill/>
        </p:spPr>
        <p:txBody>
          <a:bodyPr wrap="square">
            <a:spAutoFit/>
          </a:bodyPr>
          <a:lstStyle/>
          <a:p>
            <a:pPr algn="ctr"/>
            <a:r>
              <a:rPr lang="ru-RU" sz="3600" b="1" dirty="0" smtClean="0">
                <a:solidFill>
                  <a:schemeClr val="bg1"/>
                </a:solidFill>
                <a:latin typeface="Cambria" panose="02040503050406030204" pitchFamily="18" charset="0"/>
                <a:ea typeface="Cambria" panose="02040503050406030204" pitchFamily="18" charset="0"/>
              </a:rPr>
              <a:t>Способы описания и виды поляризации</a:t>
            </a:r>
            <a:endParaRPr lang="ru-RU" sz="3600" b="1" dirty="0">
              <a:solidFill>
                <a:schemeClr val="bg1"/>
              </a:solidFill>
              <a:latin typeface="Cambria" panose="02040503050406030204" pitchFamily="18" charset="0"/>
              <a:ea typeface="Cambria" panose="02040503050406030204" pitchFamily="18" charset="0"/>
            </a:endParaRPr>
          </a:p>
        </p:txBody>
      </p:sp>
      <p:sp>
        <p:nvSpPr>
          <p:cNvPr id="5" name="Google Shape;4885;p38">
            <a:extLst>
              <a:ext uri="{FF2B5EF4-FFF2-40B4-BE49-F238E27FC236}">
                <a16:creationId xmlns:a16="http://schemas.microsoft.com/office/drawing/2014/main" xmlns="" id="{946F322B-28CD-A01C-44F6-768900A3F553}"/>
              </a:ext>
            </a:extLst>
          </p:cNvPr>
          <p:cNvSpPr/>
          <p:nvPr/>
        </p:nvSpPr>
        <p:spPr>
          <a:xfrm rot="13500000">
            <a:off x="643695" y="113668"/>
            <a:ext cx="331941" cy="331941"/>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886;p38">
            <a:extLst>
              <a:ext uri="{FF2B5EF4-FFF2-40B4-BE49-F238E27FC236}">
                <a16:creationId xmlns:a16="http://schemas.microsoft.com/office/drawing/2014/main" xmlns="" id="{BD2FF347-9FD6-811A-4BD7-CE95CF9E5A96}"/>
              </a:ext>
            </a:extLst>
          </p:cNvPr>
          <p:cNvSpPr/>
          <p:nvPr/>
        </p:nvSpPr>
        <p:spPr>
          <a:xfrm rot="10800000">
            <a:off x="576282" y="46750"/>
            <a:ext cx="467606" cy="467606"/>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4893;p38">
            <a:extLst>
              <a:ext uri="{FF2B5EF4-FFF2-40B4-BE49-F238E27FC236}">
                <a16:creationId xmlns:a16="http://schemas.microsoft.com/office/drawing/2014/main" xmlns="" id="{B9C114DB-F87A-5CFA-2172-C3F1D0615BC1}"/>
              </a:ext>
            </a:extLst>
          </p:cNvPr>
          <p:cNvSpPr/>
          <p:nvPr/>
        </p:nvSpPr>
        <p:spPr>
          <a:xfrm rot="13500000">
            <a:off x="175416" y="113668"/>
            <a:ext cx="331941" cy="331941"/>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4894;p38">
            <a:extLst>
              <a:ext uri="{FF2B5EF4-FFF2-40B4-BE49-F238E27FC236}">
                <a16:creationId xmlns:a16="http://schemas.microsoft.com/office/drawing/2014/main" xmlns="" id="{97F91B01-BB90-C2B2-55D3-24FD52E73AD9}"/>
              </a:ext>
            </a:extLst>
          </p:cNvPr>
          <p:cNvSpPr/>
          <p:nvPr/>
        </p:nvSpPr>
        <p:spPr>
          <a:xfrm rot="10800000">
            <a:off x="108000" y="46750"/>
            <a:ext cx="467606" cy="467606"/>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885;p38">
            <a:extLst>
              <a:ext uri="{FF2B5EF4-FFF2-40B4-BE49-F238E27FC236}">
                <a16:creationId xmlns:a16="http://schemas.microsoft.com/office/drawing/2014/main" xmlns="" id="{946F322B-28CD-A01C-44F6-768900A3F553}"/>
              </a:ext>
            </a:extLst>
          </p:cNvPr>
          <p:cNvSpPr/>
          <p:nvPr/>
        </p:nvSpPr>
        <p:spPr>
          <a:xfrm rot="13500000">
            <a:off x="11697735" y="111646"/>
            <a:ext cx="331941" cy="331941"/>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886;p38">
            <a:extLst>
              <a:ext uri="{FF2B5EF4-FFF2-40B4-BE49-F238E27FC236}">
                <a16:creationId xmlns:a16="http://schemas.microsoft.com/office/drawing/2014/main" xmlns="" id="{BD2FF347-9FD6-811A-4BD7-CE95CF9E5A96}"/>
              </a:ext>
            </a:extLst>
          </p:cNvPr>
          <p:cNvSpPr/>
          <p:nvPr/>
        </p:nvSpPr>
        <p:spPr>
          <a:xfrm rot="10800000">
            <a:off x="11630322" y="44728"/>
            <a:ext cx="467606" cy="467606"/>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893;p38">
            <a:extLst>
              <a:ext uri="{FF2B5EF4-FFF2-40B4-BE49-F238E27FC236}">
                <a16:creationId xmlns:a16="http://schemas.microsoft.com/office/drawing/2014/main" xmlns="" id="{B9C114DB-F87A-5CFA-2172-C3F1D0615BC1}"/>
              </a:ext>
            </a:extLst>
          </p:cNvPr>
          <p:cNvSpPr/>
          <p:nvPr/>
        </p:nvSpPr>
        <p:spPr>
          <a:xfrm rot="13500000">
            <a:off x="11229456" y="111646"/>
            <a:ext cx="331941" cy="331941"/>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894;p38">
            <a:extLst>
              <a:ext uri="{FF2B5EF4-FFF2-40B4-BE49-F238E27FC236}">
                <a16:creationId xmlns:a16="http://schemas.microsoft.com/office/drawing/2014/main" xmlns="" id="{97F91B01-BB90-C2B2-55D3-24FD52E73AD9}"/>
              </a:ext>
            </a:extLst>
          </p:cNvPr>
          <p:cNvSpPr/>
          <p:nvPr/>
        </p:nvSpPr>
        <p:spPr>
          <a:xfrm rot="10800000">
            <a:off x="11162040" y="44728"/>
            <a:ext cx="467606" cy="467606"/>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TextBox 14"/>
          <p:cNvSpPr txBox="1"/>
          <p:nvPr/>
        </p:nvSpPr>
        <p:spPr>
          <a:xfrm>
            <a:off x="1169377" y="646331"/>
            <a:ext cx="9853246" cy="523220"/>
          </a:xfrm>
          <a:prstGeom prst="rect">
            <a:avLst/>
          </a:prstGeom>
          <a:noFill/>
        </p:spPr>
        <p:txBody>
          <a:bodyPr wrap="square" rtlCol="0">
            <a:spAutoFit/>
          </a:bodyPr>
          <a:lstStyle/>
          <a:p>
            <a:pPr algn="ctr"/>
            <a:r>
              <a:rPr lang="ru-RU" sz="2800" dirty="0" smtClean="0">
                <a:latin typeface="Cambria" panose="02040503050406030204" pitchFamily="18" charset="0"/>
                <a:ea typeface="Cambria" panose="02040503050406030204" pitchFamily="18" charset="0"/>
              </a:rPr>
              <a:t>Частично поляризованное излучение</a:t>
            </a:r>
            <a:endParaRPr lang="en-AU" sz="2800" dirty="0">
              <a:latin typeface="Cambria" panose="02040503050406030204" pitchFamily="18" charset="0"/>
              <a:ea typeface="Cambria" panose="02040503050406030204" pitchFamily="18" charset="0"/>
            </a:endParaRPr>
          </a:p>
        </p:txBody>
      </p:sp>
      <mc:AlternateContent xmlns:mc="http://schemas.openxmlformats.org/markup-compatibility/2006" xmlns:a14="http://schemas.microsoft.com/office/drawing/2010/main">
        <mc:Choice Requires="a14">
          <p:sp>
            <p:nvSpPr>
              <p:cNvPr id="16" name="TextBox 15"/>
              <p:cNvSpPr txBox="1"/>
              <p:nvPr/>
            </p:nvSpPr>
            <p:spPr>
              <a:xfrm>
                <a:off x="371574" y="1256468"/>
                <a:ext cx="3391698" cy="465705"/>
              </a:xfrm>
              <a:prstGeom prst="rect">
                <a:avLst/>
              </a:prstGeom>
              <a:noFill/>
            </p:spPr>
            <p:txBody>
              <a:bodyPr wrap="none" rtlCol="0">
                <a:spAutoFit/>
              </a:bodyPr>
              <a:lstStyle/>
              <a:p>
                <a14:m>
                  <m:oMath xmlns:m="http://schemas.openxmlformats.org/officeDocument/2006/math">
                    <m:sSup>
                      <m:sSupPr>
                        <m:ctrlPr>
                          <a:rPr lang="ru-RU" i="1" smtClean="0">
                            <a:latin typeface="Cambria Math" panose="02040503050406030204" pitchFamily="18" charset="0"/>
                            <a:ea typeface="Cambria" panose="02040503050406030204" pitchFamily="18" charset="0"/>
                          </a:rPr>
                        </m:ctrlPr>
                      </m:sSupPr>
                      <m:e>
                        <m:d>
                          <m:dPr>
                            <m:begChr m:val="|"/>
                            <m:endChr m:val="|"/>
                            <m:ctrlPr>
                              <a:rPr lang="ru-RU" i="1" smtClean="0">
                                <a:latin typeface="Cambria Math" panose="02040503050406030204" pitchFamily="18" charset="0"/>
                                <a:ea typeface="Cambria" panose="02040503050406030204" pitchFamily="18" charset="0"/>
                              </a:rPr>
                            </m:ctrlPr>
                          </m:dPr>
                          <m:e>
                            <m:sSub>
                              <m:sSubPr>
                                <m:ctrlPr>
                                  <a:rPr lang="ru-RU" i="1">
                                    <a:latin typeface="Cambria Math" panose="02040503050406030204" pitchFamily="18" charset="0"/>
                                    <a:ea typeface="Cambria" panose="02040503050406030204" pitchFamily="18" charset="0"/>
                                  </a:rPr>
                                </m:ctrlPr>
                              </m:sSubPr>
                              <m:e>
                                <m:r>
                                  <a:rPr lang="ru-RU" i="1">
                                    <a:latin typeface="Cambria Math" panose="02040503050406030204" pitchFamily="18" charset="0"/>
                                    <a:ea typeface="Cambria Math" panose="02040503050406030204" pitchFamily="18" charset="0"/>
                                  </a:rPr>
                                  <m:t>𝜇</m:t>
                                </m:r>
                              </m:e>
                              <m:sub>
                                <m:r>
                                  <a:rPr lang="en-AU" i="1">
                                    <a:latin typeface="Cambria Math" panose="02040503050406030204" pitchFamily="18" charset="0"/>
                                    <a:ea typeface="Cambria" panose="02040503050406030204" pitchFamily="18" charset="0"/>
                                  </a:rPr>
                                  <m:t>𝑥𝑦</m:t>
                                </m:r>
                              </m:sub>
                            </m:sSub>
                          </m:e>
                        </m:d>
                      </m:e>
                      <m:sup>
                        <m:r>
                          <a:rPr lang="en-AU" b="0" i="1" smtClean="0">
                            <a:latin typeface="Cambria Math" panose="02040503050406030204" pitchFamily="18" charset="0"/>
                            <a:ea typeface="Cambria" panose="02040503050406030204" pitchFamily="18" charset="0"/>
                          </a:rPr>
                          <m:t>2</m:t>
                        </m:r>
                      </m:sup>
                    </m:sSup>
                    <m:r>
                      <a:rPr lang="en-AU" b="0" i="1" smtClean="0">
                        <a:latin typeface="Cambria Math" panose="02040503050406030204" pitchFamily="18" charset="0"/>
                        <a:ea typeface="Cambria" panose="02040503050406030204" pitchFamily="18" charset="0"/>
                      </a:rPr>
                      <m:t>=</m:t>
                    </m:r>
                    <m:sSup>
                      <m:sSupPr>
                        <m:ctrlPr>
                          <a:rPr lang="en-AU" b="0" i="1" smtClean="0">
                            <a:latin typeface="Cambria Math" panose="02040503050406030204" pitchFamily="18" charset="0"/>
                            <a:ea typeface="Cambria" panose="02040503050406030204" pitchFamily="18" charset="0"/>
                          </a:rPr>
                        </m:ctrlPr>
                      </m:sSupPr>
                      <m:e>
                        <m:d>
                          <m:dPr>
                            <m:begChr m:val="⟨"/>
                            <m:endChr m:val="⟩"/>
                            <m:ctrlPr>
                              <a:rPr lang="en-AU" b="0" i="1" smtClean="0">
                                <a:latin typeface="Cambria Math" panose="02040503050406030204" pitchFamily="18" charset="0"/>
                                <a:ea typeface="Cambria" panose="02040503050406030204" pitchFamily="18" charset="0"/>
                              </a:rPr>
                            </m:ctrlPr>
                          </m:dPr>
                          <m:e>
                            <m:func>
                              <m:funcPr>
                                <m:ctrlPr>
                                  <a:rPr lang="en-AU" b="0" i="1" smtClean="0">
                                    <a:latin typeface="Cambria Math" panose="02040503050406030204" pitchFamily="18" charset="0"/>
                                    <a:ea typeface="Cambria" panose="02040503050406030204" pitchFamily="18" charset="0"/>
                                  </a:rPr>
                                </m:ctrlPr>
                              </m:funcPr>
                              <m:fName>
                                <m:r>
                                  <m:rPr>
                                    <m:sty m:val="p"/>
                                  </m:rPr>
                                  <a:rPr lang="en-AU" b="0" i="0" smtClean="0">
                                    <a:latin typeface="Cambria Math" panose="02040503050406030204" pitchFamily="18" charset="0"/>
                                    <a:ea typeface="Cambria" panose="02040503050406030204" pitchFamily="18" charset="0"/>
                                  </a:rPr>
                                  <m:t>cos</m:t>
                                </m:r>
                              </m:fName>
                              <m:e>
                                <m:r>
                                  <m:rPr>
                                    <m:sty m:val="p"/>
                                  </m:rPr>
                                  <a:rPr lang="el-GR" i="1">
                                    <a:latin typeface="Cambria Math" panose="02040503050406030204" pitchFamily="18" charset="0"/>
                                    <a:ea typeface="Cambria Math" panose="02040503050406030204" pitchFamily="18" charset="0"/>
                                  </a:rPr>
                                  <m:t>Φ</m:t>
                                </m:r>
                                <m:d>
                                  <m:dPr>
                                    <m:ctrlPr>
                                      <a:rPr lang="ru-RU" i="1">
                                        <a:latin typeface="Cambria Math" panose="02040503050406030204" pitchFamily="18" charset="0"/>
                                        <a:ea typeface="Cambria Math" panose="02040503050406030204" pitchFamily="18" charset="0"/>
                                      </a:rPr>
                                    </m:ctrlPr>
                                  </m:dPr>
                                  <m:e>
                                    <m:r>
                                      <a:rPr lang="en-AU" i="1">
                                        <a:latin typeface="Cambria Math" panose="02040503050406030204" pitchFamily="18" charset="0"/>
                                        <a:ea typeface="Cambria Math" panose="02040503050406030204" pitchFamily="18" charset="0"/>
                                      </a:rPr>
                                      <m:t>𝑡</m:t>
                                    </m:r>
                                  </m:e>
                                </m:d>
                              </m:e>
                            </m:func>
                          </m:e>
                        </m:d>
                      </m:e>
                      <m:sup>
                        <m:r>
                          <a:rPr lang="en-AU" b="0" i="1" smtClean="0">
                            <a:latin typeface="Cambria Math" panose="02040503050406030204" pitchFamily="18" charset="0"/>
                            <a:ea typeface="Cambria" panose="02040503050406030204" pitchFamily="18" charset="0"/>
                          </a:rPr>
                          <m:t>2</m:t>
                        </m:r>
                      </m:sup>
                    </m:sSup>
                  </m:oMath>
                </a14:m>
                <a:r>
                  <a:rPr lang="en-AU" dirty="0" smtClean="0">
                    <a:latin typeface="Cambria" panose="02040503050406030204" pitchFamily="18" charset="0"/>
                    <a:ea typeface="Cambria" panose="02040503050406030204" pitchFamily="18" charset="0"/>
                  </a:rPr>
                  <a:t>+</a:t>
                </a:r>
                <a14:m>
                  <m:oMath xmlns:m="http://schemas.openxmlformats.org/officeDocument/2006/math">
                    <m:sSup>
                      <m:sSupPr>
                        <m:ctrlPr>
                          <a:rPr lang="en-AU" i="1">
                            <a:latin typeface="Cambria Math" panose="02040503050406030204" pitchFamily="18" charset="0"/>
                            <a:ea typeface="Cambria" panose="02040503050406030204" pitchFamily="18" charset="0"/>
                          </a:rPr>
                        </m:ctrlPr>
                      </m:sSupPr>
                      <m:e>
                        <m:d>
                          <m:dPr>
                            <m:begChr m:val="⟨"/>
                            <m:endChr m:val="⟩"/>
                            <m:ctrlPr>
                              <a:rPr lang="en-AU" i="1">
                                <a:latin typeface="Cambria Math" panose="02040503050406030204" pitchFamily="18" charset="0"/>
                                <a:ea typeface="Cambria" panose="02040503050406030204" pitchFamily="18" charset="0"/>
                              </a:rPr>
                            </m:ctrlPr>
                          </m:dPr>
                          <m:e>
                            <m:func>
                              <m:funcPr>
                                <m:ctrlPr>
                                  <a:rPr lang="en-AU" i="1" smtClean="0">
                                    <a:latin typeface="Cambria Math" panose="02040503050406030204" pitchFamily="18" charset="0"/>
                                    <a:ea typeface="Cambria" panose="02040503050406030204" pitchFamily="18" charset="0"/>
                                  </a:rPr>
                                </m:ctrlPr>
                              </m:funcPr>
                              <m:fName>
                                <m:r>
                                  <m:rPr>
                                    <m:sty m:val="p"/>
                                  </m:rPr>
                                  <a:rPr lang="en-AU" i="0" smtClean="0">
                                    <a:latin typeface="Cambria Math" panose="02040503050406030204" pitchFamily="18" charset="0"/>
                                    <a:ea typeface="Cambria" panose="02040503050406030204" pitchFamily="18" charset="0"/>
                                  </a:rPr>
                                  <m:t>sin</m:t>
                                </m:r>
                              </m:fName>
                              <m:e>
                                <m:r>
                                  <m:rPr>
                                    <m:sty m:val="p"/>
                                  </m:rPr>
                                  <a:rPr lang="el-GR" i="1">
                                    <a:latin typeface="Cambria Math" panose="02040503050406030204" pitchFamily="18" charset="0"/>
                                    <a:ea typeface="Cambria Math" panose="02040503050406030204" pitchFamily="18" charset="0"/>
                                  </a:rPr>
                                  <m:t>Φ</m:t>
                                </m:r>
                                <m:d>
                                  <m:dPr>
                                    <m:ctrlPr>
                                      <a:rPr lang="ru-RU" i="1">
                                        <a:latin typeface="Cambria Math" panose="02040503050406030204" pitchFamily="18" charset="0"/>
                                        <a:ea typeface="Cambria Math" panose="02040503050406030204" pitchFamily="18" charset="0"/>
                                      </a:rPr>
                                    </m:ctrlPr>
                                  </m:dPr>
                                  <m:e>
                                    <m:r>
                                      <a:rPr lang="en-AU" i="1">
                                        <a:latin typeface="Cambria Math" panose="02040503050406030204" pitchFamily="18" charset="0"/>
                                        <a:ea typeface="Cambria Math" panose="02040503050406030204" pitchFamily="18" charset="0"/>
                                      </a:rPr>
                                      <m:t>𝑡</m:t>
                                    </m:r>
                                  </m:e>
                                </m:d>
                              </m:e>
                            </m:func>
                          </m:e>
                        </m:d>
                      </m:e>
                      <m:sup>
                        <m:r>
                          <a:rPr lang="en-AU" i="1">
                            <a:latin typeface="Cambria Math" panose="02040503050406030204" pitchFamily="18" charset="0"/>
                            <a:ea typeface="Cambria" panose="02040503050406030204" pitchFamily="18" charset="0"/>
                          </a:rPr>
                          <m:t>2</m:t>
                        </m:r>
                      </m:sup>
                    </m:sSup>
                  </m:oMath>
                </a14:m>
                <a:endParaRPr lang="ru-RU" dirty="0" smtClean="0">
                  <a:latin typeface="Cambria" panose="02040503050406030204" pitchFamily="18" charset="0"/>
                  <a:ea typeface="Cambria" panose="02040503050406030204" pitchFamily="18" charset="0"/>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371574" y="1256468"/>
                <a:ext cx="3391698" cy="465705"/>
              </a:xfrm>
              <a:prstGeom prst="rect">
                <a:avLst/>
              </a:prstGeom>
              <a:blipFill rotWithShape="0">
                <a:blip r:embed="rId3"/>
                <a:stretch>
                  <a:fillRect b="-12987"/>
                </a:stretch>
              </a:blipFill>
            </p:spPr>
            <p:txBody>
              <a:bodyPr/>
              <a:lstStyle/>
              <a:p>
                <a:r>
                  <a:rPr lang="ru-RU">
                    <a:noFill/>
                  </a:rPr>
                  <a:t> </a:t>
                </a:r>
              </a:p>
            </p:txBody>
          </p:sp>
        </mc:Fallback>
      </mc:AlternateContent>
      <p:sp>
        <p:nvSpPr>
          <p:cNvPr id="17" name="Прямоугольник 16"/>
          <p:cNvSpPr/>
          <p:nvPr/>
        </p:nvSpPr>
        <p:spPr>
          <a:xfrm>
            <a:off x="371574" y="1262907"/>
            <a:ext cx="3391698" cy="45926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mc:AlternateContent xmlns:mc="http://schemas.openxmlformats.org/markup-compatibility/2006" xmlns:a14="http://schemas.microsoft.com/office/drawing/2010/main">
        <mc:Choice Requires="a14">
          <p:sp>
            <p:nvSpPr>
              <p:cNvPr id="14" name="Прямоугольник 13"/>
              <p:cNvSpPr/>
              <p:nvPr/>
            </p:nvSpPr>
            <p:spPr>
              <a:xfrm>
                <a:off x="1272462" y="1864480"/>
                <a:ext cx="1589922" cy="4110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AU" b="0" i="1" smtClean="0">
                          <a:latin typeface="Cambria Math" panose="02040503050406030204" pitchFamily="18" charset="0"/>
                          <a:ea typeface="Cambria Math" panose="02040503050406030204" pitchFamily="18" charset="0"/>
                        </a:rPr>
                        <m:t>0</m:t>
                      </m:r>
                      <m:r>
                        <a:rPr lang="ru-RU" i="1" smtClean="0">
                          <a:latin typeface="Cambria Math" panose="02040503050406030204" pitchFamily="18" charset="0"/>
                          <a:ea typeface="Cambria Math" panose="02040503050406030204" pitchFamily="18" charset="0"/>
                        </a:rPr>
                        <m:t>≤</m:t>
                      </m:r>
                      <m:d>
                        <m:dPr>
                          <m:begChr m:val="|"/>
                          <m:endChr m:val="|"/>
                          <m:ctrlPr>
                            <a:rPr lang="ru-RU" i="1">
                              <a:latin typeface="Cambria Math" panose="02040503050406030204" pitchFamily="18" charset="0"/>
                              <a:ea typeface="Cambria" panose="02040503050406030204" pitchFamily="18" charset="0"/>
                            </a:rPr>
                          </m:ctrlPr>
                        </m:dPr>
                        <m:e>
                          <m:sSub>
                            <m:sSubPr>
                              <m:ctrlPr>
                                <a:rPr lang="ru-RU" i="1">
                                  <a:latin typeface="Cambria Math" panose="02040503050406030204" pitchFamily="18" charset="0"/>
                                  <a:ea typeface="Cambria" panose="02040503050406030204" pitchFamily="18" charset="0"/>
                                </a:rPr>
                              </m:ctrlPr>
                            </m:sSubPr>
                            <m:e>
                              <m:r>
                                <a:rPr lang="ru-RU" i="1">
                                  <a:latin typeface="Cambria Math" panose="02040503050406030204" pitchFamily="18" charset="0"/>
                                  <a:ea typeface="Cambria Math" panose="02040503050406030204" pitchFamily="18" charset="0"/>
                                </a:rPr>
                                <m:t>𝜇</m:t>
                              </m:r>
                            </m:e>
                            <m:sub>
                              <m:r>
                                <a:rPr lang="en-AU" i="1">
                                  <a:latin typeface="Cambria Math" panose="02040503050406030204" pitchFamily="18" charset="0"/>
                                  <a:ea typeface="Cambria" panose="02040503050406030204" pitchFamily="18" charset="0"/>
                                </a:rPr>
                                <m:t>𝑥𝑦</m:t>
                              </m:r>
                            </m:sub>
                          </m:sSub>
                        </m:e>
                      </m:d>
                      <m:r>
                        <a:rPr lang="en-AU" i="1" smtClean="0">
                          <a:latin typeface="Cambria Math" panose="02040503050406030204" pitchFamily="18" charset="0"/>
                          <a:ea typeface="Cambria Math" panose="02040503050406030204" pitchFamily="18" charset="0"/>
                        </a:rPr>
                        <m:t>≤</m:t>
                      </m:r>
                      <m:r>
                        <a:rPr lang="en-AU" b="0" i="1" smtClean="0">
                          <a:latin typeface="Cambria Math" panose="02040503050406030204" pitchFamily="18" charset="0"/>
                          <a:ea typeface="Cambria Math" panose="02040503050406030204" pitchFamily="18" charset="0"/>
                        </a:rPr>
                        <m:t>1</m:t>
                      </m:r>
                    </m:oMath>
                  </m:oMathPara>
                </a14:m>
                <a:endParaRPr lang="ru-RU" dirty="0"/>
              </a:p>
            </p:txBody>
          </p:sp>
        </mc:Choice>
        <mc:Fallback xmlns="">
          <p:sp>
            <p:nvSpPr>
              <p:cNvPr id="14" name="Прямоугольник 13"/>
              <p:cNvSpPr>
                <a:spLocks noRot="1" noChangeAspect="1" noMove="1" noResize="1" noEditPoints="1" noAdjustHandles="1" noChangeArrowheads="1" noChangeShapeType="1" noTextEdit="1"/>
              </p:cNvSpPr>
              <p:nvPr/>
            </p:nvSpPr>
            <p:spPr>
              <a:xfrm>
                <a:off x="1272462" y="1864480"/>
                <a:ext cx="1589922" cy="411010"/>
              </a:xfrm>
              <a:prstGeom prst="rect">
                <a:avLst/>
              </a:prstGeom>
              <a:blipFill rotWithShape="0">
                <a:blip r:embed="rId4"/>
                <a:stretch>
                  <a:fillRect b="-2985"/>
                </a:stretch>
              </a:blipFill>
            </p:spPr>
            <p:txBody>
              <a:bodyPr/>
              <a:lstStyle/>
              <a:p>
                <a:r>
                  <a:rPr lang="ru-RU">
                    <a:noFill/>
                  </a:rPr>
                  <a:t> </a:t>
                </a:r>
              </a:p>
            </p:txBody>
          </p:sp>
        </mc:Fallback>
      </mc:AlternateContent>
      <p:sp>
        <p:nvSpPr>
          <p:cNvPr id="18" name="TextBox 17"/>
          <p:cNvSpPr txBox="1"/>
          <p:nvPr/>
        </p:nvSpPr>
        <p:spPr>
          <a:xfrm>
            <a:off x="216017" y="2275490"/>
            <a:ext cx="3702809" cy="369332"/>
          </a:xfrm>
          <a:prstGeom prst="rect">
            <a:avLst/>
          </a:prstGeom>
          <a:noFill/>
        </p:spPr>
        <p:txBody>
          <a:bodyPr wrap="none" rtlCol="0">
            <a:spAutoFit/>
          </a:bodyPr>
          <a:lstStyle/>
          <a:p>
            <a:r>
              <a:rPr lang="ru-RU" dirty="0" smtClean="0">
                <a:latin typeface="Cambria" panose="02040503050406030204" pitchFamily="18" charset="0"/>
                <a:ea typeface="Cambria" panose="02040503050406030204" pitchFamily="18" charset="0"/>
              </a:rPr>
              <a:t>Условия поляризации излучения:</a:t>
            </a:r>
            <a:endParaRPr lang="ru-RU" dirty="0">
              <a:latin typeface="Cambria" panose="02040503050406030204" pitchFamily="18" charset="0"/>
              <a:ea typeface="Cambria" panose="02040503050406030204" pitchFamily="18" charset="0"/>
            </a:endParaRPr>
          </a:p>
        </p:txBody>
      </p:sp>
      <mc:AlternateContent xmlns:mc="http://schemas.openxmlformats.org/markup-compatibility/2006" xmlns:a14="http://schemas.microsoft.com/office/drawing/2010/main">
        <mc:Choice Requires="a14">
          <p:sp>
            <p:nvSpPr>
              <p:cNvPr id="20" name="Прямоугольник 19"/>
              <p:cNvSpPr/>
              <p:nvPr/>
            </p:nvSpPr>
            <p:spPr>
              <a:xfrm>
                <a:off x="690345" y="2644822"/>
                <a:ext cx="2754152" cy="4110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AU" b="0" i="1" smtClean="0">
                              <a:latin typeface="Cambria Math" panose="02040503050406030204" pitchFamily="18" charset="0"/>
                            </a:rPr>
                          </m:ctrlPr>
                        </m:sSubPr>
                        <m:e>
                          <m:r>
                            <a:rPr lang="en-AU" b="0" i="1" smtClean="0">
                              <a:latin typeface="Cambria Math" panose="02040503050406030204" pitchFamily="18" charset="0"/>
                            </a:rPr>
                            <m:t>𝐴</m:t>
                          </m:r>
                        </m:e>
                        <m:sub>
                          <m:r>
                            <a:rPr lang="en-AU" b="0" i="1" smtClean="0">
                              <a:latin typeface="Cambria Math" panose="02040503050406030204" pitchFamily="18" charset="0"/>
                            </a:rPr>
                            <m:t>𝑥</m:t>
                          </m:r>
                        </m:sub>
                      </m:sSub>
                      <m:r>
                        <a:rPr lang="en-AU" b="0" i="1" smtClean="0">
                          <a:latin typeface="Cambria Math" panose="02040503050406030204" pitchFamily="18" charset="0"/>
                          <a:ea typeface="Cambria Math" panose="02040503050406030204" pitchFamily="18" charset="0"/>
                        </a:rPr>
                        <m:t>≠</m:t>
                      </m:r>
                      <m:sSub>
                        <m:sSubPr>
                          <m:ctrlPr>
                            <a:rPr lang="en-AU" i="1">
                              <a:latin typeface="Cambria Math" panose="02040503050406030204" pitchFamily="18" charset="0"/>
                            </a:rPr>
                          </m:ctrlPr>
                        </m:sSubPr>
                        <m:e>
                          <m:r>
                            <a:rPr lang="en-AU" i="1">
                              <a:latin typeface="Cambria Math" panose="02040503050406030204" pitchFamily="18" charset="0"/>
                            </a:rPr>
                            <m:t>𝐴</m:t>
                          </m:r>
                        </m:e>
                        <m:sub>
                          <m:r>
                            <a:rPr lang="en-AU" b="0" i="1" smtClean="0">
                              <a:latin typeface="Cambria Math" panose="02040503050406030204" pitchFamily="18" charset="0"/>
                            </a:rPr>
                            <m:t>𝑦</m:t>
                          </m:r>
                        </m:sub>
                      </m:sSub>
                      <m:r>
                        <a:rPr lang="en-AU" b="0" i="0" smtClean="0">
                          <a:latin typeface="Cambria Math" panose="02040503050406030204" pitchFamily="18" charset="0"/>
                        </a:rPr>
                        <m:t>,       </m:t>
                      </m:r>
                      <m:d>
                        <m:dPr>
                          <m:begChr m:val="|"/>
                          <m:endChr m:val="|"/>
                          <m:ctrlPr>
                            <a:rPr lang="ru-RU" i="1">
                              <a:latin typeface="Cambria Math" panose="02040503050406030204" pitchFamily="18" charset="0"/>
                              <a:ea typeface="Cambria" panose="02040503050406030204" pitchFamily="18" charset="0"/>
                            </a:rPr>
                          </m:ctrlPr>
                        </m:dPr>
                        <m:e>
                          <m:sSub>
                            <m:sSubPr>
                              <m:ctrlPr>
                                <a:rPr lang="ru-RU" i="1">
                                  <a:latin typeface="Cambria Math" panose="02040503050406030204" pitchFamily="18" charset="0"/>
                                  <a:ea typeface="Cambria" panose="02040503050406030204" pitchFamily="18" charset="0"/>
                                </a:rPr>
                              </m:ctrlPr>
                            </m:sSubPr>
                            <m:e>
                              <m:r>
                                <a:rPr lang="ru-RU" i="1">
                                  <a:latin typeface="Cambria Math" panose="02040503050406030204" pitchFamily="18" charset="0"/>
                                  <a:ea typeface="Cambria Math" panose="02040503050406030204" pitchFamily="18" charset="0"/>
                                </a:rPr>
                                <m:t>𝜇</m:t>
                              </m:r>
                            </m:e>
                            <m:sub>
                              <m:r>
                                <a:rPr lang="en-AU" i="1">
                                  <a:latin typeface="Cambria Math" panose="02040503050406030204" pitchFamily="18" charset="0"/>
                                  <a:ea typeface="Cambria" panose="02040503050406030204" pitchFamily="18" charset="0"/>
                                </a:rPr>
                                <m:t>𝑥𝑦</m:t>
                              </m:r>
                            </m:sub>
                          </m:sSub>
                        </m:e>
                      </m:d>
                      <m:r>
                        <a:rPr lang="en-AU" dirty="0">
                          <a:latin typeface="Cambria Math" panose="02040503050406030204" pitchFamily="18" charset="0"/>
                        </a:rPr>
                        <m:t>≠</m:t>
                      </m:r>
                      <m:r>
                        <a:rPr lang="en-AU" b="0" i="0" dirty="0" smtClean="0">
                          <a:latin typeface="Cambria Math" panose="02040503050406030204" pitchFamily="18" charset="0"/>
                        </a:rPr>
                        <m:t>0</m:t>
                      </m:r>
                    </m:oMath>
                  </m:oMathPara>
                </a14:m>
                <a:endParaRPr lang="ru-RU" dirty="0"/>
              </a:p>
            </p:txBody>
          </p:sp>
        </mc:Choice>
        <mc:Fallback xmlns="">
          <p:sp>
            <p:nvSpPr>
              <p:cNvPr id="20" name="Прямоугольник 19"/>
              <p:cNvSpPr>
                <a:spLocks noRot="1" noChangeAspect="1" noMove="1" noResize="1" noEditPoints="1" noAdjustHandles="1" noChangeArrowheads="1" noChangeShapeType="1" noTextEdit="1"/>
              </p:cNvSpPr>
              <p:nvPr/>
            </p:nvSpPr>
            <p:spPr>
              <a:xfrm>
                <a:off x="690345" y="2644822"/>
                <a:ext cx="2754152" cy="411010"/>
              </a:xfrm>
              <a:prstGeom prst="rect">
                <a:avLst/>
              </a:prstGeom>
              <a:blipFill rotWithShape="0">
                <a:blip r:embed="rId5"/>
                <a:stretch>
                  <a:fillRect b="-2985"/>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21" name="Прямоугольник 20"/>
              <p:cNvSpPr/>
              <p:nvPr/>
            </p:nvSpPr>
            <p:spPr>
              <a:xfrm>
                <a:off x="4754392" y="1884420"/>
                <a:ext cx="2595582" cy="39126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AU" b="0" i="1" smtClean="0">
                              <a:latin typeface="Cambria Math" panose="02040503050406030204" pitchFamily="18" charset="0"/>
                            </a:rPr>
                          </m:ctrlPr>
                        </m:sSubPr>
                        <m:e>
                          <m:r>
                            <a:rPr lang="en-AU" b="0" i="1" smtClean="0">
                              <a:latin typeface="Cambria Math" panose="02040503050406030204" pitchFamily="18" charset="0"/>
                            </a:rPr>
                            <m:t>𝐴</m:t>
                          </m:r>
                        </m:e>
                        <m:sub>
                          <m:r>
                            <a:rPr lang="en-AU" b="0" i="1" smtClean="0">
                              <a:latin typeface="Cambria Math" panose="02040503050406030204" pitchFamily="18" charset="0"/>
                            </a:rPr>
                            <m:t>𝑥𝑝</m:t>
                          </m:r>
                        </m:sub>
                      </m:sSub>
                      <m:r>
                        <a:rPr lang="en-AU" b="0" i="1" smtClean="0">
                          <a:latin typeface="Cambria Math" panose="02040503050406030204" pitchFamily="18" charset="0"/>
                        </a:rPr>
                        <m:t>,</m:t>
                      </m:r>
                      <m:sSub>
                        <m:sSubPr>
                          <m:ctrlPr>
                            <a:rPr lang="en-AU" i="1">
                              <a:latin typeface="Cambria Math" panose="02040503050406030204" pitchFamily="18" charset="0"/>
                            </a:rPr>
                          </m:ctrlPr>
                        </m:sSubPr>
                        <m:e>
                          <m:r>
                            <a:rPr lang="en-AU" i="1">
                              <a:latin typeface="Cambria Math" panose="02040503050406030204" pitchFamily="18" charset="0"/>
                            </a:rPr>
                            <m:t>𝐴</m:t>
                          </m:r>
                        </m:e>
                        <m:sub>
                          <m:r>
                            <a:rPr lang="en-AU" b="0" i="1" smtClean="0">
                              <a:latin typeface="Cambria Math" panose="02040503050406030204" pitchFamily="18" charset="0"/>
                            </a:rPr>
                            <m:t>𝑦</m:t>
                          </m:r>
                          <m:r>
                            <a:rPr lang="en-AU" i="1">
                              <a:latin typeface="Cambria Math" panose="02040503050406030204" pitchFamily="18" charset="0"/>
                            </a:rPr>
                            <m:t>𝑝</m:t>
                          </m:r>
                        </m:sub>
                      </m:sSub>
                      <m:r>
                        <a:rPr lang="en-AU" b="0" i="1">
                          <a:latin typeface="Cambria Math" panose="02040503050406030204" pitchFamily="18" charset="0"/>
                        </a:rPr>
                        <m:t>   </m:t>
                      </m:r>
                      <m:r>
                        <a:rPr lang="ru-RU" b="0" i="1" smtClean="0">
                          <a:latin typeface="Cambria Math" panose="02040503050406030204" pitchFamily="18" charset="0"/>
                        </a:rPr>
                        <m:t>и   </m:t>
                      </m:r>
                      <m:r>
                        <a:rPr lang="en-AU" b="0" i="1" smtClean="0">
                          <a:latin typeface="Cambria Math" panose="02040503050406030204" pitchFamily="18" charset="0"/>
                        </a:rPr>
                        <m:t> </m:t>
                      </m:r>
                      <m:sSub>
                        <m:sSubPr>
                          <m:ctrlPr>
                            <a:rPr lang="en-AU" i="1">
                              <a:latin typeface="Cambria Math" panose="02040503050406030204" pitchFamily="18" charset="0"/>
                            </a:rPr>
                          </m:ctrlPr>
                        </m:sSubPr>
                        <m:e>
                          <m:r>
                            <a:rPr lang="en-AU" i="1">
                              <a:latin typeface="Cambria Math" panose="02040503050406030204" pitchFamily="18" charset="0"/>
                            </a:rPr>
                            <m:t>𝐴</m:t>
                          </m:r>
                        </m:e>
                        <m:sub>
                          <m:r>
                            <a:rPr lang="en-AU" i="1">
                              <a:latin typeface="Cambria Math" panose="02040503050406030204" pitchFamily="18" charset="0"/>
                            </a:rPr>
                            <m:t>𝑥</m:t>
                          </m:r>
                          <m:r>
                            <a:rPr lang="en-AU" b="0" i="1" smtClean="0">
                              <a:latin typeface="Cambria Math" panose="02040503050406030204" pitchFamily="18" charset="0"/>
                            </a:rPr>
                            <m:t>𝑛</m:t>
                          </m:r>
                        </m:sub>
                      </m:sSub>
                      <m:r>
                        <a:rPr lang="en-AU" b="0" i="1" smtClean="0">
                          <a:latin typeface="Cambria Math" panose="02040503050406030204" pitchFamily="18" charset="0"/>
                        </a:rPr>
                        <m:t>=</m:t>
                      </m:r>
                      <m:sSub>
                        <m:sSubPr>
                          <m:ctrlPr>
                            <a:rPr lang="en-AU" i="1">
                              <a:latin typeface="Cambria Math" panose="02040503050406030204" pitchFamily="18" charset="0"/>
                            </a:rPr>
                          </m:ctrlPr>
                        </m:sSubPr>
                        <m:e>
                          <m:r>
                            <a:rPr lang="en-AU" i="1">
                              <a:latin typeface="Cambria Math" panose="02040503050406030204" pitchFamily="18" charset="0"/>
                            </a:rPr>
                            <m:t>𝐴</m:t>
                          </m:r>
                        </m:e>
                        <m:sub>
                          <m:r>
                            <a:rPr lang="en-AU" b="0" i="1" smtClean="0">
                              <a:latin typeface="Cambria Math" panose="02040503050406030204" pitchFamily="18" charset="0"/>
                            </a:rPr>
                            <m:t>𝑦𝑛</m:t>
                          </m:r>
                        </m:sub>
                      </m:sSub>
                    </m:oMath>
                  </m:oMathPara>
                </a14:m>
                <a:endParaRPr lang="ru-RU" dirty="0"/>
              </a:p>
            </p:txBody>
          </p:sp>
        </mc:Choice>
        <mc:Fallback xmlns="">
          <p:sp>
            <p:nvSpPr>
              <p:cNvPr id="21" name="Прямоугольник 20"/>
              <p:cNvSpPr>
                <a:spLocks noRot="1" noChangeAspect="1" noMove="1" noResize="1" noEditPoints="1" noAdjustHandles="1" noChangeArrowheads="1" noChangeShapeType="1" noTextEdit="1"/>
              </p:cNvSpPr>
              <p:nvPr/>
            </p:nvSpPr>
            <p:spPr>
              <a:xfrm>
                <a:off x="4754392" y="1884420"/>
                <a:ext cx="2595582" cy="391261"/>
              </a:xfrm>
              <a:prstGeom prst="rect">
                <a:avLst/>
              </a:prstGeom>
              <a:blipFill rotWithShape="0">
                <a:blip r:embed="rId6"/>
                <a:stretch>
                  <a:fillRect b="-4688"/>
                </a:stretch>
              </a:blipFill>
            </p:spPr>
            <p:txBody>
              <a:bodyPr/>
              <a:lstStyle/>
              <a:p>
                <a:r>
                  <a:rPr lang="ru-RU">
                    <a:noFill/>
                  </a:rPr>
                  <a:t> </a:t>
                </a:r>
              </a:p>
            </p:txBody>
          </p:sp>
        </mc:Fallback>
      </mc:AlternateContent>
      <p:sp>
        <p:nvSpPr>
          <p:cNvPr id="22" name="TextBox 21"/>
          <p:cNvSpPr txBox="1"/>
          <p:nvPr/>
        </p:nvSpPr>
        <p:spPr>
          <a:xfrm>
            <a:off x="3936311" y="1238988"/>
            <a:ext cx="4231745" cy="646331"/>
          </a:xfrm>
          <a:prstGeom prst="rect">
            <a:avLst/>
          </a:prstGeom>
          <a:noFill/>
        </p:spPr>
        <p:txBody>
          <a:bodyPr wrap="square" rtlCol="0">
            <a:spAutoFit/>
          </a:bodyPr>
          <a:lstStyle/>
          <a:p>
            <a:pPr algn="ctr"/>
            <a:r>
              <a:rPr lang="ru-RU" dirty="0" smtClean="0">
                <a:latin typeface="Cambria" panose="02040503050406030204" pitchFamily="18" charset="0"/>
                <a:ea typeface="Cambria" panose="02040503050406030204" pitchFamily="18" charset="0"/>
              </a:rPr>
              <a:t>Суперпозиция поляризованной и неполяризованной компонент</a:t>
            </a:r>
            <a:endParaRPr lang="ru-RU" dirty="0">
              <a:latin typeface="Cambria" panose="02040503050406030204" pitchFamily="18" charset="0"/>
              <a:ea typeface="Cambria" panose="02040503050406030204" pitchFamily="18" charset="0"/>
            </a:endParaRPr>
          </a:p>
        </p:txBody>
      </p:sp>
      <mc:AlternateContent xmlns:mc="http://schemas.openxmlformats.org/markup-compatibility/2006" xmlns:a14="http://schemas.microsoft.com/office/drawing/2010/main">
        <mc:Choice Requires="a14">
          <p:sp>
            <p:nvSpPr>
              <p:cNvPr id="23" name="Прямоугольник 22"/>
              <p:cNvSpPr/>
              <p:nvPr/>
            </p:nvSpPr>
            <p:spPr>
              <a:xfrm>
                <a:off x="5387439" y="2201396"/>
                <a:ext cx="1121012" cy="39074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AU" b="0" i="1" smtClean="0">
                              <a:latin typeface="Cambria Math" panose="02040503050406030204" pitchFamily="18" charset="0"/>
                            </a:rPr>
                          </m:ctrlPr>
                        </m:sSubPr>
                        <m:e>
                          <m:r>
                            <a:rPr lang="en-AU" b="0" i="1" smtClean="0">
                              <a:latin typeface="Cambria Math" panose="02040503050406030204" pitchFamily="18" charset="0"/>
                            </a:rPr>
                            <m:t>𝐼</m:t>
                          </m:r>
                        </m:e>
                        <m:sub>
                          <m:r>
                            <a:rPr lang="en-AU" b="0" i="1" smtClean="0">
                              <a:latin typeface="Cambria Math" panose="02040503050406030204" pitchFamily="18" charset="0"/>
                            </a:rPr>
                            <m:t>𝑝</m:t>
                          </m:r>
                        </m:sub>
                      </m:sSub>
                      <m:r>
                        <a:rPr lang="en-AU" b="0" i="1">
                          <a:latin typeface="Cambria Math" panose="02040503050406030204" pitchFamily="18" charset="0"/>
                        </a:rPr>
                        <m:t>   </m:t>
                      </m:r>
                      <m:r>
                        <a:rPr lang="ru-RU" b="0" i="1" smtClean="0">
                          <a:latin typeface="Cambria Math" panose="02040503050406030204" pitchFamily="18" charset="0"/>
                        </a:rPr>
                        <m:t>и   </m:t>
                      </m:r>
                      <m:r>
                        <a:rPr lang="en-AU" b="0" i="1" smtClean="0">
                          <a:latin typeface="Cambria Math" panose="02040503050406030204" pitchFamily="18" charset="0"/>
                        </a:rPr>
                        <m:t> </m:t>
                      </m:r>
                      <m:sSub>
                        <m:sSubPr>
                          <m:ctrlPr>
                            <a:rPr lang="en-AU" i="1">
                              <a:latin typeface="Cambria Math" panose="02040503050406030204" pitchFamily="18" charset="0"/>
                            </a:rPr>
                          </m:ctrlPr>
                        </m:sSubPr>
                        <m:e>
                          <m:r>
                            <a:rPr lang="en-AU" b="0" i="1" smtClean="0">
                              <a:latin typeface="Cambria Math" panose="02040503050406030204" pitchFamily="18" charset="0"/>
                            </a:rPr>
                            <m:t>𝐼</m:t>
                          </m:r>
                        </m:e>
                        <m:sub>
                          <m:r>
                            <a:rPr lang="en-AU" b="0" i="1" smtClean="0">
                              <a:latin typeface="Cambria Math" panose="02040503050406030204" pitchFamily="18" charset="0"/>
                            </a:rPr>
                            <m:t>𝑛</m:t>
                          </m:r>
                        </m:sub>
                      </m:sSub>
                    </m:oMath>
                  </m:oMathPara>
                </a14:m>
                <a:endParaRPr lang="ru-RU" dirty="0"/>
              </a:p>
            </p:txBody>
          </p:sp>
        </mc:Choice>
        <mc:Fallback xmlns="">
          <p:sp>
            <p:nvSpPr>
              <p:cNvPr id="23" name="Прямоугольник 22"/>
              <p:cNvSpPr>
                <a:spLocks noRot="1" noChangeAspect="1" noMove="1" noResize="1" noEditPoints="1" noAdjustHandles="1" noChangeArrowheads="1" noChangeShapeType="1" noTextEdit="1"/>
              </p:cNvSpPr>
              <p:nvPr/>
            </p:nvSpPr>
            <p:spPr>
              <a:xfrm>
                <a:off x="5387439" y="2201396"/>
                <a:ext cx="1121012" cy="390748"/>
              </a:xfrm>
              <a:prstGeom prst="rect">
                <a:avLst/>
              </a:prstGeom>
              <a:blipFill rotWithShape="0">
                <a:blip r:embed="rId7"/>
                <a:stretch>
                  <a:fillRect b="-4688"/>
                </a:stretch>
              </a:blipFill>
            </p:spPr>
            <p:txBody>
              <a:bodyPr/>
              <a:lstStyle/>
              <a:p>
                <a:r>
                  <a:rPr lang="ru-RU">
                    <a:noFill/>
                  </a:rPr>
                  <a:t> </a:t>
                </a:r>
              </a:p>
            </p:txBody>
          </p:sp>
        </mc:Fallback>
      </mc:AlternateContent>
      <p:grpSp>
        <p:nvGrpSpPr>
          <p:cNvPr id="19" name="Группа 18"/>
          <p:cNvGrpSpPr/>
          <p:nvPr/>
        </p:nvGrpSpPr>
        <p:grpSpPr>
          <a:xfrm>
            <a:off x="3763272" y="2419227"/>
            <a:ext cx="4714924" cy="634789"/>
            <a:chOff x="4121345" y="2542985"/>
            <a:chExt cx="4714924" cy="634789"/>
          </a:xfrm>
        </p:grpSpPr>
        <mc:AlternateContent xmlns:mc="http://schemas.openxmlformats.org/markup-compatibility/2006" xmlns:a14="http://schemas.microsoft.com/office/drawing/2010/main">
          <mc:Choice Requires="a14">
            <p:sp>
              <p:nvSpPr>
                <p:cNvPr id="25" name="Прямоугольник 24"/>
                <p:cNvSpPr/>
                <p:nvPr/>
              </p:nvSpPr>
              <p:spPr>
                <a:xfrm>
                  <a:off x="4121345" y="2542985"/>
                  <a:ext cx="898836" cy="63478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AU" b="0" i="1" smtClean="0">
                            <a:latin typeface="Cambria Math" panose="02040503050406030204" pitchFamily="18" charset="0"/>
                          </a:rPr>
                          <m:t>𝑃</m:t>
                        </m:r>
                        <m:r>
                          <a:rPr lang="en-AU" b="0" i="1" smtClean="0">
                            <a:latin typeface="Cambria Math" panose="02040503050406030204" pitchFamily="18" charset="0"/>
                          </a:rPr>
                          <m:t>=</m:t>
                        </m:r>
                        <m:f>
                          <m:fPr>
                            <m:ctrlPr>
                              <a:rPr lang="en-AU" b="0" i="1" smtClean="0">
                                <a:latin typeface="Cambria Math" panose="02040503050406030204" pitchFamily="18" charset="0"/>
                              </a:rPr>
                            </m:ctrlPr>
                          </m:fPr>
                          <m:num>
                            <m:sSub>
                              <m:sSubPr>
                                <m:ctrlPr>
                                  <a:rPr lang="en-AU" i="1">
                                    <a:latin typeface="Cambria Math" panose="02040503050406030204" pitchFamily="18" charset="0"/>
                                  </a:rPr>
                                </m:ctrlPr>
                              </m:sSubPr>
                              <m:e>
                                <m:r>
                                  <a:rPr lang="en-AU" i="1">
                                    <a:latin typeface="Cambria Math" panose="02040503050406030204" pitchFamily="18" charset="0"/>
                                  </a:rPr>
                                  <m:t>𝐼</m:t>
                                </m:r>
                              </m:e>
                              <m:sub>
                                <m:r>
                                  <a:rPr lang="en-AU" i="1">
                                    <a:latin typeface="Cambria Math" panose="02040503050406030204" pitchFamily="18" charset="0"/>
                                  </a:rPr>
                                  <m:t>𝑝</m:t>
                                </m:r>
                              </m:sub>
                            </m:sSub>
                          </m:num>
                          <m:den>
                            <m:r>
                              <a:rPr lang="en-AU" b="0" i="1" smtClean="0">
                                <a:latin typeface="Cambria Math" panose="02040503050406030204" pitchFamily="18" charset="0"/>
                              </a:rPr>
                              <m:t>𝐼</m:t>
                            </m:r>
                          </m:den>
                        </m:f>
                      </m:oMath>
                    </m:oMathPara>
                  </a14:m>
                  <a:endParaRPr lang="ru-RU" dirty="0"/>
                </a:p>
              </p:txBody>
            </p:sp>
          </mc:Choice>
          <mc:Fallback xmlns="">
            <p:sp>
              <p:nvSpPr>
                <p:cNvPr id="25" name="Прямоугольник 24"/>
                <p:cNvSpPr>
                  <a:spLocks noRot="1" noChangeAspect="1" noMove="1" noResize="1" noEditPoints="1" noAdjustHandles="1" noChangeArrowheads="1" noChangeShapeType="1" noTextEdit="1"/>
                </p:cNvSpPr>
                <p:nvPr/>
              </p:nvSpPr>
              <p:spPr>
                <a:xfrm>
                  <a:off x="4121345" y="2542985"/>
                  <a:ext cx="898836" cy="634789"/>
                </a:xfrm>
                <a:prstGeom prst="rect">
                  <a:avLst/>
                </a:prstGeom>
                <a:blipFill rotWithShape="0">
                  <a:blip r:embed="rId8"/>
                  <a:stretch>
                    <a:fillRect/>
                  </a:stretch>
                </a:blipFill>
              </p:spPr>
              <p:txBody>
                <a:bodyPr/>
                <a:lstStyle/>
                <a:p>
                  <a:r>
                    <a:rPr lang="ru-RU">
                      <a:noFill/>
                    </a:rPr>
                    <a:t> </a:t>
                  </a:r>
                </a:p>
              </p:txBody>
            </p:sp>
          </mc:Fallback>
        </mc:AlternateContent>
        <p:sp>
          <p:nvSpPr>
            <p:cNvPr id="26" name="TextBox 25"/>
            <p:cNvSpPr txBox="1"/>
            <p:nvPr/>
          </p:nvSpPr>
          <p:spPr>
            <a:xfrm>
              <a:off x="4868692" y="2686500"/>
              <a:ext cx="3967577" cy="369332"/>
            </a:xfrm>
            <a:prstGeom prst="rect">
              <a:avLst/>
            </a:prstGeom>
            <a:noFill/>
          </p:spPr>
          <p:txBody>
            <a:bodyPr wrap="square" rtlCol="0">
              <a:spAutoFit/>
            </a:bodyPr>
            <a:lstStyle/>
            <a:p>
              <a:pPr algn="ctr"/>
              <a:r>
                <a:rPr lang="ru-RU" dirty="0" smtClean="0">
                  <a:latin typeface="Cambria" panose="02040503050406030204" pitchFamily="18" charset="0"/>
                  <a:ea typeface="Cambria" panose="02040503050406030204" pitchFamily="18" charset="0"/>
                </a:rPr>
                <a:t>– степень поляризации излучения</a:t>
              </a:r>
              <a:endParaRPr lang="ru-RU" dirty="0">
                <a:latin typeface="Cambria" panose="02040503050406030204" pitchFamily="18" charset="0"/>
                <a:ea typeface="Cambria" panose="02040503050406030204" pitchFamily="18" charset="0"/>
              </a:endParaRPr>
            </a:p>
          </p:txBody>
        </p:sp>
      </p:grpSp>
      <p:pic>
        <p:nvPicPr>
          <p:cNvPr id="27" name="Рисунок 26"/>
          <p:cNvPicPr>
            <a:picLocks noChangeAspect="1"/>
          </p:cNvPicPr>
          <p:nvPr/>
        </p:nvPicPr>
        <p:blipFill>
          <a:blip r:embed="rId9"/>
          <a:stretch>
            <a:fillRect/>
          </a:stretch>
        </p:blipFill>
        <p:spPr>
          <a:xfrm>
            <a:off x="9111243" y="745239"/>
            <a:ext cx="3049207" cy="2782668"/>
          </a:xfrm>
          <a:prstGeom prst="rect">
            <a:avLst/>
          </a:prstGeom>
        </p:spPr>
      </p:pic>
      <mc:AlternateContent xmlns:mc="http://schemas.openxmlformats.org/markup-compatibility/2006" xmlns:a14="http://schemas.microsoft.com/office/drawing/2010/main">
        <mc:Choice Requires="a14">
          <p:sp>
            <p:nvSpPr>
              <p:cNvPr id="28" name="Прямоугольник 27"/>
              <p:cNvSpPr/>
              <p:nvPr/>
            </p:nvSpPr>
            <p:spPr>
              <a:xfrm>
                <a:off x="10042755" y="2460156"/>
                <a:ext cx="1038233" cy="47198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type m:val="skw"/>
                          <m:ctrlPr>
                            <a:rPr lang="en-AU" sz="1400" i="1" smtClean="0">
                              <a:latin typeface="Cambria Math" panose="02040503050406030204" pitchFamily="18" charset="0"/>
                              <a:ea typeface="Cambria Math" panose="02040503050406030204" pitchFamily="18" charset="0"/>
                            </a:rPr>
                          </m:ctrlPr>
                        </m:fPr>
                        <m:num>
                          <m:sSub>
                            <m:sSubPr>
                              <m:ctrlPr>
                                <a:rPr lang="en-AU" sz="1400" i="1">
                                  <a:latin typeface="Cambria Math" panose="02040503050406030204" pitchFamily="18" charset="0"/>
                                </a:rPr>
                              </m:ctrlPr>
                            </m:sSubPr>
                            <m:e>
                              <m:r>
                                <a:rPr lang="en-AU" sz="1400" i="1">
                                  <a:latin typeface="Cambria Math" panose="02040503050406030204" pitchFamily="18" charset="0"/>
                                </a:rPr>
                                <m:t>𝐴</m:t>
                              </m:r>
                            </m:e>
                            <m:sub>
                              <m:r>
                                <a:rPr lang="en-AU" sz="1400" b="0" i="1" smtClean="0">
                                  <a:latin typeface="Cambria Math" panose="02040503050406030204" pitchFamily="18" charset="0"/>
                                </a:rPr>
                                <m:t>𝑥</m:t>
                              </m:r>
                            </m:sub>
                          </m:sSub>
                        </m:num>
                        <m:den>
                          <m:sSub>
                            <m:sSubPr>
                              <m:ctrlPr>
                                <a:rPr lang="en-AU" sz="1400" i="1">
                                  <a:latin typeface="Cambria Math" panose="02040503050406030204" pitchFamily="18" charset="0"/>
                                </a:rPr>
                              </m:ctrlPr>
                            </m:sSubPr>
                            <m:e>
                              <m:r>
                                <a:rPr lang="en-AU" sz="1400" i="1">
                                  <a:latin typeface="Cambria Math" panose="02040503050406030204" pitchFamily="18" charset="0"/>
                                </a:rPr>
                                <m:t>𝐴</m:t>
                              </m:r>
                            </m:e>
                            <m:sub>
                              <m:r>
                                <a:rPr lang="en-AU" sz="1400" i="1">
                                  <a:latin typeface="Cambria Math" panose="02040503050406030204" pitchFamily="18" charset="0"/>
                                </a:rPr>
                                <m:t>𝑦</m:t>
                              </m:r>
                            </m:sub>
                          </m:sSub>
                        </m:den>
                      </m:f>
                      <m:r>
                        <a:rPr lang="en-AU" sz="1400" b="0" i="1" smtClean="0">
                          <a:latin typeface="Cambria Math" panose="02040503050406030204" pitchFamily="18" charset="0"/>
                          <a:ea typeface="Cambria Math" panose="02040503050406030204" pitchFamily="18" charset="0"/>
                        </a:rPr>
                        <m:t>=1</m:t>
                      </m:r>
                    </m:oMath>
                  </m:oMathPara>
                </a14:m>
                <a:endParaRPr lang="ru-RU" sz="1400" dirty="0"/>
              </a:p>
            </p:txBody>
          </p:sp>
        </mc:Choice>
        <mc:Fallback xmlns="">
          <p:sp>
            <p:nvSpPr>
              <p:cNvPr id="28" name="Прямоугольник 27"/>
              <p:cNvSpPr>
                <a:spLocks noRot="1" noChangeAspect="1" noMove="1" noResize="1" noEditPoints="1" noAdjustHandles="1" noChangeArrowheads="1" noChangeShapeType="1" noTextEdit="1"/>
              </p:cNvSpPr>
              <p:nvPr/>
            </p:nvSpPr>
            <p:spPr>
              <a:xfrm>
                <a:off x="10042755" y="2460156"/>
                <a:ext cx="1038233" cy="471989"/>
              </a:xfrm>
              <a:prstGeom prst="rect">
                <a:avLst/>
              </a:prstGeom>
              <a:blipFill rotWithShape="0">
                <a:blip r:embed="rId10"/>
                <a:stretch>
                  <a:fillRect l="-37427" t="-161039" r="-45614" b="-240260"/>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29" name="Прямоугольник 28"/>
              <p:cNvSpPr/>
              <p:nvPr/>
            </p:nvSpPr>
            <p:spPr>
              <a:xfrm>
                <a:off x="9962845" y="555308"/>
                <a:ext cx="1038233" cy="47198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type m:val="skw"/>
                          <m:ctrlPr>
                            <a:rPr lang="en-AU" sz="1400" i="1" smtClean="0">
                              <a:latin typeface="Cambria Math" panose="02040503050406030204" pitchFamily="18" charset="0"/>
                              <a:ea typeface="Cambria Math" panose="02040503050406030204" pitchFamily="18" charset="0"/>
                            </a:rPr>
                          </m:ctrlPr>
                        </m:fPr>
                        <m:num>
                          <m:sSub>
                            <m:sSubPr>
                              <m:ctrlPr>
                                <a:rPr lang="en-AU" sz="1400" i="1">
                                  <a:latin typeface="Cambria Math" panose="02040503050406030204" pitchFamily="18" charset="0"/>
                                </a:rPr>
                              </m:ctrlPr>
                            </m:sSubPr>
                            <m:e>
                              <m:r>
                                <a:rPr lang="en-AU" sz="1400" i="1">
                                  <a:latin typeface="Cambria Math" panose="02040503050406030204" pitchFamily="18" charset="0"/>
                                </a:rPr>
                                <m:t>𝐴</m:t>
                              </m:r>
                            </m:e>
                            <m:sub>
                              <m:r>
                                <a:rPr lang="en-AU" sz="1400" b="0" i="1" smtClean="0">
                                  <a:latin typeface="Cambria Math" panose="02040503050406030204" pitchFamily="18" charset="0"/>
                                </a:rPr>
                                <m:t>𝑥</m:t>
                              </m:r>
                            </m:sub>
                          </m:sSub>
                        </m:num>
                        <m:den>
                          <m:sSub>
                            <m:sSubPr>
                              <m:ctrlPr>
                                <a:rPr lang="en-AU" sz="1400" i="1">
                                  <a:latin typeface="Cambria Math" panose="02040503050406030204" pitchFamily="18" charset="0"/>
                                </a:rPr>
                              </m:ctrlPr>
                            </m:sSubPr>
                            <m:e>
                              <m:r>
                                <a:rPr lang="en-AU" sz="1400" i="1">
                                  <a:latin typeface="Cambria Math" panose="02040503050406030204" pitchFamily="18" charset="0"/>
                                </a:rPr>
                                <m:t>𝐴</m:t>
                              </m:r>
                            </m:e>
                            <m:sub>
                              <m:r>
                                <a:rPr lang="en-AU" sz="1400" i="1">
                                  <a:latin typeface="Cambria Math" panose="02040503050406030204" pitchFamily="18" charset="0"/>
                                </a:rPr>
                                <m:t>𝑦</m:t>
                              </m:r>
                            </m:sub>
                          </m:sSub>
                        </m:den>
                      </m:f>
                      <m:r>
                        <a:rPr lang="en-AU" sz="1400" b="0" i="1" smtClean="0">
                          <a:latin typeface="Cambria Math" panose="02040503050406030204" pitchFamily="18" charset="0"/>
                          <a:ea typeface="Cambria Math" panose="02040503050406030204" pitchFamily="18" charset="0"/>
                        </a:rPr>
                        <m:t>=0</m:t>
                      </m:r>
                    </m:oMath>
                  </m:oMathPara>
                </a14:m>
                <a:endParaRPr lang="ru-RU" sz="1400" dirty="0"/>
              </a:p>
            </p:txBody>
          </p:sp>
        </mc:Choice>
        <mc:Fallback xmlns="">
          <p:sp>
            <p:nvSpPr>
              <p:cNvPr id="29" name="Прямоугольник 28"/>
              <p:cNvSpPr>
                <a:spLocks noRot="1" noChangeAspect="1" noMove="1" noResize="1" noEditPoints="1" noAdjustHandles="1" noChangeArrowheads="1" noChangeShapeType="1" noTextEdit="1"/>
              </p:cNvSpPr>
              <p:nvPr/>
            </p:nvSpPr>
            <p:spPr>
              <a:xfrm>
                <a:off x="9962845" y="555308"/>
                <a:ext cx="1038233" cy="471989"/>
              </a:xfrm>
              <a:prstGeom prst="rect">
                <a:avLst/>
              </a:prstGeom>
              <a:blipFill rotWithShape="0">
                <a:blip r:embed="rId11"/>
                <a:stretch>
                  <a:fillRect l="-37427" t="-158974" r="-45614" b="-235897"/>
                </a:stretch>
              </a:blipFill>
            </p:spPr>
            <p:txBody>
              <a:bodyPr/>
              <a:lstStyle/>
              <a:p>
                <a:r>
                  <a:rPr lang="ru-RU">
                    <a:noFill/>
                  </a:rPr>
                  <a:t> </a:t>
                </a:r>
              </a:p>
            </p:txBody>
          </p:sp>
        </mc:Fallback>
      </mc:AlternateContent>
      <p:graphicFrame>
        <p:nvGraphicFramePr>
          <p:cNvPr id="32" name="Таблица 31"/>
          <p:cNvGraphicFramePr>
            <a:graphicFrameLocks noGrp="1"/>
          </p:cNvGraphicFramePr>
          <p:nvPr>
            <p:extLst>
              <p:ext uri="{D42A27DB-BD31-4B8C-83A1-F6EECF244321}">
                <p14:modId xmlns:p14="http://schemas.microsoft.com/office/powerpoint/2010/main" val="3115453530"/>
              </p:ext>
            </p:extLst>
          </p:nvPr>
        </p:nvGraphicFramePr>
        <p:xfrm>
          <a:off x="379647" y="3439738"/>
          <a:ext cx="11649808" cy="1437837"/>
        </p:xfrm>
        <a:graphic>
          <a:graphicData uri="http://schemas.openxmlformats.org/drawingml/2006/table">
            <a:tbl>
              <a:tblPr firstRow="1" bandRow="1">
                <a:tableStyleId>{5C22544A-7EE6-4342-B048-85BDC9FD1C3A}</a:tableStyleId>
              </a:tblPr>
              <a:tblGrid>
                <a:gridCol w="2912452"/>
                <a:gridCol w="2912452"/>
                <a:gridCol w="2912452"/>
                <a:gridCol w="2912452"/>
              </a:tblGrid>
              <a:tr h="1437837">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ru-R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33" name="TextBox 32"/>
          <p:cNvSpPr txBox="1"/>
          <p:nvPr/>
        </p:nvSpPr>
        <p:spPr>
          <a:xfrm>
            <a:off x="379647" y="3439738"/>
            <a:ext cx="2905174" cy="584775"/>
          </a:xfrm>
          <a:prstGeom prst="rect">
            <a:avLst/>
          </a:prstGeom>
          <a:noFill/>
        </p:spPr>
        <p:txBody>
          <a:bodyPr wrap="square" rtlCol="0">
            <a:spAutoFit/>
          </a:bodyPr>
          <a:lstStyle/>
          <a:p>
            <a:pPr algn="ctr"/>
            <a:r>
              <a:rPr lang="ru-RU" sz="1600" dirty="0" smtClean="0">
                <a:latin typeface="Cambria" panose="02040503050406030204" pitchFamily="18" charset="0"/>
                <a:ea typeface="Cambria" panose="02040503050406030204" pitchFamily="18" charset="0"/>
              </a:rPr>
              <a:t>Процесс излучения совершенно изотропен</a:t>
            </a:r>
            <a:endParaRPr lang="ru-RU" sz="1600" dirty="0">
              <a:latin typeface="Cambria" panose="02040503050406030204" pitchFamily="18" charset="0"/>
              <a:ea typeface="Cambria" panose="02040503050406030204" pitchFamily="18" charset="0"/>
            </a:endParaRPr>
          </a:p>
        </p:txBody>
      </p:sp>
      <mc:AlternateContent xmlns:mc="http://schemas.openxmlformats.org/markup-compatibility/2006" xmlns:a14="http://schemas.microsoft.com/office/drawing/2010/main">
        <mc:Choice Requires="a14">
          <p:sp>
            <p:nvSpPr>
              <p:cNvPr id="34" name="Прямоугольник 33"/>
              <p:cNvSpPr/>
              <p:nvPr/>
            </p:nvSpPr>
            <p:spPr>
              <a:xfrm>
                <a:off x="578526" y="4035613"/>
                <a:ext cx="2507417" cy="39126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AU" b="0" i="1" smtClean="0">
                          <a:latin typeface="Cambria Math" panose="02040503050406030204" pitchFamily="18" charset="0"/>
                        </a:rPr>
                        <m:t>𝑃</m:t>
                      </m:r>
                      <m:r>
                        <a:rPr lang="en-AU" b="0" i="1" smtClean="0">
                          <a:latin typeface="Cambria Math" panose="02040503050406030204" pitchFamily="18" charset="0"/>
                        </a:rPr>
                        <m:t>=0,</m:t>
                      </m:r>
                      <m:sSub>
                        <m:sSubPr>
                          <m:ctrlPr>
                            <a:rPr lang="en-AU" i="1">
                              <a:latin typeface="Cambria Math" panose="02040503050406030204" pitchFamily="18" charset="0"/>
                            </a:rPr>
                          </m:ctrlPr>
                        </m:sSubPr>
                        <m:e>
                          <m:r>
                            <a:rPr lang="en-AU" b="0" i="1" smtClean="0">
                              <a:latin typeface="Cambria Math" panose="02040503050406030204" pitchFamily="18" charset="0"/>
                            </a:rPr>
                            <m:t>    </m:t>
                          </m:r>
                          <m:r>
                            <a:rPr lang="en-AU" i="1">
                              <a:latin typeface="Cambria Math" panose="02040503050406030204" pitchFamily="18" charset="0"/>
                            </a:rPr>
                            <m:t>𝐴</m:t>
                          </m:r>
                        </m:e>
                        <m:sub>
                          <m:r>
                            <a:rPr lang="en-AU" i="1">
                              <a:latin typeface="Cambria Math" panose="02040503050406030204" pitchFamily="18" charset="0"/>
                            </a:rPr>
                            <m:t>𝑥𝑝</m:t>
                          </m:r>
                        </m:sub>
                      </m:sSub>
                      <m:r>
                        <a:rPr lang="en-AU" b="0" i="1" smtClean="0">
                          <a:latin typeface="Cambria Math" panose="02040503050406030204" pitchFamily="18" charset="0"/>
                        </a:rPr>
                        <m:t>=</m:t>
                      </m:r>
                      <m:sSub>
                        <m:sSubPr>
                          <m:ctrlPr>
                            <a:rPr lang="en-AU" i="1">
                              <a:latin typeface="Cambria Math" panose="02040503050406030204" pitchFamily="18" charset="0"/>
                            </a:rPr>
                          </m:ctrlPr>
                        </m:sSubPr>
                        <m:e>
                          <m:r>
                            <a:rPr lang="en-AU" i="1">
                              <a:latin typeface="Cambria Math" panose="02040503050406030204" pitchFamily="18" charset="0"/>
                            </a:rPr>
                            <m:t>𝐴</m:t>
                          </m:r>
                        </m:e>
                        <m:sub>
                          <m:r>
                            <a:rPr lang="en-AU" i="1">
                              <a:latin typeface="Cambria Math" panose="02040503050406030204" pitchFamily="18" charset="0"/>
                            </a:rPr>
                            <m:t>𝑦𝑝</m:t>
                          </m:r>
                        </m:sub>
                      </m:sSub>
                      <m:r>
                        <a:rPr lang="en-AU" b="0" i="1" smtClean="0">
                          <a:latin typeface="Cambria Math" panose="02040503050406030204" pitchFamily="18" charset="0"/>
                        </a:rPr>
                        <m:t>=0</m:t>
                      </m:r>
                    </m:oMath>
                  </m:oMathPara>
                </a14:m>
                <a:endParaRPr lang="ru-RU" dirty="0"/>
              </a:p>
            </p:txBody>
          </p:sp>
        </mc:Choice>
        <mc:Fallback xmlns="">
          <p:sp>
            <p:nvSpPr>
              <p:cNvPr id="34" name="Прямоугольник 33"/>
              <p:cNvSpPr>
                <a:spLocks noRot="1" noChangeAspect="1" noMove="1" noResize="1" noEditPoints="1" noAdjustHandles="1" noChangeArrowheads="1" noChangeShapeType="1" noTextEdit="1"/>
              </p:cNvSpPr>
              <p:nvPr/>
            </p:nvSpPr>
            <p:spPr>
              <a:xfrm>
                <a:off x="578526" y="4035613"/>
                <a:ext cx="2507417" cy="391261"/>
              </a:xfrm>
              <a:prstGeom prst="rect">
                <a:avLst/>
              </a:prstGeom>
              <a:blipFill rotWithShape="0">
                <a:blip r:embed="rId12"/>
                <a:stretch>
                  <a:fillRect b="-4688"/>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35" name="Прямоугольник 34"/>
              <p:cNvSpPr/>
              <p:nvPr/>
            </p:nvSpPr>
            <p:spPr>
              <a:xfrm>
                <a:off x="738217" y="4354334"/>
                <a:ext cx="2188035" cy="4540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AU" i="1" smtClean="0">
                              <a:latin typeface="Cambria Math" panose="02040503050406030204" pitchFamily="18" charset="0"/>
                            </a:rPr>
                          </m:ctrlPr>
                        </m:sSubPr>
                        <m:e>
                          <m:r>
                            <a:rPr lang="en-AU" i="1">
                              <a:latin typeface="Cambria Math" panose="02040503050406030204" pitchFamily="18" charset="0"/>
                            </a:rPr>
                            <m:t>𝐴</m:t>
                          </m:r>
                        </m:e>
                        <m:sub>
                          <m:r>
                            <a:rPr lang="en-AU" i="1">
                              <a:latin typeface="Cambria Math" panose="02040503050406030204" pitchFamily="18" charset="0"/>
                            </a:rPr>
                            <m:t>𝑥</m:t>
                          </m:r>
                          <m:r>
                            <a:rPr lang="en-AU" b="0" i="1" smtClean="0">
                              <a:latin typeface="Cambria Math" panose="02040503050406030204" pitchFamily="18" charset="0"/>
                            </a:rPr>
                            <m:t>𝑛</m:t>
                          </m:r>
                        </m:sub>
                      </m:sSub>
                      <m:r>
                        <a:rPr lang="en-AU" b="0" i="1" smtClean="0">
                          <a:latin typeface="Cambria Math" panose="02040503050406030204" pitchFamily="18" charset="0"/>
                        </a:rPr>
                        <m:t>=</m:t>
                      </m:r>
                      <m:sSub>
                        <m:sSubPr>
                          <m:ctrlPr>
                            <a:rPr lang="en-AU" i="1">
                              <a:latin typeface="Cambria Math" panose="02040503050406030204" pitchFamily="18" charset="0"/>
                            </a:rPr>
                          </m:ctrlPr>
                        </m:sSubPr>
                        <m:e>
                          <m:r>
                            <a:rPr lang="en-AU" i="1">
                              <a:latin typeface="Cambria Math" panose="02040503050406030204" pitchFamily="18" charset="0"/>
                            </a:rPr>
                            <m:t>𝐴</m:t>
                          </m:r>
                        </m:e>
                        <m:sub>
                          <m:r>
                            <a:rPr lang="en-AU" i="1">
                              <a:latin typeface="Cambria Math" panose="02040503050406030204" pitchFamily="18" charset="0"/>
                            </a:rPr>
                            <m:t>𝑦</m:t>
                          </m:r>
                          <m:r>
                            <a:rPr lang="en-AU" b="0" i="1" smtClean="0">
                              <a:latin typeface="Cambria Math" panose="02040503050406030204" pitchFamily="18" charset="0"/>
                            </a:rPr>
                            <m:t>𝑛</m:t>
                          </m:r>
                        </m:sub>
                      </m:sSub>
                      <m:r>
                        <a:rPr lang="en-AU" b="0" i="1" smtClean="0">
                          <a:latin typeface="Cambria Math" panose="02040503050406030204" pitchFamily="18" charset="0"/>
                        </a:rPr>
                        <m:t>=</m:t>
                      </m:r>
                      <m:rad>
                        <m:radPr>
                          <m:degHide m:val="on"/>
                          <m:ctrlPr>
                            <a:rPr lang="en-AU" b="0" i="1" smtClean="0">
                              <a:latin typeface="Cambria Math" panose="02040503050406030204" pitchFamily="18" charset="0"/>
                            </a:rPr>
                          </m:ctrlPr>
                        </m:radPr>
                        <m:deg/>
                        <m:e>
                          <m:f>
                            <m:fPr>
                              <m:type m:val="lin"/>
                              <m:ctrlPr>
                                <a:rPr lang="en-AU" b="0" i="1" smtClean="0">
                                  <a:latin typeface="Cambria Math" panose="02040503050406030204" pitchFamily="18" charset="0"/>
                                </a:rPr>
                              </m:ctrlPr>
                            </m:fPr>
                            <m:num>
                              <m:r>
                                <a:rPr lang="en-AU" b="0" i="1" smtClean="0">
                                  <a:latin typeface="Cambria Math" panose="02040503050406030204" pitchFamily="18" charset="0"/>
                                </a:rPr>
                                <m:t>𝐼</m:t>
                              </m:r>
                            </m:num>
                            <m:den>
                              <m:r>
                                <a:rPr lang="en-AU" b="0" i="1" smtClean="0">
                                  <a:latin typeface="Cambria Math" panose="02040503050406030204" pitchFamily="18" charset="0"/>
                                </a:rPr>
                                <m:t>2</m:t>
                              </m:r>
                            </m:den>
                          </m:f>
                        </m:e>
                      </m:rad>
                    </m:oMath>
                  </m:oMathPara>
                </a14:m>
                <a:endParaRPr lang="ru-RU" dirty="0"/>
              </a:p>
            </p:txBody>
          </p:sp>
        </mc:Choice>
        <mc:Fallback xmlns="">
          <p:sp>
            <p:nvSpPr>
              <p:cNvPr id="35" name="Прямоугольник 34"/>
              <p:cNvSpPr>
                <a:spLocks noRot="1" noChangeAspect="1" noMove="1" noResize="1" noEditPoints="1" noAdjustHandles="1" noChangeArrowheads="1" noChangeShapeType="1" noTextEdit="1"/>
              </p:cNvSpPr>
              <p:nvPr/>
            </p:nvSpPr>
            <p:spPr>
              <a:xfrm>
                <a:off x="738217" y="4354334"/>
                <a:ext cx="2188035" cy="454099"/>
              </a:xfrm>
              <a:prstGeom prst="rect">
                <a:avLst/>
              </a:prstGeom>
              <a:blipFill rotWithShape="0">
                <a:blip r:embed="rId13"/>
                <a:stretch>
                  <a:fillRect t="-82667" r="-20056" b="-136000"/>
                </a:stretch>
              </a:blipFill>
            </p:spPr>
            <p:txBody>
              <a:bodyPr/>
              <a:lstStyle/>
              <a:p>
                <a:r>
                  <a:rPr lang="ru-RU">
                    <a:noFill/>
                  </a:rPr>
                  <a:t> </a:t>
                </a:r>
              </a:p>
            </p:txBody>
          </p:sp>
        </mc:Fallback>
      </mc:AlternateContent>
      <p:sp>
        <p:nvSpPr>
          <p:cNvPr id="36" name="TextBox 35"/>
          <p:cNvSpPr txBox="1"/>
          <p:nvPr/>
        </p:nvSpPr>
        <p:spPr>
          <a:xfrm>
            <a:off x="3287858" y="3440030"/>
            <a:ext cx="2905174" cy="584775"/>
          </a:xfrm>
          <a:prstGeom prst="rect">
            <a:avLst/>
          </a:prstGeom>
          <a:noFill/>
        </p:spPr>
        <p:txBody>
          <a:bodyPr wrap="square" rtlCol="0">
            <a:spAutoFit/>
          </a:bodyPr>
          <a:lstStyle/>
          <a:p>
            <a:pPr algn="ctr"/>
            <a:r>
              <a:rPr lang="ru-RU" sz="1600" dirty="0" smtClean="0">
                <a:latin typeface="Cambria" panose="02040503050406030204" pitchFamily="18" charset="0"/>
                <a:ea typeface="Cambria" panose="02040503050406030204" pitchFamily="18" charset="0"/>
              </a:rPr>
              <a:t>В излучении равна нулю 1 ортогональная компонента</a:t>
            </a:r>
            <a:r>
              <a:rPr lang="en-US" sz="1600" dirty="0" smtClean="0">
                <a:latin typeface="Cambria" panose="02040503050406030204" pitchFamily="18" charset="0"/>
                <a:ea typeface="Cambria" panose="02040503050406030204" pitchFamily="18" charset="0"/>
              </a:rPr>
              <a:t> </a:t>
            </a:r>
            <a:endParaRPr lang="ru-RU" sz="1600" dirty="0">
              <a:latin typeface="Cambria" panose="02040503050406030204" pitchFamily="18" charset="0"/>
              <a:ea typeface="Cambria" panose="02040503050406030204" pitchFamily="18" charset="0"/>
            </a:endParaRPr>
          </a:p>
        </p:txBody>
      </p:sp>
      <mc:AlternateContent xmlns:mc="http://schemas.openxmlformats.org/markup-compatibility/2006" xmlns:a14="http://schemas.microsoft.com/office/drawing/2010/main">
        <mc:Choice Requires="a14">
          <p:sp>
            <p:nvSpPr>
              <p:cNvPr id="37" name="Прямоугольник 36"/>
              <p:cNvSpPr/>
              <p:nvPr/>
            </p:nvSpPr>
            <p:spPr>
              <a:xfrm>
                <a:off x="3625396" y="4035905"/>
                <a:ext cx="2230098" cy="44480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AU" b="0" i="1" smtClean="0">
                          <a:latin typeface="Cambria Math" panose="02040503050406030204" pitchFamily="18" charset="0"/>
                        </a:rPr>
                        <m:t>𝑃</m:t>
                      </m:r>
                      <m:r>
                        <a:rPr lang="en-AU" b="0" i="1" smtClean="0">
                          <a:latin typeface="Cambria Math" panose="02040503050406030204" pitchFamily="18" charset="0"/>
                        </a:rPr>
                        <m:t>=1,</m:t>
                      </m:r>
                      <m:sSub>
                        <m:sSubPr>
                          <m:ctrlPr>
                            <a:rPr lang="en-AU" i="1">
                              <a:latin typeface="Cambria Math" panose="02040503050406030204" pitchFamily="18" charset="0"/>
                            </a:rPr>
                          </m:ctrlPr>
                        </m:sSubPr>
                        <m:e>
                          <m:r>
                            <a:rPr lang="en-AU" b="0" i="1" smtClean="0">
                              <a:latin typeface="Cambria Math" panose="02040503050406030204" pitchFamily="18" charset="0"/>
                            </a:rPr>
                            <m:t>    </m:t>
                          </m:r>
                          <m:r>
                            <a:rPr lang="en-AU" i="1">
                              <a:latin typeface="Cambria Math" panose="02040503050406030204" pitchFamily="18" charset="0"/>
                            </a:rPr>
                            <m:t>𝐴</m:t>
                          </m:r>
                        </m:e>
                        <m:sub>
                          <m:r>
                            <a:rPr lang="en-AU" i="1">
                              <a:latin typeface="Cambria Math" panose="02040503050406030204" pitchFamily="18" charset="0"/>
                            </a:rPr>
                            <m:t>𝑥𝑝</m:t>
                          </m:r>
                        </m:sub>
                      </m:sSub>
                      <m:r>
                        <a:rPr lang="en-AU" b="0" i="1" smtClean="0">
                          <a:latin typeface="Cambria Math" panose="02040503050406030204" pitchFamily="18" charset="0"/>
                        </a:rPr>
                        <m:t>=</m:t>
                      </m:r>
                      <m:rad>
                        <m:radPr>
                          <m:degHide m:val="on"/>
                          <m:ctrlPr>
                            <a:rPr lang="en-AU" i="1">
                              <a:latin typeface="Cambria Math" panose="02040503050406030204" pitchFamily="18" charset="0"/>
                            </a:rPr>
                          </m:ctrlPr>
                        </m:radPr>
                        <m:deg/>
                        <m:e>
                          <m:f>
                            <m:fPr>
                              <m:type m:val="lin"/>
                              <m:ctrlPr>
                                <a:rPr lang="en-AU" i="1">
                                  <a:latin typeface="Cambria Math" panose="02040503050406030204" pitchFamily="18" charset="0"/>
                                </a:rPr>
                              </m:ctrlPr>
                            </m:fPr>
                            <m:num>
                              <m:r>
                                <a:rPr lang="en-AU" i="1">
                                  <a:latin typeface="Cambria Math" panose="02040503050406030204" pitchFamily="18" charset="0"/>
                                </a:rPr>
                                <m:t>𝐼</m:t>
                              </m:r>
                            </m:num>
                            <m:den>
                              <m:r>
                                <a:rPr lang="en-AU" i="1">
                                  <a:latin typeface="Cambria Math" panose="02040503050406030204" pitchFamily="18" charset="0"/>
                                </a:rPr>
                                <m:t>2</m:t>
                              </m:r>
                            </m:den>
                          </m:f>
                        </m:e>
                      </m:rad>
                    </m:oMath>
                  </m:oMathPara>
                </a14:m>
                <a:endParaRPr lang="ru-RU" dirty="0"/>
              </a:p>
            </p:txBody>
          </p:sp>
        </mc:Choice>
        <mc:Fallback xmlns="">
          <p:sp>
            <p:nvSpPr>
              <p:cNvPr id="37" name="Прямоугольник 36"/>
              <p:cNvSpPr>
                <a:spLocks noRot="1" noChangeAspect="1" noMove="1" noResize="1" noEditPoints="1" noAdjustHandles="1" noChangeArrowheads="1" noChangeShapeType="1" noTextEdit="1"/>
              </p:cNvSpPr>
              <p:nvPr/>
            </p:nvSpPr>
            <p:spPr>
              <a:xfrm>
                <a:off x="3625396" y="4035905"/>
                <a:ext cx="2230098" cy="444802"/>
              </a:xfrm>
              <a:prstGeom prst="rect">
                <a:avLst/>
              </a:prstGeom>
              <a:blipFill rotWithShape="0">
                <a:blip r:embed="rId14"/>
                <a:stretch>
                  <a:fillRect t="-84932" r="-21311" b="-142466"/>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38" name="Прямоугольник 37"/>
              <p:cNvSpPr/>
              <p:nvPr/>
            </p:nvSpPr>
            <p:spPr>
              <a:xfrm>
                <a:off x="3549446" y="4354626"/>
                <a:ext cx="2381999" cy="39126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AU" i="1" smtClean="0">
                              <a:latin typeface="Cambria Math" panose="02040503050406030204" pitchFamily="18" charset="0"/>
                            </a:rPr>
                          </m:ctrlPr>
                        </m:sSubPr>
                        <m:e>
                          <m:r>
                            <a:rPr lang="en-AU" i="1">
                              <a:latin typeface="Cambria Math" panose="02040503050406030204" pitchFamily="18" charset="0"/>
                            </a:rPr>
                            <m:t>𝐴</m:t>
                          </m:r>
                        </m:e>
                        <m:sub>
                          <m:r>
                            <a:rPr lang="en-AU" i="1">
                              <a:latin typeface="Cambria Math" panose="02040503050406030204" pitchFamily="18" charset="0"/>
                            </a:rPr>
                            <m:t>𝑥</m:t>
                          </m:r>
                          <m:r>
                            <a:rPr lang="en-AU" b="0" i="1" smtClean="0">
                              <a:latin typeface="Cambria Math" panose="02040503050406030204" pitchFamily="18" charset="0"/>
                            </a:rPr>
                            <m:t>𝑛</m:t>
                          </m:r>
                        </m:sub>
                      </m:sSub>
                      <m:r>
                        <a:rPr lang="en-AU" b="0" i="1" smtClean="0">
                          <a:latin typeface="Cambria Math" panose="02040503050406030204" pitchFamily="18" charset="0"/>
                        </a:rPr>
                        <m:t>=</m:t>
                      </m:r>
                      <m:sSub>
                        <m:sSubPr>
                          <m:ctrlPr>
                            <a:rPr lang="en-AU" i="1">
                              <a:latin typeface="Cambria Math" panose="02040503050406030204" pitchFamily="18" charset="0"/>
                            </a:rPr>
                          </m:ctrlPr>
                        </m:sSubPr>
                        <m:e>
                          <m:r>
                            <a:rPr lang="en-AU" i="1">
                              <a:latin typeface="Cambria Math" panose="02040503050406030204" pitchFamily="18" charset="0"/>
                            </a:rPr>
                            <m:t>𝐴</m:t>
                          </m:r>
                        </m:e>
                        <m:sub>
                          <m:r>
                            <a:rPr lang="en-AU" i="1">
                              <a:latin typeface="Cambria Math" panose="02040503050406030204" pitchFamily="18" charset="0"/>
                            </a:rPr>
                            <m:t>𝑦</m:t>
                          </m:r>
                          <m:r>
                            <a:rPr lang="en-AU" b="0" i="1" smtClean="0">
                              <a:latin typeface="Cambria Math" panose="02040503050406030204" pitchFamily="18" charset="0"/>
                            </a:rPr>
                            <m:t>𝑛</m:t>
                          </m:r>
                        </m:sub>
                      </m:sSub>
                      <m:r>
                        <a:rPr lang="en-AU" b="0" i="1" smtClean="0">
                          <a:latin typeface="Cambria Math" panose="02040503050406030204" pitchFamily="18" charset="0"/>
                        </a:rPr>
                        <m:t>=</m:t>
                      </m:r>
                      <m:sSub>
                        <m:sSubPr>
                          <m:ctrlPr>
                            <a:rPr lang="en-AU" i="1">
                              <a:latin typeface="Cambria Math" panose="02040503050406030204" pitchFamily="18" charset="0"/>
                            </a:rPr>
                          </m:ctrlPr>
                        </m:sSubPr>
                        <m:e>
                          <m:r>
                            <a:rPr lang="en-AU" i="1">
                              <a:latin typeface="Cambria Math" panose="02040503050406030204" pitchFamily="18" charset="0"/>
                            </a:rPr>
                            <m:t>𝐴</m:t>
                          </m:r>
                        </m:e>
                        <m:sub>
                          <m:r>
                            <a:rPr lang="en-AU" i="1">
                              <a:latin typeface="Cambria Math" panose="02040503050406030204" pitchFamily="18" charset="0"/>
                            </a:rPr>
                            <m:t>𝑦𝑝</m:t>
                          </m:r>
                        </m:sub>
                      </m:sSub>
                      <m:r>
                        <a:rPr lang="en-AU" i="1">
                          <a:latin typeface="Cambria Math" panose="02040503050406030204" pitchFamily="18" charset="0"/>
                        </a:rPr>
                        <m:t>=0</m:t>
                      </m:r>
                    </m:oMath>
                  </m:oMathPara>
                </a14:m>
                <a:endParaRPr lang="ru-RU" dirty="0"/>
              </a:p>
            </p:txBody>
          </p:sp>
        </mc:Choice>
        <mc:Fallback xmlns="">
          <p:sp>
            <p:nvSpPr>
              <p:cNvPr id="38" name="Прямоугольник 37"/>
              <p:cNvSpPr>
                <a:spLocks noRot="1" noChangeAspect="1" noMove="1" noResize="1" noEditPoints="1" noAdjustHandles="1" noChangeArrowheads="1" noChangeShapeType="1" noTextEdit="1"/>
              </p:cNvSpPr>
              <p:nvPr/>
            </p:nvSpPr>
            <p:spPr>
              <a:xfrm>
                <a:off x="3549446" y="4354626"/>
                <a:ext cx="2381999" cy="391261"/>
              </a:xfrm>
              <a:prstGeom prst="rect">
                <a:avLst/>
              </a:prstGeom>
              <a:blipFill rotWithShape="0">
                <a:blip r:embed="rId15"/>
                <a:stretch>
                  <a:fillRect b="-3077"/>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39" name="TextBox 38"/>
              <p:cNvSpPr txBox="1"/>
              <p:nvPr/>
            </p:nvSpPr>
            <p:spPr>
              <a:xfrm>
                <a:off x="6206069" y="3443114"/>
                <a:ext cx="2905174" cy="604204"/>
              </a:xfrm>
              <a:prstGeom prst="rect">
                <a:avLst/>
              </a:prstGeom>
              <a:noFill/>
            </p:spPr>
            <p:txBody>
              <a:bodyPr wrap="square" rtlCol="0">
                <a:spAutoFit/>
              </a:bodyPr>
              <a:lstStyle/>
              <a:p>
                <a:pPr algn="ctr"/>
                <a:r>
                  <a:rPr lang="ru-RU" sz="1600" dirty="0" smtClean="0">
                    <a:latin typeface="Cambria" panose="02040503050406030204" pitchFamily="18" charset="0"/>
                    <a:ea typeface="Cambria" panose="02040503050406030204" pitchFamily="18" charset="0"/>
                  </a:rPr>
                  <a:t>Амплитуды ортогональных компонент равны</a:t>
                </a:r>
                <a:r>
                  <a:rPr lang="en-US" sz="1600" dirty="0" smtClean="0">
                    <a:latin typeface="Cambria" panose="02040503050406030204" pitchFamily="18" charset="0"/>
                    <a:ea typeface="Cambria" panose="02040503050406030204" pitchFamily="18" charset="0"/>
                  </a:rPr>
                  <a:t> </a:t>
                </a:r>
                <a14:m>
                  <m:oMath xmlns:m="http://schemas.openxmlformats.org/officeDocument/2006/math">
                    <m:r>
                      <a:rPr lang="en-US" sz="1600" b="0" i="0" smtClean="0">
                        <a:latin typeface="Cambria Math" panose="02040503050406030204" pitchFamily="18" charset="0"/>
                      </a:rPr>
                      <m:t>(</m:t>
                    </m:r>
                    <m:sSub>
                      <m:sSubPr>
                        <m:ctrlPr>
                          <a:rPr lang="en-AU" sz="1600" i="1">
                            <a:latin typeface="Cambria Math" panose="02040503050406030204" pitchFamily="18" charset="0"/>
                          </a:rPr>
                        </m:ctrlPr>
                      </m:sSubPr>
                      <m:e>
                        <m:r>
                          <a:rPr lang="en-AU" sz="1600" i="1">
                            <a:latin typeface="Cambria Math" panose="02040503050406030204" pitchFamily="18" charset="0"/>
                          </a:rPr>
                          <m:t>𝐴</m:t>
                        </m:r>
                      </m:e>
                      <m:sub>
                        <m:r>
                          <a:rPr lang="en-AU" sz="1600" i="1">
                            <a:latin typeface="Cambria Math" panose="02040503050406030204" pitchFamily="18" charset="0"/>
                          </a:rPr>
                          <m:t>𝑥</m:t>
                        </m:r>
                      </m:sub>
                    </m:sSub>
                    <m:r>
                      <a:rPr lang="en-US" sz="1600" b="0" i="1" smtClean="0">
                        <a:latin typeface="Cambria Math" panose="02040503050406030204" pitchFamily="18" charset="0"/>
                        <a:ea typeface="Cambria Math" panose="02040503050406030204" pitchFamily="18" charset="0"/>
                      </a:rPr>
                      <m:t>=</m:t>
                    </m:r>
                    <m:sSub>
                      <m:sSubPr>
                        <m:ctrlPr>
                          <a:rPr lang="en-AU" sz="1600" i="1">
                            <a:latin typeface="Cambria Math" panose="02040503050406030204" pitchFamily="18" charset="0"/>
                          </a:rPr>
                        </m:ctrlPr>
                      </m:sSubPr>
                      <m:e>
                        <m:r>
                          <a:rPr lang="en-AU" sz="1600" i="1">
                            <a:latin typeface="Cambria Math" panose="02040503050406030204" pitchFamily="18" charset="0"/>
                          </a:rPr>
                          <m:t>𝐴</m:t>
                        </m:r>
                      </m:e>
                      <m:sub>
                        <m:r>
                          <a:rPr lang="en-AU" sz="1600" i="1">
                            <a:latin typeface="Cambria Math" panose="02040503050406030204" pitchFamily="18" charset="0"/>
                          </a:rPr>
                          <m:t>𝑦</m:t>
                        </m:r>
                      </m:sub>
                    </m:sSub>
                    <m:r>
                      <a:rPr lang="en-US" sz="1600" b="0" i="1" smtClean="0">
                        <a:latin typeface="Cambria Math" panose="02040503050406030204" pitchFamily="18" charset="0"/>
                      </a:rPr>
                      <m:t>)</m:t>
                    </m:r>
                  </m:oMath>
                </a14:m>
                <a:endParaRPr lang="ru-RU" sz="1600" dirty="0">
                  <a:latin typeface="Cambria" panose="02040503050406030204" pitchFamily="18" charset="0"/>
                  <a:ea typeface="Cambria" panose="02040503050406030204" pitchFamily="18" charset="0"/>
                </a:endParaRPr>
              </a:p>
            </p:txBody>
          </p:sp>
        </mc:Choice>
        <mc:Fallback xmlns="">
          <p:sp>
            <p:nvSpPr>
              <p:cNvPr id="39" name="TextBox 38"/>
              <p:cNvSpPr txBox="1">
                <a:spLocks noRot="1" noChangeAspect="1" noMove="1" noResize="1" noEditPoints="1" noAdjustHandles="1" noChangeArrowheads="1" noChangeShapeType="1" noTextEdit="1"/>
              </p:cNvSpPr>
              <p:nvPr/>
            </p:nvSpPr>
            <p:spPr>
              <a:xfrm>
                <a:off x="6206069" y="3443114"/>
                <a:ext cx="2905174" cy="604204"/>
              </a:xfrm>
              <a:prstGeom prst="rect">
                <a:avLst/>
              </a:prstGeom>
              <a:blipFill rotWithShape="0">
                <a:blip r:embed="rId16"/>
                <a:stretch>
                  <a:fillRect t="-4040" b="-8081"/>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43" name="Прямоугольник 42"/>
              <p:cNvSpPr/>
              <p:nvPr/>
            </p:nvSpPr>
            <p:spPr>
              <a:xfrm>
                <a:off x="7061944" y="3930504"/>
                <a:ext cx="1180387" cy="4110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AU" b="0" i="1" smtClean="0">
                          <a:latin typeface="Cambria Math" panose="02040503050406030204" pitchFamily="18" charset="0"/>
                        </a:rPr>
                        <m:t>𝑃</m:t>
                      </m:r>
                      <m:r>
                        <a:rPr lang="en-AU" b="0" i="1" smtClean="0">
                          <a:latin typeface="Cambria Math" panose="02040503050406030204" pitchFamily="18" charset="0"/>
                        </a:rPr>
                        <m:t>=</m:t>
                      </m:r>
                      <m:d>
                        <m:dPr>
                          <m:begChr m:val="|"/>
                          <m:endChr m:val="|"/>
                          <m:ctrlPr>
                            <a:rPr lang="ru-RU" i="1">
                              <a:latin typeface="Cambria Math" panose="02040503050406030204" pitchFamily="18" charset="0"/>
                              <a:ea typeface="Cambria" panose="02040503050406030204" pitchFamily="18" charset="0"/>
                            </a:rPr>
                          </m:ctrlPr>
                        </m:dPr>
                        <m:e>
                          <m:sSub>
                            <m:sSubPr>
                              <m:ctrlPr>
                                <a:rPr lang="ru-RU" i="1">
                                  <a:latin typeface="Cambria Math" panose="02040503050406030204" pitchFamily="18" charset="0"/>
                                  <a:ea typeface="Cambria" panose="02040503050406030204" pitchFamily="18" charset="0"/>
                                </a:rPr>
                              </m:ctrlPr>
                            </m:sSubPr>
                            <m:e>
                              <m:r>
                                <a:rPr lang="ru-RU" i="1">
                                  <a:latin typeface="Cambria Math" panose="02040503050406030204" pitchFamily="18" charset="0"/>
                                  <a:ea typeface="Cambria Math" panose="02040503050406030204" pitchFamily="18" charset="0"/>
                                </a:rPr>
                                <m:t>𝜇</m:t>
                              </m:r>
                            </m:e>
                            <m:sub>
                              <m:r>
                                <a:rPr lang="en-AU" i="1">
                                  <a:latin typeface="Cambria Math" panose="02040503050406030204" pitchFamily="18" charset="0"/>
                                  <a:ea typeface="Cambria" panose="02040503050406030204" pitchFamily="18" charset="0"/>
                                </a:rPr>
                                <m:t>𝑥𝑦</m:t>
                              </m:r>
                            </m:sub>
                          </m:sSub>
                        </m:e>
                      </m:d>
                    </m:oMath>
                  </m:oMathPara>
                </a14:m>
                <a:endParaRPr lang="ru-RU" dirty="0"/>
              </a:p>
            </p:txBody>
          </p:sp>
        </mc:Choice>
        <mc:Fallback xmlns="">
          <p:sp>
            <p:nvSpPr>
              <p:cNvPr id="43" name="Прямоугольник 42"/>
              <p:cNvSpPr>
                <a:spLocks noRot="1" noChangeAspect="1" noMove="1" noResize="1" noEditPoints="1" noAdjustHandles="1" noChangeArrowheads="1" noChangeShapeType="1" noTextEdit="1"/>
              </p:cNvSpPr>
              <p:nvPr/>
            </p:nvSpPr>
            <p:spPr>
              <a:xfrm>
                <a:off x="7061944" y="3930504"/>
                <a:ext cx="1180387" cy="411010"/>
              </a:xfrm>
              <a:prstGeom prst="rect">
                <a:avLst/>
              </a:prstGeom>
              <a:blipFill rotWithShape="0">
                <a:blip r:embed="rId17"/>
                <a:stretch>
                  <a:fillRect b="-2985"/>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44" name="Прямоугольник 43"/>
              <p:cNvSpPr/>
              <p:nvPr/>
            </p:nvSpPr>
            <p:spPr>
              <a:xfrm>
                <a:off x="6408985" y="4244128"/>
                <a:ext cx="2499338" cy="65601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AU" i="1" smtClean="0">
                              <a:latin typeface="Cambria Math" panose="02040503050406030204" pitchFamily="18" charset="0"/>
                            </a:rPr>
                          </m:ctrlPr>
                        </m:sSubPr>
                        <m:e>
                          <m:r>
                            <a:rPr lang="en-AU" i="1">
                              <a:latin typeface="Cambria Math" panose="02040503050406030204" pitchFamily="18" charset="0"/>
                            </a:rPr>
                            <m:t>𝐴</m:t>
                          </m:r>
                        </m:e>
                        <m:sub>
                          <m:r>
                            <a:rPr lang="en-AU" i="1">
                              <a:latin typeface="Cambria Math" panose="02040503050406030204" pitchFamily="18" charset="0"/>
                            </a:rPr>
                            <m:t>𝑥</m:t>
                          </m:r>
                          <m:r>
                            <a:rPr lang="en-US" b="0" i="1" smtClean="0">
                              <a:latin typeface="Cambria Math" panose="02040503050406030204" pitchFamily="18" charset="0"/>
                            </a:rPr>
                            <m:t>𝑝</m:t>
                          </m:r>
                        </m:sub>
                      </m:sSub>
                      <m:r>
                        <a:rPr lang="en-AU" b="0" i="1" smtClean="0">
                          <a:latin typeface="Cambria Math" panose="02040503050406030204" pitchFamily="18" charset="0"/>
                        </a:rPr>
                        <m:t>=</m:t>
                      </m:r>
                      <m:sSub>
                        <m:sSubPr>
                          <m:ctrlPr>
                            <a:rPr lang="en-AU" i="1">
                              <a:latin typeface="Cambria Math" panose="02040503050406030204" pitchFamily="18" charset="0"/>
                            </a:rPr>
                          </m:ctrlPr>
                        </m:sSubPr>
                        <m:e>
                          <m:r>
                            <a:rPr lang="en-AU" i="1">
                              <a:latin typeface="Cambria Math" panose="02040503050406030204" pitchFamily="18" charset="0"/>
                            </a:rPr>
                            <m:t>𝐴</m:t>
                          </m:r>
                        </m:e>
                        <m:sub>
                          <m:r>
                            <a:rPr lang="en-AU" i="1">
                              <a:latin typeface="Cambria Math" panose="02040503050406030204" pitchFamily="18" charset="0"/>
                            </a:rPr>
                            <m:t>𝑦</m:t>
                          </m:r>
                          <m:r>
                            <a:rPr lang="en-AU" b="0" i="1" smtClean="0">
                              <a:latin typeface="Cambria Math" panose="02040503050406030204" pitchFamily="18" charset="0"/>
                            </a:rPr>
                            <m:t>𝑝</m:t>
                          </m:r>
                        </m:sub>
                      </m:sSub>
                      <m:r>
                        <a:rPr lang="en-AU" b="0" i="1" smtClean="0">
                          <a:latin typeface="Cambria Math" panose="02040503050406030204" pitchFamily="18" charset="0"/>
                        </a:rPr>
                        <m:t>=</m:t>
                      </m:r>
                      <m:rad>
                        <m:radPr>
                          <m:degHide m:val="on"/>
                          <m:ctrlPr>
                            <a:rPr lang="en-AU" b="0" i="1" smtClean="0">
                              <a:latin typeface="Cambria Math" panose="02040503050406030204" pitchFamily="18" charset="0"/>
                            </a:rPr>
                          </m:ctrlPr>
                        </m:radPr>
                        <m:deg/>
                        <m:e>
                          <m:d>
                            <m:dPr>
                              <m:begChr m:val="|"/>
                              <m:endChr m:val="|"/>
                              <m:ctrlPr>
                                <a:rPr lang="ru-RU" i="1">
                                  <a:latin typeface="Cambria Math" panose="02040503050406030204" pitchFamily="18" charset="0"/>
                                  <a:ea typeface="Cambria" panose="02040503050406030204" pitchFamily="18" charset="0"/>
                                </a:rPr>
                              </m:ctrlPr>
                            </m:dPr>
                            <m:e>
                              <m:sSub>
                                <m:sSubPr>
                                  <m:ctrlPr>
                                    <a:rPr lang="ru-RU" i="1">
                                      <a:latin typeface="Cambria Math" panose="02040503050406030204" pitchFamily="18" charset="0"/>
                                      <a:ea typeface="Cambria" panose="02040503050406030204" pitchFamily="18" charset="0"/>
                                    </a:rPr>
                                  </m:ctrlPr>
                                </m:sSubPr>
                                <m:e>
                                  <m:r>
                                    <a:rPr lang="ru-RU" i="1">
                                      <a:latin typeface="Cambria Math" panose="02040503050406030204" pitchFamily="18" charset="0"/>
                                      <a:ea typeface="Cambria Math" panose="02040503050406030204" pitchFamily="18" charset="0"/>
                                    </a:rPr>
                                    <m:t>𝜇</m:t>
                                  </m:r>
                                </m:e>
                                <m:sub>
                                  <m:r>
                                    <a:rPr lang="en-AU" i="1">
                                      <a:latin typeface="Cambria Math" panose="02040503050406030204" pitchFamily="18" charset="0"/>
                                      <a:ea typeface="Cambria" panose="02040503050406030204" pitchFamily="18" charset="0"/>
                                    </a:rPr>
                                    <m:t>𝑥𝑦</m:t>
                                  </m:r>
                                </m:sub>
                              </m:sSub>
                            </m:e>
                          </m:d>
                        </m:e>
                      </m:rad>
                      <m:sSub>
                        <m:sSubPr>
                          <m:ctrlPr>
                            <a:rPr lang="en-AU" i="1">
                              <a:latin typeface="Cambria Math" panose="02040503050406030204" pitchFamily="18" charset="0"/>
                            </a:rPr>
                          </m:ctrlPr>
                        </m:sSubPr>
                        <m:e>
                          <m:r>
                            <a:rPr lang="en-AU" i="1">
                              <a:latin typeface="Cambria Math" panose="02040503050406030204" pitchFamily="18" charset="0"/>
                            </a:rPr>
                            <m:t>𝐴</m:t>
                          </m:r>
                        </m:e>
                        <m:sub>
                          <m:r>
                            <a:rPr lang="en-AU" i="1">
                              <a:latin typeface="Cambria Math" panose="02040503050406030204" pitchFamily="18" charset="0"/>
                            </a:rPr>
                            <m:t>𝑥</m:t>
                          </m:r>
                        </m:sub>
                      </m:sSub>
                    </m:oMath>
                  </m:oMathPara>
                </a14:m>
                <a:endParaRPr lang="ru-RU" dirty="0"/>
              </a:p>
            </p:txBody>
          </p:sp>
        </mc:Choice>
        <mc:Fallback xmlns="">
          <p:sp>
            <p:nvSpPr>
              <p:cNvPr id="44" name="Прямоугольник 43"/>
              <p:cNvSpPr>
                <a:spLocks noRot="1" noChangeAspect="1" noMove="1" noResize="1" noEditPoints="1" noAdjustHandles="1" noChangeArrowheads="1" noChangeShapeType="1" noTextEdit="1"/>
              </p:cNvSpPr>
              <p:nvPr/>
            </p:nvSpPr>
            <p:spPr>
              <a:xfrm>
                <a:off x="6408985" y="4244128"/>
                <a:ext cx="2499338" cy="656013"/>
              </a:xfrm>
              <a:prstGeom prst="rect">
                <a:avLst/>
              </a:prstGeom>
              <a:blipFill rotWithShape="0">
                <a:blip r:embed="rId18"/>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45" name="Прямоугольник 44"/>
              <p:cNvSpPr/>
              <p:nvPr/>
            </p:nvSpPr>
            <p:spPr>
              <a:xfrm>
                <a:off x="9179252" y="3505276"/>
                <a:ext cx="1160318" cy="4110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ru-RU" i="1" smtClean="0">
                              <a:latin typeface="Cambria Math" panose="02040503050406030204" pitchFamily="18" charset="0"/>
                              <a:ea typeface="Cambria" panose="02040503050406030204" pitchFamily="18" charset="0"/>
                            </a:rPr>
                          </m:ctrlPr>
                        </m:dPr>
                        <m:e>
                          <m:sSub>
                            <m:sSubPr>
                              <m:ctrlPr>
                                <a:rPr lang="ru-RU" i="1">
                                  <a:latin typeface="Cambria Math" panose="02040503050406030204" pitchFamily="18" charset="0"/>
                                  <a:ea typeface="Cambria" panose="02040503050406030204" pitchFamily="18" charset="0"/>
                                </a:rPr>
                              </m:ctrlPr>
                            </m:sSubPr>
                            <m:e>
                              <m:r>
                                <a:rPr lang="ru-RU" i="1">
                                  <a:latin typeface="Cambria Math" panose="02040503050406030204" pitchFamily="18" charset="0"/>
                                  <a:ea typeface="Cambria Math" panose="02040503050406030204" pitchFamily="18" charset="0"/>
                                </a:rPr>
                                <m:t>𝜇</m:t>
                              </m:r>
                            </m:e>
                            <m:sub>
                              <m:r>
                                <a:rPr lang="en-AU" i="1">
                                  <a:latin typeface="Cambria Math" panose="02040503050406030204" pitchFamily="18" charset="0"/>
                                  <a:ea typeface="Cambria" panose="02040503050406030204" pitchFamily="18" charset="0"/>
                                </a:rPr>
                                <m:t>𝑥𝑦</m:t>
                              </m:r>
                            </m:sub>
                          </m:sSub>
                        </m:e>
                      </m:d>
                      <m:r>
                        <a:rPr lang="en-US" b="0" i="1" smtClean="0">
                          <a:latin typeface="Cambria Math" panose="02040503050406030204" pitchFamily="18" charset="0"/>
                          <a:ea typeface="Cambria" panose="02040503050406030204" pitchFamily="18" charset="0"/>
                        </a:rPr>
                        <m:t>=0</m:t>
                      </m:r>
                    </m:oMath>
                  </m:oMathPara>
                </a14:m>
                <a:endParaRPr lang="ru-RU" dirty="0"/>
              </a:p>
            </p:txBody>
          </p:sp>
        </mc:Choice>
        <mc:Fallback xmlns="">
          <p:sp>
            <p:nvSpPr>
              <p:cNvPr id="45" name="Прямоугольник 44"/>
              <p:cNvSpPr>
                <a:spLocks noRot="1" noChangeAspect="1" noMove="1" noResize="1" noEditPoints="1" noAdjustHandles="1" noChangeArrowheads="1" noChangeShapeType="1" noTextEdit="1"/>
              </p:cNvSpPr>
              <p:nvPr/>
            </p:nvSpPr>
            <p:spPr>
              <a:xfrm>
                <a:off x="9179252" y="3505276"/>
                <a:ext cx="1160318" cy="411010"/>
              </a:xfrm>
              <a:prstGeom prst="rect">
                <a:avLst/>
              </a:prstGeom>
              <a:blipFill rotWithShape="0">
                <a:blip r:embed="rId19"/>
                <a:stretch>
                  <a:fillRect b="-4478"/>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46" name="Прямоугольник 45"/>
              <p:cNvSpPr/>
              <p:nvPr/>
            </p:nvSpPr>
            <p:spPr>
              <a:xfrm>
                <a:off x="10665830" y="3505276"/>
                <a:ext cx="1065163" cy="39126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AU" i="1">
                              <a:latin typeface="Cambria Math" panose="02040503050406030204" pitchFamily="18" charset="0"/>
                            </a:rPr>
                          </m:ctrlPr>
                        </m:sSubPr>
                        <m:e>
                          <m:r>
                            <a:rPr lang="en-AU" i="1">
                              <a:latin typeface="Cambria Math" panose="02040503050406030204" pitchFamily="18" charset="0"/>
                            </a:rPr>
                            <m:t>𝐴</m:t>
                          </m:r>
                        </m:e>
                        <m:sub>
                          <m:r>
                            <a:rPr lang="en-AU" i="1">
                              <a:latin typeface="Cambria Math" panose="02040503050406030204" pitchFamily="18" charset="0"/>
                            </a:rPr>
                            <m:t>𝑥</m:t>
                          </m:r>
                        </m:sub>
                      </m:sSub>
                      <m:r>
                        <a:rPr lang="en-AU" i="1" smtClean="0">
                          <a:latin typeface="Cambria Math" panose="02040503050406030204" pitchFamily="18" charset="0"/>
                          <a:ea typeface="Cambria Math" panose="02040503050406030204" pitchFamily="18" charset="0"/>
                        </a:rPr>
                        <m:t>≠</m:t>
                      </m:r>
                      <m:sSub>
                        <m:sSubPr>
                          <m:ctrlPr>
                            <a:rPr lang="en-AU" i="1">
                              <a:latin typeface="Cambria Math" panose="02040503050406030204" pitchFamily="18" charset="0"/>
                            </a:rPr>
                          </m:ctrlPr>
                        </m:sSubPr>
                        <m:e>
                          <m:r>
                            <a:rPr lang="en-AU" i="1">
                              <a:latin typeface="Cambria Math" panose="02040503050406030204" pitchFamily="18" charset="0"/>
                            </a:rPr>
                            <m:t>𝐴</m:t>
                          </m:r>
                        </m:e>
                        <m:sub>
                          <m:r>
                            <a:rPr lang="en-AU" i="1">
                              <a:latin typeface="Cambria Math" panose="02040503050406030204" pitchFamily="18" charset="0"/>
                            </a:rPr>
                            <m:t>𝑦</m:t>
                          </m:r>
                        </m:sub>
                      </m:sSub>
                    </m:oMath>
                  </m:oMathPara>
                </a14:m>
                <a:endParaRPr lang="ru-RU" dirty="0"/>
              </a:p>
            </p:txBody>
          </p:sp>
        </mc:Choice>
        <mc:Fallback xmlns="">
          <p:sp>
            <p:nvSpPr>
              <p:cNvPr id="46" name="Прямоугольник 45"/>
              <p:cNvSpPr>
                <a:spLocks noRot="1" noChangeAspect="1" noMove="1" noResize="1" noEditPoints="1" noAdjustHandles="1" noChangeArrowheads="1" noChangeShapeType="1" noTextEdit="1"/>
              </p:cNvSpPr>
              <p:nvPr/>
            </p:nvSpPr>
            <p:spPr>
              <a:xfrm>
                <a:off x="10665830" y="3505276"/>
                <a:ext cx="1065163" cy="391261"/>
              </a:xfrm>
              <a:prstGeom prst="rect">
                <a:avLst/>
              </a:prstGeom>
              <a:blipFill rotWithShape="0">
                <a:blip r:embed="rId20"/>
                <a:stretch>
                  <a:fillRect b="-4688"/>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49" name="Прямоугольник 48"/>
              <p:cNvSpPr/>
              <p:nvPr/>
            </p:nvSpPr>
            <p:spPr>
              <a:xfrm>
                <a:off x="9814170" y="3981824"/>
                <a:ext cx="1498680" cy="71724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AU" b="0" i="1" smtClean="0">
                          <a:latin typeface="Cambria Math" panose="02040503050406030204" pitchFamily="18" charset="0"/>
                        </a:rPr>
                        <m:t>𝑃</m:t>
                      </m:r>
                      <m:r>
                        <a:rPr lang="en-AU" b="0" i="1" smtClean="0">
                          <a:latin typeface="Cambria Math" panose="02040503050406030204" pitchFamily="18" charset="0"/>
                        </a:rPr>
                        <m:t>=</m:t>
                      </m:r>
                      <m:d>
                        <m:dPr>
                          <m:begChr m:val="|"/>
                          <m:endChr m:val="|"/>
                          <m:ctrlPr>
                            <a:rPr lang="en-AU" b="0" i="1" smtClean="0">
                              <a:latin typeface="Cambria Math" panose="02040503050406030204" pitchFamily="18" charset="0"/>
                            </a:rPr>
                          </m:ctrlPr>
                        </m:dPr>
                        <m:e>
                          <m:f>
                            <m:fPr>
                              <m:ctrlPr>
                                <a:rPr lang="en-AU" b="0" i="1" smtClean="0">
                                  <a:latin typeface="Cambria Math" panose="02040503050406030204" pitchFamily="18" charset="0"/>
                                </a:rPr>
                              </m:ctrlPr>
                            </m:fPr>
                            <m:num>
                              <m:sSub>
                                <m:sSubPr>
                                  <m:ctrlPr>
                                    <a:rPr lang="en-AU" b="0" i="1" smtClean="0">
                                      <a:latin typeface="Cambria Math" panose="02040503050406030204" pitchFamily="18" charset="0"/>
                                    </a:rPr>
                                  </m:ctrlPr>
                                </m:sSubPr>
                                <m:e>
                                  <m:r>
                                    <a:rPr lang="en-US" b="0" i="1" smtClean="0">
                                      <a:latin typeface="Cambria Math" panose="02040503050406030204" pitchFamily="18" charset="0"/>
                                    </a:rPr>
                                    <m:t>𝐼</m:t>
                                  </m:r>
                                </m:e>
                                <m:sub>
                                  <m:r>
                                    <a:rPr lang="en-US" b="0" i="1" smtClean="0">
                                      <a:latin typeface="Cambria Math" panose="02040503050406030204" pitchFamily="18" charset="0"/>
                                    </a:rPr>
                                    <m:t>𝑥</m:t>
                                  </m:r>
                                </m:sub>
                              </m:sSub>
                              <m:r>
                                <a:rPr lang="en-US" b="0" i="1" smtClean="0">
                                  <a:latin typeface="Cambria Math" panose="02040503050406030204" pitchFamily="18" charset="0"/>
                                </a:rPr>
                                <m:t>−</m:t>
                              </m:r>
                              <m:sSub>
                                <m:sSubPr>
                                  <m:ctrlPr>
                                    <a:rPr lang="en-AU" i="1">
                                      <a:latin typeface="Cambria Math" panose="02040503050406030204" pitchFamily="18" charset="0"/>
                                    </a:rPr>
                                  </m:ctrlPr>
                                </m:sSubPr>
                                <m:e>
                                  <m:r>
                                    <a:rPr lang="en-US" i="1">
                                      <a:latin typeface="Cambria Math" panose="02040503050406030204" pitchFamily="18" charset="0"/>
                                    </a:rPr>
                                    <m:t>𝐼</m:t>
                                  </m:r>
                                </m:e>
                                <m:sub>
                                  <m:r>
                                    <a:rPr lang="en-US" b="0" i="1" smtClean="0">
                                      <a:latin typeface="Cambria Math" panose="02040503050406030204" pitchFamily="18" charset="0"/>
                                    </a:rPr>
                                    <m:t>𝑦</m:t>
                                  </m:r>
                                </m:sub>
                              </m:sSub>
                            </m:num>
                            <m:den>
                              <m:sSub>
                                <m:sSubPr>
                                  <m:ctrlPr>
                                    <a:rPr lang="en-AU" i="1">
                                      <a:latin typeface="Cambria Math" panose="02040503050406030204" pitchFamily="18" charset="0"/>
                                    </a:rPr>
                                  </m:ctrlPr>
                                </m:sSubPr>
                                <m:e>
                                  <m:r>
                                    <a:rPr lang="en-US" i="1">
                                      <a:latin typeface="Cambria Math" panose="02040503050406030204" pitchFamily="18" charset="0"/>
                                    </a:rPr>
                                    <m:t>𝐼</m:t>
                                  </m:r>
                                </m:e>
                                <m:sub>
                                  <m:r>
                                    <a:rPr lang="en-US" i="1">
                                      <a:latin typeface="Cambria Math" panose="02040503050406030204" pitchFamily="18" charset="0"/>
                                    </a:rPr>
                                    <m:t>𝑥</m:t>
                                  </m:r>
                                </m:sub>
                              </m:sSub>
                              <m:r>
                                <a:rPr lang="en-US" b="0" i="1" smtClean="0">
                                  <a:latin typeface="Cambria Math" panose="02040503050406030204" pitchFamily="18" charset="0"/>
                                </a:rPr>
                                <m:t>+</m:t>
                              </m:r>
                              <m:sSub>
                                <m:sSubPr>
                                  <m:ctrlPr>
                                    <a:rPr lang="en-AU" i="1">
                                      <a:latin typeface="Cambria Math" panose="02040503050406030204" pitchFamily="18" charset="0"/>
                                    </a:rPr>
                                  </m:ctrlPr>
                                </m:sSubPr>
                                <m:e>
                                  <m:r>
                                    <a:rPr lang="en-US" i="1">
                                      <a:latin typeface="Cambria Math" panose="02040503050406030204" pitchFamily="18" charset="0"/>
                                    </a:rPr>
                                    <m:t>𝐼</m:t>
                                  </m:r>
                                </m:e>
                                <m:sub>
                                  <m:r>
                                    <a:rPr lang="en-US" b="0" i="1" smtClean="0">
                                      <a:latin typeface="Cambria Math" panose="02040503050406030204" pitchFamily="18" charset="0"/>
                                    </a:rPr>
                                    <m:t>𝑦</m:t>
                                  </m:r>
                                </m:sub>
                              </m:sSub>
                            </m:den>
                          </m:f>
                        </m:e>
                      </m:d>
                    </m:oMath>
                  </m:oMathPara>
                </a14:m>
                <a:endParaRPr lang="ru-RU" dirty="0"/>
              </a:p>
            </p:txBody>
          </p:sp>
        </mc:Choice>
        <mc:Fallback xmlns="">
          <p:sp>
            <p:nvSpPr>
              <p:cNvPr id="49" name="Прямоугольник 48"/>
              <p:cNvSpPr>
                <a:spLocks noRot="1" noChangeAspect="1" noMove="1" noResize="1" noEditPoints="1" noAdjustHandles="1" noChangeArrowheads="1" noChangeShapeType="1" noTextEdit="1"/>
              </p:cNvSpPr>
              <p:nvPr/>
            </p:nvSpPr>
            <p:spPr>
              <a:xfrm>
                <a:off x="9814170" y="3981824"/>
                <a:ext cx="1498680" cy="717248"/>
              </a:xfrm>
              <a:prstGeom prst="rect">
                <a:avLst/>
              </a:prstGeom>
              <a:blipFill rotWithShape="0">
                <a:blip r:embed="rId21"/>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47" name="TextBox 46"/>
              <p:cNvSpPr txBox="1"/>
              <p:nvPr/>
            </p:nvSpPr>
            <p:spPr>
              <a:xfrm>
                <a:off x="106668" y="5057172"/>
                <a:ext cx="6556923" cy="135396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ru-RU" i="1" smtClean="0">
                              <a:solidFill>
                                <a:schemeClr val="tx1"/>
                              </a:solidFill>
                              <a:latin typeface="Cambria Math" panose="02040503050406030204" pitchFamily="18" charset="0"/>
                            </a:rPr>
                          </m:ctrlPr>
                        </m:dPr>
                        <m:e>
                          <m:m>
                            <m:mPr>
                              <m:mcs>
                                <m:mc>
                                  <m:mcPr>
                                    <m:count m:val="1"/>
                                    <m:mcJc m:val="center"/>
                                  </m:mcPr>
                                </m:mc>
                              </m:mcs>
                              <m:ctrlPr>
                                <a:rPr lang="ru-RU" i="1" smtClean="0">
                                  <a:solidFill>
                                    <a:schemeClr val="tx1"/>
                                  </a:solidFill>
                                  <a:latin typeface="Cambria Math" panose="02040503050406030204" pitchFamily="18" charset="0"/>
                                </a:rPr>
                              </m:ctrlPr>
                            </m:mPr>
                            <m:mr>
                              <m:e>
                                <m:sSub>
                                  <m:sSubPr>
                                    <m:ctrlPr>
                                      <a:rPr lang="ru-RU" i="1">
                                        <a:solidFill>
                                          <a:schemeClr val="tx1"/>
                                        </a:solidFill>
                                        <a:latin typeface="Cambria Math" panose="02040503050406030204" pitchFamily="18" charset="0"/>
                                        <a:ea typeface="Cambria" panose="02040503050406030204" pitchFamily="18" charset="0"/>
                                      </a:rPr>
                                    </m:ctrlPr>
                                  </m:sSubPr>
                                  <m:e>
                                    <m:r>
                                      <a:rPr lang="en-AU" i="1">
                                        <a:solidFill>
                                          <a:schemeClr val="tx1"/>
                                        </a:solidFill>
                                        <a:latin typeface="Cambria Math" panose="02040503050406030204" pitchFamily="18" charset="0"/>
                                        <a:ea typeface="Cambria" panose="02040503050406030204" pitchFamily="18" charset="0"/>
                                      </a:rPr>
                                      <m:t>𝐴</m:t>
                                    </m:r>
                                  </m:e>
                                  <m:sub>
                                    <m:r>
                                      <a:rPr lang="en-AU" i="1">
                                        <a:solidFill>
                                          <a:schemeClr val="tx1"/>
                                        </a:solidFill>
                                        <a:latin typeface="Cambria Math" panose="02040503050406030204" pitchFamily="18" charset="0"/>
                                        <a:ea typeface="Cambria" panose="02040503050406030204" pitchFamily="18" charset="0"/>
                                      </a:rPr>
                                      <m:t>𝑥</m:t>
                                    </m:r>
                                  </m:sub>
                                </m:sSub>
                                <m:r>
                                  <m:rPr>
                                    <m:nor/>
                                  </m:rPr>
                                  <a:rPr lang="ru-RU" dirty="0">
                                    <a:solidFill>
                                      <a:schemeClr val="tx1"/>
                                    </a:solidFill>
                                    <a:latin typeface="Cambria" panose="02040503050406030204" pitchFamily="18" charset="0"/>
                                    <a:ea typeface="Cambria" panose="02040503050406030204" pitchFamily="18" charset="0"/>
                                  </a:rPr>
                                  <m:t> — амплитуда </m:t>
                                </m:r>
                                <m:r>
                                  <a:rPr lang="ru-RU" i="1" dirty="0">
                                    <a:solidFill>
                                      <a:schemeClr val="tx1"/>
                                    </a:solidFill>
                                    <a:latin typeface="Cambria Math" panose="02040503050406030204" pitchFamily="18" charset="0"/>
                                    <a:ea typeface="Cambria" panose="02040503050406030204" pitchFamily="18" charset="0"/>
                                  </a:rPr>
                                  <m:t>𝑥</m:t>
                                </m:r>
                                <m:r>
                                  <m:rPr>
                                    <m:nor/>
                                  </m:rPr>
                                  <a:rPr lang="ru-RU" dirty="0">
                                    <a:solidFill>
                                      <a:schemeClr val="tx1"/>
                                    </a:solidFill>
                                    <a:latin typeface="Cambria" panose="02040503050406030204" pitchFamily="18" charset="0"/>
                                    <a:ea typeface="Cambria" panose="02040503050406030204" pitchFamily="18" charset="0"/>
                                  </a:rPr>
                                  <m:t>−компоненты</m:t>
                                </m:r>
                                <m:r>
                                  <m:rPr>
                                    <m:nor/>
                                  </m:rPr>
                                  <a:rPr lang="en-AU" dirty="0">
                                    <a:solidFill>
                                      <a:schemeClr val="tx1"/>
                                    </a:solidFill>
                                    <a:latin typeface="Cambria" panose="02040503050406030204" pitchFamily="18" charset="0"/>
                                    <a:ea typeface="Cambria" panose="02040503050406030204" pitchFamily="18" charset="0"/>
                                  </a:rPr>
                                  <m:t> </m:t>
                                </m:r>
                                <m:r>
                                  <m:rPr>
                                    <m:nor/>
                                  </m:rPr>
                                  <a:rPr lang="ru-RU" dirty="0">
                                    <a:solidFill>
                                      <a:schemeClr val="tx1"/>
                                    </a:solidFill>
                                    <a:latin typeface="Cambria" panose="02040503050406030204" pitchFamily="18" charset="0"/>
                                    <a:ea typeface="Cambria" panose="02040503050406030204" pitchFamily="18" charset="0"/>
                                  </a:rPr>
                                  <m:t>волны</m:t>
                                </m:r>
                              </m:e>
                            </m:mr>
                            <m:mr>
                              <m:e>
                                <m:sSub>
                                  <m:sSubPr>
                                    <m:ctrlPr>
                                      <a:rPr lang="ru-RU" i="1">
                                        <a:solidFill>
                                          <a:schemeClr val="tx1"/>
                                        </a:solidFill>
                                        <a:latin typeface="Cambria Math" panose="02040503050406030204" pitchFamily="18" charset="0"/>
                                        <a:ea typeface="Cambria" panose="02040503050406030204" pitchFamily="18" charset="0"/>
                                      </a:rPr>
                                    </m:ctrlPr>
                                  </m:sSubPr>
                                  <m:e>
                                    <m:r>
                                      <a:rPr lang="en-AU" i="1">
                                        <a:solidFill>
                                          <a:schemeClr val="tx1"/>
                                        </a:solidFill>
                                        <a:latin typeface="Cambria Math" panose="02040503050406030204" pitchFamily="18" charset="0"/>
                                        <a:ea typeface="Cambria" panose="02040503050406030204" pitchFamily="18" charset="0"/>
                                      </a:rPr>
                                      <m:t>𝐴</m:t>
                                    </m:r>
                                  </m:e>
                                  <m:sub>
                                    <m:r>
                                      <a:rPr lang="en-AU" i="1">
                                        <a:solidFill>
                                          <a:schemeClr val="tx1"/>
                                        </a:solidFill>
                                        <a:latin typeface="Cambria Math" panose="02040503050406030204" pitchFamily="18" charset="0"/>
                                        <a:ea typeface="Cambria" panose="02040503050406030204" pitchFamily="18" charset="0"/>
                                      </a:rPr>
                                      <m:t>𝑦</m:t>
                                    </m:r>
                                  </m:sub>
                                </m:sSub>
                                <m:r>
                                  <m:rPr>
                                    <m:nor/>
                                  </m:rPr>
                                  <a:rPr lang="ru-RU" dirty="0">
                                    <a:solidFill>
                                      <a:schemeClr val="tx1"/>
                                    </a:solidFill>
                                    <a:latin typeface="Cambria" panose="02040503050406030204" pitchFamily="18" charset="0"/>
                                    <a:ea typeface="Cambria" panose="02040503050406030204" pitchFamily="18" charset="0"/>
                                  </a:rPr>
                                  <m:t> — амплитуда </m:t>
                                </m:r>
                                <m:r>
                                  <a:rPr lang="ru-RU" i="1" dirty="0">
                                    <a:solidFill>
                                      <a:schemeClr val="tx1"/>
                                    </a:solidFill>
                                    <a:latin typeface="Cambria Math" panose="02040503050406030204" pitchFamily="18" charset="0"/>
                                    <a:ea typeface="Cambria" panose="02040503050406030204" pitchFamily="18" charset="0"/>
                                  </a:rPr>
                                  <m:t>𝑦</m:t>
                                </m:r>
                                <m:r>
                                  <m:rPr>
                                    <m:nor/>
                                  </m:rPr>
                                  <a:rPr lang="en-AU" dirty="0">
                                    <a:solidFill>
                                      <a:schemeClr val="tx1"/>
                                    </a:solidFill>
                                    <a:latin typeface="Cambria" panose="02040503050406030204" pitchFamily="18" charset="0"/>
                                    <a:ea typeface="Cambria" panose="02040503050406030204" pitchFamily="18" charset="0"/>
                                  </a:rPr>
                                  <m:t>−</m:t>
                                </m:r>
                                <m:r>
                                  <m:rPr>
                                    <m:nor/>
                                  </m:rPr>
                                  <a:rPr lang="ru-RU" dirty="0">
                                    <a:solidFill>
                                      <a:schemeClr val="tx1"/>
                                    </a:solidFill>
                                    <a:latin typeface="Cambria" panose="02040503050406030204" pitchFamily="18" charset="0"/>
                                    <a:ea typeface="Cambria" panose="02040503050406030204" pitchFamily="18" charset="0"/>
                                  </a:rPr>
                                  <m:t>компоненты волны </m:t>
                                </m:r>
                              </m:e>
                            </m:mr>
                            <m:mr>
                              <m:e>
                                <m:m>
                                  <m:mPr>
                                    <m:mcs>
                                      <m:mc>
                                        <m:mcPr>
                                          <m:count m:val="1"/>
                                          <m:mcJc m:val="center"/>
                                        </m:mcPr>
                                      </m:mc>
                                    </m:mcs>
                                    <m:ctrlPr>
                                      <a:rPr lang="ru-RU" i="1" smtClean="0">
                                        <a:solidFill>
                                          <a:schemeClr val="tx1"/>
                                        </a:solidFill>
                                        <a:latin typeface="Cambria Math" panose="02040503050406030204" pitchFamily="18" charset="0"/>
                                      </a:rPr>
                                    </m:ctrlPr>
                                  </m:mPr>
                                  <m:mr>
                                    <m:e>
                                      <m:r>
                                        <m:rPr>
                                          <m:sty m:val="p"/>
                                        </m:rPr>
                                        <a:rPr lang="el-GR" i="1">
                                          <a:solidFill>
                                            <a:schemeClr val="tx1"/>
                                          </a:solidFill>
                                          <a:latin typeface="Cambria Math" panose="02040503050406030204" pitchFamily="18" charset="0"/>
                                          <a:ea typeface="Cambria Math" panose="02040503050406030204" pitchFamily="18" charset="0"/>
                                        </a:rPr>
                                        <m:t>Φ</m:t>
                                      </m:r>
                                      <m:r>
                                        <m:rPr>
                                          <m:nor/>
                                        </m:rPr>
                                        <a:rPr lang="en-AU" dirty="0">
                                          <a:solidFill>
                                            <a:schemeClr val="tx1"/>
                                          </a:solidFill>
                                          <a:latin typeface="Cambria" panose="02040503050406030204" pitchFamily="18" charset="0"/>
                                          <a:ea typeface="Cambria" panose="02040503050406030204" pitchFamily="18" charset="0"/>
                                        </a:rPr>
                                        <m:t> – </m:t>
                                      </m:r>
                                      <m:r>
                                        <m:rPr>
                                          <m:nor/>
                                        </m:rPr>
                                        <a:rPr lang="ru-RU" dirty="0">
                                          <a:solidFill>
                                            <a:schemeClr val="tx1"/>
                                          </a:solidFill>
                                          <a:latin typeface="Cambria" panose="02040503050406030204" pitchFamily="18" charset="0"/>
                                          <a:ea typeface="Cambria" panose="02040503050406030204" pitchFamily="18" charset="0"/>
                                        </a:rPr>
                                        <m:t>разность фаз ортогональных компонент </m:t>
                                      </m:r>
                                    </m:e>
                                  </m:mr>
                                  <m:mr>
                                    <m:e>
                                      <m:d>
                                        <m:dPr>
                                          <m:begChr m:val="|"/>
                                          <m:endChr m:val="|"/>
                                          <m:ctrlPr>
                                            <a:rPr lang="ru-RU" i="1">
                                              <a:solidFill>
                                                <a:schemeClr val="tx1"/>
                                              </a:solidFill>
                                              <a:latin typeface="Cambria Math" panose="02040503050406030204" pitchFamily="18" charset="0"/>
                                              <a:ea typeface="Cambria" panose="02040503050406030204" pitchFamily="18" charset="0"/>
                                            </a:rPr>
                                          </m:ctrlPr>
                                        </m:dPr>
                                        <m:e>
                                          <m:sSub>
                                            <m:sSubPr>
                                              <m:ctrlPr>
                                                <a:rPr lang="ru-RU" i="1">
                                                  <a:solidFill>
                                                    <a:schemeClr val="tx1"/>
                                                  </a:solidFill>
                                                  <a:latin typeface="Cambria Math" panose="02040503050406030204" pitchFamily="18" charset="0"/>
                                                  <a:ea typeface="Cambria" panose="02040503050406030204" pitchFamily="18" charset="0"/>
                                                </a:rPr>
                                              </m:ctrlPr>
                                            </m:sSubPr>
                                            <m:e>
                                              <m:r>
                                                <a:rPr lang="ru-RU" i="1">
                                                  <a:solidFill>
                                                    <a:schemeClr val="tx1"/>
                                                  </a:solidFill>
                                                  <a:latin typeface="Cambria Math" panose="02040503050406030204" pitchFamily="18" charset="0"/>
                                                  <a:ea typeface="Cambria Math" panose="02040503050406030204" pitchFamily="18" charset="0"/>
                                                </a:rPr>
                                                <m:t>𝜇</m:t>
                                              </m:r>
                                            </m:e>
                                            <m:sub>
                                              <m:r>
                                                <a:rPr lang="en-AU" i="1">
                                                  <a:solidFill>
                                                    <a:schemeClr val="tx1"/>
                                                  </a:solidFill>
                                                  <a:latin typeface="Cambria Math" panose="02040503050406030204" pitchFamily="18" charset="0"/>
                                                  <a:ea typeface="Cambria" panose="02040503050406030204" pitchFamily="18" charset="0"/>
                                                </a:rPr>
                                                <m:t>𝑥𝑦</m:t>
                                              </m:r>
                                            </m:sub>
                                          </m:sSub>
                                        </m:e>
                                      </m:d>
                                      <m:r>
                                        <m:rPr>
                                          <m:nor/>
                                        </m:rPr>
                                        <a:rPr lang="en-AU" dirty="0">
                                          <a:solidFill>
                                            <a:schemeClr val="tx1"/>
                                          </a:solidFill>
                                          <a:latin typeface="Cambria" panose="02040503050406030204" pitchFamily="18" charset="0"/>
                                          <a:ea typeface="Cambria" panose="02040503050406030204" pitchFamily="18" charset="0"/>
                                        </a:rPr>
                                        <m:t> – </m:t>
                                      </m:r>
                                      <m:r>
                                        <m:rPr>
                                          <m:nor/>
                                        </m:rPr>
                                        <a:rPr lang="ru-RU" dirty="0">
                                          <a:solidFill>
                                            <a:schemeClr val="tx1"/>
                                          </a:solidFill>
                                          <a:latin typeface="Cambria" panose="02040503050406030204" pitchFamily="18" charset="0"/>
                                          <a:ea typeface="Cambria" panose="02040503050406030204" pitchFamily="18" charset="0"/>
                                        </a:rPr>
                                        <m:t>степень когерентности ортогональных компонент </m:t>
                                      </m:r>
                                      <m:r>
                                        <m:rPr>
                                          <m:nor/>
                                        </m:rPr>
                                        <a:rPr lang="en-AU" dirty="0">
                                          <a:solidFill>
                                            <a:schemeClr val="tx1"/>
                                          </a:solidFill>
                                          <a:latin typeface="Cambria" panose="02040503050406030204" pitchFamily="18" charset="0"/>
                                          <a:ea typeface="Cambria" panose="02040503050406030204" pitchFamily="18" charset="0"/>
                                        </a:rPr>
                                        <m:t> </m:t>
                                      </m:r>
                                    </m:e>
                                  </m:mr>
                                </m:m>
                              </m:e>
                            </m:mr>
                          </m:m>
                        </m:e>
                      </m:d>
                    </m:oMath>
                  </m:oMathPara>
                </a14:m>
                <a:endParaRPr lang="ru-RU" dirty="0">
                  <a:solidFill>
                    <a:schemeClr val="tx1"/>
                  </a:solidFill>
                </a:endParaRPr>
              </a:p>
            </p:txBody>
          </p:sp>
        </mc:Choice>
        <mc:Fallback xmlns="">
          <p:sp>
            <p:nvSpPr>
              <p:cNvPr id="47" name="TextBox 46"/>
              <p:cNvSpPr txBox="1">
                <a:spLocks noRot="1" noChangeAspect="1" noMove="1" noResize="1" noEditPoints="1" noAdjustHandles="1" noChangeArrowheads="1" noChangeShapeType="1" noTextEdit="1"/>
              </p:cNvSpPr>
              <p:nvPr/>
            </p:nvSpPr>
            <p:spPr>
              <a:xfrm>
                <a:off x="106668" y="5057172"/>
                <a:ext cx="6556923" cy="1353960"/>
              </a:xfrm>
              <a:prstGeom prst="rect">
                <a:avLst/>
              </a:prstGeom>
              <a:blipFill rotWithShape="0">
                <a:blip r:embed="rId22"/>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48" name="Прямоугольник 47"/>
              <p:cNvSpPr/>
              <p:nvPr/>
            </p:nvSpPr>
            <p:spPr>
              <a:xfrm>
                <a:off x="6973774" y="5969277"/>
                <a:ext cx="4757219" cy="44640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ru-RU" sz="2000" b="1" i="1" smtClean="0">
                              <a:solidFill>
                                <a:schemeClr val="tx1"/>
                              </a:solidFill>
                              <a:latin typeface="Cambria Math" panose="02040503050406030204" pitchFamily="18" charset="0"/>
                              <a:ea typeface="Cambria" panose="02040503050406030204" pitchFamily="18" charset="0"/>
                            </a:rPr>
                          </m:ctrlPr>
                        </m:dPr>
                        <m:e>
                          <m:sSub>
                            <m:sSubPr>
                              <m:ctrlPr>
                                <a:rPr lang="ru-RU" sz="2000" b="1" i="1">
                                  <a:solidFill>
                                    <a:schemeClr val="tx1"/>
                                  </a:solidFill>
                                  <a:latin typeface="Cambria Math" panose="02040503050406030204" pitchFamily="18" charset="0"/>
                                  <a:ea typeface="Cambria" panose="02040503050406030204" pitchFamily="18" charset="0"/>
                                </a:rPr>
                              </m:ctrlPr>
                            </m:sSubPr>
                            <m:e>
                              <m:r>
                                <a:rPr lang="ru-RU" sz="2000" b="1" i="1">
                                  <a:solidFill>
                                    <a:schemeClr val="tx1"/>
                                  </a:solidFill>
                                  <a:latin typeface="Cambria Math" panose="02040503050406030204" pitchFamily="18" charset="0"/>
                                  <a:ea typeface="Cambria Math" panose="02040503050406030204" pitchFamily="18" charset="0"/>
                                </a:rPr>
                                <m:t>𝝁</m:t>
                              </m:r>
                            </m:e>
                            <m:sub>
                              <m:r>
                                <a:rPr lang="en-AU" sz="2000" b="1" i="1">
                                  <a:solidFill>
                                    <a:schemeClr val="tx1"/>
                                  </a:solidFill>
                                  <a:latin typeface="Cambria Math" panose="02040503050406030204" pitchFamily="18" charset="0"/>
                                  <a:ea typeface="Cambria" panose="02040503050406030204" pitchFamily="18" charset="0"/>
                                </a:rPr>
                                <m:t>𝒙𝒚</m:t>
                              </m:r>
                            </m:sub>
                          </m:sSub>
                        </m:e>
                      </m:d>
                      <m:r>
                        <m:rPr>
                          <m:nor/>
                        </m:rPr>
                        <a:rPr lang="en-AU" sz="2000" b="1" dirty="0">
                          <a:solidFill>
                            <a:schemeClr val="tx1"/>
                          </a:solidFill>
                          <a:latin typeface="Cambria" panose="02040503050406030204" pitchFamily="18" charset="0"/>
                          <a:ea typeface="Cambria" panose="02040503050406030204" pitchFamily="18" charset="0"/>
                        </a:rPr>
                        <m:t> – </m:t>
                      </m:r>
                      <m:r>
                        <m:rPr>
                          <m:nor/>
                        </m:rPr>
                        <a:rPr lang="ru-RU" sz="2000" b="1" i="0" dirty="0" smtClean="0">
                          <a:solidFill>
                            <a:schemeClr val="tx1"/>
                          </a:solidFill>
                          <a:latin typeface="Cambria" panose="02040503050406030204" pitchFamily="18" charset="0"/>
                          <a:ea typeface="Cambria" panose="02040503050406030204" pitchFamily="18" charset="0"/>
                        </a:rPr>
                        <m:t>зависит от выбора базиса !!!</m:t>
                      </m:r>
                    </m:oMath>
                  </m:oMathPara>
                </a14:m>
                <a:endParaRPr lang="ru-RU" sz="2000" b="1" dirty="0">
                  <a:solidFill>
                    <a:schemeClr val="tx1"/>
                  </a:solidFill>
                </a:endParaRPr>
              </a:p>
            </p:txBody>
          </p:sp>
        </mc:Choice>
        <mc:Fallback xmlns="">
          <p:sp>
            <p:nvSpPr>
              <p:cNvPr id="48" name="Прямоугольник 47"/>
              <p:cNvSpPr>
                <a:spLocks noRot="1" noChangeAspect="1" noMove="1" noResize="1" noEditPoints="1" noAdjustHandles="1" noChangeArrowheads="1" noChangeShapeType="1" noTextEdit="1"/>
              </p:cNvSpPr>
              <p:nvPr/>
            </p:nvSpPr>
            <p:spPr>
              <a:xfrm>
                <a:off x="6973774" y="5969277"/>
                <a:ext cx="4757219" cy="446404"/>
              </a:xfrm>
              <a:prstGeom prst="rect">
                <a:avLst/>
              </a:prstGeom>
              <a:blipFill rotWithShape="0">
                <a:blip r:embed="rId23"/>
                <a:stretch>
                  <a:fillRect b="-8219"/>
                </a:stretch>
              </a:blipFill>
            </p:spPr>
            <p:txBody>
              <a:bodyPr/>
              <a:lstStyle/>
              <a:p>
                <a:r>
                  <a:rPr lang="ru-RU">
                    <a:noFill/>
                  </a:rPr>
                  <a:t> </a:t>
                </a:r>
              </a:p>
            </p:txBody>
          </p:sp>
        </mc:Fallback>
      </mc:AlternateContent>
      <p:sp>
        <p:nvSpPr>
          <p:cNvPr id="51" name="TextBox 50"/>
          <p:cNvSpPr txBox="1"/>
          <p:nvPr/>
        </p:nvSpPr>
        <p:spPr>
          <a:xfrm>
            <a:off x="6668414" y="5152989"/>
            <a:ext cx="4885657" cy="646331"/>
          </a:xfrm>
          <a:prstGeom prst="rect">
            <a:avLst/>
          </a:prstGeom>
          <a:noFill/>
        </p:spPr>
        <p:txBody>
          <a:bodyPr wrap="square" rtlCol="0">
            <a:spAutoFit/>
          </a:bodyPr>
          <a:lstStyle/>
          <a:p>
            <a:pPr algn="ctr"/>
            <a:r>
              <a:rPr lang="ru-RU" b="1" i="1" dirty="0" smtClean="0">
                <a:latin typeface="Cambria" panose="02040503050406030204" pitchFamily="18" charset="0"/>
                <a:ea typeface="Cambria" panose="02040503050406030204" pitchFamily="18" charset="0"/>
              </a:rPr>
              <a:t>Естественная система задания состояния поляризации</a:t>
            </a:r>
            <a:endParaRPr lang="ru-RU" b="1" i="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4493525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xmlns="" id="{EBAC40D6-56D8-57D1-2043-EC499F956793}"/>
              </a:ext>
            </a:extLst>
          </p:cNvPr>
          <p:cNvSpPr/>
          <p:nvPr/>
        </p:nvSpPr>
        <p:spPr>
          <a:xfrm>
            <a:off x="0" y="6502840"/>
            <a:ext cx="12192000" cy="355160"/>
          </a:xfrm>
          <a:prstGeom prst="rect">
            <a:avLst/>
          </a:prstGeom>
          <a:solidFill>
            <a:srgbClr val="6667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ru-RU" dirty="0" smtClean="0">
                <a:latin typeface="Cambria" panose="02040503050406030204" pitchFamily="18" charset="0"/>
                <a:ea typeface="Cambria" panose="02040503050406030204" pitchFamily="18" charset="0"/>
              </a:rPr>
              <a:t>6</a:t>
            </a:r>
            <a:endParaRPr lang="ru-RU" dirty="0">
              <a:latin typeface="Cambria" panose="02040503050406030204" pitchFamily="18" charset="0"/>
              <a:ea typeface="Cambria" panose="02040503050406030204" pitchFamily="18" charset="0"/>
            </a:endParaRPr>
          </a:p>
        </p:txBody>
      </p:sp>
      <p:sp>
        <p:nvSpPr>
          <p:cNvPr id="3" name="Прямоугольник 2">
            <a:extLst>
              <a:ext uri="{FF2B5EF4-FFF2-40B4-BE49-F238E27FC236}">
                <a16:creationId xmlns:a16="http://schemas.microsoft.com/office/drawing/2014/main" xmlns="" id="{85A8224A-EADE-6381-83AC-091859F6E4FB}"/>
              </a:ext>
            </a:extLst>
          </p:cNvPr>
          <p:cNvSpPr/>
          <p:nvPr/>
        </p:nvSpPr>
        <p:spPr>
          <a:xfrm>
            <a:off x="0" y="0"/>
            <a:ext cx="12192000" cy="552975"/>
          </a:xfrm>
          <a:prstGeom prst="rect">
            <a:avLst/>
          </a:prstGeom>
          <a:solidFill>
            <a:srgbClr val="6667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TextBox 3">
            <a:extLst>
              <a:ext uri="{FF2B5EF4-FFF2-40B4-BE49-F238E27FC236}">
                <a16:creationId xmlns:a16="http://schemas.microsoft.com/office/drawing/2014/main" xmlns="" id="{2CCAA011-7FAD-95ED-B027-C78E1CDC440D}"/>
              </a:ext>
            </a:extLst>
          </p:cNvPr>
          <p:cNvSpPr txBox="1"/>
          <p:nvPr/>
        </p:nvSpPr>
        <p:spPr>
          <a:xfrm>
            <a:off x="1043717" y="-86917"/>
            <a:ext cx="10117657" cy="646331"/>
          </a:xfrm>
          <a:prstGeom prst="rect">
            <a:avLst/>
          </a:prstGeom>
          <a:noFill/>
        </p:spPr>
        <p:txBody>
          <a:bodyPr wrap="square">
            <a:spAutoFit/>
          </a:bodyPr>
          <a:lstStyle/>
          <a:p>
            <a:pPr algn="ctr"/>
            <a:r>
              <a:rPr lang="ru-RU" sz="3600" b="1" dirty="0" smtClean="0">
                <a:solidFill>
                  <a:schemeClr val="bg1"/>
                </a:solidFill>
                <a:latin typeface="Cambria" panose="02040503050406030204" pitchFamily="18" charset="0"/>
                <a:ea typeface="Cambria" panose="02040503050406030204" pitchFamily="18" charset="0"/>
              </a:rPr>
              <a:t>Способы описания и виды поляризации</a:t>
            </a:r>
            <a:endParaRPr lang="ru-RU" sz="3600" b="1" dirty="0">
              <a:solidFill>
                <a:schemeClr val="bg1"/>
              </a:solidFill>
              <a:latin typeface="Cambria" panose="02040503050406030204" pitchFamily="18" charset="0"/>
              <a:ea typeface="Cambria" panose="02040503050406030204" pitchFamily="18" charset="0"/>
            </a:endParaRPr>
          </a:p>
        </p:txBody>
      </p:sp>
      <p:sp>
        <p:nvSpPr>
          <p:cNvPr id="5" name="Google Shape;4885;p38">
            <a:extLst>
              <a:ext uri="{FF2B5EF4-FFF2-40B4-BE49-F238E27FC236}">
                <a16:creationId xmlns:a16="http://schemas.microsoft.com/office/drawing/2014/main" xmlns="" id="{946F322B-28CD-A01C-44F6-768900A3F553}"/>
              </a:ext>
            </a:extLst>
          </p:cNvPr>
          <p:cNvSpPr/>
          <p:nvPr/>
        </p:nvSpPr>
        <p:spPr>
          <a:xfrm rot="13500000">
            <a:off x="643695" y="113668"/>
            <a:ext cx="331941" cy="331941"/>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886;p38">
            <a:extLst>
              <a:ext uri="{FF2B5EF4-FFF2-40B4-BE49-F238E27FC236}">
                <a16:creationId xmlns:a16="http://schemas.microsoft.com/office/drawing/2014/main" xmlns="" id="{BD2FF347-9FD6-811A-4BD7-CE95CF9E5A96}"/>
              </a:ext>
            </a:extLst>
          </p:cNvPr>
          <p:cNvSpPr/>
          <p:nvPr/>
        </p:nvSpPr>
        <p:spPr>
          <a:xfrm rot="10800000">
            <a:off x="576282" y="46750"/>
            <a:ext cx="467606" cy="467606"/>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4893;p38">
            <a:extLst>
              <a:ext uri="{FF2B5EF4-FFF2-40B4-BE49-F238E27FC236}">
                <a16:creationId xmlns:a16="http://schemas.microsoft.com/office/drawing/2014/main" xmlns="" id="{B9C114DB-F87A-5CFA-2172-C3F1D0615BC1}"/>
              </a:ext>
            </a:extLst>
          </p:cNvPr>
          <p:cNvSpPr/>
          <p:nvPr/>
        </p:nvSpPr>
        <p:spPr>
          <a:xfrm rot="13500000">
            <a:off x="175416" y="113668"/>
            <a:ext cx="331941" cy="331941"/>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4894;p38">
            <a:extLst>
              <a:ext uri="{FF2B5EF4-FFF2-40B4-BE49-F238E27FC236}">
                <a16:creationId xmlns:a16="http://schemas.microsoft.com/office/drawing/2014/main" xmlns="" id="{97F91B01-BB90-C2B2-55D3-24FD52E73AD9}"/>
              </a:ext>
            </a:extLst>
          </p:cNvPr>
          <p:cNvSpPr/>
          <p:nvPr/>
        </p:nvSpPr>
        <p:spPr>
          <a:xfrm rot="10800000">
            <a:off x="108000" y="46750"/>
            <a:ext cx="467606" cy="467606"/>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885;p38">
            <a:extLst>
              <a:ext uri="{FF2B5EF4-FFF2-40B4-BE49-F238E27FC236}">
                <a16:creationId xmlns:a16="http://schemas.microsoft.com/office/drawing/2014/main" xmlns="" id="{946F322B-28CD-A01C-44F6-768900A3F553}"/>
              </a:ext>
            </a:extLst>
          </p:cNvPr>
          <p:cNvSpPr/>
          <p:nvPr/>
        </p:nvSpPr>
        <p:spPr>
          <a:xfrm rot="13500000">
            <a:off x="11697735" y="111646"/>
            <a:ext cx="331941" cy="331941"/>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886;p38">
            <a:extLst>
              <a:ext uri="{FF2B5EF4-FFF2-40B4-BE49-F238E27FC236}">
                <a16:creationId xmlns:a16="http://schemas.microsoft.com/office/drawing/2014/main" xmlns="" id="{BD2FF347-9FD6-811A-4BD7-CE95CF9E5A96}"/>
              </a:ext>
            </a:extLst>
          </p:cNvPr>
          <p:cNvSpPr/>
          <p:nvPr/>
        </p:nvSpPr>
        <p:spPr>
          <a:xfrm rot="10800000">
            <a:off x="11630322" y="44728"/>
            <a:ext cx="467606" cy="467606"/>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893;p38">
            <a:extLst>
              <a:ext uri="{FF2B5EF4-FFF2-40B4-BE49-F238E27FC236}">
                <a16:creationId xmlns:a16="http://schemas.microsoft.com/office/drawing/2014/main" xmlns="" id="{B9C114DB-F87A-5CFA-2172-C3F1D0615BC1}"/>
              </a:ext>
            </a:extLst>
          </p:cNvPr>
          <p:cNvSpPr/>
          <p:nvPr/>
        </p:nvSpPr>
        <p:spPr>
          <a:xfrm rot="13500000">
            <a:off x="11229456" y="111646"/>
            <a:ext cx="331941" cy="331941"/>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894;p38">
            <a:extLst>
              <a:ext uri="{FF2B5EF4-FFF2-40B4-BE49-F238E27FC236}">
                <a16:creationId xmlns:a16="http://schemas.microsoft.com/office/drawing/2014/main" xmlns="" id="{97F91B01-BB90-C2B2-55D3-24FD52E73AD9}"/>
              </a:ext>
            </a:extLst>
          </p:cNvPr>
          <p:cNvSpPr/>
          <p:nvPr/>
        </p:nvSpPr>
        <p:spPr>
          <a:xfrm rot="10800000">
            <a:off x="11162040" y="44728"/>
            <a:ext cx="467606" cy="467606"/>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 name="Рисунок 14"/>
          <p:cNvPicPr>
            <a:picLocks noChangeAspect="1"/>
          </p:cNvPicPr>
          <p:nvPr/>
        </p:nvPicPr>
        <p:blipFill>
          <a:blip r:embed="rId3"/>
          <a:stretch>
            <a:fillRect/>
          </a:stretch>
        </p:blipFill>
        <p:spPr>
          <a:xfrm>
            <a:off x="574947" y="597895"/>
            <a:ext cx="3646392" cy="3261473"/>
          </a:xfrm>
          <a:prstGeom prst="rect">
            <a:avLst/>
          </a:prstGeom>
        </p:spPr>
      </p:pic>
      <mc:AlternateContent xmlns:mc="http://schemas.openxmlformats.org/markup-compatibility/2006" xmlns:a14="http://schemas.microsoft.com/office/drawing/2010/main">
        <mc:Choice Requires="a14">
          <p:sp>
            <p:nvSpPr>
              <p:cNvPr id="16" name="TextBox 15"/>
              <p:cNvSpPr txBox="1"/>
              <p:nvPr/>
            </p:nvSpPr>
            <p:spPr>
              <a:xfrm>
                <a:off x="5072064" y="858650"/>
                <a:ext cx="6556923" cy="135396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ru-RU" i="1" smtClean="0">
                              <a:solidFill>
                                <a:schemeClr val="tx1"/>
                              </a:solidFill>
                              <a:latin typeface="Cambria Math" panose="02040503050406030204" pitchFamily="18" charset="0"/>
                            </a:rPr>
                          </m:ctrlPr>
                        </m:dPr>
                        <m:e>
                          <m:m>
                            <m:mPr>
                              <m:mcs>
                                <m:mc>
                                  <m:mcPr>
                                    <m:count m:val="1"/>
                                    <m:mcJc m:val="center"/>
                                  </m:mcPr>
                                </m:mc>
                              </m:mcs>
                              <m:ctrlPr>
                                <a:rPr lang="ru-RU" i="1" smtClean="0">
                                  <a:solidFill>
                                    <a:schemeClr val="tx1"/>
                                  </a:solidFill>
                                  <a:latin typeface="Cambria Math" panose="02040503050406030204" pitchFamily="18" charset="0"/>
                                </a:rPr>
                              </m:ctrlPr>
                            </m:mPr>
                            <m:mr>
                              <m:e>
                                <m:sSub>
                                  <m:sSubPr>
                                    <m:ctrlPr>
                                      <a:rPr lang="ru-RU" i="1">
                                        <a:solidFill>
                                          <a:schemeClr val="tx1"/>
                                        </a:solidFill>
                                        <a:latin typeface="Cambria Math" panose="02040503050406030204" pitchFamily="18" charset="0"/>
                                        <a:ea typeface="Cambria" panose="02040503050406030204" pitchFamily="18" charset="0"/>
                                      </a:rPr>
                                    </m:ctrlPr>
                                  </m:sSubPr>
                                  <m:e>
                                    <m:r>
                                      <a:rPr lang="en-AU" i="1">
                                        <a:solidFill>
                                          <a:schemeClr val="tx1"/>
                                        </a:solidFill>
                                        <a:latin typeface="Cambria Math" panose="02040503050406030204" pitchFamily="18" charset="0"/>
                                        <a:ea typeface="Cambria" panose="02040503050406030204" pitchFamily="18" charset="0"/>
                                      </a:rPr>
                                      <m:t>𝐴</m:t>
                                    </m:r>
                                  </m:e>
                                  <m:sub>
                                    <m:r>
                                      <a:rPr lang="en-AU" i="1">
                                        <a:solidFill>
                                          <a:schemeClr val="tx1"/>
                                        </a:solidFill>
                                        <a:latin typeface="Cambria Math" panose="02040503050406030204" pitchFamily="18" charset="0"/>
                                        <a:ea typeface="Cambria" panose="02040503050406030204" pitchFamily="18" charset="0"/>
                                      </a:rPr>
                                      <m:t>𝑥</m:t>
                                    </m:r>
                                  </m:sub>
                                </m:sSub>
                                <m:r>
                                  <m:rPr>
                                    <m:nor/>
                                  </m:rPr>
                                  <a:rPr lang="ru-RU" dirty="0">
                                    <a:solidFill>
                                      <a:schemeClr val="tx1"/>
                                    </a:solidFill>
                                    <a:latin typeface="Cambria" panose="02040503050406030204" pitchFamily="18" charset="0"/>
                                    <a:ea typeface="Cambria" panose="02040503050406030204" pitchFamily="18" charset="0"/>
                                  </a:rPr>
                                  <m:t> — амплитуда </m:t>
                                </m:r>
                                <m:r>
                                  <a:rPr lang="ru-RU" i="1" dirty="0">
                                    <a:solidFill>
                                      <a:schemeClr val="tx1"/>
                                    </a:solidFill>
                                    <a:latin typeface="Cambria Math" panose="02040503050406030204" pitchFamily="18" charset="0"/>
                                    <a:ea typeface="Cambria" panose="02040503050406030204" pitchFamily="18" charset="0"/>
                                  </a:rPr>
                                  <m:t>𝑥</m:t>
                                </m:r>
                                <m:r>
                                  <m:rPr>
                                    <m:nor/>
                                  </m:rPr>
                                  <a:rPr lang="ru-RU" dirty="0">
                                    <a:solidFill>
                                      <a:schemeClr val="tx1"/>
                                    </a:solidFill>
                                    <a:latin typeface="Cambria" panose="02040503050406030204" pitchFamily="18" charset="0"/>
                                    <a:ea typeface="Cambria" panose="02040503050406030204" pitchFamily="18" charset="0"/>
                                  </a:rPr>
                                  <m:t>−компоненты</m:t>
                                </m:r>
                                <m:r>
                                  <m:rPr>
                                    <m:nor/>
                                  </m:rPr>
                                  <a:rPr lang="en-AU" dirty="0">
                                    <a:solidFill>
                                      <a:schemeClr val="tx1"/>
                                    </a:solidFill>
                                    <a:latin typeface="Cambria" panose="02040503050406030204" pitchFamily="18" charset="0"/>
                                    <a:ea typeface="Cambria" panose="02040503050406030204" pitchFamily="18" charset="0"/>
                                  </a:rPr>
                                  <m:t> </m:t>
                                </m:r>
                                <m:r>
                                  <m:rPr>
                                    <m:nor/>
                                  </m:rPr>
                                  <a:rPr lang="ru-RU" dirty="0">
                                    <a:solidFill>
                                      <a:schemeClr val="tx1"/>
                                    </a:solidFill>
                                    <a:latin typeface="Cambria" panose="02040503050406030204" pitchFamily="18" charset="0"/>
                                    <a:ea typeface="Cambria" panose="02040503050406030204" pitchFamily="18" charset="0"/>
                                  </a:rPr>
                                  <m:t>волны</m:t>
                                </m:r>
                              </m:e>
                            </m:mr>
                            <m:mr>
                              <m:e>
                                <m:sSub>
                                  <m:sSubPr>
                                    <m:ctrlPr>
                                      <a:rPr lang="ru-RU" i="1">
                                        <a:solidFill>
                                          <a:schemeClr val="tx1"/>
                                        </a:solidFill>
                                        <a:latin typeface="Cambria Math" panose="02040503050406030204" pitchFamily="18" charset="0"/>
                                        <a:ea typeface="Cambria" panose="02040503050406030204" pitchFamily="18" charset="0"/>
                                      </a:rPr>
                                    </m:ctrlPr>
                                  </m:sSubPr>
                                  <m:e>
                                    <m:r>
                                      <a:rPr lang="en-AU" i="1">
                                        <a:solidFill>
                                          <a:schemeClr val="tx1"/>
                                        </a:solidFill>
                                        <a:latin typeface="Cambria Math" panose="02040503050406030204" pitchFamily="18" charset="0"/>
                                        <a:ea typeface="Cambria" panose="02040503050406030204" pitchFamily="18" charset="0"/>
                                      </a:rPr>
                                      <m:t>𝐴</m:t>
                                    </m:r>
                                  </m:e>
                                  <m:sub>
                                    <m:r>
                                      <a:rPr lang="en-AU" i="1">
                                        <a:solidFill>
                                          <a:schemeClr val="tx1"/>
                                        </a:solidFill>
                                        <a:latin typeface="Cambria Math" panose="02040503050406030204" pitchFamily="18" charset="0"/>
                                        <a:ea typeface="Cambria" panose="02040503050406030204" pitchFamily="18" charset="0"/>
                                      </a:rPr>
                                      <m:t>𝑦</m:t>
                                    </m:r>
                                  </m:sub>
                                </m:sSub>
                                <m:r>
                                  <m:rPr>
                                    <m:nor/>
                                  </m:rPr>
                                  <a:rPr lang="ru-RU" dirty="0">
                                    <a:solidFill>
                                      <a:schemeClr val="tx1"/>
                                    </a:solidFill>
                                    <a:latin typeface="Cambria" panose="02040503050406030204" pitchFamily="18" charset="0"/>
                                    <a:ea typeface="Cambria" panose="02040503050406030204" pitchFamily="18" charset="0"/>
                                  </a:rPr>
                                  <m:t> — амплитуда </m:t>
                                </m:r>
                                <m:r>
                                  <a:rPr lang="ru-RU" i="1" dirty="0">
                                    <a:solidFill>
                                      <a:schemeClr val="tx1"/>
                                    </a:solidFill>
                                    <a:latin typeface="Cambria Math" panose="02040503050406030204" pitchFamily="18" charset="0"/>
                                    <a:ea typeface="Cambria" panose="02040503050406030204" pitchFamily="18" charset="0"/>
                                  </a:rPr>
                                  <m:t>𝑦</m:t>
                                </m:r>
                                <m:r>
                                  <m:rPr>
                                    <m:nor/>
                                  </m:rPr>
                                  <a:rPr lang="en-AU" dirty="0">
                                    <a:solidFill>
                                      <a:schemeClr val="tx1"/>
                                    </a:solidFill>
                                    <a:latin typeface="Cambria" panose="02040503050406030204" pitchFamily="18" charset="0"/>
                                    <a:ea typeface="Cambria" panose="02040503050406030204" pitchFamily="18" charset="0"/>
                                  </a:rPr>
                                  <m:t>−</m:t>
                                </m:r>
                                <m:r>
                                  <m:rPr>
                                    <m:nor/>
                                  </m:rPr>
                                  <a:rPr lang="ru-RU" dirty="0">
                                    <a:solidFill>
                                      <a:schemeClr val="tx1"/>
                                    </a:solidFill>
                                    <a:latin typeface="Cambria" panose="02040503050406030204" pitchFamily="18" charset="0"/>
                                    <a:ea typeface="Cambria" panose="02040503050406030204" pitchFamily="18" charset="0"/>
                                  </a:rPr>
                                  <m:t>компоненты волны </m:t>
                                </m:r>
                              </m:e>
                            </m:mr>
                            <m:mr>
                              <m:e>
                                <m:m>
                                  <m:mPr>
                                    <m:mcs>
                                      <m:mc>
                                        <m:mcPr>
                                          <m:count m:val="1"/>
                                          <m:mcJc m:val="center"/>
                                        </m:mcPr>
                                      </m:mc>
                                    </m:mcs>
                                    <m:ctrlPr>
                                      <a:rPr lang="ru-RU" i="1" smtClean="0">
                                        <a:solidFill>
                                          <a:schemeClr val="tx1"/>
                                        </a:solidFill>
                                        <a:latin typeface="Cambria Math" panose="02040503050406030204" pitchFamily="18" charset="0"/>
                                      </a:rPr>
                                    </m:ctrlPr>
                                  </m:mPr>
                                  <m:mr>
                                    <m:e>
                                      <m:r>
                                        <m:rPr>
                                          <m:sty m:val="p"/>
                                        </m:rPr>
                                        <a:rPr lang="el-GR" i="1">
                                          <a:solidFill>
                                            <a:schemeClr val="tx1"/>
                                          </a:solidFill>
                                          <a:latin typeface="Cambria Math" panose="02040503050406030204" pitchFamily="18" charset="0"/>
                                          <a:ea typeface="Cambria Math" panose="02040503050406030204" pitchFamily="18" charset="0"/>
                                        </a:rPr>
                                        <m:t>Φ</m:t>
                                      </m:r>
                                      <m:r>
                                        <m:rPr>
                                          <m:nor/>
                                        </m:rPr>
                                        <a:rPr lang="en-AU" dirty="0">
                                          <a:solidFill>
                                            <a:schemeClr val="tx1"/>
                                          </a:solidFill>
                                          <a:latin typeface="Cambria" panose="02040503050406030204" pitchFamily="18" charset="0"/>
                                          <a:ea typeface="Cambria" panose="02040503050406030204" pitchFamily="18" charset="0"/>
                                        </a:rPr>
                                        <m:t> – </m:t>
                                      </m:r>
                                      <m:r>
                                        <m:rPr>
                                          <m:nor/>
                                        </m:rPr>
                                        <a:rPr lang="ru-RU" dirty="0">
                                          <a:solidFill>
                                            <a:schemeClr val="tx1"/>
                                          </a:solidFill>
                                          <a:latin typeface="Cambria" panose="02040503050406030204" pitchFamily="18" charset="0"/>
                                          <a:ea typeface="Cambria" panose="02040503050406030204" pitchFamily="18" charset="0"/>
                                        </a:rPr>
                                        <m:t>разность фаз ортогональных компонент </m:t>
                                      </m:r>
                                    </m:e>
                                  </m:mr>
                                  <m:mr>
                                    <m:e>
                                      <m:d>
                                        <m:dPr>
                                          <m:begChr m:val="|"/>
                                          <m:endChr m:val="|"/>
                                          <m:ctrlPr>
                                            <a:rPr lang="ru-RU" i="1">
                                              <a:solidFill>
                                                <a:schemeClr val="tx1"/>
                                              </a:solidFill>
                                              <a:latin typeface="Cambria Math" panose="02040503050406030204" pitchFamily="18" charset="0"/>
                                              <a:ea typeface="Cambria" panose="02040503050406030204" pitchFamily="18" charset="0"/>
                                            </a:rPr>
                                          </m:ctrlPr>
                                        </m:dPr>
                                        <m:e>
                                          <m:sSub>
                                            <m:sSubPr>
                                              <m:ctrlPr>
                                                <a:rPr lang="ru-RU" i="1">
                                                  <a:solidFill>
                                                    <a:schemeClr val="tx1"/>
                                                  </a:solidFill>
                                                  <a:latin typeface="Cambria Math" panose="02040503050406030204" pitchFamily="18" charset="0"/>
                                                  <a:ea typeface="Cambria" panose="02040503050406030204" pitchFamily="18" charset="0"/>
                                                </a:rPr>
                                              </m:ctrlPr>
                                            </m:sSubPr>
                                            <m:e>
                                              <m:r>
                                                <a:rPr lang="ru-RU" i="1">
                                                  <a:solidFill>
                                                    <a:schemeClr val="tx1"/>
                                                  </a:solidFill>
                                                  <a:latin typeface="Cambria Math" panose="02040503050406030204" pitchFamily="18" charset="0"/>
                                                  <a:ea typeface="Cambria Math" panose="02040503050406030204" pitchFamily="18" charset="0"/>
                                                </a:rPr>
                                                <m:t>𝜇</m:t>
                                              </m:r>
                                            </m:e>
                                            <m:sub>
                                              <m:r>
                                                <a:rPr lang="en-AU" i="1">
                                                  <a:solidFill>
                                                    <a:schemeClr val="tx1"/>
                                                  </a:solidFill>
                                                  <a:latin typeface="Cambria Math" panose="02040503050406030204" pitchFamily="18" charset="0"/>
                                                  <a:ea typeface="Cambria" panose="02040503050406030204" pitchFamily="18" charset="0"/>
                                                </a:rPr>
                                                <m:t>𝑥𝑦</m:t>
                                              </m:r>
                                            </m:sub>
                                          </m:sSub>
                                        </m:e>
                                      </m:d>
                                      <m:r>
                                        <m:rPr>
                                          <m:nor/>
                                        </m:rPr>
                                        <a:rPr lang="en-AU" dirty="0">
                                          <a:solidFill>
                                            <a:schemeClr val="tx1"/>
                                          </a:solidFill>
                                          <a:latin typeface="Cambria" panose="02040503050406030204" pitchFamily="18" charset="0"/>
                                          <a:ea typeface="Cambria" panose="02040503050406030204" pitchFamily="18" charset="0"/>
                                        </a:rPr>
                                        <m:t> – </m:t>
                                      </m:r>
                                      <m:r>
                                        <m:rPr>
                                          <m:nor/>
                                        </m:rPr>
                                        <a:rPr lang="ru-RU" dirty="0">
                                          <a:solidFill>
                                            <a:schemeClr val="tx1"/>
                                          </a:solidFill>
                                          <a:latin typeface="Cambria" panose="02040503050406030204" pitchFamily="18" charset="0"/>
                                          <a:ea typeface="Cambria" panose="02040503050406030204" pitchFamily="18" charset="0"/>
                                        </a:rPr>
                                        <m:t>степень когерентности ортогональных компонент </m:t>
                                      </m:r>
                                      <m:r>
                                        <m:rPr>
                                          <m:nor/>
                                        </m:rPr>
                                        <a:rPr lang="en-AU" dirty="0">
                                          <a:solidFill>
                                            <a:schemeClr val="tx1"/>
                                          </a:solidFill>
                                          <a:latin typeface="Cambria" panose="02040503050406030204" pitchFamily="18" charset="0"/>
                                          <a:ea typeface="Cambria" panose="02040503050406030204" pitchFamily="18" charset="0"/>
                                        </a:rPr>
                                        <m:t> </m:t>
                                      </m:r>
                                    </m:e>
                                  </m:mr>
                                </m:m>
                              </m:e>
                            </m:mr>
                          </m:m>
                        </m:e>
                      </m:d>
                    </m:oMath>
                  </m:oMathPara>
                </a14:m>
                <a:endParaRPr lang="ru-RU" dirty="0">
                  <a:solidFill>
                    <a:schemeClr val="tx1"/>
                  </a:solidFill>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5072064" y="858650"/>
                <a:ext cx="6556923" cy="1353960"/>
              </a:xfrm>
              <a:prstGeom prst="rect">
                <a:avLst/>
              </a:prstGeom>
              <a:blipFill rotWithShape="0">
                <a:blip r:embed="rId4"/>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8" name="Прямоугольник 17"/>
              <p:cNvSpPr/>
              <p:nvPr/>
            </p:nvSpPr>
            <p:spPr>
              <a:xfrm>
                <a:off x="9956" y="3872246"/>
                <a:ext cx="4614798" cy="2681953"/>
              </a:xfrm>
              <a:prstGeom prst="rect">
                <a:avLst/>
              </a:prstGeom>
            </p:spPr>
            <p:txBody>
              <a:bodyPr wrap="square">
                <a:spAutoFit/>
              </a:bodyPr>
              <a:lstStyle/>
              <a:p>
                <a:pPr algn="ctr"/>
                <a14:m>
                  <m:oMath xmlns:m="http://schemas.openxmlformats.org/officeDocument/2006/math">
                    <m:r>
                      <a:rPr lang="ru-RU" sz="1600" b="0" i="1" dirty="0" smtClean="0">
                        <a:solidFill>
                          <a:schemeClr val="tx1"/>
                        </a:solidFill>
                        <a:effectLst/>
                        <a:latin typeface="Cambria Math" panose="02040503050406030204" pitchFamily="18" charset="0"/>
                        <a:ea typeface="Cambria" panose="02040503050406030204" pitchFamily="18" charset="0"/>
                      </a:rPr>
                      <m:t>𝑋</m:t>
                    </m:r>
                  </m:oMath>
                </a14:m>
                <a:r>
                  <a:rPr lang="ru-RU" sz="1600" b="0" i="0" dirty="0" smtClean="0">
                    <a:solidFill>
                      <a:schemeClr val="tx1"/>
                    </a:solidFill>
                    <a:effectLst/>
                    <a:latin typeface="Cambria" panose="02040503050406030204" pitchFamily="18" charset="0"/>
                    <a:ea typeface="Cambria" panose="02040503050406030204" pitchFamily="18" charset="0"/>
                  </a:rPr>
                  <a:t>, </a:t>
                </a:r>
                <a14:m>
                  <m:oMath xmlns:m="http://schemas.openxmlformats.org/officeDocument/2006/math">
                    <m:r>
                      <a:rPr lang="ru-RU" sz="1600" b="0" i="1" dirty="0" smtClean="0">
                        <a:solidFill>
                          <a:schemeClr val="tx1"/>
                        </a:solidFill>
                        <a:effectLst/>
                        <a:latin typeface="Cambria Math" panose="02040503050406030204" pitchFamily="18" charset="0"/>
                        <a:ea typeface="Cambria" panose="02040503050406030204" pitchFamily="18" charset="0"/>
                      </a:rPr>
                      <m:t>𝑌</m:t>
                    </m:r>
                  </m:oMath>
                </a14:m>
                <a:r>
                  <a:rPr lang="ru-RU" sz="1600" b="0" i="0" dirty="0" smtClean="0">
                    <a:solidFill>
                      <a:schemeClr val="tx1"/>
                    </a:solidFill>
                    <a:effectLst/>
                    <a:latin typeface="Cambria" panose="02040503050406030204" pitchFamily="18" charset="0"/>
                    <a:ea typeface="Cambria" panose="02040503050406030204" pitchFamily="18" charset="0"/>
                  </a:rPr>
                  <a:t> — произвольный декартов базис;</a:t>
                </a:r>
              </a:p>
              <a:p>
                <a:pPr algn="ctr"/>
                <a14:m>
                  <m:oMath xmlns:m="http://schemas.openxmlformats.org/officeDocument/2006/math">
                    <m:r>
                      <a:rPr lang="ru-RU" sz="1600" b="0" i="1" dirty="0" smtClean="0">
                        <a:solidFill>
                          <a:schemeClr val="tx1"/>
                        </a:solidFill>
                        <a:effectLst/>
                        <a:latin typeface="Cambria Math" panose="02040503050406030204" pitchFamily="18" charset="0"/>
                        <a:ea typeface="Cambria" panose="02040503050406030204" pitchFamily="18" charset="0"/>
                      </a:rPr>
                      <m:t>𝑋</m:t>
                    </m:r>
                    <m:r>
                      <a:rPr lang="ru-RU" sz="1600" b="0" i="1" dirty="0" smtClean="0">
                        <a:solidFill>
                          <a:schemeClr val="tx1"/>
                        </a:solidFill>
                        <a:effectLst/>
                        <a:latin typeface="Cambria Math" panose="02040503050406030204" pitchFamily="18" charset="0"/>
                        <a:ea typeface="Cambria" panose="02040503050406030204" pitchFamily="18" charset="0"/>
                      </a:rPr>
                      <m:t>′</m:t>
                    </m:r>
                  </m:oMath>
                </a14:m>
                <a:r>
                  <a:rPr lang="ru-RU" sz="1600" b="0" i="0" dirty="0" smtClean="0">
                    <a:solidFill>
                      <a:schemeClr val="tx1"/>
                    </a:solidFill>
                    <a:effectLst/>
                    <a:latin typeface="Cambria" panose="02040503050406030204" pitchFamily="18" charset="0"/>
                    <a:ea typeface="Cambria" panose="02040503050406030204" pitchFamily="18" charset="0"/>
                  </a:rPr>
                  <a:t>, </a:t>
                </a:r>
                <a14:m>
                  <m:oMath xmlns:m="http://schemas.openxmlformats.org/officeDocument/2006/math">
                    <m:r>
                      <a:rPr lang="ru-RU" sz="1600" b="0" i="1" dirty="0" smtClean="0">
                        <a:solidFill>
                          <a:schemeClr val="tx1"/>
                        </a:solidFill>
                        <a:effectLst/>
                        <a:latin typeface="Cambria Math" panose="02040503050406030204" pitchFamily="18" charset="0"/>
                        <a:ea typeface="Cambria" panose="02040503050406030204" pitchFamily="18" charset="0"/>
                      </a:rPr>
                      <m:t>𝑌</m:t>
                    </m:r>
                    <m:r>
                      <a:rPr lang="ru-RU" sz="1600" b="0" i="1" dirty="0" smtClean="0">
                        <a:solidFill>
                          <a:schemeClr val="tx1"/>
                        </a:solidFill>
                        <a:effectLst/>
                        <a:latin typeface="Cambria Math" panose="02040503050406030204" pitchFamily="18" charset="0"/>
                        <a:ea typeface="Cambria" panose="02040503050406030204" pitchFamily="18" charset="0"/>
                      </a:rPr>
                      <m:t>′</m:t>
                    </m:r>
                  </m:oMath>
                </a14:m>
                <a:r>
                  <a:rPr lang="ru-RU" sz="1600" b="0" i="0" dirty="0" smtClean="0">
                    <a:solidFill>
                      <a:schemeClr val="tx1"/>
                    </a:solidFill>
                    <a:effectLst/>
                    <a:latin typeface="Cambria" panose="02040503050406030204" pitchFamily="18" charset="0"/>
                    <a:ea typeface="Cambria" panose="02040503050406030204" pitchFamily="18" charset="0"/>
                  </a:rPr>
                  <a:t> — собственный координатный базис; </a:t>
                </a:r>
                <a:endParaRPr lang="en-AU" sz="1600" b="0" i="0" dirty="0" smtClean="0">
                  <a:solidFill>
                    <a:schemeClr val="tx1"/>
                  </a:solidFill>
                  <a:effectLst/>
                  <a:latin typeface="Cambria" panose="02040503050406030204" pitchFamily="18" charset="0"/>
                  <a:ea typeface="Cambria" panose="02040503050406030204" pitchFamily="18" charset="0"/>
                </a:endParaRPr>
              </a:p>
              <a:p>
                <a:pPr algn="ctr"/>
                <a14:m>
                  <m:oMath xmlns:m="http://schemas.openxmlformats.org/officeDocument/2006/math">
                    <m:sSub>
                      <m:sSubPr>
                        <m:ctrlPr>
                          <a:rPr lang="ru-RU" sz="1600" b="0" i="1" smtClean="0">
                            <a:solidFill>
                              <a:schemeClr val="tx1"/>
                            </a:solidFill>
                            <a:effectLst/>
                            <a:latin typeface="Cambria Math" panose="02040503050406030204" pitchFamily="18" charset="0"/>
                            <a:ea typeface="Cambria" panose="02040503050406030204" pitchFamily="18" charset="0"/>
                          </a:rPr>
                        </m:ctrlPr>
                      </m:sSubPr>
                      <m:e>
                        <m:r>
                          <a:rPr lang="en-AU" sz="1600" b="0" i="1" smtClean="0">
                            <a:solidFill>
                              <a:schemeClr val="tx1"/>
                            </a:solidFill>
                            <a:effectLst/>
                            <a:latin typeface="Cambria Math" panose="02040503050406030204" pitchFamily="18" charset="0"/>
                            <a:ea typeface="Cambria" panose="02040503050406030204" pitchFamily="18" charset="0"/>
                          </a:rPr>
                          <m:t>𝐴</m:t>
                        </m:r>
                      </m:e>
                      <m:sub>
                        <m:r>
                          <a:rPr lang="en-AU" sz="1600" b="0" i="1" smtClean="0">
                            <a:solidFill>
                              <a:schemeClr val="tx1"/>
                            </a:solidFill>
                            <a:effectLst/>
                            <a:latin typeface="Cambria Math" panose="02040503050406030204" pitchFamily="18" charset="0"/>
                            <a:ea typeface="Cambria" panose="02040503050406030204" pitchFamily="18" charset="0"/>
                          </a:rPr>
                          <m:t>𝑥𝑝</m:t>
                        </m:r>
                      </m:sub>
                    </m:sSub>
                  </m:oMath>
                </a14:m>
                <a:r>
                  <a:rPr lang="ru-RU" sz="1600" b="0" i="0" dirty="0" smtClean="0">
                    <a:solidFill>
                      <a:schemeClr val="tx1"/>
                    </a:solidFill>
                    <a:effectLst/>
                    <a:latin typeface="Cambria" panose="02040503050406030204" pitchFamily="18" charset="0"/>
                    <a:ea typeface="Cambria" panose="02040503050406030204" pitchFamily="18" charset="0"/>
                  </a:rPr>
                  <a:t> — амплитуда </a:t>
                </a:r>
                <a14:m>
                  <m:oMath xmlns:m="http://schemas.openxmlformats.org/officeDocument/2006/math">
                    <m:r>
                      <a:rPr lang="ru-RU" sz="1600" b="0" i="1" dirty="0" smtClean="0">
                        <a:solidFill>
                          <a:schemeClr val="tx1"/>
                        </a:solidFill>
                        <a:effectLst/>
                        <a:latin typeface="Cambria Math" panose="02040503050406030204" pitchFamily="18" charset="0"/>
                        <a:ea typeface="Cambria" panose="02040503050406030204" pitchFamily="18" charset="0"/>
                      </a:rPr>
                      <m:t>𝑥</m:t>
                    </m:r>
                  </m:oMath>
                </a14:m>
                <a:r>
                  <a:rPr lang="ru-RU" sz="1600" b="0" i="0" dirty="0" smtClean="0">
                    <a:solidFill>
                      <a:schemeClr val="tx1"/>
                    </a:solidFill>
                    <a:effectLst/>
                    <a:latin typeface="Cambria" panose="02040503050406030204" pitchFamily="18" charset="0"/>
                    <a:ea typeface="Cambria" panose="02040503050406030204" pitchFamily="18" charset="0"/>
                  </a:rPr>
                  <a:t>-компоненты;</a:t>
                </a:r>
              </a:p>
              <a:p>
                <a:pPr algn="ctr"/>
                <a14:m>
                  <m:oMath xmlns:m="http://schemas.openxmlformats.org/officeDocument/2006/math">
                    <m:sSub>
                      <m:sSubPr>
                        <m:ctrlPr>
                          <a:rPr lang="ru-RU" sz="1600" b="0" i="1" smtClean="0">
                            <a:solidFill>
                              <a:schemeClr val="tx1"/>
                            </a:solidFill>
                            <a:effectLst/>
                            <a:latin typeface="Cambria Math" panose="02040503050406030204" pitchFamily="18" charset="0"/>
                            <a:ea typeface="Cambria" panose="02040503050406030204" pitchFamily="18" charset="0"/>
                          </a:rPr>
                        </m:ctrlPr>
                      </m:sSubPr>
                      <m:e>
                        <m:r>
                          <a:rPr lang="en-AU" sz="1600" b="0" i="1" smtClean="0">
                            <a:solidFill>
                              <a:schemeClr val="tx1"/>
                            </a:solidFill>
                            <a:effectLst/>
                            <a:latin typeface="Cambria Math" panose="02040503050406030204" pitchFamily="18" charset="0"/>
                            <a:ea typeface="Cambria" panose="02040503050406030204" pitchFamily="18" charset="0"/>
                          </a:rPr>
                          <m:t>𝐴</m:t>
                        </m:r>
                      </m:e>
                      <m:sub>
                        <m:r>
                          <a:rPr lang="en-AU" sz="1600" b="0" i="1" smtClean="0">
                            <a:solidFill>
                              <a:schemeClr val="tx1"/>
                            </a:solidFill>
                            <a:effectLst/>
                            <a:latin typeface="Cambria Math" panose="02040503050406030204" pitchFamily="18" charset="0"/>
                            <a:ea typeface="Cambria" panose="02040503050406030204" pitchFamily="18" charset="0"/>
                          </a:rPr>
                          <m:t>𝑦𝑝</m:t>
                        </m:r>
                      </m:sub>
                    </m:sSub>
                  </m:oMath>
                </a14:m>
                <a:r>
                  <a:rPr lang="ru-RU" sz="1600" b="0" i="0" dirty="0" smtClean="0">
                    <a:solidFill>
                      <a:schemeClr val="tx1"/>
                    </a:solidFill>
                    <a:effectLst/>
                    <a:latin typeface="Cambria" panose="02040503050406030204" pitchFamily="18" charset="0"/>
                    <a:ea typeface="Cambria" panose="02040503050406030204" pitchFamily="18" charset="0"/>
                  </a:rPr>
                  <a:t> — амплитуда </a:t>
                </a:r>
                <a14:m>
                  <m:oMath xmlns:m="http://schemas.openxmlformats.org/officeDocument/2006/math">
                    <m:r>
                      <a:rPr lang="ru-RU" sz="1600" b="0" i="1" dirty="0" smtClean="0">
                        <a:solidFill>
                          <a:schemeClr val="tx1"/>
                        </a:solidFill>
                        <a:effectLst/>
                        <a:latin typeface="Cambria Math" panose="02040503050406030204" pitchFamily="18" charset="0"/>
                        <a:ea typeface="Cambria" panose="02040503050406030204" pitchFamily="18" charset="0"/>
                      </a:rPr>
                      <m:t>𝑦</m:t>
                    </m:r>
                  </m:oMath>
                </a14:m>
                <a:r>
                  <a:rPr lang="en-AU" sz="1600" b="0" i="0" dirty="0" smtClean="0">
                    <a:solidFill>
                      <a:schemeClr val="tx1"/>
                    </a:solidFill>
                    <a:effectLst/>
                    <a:latin typeface="Cambria" panose="02040503050406030204" pitchFamily="18" charset="0"/>
                    <a:ea typeface="Cambria" panose="02040503050406030204" pitchFamily="18" charset="0"/>
                  </a:rPr>
                  <a:t>-</a:t>
                </a:r>
                <a:r>
                  <a:rPr lang="ru-RU" sz="1600" b="0" i="0" dirty="0" smtClean="0">
                    <a:solidFill>
                      <a:schemeClr val="tx1"/>
                    </a:solidFill>
                    <a:effectLst/>
                    <a:latin typeface="Cambria" panose="02040503050406030204" pitchFamily="18" charset="0"/>
                    <a:ea typeface="Cambria" panose="02040503050406030204" pitchFamily="18" charset="0"/>
                  </a:rPr>
                  <a:t>компоненты; </a:t>
                </a:r>
                <a:endParaRPr lang="en-AU" sz="1600" b="0" i="0" dirty="0" smtClean="0">
                  <a:solidFill>
                    <a:schemeClr val="tx1"/>
                  </a:solidFill>
                  <a:effectLst/>
                  <a:latin typeface="Cambria" panose="02040503050406030204" pitchFamily="18" charset="0"/>
                  <a:ea typeface="Cambria" panose="02040503050406030204" pitchFamily="18" charset="0"/>
                </a:endParaRPr>
              </a:p>
              <a:p>
                <a:pPr algn="ctr"/>
                <a14:m>
                  <m:oMath xmlns:m="http://schemas.openxmlformats.org/officeDocument/2006/math">
                    <m:r>
                      <a:rPr lang="ru-RU" sz="1600" b="0" i="1" dirty="0" smtClean="0">
                        <a:solidFill>
                          <a:schemeClr val="tx1"/>
                        </a:solidFill>
                        <a:effectLst/>
                        <a:latin typeface="Cambria Math" panose="02040503050406030204" pitchFamily="18" charset="0"/>
                        <a:ea typeface="Cambria" panose="02040503050406030204" pitchFamily="18" charset="0"/>
                      </a:rPr>
                      <m:t>𝑎</m:t>
                    </m:r>
                  </m:oMath>
                </a14:m>
                <a:r>
                  <a:rPr lang="ru-RU" sz="1600" b="0" i="0" dirty="0" smtClean="0">
                    <a:solidFill>
                      <a:schemeClr val="tx1"/>
                    </a:solidFill>
                    <a:effectLst/>
                    <a:latin typeface="Cambria" panose="02040503050406030204" pitchFamily="18" charset="0"/>
                    <a:ea typeface="Cambria" panose="02040503050406030204" pitchFamily="18" charset="0"/>
                  </a:rPr>
                  <a:t> — большая полуось эллипса; </a:t>
                </a:r>
                <a:endParaRPr lang="en-AU" sz="1600" b="0" i="0" dirty="0" smtClean="0">
                  <a:solidFill>
                    <a:schemeClr val="tx1"/>
                  </a:solidFill>
                  <a:effectLst/>
                  <a:latin typeface="Cambria" panose="02040503050406030204" pitchFamily="18" charset="0"/>
                  <a:ea typeface="Cambria" panose="02040503050406030204" pitchFamily="18" charset="0"/>
                </a:endParaRPr>
              </a:p>
              <a:p>
                <a:pPr algn="ctr"/>
                <a14:m>
                  <m:oMath xmlns:m="http://schemas.openxmlformats.org/officeDocument/2006/math">
                    <m:r>
                      <a:rPr lang="ru-RU" sz="1600" b="0" i="1" dirty="0" smtClean="0">
                        <a:solidFill>
                          <a:schemeClr val="tx1"/>
                        </a:solidFill>
                        <a:effectLst/>
                        <a:latin typeface="Cambria Math" panose="02040503050406030204" pitchFamily="18" charset="0"/>
                        <a:ea typeface="Cambria" panose="02040503050406030204" pitchFamily="18" charset="0"/>
                      </a:rPr>
                      <m:t>𝑏</m:t>
                    </m:r>
                  </m:oMath>
                </a14:m>
                <a:r>
                  <a:rPr lang="ru-RU" sz="1600" b="0" i="0" dirty="0" smtClean="0">
                    <a:solidFill>
                      <a:schemeClr val="tx1"/>
                    </a:solidFill>
                    <a:effectLst/>
                    <a:latin typeface="Cambria" panose="02040503050406030204" pitchFamily="18" charset="0"/>
                    <a:ea typeface="Cambria" panose="02040503050406030204" pitchFamily="18" charset="0"/>
                  </a:rPr>
                  <a:t> — малая</a:t>
                </a:r>
                <a:r>
                  <a:rPr lang="en-AU" sz="1600" b="0" i="0" dirty="0" smtClean="0">
                    <a:solidFill>
                      <a:schemeClr val="tx1"/>
                    </a:solidFill>
                    <a:effectLst/>
                    <a:latin typeface="Cambria" panose="02040503050406030204" pitchFamily="18" charset="0"/>
                    <a:ea typeface="Cambria" panose="02040503050406030204" pitchFamily="18" charset="0"/>
                  </a:rPr>
                  <a:t> </a:t>
                </a:r>
                <a:r>
                  <a:rPr lang="ru-RU" sz="1600" b="0" i="0" dirty="0" smtClean="0">
                    <a:solidFill>
                      <a:schemeClr val="tx1"/>
                    </a:solidFill>
                    <a:effectLst/>
                    <a:latin typeface="Cambria" panose="02040503050406030204" pitchFamily="18" charset="0"/>
                    <a:ea typeface="Cambria" panose="02040503050406030204" pitchFamily="18" charset="0"/>
                  </a:rPr>
                  <a:t>полуось поляризационного эллипса; </a:t>
                </a:r>
              </a:p>
              <a:p>
                <a:pPr algn="ctr"/>
                <a14:m>
                  <m:oMath xmlns:m="http://schemas.openxmlformats.org/officeDocument/2006/math">
                    <m:r>
                      <a:rPr lang="ru-RU" sz="1600" b="0" i="1" dirty="0" smtClean="0">
                        <a:solidFill>
                          <a:schemeClr val="tx1"/>
                        </a:solidFill>
                        <a:effectLst/>
                        <a:latin typeface="Cambria Math" panose="02040503050406030204" pitchFamily="18" charset="0"/>
                        <a:ea typeface="Cambria" panose="02040503050406030204" pitchFamily="18" charset="0"/>
                      </a:rPr>
                      <m:t>𝜓</m:t>
                    </m:r>
                  </m:oMath>
                </a14:m>
                <a:r>
                  <a:rPr lang="ru-RU" sz="1600" b="0" i="0" dirty="0" smtClean="0">
                    <a:solidFill>
                      <a:schemeClr val="tx1"/>
                    </a:solidFill>
                    <a:effectLst/>
                    <a:latin typeface="Cambria" panose="02040503050406030204" pitchFamily="18" charset="0"/>
                    <a:ea typeface="Cambria" panose="02040503050406030204" pitchFamily="18" charset="0"/>
                  </a:rPr>
                  <a:t> — азимут поляризации </a:t>
                </a:r>
                <a14:m>
                  <m:oMath xmlns:m="http://schemas.openxmlformats.org/officeDocument/2006/math">
                    <m:r>
                      <a:rPr lang="ru-RU" sz="1600" b="0" i="1" smtClean="0">
                        <a:solidFill>
                          <a:schemeClr val="tx1"/>
                        </a:solidFill>
                        <a:effectLst/>
                        <a:latin typeface="Cambria Math" panose="02040503050406030204" pitchFamily="18" charset="0"/>
                        <a:ea typeface="Cambria" panose="02040503050406030204" pitchFamily="18" charset="0"/>
                      </a:rPr>
                      <m:t>−90</m:t>
                    </m:r>
                    <m:r>
                      <a:rPr lang="ru-RU" sz="1600" b="0" i="1" smtClean="0">
                        <a:solidFill>
                          <a:schemeClr val="tx1"/>
                        </a:solidFill>
                        <a:effectLst/>
                        <a:latin typeface="Cambria Math" panose="02040503050406030204" pitchFamily="18" charset="0"/>
                        <a:ea typeface="Cambria Math" panose="02040503050406030204" pitchFamily="18" charset="0"/>
                      </a:rPr>
                      <m:t>°≤</m:t>
                    </m:r>
                    <m:r>
                      <a:rPr lang="ru-RU" sz="1600" b="0" i="1" dirty="0" smtClean="0">
                        <a:solidFill>
                          <a:schemeClr val="tx1"/>
                        </a:solidFill>
                        <a:effectLst/>
                        <a:latin typeface="Cambria Math" panose="02040503050406030204" pitchFamily="18" charset="0"/>
                        <a:ea typeface="Cambria" panose="02040503050406030204" pitchFamily="18" charset="0"/>
                      </a:rPr>
                      <m:t>𝜓</m:t>
                    </m:r>
                    <m:r>
                      <a:rPr lang="ru-RU" sz="1600" b="0" i="1" dirty="0" smtClean="0">
                        <a:solidFill>
                          <a:schemeClr val="tx1"/>
                        </a:solidFill>
                        <a:effectLst/>
                        <a:latin typeface="Cambria Math" panose="02040503050406030204" pitchFamily="18" charset="0"/>
                        <a:ea typeface="Cambria Math" panose="02040503050406030204" pitchFamily="18" charset="0"/>
                      </a:rPr>
                      <m:t>≤90°</m:t>
                    </m:r>
                  </m:oMath>
                </a14:m>
                <a:endParaRPr lang="en-AU" sz="1600" b="0" i="0" dirty="0" smtClean="0">
                  <a:solidFill>
                    <a:schemeClr val="tx1"/>
                  </a:solidFill>
                  <a:effectLst/>
                  <a:latin typeface="Cambria" panose="02040503050406030204" pitchFamily="18" charset="0"/>
                  <a:ea typeface="Cambria" panose="02040503050406030204" pitchFamily="18" charset="0"/>
                </a:endParaRPr>
              </a:p>
              <a:p>
                <a:pPr algn="ctr"/>
                <a14:m>
                  <m:oMath xmlns:m="http://schemas.openxmlformats.org/officeDocument/2006/math">
                    <m:r>
                      <a:rPr lang="ru-RU" sz="1600" i="1" dirty="0">
                        <a:solidFill>
                          <a:schemeClr val="tx1"/>
                        </a:solidFill>
                        <a:latin typeface="Cambria Math" panose="02040503050406030204" pitchFamily="18" charset="0"/>
                      </a:rPr>
                      <m:t>𝜒</m:t>
                    </m:r>
                  </m:oMath>
                </a14:m>
                <a:r>
                  <a:rPr lang="ru-RU" sz="1600" b="0" i="0" dirty="0" smtClean="0">
                    <a:solidFill>
                      <a:schemeClr val="tx1"/>
                    </a:solidFill>
                    <a:effectLst/>
                    <a:latin typeface="Cambria" panose="02040503050406030204" pitchFamily="18" charset="0"/>
                    <a:ea typeface="Cambria" panose="02040503050406030204" pitchFamily="18" charset="0"/>
                  </a:rPr>
                  <a:t> — угол эллиптичности</a:t>
                </a:r>
                <a14:m>
                  <m:oMath xmlns:m="http://schemas.openxmlformats.org/officeDocument/2006/math">
                    <m:r>
                      <a:rPr lang="ru-RU" sz="1600" b="0" i="0" smtClean="0">
                        <a:solidFill>
                          <a:schemeClr val="tx1"/>
                        </a:solidFill>
                        <a:effectLst/>
                        <a:latin typeface="Cambria Math" panose="02040503050406030204" pitchFamily="18" charset="0"/>
                        <a:ea typeface="Cambria" panose="02040503050406030204" pitchFamily="18" charset="0"/>
                      </a:rPr>
                      <m:t> </m:t>
                    </m:r>
                    <m:r>
                      <a:rPr lang="ru-RU" sz="1600" b="0" i="1" smtClean="0">
                        <a:solidFill>
                          <a:schemeClr val="tx1"/>
                        </a:solidFill>
                        <a:effectLst/>
                        <a:latin typeface="Cambria Math" panose="02040503050406030204" pitchFamily="18" charset="0"/>
                        <a:ea typeface="Cambria" panose="02040503050406030204" pitchFamily="18" charset="0"/>
                      </a:rPr>
                      <m:t>−45</m:t>
                    </m:r>
                    <m:r>
                      <a:rPr lang="ru-RU" sz="1600" b="0" i="1" smtClean="0">
                        <a:solidFill>
                          <a:schemeClr val="tx1"/>
                        </a:solidFill>
                        <a:effectLst/>
                        <a:latin typeface="Cambria Math" panose="02040503050406030204" pitchFamily="18" charset="0"/>
                        <a:ea typeface="Cambria Math" panose="02040503050406030204" pitchFamily="18" charset="0"/>
                      </a:rPr>
                      <m:t>°≤</m:t>
                    </m:r>
                    <m:r>
                      <a:rPr lang="ru-RU" sz="1600" b="0" i="1" dirty="0" smtClean="0">
                        <a:solidFill>
                          <a:schemeClr val="tx1"/>
                        </a:solidFill>
                        <a:effectLst/>
                        <a:latin typeface="Cambria Math" panose="02040503050406030204" pitchFamily="18" charset="0"/>
                        <a:ea typeface="Cambria" panose="02040503050406030204" pitchFamily="18" charset="0"/>
                      </a:rPr>
                      <m:t>𝜒</m:t>
                    </m:r>
                    <m:r>
                      <a:rPr lang="ru-RU" sz="1600" b="0" i="1" dirty="0" smtClean="0">
                        <a:solidFill>
                          <a:schemeClr val="tx1"/>
                        </a:solidFill>
                        <a:effectLst/>
                        <a:latin typeface="Cambria Math" panose="02040503050406030204" pitchFamily="18" charset="0"/>
                        <a:ea typeface="Cambria Math" panose="02040503050406030204" pitchFamily="18" charset="0"/>
                      </a:rPr>
                      <m:t>≤45°</m:t>
                    </m:r>
                  </m:oMath>
                </a14:m>
                <a:endParaRPr lang="en-AU" sz="1600" b="0" i="0" dirty="0" smtClean="0">
                  <a:solidFill>
                    <a:schemeClr val="tx1"/>
                  </a:solidFill>
                  <a:effectLst/>
                  <a:latin typeface="Cambria" panose="02040503050406030204" pitchFamily="18" charset="0"/>
                  <a:ea typeface="Cambria" panose="02040503050406030204" pitchFamily="18" charset="0"/>
                </a:endParaRPr>
              </a:p>
              <a:p>
                <a:pPr algn="ctr"/>
                <a:endParaRPr lang="en-AU" sz="1600" b="0" i="0" dirty="0" smtClean="0">
                  <a:solidFill>
                    <a:schemeClr val="tx1"/>
                  </a:solidFill>
                  <a:effectLst/>
                  <a:latin typeface="Cambria" panose="02040503050406030204" pitchFamily="18" charset="0"/>
                  <a:ea typeface="Cambria" panose="02040503050406030204" pitchFamily="18" charset="0"/>
                </a:endParaRPr>
              </a:p>
              <a:p>
                <a:pPr algn="ctr"/>
                <a14:m>
                  <m:oMathPara xmlns:m="http://schemas.openxmlformats.org/officeDocument/2006/math">
                    <m:oMathParaPr>
                      <m:jc m:val="centerGroup"/>
                    </m:oMathParaPr>
                    <m:oMath xmlns:m="http://schemas.openxmlformats.org/officeDocument/2006/math">
                      <m:sSup>
                        <m:sSupPr>
                          <m:ctrlPr>
                            <a:rPr lang="ru-RU" sz="1600" i="1" smtClean="0">
                              <a:solidFill>
                                <a:schemeClr val="tx1"/>
                              </a:solidFill>
                              <a:latin typeface="Cambria Math" panose="02040503050406030204" pitchFamily="18" charset="0"/>
                            </a:rPr>
                          </m:ctrlPr>
                        </m:sSupPr>
                        <m:e>
                          <m:r>
                            <a:rPr lang="en-AU" sz="1600" b="0" i="1" smtClean="0">
                              <a:solidFill>
                                <a:schemeClr val="tx1"/>
                              </a:solidFill>
                              <a:latin typeface="Cambria Math" panose="02040503050406030204" pitchFamily="18" charset="0"/>
                            </a:rPr>
                            <m:t>𝑐</m:t>
                          </m:r>
                        </m:e>
                        <m:sup>
                          <m:r>
                            <a:rPr lang="en-AU" sz="1600" b="0" i="1" smtClean="0">
                              <a:solidFill>
                                <a:schemeClr val="tx1"/>
                              </a:solidFill>
                              <a:latin typeface="Cambria Math" panose="02040503050406030204" pitchFamily="18" charset="0"/>
                            </a:rPr>
                            <m:t>2</m:t>
                          </m:r>
                        </m:sup>
                      </m:sSup>
                      <m:r>
                        <a:rPr lang="en-AU" sz="1600" b="0" i="1" smtClean="0">
                          <a:solidFill>
                            <a:schemeClr val="tx1"/>
                          </a:solidFill>
                          <a:latin typeface="Cambria Math" panose="02040503050406030204" pitchFamily="18" charset="0"/>
                        </a:rPr>
                        <m:t>=</m:t>
                      </m:r>
                      <m:sSup>
                        <m:sSupPr>
                          <m:ctrlPr>
                            <a:rPr lang="en-AU" sz="1600" b="0" i="1" smtClean="0">
                              <a:solidFill>
                                <a:schemeClr val="tx1"/>
                              </a:solidFill>
                              <a:latin typeface="Cambria Math" panose="02040503050406030204" pitchFamily="18" charset="0"/>
                            </a:rPr>
                          </m:ctrlPr>
                        </m:sSupPr>
                        <m:e>
                          <m:r>
                            <a:rPr lang="en-AU" sz="1600" b="0" i="1" smtClean="0">
                              <a:solidFill>
                                <a:schemeClr val="tx1"/>
                              </a:solidFill>
                              <a:latin typeface="Cambria Math" panose="02040503050406030204" pitchFamily="18" charset="0"/>
                            </a:rPr>
                            <m:t>𝑎</m:t>
                          </m:r>
                        </m:e>
                        <m:sup>
                          <m:r>
                            <a:rPr lang="en-AU" sz="1600" b="0" i="1" smtClean="0">
                              <a:solidFill>
                                <a:schemeClr val="tx1"/>
                              </a:solidFill>
                              <a:latin typeface="Cambria Math" panose="02040503050406030204" pitchFamily="18" charset="0"/>
                            </a:rPr>
                            <m:t>2</m:t>
                          </m:r>
                        </m:sup>
                      </m:sSup>
                      <m:r>
                        <a:rPr lang="en-AU" sz="1600" b="0" i="1" smtClean="0">
                          <a:solidFill>
                            <a:schemeClr val="tx1"/>
                          </a:solidFill>
                          <a:latin typeface="Cambria Math" panose="02040503050406030204" pitchFamily="18" charset="0"/>
                        </a:rPr>
                        <m:t>+</m:t>
                      </m:r>
                      <m:sSup>
                        <m:sSupPr>
                          <m:ctrlPr>
                            <a:rPr lang="en-AU" sz="1600" b="0" i="1" smtClean="0">
                              <a:solidFill>
                                <a:schemeClr val="tx1"/>
                              </a:solidFill>
                              <a:latin typeface="Cambria Math" panose="02040503050406030204" pitchFamily="18" charset="0"/>
                            </a:rPr>
                          </m:ctrlPr>
                        </m:sSupPr>
                        <m:e>
                          <m:r>
                            <a:rPr lang="en-AU" sz="1600" b="0" i="1" smtClean="0">
                              <a:solidFill>
                                <a:schemeClr val="tx1"/>
                              </a:solidFill>
                              <a:latin typeface="Cambria Math" panose="02040503050406030204" pitchFamily="18" charset="0"/>
                            </a:rPr>
                            <m:t>𝑏</m:t>
                          </m:r>
                        </m:e>
                        <m:sup>
                          <m:r>
                            <a:rPr lang="en-AU" sz="1600" b="0" i="1" smtClean="0">
                              <a:solidFill>
                                <a:schemeClr val="tx1"/>
                              </a:solidFill>
                              <a:latin typeface="Cambria Math" panose="02040503050406030204" pitchFamily="18" charset="0"/>
                            </a:rPr>
                            <m:t>2</m:t>
                          </m:r>
                        </m:sup>
                      </m:sSup>
                      <m:r>
                        <a:rPr lang="en-AU" sz="1600" b="0" i="1" smtClean="0">
                          <a:solidFill>
                            <a:schemeClr val="tx1"/>
                          </a:solidFill>
                          <a:latin typeface="Cambria Math" panose="02040503050406030204" pitchFamily="18" charset="0"/>
                        </a:rPr>
                        <m:t>=</m:t>
                      </m:r>
                      <m:sSubSup>
                        <m:sSubSupPr>
                          <m:ctrlPr>
                            <a:rPr lang="en-AU" sz="1600" b="0" i="1" smtClean="0">
                              <a:solidFill>
                                <a:schemeClr val="tx1"/>
                              </a:solidFill>
                              <a:latin typeface="Cambria Math" panose="02040503050406030204" pitchFamily="18" charset="0"/>
                            </a:rPr>
                          </m:ctrlPr>
                        </m:sSubSupPr>
                        <m:e>
                          <m:r>
                            <a:rPr lang="en-AU" sz="1600" b="0" i="1" smtClean="0">
                              <a:solidFill>
                                <a:schemeClr val="tx1"/>
                              </a:solidFill>
                              <a:latin typeface="Cambria Math" panose="02040503050406030204" pitchFamily="18" charset="0"/>
                            </a:rPr>
                            <m:t>𝐴</m:t>
                          </m:r>
                        </m:e>
                        <m:sub>
                          <m:r>
                            <a:rPr lang="en-AU" sz="1600" b="0" i="1" smtClean="0">
                              <a:solidFill>
                                <a:schemeClr val="tx1"/>
                              </a:solidFill>
                              <a:latin typeface="Cambria Math" panose="02040503050406030204" pitchFamily="18" charset="0"/>
                            </a:rPr>
                            <m:t>𝑥𝑝</m:t>
                          </m:r>
                        </m:sub>
                        <m:sup>
                          <m:r>
                            <a:rPr lang="en-AU" sz="1600" b="0" i="1" smtClean="0">
                              <a:solidFill>
                                <a:schemeClr val="tx1"/>
                              </a:solidFill>
                              <a:latin typeface="Cambria Math" panose="02040503050406030204" pitchFamily="18" charset="0"/>
                            </a:rPr>
                            <m:t>2</m:t>
                          </m:r>
                        </m:sup>
                      </m:sSubSup>
                      <m:r>
                        <a:rPr lang="en-AU" sz="1600" b="0" i="1" smtClean="0">
                          <a:solidFill>
                            <a:schemeClr val="tx1"/>
                          </a:solidFill>
                          <a:latin typeface="Cambria Math" panose="02040503050406030204" pitchFamily="18" charset="0"/>
                        </a:rPr>
                        <m:t>+</m:t>
                      </m:r>
                      <m:sSubSup>
                        <m:sSubSupPr>
                          <m:ctrlPr>
                            <a:rPr lang="en-AU" sz="1600" b="0" i="1" smtClean="0">
                              <a:solidFill>
                                <a:schemeClr val="tx1"/>
                              </a:solidFill>
                              <a:latin typeface="Cambria Math" panose="02040503050406030204" pitchFamily="18" charset="0"/>
                            </a:rPr>
                          </m:ctrlPr>
                        </m:sSubSupPr>
                        <m:e>
                          <m:r>
                            <a:rPr lang="en-AU" sz="1600" b="0" i="1" smtClean="0">
                              <a:solidFill>
                                <a:schemeClr val="tx1"/>
                              </a:solidFill>
                              <a:latin typeface="Cambria Math" panose="02040503050406030204" pitchFamily="18" charset="0"/>
                            </a:rPr>
                            <m:t>𝐴</m:t>
                          </m:r>
                        </m:e>
                        <m:sub>
                          <m:r>
                            <a:rPr lang="en-AU" sz="1600" b="0" i="1" smtClean="0">
                              <a:solidFill>
                                <a:schemeClr val="tx1"/>
                              </a:solidFill>
                              <a:latin typeface="Cambria Math" panose="02040503050406030204" pitchFamily="18" charset="0"/>
                            </a:rPr>
                            <m:t>𝑦𝑝</m:t>
                          </m:r>
                        </m:sub>
                        <m:sup>
                          <m:r>
                            <a:rPr lang="en-AU" sz="1600" b="0" i="1" smtClean="0">
                              <a:solidFill>
                                <a:schemeClr val="tx1"/>
                              </a:solidFill>
                              <a:latin typeface="Cambria Math" panose="02040503050406030204" pitchFamily="18" charset="0"/>
                            </a:rPr>
                            <m:t>2</m:t>
                          </m:r>
                        </m:sup>
                      </m:sSubSup>
                      <m:r>
                        <a:rPr lang="en-AU" sz="1600" b="0" i="1" smtClean="0">
                          <a:solidFill>
                            <a:schemeClr val="tx1"/>
                          </a:solidFill>
                          <a:latin typeface="Cambria Math" panose="02040503050406030204" pitchFamily="18" charset="0"/>
                        </a:rPr>
                        <m:t>=</m:t>
                      </m:r>
                      <m:sSub>
                        <m:sSubPr>
                          <m:ctrlPr>
                            <a:rPr lang="en-AU" sz="1600" b="0" i="1" smtClean="0">
                              <a:solidFill>
                                <a:schemeClr val="tx1"/>
                              </a:solidFill>
                              <a:latin typeface="Cambria Math" panose="02040503050406030204" pitchFamily="18" charset="0"/>
                            </a:rPr>
                          </m:ctrlPr>
                        </m:sSubPr>
                        <m:e>
                          <m:r>
                            <a:rPr lang="en-AU" sz="1600" b="0" i="1" smtClean="0">
                              <a:solidFill>
                                <a:schemeClr val="tx1"/>
                              </a:solidFill>
                              <a:latin typeface="Cambria Math" panose="02040503050406030204" pitchFamily="18" charset="0"/>
                            </a:rPr>
                            <m:t>𝐼</m:t>
                          </m:r>
                        </m:e>
                        <m:sub>
                          <m:r>
                            <a:rPr lang="en-AU" sz="1600" b="0" i="1" smtClean="0">
                              <a:solidFill>
                                <a:schemeClr val="tx1"/>
                              </a:solidFill>
                              <a:latin typeface="Cambria Math" panose="02040503050406030204" pitchFamily="18" charset="0"/>
                            </a:rPr>
                            <m:t>𝑝</m:t>
                          </m:r>
                        </m:sub>
                      </m:sSub>
                    </m:oMath>
                  </m:oMathPara>
                </a14:m>
                <a:endParaRPr lang="en-AU" sz="1600" b="0" i="0" dirty="0" smtClean="0">
                  <a:solidFill>
                    <a:schemeClr val="tx1"/>
                  </a:solidFill>
                  <a:effectLst/>
                  <a:latin typeface="Cambria" panose="02040503050406030204" pitchFamily="18" charset="0"/>
                  <a:ea typeface="Cambria" panose="02040503050406030204" pitchFamily="18" charset="0"/>
                </a:endParaRPr>
              </a:p>
            </p:txBody>
          </p:sp>
        </mc:Choice>
        <mc:Fallback xmlns="">
          <p:sp>
            <p:nvSpPr>
              <p:cNvPr id="18" name="Прямоугольник 17"/>
              <p:cNvSpPr>
                <a:spLocks noRot="1" noChangeAspect="1" noMove="1" noResize="1" noEditPoints="1" noAdjustHandles="1" noChangeArrowheads="1" noChangeShapeType="1" noTextEdit="1"/>
              </p:cNvSpPr>
              <p:nvPr/>
            </p:nvSpPr>
            <p:spPr>
              <a:xfrm>
                <a:off x="9956" y="3872246"/>
                <a:ext cx="4614798" cy="2681953"/>
              </a:xfrm>
              <a:prstGeom prst="rect">
                <a:avLst/>
              </a:prstGeom>
              <a:blipFill rotWithShape="0">
                <a:blip r:embed="rId5"/>
                <a:stretch>
                  <a:fillRect t="-909" r="-1453"/>
                </a:stretch>
              </a:blipFill>
            </p:spPr>
            <p:txBody>
              <a:bodyPr/>
              <a:lstStyle/>
              <a:p>
                <a:r>
                  <a:rPr lang="ru-RU">
                    <a:noFill/>
                  </a:rPr>
                  <a:t> </a:t>
                </a:r>
              </a:p>
            </p:txBody>
          </p:sp>
        </mc:Fallback>
      </mc:AlternateContent>
      <p:grpSp>
        <p:nvGrpSpPr>
          <p:cNvPr id="19" name="Группа 18"/>
          <p:cNvGrpSpPr/>
          <p:nvPr/>
        </p:nvGrpSpPr>
        <p:grpSpPr>
          <a:xfrm>
            <a:off x="5993063" y="2194451"/>
            <a:ext cx="4714924" cy="634789"/>
            <a:chOff x="4121345" y="2542985"/>
            <a:chExt cx="4714924" cy="634789"/>
          </a:xfrm>
        </p:grpSpPr>
        <mc:AlternateContent xmlns:mc="http://schemas.openxmlformats.org/markup-compatibility/2006" xmlns:a14="http://schemas.microsoft.com/office/drawing/2010/main">
          <mc:Choice Requires="a14">
            <p:sp>
              <p:nvSpPr>
                <p:cNvPr id="20" name="Прямоугольник 19"/>
                <p:cNvSpPr/>
                <p:nvPr/>
              </p:nvSpPr>
              <p:spPr>
                <a:xfrm>
                  <a:off x="4121345" y="2542985"/>
                  <a:ext cx="898836" cy="63478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AU" b="0" i="1" smtClean="0">
                            <a:latin typeface="Cambria Math" panose="02040503050406030204" pitchFamily="18" charset="0"/>
                          </a:rPr>
                          <m:t>𝑃</m:t>
                        </m:r>
                        <m:r>
                          <a:rPr lang="en-AU" b="0" i="1" smtClean="0">
                            <a:latin typeface="Cambria Math" panose="02040503050406030204" pitchFamily="18" charset="0"/>
                          </a:rPr>
                          <m:t>=</m:t>
                        </m:r>
                        <m:f>
                          <m:fPr>
                            <m:ctrlPr>
                              <a:rPr lang="en-AU" b="0" i="1" smtClean="0">
                                <a:latin typeface="Cambria Math" panose="02040503050406030204" pitchFamily="18" charset="0"/>
                              </a:rPr>
                            </m:ctrlPr>
                          </m:fPr>
                          <m:num>
                            <m:sSub>
                              <m:sSubPr>
                                <m:ctrlPr>
                                  <a:rPr lang="en-AU" i="1">
                                    <a:latin typeface="Cambria Math" panose="02040503050406030204" pitchFamily="18" charset="0"/>
                                  </a:rPr>
                                </m:ctrlPr>
                              </m:sSubPr>
                              <m:e>
                                <m:r>
                                  <a:rPr lang="en-AU" i="1">
                                    <a:latin typeface="Cambria Math" panose="02040503050406030204" pitchFamily="18" charset="0"/>
                                  </a:rPr>
                                  <m:t>𝐼</m:t>
                                </m:r>
                              </m:e>
                              <m:sub>
                                <m:r>
                                  <a:rPr lang="en-AU" i="1">
                                    <a:latin typeface="Cambria Math" panose="02040503050406030204" pitchFamily="18" charset="0"/>
                                  </a:rPr>
                                  <m:t>𝑝</m:t>
                                </m:r>
                              </m:sub>
                            </m:sSub>
                          </m:num>
                          <m:den>
                            <m:r>
                              <a:rPr lang="en-AU" b="0" i="1" smtClean="0">
                                <a:latin typeface="Cambria Math" panose="02040503050406030204" pitchFamily="18" charset="0"/>
                              </a:rPr>
                              <m:t>𝐼</m:t>
                            </m:r>
                          </m:den>
                        </m:f>
                      </m:oMath>
                    </m:oMathPara>
                  </a14:m>
                  <a:endParaRPr lang="ru-RU" dirty="0"/>
                </a:p>
              </p:txBody>
            </p:sp>
          </mc:Choice>
          <mc:Fallback xmlns="">
            <p:sp>
              <p:nvSpPr>
                <p:cNvPr id="20" name="Прямоугольник 19"/>
                <p:cNvSpPr>
                  <a:spLocks noRot="1" noChangeAspect="1" noMove="1" noResize="1" noEditPoints="1" noAdjustHandles="1" noChangeArrowheads="1" noChangeShapeType="1" noTextEdit="1"/>
                </p:cNvSpPr>
                <p:nvPr/>
              </p:nvSpPr>
              <p:spPr>
                <a:xfrm>
                  <a:off x="4121345" y="2542985"/>
                  <a:ext cx="898836" cy="634789"/>
                </a:xfrm>
                <a:prstGeom prst="rect">
                  <a:avLst/>
                </a:prstGeom>
                <a:blipFill rotWithShape="0">
                  <a:blip r:embed="rId6"/>
                  <a:stretch>
                    <a:fillRect/>
                  </a:stretch>
                </a:blipFill>
              </p:spPr>
              <p:txBody>
                <a:bodyPr/>
                <a:lstStyle/>
                <a:p>
                  <a:r>
                    <a:rPr lang="ru-RU">
                      <a:noFill/>
                    </a:rPr>
                    <a:t> </a:t>
                  </a:r>
                </a:p>
              </p:txBody>
            </p:sp>
          </mc:Fallback>
        </mc:AlternateContent>
        <p:sp>
          <p:nvSpPr>
            <p:cNvPr id="21" name="TextBox 20"/>
            <p:cNvSpPr txBox="1"/>
            <p:nvPr/>
          </p:nvSpPr>
          <p:spPr>
            <a:xfrm>
              <a:off x="4868692" y="2686500"/>
              <a:ext cx="3967577" cy="369332"/>
            </a:xfrm>
            <a:prstGeom prst="rect">
              <a:avLst/>
            </a:prstGeom>
            <a:noFill/>
          </p:spPr>
          <p:txBody>
            <a:bodyPr wrap="square" rtlCol="0">
              <a:spAutoFit/>
            </a:bodyPr>
            <a:lstStyle/>
            <a:p>
              <a:pPr algn="ctr"/>
              <a:r>
                <a:rPr lang="ru-RU" dirty="0" smtClean="0">
                  <a:latin typeface="Cambria" panose="02040503050406030204" pitchFamily="18" charset="0"/>
                  <a:ea typeface="Cambria" panose="02040503050406030204" pitchFamily="18" charset="0"/>
                </a:rPr>
                <a:t>– степень поляризации излучения</a:t>
              </a:r>
              <a:endParaRPr lang="ru-RU" dirty="0">
                <a:latin typeface="Cambria" panose="02040503050406030204" pitchFamily="18" charset="0"/>
                <a:ea typeface="Cambria" panose="02040503050406030204" pitchFamily="18" charset="0"/>
              </a:endParaRPr>
            </a:p>
          </p:txBody>
        </p:sp>
      </p:grpSp>
      <mc:AlternateContent xmlns:mc="http://schemas.openxmlformats.org/markup-compatibility/2006" xmlns:a14="http://schemas.microsoft.com/office/drawing/2010/main">
        <mc:Choice Requires="a14">
          <p:sp>
            <p:nvSpPr>
              <p:cNvPr id="26" name="TextBox 25"/>
              <p:cNvSpPr txBox="1"/>
              <p:nvPr/>
            </p:nvSpPr>
            <p:spPr>
              <a:xfrm>
                <a:off x="6722736" y="4583709"/>
                <a:ext cx="4383829" cy="134088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ru-RU" i="1" smtClean="0">
                              <a:solidFill>
                                <a:schemeClr val="tx1"/>
                              </a:solidFill>
                              <a:latin typeface="Cambria Math" panose="02040503050406030204" pitchFamily="18" charset="0"/>
                            </a:rPr>
                          </m:ctrlPr>
                        </m:dPr>
                        <m:e>
                          <m:m>
                            <m:mPr>
                              <m:mcs>
                                <m:mc>
                                  <m:mcPr>
                                    <m:count m:val="1"/>
                                    <m:mcJc m:val="center"/>
                                  </m:mcPr>
                                </m:mc>
                              </m:mcs>
                              <m:ctrlPr>
                                <a:rPr lang="ru-RU" i="1" smtClean="0">
                                  <a:solidFill>
                                    <a:schemeClr val="tx1"/>
                                  </a:solidFill>
                                  <a:latin typeface="Cambria Math" panose="02040503050406030204" pitchFamily="18" charset="0"/>
                                </a:rPr>
                              </m:ctrlPr>
                            </m:mPr>
                            <m:mr>
                              <m:e>
                                <m:r>
                                  <a:rPr lang="en-AU" b="0" i="1" smtClean="0">
                                    <a:solidFill>
                                      <a:schemeClr val="tx1"/>
                                    </a:solidFill>
                                    <a:latin typeface="Cambria Math" panose="02040503050406030204" pitchFamily="18" charset="0"/>
                                    <a:ea typeface="Cambria" panose="02040503050406030204" pitchFamily="18" charset="0"/>
                                  </a:rPr>
                                  <m:t>𝐼</m:t>
                                </m:r>
                                <m:r>
                                  <m:rPr>
                                    <m:nor/>
                                  </m:rPr>
                                  <a:rPr lang="ru-RU" dirty="0">
                                    <a:solidFill>
                                      <a:schemeClr val="tx1"/>
                                    </a:solidFill>
                                    <a:latin typeface="Cambria" panose="02040503050406030204" pitchFamily="18" charset="0"/>
                                    <a:ea typeface="Cambria" panose="02040503050406030204" pitchFamily="18" charset="0"/>
                                  </a:rPr>
                                  <m:t> —</m:t>
                                </m:r>
                                <m:r>
                                  <a:rPr lang="ru-RU" b="0" i="1" dirty="0" smtClean="0">
                                    <a:solidFill>
                                      <a:schemeClr val="tx1"/>
                                    </a:solidFill>
                                    <a:latin typeface="Cambria Math" panose="02040503050406030204" pitchFamily="18" charset="0"/>
                                    <a:ea typeface="Cambria" panose="02040503050406030204" pitchFamily="18" charset="0"/>
                                  </a:rPr>
                                  <m:t> полная интенсивность излучения</m:t>
                                </m:r>
                              </m:e>
                            </m:mr>
                            <m:mr>
                              <m:e>
                                <m:r>
                                  <a:rPr lang="en-AU" b="0" i="1" smtClean="0">
                                    <a:solidFill>
                                      <a:schemeClr val="tx1"/>
                                    </a:solidFill>
                                    <a:latin typeface="Cambria Math" panose="02040503050406030204" pitchFamily="18" charset="0"/>
                                    <a:ea typeface="Cambria" panose="02040503050406030204" pitchFamily="18" charset="0"/>
                                  </a:rPr>
                                  <m:t>𝑃</m:t>
                                </m:r>
                                <m:r>
                                  <m:rPr>
                                    <m:nor/>
                                  </m:rPr>
                                  <a:rPr lang="ru-RU" dirty="0">
                                    <a:solidFill>
                                      <a:schemeClr val="tx1"/>
                                    </a:solidFill>
                                    <a:latin typeface="Cambria" panose="02040503050406030204" pitchFamily="18" charset="0"/>
                                    <a:ea typeface="Cambria" panose="02040503050406030204" pitchFamily="18" charset="0"/>
                                  </a:rPr>
                                  <m:t> —</m:t>
                                </m:r>
                                <m:r>
                                  <m:rPr>
                                    <m:nor/>
                                  </m:rPr>
                                  <a:rPr lang="ru-RU" b="0" i="0" dirty="0" smtClean="0">
                                    <a:solidFill>
                                      <a:schemeClr val="tx1"/>
                                    </a:solidFill>
                                    <a:latin typeface="Cambria" panose="02040503050406030204" pitchFamily="18" charset="0"/>
                                    <a:ea typeface="Cambria" panose="02040503050406030204" pitchFamily="18" charset="0"/>
                                  </a:rPr>
                                  <m:t> </m:t>
                                </m:r>
                                <m:r>
                                  <m:rPr>
                                    <m:nor/>
                                  </m:rPr>
                                  <a:rPr lang="ru-RU" dirty="0">
                                    <a:latin typeface="Cambria" panose="02040503050406030204" pitchFamily="18" charset="0"/>
                                    <a:ea typeface="Cambria" panose="02040503050406030204" pitchFamily="18" charset="0"/>
                                  </a:rPr>
                                  <m:t>степень поляризации излучения</m:t>
                                </m:r>
                              </m:e>
                            </m:mr>
                            <m:mr>
                              <m:e>
                                <m:m>
                                  <m:mPr>
                                    <m:mcs>
                                      <m:mc>
                                        <m:mcPr>
                                          <m:count m:val="1"/>
                                          <m:mcJc m:val="center"/>
                                        </m:mcPr>
                                      </m:mc>
                                    </m:mcs>
                                    <m:ctrlPr>
                                      <a:rPr lang="ru-RU" i="1" smtClean="0">
                                        <a:solidFill>
                                          <a:schemeClr val="tx1"/>
                                        </a:solidFill>
                                        <a:latin typeface="Cambria Math" panose="02040503050406030204" pitchFamily="18" charset="0"/>
                                      </a:rPr>
                                    </m:ctrlPr>
                                  </m:mPr>
                                  <m:mr>
                                    <m:e>
                                      <m:r>
                                        <a:rPr lang="ru-RU" i="1" dirty="0">
                                          <a:latin typeface="Cambria Math" panose="02040503050406030204" pitchFamily="18" charset="0"/>
                                          <a:ea typeface="Cambria" panose="02040503050406030204" pitchFamily="18" charset="0"/>
                                        </a:rPr>
                                        <m:t>𝜓</m:t>
                                      </m:r>
                                      <m:r>
                                        <m:rPr>
                                          <m:nor/>
                                        </m:rPr>
                                        <a:rPr lang="en-AU" b="0" i="0" dirty="0" smtClean="0">
                                          <a:latin typeface="Cambria Math" panose="02040503050406030204" pitchFamily="18" charset="0"/>
                                          <a:ea typeface="Cambria" panose="02040503050406030204" pitchFamily="18" charset="0"/>
                                        </a:rPr>
                                        <m:t> </m:t>
                                      </m:r>
                                      <m:r>
                                        <m:rPr>
                                          <m:nor/>
                                        </m:rPr>
                                        <a:rPr lang="ru-RU" dirty="0">
                                          <a:latin typeface="Cambria" panose="02040503050406030204" pitchFamily="18" charset="0"/>
                                          <a:ea typeface="Cambria" panose="02040503050406030204" pitchFamily="18" charset="0"/>
                                        </a:rPr>
                                        <m:t>—</m:t>
                                      </m:r>
                                      <m:r>
                                        <m:rPr>
                                          <m:nor/>
                                        </m:rPr>
                                        <a:rPr lang="ru-RU" b="0" i="0" dirty="0" smtClean="0">
                                          <a:latin typeface="Cambria" panose="02040503050406030204" pitchFamily="18" charset="0"/>
                                          <a:ea typeface="Cambria" panose="02040503050406030204" pitchFamily="18" charset="0"/>
                                        </a:rPr>
                                        <m:t> </m:t>
                                      </m:r>
                                      <m:r>
                                        <m:rPr>
                                          <m:nor/>
                                        </m:rPr>
                                        <a:rPr lang="ru-RU" dirty="0">
                                          <a:latin typeface="Cambria" panose="02040503050406030204" pitchFamily="18" charset="0"/>
                                          <a:ea typeface="Cambria" panose="02040503050406030204" pitchFamily="18" charset="0"/>
                                        </a:rPr>
                                        <m:t>азимут поляризации</m:t>
                                      </m:r>
                                    </m:e>
                                  </m:mr>
                                  <m:mr>
                                    <m:e>
                                      <m:r>
                                        <a:rPr lang="ru-RU" i="1" dirty="0">
                                          <a:latin typeface="Cambria Math" panose="02040503050406030204" pitchFamily="18" charset="0"/>
                                        </a:rPr>
                                        <m:t>𝜒</m:t>
                                      </m:r>
                                      <m:r>
                                        <a:rPr lang="en-AU" b="0" i="1" dirty="0" smtClean="0">
                                          <a:latin typeface="Cambria Math" panose="02040503050406030204" pitchFamily="18" charset="0"/>
                                        </a:rPr>
                                        <m:t> </m:t>
                                      </m:r>
                                      <m:r>
                                        <m:rPr>
                                          <m:nor/>
                                        </m:rPr>
                                        <a:rPr lang="ru-RU" dirty="0">
                                          <a:latin typeface="Cambria" panose="02040503050406030204" pitchFamily="18" charset="0"/>
                                          <a:ea typeface="Cambria" panose="02040503050406030204" pitchFamily="18" charset="0"/>
                                        </a:rPr>
                                        <m:t>—угол эллиптичности</m:t>
                                      </m:r>
                                    </m:e>
                                  </m:mr>
                                </m:m>
                              </m:e>
                            </m:mr>
                          </m:m>
                        </m:e>
                      </m:d>
                    </m:oMath>
                  </m:oMathPara>
                </a14:m>
                <a:endParaRPr lang="ru-RU" dirty="0">
                  <a:solidFill>
                    <a:schemeClr val="tx1"/>
                  </a:solidFill>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6722736" y="4583709"/>
                <a:ext cx="4383829" cy="1340880"/>
              </a:xfrm>
              <a:prstGeom prst="rect">
                <a:avLst/>
              </a:prstGeom>
              <a:blipFill rotWithShape="0">
                <a:blip r:embed="rId7"/>
                <a:stretch>
                  <a:fillRect/>
                </a:stretch>
              </a:blipFill>
            </p:spPr>
            <p:txBody>
              <a:bodyPr/>
              <a:lstStyle/>
              <a:p>
                <a:r>
                  <a:rPr lang="ru-RU">
                    <a:noFill/>
                  </a:rPr>
                  <a:t> </a:t>
                </a:r>
              </a:p>
            </p:txBody>
          </p:sp>
        </mc:Fallback>
      </mc:AlternateContent>
      <p:sp>
        <p:nvSpPr>
          <p:cNvPr id="27" name="TextBox 26"/>
          <p:cNvSpPr txBox="1"/>
          <p:nvPr/>
        </p:nvSpPr>
        <p:spPr>
          <a:xfrm>
            <a:off x="6471822" y="3841875"/>
            <a:ext cx="4885657" cy="646331"/>
          </a:xfrm>
          <a:prstGeom prst="rect">
            <a:avLst/>
          </a:prstGeom>
          <a:noFill/>
        </p:spPr>
        <p:txBody>
          <a:bodyPr wrap="square" rtlCol="0">
            <a:spAutoFit/>
          </a:bodyPr>
          <a:lstStyle/>
          <a:p>
            <a:pPr algn="ctr"/>
            <a:r>
              <a:rPr lang="ru-RU" b="1" i="1" dirty="0" smtClean="0">
                <a:latin typeface="Cambria" panose="02040503050406030204" pitchFamily="18" charset="0"/>
                <a:ea typeface="Cambria" panose="02040503050406030204" pitchFamily="18" charset="0"/>
              </a:rPr>
              <a:t>Базовая система обозначения состояния поляризации</a:t>
            </a:r>
            <a:endParaRPr lang="ru-RU" b="1" i="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690935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xmlns="" id="{EBAC40D6-56D8-57D1-2043-EC499F956793}"/>
              </a:ext>
            </a:extLst>
          </p:cNvPr>
          <p:cNvSpPr/>
          <p:nvPr/>
        </p:nvSpPr>
        <p:spPr>
          <a:xfrm>
            <a:off x="0" y="6502840"/>
            <a:ext cx="12192000" cy="355160"/>
          </a:xfrm>
          <a:prstGeom prst="rect">
            <a:avLst/>
          </a:prstGeom>
          <a:solidFill>
            <a:srgbClr val="6667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ru-RU" dirty="0" smtClean="0">
                <a:latin typeface="Cambria" panose="02040503050406030204" pitchFamily="18" charset="0"/>
                <a:ea typeface="Cambria" panose="02040503050406030204" pitchFamily="18" charset="0"/>
              </a:rPr>
              <a:t>7</a:t>
            </a:r>
            <a:endParaRPr lang="ru-RU" dirty="0">
              <a:latin typeface="Cambria" panose="02040503050406030204" pitchFamily="18" charset="0"/>
              <a:ea typeface="Cambria" panose="02040503050406030204" pitchFamily="18" charset="0"/>
            </a:endParaRPr>
          </a:p>
        </p:txBody>
      </p:sp>
      <p:sp>
        <p:nvSpPr>
          <p:cNvPr id="3" name="Прямоугольник 2">
            <a:extLst>
              <a:ext uri="{FF2B5EF4-FFF2-40B4-BE49-F238E27FC236}">
                <a16:creationId xmlns:a16="http://schemas.microsoft.com/office/drawing/2014/main" xmlns="" id="{85A8224A-EADE-6381-83AC-091859F6E4FB}"/>
              </a:ext>
            </a:extLst>
          </p:cNvPr>
          <p:cNvSpPr/>
          <p:nvPr/>
        </p:nvSpPr>
        <p:spPr>
          <a:xfrm>
            <a:off x="0" y="0"/>
            <a:ext cx="12192000" cy="552975"/>
          </a:xfrm>
          <a:prstGeom prst="rect">
            <a:avLst/>
          </a:prstGeom>
          <a:solidFill>
            <a:srgbClr val="6667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TextBox 3">
            <a:extLst>
              <a:ext uri="{FF2B5EF4-FFF2-40B4-BE49-F238E27FC236}">
                <a16:creationId xmlns:a16="http://schemas.microsoft.com/office/drawing/2014/main" xmlns="" id="{2CCAA011-7FAD-95ED-B027-C78E1CDC440D}"/>
              </a:ext>
            </a:extLst>
          </p:cNvPr>
          <p:cNvSpPr txBox="1"/>
          <p:nvPr/>
        </p:nvSpPr>
        <p:spPr>
          <a:xfrm>
            <a:off x="1043717" y="-86917"/>
            <a:ext cx="10117657" cy="646331"/>
          </a:xfrm>
          <a:prstGeom prst="rect">
            <a:avLst/>
          </a:prstGeom>
          <a:noFill/>
        </p:spPr>
        <p:txBody>
          <a:bodyPr wrap="square">
            <a:spAutoFit/>
          </a:bodyPr>
          <a:lstStyle/>
          <a:p>
            <a:pPr algn="ctr"/>
            <a:r>
              <a:rPr lang="ru-RU" sz="3600" b="1" dirty="0" smtClean="0">
                <a:solidFill>
                  <a:schemeClr val="bg1"/>
                </a:solidFill>
                <a:latin typeface="Cambria" panose="02040503050406030204" pitchFamily="18" charset="0"/>
                <a:ea typeface="Cambria" panose="02040503050406030204" pitchFamily="18" charset="0"/>
              </a:rPr>
              <a:t>Способы описания и виды поляризации</a:t>
            </a:r>
            <a:endParaRPr lang="ru-RU" sz="3600" b="1" dirty="0">
              <a:solidFill>
                <a:schemeClr val="bg1"/>
              </a:solidFill>
              <a:latin typeface="Cambria" panose="02040503050406030204" pitchFamily="18" charset="0"/>
              <a:ea typeface="Cambria" panose="02040503050406030204" pitchFamily="18" charset="0"/>
            </a:endParaRPr>
          </a:p>
        </p:txBody>
      </p:sp>
      <p:sp>
        <p:nvSpPr>
          <p:cNvPr id="5" name="Google Shape;4885;p38">
            <a:extLst>
              <a:ext uri="{FF2B5EF4-FFF2-40B4-BE49-F238E27FC236}">
                <a16:creationId xmlns:a16="http://schemas.microsoft.com/office/drawing/2014/main" xmlns="" id="{946F322B-28CD-A01C-44F6-768900A3F553}"/>
              </a:ext>
            </a:extLst>
          </p:cNvPr>
          <p:cNvSpPr/>
          <p:nvPr/>
        </p:nvSpPr>
        <p:spPr>
          <a:xfrm rot="13500000">
            <a:off x="643695" y="113668"/>
            <a:ext cx="331941" cy="331941"/>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886;p38">
            <a:extLst>
              <a:ext uri="{FF2B5EF4-FFF2-40B4-BE49-F238E27FC236}">
                <a16:creationId xmlns:a16="http://schemas.microsoft.com/office/drawing/2014/main" xmlns="" id="{BD2FF347-9FD6-811A-4BD7-CE95CF9E5A96}"/>
              </a:ext>
            </a:extLst>
          </p:cNvPr>
          <p:cNvSpPr/>
          <p:nvPr/>
        </p:nvSpPr>
        <p:spPr>
          <a:xfrm rot="10800000">
            <a:off x="576282" y="46750"/>
            <a:ext cx="467606" cy="467606"/>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4893;p38">
            <a:extLst>
              <a:ext uri="{FF2B5EF4-FFF2-40B4-BE49-F238E27FC236}">
                <a16:creationId xmlns:a16="http://schemas.microsoft.com/office/drawing/2014/main" xmlns="" id="{B9C114DB-F87A-5CFA-2172-C3F1D0615BC1}"/>
              </a:ext>
            </a:extLst>
          </p:cNvPr>
          <p:cNvSpPr/>
          <p:nvPr/>
        </p:nvSpPr>
        <p:spPr>
          <a:xfrm rot="13500000">
            <a:off x="175416" y="113668"/>
            <a:ext cx="331941" cy="331941"/>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4894;p38">
            <a:extLst>
              <a:ext uri="{FF2B5EF4-FFF2-40B4-BE49-F238E27FC236}">
                <a16:creationId xmlns:a16="http://schemas.microsoft.com/office/drawing/2014/main" xmlns="" id="{97F91B01-BB90-C2B2-55D3-24FD52E73AD9}"/>
              </a:ext>
            </a:extLst>
          </p:cNvPr>
          <p:cNvSpPr/>
          <p:nvPr/>
        </p:nvSpPr>
        <p:spPr>
          <a:xfrm rot="10800000">
            <a:off x="108000" y="46750"/>
            <a:ext cx="467606" cy="467606"/>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885;p38">
            <a:extLst>
              <a:ext uri="{FF2B5EF4-FFF2-40B4-BE49-F238E27FC236}">
                <a16:creationId xmlns:a16="http://schemas.microsoft.com/office/drawing/2014/main" xmlns="" id="{946F322B-28CD-A01C-44F6-768900A3F553}"/>
              </a:ext>
            </a:extLst>
          </p:cNvPr>
          <p:cNvSpPr/>
          <p:nvPr/>
        </p:nvSpPr>
        <p:spPr>
          <a:xfrm rot="13500000">
            <a:off x="11697735" y="111646"/>
            <a:ext cx="331941" cy="331941"/>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886;p38">
            <a:extLst>
              <a:ext uri="{FF2B5EF4-FFF2-40B4-BE49-F238E27FC236}">
                <a16:creationId xmlns:a16="http://schemas.microsoft.com/office/drawing/2014/main" xmlns="" id="{BD2FF347-9FD6-811A-4BD7-CE95CF9E5A96}"/>
              </a:ext>
            </a:extLst>
          </p:cNvPr>
          <p:cNvSpPr/>
          <p:nvPr/>
        </p:nvSpPr>
        <p:spPr>
          <a:xfrm rot="10800000">
            <a:off x="11630322" y="44728"/>
            <a:ext cx="467606" cy="467606"/>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893;p38">
            <a:extLst>
              <a:ext uri="{FF2B5EF4-FFF2-40B4-BE49-F238E27FC236}">
                <a16:creationId xmlns:a16="http://schemas.microsoft.com/office/drawing/2014/main" xmlns="" id="{B9C114DB-F87A-5CFA-2172-C3F1D0615BC1}"/>
              </a:ext>
            </a:extLst>
          </p:cNvPr>
          <p:cNvSpPr/>
          <p:nvPr/>
        </p:nvSpPr>
        <p:spPr>
          <a:xfrm rot="13500000">
            <a:off x="11229456" y="111646"/>
            <a:ext cx="331941" cy="331941"/>
          </a:xfrm>
          <a:prstGeom prst="rect">
            <a:avLst/>
          </a:prstGeom>
          <a:noFill/>
          <a:ln w="19050" cap="flat" cmpd="sng">
            <a:solidFill>
              <a:schemeClr val="bg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894;p38">
            <a:extLst>
              <a:ext uri="{FF2B5EF4-FFF2-40B4-BE49-F238E27FC236}">
                <a16:creationId xmlns:a16="http://schemas.microsoft.com/office/drawing/2014/main" xmlns="" id="{97F91B01-BB90-C2B2-55D3-24FD52E73AD9}"/>
              </a:ext>
            </a:extLst>
          </p:cNvPr>
          <p:cNvSpPr/>
          <p:nvPr/>
        </p:nvSpPr>
        <p:spPr>
          <a:xfrm rot="10800000">
            <a:off x="11162040" y="44728"/>
            <a:ext cx="467606" cy="467606"/>
          </a:xfrm>
          <a:prstGeom prst="octagon">
            <a:avLst>
              <a:gd name="adj" fmla="val 29289"/>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mc:AlternateContent xmlns:mc="http://schemas.openxmlformats.org/markup-compatibility/2006" xmlns:a14="http://schemas.microsoft.com/office/drawing/2010/main">
        <mc:Choice Requires="a14">
          <p:sp>
            <p:nvSpPr>
              <p:cNvPr id="13" name="TextBox 12"/>
              <p:cNvSpPr txBox="1"/>
              <p:nvPr/>
            </p:nvSpPr>
            <p:spPr>
              <a:xfrm>
                <a:off x="320184" y="612803"/>
                <a:ext cx="4339714" cy="411010"/>
              </a:xfrm>
              <a:prstGeom prst="rect">
                <a:avLst/>
              </a:prstGeom>
              <a:noFill/>
            </p:spPr>
            <p:txBody>
              <a:bodyPr wrap="none" rtlCol="0">
                <a:spAutoFit/>
              </a:bodyPr>
              <a:lstStyle/>
              <a:p>
                <a:r>
                  <a:rPr lang="ru-RU" b="1" dirty="0" smtClean="0">
                    <a:latin typeface="Cambria" panose="02040503050406030204" pitchFamily="18" charset="0"/>
                    <a:ea typeface="Cambria" panose="02040503050406030204" pitchFamily="18" charset="0"/>
                  </a:rPr>
                  <a:t>Естественная система</a:t>
                </a:r>
                <a:r>
                  <a:rPr lang="ru-RU" dirty="0" smtClean="0">
                    <a:latin typeface="Cambria" panose="02040503050406030204" pitchFamily="18" charset="0"/>
                    <a:ea typeface="Cambria" panose="02040503050406030204" pitchFamily="18" charset="0"/>
                  </a:rPr>
                  <a:t> </a:t>
                </a:r>
                <a14:m>
                  <m:oMath xmlns:m="http://schemas.openxmlformats.org/officeDocument/2006/math">
                    <m:d>
                      <m:dPr>
                        <m:ctrlPr>
                          <a:rPr lang="ru-RU" i="1" smtClean="0">
                            <a:latin typeface="Cambria Math" panose="02040503050406030204" pitchFamily="18" charset="0"/>
                          </a:rPr>
                        </m:ctrlPr>
                      </m:dPr>
                      <m:e>
                        <m:sSub>
                          <m:sSubPr>
                            <m:ctrlPr>
                              <a:rPr lang="ru-RU" i="1" smtClean="0">
                                <a:latin typeface="Cambria Math" panose="02040503050406030204" pitchFamily="18" charset="0"/>
                              </a:rPr>
                            </m:ctrlPr>
                          </m:sSubPr>
                          <m:e>
                            <m:r>
                              <a:rPr lang="en-AU" b="0" i="1" smtClean="0">
                                <a:latin typeface="Cambria Math" panose="02040503050406030204" pitchFamily="18" charset="0"/>
                              </a:rPr>
                              <m:t>𝐴</m:t>
                            </m:r>
                          </m:e>
                          <m:sub>
                            <m:r>
                              <a:rPr lang="en-AU" b="0" i="1" smtClean="0">
                                <a:latin typeface="Cambria Math" panose="02040503050406030204" pitchFamily="18" charset="0"/>
                              </a:rPr>
                              <m:t>𝑥</m:t>
                            </m:r>
                          </m:sub>
                        </m:sSub>
                        <m:r>
                          <a:rPr lang="en-AU" b="0" i="1" smtClean="0">
                            <a:latin typeface="Cambria Math" panose="02040503050406030204" pitchFamily="18" charset="0"/>
                          </a:rPr>
                          <m:t>,</m:t>
                        </m:r>
                        <m:sSub>
                          <m:sSubPr>
                            <m:ctrlPr>
                              <a:rPr lang="en-AU" b="0" i="1" smtClean="0">
                                <a:latin typeface="Cambria Math" panose="02040503050406030204" pitchFamily="18" charset="0"/>
                              </a:rPr>
                            </m:ctrlPr>
                          </m:sSubPr>
                          <m:e>
                            <m:r>
                              <a:rPr lang="en-AU" b="0" i="1" smtClean="0">
                                <a:latin typeface="Cambria Math" panose="02040503050406030204" pitchFamily="18" charset="0"/>
                              </a:rPr>
                              <m:t>𝐴</m:t>
                            </m:r>
                          </m:e>
                          <m:sub>
                            <m:r>
                              <a:rPr lang="en-AU" b="0" i="1" smtClean="0">
                                <a:latin typeface="Cambria Math" panose="02040503050406030204" pitchFamily="18" charset="0"/>
                              </a:rPr>
                              <m:t>𝑦</m:t>
                            </m:r>
                          </m:sub>
                        </m:sSub>
                        <m:r>
                          <a:rPr lang="en-AU" b="0" i="1" smtClean="0">
                            <a:latin typeface="Cambria Math" panose="02040503050406030204" pitchFamily="18" charset="0"/>
                          </a:rPr>
                          <m:t>,</m:t>
                        </m:r>
                        <m:r>
                          <m:rPr>
                            <m:sty m:val="p"/>
                          </m:rPr>
                          <a:rPr lang="el-GR" b="0" i="1" smtClean="0">
                            <a:latin typeface="Cambria Math" panose="02040503050406030204" pitchFamily="18" charset="0"/>
                            <a:ea typeface="Cambria Math" panose="02040503050406030204" pitchFamily="18" charset="0"/>
                          </a:rPr>
                          <m:t>Φ</m:t>
                        </m:r>
                        <m:r>
                          <a:rPr lang="en-AU" b="0" i="1" smtClean="0">
                            <a:latin typeface="Cambria Math" panose="02040503050406030204" pitchFamily="18" charset="0"/>
                            <a:ea typeface="Cambria Math" panose="02040503050406030204" pitchFamily="18" charset="0"/>
                          </a:rPr>
                          <m:t>,</m:t>
                        </m:r>
                        <m:d>
                          <m:dPr>
                            <m:begChr m:val="|"/>
                            <m:endChr m:val="|"/>
                            <m:ctrlPr>
                              <a:rPr lang="en-AU" b="0" i="1" smtClean="0">
                                <a:latin typeface="Cambria Math" panose="02040503050406030204" pitchFamily="18" charset="0"/>
                                <a:ea typeface="Cambria Math" panose="02040503050406030204" pitchFamily="18" charset="0"/>
                              </a:rPr>
                            </m:ctrlPr>
                          </m:dPr>
                          <m:e>
                            <m:sSub>
                              <m:sSubPr>
                                <m:ctrlPr>
                                  <a:rPr lang="en-AU" b="0" i="1" smtClean="0">
                                    <a:latin typeface="Cambria Math" panose="02040503050406030204" pitchFamily="18" charset="0"/>
                                    <a:ea typeface="Cambria Math" panose="02040503050406030204" pitchFamily="18" charset="0"/>
                                  </a:rPr>
                                </m:ctrlPr>
                              </m:sSubPr>
                              <m:e>
                                <m:r>
                                  <a:rPr lang="en-AU" b="0" i="1" smtClean="0">
                                    <a:latin typeface="Cambria Math" panose="02040503050406030204" pitchFamily="18" charset="0"/>
                                    <a:ea typeface="Cambria Math" panose="02040503050406030204" pitchFamily="18" charset="0"/>
                                  </a:rPr>
                                  <m:t>𝜇</m:t>
                                </m:r>
                              </m:e>
                              <m:sub>
                                <m:r>
                                  <a:rPr lang="en-AU" b="0" i="1" smtClean="0">
                                    <a:latin typeface="Cambria Math" panose="02040503050406030204" pitchFamily="18" charset="0"/>
                                    <a:ea typeface="Cambria Math" panose="02040503050406030204" pitchFamily="18" charset="0"/>
                                  </a:rPr>
                                  <m:t>𝑥𝑦</m:t>
                                </m:r>
                              </m:sub>
                            </m:sSub>
                          </m:e>
                        </m:d>
                      </m:e>
                    </m:d>
                  </m:oMath>
                </a14:m>
                <a:endParaRPr lang="ru-RU" dirty="0">
                  <a:latin typeface="Cambria" panose="02040503050406030204" pitchFamily="18" charset="0"/>
                  <a:ea typeface="Cambria" panose="02040503050406030204" pitchFamily="18" charset="0"/>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320184" y="612803"/>
                <a:ext cx="4339714" cy="411010"/>
              </a:xfrm>
              <a:prstGeom prst="rect">
                <a:avLst/>
              </a:prstGeom>
              <a:blipFill rotWithShape="0">
                <a:blip r:embed="rId3"/>
                <a:stretch>
                  <a:fillRect l="-1266" t="-5970" b="-16418"/>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22" name="TextBox 21"/>
              <p:cNvSpPr txBox="1"/>
              <p:nvPr/>
            </p:nvSpPr>
            <p:spPr>
              <a:xfrm>
                <a:off x="5081212" y="667170"/>
                <a:ext cx="3069046" cy="369332"/>
              </a:xfrm>
              <a:prstGeom prst="rect">
                <a:avLst/>
              </a:prstGeom>
              <a:noFill/>
            </p:spPr>
            <p:txBody>
              <a:bodyPr wrap="none" rtlCol="0">
                <a:spAutoFit/>
              </a:bodyPr>
              <a:lstStyle/>
              <a:p>
                <a:pPr algn="ctr"/>
                <a:r>
                  <a:rPr lang="ru-RU" b="1" dirty="0" smtClean="0">
                    <a:latin typeface="Cambria" panose="02040503050406030204" pitchFamily="18" charset="0"/>
                    <a:ea typeface="Cambria" panose="02040503050406030204" pitchFamily="18" charset="0"/>
                  </a:rPr>
                  <a:t>Базовая система</a:t>
                </a:r>
                <a:r>
                  <a:rPr lang="ru-RU" dirty="0" smtClean="0">
                    <a:latin typeface="Cambria" panose="02040503050406030204" pitchFamily="18" charset="0"/>
                    <a:ea typeface="Cambria" panose="02040503050406030204" pitchFamily="18" charset="0"/>
                  </a:rPr>
                  <a:t> </a:t>
                </a:r>
                <a14:m>
                  <m:oMath xmlns:m="http://schemas.openxmlformats.org/officeDocument/2006/math">
                    <m:d>
                      <m:dPr>
                        <m:ctrlPr>
                          <a:rPr lang="ru-RU" i="1" smtClean="0">
                            <a:latin typeface="Cambria Math" panose="02040503050406030204" pitchFamily="18" charset="0"/>
                          </a:rPr>
                        </m:ctrlPr>
                      </m:dPr>
                      <m:e>
                        <m:r>
                          <a:rPr lang="en-AU" b="0" i="1" smtClean="0">
                            <a:latin typeface="Cambria Math" panose="02040503050406030204" pitchFamily="18" charset="0"/>
                          </a:rPr>
                          <m:t>𝐼</m:t>
                        </m:r>
                        <m:r>
                          <a:rPr lang="en-AU" b="0" i="1" smtClean="0">
                            <a:latin typeface="Cambria Math" panose="02040503050406030204" pitchFamily="18" charset="0"/>
                          </a:rPr>
                          <m:t>,</m:t>
                        </m:r>
                        <m:r>
                          <a:rPr lang="en-AU" b="0" i="1" smtClean="0">
                            <a:latin typeface="Cambria Math" panose="02040503050406030204" pitchFamily="18" charset="0"/>
                          </a:rPr>
                          <m:t>𝑃</m:t>
                        </m:r>
                        <m:r>
                          <a:rPr lang="en-AU" b="0" i="1" smtClean="0">
                            <a:latin typeface="Cambria Math" panose="02040503050406030204" pitchFamily="18" charset="0"/>
                          </a:rPr>
                          <m:t>,</m:t>
                        </m:r>
                        <m:r>
                          <a:rPr lang="el-GR" i="1">
                            <a:latin typeface="Cambria Math" panose="02040503050406030204" pitchFamily="18" charset="0"/>
                            <a:ea typeface="Cambria Math" panose="02040503050406030204" pitchFamily="18" charset="0"/>
                          </a:rPr>
                          <m:t>𝜓</m:t>
                        </m:r>
                        <m:r>
                          <a:rPr lang="en-AU" b="0" i="1" smtClean="0">
                            <a:latin typeface="Cambria Math" panose="02040503050406030204" pitchFamily="18" charset="0"/>
                            <a:ea typeface="Cambria Math" panose="02040503050406030204" pitchFamily="18" charset="0"/>
                          </a:rPr>
                          <m:t>,</m:t>
                        </m:r>
                        <m:r>
                          <a:rPr lang="en-AU" b="0" i="1" smtClean="0">
                            <a:latin typeface="Cambria Math" panose="02040503050406030204" pitchFamily="18" charset="0"/>
                            <a:ea typeface="Cambria Math" panose="02040503050406030204" pitchFamily="18" charset="0"/>
                          </a:rPr>
                          <m:t>𝜒</m:t>
                        </m:r>
                      </m:e>
                    </m:d>
                  </m:oMath>
                </a14:m>
                <a:endParaRPr lang="ru-RU" dirty="0">
                  <a:latin typeface="Cambria" panose="02040503050406030204" pitchFamily="18" charset="0"/>
                  <a:ea typeface="Cambria" panose="02040503050406030204" pitchFamily="18" charset="0"/>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5081212" y="667170"/>
                <a:ext cx="3069046" cy="369332"/>
              </a:xfrm>
              <a:prstGeom prst="rect">
                <a:avLst/>
              </a:prstGeom>
              <a:blipFill rotWithShape="0">
                <a:blip r:embed="rId4"/>
                <a:stretch>
                  <a:fillRect l="-1392" t="-9836" b="-22951"/>
                </a:stretch>
              </a:blipFill>
            </p:spPr>
            <p:txBody>
              <a:bodyPr/>
              <a:lstStyle/>
              <a:p>
                <a:r>
                  <a:rPr lang="ru-RU">
                    <a:noFill/>
                  </a:rPr>
                  <a:t> </a:t>
                </a:r>
              </a:p>
            </p:txBody>
          </p:sp>
        </mc:Fallback>
      </mc:AlternateContent>
      <p:pic>
        <p:nvPicPr>
          <p:cNvPr id="23" name="Рисунок 22"/>
          <p:cNvPicPr>
            <a:picLocks noChangeAspect="1"/>
          </p:cNvPicPr>
          <p:nvPr/>
        </p:nvPicPr>
        <p:blipFill>
          <a:blip r:embed="rId5"/>
          <a:stretch>
            <a:fillRect/>
          </a:stretch>
        </p:blipFill>
        <p:spPr>
          <a:xfrm>
            <a:off x="441516" y="1166546"/>
            <a:ext cx="1534397" cy="1500173"/>
          </a:xfrm>
          <a:prstGeom prst="rect">
            <a:avLst/>
          </a:prstGeom>
        </p:spPr>
      </p:pic>
      <p:sp>
        <p:nvSpPr>
          <p:cNvPr id="24" name="TextBox 23"/>
          <p:cNvSpPr txBox="1"/>
          <p:nvPr/>
        </p:nvSpPr>
        <p:spPr>
          <a:xfrm>
            <a:off x="1975913" y="1155199"/>
            <a:ext cx="1870192" cy="369332"/>
          </a:xfrm>
          <a:prstGeom prst="rect">
            <a:avLst/>
          </a:prstGeom>
          <a:noFill/>
        </p:spPr>
        <p:txBody>
          <a:bodyPr wrap="none" rtlCol="0">
            <a:spAutoFit/>
          </a:bodyPr>
          <a:lstStyle/>
          <a:p>
            <a:pPr algn="ctr"/>
            <a:r>
              <a:rPr lang="ru-RU" b="1" dirty="0" smtClean="0">
                <a:latin typeface="Cambria" panose="02040503050406030204" pitchFamily="18" charset="0"/>
                <a:ea typeface="Cambria" panose="02040503050406030204" pitchFamily="18" charset="0"/>
              </a:rPr>
              <a:t>Вектор Джонса</a:t>
            </a:r>
            <a:endParaRPr lang="ru-RU" b="1" dirty="0">
              <a:latin typeface="Cambria" panose="02040503050406030204" pitchFamily="18" charset="0"/>
              <a:ea typeface="Cambria" panose="02040503050406030204" pitchFamily="18" charset="0"/>
            </a:endParaRPr>
          </a:p>
        </p:txBody>
      </p:sp>
      <mc:AlternateContent xmlns:mc="http://schemas.openxmlformats.org/markup-compatibility/2006" xmlns:a14="http://schemas.microsoft.com/office/drawing/2010/main">
        <mc:Choice Requires="a14">
          <p:sp>
            <p:nvSpPr>
              <p:cNvPr id="28" name="TextBox 27"/>
              <p:cNvSpPr txBox="1"/>
              <p:nvPr/>
            </p:nvSpPr>
            <p:spPr>
              <a:xfrm>
                <a:off x="2113227" y="1678018"/>
                <a:ext cx="1595565" cy="71468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AU" b="1" i="0" smtClean="0">
                          <a:latin typeface="Cambria Math" panose="02040503050406030204" pitchFamily="18" charset="0"/>
                        </a:rPr>
                        <m:t>𝐃</m:t>
                      </m:r>
                      <m:r>
                        <a:rPr lang="en-AU" b="0" i="1" smtClean="0">
                          <a:latin typeface="Cambria Math" panose="02040503050406030204" pitchFamily="18" charset="0"/>
                        </a:rPr>
                        <m:t>=</m:t>
                      </m:r>
                      <m:d>
                        <m:dPr>
                          <m:ctrlPr>
                            <a:rPr lang="en-AU" b="0" i="1" smtClean="0">
                              <a:latin typeface="Cambria Math" panose="02040503050406030204" pitchFamily="18" charset="0"/>
                            </a:rPr>
                          </m:ctrlPr>
                        </m:dPr>
                        <m:e>
                          <m:m>
                            <m:mPr>
                              <m:mcs>
                                <m:mc>
                                  <m:mcPr>
                                    <m:count m:val="1"/>
                                    <m:mcJc m:val="center"/>
                                  </m:mcPr>
                                </m:mc>
                              </m:mcs>
                              <m:ctrlPr>
                                <a:rPr lang="en-AU" b="0" i="1" smtClean="0">
                                  <a:latin typeface="Cambria Math" panose="02040503050406030204" pitchFamily="18" charset="0"/>
                                </a:rPr>
                              </m:ctrlPr>
                            </m:mPr>
                            <m:mr>
                              <m:e>
                                <m:sSub>
                                  <m:sSubPr>
                                    <m:ctrlPr>
                                      <a:rPr lang="ru-RU" i="1">
                                        <a:latin typeface="Cambria Math" panose="02040503050406030204" pitchFamily="18" charset="0"/>
                                      </a:rPr>
                                    </m:ctrlPr>
                                  </m:sSubPr>
                                  <m:e>
                                    <m:r>
                                      <a:rPr lang="en-AU" i="1">
                                        <a:latin typeface="Cambria Math" panose="02040503050406030204" pitchFamily="18" charset="0"/>
                                      </a:rPr>
                                      <m:t>𝐴</m:t>
                                    </m:r>
                                  </m:e>
                                  <m:sub>
                                    <m:r>
                                      <a:rPr lang="en-AU" i="1">
                                        <a:latin typeface="Cambria Math" panose="02040503050406030204" pitchFamily="18" charset="0"/>
                                      </a:rPr>
                                      <m:t>𝑥</m:t>
                                    </m:r>
                                  </m:sub>
                                </m:sSub>
                              </m:e>
                            </m:mr>
                            <m:mr>
                              <m:e>
                                <m:sSub>
                                  <m:sSubPr>
                                    <m:ctrlPr>
                                      <a:rPr lang="ru-RU" i="1">
                                        <a:latin typeface="Cambria Math" panose="02040503050406030204" pitchFamily="18" charset="0"/>
                                      </a:rPr>
                                    </m:ctrlPr>
                                  </m:sSubPr>
                                  <m:e>
                                    <m:r>
                                      <a:rPr lang="en-AU" i="1">
                                        <a:latin typeface="Cambria Math" panose="02040503050406030204" pitchFamily="18" charset="0"/>
                                      </a:rPr>
                                      <m:t>𝐴</m:t>
                                    </m:r>
                                  </m:e>
                                  <m:sub>
                                    <m:r>
                                      <a:rPr lang="en-US" b="0" i="1" smtClean="0">
                                        <a:latin typeface="Cambria Math" panose="02040503050406030204" pitchFamily="18" charset="0"/>
                                      </a:rPr>
                                      <m:t>𝑦</m:t>
                                    </m:r>
                                  </m:sub>
                                </m:sSub>
                                <m:sSup>
                                  <m:sSupPr>
                                    <m:ctrlPr>
                                      <a:rPr lang="en-AU" i="1">
                                        <a:latin typeface="Cambria Math" panose="02040503050406030204" pitchFamily="18" charset="0"/>
                                      </a:rPr>
                                    </m:ctrlPr>
                                  </m:sSupPr>
                                  <m:e>
                                    <m:r>
                                      <a:rPr lang="en-AU" i="1">
                                        <a:latin typeface="Cambria Math" panose="02040503050406030204" pitchFamily="18" charset="0"/>
                                      </a:rPr>
                                      <m:t>𝑒</m:t>
                                    </m:r>
                                  </m:e>
                                  <m:sup>
                                    <m:r>
                                      <a:rPr lang="en-AU" i="1">
                                        <a:latin typeface="Cambria Math" panose="02040503050406030204" pitchFamily="18" charset="0"/>
                                      </a:rPr>
                                      <m:t>𝑗</m:t>
                                    </m:r>
                                    <m:r>
                                      <m:rPr>
                                        <m:sty m:val="p"/>
                                      </m:rPr>
                                      <a:rPr lang="el-GR" i="1" smtClean="0">
                                        <a:latin typeface="Cambria Math" panose="02040503050406030204" pitchFamily="18" charset="0"/>
                                        <a:ea typeface="Cambria Math" panose="02040503050406030204" pitchFamily="18" charset="0"/>
                                      </a:rPr>
                                      <m:t>Φ</m:t>
                                    </m:r>
                                  </m:sup>
                                </m:sSup>
                              </m:e>
                            </m:mr>
                          </m:m>
                        </m:e>
                      </m:d>
                    </m:oMath>
                  </m:oMathPara>
                </a14:m>
                <a:endParaRPr lang="ru-RU" i="1" dirty="0"/>
              </a:p>
            </p:txBody>
          </p:sp>
        </mc:Choice>
        <mc:Fallback xmlns="">
          <p:sp>
            <p:nvSpPr>
              <p:cNvPr id="28" name="TextBox 27"/>
              <p:cNvSpPr txBox="1">
                <a:spLocks noRot="1" noChangeAspect="1" noMove="1" noResize="1" noEditPoints="1" noAdjustHandles="1" noChangeArrowheads="1" noChangeShapeType="1" noTextEdit="1"/>
              </p:cNvSpPr>
              <p:nvPr/>
            </p:nvSpPr>
            <p:spPr>
              <a:xfrm>
                <a:off x="2113227" y="1678018"/>
                <a:ext cx="1595565" cy="714683"/>
              </a:xfrm>
              <a:prstGeom prst="rect">
                <a:avLst/>
              </a:prstGeom>
              <a:blipFill rotWithShape="0">
                <a:blip r:embed="rId6"/>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29" name="TextBox 28"/>
              <p:cNvSpPr txBox="1"/>
              <p:nvPr/>
            </p:nvSpPr>
            <p:spPr>
              <a:xfrm>
                <a:off x="1313120" y="2652116"/>
                <a:ext cx="1456296" cy="5542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AU" b="1" i="1" smtClean="0">
                              <a:latin typeface="Cambria Math" panose="02040503050406030204" pitchFamily="18" charset="0"/>
                            </a:rPr>
                          </m:ctrlPr>
                        </m:sSubPr>
                        <m:e>
                          <m:r>
                            <a:rPr lang="en-AU" b="1">
                              <a:latin typeface="Cambria Math" panose="02040503050406030204" pitchFamily="18" charset="0"/>
                            </a:rPr>
                            <m:t>𝐃</m:t>
                          </m:r>
                        </m:e>
                        <m:sub>
                          <m:r>
                            <a:rPr lang="en-US" b="1" i="1" smtClean="0">
                              <a:latin typeface="Cambria Math" panose="02040503050406030204" pitchFamily="18" charset="0"/>
                            </a:rPr>
                            <m:t>𝟏</m:t>
                          </m:r>
                        </m:sub>
                      </m:sSub>
                      <m:r>
                        <a:rPr lang="en-AU" b="0" i="1" smtClean="0">
                          <a:latin typeface="Cambria Math" panose="02040503050406030204" pitchFamily="18" charset="0"/>
                        </a:rPr>
                        <m:t>=</m:t>
                      </m:r>
                      <m:rad>
                        <m:radPr>
                          <m:degHide m:val="on"/>
                          <m:ctrlPr>
                            <a:rPr lang="en-AU" b="0" i="1" smtClean="0">
                              <a:latin typeface="Cambria Math" panose="02040503050406030204" pitchFamily="18" charset="0"/>
                            </a:rPr>
                          </m:ctrlPr>
                        </m:radPr>
                        <m:deg/>
                        <m:e>
                          <m:r>
                            <a:rPr lang="en-US" b="0" i="1" smtClean="0">
                              <a:latin typeface="Cambria Math" panose="02040503050406030204" pitchFamily="18" charset="0"/>
                            </a:rPr>
                            <m:t>𝐼</m:t>
                          </m:r>
                        </m:e>
                      </m:rad>
                      <m:d>
                        <m:dPr>
                          <m:ctrlPr>
                            <a:rPr lang="en-AU" b="0" i="1" smtClean="0">
                              <a:latin typeface="Cambria Math" panose="02040503050406030204" pitchFamily="18" charset="0"/>
                            </a:rPr>
                          </m:ctrlPr>
                        </m:dPr>
                        <m:e>
                          <m:m>
                            <m:mPr>
                              <m:mcs>
                                <m:mc>
                                  <m:mcPr>
                                    <m:count m:val="1"/>
                                    <m:mcJc m:val="center"/>
                                  </m:mcPr>
                                </m:mc>
                              </m:mcs>
                              <m:ctrlPr>
                                <a:rPr lang="en-AU" b="0" i="1" smtClean="0">
                                  <a:latin typeface="Cambria Math" panose="02040503050406030204" pitchFamily="18" charset="0"/>
                                </a:rPr>
                              </m:ctrlPr>
                            </m:mPr>
                            <m:mr>
                              <m:e>
                                <m:r>
                                  <a:rPr lang="en-US" b="0" i="1" smtClean="0">
                                    <a:latin typeface="Cambria Math" panose="02040503050406030204" pitchFamily="18" charset="0"/>
                                  </a:rPr>
                                  <m:t>1</m:t>
                                </m:r>
                              </m:e>
                            </m:mr>
                            <m:mr>
                              <m:e>
                                <m:r>
                                  <a:rPr lang="en-US" i="1" smtClean="0">
                                    <a:latin typeface="Cambria Math" panose="02040503050406030204" pitchFamily="18" charset="0"/>
                                  </a:rPr>
                                  <m:t>0</m:t>
                                </m:r>
                              </m:e>
                            </m:mr>
                          </m:m>
                        </m:e>
                      </m:d>
                    </m:oMath>
                  </m:oMathPara>
                </a14:m>
                <a:endParaRPr lang="ru-RU" i="1" dirty="0"/>
              </a:p>
            </p:txBody>
          </p:sp>
        </mc:Choice>
        <mc:Fallback xmlns="">
          <p:sp>
            <p:nvSpPr>
              <p:cNvPr id="29" name="TextBox 28"/>
              <p:cNvSpPr txBox="1">
                <a:spLocks noRot="1" noChangeAspect="1" noMove="1" noResize="1" noEditPoints="1" noAdjustHandles="1" noChangeArrowheads="1" noChangeShapeType="1" noTextEdit="1"/>
              </p:cNvSpPr>
              <p:nvPr/>
            </p:nvSpPr>
            <p:spPr>
              <a:xfrm>
                <a:off x="1313120" y="2652116"/>
                <a:ext cx="1456296" cy="554254"/>
              </a:xfrm>
              <a:prstGeom prst="rect">
                <a:avLst/>
              </a:prstGeom>
              <a:blipFill rotWithShape="0">
                <a:blip r:embed="rId7"/>
                <a:stretch>
                  <a:fillRect/>
                </a:stretch>
              </a:blipFill>
            </p:spPr>
            <p:txBody>
              <a:bodyPr/>
              <a:lstStyle/>
              <a:p>
                <a:r>
                  <a:rPr lang="ru-RU">
                    <a:noFill/>
                  </a:rPr>
                  <a:t> </a:t>
                </a:r>
              </a:p>
            </p:txBody>
          </p:sp>
        </mc:Fallback>
      </mc:AlternateContent>
      <p:cxnSp>
        <p:nvCxnSpPr>
          <p:cNvPr id="25" name="Прямая соединительная линия 24"/>
          <p:cNvCxnSpPr/>
          <p:nvPr/>
        </p:nvCxnSpPr>
        <p:spPr>
          <a:xfrm>
            <a:off x="4047898" y="2929243"/>
            <a:ext cx="612000" cy="0"/>
          </a:xfrm>
          <a:prstGeom prst="line">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 name="TextBox 29"/>
              <p:cNvSpPr txBox="1"/>
              <p:nvPr/>
            </p:nvSpPr>
            <p:spPr>
              <a:xfrm>
                <a:off x="1313120" y="3297689"/>
                <a:ext cx="1456296" cy="55245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AU" b="1" i="1" smtClean="0">
                              <a:latin typeface="Cambria Math" panose="02040503050406030204" pitchFamily="18" charset="0"/>
                            </a:rPr>
                          </m:ctrlPr>
                        </m:sSubPr>
                        <m:e>
                          <m:r>
                            <a:rPr lang="en-AU" b="1">
                              <a:latin typeface="Cambria Math" panose="02040503050406030204" pitchFamily="18" charset="0"/>
                            </a:rPr>
                            <m:t>𝐃</m:t>
                          </m:r>
                        </m:e>
                        <m:sub>
                          <m:r>
                            <a:rPr lang="en-US" b="1" i="1" smtClean="0">
                              <a:latin typeface="Cambria Math" panose="02040503050406030204" pitchFamily="18" charset="0"/>
                            </a:rPr>
                            <m:t>𝟐</m:t>
                          </m:r>
                        </m:sub>
                      </m:sSub>
                      <m:r>
                        <a:rPr lang="en-AU" b="0" i="1" smtClean="0">
                          <a:latin typeface="Cambria Math" panose="02040503050406030204" pitchFamily="18" charset="0"/>
                        </a:rPr>
                        <m:t>=</m:t>
                      </m:r>
                      <m:rad>
                        <m:radPr>
                          <m:degHide m:val="on"/>
                          <m:ctrlPr>
                            <a:rPr lang="en-AU" b="0" i="1" smtClean="0">
                              <a:latin typeface="Cambria Math" panose="02040503050406030204" pitchFamily="18" charset="0"/>
                            </a:rPr>
                          </m:ctrlPr>
                        </m:radPr>
                        <m:deg/>
                        <m:e>
                          <m:r>
                            <a:rPr lang="en-US" b="0" i="1" smtClean="0">
                              <a:latin typeface="Cambria Math" panose="02040503050406030204" pitchFamily="18" charset="0"/>
                            </a:rPr>
                            <m:t>𝐼</m:t>
                          </m:r>
                        </m:e>
                      </m:rad>
                      <m:d>
                        <m:dPr>
                          <m:ctrlPr>
                            <a:rPr lang="en-AU" b="0" i="1" smtClean="0">
                              <a:latin typeface="Cambria Math" panose="02040503050406030204" pitchFamily="18" charset="0"/>
                            </a:rPr>
                          </m:ctrlPr>
                        </m:dPr>
                        <m:e>
                          <m:m>
                            <m:mPr>
                              <m:mcs>
                                <m:mc>
                                  <m:mcPr>
                                    <m:count m:val="1"/>
                                    <m:mcJc m:val="center"/>
                                  </m:mcPr>
                                </m:mc>
                              </m:mcs>
                              <m:ctrlPr>
                                <a:rPr lang="en-AU" b="0" i="1" smtClean="0">
                                  <a:latin typeface="Cambria Math" panose="02040503050406030204" pitchFamily="18" charset="0"/>
                                </a:rPr>
                              </m:ctrlPr>
                            </m:mPr>
                            <m:mr>
                              <m:e>
                                <m:r>
                                  <a:rPr lang="en-US" b="0" i="1" smtClean="0">
                                    <a:latin typeface="Cambria Math" panose="02040503050406030204" pitchFamily="18" charset="0"/>
                                  </a:rPr>
                                  <m:t>0</m:t>
                                </m:r>
                              </m:e>
                            </m:mr>
                            <m:mr>
                              <m:e>
                                <m:r>
                                  <a:rPr lang="en-US" b="0" i="1" smtClean="0">
                                    <a:latin typeface="Cambria Math" panose="02040503050406030204" pitchFamily="18" charset="0"/>
                                  </a:rPr>
                                  <m:t>1</m:t>
                                </m:r>
                              </m:e>
                            </m:mr>
                          </m:m>
                        </m:e>
                      </m:d>
                    </m:oMath>
                  </m:oMathPara>
                </a14:m>
                <a:endParaRPr lang="ru-RU" i="1" dirty="0"/>
              </a:p>
            </p:txBody>
          </p:sp>
        </mc:Choice>
        <mc:Fallback xmlns="">
          <p:sp>
            <p:nvSpPr>
              <p:cNvPr id="30" name="TextBox 29"/>
              <p:cNvSpPr txBox="1">
                <a:spLocks noRot="1" noChangeAspect="1" noMove="1" noResize="1" noEditPoints="1" noAdjustHandles="1" noChangeArrowheads="1" noChangeShapeType="1" noTextEdit="1"/>
              </p:cNvSpPr>
              <p:nvPr/>
            </p:nvSpPr>
            <p:spPr>
              <a:xfrm>
                <a:off x="1313120" y="3297689"/>
                <a:ext cx="1456296" cy="552459"/>
              </a:xfrm>
              <a:prstGeom prst="rect">
                <a:avLst/>
              </a:prstGeom>
              <a:blipFill rotWithShape="0">
                <a:blip r:embed="rId8"/>
                <a:stretch>
                  <a:fillRect/>
                </a:stretch>
              </a:blipFill>
            </p:spPr>
            <p:txBody>
              <a:bodyPr/>
              <a:lstStyle/>
              <a:p>
                <a:r>
                  <a:rPr lang="ru-RU">
                    <a:noFill/>
                  </a:rPr>
                  <a:t> </a:t>
                </a:r>
              </a:p>
            </p:txBody>
          </p:sp>
        </mc:Fallback>
      </mc:AlternateContent>
      <p:cxnSp>
        <p:nvCxnSpPr>
          <p:cNvPr id="31" name="Прямая соединительная линия 30"/>
          <p:cNvCxnSpPr/>
          <p:nvPr/>
        </p:nvCxnSpPr>
        <p:spPr>
          <a:xfrm rot="5400000">
            <a:off x="4047898" y="3573918"/>
            <a:ext cx="612000" cy="0"/>
          </a:xfrm>
          <a:prstGeom prst="line">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2" name="TextBox 31"/>
              <p:cNvSpPr txBox="1"/>
              <p:nvPr/>
            </p:nvSpPr>
            <p:spPr>
              <a:xfrm>
                <a:off x="1113354" y="3948595"/>
                <a:ext cx="1855829" cy="61266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AU" b="1" i="1" smtClean="0">
                              <a:latin typeface="Cambria Math" panose="02040503050406030204" pitchFamily="18" charset="0"/>
                            </a:rPr>
                          </m:ctrlPr>
                        </m:sSubPr>
                        <m:e>
                          <m:r>
                            <a:rPr lang="en-AU" b="1">
                              <a:latin typeface="Cambria Math" panose="02040503050406030204" pitchFamily="18" charset="0"/>
                            </a:rPr>
                            <m:t>𝐃</m:t>
                          </m:r>
                        </m:e>
                        <m:sub>
                          <m:r>
                            <a:rPr lang="en-US" b="1" i="1" smtClean="0">
                              <a:latin typeface="Cambria Math" panose="02040503050406030204" pitchFamily="18" charset="0"/>
                            </a:rPr>
                            <m:t>𝟑</m:t>
                          </m:r>
                        </m:sub>
                      </m:sSub>
                      <m:r>
                        <a:rPr lang="en-AU" b="0" i="1" smtClean="0">
                          <a:latin typeface="Cambria Math" panose="02040503050406030204" pitchFamily="18" charset="0"/>
                        </a:rPr>
                        <m:t>=</m:t>
                      </m:r>
                      <m:rad>
                        <m:radPr>
                          <m:degHide m:val="on"/>
                          <m:ctrlPr>
                            <a:rPr lang="en-AU" b="0" i="1" smtClean="0">
                              <a:latin typeface="Cambria Math" panose="02040503050406030204" pitchFamily="18" charset="0"/>
                            </a:rPr>
                          </m:ctrlPr>
                        </m:radPr>
                        <m:deg/>
                        <m:e>
                          <m:r>
                            <a:rPr lang="en-US" b="0" i="1" smtClean="0">
                              <a:latin typeface="Cambria Math" panose="02040503050406030204" pitchFamily="18" charset="0"/>
                            </a:rPr>
                            <m:t>𝐼</m:t>
                          </m:r>
                        </m:e>
                      </m:rad>
                      <m:d>
                        <m:dPr>
                          <m:ctrlPr>
                            <a:rPr lang="en-AU" b="0" i="1" smtClean="0">
                              <a:latin typeface="Cambria Math" panose="02040503050406030204" pitchFamily="18" charset="0"/>
                            </a:rPr>
                          </m:ctrlPr>
                        </m:dPr>
                        <m:e>
                          <m:m>
                            <m:mPr>
                              <m:mcs>
                                <m:mc>
                                  <m:mcPr>
                                    <m:count m:val="1"/>
                                    <m:mcJc m:val="center"/>
                                  </m:mcPr>
                                </m:mc>
                              </m:mcs>
                              <m:ctrlPr>
                                <a:rPr lang="en-AU" b="0" i="1" smtClean="0">
                                  <a:latin typeface="Cambria Math" panose="02040503050406030204" pitchFamily="18" charset="0"/>
                                </a:rPr>
                              </m:ctrlPr>
                            </m:mPr>
                            <m:mr>
                              <m:e>
                                <m:func>
                                  <m:funcPr>
                                    <m:ctrlPr>
                                      <a:rPr lang="en-AU" b="0" i="1" smtClean="0">
                                        <a:latin typeface="Cambria Math" panose="02040503050406030204" pitchFamily="18" charset="0"/>
                                      </a:rPr>
                                    </m:ctrlPr>
                                  </m:funcPr>
                                  <m:fName>
                                    <m:r>
                                      <m:rPr>
                                        <m:sty m:val="p"/>
                                        <m:brk m:alnAt="7"/>
                                      </m:rPr>
                                      <a:rPr lang="en-AU" b="0" i="0" smtClean="0">
                                        <a:latin typeface="Cambria Math" panose="02040503050406030204" pitchFamily="18" charset="0"/>
                                      </a:rPr>
                                      <m:t>c</m:t>
                                    </m:r>
                                    <m:r>
                                      <m:rPr>
                                        <m:sty m:val="p"/>
                                      </m:rPr>
                                      <a:rPr lang="en-AU" b="0" i="0" smtClean="0">
                                        <a:latin typeface="Cambria Math" panose="02040503050406030204" pitchFamily="18" charset="0"/>
                                      </a:rPr>
                                      <m:t>os</m:t>
                                    </m:r>
                                  </m:fName>
                                  <m:e>
                                    <m:r>
                                      <a:rPr lang="el-GR" i="1">
                                        <a:latin typeface="Cambria Math" panose="02040503050406030204" pitchFamily="18" charset="0"/>
                                        <a:ea typeface="Cambria Math" panose="02040503050406030204" pitchFamily="18" charset="0"/>
                                      </a:rPr>
                                      <m:t>𝜓</m:t>
                                    </m:r>
                                  </m:e>
                                </m:func>
                              </m:e>
                            </m:mr>
                            <m:mr>
                              <m:e>
                                <m:func>
                                  <m:funcPr>
                                    <m:ctrlPr>
                                      <a:rPr lang="en-AU" b="0" i="1" smtClean="0">
                                        <a:latin typeface="Cambria Math" panose="02040503050406030204" pitchFamily="18" charset="0"/>
                                      </a:rPr>
                                    </m:ctrlPr>
                                  </m:funcPr>
                                  <m:fName>
                                    <m:r>
                                      <m:rPr>
                                        <m:sty m:val="p"/>
                                      </m:rPr>
                                      <a:rPr lang="en-AU" b="0" i="0" smtClean="0">
                                        <a:latin typeface="Cambria Math" panose="02040503050406030204" pitchFamily="18" charset="0"/>
                                      </a:rPr>
                                      <m:t>sin</m:t>
                                    </m:r>
                                  </m:fName>
                                  <m:e>
                                    <m:r>
                                      <a:rPr lang="el-GR" i="1">
                                        <a:latin typeface="Cambria Math" panose="02040503050406030204" pitchFamily="18" charset="0"/>
                                        <a:ea typeface="Cambria Math" panose="02040503050406030204" pitchFamily="18" charset="0"/>
                                      </a:rPr>
                                      <m:t>𝜓</m:t>
                                    </m:r>
                                  </m:e>
                                </m:func>
                              </m:e>
                            </m:mr>
                          </m:m>
                        </m:e>
                      </m:d>
                    </m:oMath>
                  </m:oMathPara>
                </a14:m>
                <a:endParaRPr lang="ru-RU" i="1" dirty="0"/>
              </a:p>
            </p:txBody>
          </p:sp>
        </mc:Choice>
        <mc:Fallback xmlns="">
          <p:sp>
            <p:nvSpPr>
              <p:cNvPr id="32" name="TextBox 31"/>
              <p:cNvSpPr txBox="1">
                <a:spLocks noRot="1" noChangeAspect="1" noMove="1" noResize="1" noEditPoints="1" noAdjustHandles="1" noChangeArrowheads="1" noChangeShapeType="1" noTextEdit="1"/>
              </p:cNvSpPr>
              <p:nvPr/>
            </p:nvSpPr>
            <p:spPr>
              <a:xfrm>
                <a:off x="1113354" y="3948595"/>
                <a:ext cx="1855829" cy="612668"/>
              </a:xfrm>
              <a:prstGeom prst="rect">
                <a:avLst/>
              </a:prstGeom>
              <a:blipFill rotWithShape="0">
                <a:blip r:embed="rId9"/>
                <a:stretch>
                  <a:fillRect/>
                </a:stretch>
              </a:blipFill>
            </p:spPr>
            <p:txBody>
              <a:bodyPr/>
              <a:lstStyle/>
              <a:p>
                <a:r>
                  <a:rPr lang="ru-RU">
                    <a:noFill/>
                  </a:rPr>
                  <a:t> </a:t>
                </a:r>
              </a:p>
            </p:txBody>
          </p:sp>
        </mc:Fallback>
      </mc:AlternateContent>
      <p:cxnSp>
        <p:nvCxnSpPr>
          <p:cNvPr id="33" name="Прямая соединительная линия 32"/>
          <p:cNvCxnSpPr/>
          <p:nvPr/>
        </p:nvCxnSpPr>
        <p:spPr>
          <a:xfrm rot="7500000">
            <a:off x="4047898" y="4254929"/>
            <a:ext cx="612000" cy="0"/>
          </a:xfrm>
          <a:prstGeom prst="line">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4" name="TextBox 33"/>
              <p:cNvSpPr txBox="1"/>
              <p:nvPr/>
            </p:nvSpPr>
            <p:spPr>
              <a:xfrm>
                <a:off x="1217261" y="4656146"/>
                <a:ext cx="1648015" cy="9106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AU" b="1" i="1" smtClean="0">
                              <a:latin typeface="Cambria Math" panose="02040503050406030204" pitchFamily="18" charset="0"/>
                            </a:rPr>
                          </m:ctrlPr>
                        </m:sSubPr>
                        <m:e>
                          <m:r>
                            <a:rPr lang="en-AU" b="1">
                              <a:latin typeface="Cambria Math" panose="02040503050406030204" pitchFamily="18" charset="0"/>
                            </a:rPr>
                            <m:t>𝐃</m:t>
                          </m:r>
                        </m:e>
                        <m:sub>
                          <m:r>
                            <a:rPr lang="en-US" b="1" i="1" smtClean="0">
                              <a:latin typeface="Cambria Math" panose="02040503050406030204" pitchFamily="18" charset="0"/>
                            </a:rPr>
                            <m:t>𝟒</m:t>
                          </m:r>
                        </m:sub>
                      </m:sSub>
                      <m:r>
                        <a:rPr lang="en-AU" b="0" i="1" smtClean="0">
                          <a:latin typeface="Cambria Math" panose="02040503050406030204" pitchFamily="18" charset="0"/>
                        </a:rPr>
                        <m:t>=</m:t>
                      </m:r>
                      <m:rad>
                        <m:radPr>
                          <m:degHide m:val="on"/>
                          <m:ctrlPr>
                            <a:rPr lang="en-AU" b="0" i="1" smtClean="0">
                              <a:latin typeface="Cambria Math" panose="02040503050406030204" pitchFamily="18" charset="0"/>
                            </a:rPr>
                          </m:ctrlPr>
                        </m:radPr>
                        <m:deg/>
                        <m:e>
                          <m:f>
                            <m:fPr>
                              <m:ctrlPr>
                                <a:rPr lang="en-AU" b="0" i="1" smtClean="0">
                                  <a:latin typeface="Cambria Math" panose="02040503050406030204" pitchFamily="18" charset="0"/>
                                </a:rPr>
                              </m:ctrlPr>
                            </m:fPr>
                            <m:num>
                              <m:r>
                                <a:rPr lang="en-US" i="1">
                                  <a:latin typeface="Cambria Math" panose="02040503050406030204" pitchFamily="18" charset="0"/>
                                </a:rPr>
                                <m:t>𝐼</m:t>
                              </m:r>
                            </m:num>
                            <m:den>
                              <m:r>
                                <a:rPr lang="en-US" b="0" i="1" smtClean="0">
                                  <a:latin typeface="Cambria Math" panose="02040503050406030204" pitchFamily="18" charset="0"/>
                                </a:rPr>
                                <m:t>2</m:t>
                              </m:r>
                            </m:den>
                          </m:f>
                        </m:e>
                      </m:rad>
                      <m:d>
                        <m:dPr>
                          <m:ctrlPr>
                            <a:rPr lang="en-AU" b="0" i="1" smtClean="0">
                              <a:latin typeface="Cambria Math" panose="02040503050406030204" pitchFamily="18" charset="0"/>
                            </a:rPr>
                          </m:ctrlPr>
                        </m:dPr>
                        <m:e>
                          <m:m>
                            <m:mPr>
                              <m:mcs>
                                <m:mc>
                                  <m:mcPr>
                                    <m:count m:val="1"/>
                                    <m:mcJc m:val="center"/>
                                  </m:mcPr>
                                </m:mc>
                              </m:mcs>
                              <m:ctrlPr>
                                <a:rPr lang="en-AU" b="0" i="1" smtClean="0">
                                  <a:latin typeface="Cambria Math" panose="02040503050406030204" pitchFamily="18" charset="0"/>
                                </a:rPr>
                              </m:ctrlPr>
                            </m:mPr>
                            <m:mr>
                              <m:e>
                                <m:r>
                                  <a:rPr lang="en-US" b="0" i="1" smtClean="0">
                                    <a:latin typeface="Cambria Math" panose="02040503050406030204" pitchFamily="18" charset="0"/>
                                  </a:rPr>
                                  <m:t>1</m:t>
                                </m:r>
                              </m:e>
                            </m:mr>
                            <m:mr>
                              <m:e>
                                <m:r>
                                  <a:rPr lang="en-AU"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𝑗</m:t>
                                </m:r>
                              </m:e>
                            </m:mr>
                          </m:m>
                        </m:e>
                      </m:d>
                    </m:oMath>
                  </m:oMathPara>
                </a14:m>
                <a:endParaRPr lang="ru-RU" i="1" dirty="0"/>
              </a:p>
            </p:txBody>
          </p:sp>
        </mc:Choice>
        <mc:Fallback xmlns="">
          <p:sp>
            <p:nvSpPr>
              <p:cNvPr id="34" name="TextBox 33"/>
              <p:cNvSpPr txBox="1">
                <a:spLocks noRot="1" noChangeAspect="1" noMove="1" noResize="1" noEditPoints="1" noAdjustHandles="1" noChangeArrowheads="1" noChangeShapeType="1" noTextEdit="1"/>
              </p:cNvSpPr>
              <p:nvPr/>
            </p:nvSpPr>
            <p:spPr>
              <a:xfrm>
                <a:off x="1217261" y="4656146"/>
                <a:ext cx="1648015" cy="910699"/>
              </a:xfrm>
              <a:prstGeom prst="rect">
                <a:avLst/>
              </a:prstGeom>
              <a:blipFill rotWithShape="0">
                <a:blip r:embed="rId10"/>
                <a:stretch>
                  <a:fillRect/>
                </a:stretch>
              </a:blipFill>
            </p:spPr>
            <p:txBody>
              <a:bodyPr/>
              <a:lstStyle/>
              <a:p>
                <a:r>
                  <a:rPr lang="ru-RU">
                    <a:noFill/>
                  </a:rPr>
                  <a:t> </a:t>
                </a:r>
              </a:p>
            </p:txBody>
          </p:sp>
        </mc:Fallback>
      </mc:AlternateContent>
      <p:sp>
        <p:nvSpPr>
          <p:cNvPr id="35" name="Овал 34"/>
          <p:cNvSpPr/>
          <p:nvPr/>
        </p:nvSpPr>
        <p:spPr>
          <a:xfrm>
            <a:off x="4047898" y="4805495"/>
            <a:ext cx="612000" cy="6120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mc:AlternateContent xmlns:mc="http://schemas.openxmlformats.org/markup-compatibility/2006" xmlns:a14="http://schemas.microsoft.com/office/drawing/2010/main">
        <mc:Choice Requires="a14">
          <p:sp>
            <p:nvSpPr>
              <p:cNvPr id="36" name="TextBox 35"/>
              <p:cNvSpPr txBox="1"/>
              <p:nvPr/>
            </p:nvSpPr>
            <p:spPr>
              <a:xfrm>
                <a:off x="106668" y="5652690"/>
                <a:ext cx="3869201" cy="6379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AU" b="1" i="1" smtClean="0">
                              <a:latin typeface="Cambria Math" panose="02040503050406030204" pitchFamily="18" charset="0"/>
                            </a:rPr>
                          </m:ctrlPr>
                        </m:sSubPr>
                        <m:e>
                          <m:r>
                            <a:rPr lang="en-AU" b="1">
                              <a:latin typeface="Cambria Math" panose="02040503050406030204" pitchFamily="18" charset="0"/>
                            </a:rPr>
                            <m:t>𝐃</m:t>
                          </m:r>
                        </m:e>
                        <m:sub>
                          <m:r>
                            <a:rPr lang="en-US" b="1" i="1" smtClean="0">
                              <a:latin typeface="Cambria Math" panose="02040503050406030204" pitchFamily="18" charset="0"/>
                            </a:rPr>
                            <m:t>𝟓</m:t>
                          </m:r>
                        </m:sub>
                      </m:sSub>
                      <m:r>
                        <a:rPr lang="en-AU" b="0" i="1" smtClean="0">
                          <a:latin typeface="Cambria Math" panose="02040503050406030204" pitchFamily="18" charset="0"/>
                        </a:rPr>
                        <m:t>=</m:t>
                      </m:r>
                      <m:rad>
                        <m:radPr>
                          <m:degHide m:val="on"/>
                          <m:ctrlPr>
                            <a:rPr lang="en-AU" i="1">
                              <a:latin typeface="Cambria Math" panose="02040503050406030204" pitchFamily="18" charset="0"/>
                            </a:rPr>
                          </m:ctrlPr>
                        </m:radPr>
                        <m:deg/>
                        <m:e>
                          <m:r>
                            <a:rPr lang="en-US" i="1">
                              <a:latin typeface="Cambria Math" panose="02040503050406030204" pitchFamily="18" charset="0"/>
                            </a:rPr>
                            <m:t>𝐼</m:t>
                          </m:r>
                        </m:e>
                      </m:rad>
                      <m:d>
                        <m:dPr>
                          <m:ctrlPr>
                            <a:rPr lang="en-AU" b="0" i="1" smtClean="0">
                              <a:latin typeface="Cambria Math" panose="02040503050406030204" pitchFamily="18" charset="0"/>
                            </a:rPr>
                          </m:ctrlPr>
                        </m:dPr>
                        <m:e>
                          <m:m>
                            <m:mPr>
                              <m:mcs>
                                <m:mc>
                                  <m:mcPr>
                                    <m:count m:val="1"/>
                                    <m:mcJc m:val="center"/>
                                  </m:mcPr>
                                </m:mc>
                              </m:mcs>
                              <m:ctrlPr>
                                <a:rPr lang="en-AU" b="0" i="1" smtClean="0">
                                  <a:latin typeface="Cambria Math" panose="02040503050406030204" pitchFamily="18" charset="0"/>
                                </a:rPr>
                              </m:ctrlPr>
                            </m:mPr>
                            <m:mr>
                              <m:e>
                                <m:func>
                                  <m:funcPr>
                                    <m:ctrlPr>
                                      <a:rPr lang="en-AU" i="1">
                                        <a:latin typeface="Cambria Math" panose="02040503050406030204" pitchFamily="18" charset="0"/>
                                      </a:rPr>
                                    </m:ctrlPr>
                                  </m:funcPr>
                                  <m:fName>
                                    <m:r>
                                      <m:rPr>
                                        <m:sty m:val="p"/>
                                        <m:brk m:alnAt="7"/>
                                      </m:rPr>
                                      <a:rPr lang="en-AU">
                                        <a:latin typeface="Cambria Math" panose="02040503050406030204" pitchFamily="18" charset="0"/>
                                      </a:rPr>
                                      <m:t>c</m:t>
                                    </m:r>
                                    <m:r>
                                      <m:rPr>
                                        <m:sty m:val="p"/>
                                      </m:rPr>
                                      <a:rPr lang="en-AU">
                                        <a:latin typeface="Cambria Math" panose="02040503050406030204" pitchFamily="18" charset="0"/>
                                      </a:rPr>
                                      <m:t>os</m:t>
                                    </m:r>
                                  </m:fName>
                                  <m:e>
                                    <m:r>
                                      <a:rPr lang="el-GR" i="1">
                                        <a:latin typeface="Cambria Math" panose="02040503050406030204" pitchFamily="18" charset="0"/>
                                        <a:ea typeface="Cambria Math" panose="02040503050406030204" pitchFamily="18" charset="0"/>
                                      </a:rPr>
                                      <m:t>𝜓</m:t>
                                    </m:r>
                                  </m:e>
                                </m:func>
                                <m:func>
                                  <m:funcPr>
                                    <m:ctrlPr>
                                      <a:rPr lang="en-AU" i="1">
                                        <a:latin typeface="Cambria Math" panose="02040503050406030204" pitchFamily="18" charset="0"/>
                                      </a:rPr>
                                    </m:ctrlPr>
                                  </m:funcPr>
                                  <m:fName>
                                    <m:r>
                                      <m:rPr>
                                        <m:sty m:val="p"/>
                                        <m:brk m:alnAt="7"/>
                                      </m:rPr>
                                      <a:rPr lang="en-AU">
                                        <a:latin typeface="Cambria Math" panose="02040503050406030204" pitchFamily="18" charset="0"/>
                                      </a:rPr>
                                      <m:t>c</m:t>
                                    </m:r>
                                    <m:r>
                                      <m:rPr>
                                        <m:sty m:val="p"/>
                                      </m:rPr>
                                      <a:rPr lang="en-AU">
                                        <a:latin typeface="Cambria Math" panose="02040503050406030204" pitchFamily="18" charset="0"/>
                                      </a:rPr>
                                      <m:t>os</m:t>
                                    </m:r>
                                  </m:fName>
                                  <m:e>
                                    <m:r>
                                      <a:rPr lang="en-AU" i="1">
                                        <a:latin typeface="Cambria Math" panose="02040503050406030204" pitchFamily="18" charset="0"/>
                                        <a:ea typeface="Cambria Math" panose="02040503050406030204" pitchFamily="18" charset="0"/>
                                      </a:rPr>
                                      <m:t>𝜒</m:t>
                                    </m:r>
                                  </m:e>
                                </m:func>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𝑗</m:t>
                                </m:r>
                                <m:func>
                                  <m:funcPr>
                                    <m:ctrlPr>
                                      <a:rPr lang="en-US" b="0" i="1" smtClean="0">
                                        <a:latin typeface="Cambria Math" panose="02040503050406030204" pitchFamily="18" charset="0"/>
                                        <a:ea typeface="Cambria Math" panose="02040503050406030204" pitchFamily="18" charset="0"/>
                                      </a:rPr>
                                    </m:ctrlPr>
                                  </m:funcPr>
                                  <m:fName>
                                    <m:r>
                                      <m:rPr>
                                        <m:sty m:val="p"/>
                                      </m:rPr>
                                      <a:rPr lang="en-US" b="0" i="0" smtClean="0">
                                        <a:latin typeface="Cambria Math" panose="02040503050406030204" pitchFamily="18" charset="0"/>
                                        <a:ea typeface="Cambria Math" panose="02040503050406030204" pitchFamily="18" charset="0"/>
                                      </a:rPr>
                                      <m:t>sin</m:t>
                                    </m:r>
                                  </m:fName>
                                  <m:e>
                                    <m:r>
                                      <a:rPr lang="el-GR" i="1">
                                        <a:latin typeface="Cambria Math" panose="02040503050406030204" pitchFamily="18" charset="0"/>
                                        <a:ea typeface="Cambria Math" panose="02040503050406030204" pitchFamily="18" charset="0"/>
                                      </a:rPr>
                                      <m:t>𝜓</m:t>
                                    </m:r>
                                  </m:e>
                                </m:func>
                                <m:func>
                                  <m:funcPr>
                                    <m:ctrlPr>
                                      <a:rPr lang="en-US" b="0" i="1" smtClean="0">
                                        <a:latin typeface="Cambria Math" panose="02040503050406030204" pitchFamily="18" charset="0"/>
                                        <a:ea typeface="Cambria Math" panose="02040503050406030204" pitchFamily="18" charset="0"/>
                                      </a:rPr>
                                    </m:ctrlPr>
                                  </m:funcPr>
                                  <m:fName>
                                    <m:r>
                                      <m:rPr>
                                        <m:sty m:val="p"/>
                                      </m:rPr>
                                      <a:rPr lang="en-US" b="0" i="0" smtClean="0">
                                        <a:latin typeface="Cambria Math" panose="02040503050406030204" pitchFamily="18" charset="0"/>
                                        <a:ea typeface="Cambria Math" panose="02040503050406030204" pitchFamily="18" charset="0"/>
                                      </a:rPr>
                                      <m:t>sin</m:t>
                                    </m:r>
                                  </m:fName>
                                  <m:e>
                                    <m:r>
                                      <a:rPr lang="en-AU" i="1">
                                        <a:latin typeface="Cambria Math" panose="02040503050406030204" pitchFamily="18" charset="0"/>
                                        <a:ea typeface="Cambria Math" panose="02040503050406030204" pitchFamily="18" charset="0"/>
                                      </a:rPr>
                                      <m:t>𝜒</m:t>
                                    </m:r>
                                  </m:e>
                                </m:func>
                              </m:e>
                            </m:mr>
                            <m:mr>
                              <m:e>
                                <m:func>
                                  <m:funcPr>
                                    <m:ctrlPr>
                                      <a:rPr lang="en-AU" b="0" i="1" smtClean="0">
                                        <a:latin typeface="Cambria Math" panose="02040503050406030204" pitchFamily="18" charset="0"/>
                                      </a:rPr>
                                    </m:ctrlPr>
                                  </m:funcPr>
                                  <m:fName>
                                    <m:r>
                                      <m:rPr>
                                        <m:sty m:val="p"/>
                                      </m:rPr>
                                      <a:rPr lang="en-AU" b="0" i="0" smtClean="0">
                                        <a:latin typeface="Cambria Math" panose="02040503050406030204" pitchFamily="18" charset="0"/>
                                      </a:rPr>
                                      <m:t>sin</m:t>
                                    </m:r>
                                  </m:fName>
                                  <m:e>
                                    <m:r>
                                      <a:rPr lang="el-GR" i="1">
                                        <a:latin typeface="Cambria Math" panose="02040503050406030204" pitchFamily="18" charset="0"/>
                                        <a:ea typeface="Cambria Math" panose="02040503050406030204" pitchFamily="18" charset="0"/>
                                      </a:rPr>
                                      <m:t>𝜓</m:t>
                                    </m:r>
                                  </m:e>
                                </m:func>
                                <m:func>
                                  <m:funcPr>
                                    <m:ctrlPr>
                                      <a:rPr lang="en-AU" b="0" i="1" smtClean="0">
                                        <a:latin typeface="Cambria Math" panose="02040503050406030204" pitchFamily="18" charset="0"/>
                                      </a:rPr>
                                    </m:ctrlPr>
                                  </m:funcPr>
                                  <m:fName>
                                    <m:r>
                                      <m:rPr>
                                        <m:sty m:val="p"/>
                                      </m:rPr>
                                      <a:rPr lang="en-AU" b="0" i="0" smtClean="0">
                                        <a:latin typeface="Cambria Math" panose="02040503050406030204" pitchFamily="18" charset="0"/>
                                      </a:rPr>
                                      <m:t>cos</m:t>
                                    </m:r>
                                  </m:fName>
                                  <m:e>
                                    <m:r>
                                      <a:rPr lang="en-AU" i="1">
                                        <a:latin typeface="Cambria Math" panose="02040503050406030204" pitchFamily="18" charset="0"/>
                                        <a:ea typeface="Cambria Math" panose="02040503050406030204" pitchFamily="18" charset="0"/>
                                      </a:rPr>
                                      <m:t>𝜒</m:t>
                                    </m:r>
                                  </m:e>
                                </m:func>
                                <m:r>
                                  <a:rPr lang="en-US" b="0" i="1" smtClean="0">
                                    <a:latin typeface="Cambria Math" panose="02040503050406030204" pitchFamily="18" charset="0"/>
                                  </a:rPr>
                                  <m:t>+</m:t>
                                </m:r>
                                <m:r>
                                  <a:rPr lang="en-US" b="0" i="1" smtClean="0">
                                    <a:latin typeface="Cambria Math" panose="02040503050406030204" pitchFamily="18" charset="0"/>
                                  </a:rPr>
                                  <m:t>𝑗</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r>
                                      <a:rPr lang="el-GR" i="1">
                                        <a:latin typeface="Cambria Math" panose="02040503050406030204" pitchFamily="18" charset="0"/>
                                        <a:ea typeface="Cambria Math" panose="02040503050406030204" pitchFamily="18" charset="0"/>
                                      </a:rPr>
                                      <m:t>𝜓</m:t>
                                    </m:r>
                                  </m:e>
                                </m:func>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sin</m:t>
                                    </m:r>
                                  </m:fName>
                                  <m:e>
                                    <m:r>
                                      <a:rPr lang="en-AU" i="1">
                                        <a:latin typeface="Cambria Math" panose="02040503050406030204" pitchFamily="18" charset="0"/>
                                        <a:ea typeface="Cambria Math" panose="02040503050406030204" pitchFamily="18" charset="0"/>
                                      </a:rPr>
                                      <m:t>𝜒</m:t>
                                    </m:r>
                                  </m:e>
                                </m:func>
                              </m:e>
                            </m:mr>
                          </m:m>
                        </m:e>
                      </m:d>
                    </m:oMath>
                  </m:oMathPara>
                </a14:m>
                <a:endParaRPr lang="ru-RU" i="1" dirty="0"/>
              </a:p>
            </p:txBody>
          </p:sp>
        </mc:Choice>
        <mc:Fallback xmlns="">
          <p:sp>
            <p:nvSpPr>
              <p:cNvPr id="36" name="TextBox 35"/>
              <p:cNvSpPr txBox="1">
                <a:spLocks noRot="1" noChangeAspect="1" noMove="1" noResize="1" noEditPoints="1" noAdjustHandles="1" noChangeArrowheads="1" noChangeShapeType="1" noTextEdit="1"/>
              </p:cNvSpPr>
              <p:nvPr/>
            </p:nvSpPr>
            <p:spPr>
              <a:xfrm>
                <a:off x="106668" y="5652690"/>
                <a:ext cx="3869201" cy="637932"/>
              </a:xfrm>
              <a:prstGeom prst="rect">
                <a:avLst/>
              </a:prstGeom>
              <a:blipFill rotWithShape="0">
                <a:blip r:embed="rId11"/>
                <a:stretch>
                  <a:fillRect/>
                </a:stretch>
              </a:blipFill>
            </p:spPr>
            <p:txBody>
              <a:bodyPr/>
              <a:lstStyle/>
              <a:p>
                <a:r>
                  <a:rPr lang="ru-RU">
                    <a:noFill/>
                  </a:rPr>
                  <a:t> </a:t>
                </a:r>
              </a:p>
            </p:txBody>
          </p:sp>
        </mc:Fallback>
      </mc:AlternateContent>
      <p:sp>
        <p:nvSpPr>
          <p:cNvPr id="37" name="Овал 36"/>
          <p:cNvSpPr/>
          <p:nvPr/>
        </p:nvSpPr>
        <p:spPr>
          <a:xfrm rot="1800000">
            <a:off x="4227898" y="5665656"/>
            <a:ext cx="252000" cy="6120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1" name="TextBox 40"/>
          <p:cNvSpPr txBox="1"/>
          <p:nvPr/>
        </p:nvSpPr>
        <p:spPr>
          <a:xfrm>
            <a:off x="8049708" y="1095850"/>
            <a:ext cx="1991123" cy="369332"/>
          </a:xfrm>
          <a:prstGeom prst="rect">
            <a:avLst/>
          </a:prstGeom>
          <a:noFill/>
        </p:spPr>
        <p:txBody>
          <a:bodyPr wrap="none" rtlCol="0">
            <a:spAutoFit/>
          </a:bodyPr>
          <a:lstStyle/>
          <a:p>
            <a:pPr algn="ctr"/>
            <a:r>
              <a:rPr lang="ru-RU" b="1" dirty="0" smtClean="0">
                <a:latin typeface="Cambria" panose="02040503050406030204" pitchFamily="18" charset="0"/>
                <a:ea typeface="Cambria" panose="02040503050406030204" pitchFamily="18" charset="0"/>
              </a:rPr>
              <a:t>Сфера Пуанкаре</a:t>
            </a:r>
            <a:endParaRPr lang="ru-RU" b="1" dirty="0">
              <a:latin typeface="Cambria" panose="02040503050406030204" pitchFamily="18" charset="0"/>
              <a:ea typeface="Cambria" panose="02040503050406030204" pitchFamily="18" charset="0"/>
            </a:endParaRPr>
          </a:p>
        </p:txBody>
      </p:sp>
      <p:pic>
        <p:nvPicPr>
          <p:cNvPr id="42" name="Рисунок 41"/>
          <p:cNvPicPr>
            <a:picLocks noChangeAspect="1"/>
          </p:cNvPicPr>
          <p:nvPr/>
        </p:nvPicPr>
        <p:blipFill>
          <a:blip r:embed="rId12"/>
          <a:stretch>
            <a:fillRect/>
          </a:stretch>
        </p:blipFill>
        <p:spPr>
          <a:xfrm>
            <a:off x="6200500" y="1465182"/>
            <a:ext cx="5318418" cy="4876269"/>
          </a:xfrm>
          <a:prstGeom prst="rect">
            <a:avLst/>
          </a:prstGeom>
        </p:spPr>
      </p:pic>
    </p:spTree>
    <p:extLst>
      <p:ext uri="{BB962C8B-B14F-4D97-AF65-F5344CB8AC3E}">
        <p14:creationId xmlns:p14="http://schemas.microsoft.com/office/powerpoint/2010/main" val="3426211526"/>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3412</TotalTime>
  <Words>1128</Words>
  <Application>Microsoft Office PowerPoint</Application>
  <PresentationFormat>Широкоэкранный</PresentationFormat>
  <Paragraphs>380</Paragraphs>
  <Slides>30</Slides>
  <Notes>29</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30</vt:i4>
      </vt:variant>
    </vt:vector>
  </HeadingPairs>
  <TitlesOfParts>
    <vt:vector size="36" baseType="lpstr">
      <vt:lpstr>Arial</vt:lpstr>
      <vt:lpstr>Calibri</vt:lpstr>
      <vt:lpstr>Calibri Light</vt:lpstr>
      <vt:lpstr>Cambria</vt:lpstr>
      <vt:lpstr>Cambria Math</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Перетокин Артем</dc:creator>
  <cp:lastModifiedBy>Перетокин Артем</cp:lastModifiedBy>
  <cp:revision>135</cp:revision>
  <dcterms:created xsi:type="dcterms:W3CDTF">2025-12-01T12:42:15Z</dcterms:created>
  <dcterms:modified xsi:type="dcterms:W3CDTF">2025-12-12T12:02:38Z</dcterms:modified>
</cp:coreProperties>
</file>