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59" r:id="rId6"/>
    <p:sldId id="260" r:id="rId7"/>
    <p:sldId id="271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414A-D8A6-4D8E-A27C-BCCCD5FA155A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1F2E-AA7D-4B63-A6CC-6E5B35E1A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44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414A-D8A6-4D8E-A27C-BCCCD5FA155A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1F2E-AA7D-4B63-A6CC-6E5B35E1A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414A-D8A6-4D8E-A27C-BCCCD5FA155A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1F2E-AA7D-4B63-A6CC-6E5B35E1A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3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414A-D8A6-4D8E-A27C-BCCCD5FA155A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1F2E-AA7D-4B63-A6CC-6E5B35E1A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0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414A-D8A6-4D8E-A27C-BCCCD5FA155A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1F2E-AA7D-4B63-A6CC-6E5B35E1A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2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414A-D8A6-4D8E-A27C-BCCCD5FA155A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1F2E-AA7D-4B63-A6CC-6E5B35E1A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41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414A-D8A6-4D8E-A27C-BCCCD5FA155A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1F2E-AA7D-4B63-A6CC-6E5B35E1A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4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414A-D8A6-4D8E-A27C-BCCCD5FA155A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1F2E-AA7D-4B63-A6CC-6E5B35E1A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84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414A-D8A6-4D8E-A27C-BCCCD5FA155A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1F2E-AA7D-4B63-A6CC-6E5B35E1A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5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414A-D8A6-4D8E-A27C-BCCCD5FA155A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1F2E-AA7D-4B63-A6CC-6E5B35E1A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08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414A-D8A6-4D8E-A27C-BCCCD5FA155A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1F2E-AA7D-4B63-A6CC-6E5B35E1A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49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D414A-D8A6-4D8E-A27C-BCCCD5FA155A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91F2E-AA7D-4B63-A6CC-6E5B35E1A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5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4856" y="170757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Абсолютные измерения </a:t>
            </a:r>
            <a:r>
              <a:rPr lang="ru-RU" dirty="0" smtClean="0"/>
              <a:t>поверхностей зеркал с </a:t>
            </a:r>
            <a:r>
              <a:rPr lang="ru-RU" dirty="0" smtClean="0"/>
              <a:t>использованием интерферометра </a:t>
            </a:r>
            <a:r>
              <a:rPr lang="ru-RU" dirty="0" err="1" smtClean="0"/>
              <a:t>Физо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909560" y="4334256"/>
            <a:ext cx="4185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 аспирант 2-го года обучения:</a:t>
            </a:r>
          </a:p>
          <a:p>
            <a:pPr algn="r"/>
            <a:r>
              <a:rPr lang="ru-RU" dirty="0" smtClean="0"/>
              <a:t>Глушков Е. И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/>
              <a:t>Научный руководитель:</a:t>
            </a:r>
          </a:p>
          <a:p>
            <a:pPr algn="r"/>
            <a:r>
              <a:rPr lang="ru-RU" dirty="0" smtClean="0"/>
              <a:t>д.ф.-м.н. Чхало Николай Иванович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9198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интерферометра </a:t>
            </a:r>
            <a:r>
              <a:rPr lang="ru-RU" dirty="0" err="1" smtClean="0"/>
              <a:t>Физо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475" y="1358900"/>
            <a:ext cx="7172325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32" y="1358900"/>
            <a:ext cx="3667125" cy="30670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3632" y="4547394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λ</a:t>
            </a:r>
            <a:r>
              <a:rPr lang="en-US" dirty="0" smtClean="0"/>
              <a:t>=</a:t>
            </a:r>
            <a:r>
              <a:rPr lang="ru-RU" dirty="0" smtClean="0"/>
              <a:t>632,8 </a:t>
            </a:r>
            <a:r>
              <a:rPr lang="ru-RU" dirty="0" err="1" smtClean="0"/>
              <a:t>нм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454" y="4547394"/>
            <a:ext cx="3112022" cy="2168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551727" y="4216139"/>
            <a:ext cx="3112022" cy="216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2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Трехплоскостное измерение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7378"/>
          <a:stretch/>
        </p:blipFill>
        <p:spPr>
          <a:xfrm>
            <a:off x="9318567" y="1776413"/>
            <a:ext cx="2390861" cy="4400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776413"/>
            <a:ext cx="2714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l(-x, y) + k(x, y) = D(x, y)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l(-x, y) + m(x, y) = E(x, y)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k(-x, y) + m(x, y) = G(x, 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99964" y="233041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5412" y="205341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6990" y="2072239"/>
            <a:ext cx="269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Неопределенная система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581890" y="1903614"/>
            <a:ext cx="256309" cy="7065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22491" y="3161408"/>
            <a:ext cx="2714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l(0, y) + k(0, y) = D(0, y)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l(0, y) + m(0, y) = E(0, y)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k(0, y) + m(0, y) = G(0, y)</a:t>
            </a: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566182" y="3283984"/>
            <a:ext cx="256309" cy="7065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2491" y="4461604"/>
                <a:ext cx="3651962" cy="1714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Решение: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m(0, y)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(0, 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+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(0, 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+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(0, 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l(0, y)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(0, 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+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(0, 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−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(0, 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k(0, y)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(0, 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−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(0, 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+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(0, 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91" y="4461604"/>
                <a:ext cx="3651962" cy="1714700"/>
              </a:xfrm>
              <a:prstGeom prst="rect">
                <a:avLst/>
              </a:prstGeom>
              <a:blipFill>
                <a:blip r:embed="rId3"/>
                <a:stretch>
                  <a:fillRect l="-1503" t="-2135" b="-14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2490" y="4461604"/>
                <a:ext cx="3651962" cy="1714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Решение: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m(x, y)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+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+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l(x, y)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+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−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k(x, y)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−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+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90" y="4461604"/>
                <a:ext cx="3651962" cy="1714700"/>
              </a:xfrm>
              <a:prstGeom prst="rect">
                <a:avLst/>
              </a:prstGeom>
              <a:blipFill>
                <a:blip r:embed="rId4"/>
                <a:stretch>
                  <a:fillRect l="-1503" t="-2135" b="-14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736990" y="3456400"/>
            <a:ext cx="246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Определенная система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970116" y="2699743"/>
            <a:ext cx="20947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179593" y="274590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= 0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179593" y="274590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= -x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822490" y="3161408"/>
            <a:ext cx="2714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l(x, y) + k(x, y) = D(x, y)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l(x, y) + m(x, y) = E(x, y)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k(x, y) + m(x, y) = G(x, y)</a:t>
            </a:r>
          </a:p>
        </p:txBody>
      </p:sp>
      <p:sp>
        <p:nvSpPr>
          <p:cNvPr id="24" name="Левая фигурная скобка 23"/>
          <p:cNvSpPr/>
          <p:nvPr/>
        </p:nvSpPr>
        <p:spPr>
          <a:xfrm>
            <a:off x="566181" y="3283984"/>
            <a:ext cx="256309" cy="7065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7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animBg="1"/>
      <p:bldP spid="12" grpId="1" animBg="1"/>
      <p:bldP spid="14" grpId="0"/>
      <p:bldP spid="14" grpId="1"/>
      <p:bldP spid="15" grpId="0"/>
      <p:bldP spid="17" grpId="0"/>
      <p:bldP spid="17" grpId="1"/>
      <p:bldP spid="17" grpId="2"/>
      <p:bldP spid="18" grpId="0" animBg="1"/>
      <p:bldP spid="19" grpId="0"/>
      <p:bldP spid="19" grpId="1"/>
      <p:bldP spid="22" grpId="0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7164" y="458602"/>
            <a:ext cx="2857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l(-x, y) + k(x, y) = D(x, y)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l(-x, y) + m(x, y) = E(x, y)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m(x, y, </a:t>
            </a:r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l(-x, y) = F(x, y)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k(-x, y) + m(x, y) = G(x, y)</a:t>
            </a: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622300" y="585802"/>
            <a:ext cx="224863" cy="93819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940" y="0"/>
            <a:ext cx="687406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2300" y="2055944"/>
                <a:ext cx="4415889" cy="672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" y="2055944"/>
                <a:ext cx="4415889" cy="6724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44904" y="2877936"/>
                <a:ext cx="6043321" cy="764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04" y="2877936"/>
                <a:ext cx="6043321" cy="764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2299" y="3746095"/>
                <a:ext cx="4415889" cy="672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99" y="3746095"/>
                <a:ext cx="4415889" cy="6724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67194" y="4811968"/>
                <a:ext cx="38065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94" y="4811968"/>
                <a:ext cx="3806555" cy="646331"/>
              </a:xfrm>
              <a:prstGeom prst="rect">
                <a:avLst/>
              </a:prstGeom>
              <a:blipFill>
                <a:blip r:embed="rId6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0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Многоугловое</a:t>
            </a:r>
            <a:r>
              <a:rPr lang="ru-RU" dirty="0" smtClean="0"/>
              <a:t> усреднение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525" y="1593386"/>
            <a:ext cx="6010647" cy="36390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3200400" cy="1371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87" y="2927118"/>
            <a:ext cx="2543175" cy="485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025" y="3323993"/>
            <a:ext cx="2533650" cy="485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188" y="3766441"/>
            <a:ext cx="2181225" cy="8286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825" y="4571071"/>
            <a:ext cx="3267075" cy="13144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6537" y="4708209"/>
            <a:ext cx="3211830" cy="3643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/>
          <a:srcRect r="5373"/>
          <a:stretch/>
        </p:blipFill>
        <p:spPr>
          <a:xfrm>
            <a:off x="865187" y="5871001"/>
            <a:ext cx="2451591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Две отражающих поверхности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0978" y="1840139"/>
            <a:ext cx="4959530" cy="4351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5357" y="1944915"/>
                <a:ext cx="6245621" cy="1487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ф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57" y="1944915"/>
                <a:ext cx="6245621" cy="14877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5357" y="3686922"/>
                <a:ext cx="6308522" cy="1131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57" y="3686922"/>
                <a:ext cx="6308522" cy="1131656"/>
              </a:xfrm>
              <a:prstGeom prst="rect">
                <a:avLst/>
              </a:prstGeom>
              <a:blipFill>
                <a:blip r:embed="rId4"/>
                <a:stretch>
                  <a:fillRect l="-1256" b="-37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65357" y="5135695"/>
                <a:ext cx="5578900" cy="103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ф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ф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57" y="5135695"/>
                <a:ext cx="5578900" cy="1034899"/>
              </a:xfrm>
              <a:prstGeom prst="rect">
                <a:avLst/>
              </a:prstGeom>
              <a:blipFill>
                <a:blip r:embed="rId5"/>
                <a:stretch>
                  <a:fillRect b="-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5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17099" y="1435534"/>
                <a:ext cx="6698757" cy="2735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ф</m:t>
                          </m:r>
                        </m:sup>
                      </m:sSubSup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−ф)=</m:t>
                      </m:r>
                      <m:nary>
                        <m:naryPr>
                          <m:chr m:val="∑"/>
                          <m:supHide m:val="on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ф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ф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ф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ф</m:t>
                              </m:r>
                            </m:e>
                          </m:d>
                        </m:e>
                      </m:fun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ф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ru-RU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ф</m:t>
                          </m:r>
                        </m:sub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ф</m:t>
                              </m:r>
                            </m:e>
                          </m:d>
                        </m:e>
                      </m:fun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ф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99" y="1435534"/>
                <a:ext cx="6698757" cy="2735044"/>
              </a:xfrm>
              <a:prstGeom prst="rect">
                <a:avLst/>
              </a:prstGeom>
              <a:blipFill>
                <a:blip r:embed="rId2"/>
                <a:stretch>
                  <a:fillRect b="-4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17099" y="705470"/>
                <a:ext cx="5578900" cy="425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ф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99" y="705470"/>
                <a:ext cx="5578900" cy="425116"/>
              </a:xfrm>
              <a:prstGeom prst="rect">
                <a:avLst/>
              </a:prstGeom>
              <a:blipFill>
                <a:blip r:embed="rId3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7099" y="4475526"/>
                <a:ext cx="3222101" cy="1509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ru-RU" b="0" i="1" smtClean="0">
                                          <a:latin typeface="Cambria Math" panose="02040503050406030204" pitchFamily="18" charset="0"/>
                                        </a:rPr>
                                        <m:t>ф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ru-RU" b="0" i="1" smtClean="0">
                                          <a:latin typeface="Cambria Math" panose="02040503050406030204" pitchFamily="18" charset="0"/>
                                        </a:rPr>
                                        <m:t>ф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ru-RU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ru-RU" b="0" i="1" smtClean="0">
                                          <a:latin typeface="Cambria Math" panose="02040503050406030204" pitchFamily="18" charset="0"/>
                                        </a:rPr>
                                        <m:t>ф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ru-RU" b="0" i="1" smtClean="0">
                                          <a:latin typeface="Cambria Math" panose="02040503050406030204" pitchFamily="18" charset="0"/>
                                        </a:rPr>
                                        <m:t>ф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ru-RU" b="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99" y="4475526"/>
                <a:ext cx="3222101" cy="15097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235392"/>
            <a:ext cx="3730171" cy="48181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00544" y="4768747"/>
                <a:ext cx="32553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544" y="4768747"/>
                <a:ext cx="3255315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Стрелка вправо 9"/>
          <p:cNvSpPr/>
          <p:nvPr/>
        </p:nvSpPr>
        <p:spPr>
          <a:xfrm>
            <a:off x="3739200" y="4953000"/>
            <a:ext cx="861344" cy="277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Сдвиг с вращением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771" y="1690688"/>
            <a:ext cx="5820229" cy="3950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2279468"/>
                <a:ext cx="5485348" cy="2215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𝑠𝑦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79468"/>
                <a:ext cx="5485348" cy="2215991"/>
              </a:xfrm>
              <a:prstGeom prst="rect">
                <a:avLst/>
              </a:prstGeom>
              <a:blipFill>
                <a:blip r:embed="rId3"/>
                <a:stretch>
                  <a:fillRect l="-1557" t="-275" b="-3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2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059" y="-1"/>
            <a:ext cx="4171950" cy="3381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071" y="3381374"/>
            <a:ext cx="4391025" cy="3343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900" y="215899"/>
            <a:ext cx="160172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SR</a:t>
            </a:r>
          </a:p>
          <a:p>
            <a:r>
              <a:rPr lang="en-US" dirty="0" smtClean="0"/>
              <a:t>PV = 5.29 nm</a:t>
            </a:r>
          </a:p>
          <a:p>
            <a:r>
              <a:rPr lang="en-US" dirty="0" smtClean="0"/>
              <a:t>RMS = 0.73 nm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8900" y="3597274"/>
            <a:ext cx="160172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TF</a:t>
            </a:r>
          </a:p>
          <a:p>
            <a:r>
              <a:rPr lang="en-US" dirty="0" smtClean="0"/>
              <a:t>PV = 7.01 nm</a:t>
            </a:r>
          </a:p>
          <a:p>
            <a:r>
              <a:rPr lang="en-US" dirty="0" smtClean="0"/>
              <a:t>RMS = 0.76 nm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942" y="376236"/>
            <a:ext cx="4200525" cy="3371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0134" y="734377"/>
            <a:ext cx="160172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SR – TF</a:t>
            </a:r>
          </a:p>
          <a:p>
            <a:r>
              <a:rPr lang="en-US" dirty="0" smtClean="0"/>
              <a:t>PV = 6.69 nm</a:t>
            </a:r>
          </a:p>
          <a:p>
            <a:r>
              <a:rPr lang="en-US" dirty="0" smtClean="0"/>
              <a:t>RMS = 0.42 nm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19518801">
            <a:off x="5979214" y="2714341"/>
            <a:ext cx="2223462" cy="81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396" y="3984335"/>
            <a:ext cx="3850146" cy="282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303</Words>
  <Application>Microsoft Office PowerPoint</Application>
  <PresentationFormat>Широкоэкранный</PresentationFormat>
  <Paragraphs>81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Тема Office</vt:lpstr>
      <vt:lpstr>Абсолютные измерения поверхностей зеркал с использованием интерферометра Физо</vt:lpstr>
      <vt:lpstr>Схема интерферометра Физо</vt:lpstr>
      <vt:lpstr>Трехплоскостное измерение</vt:lpstr>
      <vt:lpstr>Презентация PowerPoint</vt:lpstr>
      <vt:lpstr>Многоугловое усреднение</vt:lpstr>
      <vt:lpstr>Две отражающих поверхности</vt:lpstr>
      <vt:lpstr>Презентация PowerPoint</vt:lpstr>
      <vt:lpstr>Сдвиг с вращением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Глушков Егор Ильич</dc:creator>
  <cp:lastModifiedBy>Egor</cp:lastModifiedBy>
  <cp:revision>32</cp:revision>
  <dcterms:created xsi:type="dcterms:W3CDTF">2023-10-04T09:38:46Z</dcterms:created>
  <dcterms:modified xsi:type="dcterms:W3CDTF">2023-10-20T09:58:30Z</dcterms:modified>
</cp:coreProperties>
</file>