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1" r:id="rId4"/>
    <p:sldId id="258" r:id="rId5"/>
    <p:sldId id="274" r:id="rId6"/>
    <p:sldId id="260" r:id="rId7"/>
    <p:sldId id="270" r:id="rId8"/>
    <p:sldId id="262" r:id="rId9"/>
    <p:sldId id="263" r:id="rId10"/>
    <p:sldId id="264" r:id="rId11"/>
    <p:sldId id="266" r:id="rId12"/>
    <p:sldId id="271" r:id="rId13"/>
    <p:sldId id="265" r:id="rId14"/>
    <p:sldId id="272" r:id="rId15"/>
    <p:sldId id="267" r:id="rId16"/>
    <p:sldId id="273" r:id="rId17"/>
    <p:sldId id="275" r:id="rId18"/>
    <p:sldId id="268" r:id="rId19"/>
    <p:sldId id="276" r:id="rId20"/>
    <p:sldId id="269" r:id="rId21"/>
    <p:sldId id="277"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68C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2454" autoAdjust="0"/>
  </p:normalViewPr>
  <p:slideViewPr>
    <p:cSldViewPr snapToGrid="0">
      <p:cViewPr varScale="1">
        <p:scale>
          <a:sx n="93" d="100"/>
          <a:sy n="93" d="100"/>
        </p:scale>
        <p:origin x="12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EA7F1-B030-4868-8A5A-0DC985F3DA5B}" type="datetimeFigureOut">
              <a:rPr lang="ru-RU" smtClean="0"/>
              <a:t>27.11.2025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4E8F0-09E0-4E61-AB1B-64399BF3BB12}" type="slidenum">
              <a:rPr lang="ru-RU" smtClean="0"/>
              <a:t>‹#›</a:t>
            </a:fld>
            <a:endParaRPr lang="ru-RU"/>
          </a:p>
        </p:txBody>
      </p:sp>
    </p:spTree>
    <p:extLst>
      <p:ext uri="{BB962C8B-B14F-4D97-AF65-F5344CB8AC3E}">
        <p14:creationId xmlns:p14="http://schemas.microsoft.com/office/powerpoint/2010/main" val="351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Хе тяжелый инертный газ, плазма которого дает высокоинтенсивное излучение в ЭУФ диапазоне 10-18</a:t>
            </a:r>
            <a:r>
              <a:rPr lang="ru-RU" baseline="0" dirty="0" smtClean="0"/>
              <a:t> нм. Вблизи длины 10 нм – полоса ЮТА. Абсолютная такая. </a:t>
            </a:r>
            <a:endParaRPr lang="en-US" baseline="0" dirty="0" smtClean="0"/>
          </a:p>
          <a:p>
            <a:r>
              <a:rPr lang="ru-RU" baseline="0" dirty="0" smtClean="0"/>
              <a:t>Для </a:t>
            </a:r>
            <a:r>
              <a:rPr lang="ru-RU" baseline="0" dirty="0" smtClean="0"/>
              <a:t>лазерного возбуждения мишень из ксенона может подаваться различными способами: в виде твердой мишени, жидкой струйной или капельной, газовой струи или кластерной. В среднем СЕ для ксенона на 13.5 нм составляет порядка 1 %, что достаточно много для подобного типа источников.</a:t>
            </a:r>
          </a:p>
        </p:txBody>
      </p:sp>
      <p:sp>
        <p:nvSpPr>
          <p:cNvPr id="4" name="Номер слайда 3"/>
          <p:cNvSpPr>
            <a:spLocks noGrp="1"/>
          </p:cNvSpPr>
          <p:nvPr>
            <p:ph type="sldNum" sz="quarter" idx="10"/>
          </p:nvPr>
        </p:nvSpPr>
        <p:spPr/>
        <p:txBody>
          <a:bodyPr/>
          <a:lstStyle/>
          <a:p>
            <a:fld id="{5144E8F0-09E0-4E61-AB1B-64399BF3BB12}" type="slidenum">
              <a:rPr lang="ru-RU" smtClean="0"/>
              <a:t>2</a:t>
            </a:fld>
            <a:endParaRPr lang="ru-RU"/>
          </a:p>
        </p:txBody>
      </p:sp>
    </p:spTree>
    <p:extLst>
      <p:ext uri="{BB962C8B-B14F-4D97-AF65-F5344CB8AC3E}">
        <p14:creationId xmlns:p14="http://schemas.microsoft.com/office/powerpoint/2010/main" val="72131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ЛПИ  газоструйной Хе мишенью</a:t>
            </a:r>
            <a:r>
              <a:rPr lang="ru-RU" baseline="0" dirty="0" smtClean="0"/>
              <a:t> можно модернизировать. Например используя </a:t>
            </a:r>
            <a:r>
              <a:rPr lang="ru-RU" baseline="0" dirty="0" err="1" smtClean="0"/>
              <a:t>двухпоточное</a:t>
            </a:r>
            <a:r>
              <a:rPr lang="ru-RU" baseline="0" dirty="0" smtClean="0"/>
              <a:t> сопло. </a:t>
            </a:r>
            <a:r>
              <a:rPr lang="ru-RU" dirty="0" smtClean="0"/>
              <a:t>Для </a:t>
            </a:r>
            <a:r>
              <a:rPr lang="ru-RU" dirty="0" smtClean="0"/>
              <a:t>уменьшения</a:t>
            </a:r>
            <a:r>
              <a:rPr lang="ru-RU" baseline="0" dirty="0" smtClean="0"/>
              <a:t> газового слоя, поглощающего ЭУФ, а также сохранения большей плотности струи на расстоянии от среза </a:t>
            </a:r>
            <a:r>
              <a:rPr lang="ru-RU" baseline="0" dirty="0" smtClean="0"/>
              <a:t>сопла. </a:t>
            </a:r>
            <a:r>
              <a:rPr lang="ru-RU" baseline="0" dirty="0" smtClean="0"/>
              <a:t>В качестве буферного газа целесообразно использовать газ, который бы не имел полосы поглощения в интересующем спектральном диапазоне. С Хе мишенью в качестве буферного газа используются водород, аргон или гелий. Наибольшая интенсивность излучения на длине волны </a:t>
            </a:r>
            <a:r>
              <a:rPr lang="ru-RU" baseline="0" dirty="0" smtClean="0"/>
              <a:t>13 </a:t>
            </a:r>
            <a:r>
              <a:rPr lang="ru-RU" baseline="0" dirty="0" smtClean="0"/>
              <a:t>нм достигается при использовании буферного водорода, меньше при использовании аргона и сравнительно небольшое увеличение интенсивности при использовании буферного гелия. </a:t>
            </a:r>
            <a:r>
              <a:rPr lang="ru-RU" baseline="0" dirty="0" smtClean="0"/>
              <a:t>Однако в этой работе используется возбуждение на совсем стандартным лазером. Потому эти результаты могут отличаться при использовании </a:t>
            </a:r>
            <a:r>
              <a:rPr lang="ru-RU" baseline="0" dirty="0" err="1" smtClean="0"/>
              <a:t>двугого</a:t>
            </a:r>
            <a:r>
              <a:rPr lang="ru-RU" baseline="0" dirty="0" smtClean="0"/>
              <a:t> возбуждения.</a:t>
            </a:r>
            <a:endParaRPr lang="ru-RU" baseline="0" dirty="0" smtClean="0"/>
          </a:p>
        </p:txBody>
      </p:sp>
      <p:sp>
        <p:nvSpPr>
          <p:cNvPr id="4" name="Номер слайда 3"/>
          <p:cNvSpPr>
            <a:spLocks noGrp="1"/>
          </p:cNvSpPr>
          <p:nvPr>
            <p:ph type="sldNum" sz="quarter" idx="10"/>
          </p:nvPr>
        </p:nvSpPr>
        <p:spPr/>
        <p:txBody>
          <a:bodyPr/>
          <a:lstStyle/>
          <a:p>
            <a:fld id="{5144E8F0-09E0-4E61-AB1B-64399BF3BB12}" type="slidenum">
              <a:rPr lang="ru-RU" smtClean="0"/>
              <a:t>11</a:t>
            </a:fld>
            <a:endParaRPr lang="ru-RU"/>
          </a:p>
        </p:txBody>
      </p:sp>
    </p:spTree>
    <p:extLst>
      <p:ext uri="{BB962C8B-B14F-4D97-AF65-F5344CB8AC3E}">
        <p14:creationId xmlns:p14="http://schemas.microsoft.com/office/powerpoint/2010/main" val="25336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Гелий как газ буферный газ для ксенона применяется. </a:t>
            </a:r>
            <a:r>
              <a:rPr lang="ru-RU" dirty="0" err="1" smtClean="0"/>
              <a:t>Двухпоточная</a:t>
            </a:r>
            <a:r>
              <a:rPr lang="ru-RU" dirty="0" smtClean="0"/>
              <a:t> мишень сравнивается по углу</a:t>
            </a:r>
            <a:r>
              <a:rPr lang="ru-RU" baseline="0" dirty="0" smtClean="0"/>
              <a:t> разлета с твердотельной мишенью (тантал). Видно, что искра в газе вытянутая и более плотная. Авторы показывают как меняется вид спектра и его интенсивность при использовании буферного гелия. Провал в области 12-15 нм при использовании гелия становится меньше, кроме того общая интенсивность во всем диапазоне растет. НА графике видно, что при использовании гелия интенсивность излучения на 13 нм выросла в 7 раз при энергии лазера 400 мДж.</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12</a:t>
            </a:fld>
            <a:endParaRPr lang="ru-RU"/>
          </a:p>
        </p:txBody>
      </p:sp>
    </p:spTree>
    <p:extLst>
      <p:ext uri="{BB962C8B-B14F-4D97-AF65-F5344CB8AC3E}">
        <p14:creationId xmlns:p14="http://schemas.microsoft.com/office/powerpoint/2010/main" val="416367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Bahnschrift Light SemiCondensed" panose="020B0502040204020203" pitchFamily="34" charset="0"/>
                <a:ea typeface="Calibri" panose="020F0502020204030204" pitchFamily="34" charset="0"/>
              </a:rPr>
              <a:t>Отдельный вид газовых мишеней – кластерные мишени. В работе исследовали возбуждение кластерных мишеней лазерами разной длительности и </a:t>
            </a:r>
            <a:r>
              <a:rPr lang="ru-RU" dirty="0" err="1" smtClean="0">
                <a:latin typeface="Bahnschrift Light SemiCondensed" panose="020B0502040204020203" pitchFamily="34" charset="0"/>
                <a:ea typeface="Calibri" panose="020F0502020204030204" pitchFamily="34" charset="0"/>
              </a:rPr>
              <a:t>соотв</a:t>
            </a:r>
            <a:r>
              <a:rPr lang="ru-RU" dirty="0" smtClean="0">
                <a:latin typeface="Bahnschrift Light SemiCondensed" panose="020B0502040204020203" pitchFamily="34" charset="0"/>
                <a:ea typeface="Calibri" panose="020F0502020204030204" pitchFamily="34" charset="0"/>
              </a:rPr>
              <a:t>-но плотности мощности. При увеличении давления увеличивается размер кластера, что увеличивает поглощение лазерного излучения в мишени, поскольку ионы в кластере удерживаются вместе в течение более длительного времени. Усиленное поглощение приводит к усилению ЭУФ излучения. При использовании</a:t>
            </a:r>
            <a:r>
              <a:rPr lang="ru-RU" baseline="0" dirty="0" smtClean="0">
                <a:latin typeface="Bahnschrift Light SemiCondensed" panose="020B0502040204020203" pitchFamily="34" charset="0"/>
                <a:ea typeface="Calibri" panose="020F0502020204030204" pitchFamily="34" charset="0"/>
              </a:rPr>
              <a:t> лазера с большей длительностью даже при давлении до 15 бар сквозь мишень проходит более половины лазерного излучения. Однако в этом случае п</a:t>
            </a:r>
            <a:r>
              <a:rPr lang="ru-RU" dirty="0" smtClean="0">
                <a:latin typeface="Bahnschrift Light SemiCondensed" panose="020B0502040204020203" pitchFamily="34" charset="0"/>
                <a:ea typeface="Calibri" panose="020F0502020204030204" pitchFamily="34" charset="0"/>
              </a:rPr>
              <a:t>олученные числа фотонов в 3 раза выше, чем при </a:t>
            </a:r>
            <a:r>
              <a:rPr lang="ru-RU" dirty="0" err="1" smtClean="0">
                <a:latin typeface="Bahnschrift Light SemiCondensed" panose="020B0502040204020203" pitchFamily="34" charset="0"/>
                <a:ea typeface="Calibri" panose="020F0502020204030204" pitchFamily="34" charset="0"/>
              </a:rPr>
              <a:t>пс</a:t>
            </a:r>
            <a:r>
              <a:rPr lang="ru-RU" dirty="0" smtClean="0">
                <a:latin typeface="Bahnschrift Light SemiCondensed" panose="020B0502040204020203" pitchFamily="34" charset="0"/>
                <a:ea typeface="Calibri" panose="020F0502020204030204" pitchFamily="34" charset="0"/>
              </a:rPr>
              <a:t>-импульсном воздействии.</a:t>
            </a:r>
            <a:r>
              <a:rPr lang="ru-RU" baseline="0" dirty="0" smtClean="0">
                <a:latin typeface="Bahnschrift Light SemiCondensed" panose="020B0502040204020203" pitchFamily="34" charset="0"/>
                <a:ea typeface="Calibri" panose="020F0502020204030204" pitchFamily="34" charset="0"/>
              </a:rPr>
              <a:t> Но авторы также обращают внимание, что это </a:t>
            </a:r>
            <a:r>
              <a:rPr lang="ru-RU" dirty="0" smtClean="0">
                <a:latin typeface="Bahnschrift Light SemiCondensed" panose="020B0502040204020203" pitchFamily="34" charset="0"/>
                <a:ea typeface="Calibri" panose="020F0502020204030204" pitchFamily="34" charset="0"/>
              </a:rPr>
              <a:t>не отражает более высокую эффективность преобразования,</a:t>
            </a:r>
            <a:r>
              <a:rPr lang="ru-RU" baseline="0" dirty="0" smtClean="0">
                <a:latin typeface="Bahnschrift Light SemiCondensed" panose="020B0502040204020203" pitchFamily="34" charset="0"/>
                <a:ea typeface="Calibri" panose="020F0502020204030204" pitchFamily="34" charset="0"/>
              </a:rPr>
              <a:t> потому как в этом случае для 10 нс лазера используется большая энергия импульса.</a:t>
            </a:r>
            <a:r>
              <a:rPr lang="ru-RU" dirty="0" smtClean="0">
                <a:latin typeface="Bahnschrift Light SemiCondensed" panose="020B0502040204020203" pitchFamily="34" charset="0"/>
                <a:ea typeface="Calibri" panose="020F0502020204030204" pitchFamily="34" charset="0"/>
              </a:rPr>
              <a:t> Также взаимодействие нс-импульса с газом также приводит к значительно большему объему плазмы.</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13</a:t>
            </a:fld>
            <a:endParaRPr lang="ru-RU"/>
          </a:p>
        </p:txBody>
      </p:sp>
    </p:spTree>
    <p:extLst>
      <p:ext uri="{BB962C8B-B14F-4D97-AF65-F5344CB8AC3E}">
        <p14:creationId xmlns:p14="http://schemas.microsoft.com/office/powerpoint/2010/main" val="428951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Авторы</a:t>
            </a:r>
            <a:r>
              <a:rPr lang="ru-RU" sz="1200" baseline="0" dirty="0" smtClean="0"/>
              <a:t> продолжили исследование для </a:t>
            </a:r>
            <a:r>
              <a:rPr lang="ru-RU" sz="1200" baseline="0" dirty="0" err="1" smtClean="0"/>
              <a:t>короткоимпульсных</a:t>
            </a:r>
            <a:r>
              <a:rPr lang="ru-RU" sz="1200" baseline="0" dirty="0" smtClean="0"/>
              <a:t> лазеров и оценили зависимость выхода ЭУФ излучения от поляризации лазера. Ожидалось, что с</a:t>
            </a:r>
            <a:r>
              <a:rPr lang="ru-RU" sz="1200" dirty="0" smtClean="0"/>
              <a:t>пектры полученные с помощью линейно и эллиптически поляризованного лазерного лучей, должны отличаться из-за более высоких энергий электронов</a:t>
            </a:r>
            <a:r>
              <a:rPr lang="ru-RU" sz="1200" baseline="0" dirty="0" smtClean="0"/>
              <a:t> для</a:t>
            </a:r>
            <a:r>
              <a:rPr lang="ru-RU" sz="1200" dirty="0" smtClean="0"/>
              <a:t> поля эллиптически поляризованного света. Эксперименты подтверждали этот механизм на газовых мишенях низкой плотности, где ионизация полем лазера является основным</a:t>
            </a:r>
            <a:r>
              <a:rPr lang="ru-RU" sz="1200" baseline="0" dirty="0" smtClean="0"/>
              <a:t> механизмом</a:t>
            </a:r>
            <a:r>
              <a:rPr lang="ru-RU" sz="1200" dirty="0" smtClean="0"/>
              <a:t>. В случае газовых струй высокой плотности или кластерных мишеней первоначальная ионизация полем сопровождается</a:t>
            </a:r>
            <a:r>
              <a:rPr lang="ru-RU" sz="1200" baseline="0" dirty="0" smtClean="0"/>
              <a:t> </a:t>
            </a:r>
            <a:r>
              <a:rPr lang="ru-RU" sz="1200" dirty="0" err="1" smtClean="0"/>
              <a:t>столкновительными</a:t>
            </a:r>
            <a:r>
              <a:rPr lang="ru-RU" sz="1200" dirty="0" smtClean="0"/>
              <a:t> процессами, которые</a:t>
            </a:r>
            <a:r>
              <a:rPr lang="ru-RU" sz="1200" baseline="0" dirty="0" smtClean="0"/>
              <a:t> </a:t>
            </a:r>
            <a:r>
              <a:rPr lang="ru-RU" sz="1200" dirty="0" smtClean="0"/>
              <a:t>изменяют распределение ионных состояний и могут влиять на распределение лазерного луча. Тем не менее в этом случае</a:t>
            </a:r>
            <a:r>
              <a:rPr lang="ru-RU" sz="1200" baseline="0" dirty="0" smtClean="0"/>
              <a:t> авторы также наблюдали увеличенные СЕ при возбуждении эллиптически поляризованным излучением. Максимальный СЕ 1.05 % на длине волны 11.2 нм был получен для кластерной мишени </a:t>
            </a:r>
            <a:r>
              <a:rPr lang="ru-RU" sz="1200" baseline="0" dirty="0" smtClean="0"/>
              <a:t>ксенона </a:t>
            </a:r>
            <a:r>
              <a:rPr lang="ru-RU" sz="1200" baseline="0" dirty="0" smtClean="0"/>
              <a:t>при возбуждении </a:t>
            </a:r>
            <a:r>
              <a:rPr lang="ru-RU" sz="1200" baseline="0" dirty="0" err="1" smtClean="0"/>
              <a:t>пс</a:t>
            </a:r>
            <a:r>
              <a:rPr lang="ru-RU" sz="1200" baseline="0" dirty="0" smtClean="0"/>
              <a:t> эллиптически поляризованным лазером.</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14</a:t>
            </a:fld>
            <a:endParaRPr lang="ru-RU"/>
          </a:p>
        </p:txBody>
      </p:sp>
    </p:spTree>
    <p:extLst>
      <p:ext uri="{BB962C8B-B14F-4D97-AF65-F5344CB8AC3E}">
        <p14:creationId xmlns:p14="http://schemas.microsoft.com/office/powerpoint/2010/main" val="2945476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ИФМ РАН исследуется</a:t>
            </a:r>
            <a:r>
              <a:rPr lang="ru-RU" baseline="0" dirty="0" smtClean="0"/>
              <a:t> ЛПИ с Хе газоструйной мишенью. Газ может истекать в вакуумную камеру из сопел различного сечения. Возбуждение лазером …. Изучение проходит через расширитель, обеспечивая перетяжку лазерного луча 25 мкм. Установка оснащена мощной откачной системой, позволяющей поддерживать давление в вакуумной камере порядка 0,01 Па при работе. Установка оснащена </a:t>
            </a:r>
            <a:r>
              <a:rPr lang="ru-RU" baseline="0" dirty="0" err="1" smtClean="0"/>
              <a:t>двухзеркальным</a:t>
            </a:r>
            <a:r>
              <a:rPr lang="ru-RU" baseline="0" dirty="0" smtClean="0"/>
              <a:t> монохроматором для измерения абсолютной интенсивности излучения, а так же зеркальным спектрометром и изображающей ЭУФ системой – ЭУФ микроскоп. Этот стенд создан для исследований оптимальных режимов генерации </a:t>
            </a:r>
            <a:r>
              <a:rPr lang="ru-RU" baseline="0" dirty="0" err="1" smtClean="0"/>
              <a:t>эУФ</a:t>
            </a:r>
            <a:r>
              <a:rPr lang="ru-RU" baseline="0" dirty="0" smtClean="0"/>
              <a:t> излучения, по результатам работы уже найдено оптимальное положение лазера и струи и достигнут СЕ 2.2% при расположении искры на расстоянии 0.3 и диаметре перетяжки 25. </a:t>
            </a:r>
            <a:r>
              <a:rPr lang="en-US" baseline="0" dirty="0" smtClean="0"/>
              <a:t>(</a:t>
            </a:r>
            <a:r>
              <a:rPr lang="ru-RU" baseline="0" dirty="0" smtClean="0"/>
              <a:t>в 2% </a:t>
            </a:r>
            <a:r>
              <a:rPr lang="en-US" baseline="0" smtClean="0"/>
              <a:t>~1,8)</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15</a:t>
            </a:fld>
            <a:endParaRPr lang="ru-RU"/>
          </a:p>
        </p:txBody>
      </p:sp>
    </p:spTree>
    <p:extLst>
      <p:ext uri="{BB962C8B-B14F-4D97-AF65-F5344CB8AC3E}">
        <p14:creationId xmlns:p14="http://schemas.microsoft.com/office/powerpoint/2010/main" val="302409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Полоса поглощения вблизи 13 нм в ксеноне оказывает существенное влияние в газоструйной мишени,</a:t>
            </a:r>
            <a:r>
              <a:rPr lang="ru-RU" baseline="0" dirty="0" smtClean="0"/>
              <a:t> т к лазерное излучение возбуждает не весь материал струи и большое количество газа на пути до детектора </a:t>
            </a:r>
            <a:r>
              <a:rPr lang="ru-RU" baseline="0" dirty="0" err="1" smtClean="0"/>
              <a:t>перепоглощает</a:t>
            </a:r>
            <a:r>
              <a:rPr lang="ru-RU" baseline="0" dirty="0" smtClean="0"/>
              <a:t> часть ЭУФ излучения. Это влияет как на вид спектра, так и на вид искры. В этом эксперименте с помощью ЭУФ микроскопа на 11.2 нм снимали фото искры при разных давлениях. С увеличением давления, количество газа на пути до регистрации увеличивается, таким образом часть струи оказывается </a:t>
            </a:r>
            <a:r>
              <a:rPr lang="ru-RU" baseline="0" dirty="0" err="1" smtClean="0"/>
              <a:t>перепоглощенной</a:t>
            </a:r>
            <a:r>
              <a:rPr lang="ru-RU" baseline="0" dirty="0" smtClean="0"/>
              <a:t> при больших давлениях. Видимой оказывается только часть с наибольшей интенсивностью, расположенная ближе к падающему лазеру. Это одновременно уменьшает выход ЭУФ и делает искру как источник более компактным.</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16</a:t>
            </a:fld>
            <a:endParaRPr lang="ru-RU"/>
          </a:p>
        </p:txBody>
      </p:sp>
    </p:spTree>
    <p:extLst>
      <p:ext uri="{BB962C8B-B14F-4D97-AF65-F5344CB8AC3E}">
        <p14:creationId xmlns:p14="http://schemas.microsoft.com/office/powerpoint/2010/main" val="214350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Чтобы уменьшить эффект самопоглощения</a:t>
            </a:r>
            <a:r>
              <a:rPr lang="ru-RU" baseline="0" dirty="0" smtClean="0"/>
              <a:t> ЭУФ излучения в струе лазерный луч фокусируется ближе к краю струи в сторону детектора, что дает больший выход ЭУФ. Кроме того излучение интенсивнее при возбуждении ближе к срезу сопла за счет большей плотности газа. Однако чем ближе образуется лазерная искра тем сильнее ее действие на сопло. Ударная волны из области искры разрушает материал сопла, что не только сокращает срок его эксплуатации, но и приводит к дополнительным загрязнениям </a:t>
            </a:r>
            <a:r>
              <a:rPr lang="ru-RU" baseline="0" dirty="0" err="1" smtClean="0"/>
              <a:t>близкостоящей</a:t>
            </a:r>
            <a:r>
              <a:rPr lang="ru-RU" baseline="0" dirty="0" smtClean="0"/>
              <a:t> оптики. При изменении положения фокусирующей лазер линзы получили, что при ее смещении на 4 мм, что соответствует диаметру </a:t>
            </a:r>
            <a:r>
              <a:rPr lang="ru-RU" baseline="0" dirty="0" err="1" smtClean="0"/>
              <a:t>перетядки</a:t>
            </a:r>
            <a:r>
              <a:rPr lang="ru-RU" baseline="0" dirty="0" smtClean="0"/>
              <a:t> 60 мкм при возможных 25 </a:t>
            </a:r>
            <a:r>
              <a:rPr lang="ru-RU" baseline="0" dirty="0" smtClean="0"/>
              <a:t>мкм увеличение СЕ. </a:t>
            </a:r>
            <a:r>
              <a:rPr lang="ru-RU" baseline="0" dirty="0" smtClean="0"/>
              <a:t>Однако при использовании короткофокусной линзы с фокусом 66 мкм такие СЕ не достигались. </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17</a:t>
            </a:fld>
            <a:endParaRPr lang="ru-RU"/>
          </a:p>
        </p:txBody>
      </p:sp>
    </p:spTree>
    <p:extLst>
      <p:ext uri="{BB962C8B-B14F-4D97-AF65-F5344CB8AC3E}">
        <p14:creationId xmlns:p14="http://schemas.microsoft.com/office/powerpoint/2010/main" val="2244805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Исследования ионов</a:t>
            </a:r>
            <a:r>
              <a:rPr lang="ru-RU" baseline="0" dirty="0" smtClean="0"/>
              <a:t> в газоструйных мишенях практически не освещены в литературе. Мы провели такие эксперименты с использованием зондовой методики. Зонд установили на расстояниях 5-11 см от искры. На зонд подавалось напряжение положительной полярности для получения ветви электронного тока и отрицательной для получения ионного. Электронная ветвь снималась для получения ВАХ зонда, по ней можно определить </a:t>
            </a:r>
            <a:r>
              <a:rPr lang="ru-RU" baseline="0" dirty="0" smtClean="0"/>
              <a:t>электронную температуру, по ионной - концентрацию </a:t>
            </a:r>
            <a:r>
              <a:rPr lang="ru-RU" baseline="0" dirty="0" smtClean="0"/>
              <a:t>ионов вблизи зонда. При увеличении напряжения (</a:t>
            </a:r>
            <a:r>
              <a:rPr lang="ru-RU" baseline="0" dirty="0" err="1" smtClean="0"/>
              <a:t>отриц</a:t>
            </a:r>
            <a:r>
              <a:rPr lang="ru-RU" baseline="0" dirty="0" smtClean="0"/>
              <a:t>) ионный ток выходит на насыщение, что соответствует тому, что отрицательный потенциал зонда отталкивает электроны. Концентрация на расстоянии 11 см составила порядка 1010 </a:t>
            </a:r>
            <a:r>
              <a:rPr lang="ru-RU" baseline="0" dirty="0" err="1" smtClean="0"/>
              <a:t>шт</a:t>
            </a:r>
            <a:r>
              <a:rPr lang="ru-RU" baseline="0" dirty="0" smtClean="0"/>
              <a:t> на см3. Сигнал с зонда выводился на осциллограф, по полученным осциллограммам можно получить значение </a:t>
            </a:r>
            <a:r>
              <a:rPr lang="ru-RU" baseline="0" dirty="0" err="1" smtClean="0"/>
              <a:t>кин</a:t>
            </a:r>
            <a:r>
              <a:rPr lang="ru-RU" baseline="0" dirty="0" smtClean="0"/>
              <a:t> энергии ионов. При различных давлениях средняя энергия 60 эВ, что соответствует скорости 8 км/с. Эта скорость не меняется на разных расстояниях от зонда.</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18</a:t>
            </a:fld>
            <a:endParaRPr lang="ru-RU"/>
          </a:p>
        </p:txBody>
      </p:sp>
    </p:spTree>
    <p:extLst>
      <p:ext uri="{BB962C8B-B14F-4D97-AF65-F5344CB8AC3E}">
        <p14:creationId xmlns:p14="http://schemas.microsoft.com/office/powerpoint/2010/main" val="1261259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Чтобы экспериментально</a:t>
            </a:r>
            <a:r>
              <a:rPr lang="ru-RU" baseline="0" dirty="0" smtClean="0"/>
              <a:t> проверить причину отсутствия быстрых ионов ЛПИ с газовым Хе был проведен эксперимент с перемещением сопла </a:t>
            </a:r>
            <a:r>
              <a:rPr lang="ru-RU" baseline="0" dirty="0" err="1" smtClean="0"/>
              <a:t>относильно</a:t>
            </a:r>
            <a:r>
              <a:rPr lang="ru-RU" baseline="0" dirty="0" smtClean="0"/>
              <a:t> лазерного луча так, что менялся слой газа между искрой и зондом. При </a:t>
            </a:r>
            <a:r>
              <a:rPr lang="ru-RU" baseline="0" dirty="0" err="1" smtClean="0"/>
              <a:t>коорд</a:t>
            </a:r>
            <a:r>
              <a:rPr lang="ru-RU" baseline="0" dirty="0" smtClean="0"/>
              <a:t> 0 сигнал небольшой </a:t>
            </a:r>
            <a:r>
              <a:rPr lang="ru-RU" baseline="0" dirty="0" err="1" smtClean="0"/>
              <a:t>тк</a:t>
            </a:r>
            <a:r>
              <a:rPr lang="ru-RU" baseline="0" dirty="0" smtClean="0"/>
              <a:t> искра горит слабо, при координатах 0.2-0.8 мм энергия </a:t>
            </a:r>
            <a:r>
              <a:rPr lang="ru-RU" baseline="0" dirty="0" err="1" smtClean="0"/>
              <a:t>прмерно</a:t>
            </a:r>
            <a:r>
              <a:rPr lang="ru-RU" baseline="0" dirty="0" smtClean="0"/>
              <a:t> одинакова около 60 эВ за счет усиления искры при увеличении газового слоя, в дальних точках и искра горит слабо и большой слой газа – самые низкие </a:t>
            </a:r>
            <a:r>
              <a:rPr lang="ru-RU" baseline="0" dirty="0" err="1" smtClean="0"/>
              <a:t>энерги</a:t>
            </a:r>
            <a:r>
              <a:rPr lang="ru-RU" baseline="0" dirty="0" smtClean="0"/>
              <a:t> </a:t>
            </a:r>
            <a:r>
              <a:rPr lang="ru-RU" baseline="0" dirty="0" err="1" smtClean="0"/>
              <a:t>иионов</a:t>
            </a:r>
            <a:r>
              <a:rPr lang="ru-RU" baseline="0" dirty="0" smtClean="0"/>
              <a:t>. В другом эксперименте ранее </a:t>
            </a:r>
            <a:r>
              <a:rPr lang="ru-RU" baseline="0" dirty="0" err="1" smtClean="0"/>
              <a:t>исследовалосб</a:t>
            </a:r>
            <a:r>
              <a:rPr lang="ru-RU" baseline="0" dirty="0" smtClean="0"/>
              <a:t> угловое распределение ионов вокруг искры и эти результаты также подтверждают это – в направлениях по хожу струи ионы не были обнаружены, в стороне с большим слоем газа их было меньше. </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19</a:t>
            </a:fld>
            <a:endParaRPr lang="ru-RU"/>
          </a:p>
        </p:txBody>
      </p:sp>
    </p:spTree>
    <p:extLst>
      <p:ext uri="{BB962C8B-B14F-4D97-AF65-F5344CB8AC3E}">
        <p14:creationId xmlns:p14="http://schemas.microsoft.com/office/powerpoint/2010/main" val="857793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20</a:t>
            </a:fld>
            <a:endParaRPr lang="ru-RU"/>
          </a:p>
        </p:txBody>
      </p:sp>
    </p:spTree>
    <p:extLst>
      <p:ext uri="{BB962C8B-B14F-4D97-AF65-F5344CB8AC3E}">
        <p14:creationId xmlns:p14="http://schemas.microsoft.com/office/powerpoint/2010/main" val="255357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Хе ЛПИ сейчас</a:t>
            </a:r>
            <a:r>
              <a:rPr lang="ru-RU" baseline="0" dirty="0" smtClean="0"/>
              <a:t> наиболее перспективен для использования в литографии, его главный конкурент это оловянный источник. При сравнении спектров ЛПИ с Хе и оловянной жидкоструйными мишенями видно, что на длине волны 13.5 нм олово имеет больший пик и СЕ 2.5%, для </a:t>
            </a:r>
            <a:r>
              <a:rPr lang="ru-RU" baseline="0" dirty="0" err="1" smtClean="0"/>
              <a:t>хе</a:t>
            </a:r>
            <a:r>
              <a:rPr lang="ru-RU" baseline="0" dirty="0" smtClean="0"/>
              <a:t> эта длина волны не является пиковой, спектр смешен в более короткий спектр с пиком вблизи 11 </a:t>
            </a:r>
            <a:r>
              <a:rPr lang="ru-RU" baseline="0" dirty="0" smtClean="0"/>
              <a:t>нм, на 13.5 нм СЕ такой. Вид этого спектра отличается от приведенного на предыдущем слайде, т к ксенон имеет полосу поглощения как раз в диапазоне 13-16 нм. Потому </a:t>
            </a:r>
            <a:r>
              <a:rPr lang="ru-RU" baseline="0" dirty="0" smtClean="0"/>
              <a:t>Хе источник выгоднее рассматривать на 11.2 нм. </a:t>
            </a:r>
            <a:endParaRPr lang="ru-RU" baseline="0" dirty="0" smtClean="0"/>
          </a:p>
          <a:p>
            <a:r>
              <a:rPr lang="ru-RU" baseline="0" dirty="0" smtClean="0"/>
              <a:t>Недостатком </a:t>
            </a:r>
            <a:r>
              <a:rPr lang="ru-RU" baseline="0" dirty="0" smtClean="0"/>
              <a:t>ЛПИ являются быстрые ионы и </a:t>
            </a:r>
            <a:r>
              <a:rPr lang="ru-RU" baseline="0" dirty="0" err="1" smtClean="0"/>
              <a:t>нейстралы</a:t>
            </a:r>
            <a:r>
              <a:rPr lang="ru-RU" baseline="0" dirty="0" smtClean="0"/>
              <a:t>, образующиеся в лазерной искре. Они могут разрушить близкорасположенные оптические элементы. Нейтральные частицы ксенона как инертного газа не вступают в химические реакции с оптическими материалами, могут только вытравлять структуру, потому ксеноновый  источник уже можно назвать более чистым. Остаются быстрые ионы. В </a:t>
            </a:r>
            <a:r>
              <a:rPr lang="ru-RU" baseline="0" dirty="0" err="1" smtClean="0"/>
              <a:t>жидкоструном</a:t>
            </a:r>
            <a:r>
              <a:rPr lang="ru-RU" baseline="0" dirty="0" smtClean="0"/>
              <a:t> Хе источнике энергия ионов около 3  кэВ. </a:t>
            </a:r>
            <a:r>
              <a:rPr lang="ru-RU" baseline="0" dirty="0" smtClean="0"/>
              <a:t>В другой работе проводилось сравнение </a:t>
            </a:r>
            <a:r>
              <a:rPr lang="ru-RU" baseline="0" dirty="0" err="1" smtClean="0"/>
              <a:t>осциллограм</a:t>
            </a:r>
            <a:r>
              <a:rPr lang="ru-RU" baseline="0" dirty="0" smtClean="0"/>
              <a:t> ионного тока, снятых с помощью ЦФ твердотельного </a:t>
            </a:r>
            <a:r>
              <a:rPr lang="ru-RU" baseline="0" dirty="0" smtClean="0"/>
              <a:t>оловянного источника и газоструйного Хе в одинаковых условиях возбуждения обнаружилось, что ионы из </a:t>
            </a:r>
            <a:r>
              <a:rPr lang="ru-RU" baseline="0" dirty="0" err="1" smtClean="0"/>
              <a:t>твт</a:t>
            </a:r>
            <a:r>
              <a:rPr lang="ru-RU" baseline="0" dirty="0" smtClean="0"/>
              <a:t> олова имеют значительно большие энергии, чем их газа ксенона. Это связано как с меньшей плотностью газовой струи (кэВ ионов меньше), так и с тем, что сама струя выступает в роли защиты от летящих ионов.</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3</a:t>
            </a:fld>
            <a:endParaRPr lang="ru-RU"/>
          </a:p>
        </p:txBody>
      </p:sp>
    </p:spTree>
    <p:extLst>
      <p:ext uri="{BB962C8B-B14F-4D97-AF65-F5344CB8AC3E}">
        <p14:creationId xmlns:p14="http://schemas.microsoft.com/office/powerpoint/2010/main" val="364792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Рассмотрим Хе</a:t>
            </a:r>
            <a:r>
              <a:rPr lang="ru-RU" baseline="0" dirty="0" smtClean="0"/>
              <a:t> ЛПИ с твердой мишенью. Температура конденсации Хе 165 К. Температура жид. азота 77 К. Барабан вращается, тем самым подавая новую область мишени под лазер, а так же специальными «дворниками» поверхности мишени постоянно выравнивается. Вращение мишени может быть как постоянным в процессе облучения, так и производиться в перерыве между импульсами лазера. Первый случай в работе назван вращением, а второй покоем. Но в обоих случаях подается новый материал для возбуждения для каждого импульса. Однако постоянное вращение мишени приводит к увеличению ЭУФ излучения. Авторы объясняют это тем, что при вращении ксенон нагревается при трении о «дворники» (которые не имеют спец охлаждения) и потому активнее испаряется в поверхности мишени. Газ Xe создает плазму с оптимизированной плотностью и температурой для испускания EUV-излучения. </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4</a:t>
            </a:fld>
            <a:endParaRPr lang="ru-RU"/>
          </a:p>
        </p:txBody>
      </p:sp>
    </p:spTree>
    <p:extLst>
      <p:ext uri="{BB962C8B-B14F-4D97-AF65-F5344CB8AC3E}">
        <p14:creationId xmlns:p14="http://schemas.microsoft.com/office/powerpoint/2010/main" val="77432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Характеристики ионов для такой</a:t>
            </a:r>
            <a:r>
              <a:rPr lang="ru-RU" baseline="0" dirty="0" smtClean="0"/>
              <a:t> мишени также были изучены. </a:t>
            </a:r>
            <a:r>
              <a:rPr lang="ru-RU" baseline="0" dirty="0" smtClean="0"/>
              <a:t>Показаны </a:t>
            </a:r>
            <a:r>
              <a:rPr lang="ru-RU" baseline="0" dirty="0" err="1" smtClean="0"/>
              <a:t>осцилограммы</a:t>
            </a:r>
            <a:r>
              <a:rPr lang="ru-RU" baseline="0" dirty="0" smtClean="0"/>
              <a:t> и пространственное распределение. Мишень </a:t>
            </a:r>
            <a:r>
              <a:rPr lang="ru-RU" baseline="0" dirty="0" smtClean="0"/>
              <a:t>в покое, т е при ступенчатом вращении барабана после каждого импульса для подачи нового материала, дает выход ионов с энергией до 30 кэВ в количестве д0 1010 </a:t>
            </a:r>
            <a:r>
              <a:rPr lang="ru-RU" baseline="0" dirty="0" err="1" smtClean="0"/>
              <a:t>шт</a:t>
            </a:r>
            <a:r>
              <a:rPr lang="ru-RU" baseline="0" dirty="0" smtClean="0"/>
              <a:t> на стерадиан при угле разлета до +-45 град от </a:t>
            </a:r>
            <a:r>
              <a:rPr lang="ru-RU" baseline="0" dirty="0" smtClean="0"/>
              <a:t>нормали к мишени. </a:t>
            </a:r>
            <a:r>
              <a:rPr lang="ru-RU" baseline="0" dirty="0" smtClean="0"/>
              <a:t>При постоянном вращении мишени угол разлета ионов становится меньше - +-15 град, их энергия падает до макс 6 кэВ, а количество наиболее </a:t>
            </a:r>
            <a:r>
              <a:rPr lang="ru-RU" baseline="0" dirty="0" err="1" smtClean="0"/>
              <a:t>бвстрых</a:t>
            </a:r>
            <a:r>
              <a:rPr lang="ru-RU" baseline="0" dirty="0" smtClean="0"/>
              <a:t> ионов порядка 109 </a:t>
            </a:r>
            <a:r>
              <a:rPr lang="ru-RU" baseline="0" dirty="0" err="1" smtClean="0"/>
              <a:t>шт</a:t>
            </a:r>
            <a:r>
              <a:rPr lang="ru-RU" baseline="0" dirty="0" smtClean="0"/>
              <a:t> на стерадиан. При чем скорость вращения не влияет на данные результаты. Это также связано с большим испарением ксенона при постоянном вращении барабана, слой газа замедляет или останавливает быстрые ионы.</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5</a:t>
            </a:fld>
            <a:endParaRPr lang="ru-RU"/>
          </a:p>
        </p:txBody>
      </p:sp>
    </p:spTree>
    <p:extLst>
      <p:ext uri="{BB962C8B-B14F-4D97-AF65-F5344CB8AC3E}">
        <p14:creationId xmlns:p14="http://schemas.microsoft.com/office/powerpoint/2010/main" val="354175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Рассмотрим жидкую</a:t>
            </a:r>
            <a:r>
              <a:rPr lang="ru-RU" baseline="0" dirty="0" smtClean="0"/>
              <a:t> ксеноновую мишень. Жидкий ксенон может подаваться в виде струи или капель. В данной работы была жидкоструйная мишень, получаемая при сжижении ксенона при большом давлении и низкой температуре. Струя впрыскивалась через сопло 30 мкм и возбуждалась </a:t>
            </a:r>
            <a:r>
              <a:rPr lang="ru-RU" baseline="0" dirty="0" err="1" smtClean="0"/>
              <a:t>предымпульсным</a:t>
            </a:r>
            <a:r>
              <a:rPr lang="ru-RU" baseline="0" dirty="0" smtClean="0"/>
              <a:t> лазером и основным лазером. </a:t>
            </a:r>
            <a:r>
              <a:rPr lang="ru-RU" baseline="0" dirty="0" err="1" smtClean="0"/>
              <a:t>Предымпульс</a:t>
            </a:r>
            <a:r>
              <a:rPr lang="ru-RU" baseline="0" dirty="0" smtClean="0"/>
              <a:t>  часто используется в ЛПИ с твердыми или жидкими мишенями для создания предварительной плазмы с оптимальной плотностью для последующего возбуждения основным импульсом. В этой работе </a:t>
            </a:r>
            <a:r>
              <a:rPr lang="ru-RU" baseline="0" dirty="0" err="1" smtClean="0"/>
              <a:t>предыимпульс</a:t>
            </a:r>
            <a:r>
              <a:rPr lang="ru-RU" baseline="0" dirty="0" smtClean="0"/>
              <a:t> был маломощным. Он локально создает испаренную область, куда уже бьет лазер. Основные характеристики зависят от основного лазера больше чем </a:t>
            </a:r>
            <a:r>
              <a:rPr lang="ru-RU" baseline="0" dirty="0" err="1" smtClean="0"/>
              <a:t>отпредымпульса</a:t>
            </a:r>
            <a:r>
              <a:rPr lang="ru-RU" baseline="0" dirty="0" smtClean="0"/>
              <a:t> в этом случае. Основной лазер мог быть разной длительности, что дает разные плотности мощности. Видно, что повышение мощности за счет уменьшения длительности не дает увеличения СЕ. Наибольшее значение было при максимальной длит 25 нс. </a:t>
            </a:r>
            <a:r>
              <a:rPr lang="ru-RU" dirty="0" smtClean="0"/>
              <a:t>Наблюдаемое уменьшение CE после прохождения оптимальной интенсивности лазерного излучения, скорее всего, было вызвано чрезмерным повышением электронной </a:t>
            </a:r>
            <a:r>
              <a:rPr lang="ru-RU" dirty="0" smtClean="0"/>
              <a:t>температуры</a:t>
            </a:r>
            <a:r>
              <a:rPr lang="ru-RU" baseline="0" dirty="0" smtClean="0"/>
              <a:t> и соответственно смещением интенсивного излучения в более коротковолновую область.</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6</a:t>
            </a:fld>
            <a:endParaRPr lang="ru-RU"/>
          </a:p>
        </p:txBody>
      </p:sp>
    </p:spTree>
    <p:extLst>
      <p:ext uri="{BB962C8B-B14F-4D97-AF65-F5344CB8AC3E}">
        <p14:creationId xmlns:p14="http://schemas.microsoft.com/office/powerpoint/2010/main" val="28256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Интересная струйная</a:t>
            </a:r>
            <a:r>
              <a:rPr lang="ru-RU" baseline="0" dirty="0" smtClean="0"/>
              <a:t> Хе </a:t>
            </a:r>
            <a:r>
              <a:rPr lang="ru-RU" dirty="0" smtClean="0"/>
              <a:t>мишень с кольцевым соплом, в которой одновременно </a:t>
            </a:r>
            <a:r>
              <a:rPr lang="ru-RU" baseline="0" dirty="0" smtClean="0"/>
              <a:t>существуют твердая Хе нить и жидкая струя. </a:t>
            </a:r>
            <a:r>
              <a:rPr lang="ru-RU" dirty="0" smtClean="0"/>
              <a:t>Xe сжижался в холодном резервуаре, охлажденном до 200 К. Капиллярная мишень без сердечника формировалась с помощью кольцевого сопла, присоединенного к концу насадки. Для создания мишени с твердотельным сердечником из нити ксенона использовалось сопло с простым отверстием. Датчики температуры с точностью ±0,5 К и </a:t>
            </a:r>
            <a:r>
              <a:rPr lang="ru-RU" dirty="0" err="1" smtClean="0"/>
              <a:t>нагревателибыли</a:t>
            </a:r>
            <a:r>
              <a:rPr lang="ru-RU" dirty="0" smtClean="0"/>
              <a:t> установлены на срезе сопла и холодном резервуаре. </a:t>
            </a:r>
            <a:r>
              <a:rPr lang="ru-RU" dirty="0" smtClean="0"/>
              <a:t>В</a:t>
            </a:r>
            <a:r>
              <a:rPr lang="ru-RU" baseline="0" dirty="0" smtClean="0"/>
              <a:t> </a:t>
            </a:r>
            <a:r>
              <a:rPr lang="ru-RU" baseline="0" dirty="0" smtClean="0"/>
              <a:t>работе приводится сравнение кольцевой мишени с твердотельной. Спектр на длине 13.5 нм растет при </a:t>
            </a:r>
            <a:r>
              <a:rPr lang="ru-RU" baseline="0" dirty="0" err="1" smtClean="0"/>
              <a:t>исп</a:t>
            </a:r>
            <a:r>
              <a:rPr lang="ru-RU" baseline="0" dirty="0" smtClean="0"/>
              <a:t> кольцевой мишени и в </a:t>
            </a:r>
            <a:r>
              <a:rPr lang="ru-RU" baseline="0" dirty="0" err="1" smtClean="0"/>
              <a:t>нек</a:t>
            </a:r>
            <a:r>
              <a:rPr lang="ru-RU" baseline="0" dirty="0" smtClean="0"/>
              <a:t> других спектр диапазонах. А энергия быстрых ионов 2 кэВ по сравнению с 16 кэВ.</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7</a:t>
            </a:fld>
            <a:endParaRPr lang="ru-RU"/>
          </a:p>
        </p:txBody>
      </p:sp>
    </p:spTree>
    <p:extLst>
      <p:ext uri="{BB962C8B-B14F-4D97-AF65-F5344CB8AC3E}">
        <p14:creationId xmlns:p14="http://schemas.microsoft.com/office/powerpoint/2010/main" val="425728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Жидкая мишень в виде капель.</a:t>
            </a:r>
            <a:r>
              <a:rPr lang="ru-RU" baseline="0" dirty="0" smtClean="0"/>
              <a:t> </a:t>
            </a:r>
            <a:r>
              <a:rPr lang="ru-RU" dirty="0" smtClean="0"/>
              <a:t>Струя сжиженного ксенона выбрасывается из сопла в низковакуумную камеру. Давление внутри этой камеры, где образуются капли, немного ниже давления тройной точки ксенона, регулируется с помощью буферного газа, (</a:t>
            </a:r>
            <a:r>
              <a:rPr lang="en-US" dirty="0" smtClean="0"/>
              <a:t>He, N)</a:t>
            </a:r>
            <a:r>
              <a:rPr lang="ru-RU" dirty="0" smtClean="0"/>
              <a:t>, от 10 до 20 кПа. Это предотвращает вскипание и замерзание струи ксенона. Периодические колебания пьезоэлектрического преобразователя вызывают неустойчивость поверхности струи, приводящую к ее распаду на однородные капли. Низковакуумная камера расположена внутри основной камеры и отделена от нее. При использовании капельной мишени важны</a:t>
            </a:r>
            <a:r>
              <a:rPr lang="ru-RU" baseline="0" dirty="0" smtClean="0"/>
              <a:t> стабильность и скорость формирования капель, от этого зависит подбор частоты лазера. </a:t>
            </a:r>
            <a:r>
              <a:rPr lang="ru-RU" dirty="0" smtClean="0"/>
              <a:t>Поведение плазмы и капель при задержке 0 (левый рисунок) и 10 мкс (правый рисунок) при частоте повторения 100 кГц. Ближайшая капля сдувается плазмой, а вторая капля слегка смещается</a:t>
            </a:r>
            <a:r>
              <a:rPr lang="ru-RU" baseline="0" dirty="0" smtClean="0"/>
              <a:t> - </a:t>
            </a:r>
            <a:r>
              <a:rPr lang="ru-RU" dirty="0" smtClean="0"/>
              <a:t>следующее лазерное облучение должно быть направлено на третью каплю. Таким образом, оптимальная скорость цуга капель составляет 60 м/с. Здесь</a:t>
            </a:r>
            <a:r>
              <a:rPr lang="ru-RU" baseline="0" dirty="0" smtClean="0"/>
              <a:t> тоже </a:t>
            </a:r>
            <a:r>
              <a:rPr lang="ru-RU" baseline="0" dirty="0" err="1" smtClean="0"/>
              <a:t>предымпульсная</a:t>
            </a:r>
            <a:r>
              <a:rPr lang="ru-RU" baseline="0" dirty="0" smtClean="0"/>
              <a:t> система и исследовали зависимость ка </a:t>
            </a:r>
            <a:r>
              <a:rPr lang="ru-RU" baseline="0" dirty="0" err="1" smtClean="0"/>
              <a:t>кЭУФ</a:t>
            </a:r>
            <a:r>
              <a:rPr lang="ru-RU" baseline="0" dirty="0" smtClean="0"/>
              <a:t> излучения так и ионов от задержки между импульсами. При увеличении времени задержки энергия ионов падает, а ЭУФ энергия имеет оптимум при задержке 200 нс, энергия ионов сост. 400 эВ. Вероятно за 200 нс в плазме устанавливается оптимальная плотность и размер.</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8</a:t>
            </a:fld>
            <a:endParaRPr lang="ru-RU"/>
          </a:p>
        </p:txBody>
      </p:sp>
    </p:spTree>
    <p:extLst>
      <p:ext uri="{BB962C8B-B14F-4D97-AF65-F5344CB8AC3E}">
        <p14:creationId xmlns:p14="http://schemas.microsoft.com/office/powerpoint/2010/main" val="782135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ЛПИ с Хе</a:t>
            </a:r>
            <a:r>
              <a:rPr lang="ru-RU" baseline="0" dirty="0" smtClean="0"/>
              <a:t> газовой мишенью исследовались во многих работах с разных сторон. Создание мишени отличается простотой. Газ подается через конические сопла сечения 500 мкм. При работе с газоструйной мишенью есть сильное влияние самопоглощения </a:t>
            </a:r>
            <a:r>
              <a:rPr lang="ru-RU" baseline="0" dirty="0" err="1" smtClean="0"/>
              <a:t>эуф</a:t>
            </a:r>
            <a:r>
              <a:rPr lang="ru-RU" baseline="0" dirty="0" smtClean="0"/>
              <a:t> излучения в самой струе, потому большую значимость играет угол сбора излучения. Например с угла 20 плазма выглядит как более плотный и яркий эллипс, а в угла 90 более вытянутая и менее плотная. Это важно учитывать при дальнейшем использовании источника с оптическими системами. </a:t>
            </a:r>
            <a:endParaRPr lang="ru-RU" baseline="0" dirty="0" smtClean="0"/>
          </a:p>
          <a:p>
            <a:r>
              <a:rPr lang="ru-RU" baseline="0" dirty="0" smtClean="0"/>
              <a:t>Газовую </a:t>
            </a:r>
            <a:r>
              <a:rPr lang="ru-RU" baseline="0" dirty="0" smtClean="0"/>
              <a:t>струи Хе изучали при облучении различными лазерными импульсами для нахождения оптимальных параметров возбуждения. При увеличении длительности импульса растет интенсивность в широком диапазоне 3-14 нм. Излучения с небольшой длительностью импульса при водит к увеличению излучения в </a:t>
            </a:r>
            <a:r>
              <a:rPr lang="ru-RU" baseline="0" dirty="0" err="1" smtClean="0"/>
              <a:t>бболее</a:t>
            </a:r>
            <a:r>
              <a:rPr lang="ru-RU" baseline="0" dirty="0" smtClean="0"/>
              <a:t> коротковолновом диапазоне 1-3 нм. Таким образом для излучения вблизи 11 нм лучше длит около 5 нс и энергии около 1 Дж.</a:t>
            </a:r>
          </a:p>
        </p:txBody>
      </p:sp>
      <p:sp>
        <p:nvSpPr>
          <p:cNvPr id="4" name="Номер слайда 3"/>
          <p:cNvSpPr>
            <a:spLocks noGrp="1"/>
          </p:cNvSpPr>
          <p:nvPr>
            <p:ph type="sldNum" sz="quarter" idx="10"/>
          </p:nvPr>
        </p:nvSpPr>
        <p:spPr/>
        <p:txBody>
          <a:bodyPr/>
          <a:lstStyle/>
          <a:p>
            <a:fld id="{5144E8F0-09E0-4E61-AB1B-64399BF3BB12}" type="slidenum">
              <a:rPr lang="ru-RU" smtClean="0"/>
              <a:t>9</a:t>
            </a:fld>
            <a:endParaRPr lang="ru-RU"/>
          </a:p>
        </p:txBody>
      </p:sp>
    </p:spTree>
    <p:extLst>
      <p:ext uri="{BB962C8B-B14F-4D97-AF65-F5344CB8AC3E}">
        <p14:creationId xmlns:p14="http://schemas.microsoft.com/office/powerpoint/2010/main" val="19673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Энергия ЭУФ излучения в ЛПИ с газоструйной мишенью зависит</a:t>
            </a:r>
            <a:r>
              <a:rPr lang="ru-RU" baseline="0" dirty="0" smtClean="0"/>
              <a:t> и от плотности мощности лазерного импульса. В данной работе мощность варьировалась при изменении энергии за импульс, потому при росте </a:t>
            </a:r>
            <a:r>
              <a:rPr lang="ru-RU" baseline="0" dirty="0" err="1" smtClean="0"/>
              <a:t>Эуф</a:t>
            </a:r>
            <a:r>
              <a:rPr lang="ru-RU" baseline="0" dirty="0" smtClean="0"/>
              <a:t> сигнала, СЕ практически не изменяется и остается на уровне 0.1% для длины волны 13.5 нм. Однако при увеличении плотности мощности лазерного излучения другими способами при сохранении той же энергии лазерного импульса, можно получить большие коэффициенты конверсии и больший ЭУФ сигнал. </a:t>
            </a:r>
            <a:endParaRPr lang="ru-RU" baseline="0" dirty="0" smtClean="0"/>
          </a:p>
          <a:p>
            <a:r>
              <a:rPr lang="ru-RU" baseline="0" dirty="0" smtClean="0"/>
              <a:t>На </a:t>
            </a:r>
            <a:r>
              <a:rPr lang="ru-RU" baseline="0" dirty="0" smtClean="0"/>
              <a:t>спектр ЛПИ с газоструйной мишенью также влияет сопло, из которого газ истекает в вакуумную камеру. При уменьшении критического сечения конусного сопла увеличивается сигнал ЭУФ излучения. При уменьшении угла разлета струи, увеличивается ее плотность в центре и уменьшается на периферии. Таким образом периферийные части струи, в которых газ </a:t>
            </a:r>
            <a:r>
              <a:rPr lang="ru-RU" baseline="0" dirty="0" err="1" smtClean="0"/>
              <a:t>перепоглощает</a:t>
            </a:r>
            <a:r>
              <a:rPr lang="ru-RU" baseline="0" dirty="0" smtClean="0"/>
              <a:t> испускаемое ЭУФ излучение становится меньше, что дает больший выход для ЭУФ.</a:t>
            </a:r>
            <a:endParaRPr lang="ru-RU" dirty="0"/>
          </a:p>
        </p:txBody>
      </p:sp>
      <p:sp>
        <p:nvSpPr>
          <p:cNvPr id="4" name="Номер слайда 3"/>
          <p:cNvSpPr>
            <a:spLocks noGrp="1"/>
          </p:cNvSpPr>
          <p:nvPr>
            <p:ph type="sldNum" sz="quarter" idx="10"/>
          </p:nvPr>
        </p:nvSpPr>
        <p:spPr/>
        <p:txBody>
          <a:bodyPr/>
          <a:lstStyle/>
          <a:p>
            <a:fld id="{5144E8F0-09E0-4E61-AB1B-64399BF3BB12}" type="slidenum">
              <a:rPr lang="ru-RU" smtClean="0"/>
              <a:t>10</a:t>
            </a:fld>
            <a:endParaRPr lang="ru-RU"/>
          </a:p>
        </p:txBody>
      </p:sp>
    </p:spTree>
    <p:extLst>
      <p:ext uri="{BB962C8B-B14F-4D97-AF65-F5344CB8AC3E}">
        <p14:creationId xmlns:p14="http://schemas.microsoft.com/office/powerpoint/2010/main" val="226356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847AF0-BF27-4AD8-81A5-3789605D301E}" type="datetimeFigureOut">
              <a:rPr lang="ru-RU" smtClean="0"/>
              <a:t>27.11.2025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273711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847AF0-BF27-4AD8-81A5-3789605D301E}" type="datetimeFigureOut">
              <a:rPr lang="ru-RU" smtClean="0"/>
              <a:t>27.11.2025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31318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847AF0-BF27-4AD8-81A5-3789605D301E}" type="datetimeFigureOut">
              <a:rPr lang="ru-RU" smtClean="0"/>
              <a:t>27.11.2025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168386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847AF0-BF27-4AD8-81A5-3789605D301E}" type="datetimeFigureOut">
              <a:rPr lang="ru-RU" smtClean="0"/>
              <a:t>27.11.2025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39425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847AF0-BF27-4AD8-81A5-3789605D301E}" type="datetimeFigureOut">
              <a:rPr lang="ru-RU" smtClean="0"/>
              <a:t>27.11.2025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132435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847AF0-BF27-4AD8-81A5-3789605D301E}" type="datetimeFigureOut">
              <a:rPr lang="ru-RU" smtClean="0"/>
              <a:t>27.11.2025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163200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847AF0-BF27-4AD8-81A5-3789605D301E}" type="datetimeFigureOut">
              <a:rPr lang="ru-RU" smtClean="0"/>
              <a:t>27.11.2025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299002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847AF0-BF27-4AD8-81A5-3789605D301E}" type="datetimeFigureOut">
              <a:rPr lang="ru-RU" smtClean="0"/>
              <a:t>27.11.2025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365716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847AF0-BF27-4AD8-81A5-3789605D301E}" type="datetimeFigureOut">
              <a:rPr lang="ru-RU" smtClean="0"/>
              <a:t>27.11.2025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34031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847AF0-BF27-4AD8-81A5-3789605D301E}" type="datetimeFigureOut">
              <a:rPr lang="ru-RU" smtClean="0"/>
              <a:t>27.11.2025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3897380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D847AF0-BF27-4AD8-81A5-3789605D301E}" type="datetimeFigureOut">
              <a:rPr lang="ru-RU" smtClean="0"/>
              <a:t>27.11.2025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5301CA-8E6C-4B68-AB87-DECC31774E6A}" type="slidenum">
              <a:rPr lang="ru-RU" smtClean="0"/>
              <a:t>‹#›</a:t>
            </a:fld>
            <a:endParaRPr lang="ru-RU"/>
          </a:p>
        </p:txBody>
      </p:sp>
    </p:spTree>
    <p:extLst>
      <p:ext uri="{BB962C8B-B14F-4D97-AF65-F5344CB8AC3E}">
        <p14:creationId xmlns:p14="http://schemas.microsoft.com/office/powerpoint/2010/main" val="211892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47AF0-BF27-4AD8-81A5-3789605D301E}" type="datetimeFigureOut">
              <a:rPr lang="ru-RU" smtClean="0"/>
              <a:t>27.11.2025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301CA-8E6C-4B68-AB87-DECC31774E6A}" type="slidenum">
              <a:rPr lang="ru-RU" smtClean="0"/>
              <a:t>‹#›</a:t>
            </a:fld>
            <a:endParaRPr lang="ru-RU"/>
          </a:p>
        </p:txBody>
      </p:sp>
    </p:spTree>
    <p:extLst>
      <p:ext uri="{BB962C8B-B14F-4D97-AF65-F5344CB8AC3E}">
        <p14:creationId xmlns:p14="http://schemas.microsoft.com/office/powerpoint/2010/main" val="823178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wmf"/><Relationship Id="rId5" Type="http://schemas.openxmlformats.org/officeDocument/2006/relationships/oleObject" Target="../embeddings/oleObject2.bin"/><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gif"/><Relationship Id="rId9" Type="http://schemas.openxmlformats.org/officeDocument/2006/relationships/image" Target="../media/image41.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46.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7.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8.wmf"/><Relationship Id="rId4" Type="http://schemas.openxmlformats.org/officeDocument/2006/relationships/oleObject" Target="../embeddings/oleObject6.bin"/><Relationship Id="rId9" Type="http://schemas.openxmlformats.org/officeDocument/2006/relationships/image" Target="../media/image50.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latin typeface="Bahnschrift SemiBold" panose="020B0502040204020203" pitchFamily="34" charset="0"/>
              </a:rPr>
              <a:t>Лазерно-плазменные источники ЭУФ излучения с ксеноновыми мишенями</a:t>
            </a:r>
            <a:endParaRPr lang="ru-RU" dirty="0">
              <a:latin typeface="Bahnschrift SemiBold" panose="020B0502040204020203" pitchFamily="34" charset="0"/>
            </a:endParaRPr>
          </a:p>
        </p:txBody>
      </p:sp>
      <p:sp>
        <p:nvSpPr>
          <p:cNvPr id="3" name="Подзаголовок 2"/>
          <p:cNvSpPr>
            <a:spLocks noGrp="1"/>
          </p:cNvSpPr>
          <p:nvPr>
            <p:ph type="subTitle" idx="1"/>
          </p:nvPr>
        </p:nvSpPr>
        <p:spPr>
          <a:xfrm>
            <a:off x="1524000" y="3602037"/>
            <a:ext cx="9144000" cy="2718375"/>
          </a:xfrm>
        </p:spPr>
        <p:txBody>
          <a:bodyPr>
            <a:normAutofit/>
          </a:bodyPr>
          <a:lstStyle/>
          <a:p>
            <a:r>
              <a:rPr lang="ru-RU" dirty="0" smtClean="0">
                <a:latin typeface="Bahnschrift Light Condensed" panose="020B0502040204020203" pitchFamily="34" charset="0"/>
              </a:rPr>
              <a:t>Аспирант 2-го года обучения Гусева В.Е.</a:t>
            </a:r>
          </a:p>
          <a:p>
            <a:r>
              <a:rPr lang="ru-RU" dirty="0" smtClean="0">
                <a:latin typeface="Bahnschrift Light Condensed" panose="020B0502040204020203" pitchFamily="34" charset="0"/>
              </a:rPr>
              <a:t>Научный руководитель к.ф.-м.н. Нечай А.Н.</a:t>
            </a:r>
          </a:p>
          <a:p>
            <a:endParaRPr lang="ru-RU" dirty="0">
              <a:latin typeface="Bahnschrift Light Condensed" panose="020B0502040204020203" pitchFamily="34" charset="0"/>
            </a:endParaRPr>
          </a:p>
          <a:p>
            <a:endParaRPr lang="ru-RU" dirty="0" smtClean="0">
              <a:latin typeface="Bahnschrift Light Condensed" panose="020B0502040204020203" pitchFamily="34" charset="0"/>
            </a:endParaRPr>
          </a:p>
          <a:p>
            <a:endParaRPr lang="ru-RU" sz="1800" dirty="0" smtClean="0">
              <a:latin typeface="Bahnschrift Light Condensed" panose="020B0502040204020203" pitchFamily="34" charset="0"/>
            </a:endParaRPr>
          </a:p>
          <a:p>
            <a:r>
              <a:rPr lang="ru-RU" sz="1800" dirty="0" smtClean="0">
                <a:latin typeface="Bahnschrift Light Condensed" panose="020B0502040204020203" pitchFamily="34" charset="0"/>
              </a:rPr>
              <a:t>Нижний Новгород, 2025</a:t>
            </a:r>
            <a:endParaRPr lang="ru-RU" sz="1800" dirty="0">
              <a:latin typeface="Bahnschrift Light Condensed" panose="020B0502040204020203"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281" y="231936"/>
            <a:ext cx="1625024" cy="576495"/>
          </a:xfrm>
          <a:prstGeom prst="rect">
            <a:avLst/>
          </a:prstGeom>
        </p:spPr>
      </p:pic>
      <p:sp>
        <p:nvSpPr>
          <p:cNvPr id="5" name="Прямоугольник 4"/>
          <p:cNvSpPr/>
          <p:nvPr/>
        </p:nvSpPr>
        <p:spPr>
          <a:xfrm>
            <a:off x="5117360" y="808431"/>
            <a:ext cx="2030369" cy="313932"/>
          </a:xfrm>
          <a:prstGeom prst="rect">
            <a:avLst/>
          </a:prstGeom>
        </p:spPr>
        <p:txBody>
          <a:bodyPr wrap="square">
            <a:spAutoFit/>
          </a:bodyPr>
          <a:lstStyle/>
          <a:p>
            <a:pPr>
              <a:lnSpc>
                <a:spcPct val="90000"/>
              </a:lnSpc>
              <a:spcBef>
                <a:spcPts val="2240"/>
              </a:spcBef>
              <a:spcAft>
                <a:spcPts val="373"/>
              </a:spcAft>
              <a:buClr>
                <a:srgbClr val="1CADE4"/>
              </a:buClr>
              <a:buSzPct val="100000"/>
            </a:pPr>
            <a:r>
              <a:rPr lang="ru-RU" sz="1600" b="1" cap="all" spc="373" dirty="0">
                <a:solidFill>
                  <a:srgbClr val="2055A4"/>
                </a:solidFill>
                <a:latin typeface="Garamond" panose="02020404030301010803"/>
              </a:rPr>
              <a:t>Ифм</a:t>
            </a:r>
            <a:r>
              <a:rPr lang="ru-RU" sz="1600" b="1" cap="all" spc="373" dirty="0">
                <a:solidFill>
                  <a:srgbClr val="215946"/>
                </a:solidFill>
                <a:latin typeface="Garamond" panose="02020404030301010803"/>
              </a:rPr>
              <a:t> </a:t>
            </a:r>
            <a:r>
              <a:rPr lang="ru-RU" sz="1600" b="1" cap="all" spc="373" dirty="0">
                <a:solidFill>
                  <a:srgbClr val="2055A4"/>
                </a:solidFill>
                <a:latin typeface="Garamond" panose="02020404030301010803"/>
              </a:rPr>
              <a:t>РАН</a:t>
            </a:r>
          </a:p>
        </p:txBody>
      </p:sp>
    </p:spTree>
    <p:extLst>
      <p:ext uri="{BB962C8B-B14F-4D97-AF65-F5344CB8AC3E}">
        <p14:creationId xmlns:p14="http://schemas.microsoft.com/office/powerpoint/2010/main" val="721014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911" y="95035"/>
            <a:ext cx="10515600" cy="810532"/>
          </a:xfrm>
        </p:spPr>
        <p:txBody>
          <a:bodyPr/>
          <a:lstStyle/>
          <a:p>
            <a:r>
              <a:rPr lang="ru-RU" dirty="0">
                <a:latin typeface="Bahnschrift SemiBold" panose="020B0502040204020203" pitchFamily="34" charset="0"/>
              </a:rPr>
              <a:t>ЛПИ с газовой </a:t>
            </a:r>
            <a:r>
              <a:rPr lang="en-US" dirty="0">
                <a:latin typeface="Bahnschrift SemiBold" panose="020B0502040204020203" pitchFamily="34" charset="0"/>
              </a:rPr>
              <a:t>Xe</a:t>
            </a:r>
            <a:r>
              <a:rPr lang="ru-RU" dirty="0">
                <a:latin typeface="Bahnschrift SemiBold" panose="020B0502040204020203" pitchFamily="34" charset="0"/>
              </a:rPr>
              <a:t> мишенью</a:t>
            </a:r>
            <a:endParaRPr lang="ru-RU" dirty="0"/>
          </a:p>
        </p:txBody>
      </p:sp>
      <p:sp>
        <p:nvSpPr>
          <p:cNvPr id="3" name="Объект 2"/>
          <p:cNvSpPr>
            <a:spLocks noGrp="1"/>
          </p:cNvSpPr>
          <p:nvPr>
            <p:ph idx="1"/>
          </p:nvPr>
        </p:nvSpPr>
        <p:spPr>
          <a:xfrm>
            <a:off x="154911" y="821321"/>
            <a:ext cx="11722240" cy="473934"/>
          </a:xfrm>
        </p:spPr>
        <p:txBody>
          <a:bodyPr>
            <a:normAutofit/>
          </a:bodyPr>
          <a:lstStyle/>
          <a:p>
            <a:pPr marL="0" indent="0">
              <a:buNone/>
            </a:pPr>
            <a:r>
              <a:rPr lang="ru-RU" sz="2000" dirty="0" smtClean="0">
                <a:latin typeface="Bahnschrift SemiLight SemiConde" panose="020B0502040204020203" pitchFamily="34" charset="0"/>
              </a:rPr>
              <a:t>Газоструйная Хе мишень (конусные </a:t>
            </a:r>
            <a:r>
              <a:rPr lang="ru-RU" sz="2000" dirty="0">
                <a:latin typeface="Bahnschrift SemiLight SemiConde" panose="020B0502040204020203" pitchFamily="34" charset="0"/>
              </a:rPr>
              <a:t>сопла </a:t>
            </a:r>
            <a:r>
              <a:rPr lang="en-US" sz="2000" dirty="0" smtClean="0">
                <a:latin typeface="Bahnschrift SemiLight SemiConde" panose="020B0502040204020203" pitchFamily="34" charset="0"/>
              </a:rPr>
              <a:t>d=</a:t>
            </a:r>
            <a:r>
              <a:rPr lang="ru-RU" sz="2000" dirty="0" smtClean="0">
                <a:latin typeface="Bahnschrift SemiLight SemiConde" panose="020B0502040204020203" pitchFamily="34" charset="0"/>
              </a:rPr>
              <a:t>0,3 </a:t>
            </a:r>
            <a:r>
              <a:rPr lang="ru-RU" sz="2000" dirty="0">
                <a:latin typeface="Bahnschrift SemiLight SemiConde" panose="020B0502040204020203" pitchFamily="34" charset="0"/>
              </a:rPr>
              <a:t>мм и </a:t>
            </a:r>
            <a:r>
              <a:rPr lang="en-US" sz="2000" dirty="0" smtClean="0">
                <a:latin typeface="Bahnschrift SemiLight SemiConde" panose="020B0502040204020203" pitchFamily="34" charset="0"/>
              </a:rPr>
              <a:t>d=</a:t>
            </a:r>
            <a:r>
              <a:rPr lang="ru-RU" sz="2000" dirty="0" smtClean="0">
                <a:latin typeface="Bahnschrift SemiLight SemiConde" panose="020B0502040204020203" pitchFamily="34" charset="0"/>
              </a:rPr>
              <a:t>0,5 мм</a:t>
            </a:r>
            <a:r>
              <a:rPr lang="en-US" sz="2000" dirty="0" smtClean="0">
                <a:latin typeface="Bahnschrift SemiLight SemiConde" panose="020B0502040204020203" pitchFamily="34" charset="0"/>
              </a:rPr>
              <a:t>)</a:t>
            </a:r>
            <a:r>
              <a:rPr lang="ru-RU" sz="2000" dirty="0" smtClean="0">
                <a:latin typeface="Bahnschrift SemiLight SemiConde" panose="020B0502040204020203" pitchFamily="34" charset="0"/>
              </a:rPr>
              <a:t>.</a:t>
            </a:r>
            <a:r>
              <a:rPr lang="en-US" sz="2000" dirty="0" smtClean="0">
                <a:latin typeface="Bahnschrift SemiLight SemiConde" panose="020B0502040204020203" pitchFamily="34" charset="0"/>
              </a:rPr>
              <a:t> </a:t>
            </a:r>
            <a:r>
              <a:rPr lang="ru-RU" sz="2000" dirty="0" smtClean="0">
                <a:latin typeface="Bahnschrift SemiLight SemiConde" panose="020B0502040204020203" pitchFamily="34" charset="0"/>
              </a:rPr>
              <a:t>CO</a:t>
            </a:r>
            <a:r>
              <a:rPr lang="ru-RU" sz="2000" baseline="-25000" dirty="0" smtClean="0">
                <a:latin typeface="Bahnschrift SemiLight SemiConde" panose="020B0502040204020203" pitchFamily="34" charset="0"/>
              </a:rPr>
              <a:t>2</a:t>
            </a:r>
            <a:r>
              <a:rPr lang="ru-RU" sz="2000" dirty="0" smtClean="0">
                <a:latin typeface="Bahnschrift SemiLight SemiConde" panose="020B0502040204020203" pitchFamily="34" charset="0"/>
              </a:rPr>
              <a:t> лазер (10 Дж, 50 </a:t>
            </a:r>
            <a:r>
              <a:rPr lang="ru-RU" sz="2000" dirty="0">
                <a:latin typeface="Bahnschrift SemiLight SemiConde" panose="020B0502040204020203" pitchFamily="34" charset="0"/>
              </a:rPr>
              <a:t>нс (FWHM</a:t>
            </a:r>
            <a:r>
              <a:rPr lang="ru-RU" sz="2000" dirty="0" smtClean="0">
                <a:latin typeface="Bahnschrift SemiLight SemiConde" panose="020B0502040204020203" pitchFamily="34" charset="0"/>
              </a:rPr>
              <a:t>)</a:t>
            </a:r>
            <a:r>
              <a:rPr lang="en-US" sz="2000" dirty="0" smtClean="0">
                <a:latin typeface="Bahnschrift SemiLight SemiConde" panose="020B0502040204020203" pitchFamily="34" charset="0"/>
              </a:rPr>
              <a:t>, ~10</a:t>
            </a:r>
            <a:r>
              <a:rPr lang="en-US" sz="2000" baseline="30000" dirty="0" smtClean="0">
                <a:latin typeface="Bahnschrift SemiLight SemiConde" panose="020B0502040204020203" pitchFamily="34" charset="0"/>
              </a:rPr>
              <a:t>10</a:t>
            </a:r>
            <a:r>
              <a:rPr lang="en-US" sz="2000" dirty="0" smtClean="0">
                <a:latin typeface="Bahnschrift SemiLight SemiConde" panose="020B0502040204020203" pitchFamily="34" charset="0"/>
              </a:rPr>
              <a:t> </a:t>
            </a:r>
            <a:r>
              <a:rPr lang="ru-RU" sz="2000" dirty="0" smtClean="0">
                <a:latin typeface="Bahnschrift SemiLight SemiConde" panose="020B0502040204020203" pitchFamily="34" charset="0"/>
              </a:rPr>
              <a:t>Дж/см</a:t>
            </a:r>
            <a:r>
              <a:rPr lang="ru-RU" sz="2000" baseline="30000" dirty="0" smtClean="0">
                <a:latin typeface="Bahnschrift SemiLight SemiConde" panose="020B0502040204020203" pitchFamily="34" charset="0"/>
              </a:rPr>
              <a:t>2</a:t>
            </a:r>
            <a:r>
              <a:rPr lang="ru-RU" sz="2000" dirty="0" smtClean="0">
                <a:latin typeface="Bahnschrift SemiLight SemiConde" panose="020B0502040204020203" pitchFamily="34" charset="0"/>
              </a:rPr>
              <a:t>)</a:t>
            </a:r>
            <a:r>
              <a:rPr lang="en-US" sz="2000" dirty="0" smtClean="0">
                <a:latin typeface="Bahnschrift SemiLight SemiConde" panose="020B0502040204020203" pitchFamily="34" charset="0"/>
              </a:rPr>
              <a:t>. </a:t>
            </a:r>
            <a:endParaRPr lang="ru-RU" dirty="0"/>
          </a:p>
        </p:txBody>
      </p:sp>
      <p:pic>
        <p:nvPicPr>
          <p:cNvPr id="10" name="Рисунок 9"/>
          <p:cNvPicPr>
            <a:picLocks noChangeAspect="1"/>
          </p:cNvPicPr>
          <p:nvPr/>
        </p:nvPicPr>
        <p:blipFill>
          <a:blip r:embed="rId3"/>
          <a:stretch>
            <a:fillRect/>
          </a:stretch>
        </p:blipFill>
        <p:spPr>
          <a:xfrm>
            <a:off x="6420438" y="1863154"/>
            <a:ext cx="4598038" cy="3899421"/>
          </a:xfrm>
          <a:prstGeom prst="rect">
            <a:avLst/>
          </a:prstGeom>
        </p:spPr>
      </p:pic>
      <p:pic>
        <p:nvPicPr>
          <p:cNvPr id="12" name="Рисунок 11"/>
          <p:cNvPicPr>
            <a:picLocks noChangeAspect="1"/>
          </p:cNvPicPr>
          <p:nvPr/>
        </p:nvPicPr>
        <p:blipFill>
          <a:blip r:embed="rId4"/>
          <a:stretch>
            <a:fillRect/>
          </a:stretch>
        </p:blipFill>
        <p:spPr>
          <a:xfrm>
            <a:off x="692449" y="1863155"/>
            <a:ext cx="5110474" cy="3899421"/>
          </a:xfrm>
          <a:prstGeom prst="rect">
            <a:avLst/>
          </a:prstGeom>
        </p:spPr>
      </p:pic>
      <p:sp>
        <p:nvSpPr>
          <p:cNvPr id="15" name="Прямоугольник 14"/>
          <p:cNvSpPr/>
          <p:nvPr/>
        </p:nvSpPr>
        <p:spPr>
          <a:xfrm>
            <a:off x="0" y="6420825"/>
            <a:ext cx="11605846" cy="307777"/>
          </a:xfrm>
          <a:prstGeom prst="rect">
            <a:avLst/>
          </a:prstGeom>
        </p:spPr>
        <p:txBody>
          <a:bodyPr wrap="square">
            <a:spAutoFit/>
          </a:bodyPr>
          <a:lstStyle/>
          <a:p>
            <a:pPr lvl="0"/>
            <a:r>
              <a:rPr lang="en-US" sz="1400" dirty="0">
                <a:latin typeface="Bahnschrift SemiLight Condensed" panose="020B0502040204020203" pitchFamily="34" charset="0"/>
              </a:rPr>
              <a:t>Tanaka H. et al. Development of EUV light source by CO2-laser-produced Xe plasma //Fifth International Symposium on Laser Precision Microfabrication. – SPIE, 2004. – </a:t>
            </a:r>
            <a:r>
              <a:rPr lang="ru-RU" sz="1400" dirty="0">
                <a:latin typeface="Bahnschrift SemiLight Condensed" panose="020B0502040204020203" pitchFamily="34" charset="0"/>
              </a:rPr>
              <a:t>Т. 5662. – С. 361-366.</a:t>
            </a:r>
          </a:p>
        </p:txBody>
      </p:sp>
      <p:sp>
        <p:nvSpPr>
          <p:cNvPr id="4" name="TextBox 3"/>
          <p:cNvSpPr txBox="1"/>
          <p:nvPr/>
        </p:nvSpPr>
        <p:spPr>
          <a:xfrm>
            <a:off x="154911" y="1221128"/>
            <a:ext cx="5426948" cy="646331"/>
          </a:xfrm>
          <a:prstGeom prst="rect">
            <a:avLst/>
          </a:prstGeom>
          <a:noFill/>
        </p:spPr>
        <p:txBody>
          <a:bodyPr wrap="square" rtlCol="0">
            <a:spAutoFit/>
          </a:bodyPr>
          <a:lstStyle/>
          <a:p>
            <a:r>
              <a:rPr lang="ru-RU" dirty="0" smtClean="0">
                <a:latin typeface="Bahnschrift SemiLight SemiConde" panose="020B0502040204020203" pitchFamily="34" charset="0"/>
              </a:rPr>
              <a:t>Энергия ЭУФ излучения и СЕ при разной мощности лазерного импульса</a:t>
            </a:r>
            <a:endParaRPr lang="ru-RU" dirty="0">
              <a:latin typeface="Bahnschrift SemiLight SemiConde" panose="020B0502040204020203" pitchFamily="34" charset="0"/>
            </a:endParaRPr>
          </a:p>
        </p:txBody>
      </p:sp>
      <p:sp>
        <p:nvSpPr>
          <p:cNvPr id="5" name="TextBox 4"/>
          <p:cNvSpPr txBox="1"/>
          <p:nvPr/>
        </p:nvSpPr>
        <p:spPr>
          <a:xfrm>
            <a:off x="4308907" y="5848622"/>
            <a:ext cx="3336170" cy="400110"/>
          </a:xfrm>
          <a:prstGeom prst="rect">
            <a:avLst/>
          </a:prstGeom>
          <a:noFill/>
        </p:spPr>
        <p:txBody>
          <a:bodyPr wrap="none" rtlCol="0">
            <a:spAutoFit/>
          </a:bodyPr>
          <a:lstStyle/>
          <a:p>
            <a:r>
              <a:rPr lang="ru-RU" sz="2000" dirty="0" smtClean="0">
                <a:latin typeface="Bahnschrift SemiLight SemiConde" panose="020B0502040204020203" pitchFamily="34" charset="0"/>
              </a:rPr>
              <a:t>СЕ </a:t>
            </a:r>
            <a:r>
              <a:rPr lang="en-US" sz="2000" dirty="0" smtClean="0">
                <a:latin typeface="Bahnschrift SemiLight SemiConde" panose="020B0502040204020203" pitchFamily="34" charset="0"/>
              </a:rPr>
              <a:t>≥</a:t>
            </a:r>
            <a:r>
              <a:rPr lang="ru-RU" sz="2000" dirty="0" smtClean="0">
                <a:latin typeface="Bahnschrift SemiLight SemiConde" panose="020B0502040204020203" pitchFamily="34" charset="0"/>
              </a:rPr>
              <a:t> 0,1 %/2%</a:t>
            </a:r>
            <a:r>
              <a:rPr lang="en-US" sz="2000" dirty="0" smtClean="0">
                <a:latin typeface="Bahnschrift SemiLight SemiConde" panose="020B0502040204020203" pitchFamily="34" charset="0"/>
              </a:rPr>
              <a:t>BW(13.5 </a:t>
            </a:r>
            <a:r>
              <a:rPr lang="ru-RU" sz="2000" dirty="0" smtClean="0">
                <a:latin typeface="Bahnschrift SemiLight SemiConde" panose="020B0502040204020203" pitchFamily="34" charset="0"/>
              </a:rPr>
              <a:t>нм) 2% ср</a:t>
            </a:r>
            <a:endParaRPr lang="ru-RU" sz="2000" dirty="0">
              <a:latin typeface="Bahnschrift SemiLight SemiConde" panose="020B0502040204020203" pitchFamily="34" charset="0"/>
            </a:endParaRPr>
          </a:p>
        </p:txBody>
      </p:sp>
      <p:sp>
        <p:nvSpPr>
          <p:cNvPr id="6" name="Прямоугольник 5"/>
          <p:cNvSpPr/>
          <p:nvPr/>
        </p:nvSpPr>
        <p:spPr>
          <a:xfrm>
            <a:off x="5891683" y="1221127"/>
            <a:ext cx="6096000" cy="646331"/>
          </a:xfrm>
          <a:prstGeom prst="rect">
            <a:avLst/>
          </a:prstGeom>
        </p:spPr>
        <p:txBody>
          <a:bodyPr>
            <a:spAutoFit/>
          </a:bodyPr>
          <a:lstStyle/>
          <a:p>
            <a:r>
              <a:rPr lang="ru-RU" dirty="0">
                <a:latin typeface="Bahnschrift SemiLight SemiConde" panose="020B0502040204020203" pitchFamily="34" charset="0"/>
              </a:rPr>
              <a:t>Спектры </a:t>
            </a:r>
            <a:r>
              <a:rPr lang="ru-RU" dirty="0" smtClean="0">
                <a:latin typeface="Bahnschrift SemiLight SemiConde" panose="020B0502040204020203" pitchFamily="34" charset="0"/>
              </a:rPr>
              <a:t>ЭУФ излучения при истечении </a:t>
            </a:r>
            <a:r>
              <a:rPr lang="ru-RU" dirty="0">
                <a:latin typeface="Bahnschrift SemiLight SemiConde" panose="020B0502040204020203" pitchFamily="34" charset="0"/>
              </a:rPr>
              <a:t>газовой </a:t>
            </a:r>
            <a:r>
              <a:rPr lang="ru-RU" dirty="0" smtClean="0">
                <a:latin typeface="Bahnschrift SemiLight SemiConde" panose="020B0502040204020203" pitchFamily="34" charset="0"/>
              </a:rPr>
              <a:t>мишени </a:t>
            </a:r>
            <a:r>
              <a:rPr lang="ru-RU" dirty="0">
                <a:latin typeface="Bahnschrift SemiLight SemiConde" panose="020B0502040204020203" pitchFamily="34" charset="0"/>
              </a:rPr>
              <a:t>Xe </a:t>
            </a:r>
            <a:r>
              <a:rPr lang="ru-RU" dirty="0" smtClean="0">
                <a:latin typeface="Bahnschrift SemiLight SemiConde" panose="020B0502040204020203" pitchFamily="34" charset="0"/>
              </a:rPr>
              <a:t>из </a:t>
            </a:r>
            <a:r>
              <a:rPr lang="ru-RU" dirty="0">
                <a:latin typeface="Bahnschrift SemiLight SemiConde" panose="020B0502040204020203" pitchFamily="34" charset="0"/>
              </a:rPr>
              <a:t>сопел с </a:t>
            </a:r>
            <a:r>
              <a:rPr lang="en-US" dirty="0" smtClean="0">
                <a:latin typeface="Bahnschrift SemiLight SemiConde" panose="020B0502040204020203" pitchFamily="34" charset="0"/>
              </a:rPr>
              <a:t>d=</a:t>
            </a:r>
            <a:r>
              <a:rPr lang="ru-RU" dirty="0" smtClean="0">
                <a:latin typeface="Bahnschrift SemiLight SemiConde" panose="020B0502040204020203" pitchFamily="34" charset="0"/>
              </a:rPr>
              <a:t>0,5 </a:t>
            </a:r>
            <a:r>
              <a:rPr lang="ru-RU" dirty="0">
                <a:latin typeface="Bahnschrift SemiLight SemiConde" panose="020B0502040204020203" pitchFamily="34" charset="0"/>
              </a:rPr>
              <a:t>мм и </a:t>
            </a:r>
            <a:r>
              <a:rPr lang="en-US" dirty="0" smtClean="0">
                <a:latin typeface="Bahnschrift SemiLight SemiConde" panose="020B0502040204020203" pitchFamily="34" charset="0"/>
              </a:rPr>
              <a:t>d=</a:t>
            </a:r>
            <a:r>
              <a:rPr lang="ru-RU" dirty="0" smtClean="0">
                <a:latin typeface="Bahnschrift SemiLight SemiConde" panose="020B0502040204020203" pitchFamily="34" charset="0"/>
              </a:rPr>
              <a:t>0,3 мм</a:t>
            </a:r>
            <a:endParaRPr lang="ru-RU" dirty="0">
              <a:latin typeface="Bahnschrift SemiLight SemiConde" panose="020B0502040204020203" pitchFamily="34" charset="0"/>
            </a:endParaRPr>
          </a:p>
        </p:txBody>
      </p:sp>
    </p:spTree>
    <p:extLst>
      <p:ext uri="{BB962C8B-B14F-4D97-AF65-F5344CB8AC3E}">
        <p14:creationId xmlns:p14="http://schemas.microsoft.com/office/powerpoint/2010/main" val="141707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953" y="126064"/>
            <a:ext cx="10439400" cy="654050"/>
          </a:xfrm>
        </p:spPr>
        <p:txBody>
          <a:bodyPr>
            <a:normAutofit fontScale="90000"/>
          </a:bodyPr>
          <a:lstStyle/>
          <a:p>
            <a:r>
              <a:rPr lang="ru-RU" dirty="0" smtClean="0">
                <a:latin typeface="Bahnschrift SemiBold" panose="020B0502040204020203" pitchFamily="34" charset="0"/>
              </a:rPr>
              <a:t>ЛПИ с газовой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3" name="Объект 2"/>
          <p:cNvSpPr>
            <a:spLocks noGrp="1"/>
          </p:cNvSpPr>
          <p:nvPr>
            <p:ph idx="1"/>
          </p:nvPr>
        </p:nvSpPr>
        <p:spPr>
          <a:xfrm>
            <a:off x="-1" y="782438"/>
            <a:ext cx="12118311" cy="698243"/>
          </a:xfrm>
        </p:spPr>
        <p:txBody>
          <a:bodyPr>
            <a:noAutofit/>
          </a:bodyPr>
          <a:lstStyle/>
          <a:p>
            <a:pPr marL="0" indent="0">
              <a:buNone/>
            </a:pPr>
            <a:r>
              <a:rPr lang="ru-RU" sz="2000" dirty="0" err="1" smtClean="0">
                <a:latin typeface="Bahnschrift SemiLight SemiConde" panose="020B0502040204020203" pitchFamily="34" charset="0"/>
              </a:rPr>
              <a:t>Двухпоточная</a:t>
            </a:r>
            <a:r>
              <a:rPr lang="ru-RU" sz="2000" dirty="0" smtClean="0">
                <a:latin typeface="Bahnschrift SemiLight SemiConde" panose="020B0502040204020203" pitchFamily="34" charset="0"/>
              </a:rPr>
              <a:t> </a:t>
            </a:r>
            <a:r>
              <a:rPr lang="en-US" sz="2000" dirty="0" smtClean="0">
                <a:latin typeface="Bahnschrift SemiLight SemiConde" panose="020B0502040204020203" pitchFamily="34" charset="0"/>
              </a:rPr>
              <a:t>Xe</a:t>
            </a:r>
            <a:r>
              <a:rPr lang="ru-RU" sz="2000" dirty="0" smtClean="0">
                <a:latin typeface="Bahnschrift SemiLight SemiConde" panose="020B0502040204020203" pitchFamily="34" charset="0"/>
              </a:rPr>
              <a:t> газоструйная мишень с буферным газом (</a:t>
            </a:r>
            <a:r>
              <a:rPr lang="en-US" sz="2000" dirty="0" err="1" smtClean="0">
                <a:latin typeface="Bahnschrift SemiLight SemiConde" panose="020B0502040204020203" pitchFamily="34" charset="0"/>
              </a:rPr>
              <a:t>p</a:t>
            </a:r>
            <a:r>
              <a:rPr lang="en-US" sz="2000" baseline="-25000" dirty="0" err="1" smtClean="0">
                <a:latin typeface="Bahnschrift SemiLight SemiConde" panose="020B0502040204020203" pitchFamily="34" charset="0"/>
              </a:rPr>
              <a:t>Xe</a:t>
            </a:r>
            <a:r>
              <a:rPr lang="ru-RU" sz="2000" dirty="0" smtClean="0">
                <a:latin typeface="Bahnschrift SemiLight SemiConde" panose="020B0502040204020203" pitchFamily="34" charset="0"/>
              </a:rPr>
              <a:t>=15 бар – мишень, </a:t>
            </a:r>
            <a:r>
              <a:rPr lang="en-US" sz="2000" dirty="0" smtClean="0">
                <a:latin typeface="Bahnschrift SemiLight SemiConde" panose="020B0502040204020203" pitchFamily="34" charset="0"/>
              </a:rPr>
              <a:t>p</a:t>
            </a:r>
            <a:r>
              <a:rPr lang="en-US" sz="2000" baseline="-25000" dirty="0" smtClean="0">
                <a:latin typeface="Bahnschrift SemiLight SemiConde" panose="020B0502040204020203" pitchFamily="34" charset="0"/>
              </a:rPr>
              <a:t>H2</a:t>
            </a:r>
            <a:r>
              <a:rPr lang="ru-RU" sz="2000" dirty="0" smtClean="0">
                <a:latin typeface="Bahnschrift SemiLight SemiConde" panose="020B0502040204020203" pitchFamily="34" charset="0"/>
              </a:rPr>
              <a:t>=2 </a:t>
            </a:r>
            <a:r>
              <a:rPr lang="ru-RU" sz="2000" dirty="0">
                <a:latin typeface="Bahnschrift SemiLight SemiConde" panose="020B0502040204020203" pitchFamily="34" charset="0"/>
              </a:rPr>
              <a:t>бара, </a:t>
            </a:r>
            <a:r>
              <a:rPr lang="en-US" sz="2000" dirty="0" err="1" smtClean="0">
                <a:latin typeface="Bahnschrift SemiLight SemiConde" panose="020B0502040204020203" pitchFamily="34" charset="0"/>
              </a:rPr>
              <a:t>p</a:t>
            </a:r>
            <a:r>
              <a:rPr lang="en-US" sz="2000" baseline="-25000" dirty="0" err="1" smtClean="0">
                <a:latin typeface="Bahnschrift SemiLight SemiConde" panose="020B0502040204020203" pitchFamily="34" charset="0"/>
              </a:rPr>
              <a:t>He</a:t>
            </a:r>
            <a:r>
              <a:rPr lang="ru-RU" sz="2000" dirty="0" smtClean="0">
                <a:latin typeface="Bahnschrift SemiLight SemiConde" panose="020B0502040204020203" pitchFamily="34" charset="0"/>
              </a:rPr>
              <a:t>=</a:t>
            </a:r>
            <a:r>
              <a:rPr lang="en-US" sz="2000" dirty="0" err="1" smtClean="0">
                <a:latin typeface="Bahnschrift SemiLight SemiConde" panose="020B0502040204020203" pitchFamily="34" charset="0"/>
              </a:rPr>
              <a:t>p</a:t>
            </a:r>
            <a:r>
              <a:rPr lang="en-US" sz="2000" baseline="-25000" dirty="0" err="1" smtClean="0">
                <a:latin typeface="Bahnschrift SemiLight SemiConde" panose="020B0502040204020203" pitchFamily="34" charset="0"/>
              </a:rPr>
              <a:t>Ar</a:t>
            </a:r>
            <a:r>
              <a:rPr lang="ru-RU" sz="2000" dirty="0" smtClean="0">
                <a:latin typeface="Bahnschrift SemiLight SemiConde" panose="020B0502040204020203" pitchFamily="34" charset="0"/>
              </a:rPr>
              <a:t>=5 бар - буферный газ</a:t>
            </a:r>
            <a:r>
              <a:rPr lang="ru-RU" sz="2000" dirty="0">
                <a:latin typeface="Bahnschrift SemiLight SemiConde" panose="020B0502040204020203" pitchFamily="34" charset="0"/>
              </a:rPr>
              <a:t>). </a:t>
            </a:r>
            <a:r>
              <a:rPr lang="ru-RU" sz="2000" dirty="0" err="1" smtClean="0">
                <a:latin typeface="Bahnschrift SemiLight SemiConde" panose="020B0502040204020203" pitchFamily="34" charset="0"/>
              </a:rPr>
              <a:t>KrF</a:t>
            </a:r>
            <a:r>
              <a:rPr lang="ru-RU" sz="2000" dirty="0" smtClean="0">
                <a:latin typeface="Bahnschrift SemiLight SemiConde" panose="020B0502040204020203" pitchFamily="34" charset="0"/>
              </a:rPr>
              <a:t> лазер (248 нм, 0,9 </a:t>
            </a:r>
            <a:r>
              <a:rPr lang="ru-RU" sz="2000" dirty="0">
                <a:latin typeface="Bahnschrift SemiLight SemiConde" panose="020B0502040204020203" pitchFamily="34" charset="0"/>
              </a:rPr>
              <a:t>Дж, 27 </a:t>
            </a:r>
            <a:r>
              <a:rPr lang="ru-RU" sz="2000" dirty="0" smtClean="0">
                <a:latin typeface="Bahnschrift SemiLight SemiConde" panose="020B0502040204020203" pitchFamily="34" charset="0"/>
              </a:rPr>
              <a:t>нс, 4x10</a:t>
            </a:r>
            <a:r>
              <a:rPr lang="ru-RU" sz="2000" baseline="30000" dirty="0" smtClean="0">
                <a:latin typeface="Bahnschrift SemiLight SemiConde" panose="020B0502040204020203" pitchFamily="34" charset="0"/>
              </a:rPr>
              <a:t>12</a:t>
            </a:r>
            <a:r>
              <a:rPr lang="ru-RU" sz="2000" dirty="0" smtClean="0">
                <a:latin typeface="Bahnschrift SemiLight SemiConde" panose="020B0502040204020203" pitchFamily="34" charset="0"/>
              </a:rPr>
              <a:t> Вт/см</a:t>
            </a:r>
            <a:r>
              <a:rPr lang="ru-RU" sz="2000" baseline="30000" dirty="0" smtClean="0">
                <a:latin typeface="Bahnschrift SemiLight SemiConde" panose="020B0502040204020203" pitchFamily="34" charset="0"/>
              </a:rPr>
              <a:t>2</a:t>
            </a:r>
            <a:r>
              <a:rPr lang="ru-RU" sz="2000" dirty="0" smtClean="0">
                <a:latin typeface="Bahnschrift SemiLight SemiConde" panose="020B0502040204020203" pitchFamily="34" charset="0"/>
              </a:rPr>
              <a:t>).</a:t>
            </a:r>
            <a:r>
              <a:rPr lang="ru-RU" sz="2000" baseline="30000" dirty="0" smtClean="0">
                <a:latin typeface="Bahnschrift SemiLight SemiConde" panose="020B0502040204020203" pitchFamily="34" charset="0"/>
              </a:rPr>
              <a:t>1</a:t>
            </a:r>
            <a:endParaRPr lang="ru-RU" sz="2000" baseline="30000" dirty="0">
              <a:latin typeface="Bahnschrift SemiLight SemiConde" panose="020B0502040204020203" pitchFamily="34" charset="0"/>
            </a:endParaRPr>
          </a:p>
        </p:txBody>
      </p:sp>
      <p:sp>
        <p:nvSpPr>
          <p:cNvPr id="17" name="Прямоугольник 16"/>
          <p:cNvSpPr/>
          <p:nvPr/>
        </p:nvSpPr>
        <p:spPr>
          <a:xfrm>
            <a:off x="-2" y="6550223"/>
            <a:ext cx="12118311" cy="307777"/>
          </a:xfrm>
          <a:prstGeom prst="rect">
            <a:avLst/>
          </a:prstGeom>
        </p:spPr>
        <p:txBody>
          <a:bodyPr wrap="square">
            <a:spAutoFit/>
          </a:bodyPr>
          <a:lstStyle/>
          <a:p>
            <a:r>
              <a:rPr lang="en-US" sz="1400" dirty="0">
                <a:latin typeface="Bahnschrift SemiLight Condensed" panose="020B0502040204020203" pitchFamily="34" charset="0"/>
              </a:rPr>
              <a:t>de </a:t>
            </a:r>
            <a:r>
              <a:rPr lang="en-US" sz="1400" dirty="0" err="1">
                <a:latin typeface="Bahnschrift SemiLight Condensed" panose="020B0502040204020203" pitchFamily="34" charset="0"/>
              </a:rPr>
              <a:t>Bruijn</a:t>
            </a:r>
            <a:r>
              <a:rPr lang="en-US" sz="1400" dirty="0">
                <a:latin typeface="Bahnschrift SemiLight Condensed" panose="020B0502040204020203" pitchFamily="34" charset="0"/>
              </a:rPr>
              <a:t> R. et al. Characterization of a novel double-gas-jet laser plasma EUV source //Emerging Lithographic Technologies IV. – SPIE, 2000. – </a:t>
            </a:r>
            <a:r>
              <a:rPr lang="ru-RU" sz="1400" dirty="0">
                <a:latin typeface="Bahnschrift SemiLight Condensed" panose="020B0502040204020203" pitchFamily="34" charset="0"/>
              </a:rPr>
              <a:t>Т. 3997. – С. 157-161.</a:t>
            </a:r>
          </a:p>
        </p:txBody>
      </p:sp>
      <p:pic>
        <p:nvPicPr>
          <p:cNvPr id="6" name="Рисунок 5"/>
          <p:cNvPicPr>
            <a:picLocks noChangeAspect="1"/>
          </p:cNvPicPr>
          <p:nvPr/>
        </p:nvPicPr>
        <p:blipFill>
          <a:blip r:embed="rId3"/>
          <a:stretch>
            <a:fillRect/>
          </a:stretch>
        </p:blipFill>
        <p:spPr>
          <a:xfrm>
            <a:off x="6326433" y="1134435"/>
            <a:ext cx="4806835" cy="3871927"/>
          </a:xfrm>
          <a:prstGeom prst="rect">
            <a:avLst/>
          </a:prstGeom>
        </p:spPr>
      </p:pic>
      <p:sp>
        <p:nvSpPr>
          <p:cNvPr id="4" name="Прямоугольник 3"/>
          <p:cNvSpPr/>
          <p:nvPr/>
        </p:nvSpPr>
        <p:spPr>
          <a:xfrm>
            <a:off x="289679" y="1785848"/>
            <a:ext cx="5657787" cy="707886"/>
          </a:xfrm>
          <a:prstGeom prst="rect">
            <a:avLst/>
          </a:prstGeom>
        </p:spPr>
        <p:txBody>
          <a:bodyPr wrap="square">
            <a:spAutoFit/>
          </a:bodyPr>
          <a:lstStyle/>
          <a:p>
            <a:r>
              <a:rPr lang="ru-RU" sz="2000" dirty="0" smtClean="0">
                <a:latin typeface="Bahnschrift SemiLight SemiConde" panose="020B0502040204020203" pitchFamily="34" charset="0"/>
              </a:rPr>
              <a:t>Из </a:t>
            </a:r>
            <a:r>
              <a:rPr lang="ru-RU" sz="2000" dirty="0">
                <a:latin typeface="Bahnschrift SemiLight SemiConde" panose="020B0502040204020203" pitchFamily="34" charset="0"/>
              </a:rPr>
              <a:t>внешнего кольцевого сопла подается буферный газ, а из центрального </a:t>
            </a:r>
            <a:r>
              <a:rPr lang="ru-RU" sz="2000" dirty="0" smtClean="0">
                <a:latin typeface="Bahnschrift SemiLight SemiConde" panose="020B0502040204020203" pitchFamily="34" charset="0"/>
              </a:rPr>
              <a:t>рабочий </a:t>
            </a:r>
            <a:r>
              <a:rPr lang="ru-RU" sz="2000" dirty="0">
                <a:latin typeface="Bahnschrift SemiLight SemiConde" panose="020B0502040204020203" pitchFamily="34" charset="0"/>
              </a:rPr>
              <a:t>газ. </a:t>
            </a:r>
          </a:p>
        </p:txBody>
      </p:sp>
      <p:pic>
        <p:nvPicPr>
          <p:cNvPr id="5" name="Рисунок 4"/>
          <p:cNvPicPr>
            <a:picLocks noChangeAspect="1"/>
          </p:cNvPicPr>
          <p:nvPr/>
        </p:nvPicPr>
        <p:blipFill>
          <a:blip r:embed="rId4"/>
          <a:stretch>
            <a:fillRect/>
          </a:stretch>
        </p:blipFill>
        <p:spPr>
          <a:xfrm>
            <a:off x="289679" y="2702131"/>
            <a:ext cx="4613917" cy="1961173"/>
          </a:xfrm>
          <a:prstGeom prst="rect">
            <a:avLst/>
          </a:prstGeom>
        </p:spPr>
      </p:pic>
      <p:sp>
        <p:nvSpPr>
          <p:cNvPr id="7" name="Прямоугольник 6"/>
          <p:cNvSpPr/>
          <p:nvPr/>
        </p:nvSpPr>
        <p:spPr>
          <a:xfrm>
            <a:off x="2084795" y="5965289"/>
            <a:ext cx="7948714" cy="400110"/>
          </a:xfrm>
          <a:prstGeom prst="rect">
            <a:avLst/>
          </a:prstGeom>
        </p:spPr>
        <p:txBody>
          <a:bodyPr wrap="square">
            <a:spAutoFit/>
          </a:bodyPr>
          <a:lstStyle/>
          <a:p>
            <a:r>
              <a:rPr lang="ru-RU" sz="2000" dirty="0" smtClean="0">
                <a:latin typeface="Bahnschrift SemiLight SemiConde" panose="020B0502040204020203" pitchFamily="34" charset="0"/>
              </a:rPr>
              <a:t>CE=0,2 %/2%BW(12,8 нм)  2</a:t>
            </a:r>
            <a:r>
              <a:rPr lang="el-GR" sz="2000" dirty="0" smtClean="0">
                <a:latin typeface="Bahnschrift SemiLight SemiConde" panose="020B0502040204020203" pitchFamily="34" charset="0"/>
              </a:rPr>
              <a:t>π</a:t>
            </a:r>
            <a:r>
              <a:rPr lang="ru-RU" sz="2000" dirty="0" smtClean="0">
                <a:latin typeface="Bahnschrift SemiLight SemiConde" panose="020B0502040204020203" pitchFamily="34" charset="0"/>
              </a:rPr>
              <a:t> ср на </a:t>
            </a:r>
            <a:r>
              <a:rPr lang="ru-RU" sz="2000" dirty="0">
                <a:latin typeface="Bahnschrift SemiLight SemiConde" panose="020B0502040204020203" pitchFamily="34" charset="0"/>
              </a:rPr>
              <a:t>расстоянии 0,5 мм от отверстия сопла.</a:t>
            </a:r>
          </a:p>
        </p:txBody>
      </p:sp>
      <p:sp>
        <p:nvSpPr>
          <p:cNvPr id="8" name="Прямоугольник 7"/>
          <p:cNvSpPr/>
          <p:nvPr/>
        </p:nvSpPr>
        <p:spPr>
          <a:xfrm>
            <a:off x="625228" y="5191186"/>
            <a:ext cx="10867849" cy="646331"/>
          </a:xfrm>
          <a:prstGeom prst="rect">
            <a:avLst/>
          </a:prstGeom>
        </p:spPr>
        <p:txBody>
          <a:bodyPr wrap="square">
            <a:spAutoFit/>
          </a:bodyPr>
          <a:lstStyle/>
          <a:p>
            <a:r>
              <a:rPr lang="ru-RU" dirty="0">
                <a:latin typeface="Bahnschrift SemiLight SemiConde" panose="020B0502040204020203" pitchFamily="34" charset="0"/>
                <a:ea typeface="Calibri" panose="020F0502020204030204" pitchFamily="34" charset="0"/>
              </a:rPr>
              <a:t>Область ЭУФ излучения плазменного источника уменьшается более чем на 50 % при применении буферного газа (водорода), при этом размер плазмы уменьшается с 250 мкм для ксенона до 120 мкм для ксенона/водорода.</a:t>
            </a:r>
            <a:endParaRPr lang="ru-RU" dirty="0">
              <a:latin typeface="Bahnschrift SemiLight SemiConde" panose="020B0502040204020203" pitchFamily="34" charset="0"/>
            </a:endParaRPr>
          </a:p>
        </p:txBody>
      </p:sp>
    </p:spTree>
    <p:extLst>
      <p:ext uri="{BB962C8B-B14F-4D97-AF65-F5344CB8AC3E}">
        <p14:creationId xmlns:p14="http://schemas.microsoft.com/office/powerpoint/2010/main" val="291870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953" y="126064"/>
            <a:ext cx="10439400" cy="654050"/>
          </a:xfrm>
        </p:spPr>
        <p:txBody>
          <a:bodyPr>
            <a:normAutofit fontScale="90000"/>
          </a:bodyPr>
          <a:lstStyle/>
          <a:p>
            <a:r>
              <a:rPr lang="ru-RU" dirty="0" smtClean="0">
                <a:latin typeface="Bahnschrift SemiBold" panose="020B0502040204020203" pitchFamily="34" charset="0"/>
              </a:rPr>
              <a:t>ЛПИ с газовой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17" name="Прямоугольник 16"/>
          <p:cNvSpPr/>
          <p:nvPr/>
        </p:nvSpPr>
        <p:spPr>
          <a:xfrm>
            <a:off x="8324" y="6478625"/>
            <a:ext cx="12349424" cy="307777"/>
          </a:xfrm>
          <a:prstGeom prst="rect">
            <a:avLst/>
          </a:prstGeom>
        </p:spPr>
        <p:txBody>
          <a:bodyPr wrap="square">
            <a:spAutoFit/>
          </a:bodyPr>
          <a:lstStyle/>
          <a:p>
            <a:r>
              <a:rPr lang="en-US" sz="1400" dirty="0" err="1">
                <a:latin typeface="Bahnschrift SemiLight Condensed" panose="020B0502040204020203" pitchFamily="34" charset="0"/>
              </a:rPr>
              <a:t>Kranzusch</a:t>
            </a:r>
            <a:r>
              <a:rPr lang="en-US" sz="1400" dirty="0">
                <a:latin typeface="Bahnschrift SemiLight Condensed" panose="020B0502040204020203" pitchFamily="34" charset="0"/>
              </a:rPr>
              <a:t> S., Mann K. Spectral characterization of EUV radiation emitted from a laser-irradiated gas puff target //Optics communications. –2001. –Т. 200. –№.1-6. –С. 223-230.</a:t>
            </a:r>
            <a:endParaRPr lang="ru-RU" sz="1400" dirty="0">
              <a:latin typeface="Bahnschrift SemiLight Condensed" panose="020B0502040204020203" pitchFamily="34" charset="0"/>
            </a:endParaRPr>
          </a:p>
        </p:txBody>
      </p:sp>
      <p:pic>
        <p:nvPicPr>
          <p:cNvPr id="15" name="Рисунок 14"/>
          <p:cNvPicPr>
            <a:picLocks noChangeAspect="1"/>
          </p:cNvPicPr>
          <p:nvPr/>
        </p:nvPicPr>
        <p:blipFill>
          <a:blip r:embed="rId3"/>
          <a:stretch>
            <a:fillRect/>
          </a:stretch>
        </p:blipFill>
        <p:spPr>
          <a:xfrm>
            <a:off x="138953" y="3856799"/>
            <a:ext cx="6674729" cy="2535251"/>
          </a:xfrm>
          <a:prstGeom prst="rect">
            <a:avLst/>
          </a:prstGeom>
        </p:spPr>
      </p:pic>
      <p:sp>
        <p:nvSpPr>
          <p:cNvPr id="16" name="Объект 2"/>
          <p:cNvSpPr txBox="1">
            <a:spLocks/>
          </p:cNvSpPr>
          <p:nvPr/>
        </p:nvSpPr>
        <p:spPr>
          <a:xfrm>
            <a:off x="5143033" y="904095"/>
            <a:ext cx="4071306" cy="633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ru-RU" sz="2000" baseline="30000" dirty="0">
              <a:latin typeface="Bahnschrift SemiLight SemiConde" panose="020B0502040204020203" pitchFamily="34" charset="0"/>
            </a:endParaRPr>
          </a:p>
        </p:txBody>
      </p:sp>
      <p:sp>
        <p:nvSpPr>
          <p:cNvPr id="20" name="Объект 2"/>
          <p:cNvSpPr txBox="1">
            <a:spLocks/>
          </p:cNvSpPr>
          <p:nvPr/>
        </p:nvSpPr>
        <p:spPr>
          <a:xfrm>
            <a:off x="138953" y="708246"/>
            <a:ext cx="11471297" cy="502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000" dirty="0" err="1" smtClean="0">
                <a:latin typeface="Bahnschrift SemiLight SemiConde" panose="020B0502040204020203" pitchFamily="34" charset="0"/>
              </a:rPr>
              <a:t>Двухпоточная</a:t>
            </a:r>
            <a:r>
              <a:rPr lang="ru-RU" sz="2000" dirty="0" smtClean="0">
                <a:latin typeface="Bahnschrift SemiLight SemiConde" panose="020B0502040204020203" pitchFamily="34" charset="0"/>
              </a:rPr>
              <a:t> </a:t>
            </a:r>
            <a:r>
              <a:rPr lang="en-US" sz="2000" dirty="0" smtClean="0">
                <a:latin typeface="Bahnschrift SemiLight SemiConde" panose="020B0502040204020203" pitchFamily="34" charset="0"/>
              </a:rPr>
              <a:t>Xe</a:t>
            </a:r>
            <a:r>
              <a:rPr lang="ru-RU" sz="2000" dirty="0" smtClean="0">
                <a:latin typeface="Bahnschrift SemiLight SemiConde" panose="020B0502040204020203" pitchFamily="34" charset="0"/>
              </a:rPr>
              <a:t> мишень с буферным гелием (</a:t>
            </a:r>
            <a:r>
              <a:rPr lang="en-US" sz="2000" dirty="0" err="1" smtClean="0">
                <a:latin typeface="Bahnschrift SemiLight SemiConde" panose="020B0502040204020203" pitchFamily="34" charset="0"/>
              </a:rPr>
              <a:t>p</a:t>
            </a:r>
            <a:r>
              <a:rPr lang="en-US" sz="2000" baseline="-25000" dirty="0" err="1" smtClean="0">
                <a:latin typeface="Bahnschrift SemiLight SemiConde" panose="020B0502040204020203" pitchFamily="34" charset="0"/>
              </a:rPr>
              <a:t>Xe</a:t>
            </a:r>
            <a:r>
              <a:rPr lang="ru-RU" sz="2000" dirty="0" smtClean="0">
                <a:latin typeface="Bahnschrift SemiLight SemiConde" panose="020B0502040204020203" pitchFamily="34" charset="0"/>
              </a:rPr>
              <a:t>=10бар, </a:t>
            </a:r>
            <a:r>
              <a:rPr lang="en-US" sz="2000" dirty="0" err="1" smtClean="0">
                <a:latin typeface="Bahnschrift SemiLight SemiConde" panose="020B0502040204020203" pitchFamily="34" charset="0"/>
              </a:rPr>
              <a:t>p</a:t>
            </a:r>
            <a:r>
              <a:rPr lang="en-US" sz="2000" baseline="-25000" dirty="0" err="1" smtClean="0">
                <a:latin typeface="Bahnschrift SemiLight SemiConde" panose="020B0502040204020203" pitchFamily="34" charset="0"/>
              </a:rPr>
              <a:t>He</a:t>
            </a:r>
            <a:r>
              <a:rPr lang="ru-RU" sz="2000" dirty="0" smtClean="0">
                <a:latin typeface="Bahnschrift SemiLight SemiConde" panose="020B0502040204020203" pitchFamily="34" charset="0"/>
              </a:rPr>
              <a:t>=10бар), </a:t>
            </a:r>
            <a:r>
              <a:rPr lang="en-US" sz="2000" dirty="0" smtClean="0">
                <a:latin typeface="Bahnschrift SemiLight SemiConde" panose="020B0502040204020203" pitchFamily="34" charset="0"/>
              </a:rPr>
              <a:t>Nd:YAG (500 </a:t>
            </a:r>
            <a:r>
              <a:rPr lang="ru-RU" sz="2000" dirty="0" smtClean="0">
                <a:latin typeface="Bahnschrift SemiLight SemiConde" panose="020B0502040204020203" pitchFamily="34" charset="0"/>
              </a:rPr>
              <a:t>мДж, 3 нс, 7*10</a:t>
            </a:r>
            <a:r>
              <a:rPr lang="ru-RU" sz="2000" baseline="30000" dirty="0" smtClean="0">
                <a:latin typeface="Bahnschrift SemiLight SemiConde" panose="020B0502040204020203" pitchFamily="34" charset="0"/>
              </a:rPr>
              <a:t>12</a:t>
            </a:r>
            <a:r>
              <a:rPr lang="ru-RU" sz="2000" dirty="0" smtClean="0">
                <a:latin typeface="Bahnschrift SemiLight SemiConde" panose="020B0502040204020203" pitchFamily="34" charset="0"/>
              </a:rPr>
              <a:t> Вт/см</a:t>
            </a:r>
            <a:r>
              <a:rPr lang="ru-RU" sz="2000" baseline="30000" dirty="0" smtClean="0">
                <a:latin typeface="Bahnschrift SemiLight SemiConde" panose="020B0502040204020203" pitchFamily="34" charset="0"/>
              </a:rPr>
              <a:t>2</a:t>
            </a:r>
            <a:r>
              <a:rPr lang="ru-RU" sz="2000" dirty="0" smtClean="0">
                <a:latin typeface="Bahnschrift SemiLight SemiConde" panose="020B0502040204020203" pitchFamily="34" charset="0"/>
              </a:rPr>
              <a:t>)</a:t>
            </a:r>
            <a:r>
              <a:rPr lang="ru-RU" sz="2000" baseline="30000" dirty="0" smtClean="0">
                <a:latin typeface="Bahnschrift SemiLight SemiConde" panose="020B0502040204020203" pitchFamily="34" charset="0"/>
              </a:rPr>
              <a:t>1</a:t>
            </a:r>
            <a:endParaRPr lang="ru-RU" sz="2000" baseline="30000" dirty="0">
              <a:latin typeface="Bahnschrift SemiLight SemiConde" panose="020B0502040204020203" pitchFamily="34" charset="0"/>
            </a:endParaRPr>
          </a:p>
        </p:txBody>
      </p:sp>
      <p:pic>
        <p:nvPicPr>
          <p:cNvPr id="8" name="Рисунок 7"/>
          <p:cNvPicPr>
            <a:picLocks noChangeAspect="1"/>
          </p:cNvPicPr>
          <p:nvPr/>
        </p:nvPicPr>
        <p:blipFill>
          <a:blip r:embed="rId4"/>
          <a:stretch>
            <a:fillRect/>
          </a:stretch>
        </p:blipFill>
        <p:spPr>
          <a:xfrm>
            <a:off x="684076" y="1075101"/>
            <a:ext cx="5076825" cy="2057400"/>
          </a:xfrm>
          <a:prstGeom prst="rect">
            <a:avLst/>
          </a:prstGeom>
        </p:spPr>
      </p:pic>
      <p:sp>
        <p:nvSpPr>
          <p:cNvPr id="9" name="TextBox 8"/>
          <p:cNvSpPr txBox="1"/>
          <p:nvPr/>
        </p:nvSpPr>
        <p:spPr>
          <a:xfrm>
            <a:off x="0" y="3169132"/>
            <a:ext cx="7146508" cy="369332"/>
          </a:xfrm>
          <a:prstGeom prst="rect">
            <a:avLst/>
          </a:prstGeom>
          <a:noFill/>
        </p:spPr>
        <p:txBody>
          <a:bodyPr wrap="none" rtlCol="0">
            <a:spAutoFit/>
          </a:bodyPr>
          <a:lstStyle/>
          <a:p>
            <a:r>
              <a:rPr lang="ru-RU" dirty="0" smtClean="0">
                <a:latin typeface="Bahnschrift SemiLight SemiConde" panose="020B0502040204020203" pitchFamily="34" charset="0"/>
              </a:rPr>
              <a:t>Изображения плазмы из твердой мишени Та и </a:t>
            </a:r>
            <a:r>
              <a:rPr lang="ru-RU" dirty="0" err="1" smtClean="0">
                <a:latin typeface="Bahnschrift SemiLight SemiConde" panose="020B0502040204020203" pitchFamily="34" charset="0"/>
              </a:rPr>
              <a:t>двухпоточной</a:t>
            </a:r>
            <a:r>
              <a:rPr lang="ru-RU" dirty="0" smtClean="0">
                <a:latin typeface="Bahnschrift SemiLight SemiConde" panose="020B0502040204020203" pitchFamily="34" charset="0"/>
              </a:rPr>
              <a:t> Хе/Не мишени</a:t>
            </a:r>
            <a:endParaRPr lang="ru-RU" dirty="0">
              <a:latin typeface="Bahnschrift SemiLight SemiConde" panose="020B0502040204020203" pitchFamily="34" charset="0"/>
            </a:endParaRPr>
          </a:p>
        </p:txBody>
      </p:sp>
      <p:sp>
        <p:nvSpPr>
          <p:cNvPr id="21" name="TextBox 20"/>
          <p:cNvSpPr txBox="1"/>
          <p:nvPr/>
        </p:nvSpPr>
        <p:spPr>
          <a:xfrm>
            <a:off x="138953" y="3510448"/>
            <a:ext cx="6167073" cy="369332"/>
          </a:xfrm>
          <a:prstGeom prst="rect">
            <a:avLst/>
          </a:prstGeom>
          <a:noFill/>
        </p:spPr>
        <p:txBody>
          <a:bodyPr wrap="none" rtlCol="0">
            <a:spAutoFit/>
          </a:bodyPr>
          <a:lstStyle/>
          <a:p>
            <a:r>
              <a:rPr lang="ru-RU" dirty="0" smtClean="0">
                <a:latin typeface="Bahnschrift SemiLight SemiConde" panose="020B0502040204020203" pitchFamily="34" charset="0"/>
              </a:rPr>
              <a:t>Спектры газоструйной мишени Хе с буферным гелием и без него</a:t>
            </a:r>
            <a:endParaRPr lang="ru-RU" dirty="0">
              <a:latin typeface="Bahnschrift SemiLight SemiConde" panose="020B0502040204020203" pitchFamily="34" charset="0"/>
            </a:endParaRPr>
          </a:p>
        </p:txBody>
      </p:sp>
      <p:pic>
        <p:nvPicPr>
          <p:cNvPr id="10" name="Рисунок 9"/>
          <p:cNvPicPr>
            <a:picLocks noChangeAspect="1"/>
          </p:cNvPicPr>
          <p:nvPr/>
        </p:nvPicPr>
        <p:blipFill>
          <a:blip r:embed="rId5"/>
          <a:stretch>
            <a:fillRect/>
          </a:stretch>
        </p:blipFill>
        <p:spPr>
          <a:xfrm>
            <a:off x="7146508" y="1075101"/>
            <a:ext cx="4226244" cy="3045382"/>
          </a:xfrm>
          <a:prstGeom prst="rect">
            <a:avLst/>
          </a:prstGeom>
        </p:spPr>
      </p:pic>
      <p:sp>
        <p:nvSpPr>
          <p:cNvPr id="11" name="TextBox 10"/>
          <p:cNvSpPr txBox="1"/>
          <p:nvPr/>
        </p:nvSpPr>
        <p:spPr>
          <a:xfrm>
            <a:off x="7146508" y="4017241"/>
            <a:ext cx="4898515" cy="646331"/>
          </a:xfrm>
          <a:prstGeom prst="rect">
            <a:avLst/>
          </a:prstGeom>
          <a:noFill/>
        </p:spPr>
        <p:txBody>
          <a:bodyPr wrap="square" rtlCol="0">
            <a:spAutoFit/>
          </a:bodyPr>
          <a:lstStyle/>
          <a:p>
            <a:r>
              <a:rPr lang="ru-RU" dirty="0" smtClean="0">
                <a:latin typeface="Bahnschrift SemiLight SemiConde" panose="020B0502040204020203" pitchFamily="34" charset="0"/>
              </a:rPr>
              <a:t>Зависимость ЭУФ </a:t>
            </a:r>
            <a:r>
              <a:rPr lang="ru-RU" dirty="0" smtClean="0">
                <a:latin typeface="Bahnschrift SemiLight SemiConde" panose="020B0502040204020203" pitchFamily="34" charset="0"/>
              </a:rPr>
              <a:t>излучения (13 нм) </a:t>
            </a:r>
            <a:r>
              <a:rPr lang="ru-RU" dirty="0" smtClean="0">
                <a:latin typeface="Bahnschrift SemiLight SemiConde" panose="020B0502040204020203" pitchFamily="34" charset="0"/>
              </a:rPr>
              <a:t>от энергии лазера для разных составов газовой мишени </a:t>
            </a:r>
            <a:endParaRPr lang="ru-RU" dirty="0">
              <a:latin typeface="Bahnschrift SemiLight SemiConde" panose="020B0502040204020203" pitchFamily="34" charset="0"/>
            </a:endParaRPr>
          </a:p>
        </p:txBody>
      </p:sp>
      <p:sp>
        <p:nvSpPr>
          <p:cNvPr id="12" name="TextBox 11"/>
          <p:cNvSpPr txBox="1"/>
          <p:nvPr/>
        </p:nvSpPr>
        <p:spPr>
          <a:xfrm>
            <a:off x="7346022" y="5691868"/>
            <a:ext cx="3046027" cy="400110"/>
          </a:xfrm>
          <a:prstGeom prst="rect">
            <a:avLst/>
          </a:prstGeom>
          <a:noFill/>
        </p:spPr>
        <p:txBody>
          <a:bodyPr wrap="none" rtlCol="0">
            <a:spAutoFit/>
          </a:bodyPr>
          <a:lstStyle/>
          <a:p>
            <a:r>
              <a:rPr lang="ru-RU" sz="2000" dirty="0" smtClean="0">
                <a:latin typeface="Bahnschrift SemiLight SemiConde" panose="020B0502040204020203" pitchFamily="34" charset="0"/>
              </a:rPr>
              <a:t>СЕ =0,5%/4%</a:t>
            </a:r>
            <a:r>
              <a:rPr lang="en-US" sz="2000" dirty="0" smtClean="0">
                <a:latin typeface="Bahnschrift SemiLight SemiConde" panose="020B0502040204020203" pitchFamily="34" charset="0"/>
              </a:rPr>
              <a:t>BW(13</a:t>
            </a:r>
            <a:r>
              <a:rPr lang="ru-RU" sz="2000" dirty="0" smtClean="0">
                <a:latin typeface="Bahnschrift SemiLight SemiConde" panose="020B0502040204020203" pitchFamily="34" charset="0"/>
              </a:rPr>
              <a:t>нм) 4</a:t>
            </a:r>
            <a:r>
              <a:rPr lang="el-GR" sz="2000" dirty="0" smtClean="0">
                <a:latin typeface="Bahnschrift SemiLight SemiConde" panose="020B0502040204020203" pitchFamily="34" charset="0"/>
              </a:rPr>
              <a:t>π</a:t>
            </a:r>
            <a:r>
              <a:rPr lang="ru-RU" sz="2000" dirty="0" smtClean="0">
                <a:latin typeface="Bahnschrift SemiLight SemiConde" panose="020B0502040204020203" pitchFamily="34" charset="0"/>
              </a:rPr>
              <a:t> ср</a:t>
            </a:r>
            <a:endParaRPr lang="ru-RU" sz="2000" dirty="0">
              <a:latin typeface="Bahnschrift SemiLight SemiConde" panose="020B0502040204020203" pitchFamily="34" charset="0"/>
            </a:endParaRPr>
          </a:p>
        </p:txBody>
      </p:sp>
    </p:spTree>
    <p:extLst>
      <p:ext uri="{BB962C8B-B14F-4D97-AF65-F5344CB8AC3E}">
        <p14:creationId xmlns:p14="http://schemas.microsoft.com/office/powerpoint/2010/main" val="410660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953" y="126064"/>
            <a:ext cx="10439400" cy="654050"/>
          </a:xfrm>
        </p:spPr>
        <p:txBody>
          <a:bodyPr>
            <a:normAutofit fontScale="90000"/>
          </a:bodyPr>
          <a:lstStyle/>
          <a:p>
            <a:r>
              <a:rPr lang="ru-RU" dirty="0" smtClean="0">
                <a:latin typeface="Bahnschrift SemiBold" panose="020B0502040204020203" pitchFamily="34" charset="0"/>
              </a:rPr>
              <a:t>ЛПИ с газовой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pic>
        <p:nvPicPr>
          <p:cNvPr id="13" name="Рисунок 12"/>
          <p:cNvPicPr>
            <a:picLocks noChangeAspect="1"/>
          </p:cNvPicPr>
          <p:nvPr/>
        </p:nvPicPr>
        <p:blipFill>
          <a:blip r:embed="rId3"/>
          <a:stretch>
            <a:fillRect/>
          </a:stretch>
        </p:blipFill>
        <p:spPr>
          <a:xfrm>
            <a:off x="7358554" y="780114"/>
            <a:ext cx="4314366" cy="3075845"/>
          </a:xfrm>
          <a:prstGeom prst="rect">
            <a:avLst/>
          </a:prstGeom>
        </p:spPr>
      </p:pic>
      <p:sp>
        <p:nvSpPr>
          <p:cNvPr id="17" name="Прямоугольник 16"/>
          <p:cNvSpPr/>
          <p:nvPr/>
        </p:nvSpPr>
        <p:spPr>
          <a:xfrm>
            <a:off x="20548" y="6490312"/>
            <a:ext cx="12192000" cy="307777"/>
          </a:xfrm>
          <a:prstGeom prst="rect">
            <a:avLst/>
          </a:prstGeom>
        </p:spPr>
        <p:txBody>
          <a:bodyPr wrap="square">
            <a:spAutoFit/>
          </a:bodyPr>
          <a:lstStyle/>
          <a:p>
            <a:r>
              <a:rPr lang="en-US" sz="1400" dirty="0" err="1">
                <a:latin typeface="Bahnschrift SemiLight Condensed" panose="020B0502040204020203" pitchFamily="34" charset="0"/>
              </a:rPr>
              <a:t>Nickles</a:t>
            </a:r>
            <a:r>
              <a:rPr lang="en-US" sz="1400" dirty="0">
                <a:latin typeface="Bahnschrift SemiLight Condensed" panose="020B0502040204020203" pitchFamily="34" charset="0"/>
              </a:rPr>
              <a:t> P. V. et al. Absolute EUV yield of laser-irradiated Xe-clusters dependent on pulse width //Applications of X Rays Generated from Lasers and Other Bright Sources II</a:t>
            </a:r>
            <a:r>
              <a:rPr lang="en-US" sz="1400" dirty="0" smtClean="0">
                <a:latin typeface="Bahnschrift SemiLight Condensed" panose="020B0502040204020203" pitchFamily="34" charset="0"/>
              </a:rPr>
              <a:t>.–SPIE</a:t>
            </a:r>
            <a:r>
              <a:rPr lang="en-US" sz="1400" dirty="0">
                <a:latin typeface="Bahnschrift SemiLight Condensed" panose="020B0502040204020203" pitchFamily="34" charset="0"/>
              </a:rPr>
              <a:t>, 2001</a:t>
            </a:r>
            <a:r>
              <a:rPr lang="en-US" sz="1400" dirty="0" smtClean="0">
                <a:latin typeface="Bahnschrift SemiLight Condensed" panose="020B0502040204020203" pitchFamily="34" charset="0"/>
              </a:rPr>
              <a:t>.–Т</a:t>
            </a:r>
            <a:r>
              <a:rPr lang="en-US" sz="1400" dirty="0">
                <a:latin typeface="Bahnschrift SemiLight Condensed" panose="020B0502040204020203" pitchFamily="34" charset="0"/>
              </a:rPr>
              <a:t>. 4504. – С. 106-113.</a:t>
            </a:r>
            <a:endParaRPr lang="ru-RU" sz="1400" dirty="0">
              <a:latin typeface="Bahnschrift SemiLight Condensed" panose="020B0502040204020203" pitchFamily="34" charset="0"/>
            </a:endParaRPr>
          </a:p>
        </p:txBody>
      </p:sp>
      <p:sp>
        <p:nvSpPr>
          <p:cNvPr id="4" name="Объект 3"/>
          <p:cNvSpPr>
            <a:spLocks noGrp="1"/>
          </p:cNvSpPr>
          <p:nvPr>
            <p:ph idx="1"/>
          </p:nvPr>
        </p:nvSpPr>
        <p:spPr>
          <a:xfrm>
            <a:off x="0" y="780114"/>
            <a:ext cx="6312089" cy="1177126"/>
          </a:xfrm>
        </p:spPr>
        <p:txBody>
          <a:bodyPr>
            <a:normAutofit/>
          </a:bodyPr>
          <a:lstStyle/>
          <a:p>
            <a:pPr marL="0" indent="0">
              <a:buNone/>
            </a:pPr>
            <a:r>
              <a:rPr lang="ru-RU" sz="2000" dirty="0" smtClean="0">
                <a:latin typeface="Bahnschrift Light SemiCondensed" panose="020B0502040204020203" pitchFamily="34" charset="0"/>
              </a:rPr>
              <a:t>Кластерная </a:t>
            </a:r>
            <a:r>
              <a:rPr lang="ru-RU" sz="2000" dirty="0">
                <a:latin typeface="Bahnschrift Light SemiCondensed" panose="020B0502040204020203" pitchFamily="34" charset="0"/>
              </a:rPr>
              <a:t>мишень Xe (р до 55 бар, 300К, </a:t>
            </a:r>
            <a:r>
              <a:rPr lang="ru-RU" sz="2000" dirty="0" smtClean="0">
                <a:latin typeface="Bahnschrift Light SemiCondensed" panose="020B0502040204020203" pitchFamily="34" charset="0"/>
              </a:rPr>
              <a:t>сопло </a:t>
            </a:r>
            <a:r>
              <a:rPr lang="en-US" sz="2000" dirty="0" smtClean="0">
                <a:latin typeface="Bahnschrift Light SemiCondensed" panose="020B0502040204020203" pitchFamily="34" charset="0"/>
              </a:rPr>
              <a:t>d=</a:t>
            </a:r>
            <a:r>
              <a:rPr lang="ru-RU" sz="2000" dirty="0" smtClean="0">
                <a:latin typeface="Bahnschrift Light SemiCondensed" panose="020B0502040204020203" pitchFamily="34" charset="0"/>
              </a:rPr>
              <a:t>400 </a:t>
            </a:r>
            <a:r>
              <a:rPr lang="ru-RU" sz="2000" dirty="0">
                <a:latin typeface="Bahnschrift Light SemiCondensed" panose="020B0502040204020203" pitchFamily="34" charset="0"/>
              </a:rPr>
              <a:t>мкм</a:t>
            </a:r>
            <a:r>
              <a:rPr lang="ru-RU" sz="2000" dirty="0" smtClean="0">
                <a:latin typeface="Bahnschrift Light SemiCondensed" panose="020B0502040204020203" pitchFamily="34" charset="0"/>
              </a:rPr>
              <a:t>)</a:t>
            </a:r>
            <a:endParaRPr lang="ru-RU" sz="2000" dirty="0">
              <a:latin typeface="Bahnschrift Light SemiCondensed" panose="020B0502040204020203" pitchFamily="34" charset="0"/>
            </a:endParaRPr>
          </a:p>
          <a:p>
            <a:pPr marL="0" indent="0">
              <a:lnSpc>
                <a:spcPct val="80000"/>
              </a:lnSpc>
              <a:spcBef>
                <a:spcPts val="0"/>
              </a:spcBef>
              <a:buNone/>
            </a:pPr>
            <a:r>
              <a:rPr lang="ru-RU" sz="2000" dirty="0">
                <a:latin typeface="Bahnschrift Light SemiCondensed" panose="020B0502040204020203" pitchFamily="34" charset="0"/>
              </a:rPr>
              <a:t>Nd:YAG лазер (</a:t>
            </a:r>
            <a:r>
              <a:rPr lang="ru-RU" sz="2000" b="1" dirty="0">
                <a:latin typeface="Bahnschrift Light SemiCondensed" panose="020B0502040204020203" pitchFamily="34" charset="0"/>
              </a:rPr>
              <a:t>10 </a:t>
            </a:r>
            <a:r>
              <a:rPr lang="ru-RU" sz="2000" b="1" dirty="0" smtClean="0">
                <a:latin typeface="Bahnschrift Light SemiCondensed" panose="020B0502040204020203" pitchFamily="34" charset="0"/>
              </a:rPr>
              <a:t>нс</a:t>
            </a:r>
            <a:r>
              <a:rPr lang="ru-RU" sz="2000" dirty="0" smtClean="0">
                <a:latin typeface="Bahnschrift Light SemiCondensed" panose="020B0502040204020203" pitchFamily="34" charset="0"/>
              </a:rPr>
              <a:t>, 680 </a:t>
            </a:r>
            <a:r>
              <a:rPr lang="ru-RU" sz="2000" dirty="0">
                <a:latin typeface="Bahnschrift Light SemiCondensed" panose="020B0502040204020203" pitchFamily="34" charset="0"/>
              </a:rPr>
              <a:t>мДж, ∼10</a:t>
            </a:r>
            <a:r>
              <a:rPr lang="ru-RU" sz="2000" baseline="30000" dirty="0">
                <a:latin typeface="Bahnschrift Light SemiCondensed" panose="020B0502040204020203" pitchFamily="34" charset="0"/>
              </a:rPr>
              <a:t>13</a:t>
            </a:r>
            <a:r>
              <a:rPr lang="ru-RU" sz="2000" dirty="0">
                <a:latin typeface="Bahnschrift Light SemiCondensed" panose="020B0502040204020203" pitchFamily="34" charset="0"/>
              </a:rPr>
              <a:t> </a:t>
            </a:r>
            <a:r>
              <a:rPr lang="ru-RU" sz="2000" dirty="0" smtClean="0">
                <a:latin typeface="Bahnschrift Light SemiCondensed" panose="020B0502040204020203" pitchFamily="34" charset="0"/>
              </a:rPr>
              <a:t>Вт/см</a:t>
            </a:r>
            <a:r>
              <a:rPr lang="ru-RU" sz="2000" baseline="30000" dirty="0" smtClean="0">
                <a:latin typeface="Bahnschrift Light SemiCondensed" panose="020B0502040204020203" pitchFamily="34" charset="0"/>
              </a:rPr>
              <a:t>2</a:t>
            </a:r>
            <a:r>
              <a:rPr lang="ru-RU" sz="2000" dirty="0" smtClean="0">
                <a:latin typeface="Bahnschrift Light SemiCondensed" panose="020B0502040204020203" pitchFamily="34" charset="0"/>
              </a:rPr>
              <a:t>)</a:t>
            </a:r>
            <a:r>
              <a:rPr lang="en-US" sz="2000" dirty="0" smtClean="0">
                <a:latin typeface="Bahnschrift Light SemiCondensed" panose="020B0502040204020203" pitchFamily="34" charset="0"/>
              </a:rPr>
              <a:t>, </a:t>
            </a:r>
            <a:endParaRPr lang="ru-RU" sz="2000" dirty="0" smtClean="0">
              <a:latin typeface="Bahnschrift Light SemiCondensed" panose="020B0502040204020203" pitchFamily="34" charset="0"/>
            </a:endParaRPr>
          </a:p>
          <a:p>
            <a:pPr marL="0" indent="0">
              <a:lnSpc>
                <a:spcPct val="80000"/>
              </a:lnSpc>
              <a:spcBef>
                <a:spcPts val="0"/>
              </a:spcBef>
              <a:buNone/>
            </a:pPr>
            <a:r>
              <a:rPr lang="ru-RU" sz="2000" dirty="0" err="1" smtClean="0">
                <a:latin typeface="Bahnschrift Light SemiCondensed" panose="020B0502040204020203" pitchFamily="34" charset="0"/>
              </a:rPr>
              <a:t>Ti:Sa</a:t>
            </a:r>
            <a:r>
              <a:rPr lang="ru-RU" sz="2000" dirty="0" smtClean="0">
                <a:latin typeface="Bahnschrift Light SemiCondensed" panose="020B0502040204020203" pitchFamily="34" charset="0"/>
              </a:rPr>
              <a:t> </a:t>
            </a:r>
            <a:r>
              <a:rPr lang="ru-RU" sz="2000" dirty="0">
                <a:latin typeface="Bahnschrift Light SemiCondensed" panose="020B0502040204020203" pitchFamily="34" charset="0"/>
              </a:rPr>
              <a:t>лазер (800 нм, 200 мДж, </a:t>
            </a:r>
            <a:r>
              <a:rPr lang="ru-RU" sz="2000" b="1" dirty="0" smtClean="0">
                <a:latin typeface="Bahnschrift Light SemiCondensed" panose="020B0502040204020203" pitchFamily="34" charset="0"/>
              </a:rPr>
              <a:t>50 </a:t>
            </a:r>
            <a:r>
              <a:rPr lang="ru-RU" sz="2000" b="1" dirty="0" err="1" smtClean="0">
                <a:latin typeface="Bahnschrift Light SemiCondensed" panose="020B0502040204020203" pitchFamily="34" charset="0"/>
              </a:rPr>
              <a:t>фс</a:t>
            </a:r>
            <a:r>
              <a:rPr lang="ru-RU" sz="2000" dirty="0">
                <a:latin typeface="Bahnschrift Light SemiCondensed" panose="020B0502040204020203" pitchFamily="34" charset="0"/>
              </a:rPr>
              <a:t>, ~2*10</a:t>
            </a:r>
            <a:r>
              <a:rPr lang="ru-RU" sz="2000" baseline="30000" dirty="0">
                <a:latin typeface="Bahnschrift Light SemiCondensed" panose="020B0502040204020203" pitchFamily="34" charset="0"/>
              </a:rPr>
              <a:t>18</a:t>
            </a:r>
            <a:r>
              <a:rPr lang="ru-RU" sz="2000" dirty="0">
                <a:latin typeface="Bahnschrift Light SemiCondensed" panose="020B0502040204020203" pitchFamily="34" charset="0"/>
              </a:rPr>
              <a:t> Вт/см</a:t>
            </a:r>
            <a:r>
              <a:rPr lang="ru-RU" sz="2000" baseline="30000" dirty="0">
                <a:latin typeface="Bahnschrift Light SemiCondensed" panose="020B0502040204020203" pitchFamily="34" charset="0"/>
              </a:rPr>
              <a:t>2</a:t>
            </a:r>
            <a:r>
              <a:rPr lang="ru-RU" sz="2000" dirty="0" smtClean="0">
                <a:latin typeface="Bahnschrift Light SemiCondensed" panose="020B0502040204020203" pitchFamily="34" charset="0"/>
              </a:rPr>
              <a:t>), </a:t>
            </a:r>
          </a:p>
          <a:p>
            <a:pPr marL="0" indent="0">
              <a:lnSpc>
                <a:spcPct val="80000"/>
              </a:lnSpc>
              <a:spcBef>
                <a:spcPts val="0"/>
              </a:spcBef>
              <a:buNone/>
            </a:pPr>
            <a:r>
              <a:rPr lang="ru-RU" sz="2000" dirty="0" err="1" smtClean="0">
                <a:latin typeface="Bahnschrift Light SemiCondensed" panose="020B0502040204020203" pitchFamily="34" charset="0"/>
              </a:rPr>
              <a:t>Ti:Sa</a:t>
            </a:r>
            <a:r>
              <a:rPr lang="ru-RU" sz="2000" dirty="0" smtClean="0">
                <a:latin typeface="Bahnschrift Light SemiCondensed" panose="020B0502040204020203" pitchFamily="34" charset="0"/>
              </a:rPr>
              <a:t> лазер</a:t>
            </a:r>
            <a:r>
              <a:rPr lang="en-US" sz="2000" dirty="0" smtClean="0">
                <a:latin typeface="Bahnschrift Light SemiCondensed" panose="020B0502040204020203" pitchFamily="34" charset="0"/>
              </a:rPr>
              <a:t> </a:t>
            </a:r>
            <a:r>
              <a:rPr lang="ru-RU" sz="2000" dirty="0" smtClean="0">
                <a:latin typeface="Bahnschrift Light SemiCondensed" panose="020B0502040204020203" pitchFamily="34" charset="0"/>
              </a:rPr>
              <a:t>(800 нм, 200 мДж, </a:t>
            </a:r>
            <a:r>
              <a:rPr lang="ru-RU" sz="2000" b="1" dirty="0" smtClean="0">
                <a:latin typeface="Bahnschrift Light SemiCondensed" panose="020B0502040204020203" pitchFamily="34" charset="0"/>
              </a:rPr>
              <a:t>2 </a:t>
            </a:r>
            <a:r>
              <a:rPr lang="ru-RU" sz="2000" b="1" dirty="0" err="1">
                <a:latin typeface="Bahnschrift Light SemiCondensed" panose="020B0502040204020203" pitchFamily="34" charset="0"/>
              </a:rPr>
              <a:t>пс</a:t>
            </a:r>
            <a:r>
              <a:rPr lang="ru-RU" sz="2000" dirty="0">
                <a:latin typeface="Bahnschrift Light SemiCondensed" panose="020B0502040204020203" pitchFamily="34" charset="0"/>
              </a:rPr>
              <a:t>, </a:t>
            </a:r>
            <a:r>
              <a:rPr lang="ru-RU" sz="2000" dirty="0" smtClean="0">
                <a:latin typeface="Bahnschrift Light SemiCondensed" panose="020B0502040204020203" pitchFamily="34" charset="0"/>
              </a:rPr>
              <a:t>~</a:t>
            </a:r>
            <a:r>
              <a:rPr lang="ru-RU" sz="2000" dirty="0">
                <a:latin typeface="Bahnschrift Light SemiCondensed" panose="020B0502040204020203" pitchFamily="34" charset="0"/>
              </a:rPr>
              <a:t>5*10</a:t>
            </a:r>
            <a:r>
              <a:rPr lang="ru-RU" sz="2000" baseline="30000" dirty="0">
                <a:latin typeface="Bahnschrift Light SemiCondensed" panose="020B0502040204020203" pitchFamily="34" charset="0"/>
              </a:rPr>
              <a:t>16</a:t>
            </a:r>
            <a:r>
              <a:rPr lang="ru-RU" sz="2000" dirty="0">
                <a:latin typeface="Bahnschrift Light SemiCondensed" panose="020B0502040204020203" pitchFamily="34" charset="0"/>
              </a:rPr>
              <a:t> Вт/см</a:t>
            </a:r>
            <a:r>
              <a:rPr lang="ru-RU" sz="2000" baseline="30000" dirty="0">
                <a:latin typeface="Bahnschrift Light SemiCondensed" panose="020B0502040204020203" pitchFamily="34" charset="0"/>
              </a:rPr>
              <a:t>2</a:t>
            </a:r>
            <a:r>
              <a:rPr lang="en-US" sz="2000" dirty="0">
                <a:latin typeface="Bahnschrift Light SemiCondensed" panose="020B0502040204020203" pitchFamily="34" charset="0"/>
              </a:rPr>
              <a:t>). </a:t>
            </a:r>
            <a:endParaRPr lang="ru-RU" sz="2000" dirty="0"/>
          </a:p>
        </p:txBody>
      </p:sp>
      <p:pic>
        <p:nvPicPr>
          <p:cNvPr id="7" name="Рисунок 6"/>
          <p:cNvPicPr>
            <a:picLocks noChangeAspect="1"/>
          </p:cNvPicPr>
          <p:nvPr/>
        </p:nvPicPr>
        <p:blipFill rotWithShape="1">
          <a:blip r:embed="rId4"/>
          <a:srcRect l="1801"/>
          <a:stretch/>
        </p:blipFill>
        <p:spPr>
          <a:xfrm>
            <a:off x="20548" y="1840349"/>
            <a:ext cx="4382749" cy="3338504"/>
          </a:xfrm>
          <a:prstGeom prst="rect">
            <a:avLst/>
          </a:prstGeom>
        </p:spPr>
      </p:pic>
      <p:sp>
        <p:nvSpPr>
          <p:cNvPr id="5" name="TextBox 4"/>
          <p:cNvSpPr txBox="1"/>
          <p:nvPr/>
        </p:nvSpPr>
        <p:spPr>
          <a:xfrm>
            <a:off x="4266385" y="1980443"/>
            <a:ext cx="2234907" cy="1200329"/>
          </a:xfrm>
          <a:prstGeom prst="rect">
            <a:avLst/>
          </a:prstGeom>
          <a:noFill/>
        </p:spPr>
        <p:txBody>
          <a:bodyPr wrap="none" rtlCol="0">
            <a:spAutoFit/>
          </a:bodyPr>
          <a:lstStyle/>
          <a:p>
            <a:r>
              <a:rPr lang="ru-RU" dirty="0" smtClean="0">
                <a:latin typeface="Bahnschrift Light SemiCondensed" panose="020B0502040204020203" pitchFamily="34" charset="0"/>
              </a:rPr>
              <a:t>Размер кластеров:</a:t>
            </a:r>
          </a:p>
          <a:p>
            <a:r>
              <a:rPr lang="ru-RU" dirty="0" smtClean="0">
                <a:latin typeface="Bahnschrift Light SemiCondensed" panose="020B0502040204020203" pitchFamily="34" charset="0"/>
              </a:rPr>
              <a:t>5 бар </a:t>
            </a:r>
            <a:r>
              <a:rPr lang="en-US" dirty="0" smtClean="0">
                <a:latin typeface="Bahnschrift Light SemiCondensed" panose="020B0502040204020203" pitchFamily="34" charset="0"/>
              </a:rPr>
              <a:t>~5*10</a:t>
            </a:r>
            <a:r>
              <a:rPr lang="en-US" baseline="30000" dirty="0" smtClean="0">
                <a:latin typeface="Bahnschrift Light SemiCondensed" panose="020B0502040204020203" pitchFamily="34" charset="0"/>
              </a:rPr>
              <a:t>5</a:t>
            </a:r>
            <a:r>
              <a:rPr lang="ru-RU" dirty="0" smtClean="0">
                <a:latin typeface="Bahnschrift Light SemiCondensed" panose="020B0502040204020203" pitchFamily="34" charset="0"/>
              </a:rPr>
              <a:t> </a:t>
            </a:r>
            <a:r>
              <a:rPr lang="ru-RU" dirty="0" err="1" smtClean="0">
                <a:latin typeface="Bahnschrift Light SemiCondensed" panose="020B0502040204020203" pitchFamily="34" charset="0"/>
              </a:rPr>
              <a:t>ат</a:t>
            </a:r>
            <a:r>
              <a:rPr lang="ru-RU" dirty="0" smtClean="0">
                <a:latin typeface="Bahnschrift Light SemiCondensed" panose="020B0502040204020203" pitchFamily="34" charset="0"/>
              </a:rPr>
              <a:t>/</a:t>
            </a:r>
            <a:r>
              <a:rPr lang="ru-RU" dirty="0" err="1" smtClean="0">
                <a:latin typeface="Bahnschrift Light SemiCondensed" panose="020B0502040204020203" pitchFamily="34" charset="0"/>
              </a:rPr>
              <a:t>класт</a:t>
            </a:r>
            <a:endParaRPr lang="ru-RU" dirty="0" smtClean="0">
              <a:latin typeface="Bahnschrift Light SemiCondensed" panose="020B0502040204020203" pitchFamily="34" charset="0"/>
            </a:endParaRPr>
          </a:p>
          <a:p>
            <a:r>
              <a:rPr lang="ru-RU" dirty="0" smtClean="0">
                <a:latin typeface="Bahnschrift Light SemiCondensed" panose="020B0502040204020203" pitchFamily="34" charset="0"/>
              </a:rPr>
              <a:t>20 бар </a:t>
            </a:r>
            <a:r>
              <a:rPr lang="en-US" dirty="0" smtClean="0">
                <a:latin typeface="Bahnschrift Light SemiCondensed" panose="020B0502040204020203" pitchFamily="34" charset="0"/>
              </a:rPr>
              <a:t>~</a:t>
            </a:r>
            <a:r>
              <a:rPr lang="ru-RU" dirty="0" smtClean="0">
                <a:latin typeface="Bahnschrift Light SemiCondensed" panose="020B0502040204020203" pitchFamily="34" charset="0"/>
              </a:rPr>
              <a:t>10</a:t>
            </a:r>
            <a:r>
              <a:rPr lang="ru-RU" baseline="30000" dirty="0" smtClean="0">
                <a:latin typeface="Bahnschrift Light SemiCondensed" panose="020B0502040204020203" pitchFamily="34" charset="0"/>
              </a:rPr>
              <a:t>6</a:t>
            </a:r>
            <a:r>
              <a:rPr lang="ru-RU" dirty="0" smtClean="0">
                <a:latin typeface="Bahnschrift Light SemiCondensed" panose="020B0502040204020203" pitchFamily="34" charset="0"/>
              </a:rPr>
              <a:t> </a:t>
            </a:r>
            <a:r>
              <a:rPr lang="ru-RU" dirty="0" err="1">
                <a:latin typeface="Bahnschrift Light SemiCondensed" panose="020B0502040204020203" pitchFamily="34" charset="0"/>
              </a:rPr>
              <a:t>ат</a:t>
            </a:r>
            <a:r>
              <a:rPr lang="ru-RU" dirty="0">
                <a:latin typeface="Bahnschrift Light SemiCondensed" panose="020B0502040204020203" pitchFamily="34" charset="0"/>
              </a:rPr>
              <a:t>/</a:t>
            </a:r>
            <a:r>
              <a:rPr lang="ru-RU" dirty="0" err="1">
                <a:latin typeface="Bahnschrift Light SemiCondensed" panose="020B0502040204020203" pitchFamily="34" charset="0"/>
              </a:rPr>
              <a:t>класт</a:t>
            </a:r>
            <a:endParaRPr lang="ru-RU" dirty="0">
              <a:latin typeface="Bahnschrift Light SemiCondensed" panose="020B0502040204020203" pitchFamily="34" charset="0"/>
            </a:endParaRPr>
          </a:p>
          <a:p>
            <a:r>
              <a:rPr lang="ru-RU" dirty="0" smtClean="0">
                <a:latin typeface="Bahnschrift Light SemiCondensed" panose="020B0502040204020203" pitchFamily="34" charset="0"/>
              </a:rPr>
              <a:t>50 бар </a:t>
            </a:r>
            <a:r>
              <a:rPr lang="en-US" dirty="0" smtClean="0">
                <a:latin typeface="Bahnschrift Light SemiCondensed" panose="020B0502040204020203" pitchFamily="34" charset="0"/>
              </a:rPr>
              <a:t>~</a:t>
            </a:r>
            <a:r>
              <a:rPr lang="ru-RU" dirty="0" smtClean="0">
                <a:latin typeface="Bahnschrift Light SemiCondensed" panose="020B0502040204020203" pitchFamily="34" charset="0"/>
              </a:rPr>
              <a:t>5*10</a:t>
            </a:r>
            <a:r>
              <a:rPr lang="ru-RU" baseline="30000" dirty="0" smtClean="0">
                <a:latin typeface="Bahnschrift Light SemiCondensed" panose="020B0502040204020203" pitchFamily="34" charset="0"/>
              </a:rPr>
              <a:t>6</a:t>
            </a:r>
            <a:r>
              <a:rPr lang="ru-RU" dirty="0" smtClean="0">
                <a:latin typeface="Bahnschrift Light SemiCondensed" panose="020B0502040204020203" pitchFamily="34" charset="0"/>
              </a:rPr>
              <a:t> </a:t>
            </a:r>
            <a:r>
              <a:rPr lang="ru-RU" dirty="0" err="1">
                <a:latin typeface="Bahnschrift Light SemiCondensed" panose="020B0502040204020203" pitchFamily="34" charset="0"/>
              </a:rPr>
              <a:t>ат</a:t>
            </a:r>
            <a:r>
              <a:rPr lang="ru-RU" dirty="0">
                <a:latin typeface="Bahnschrift Light SemiCondensed" panose="020B0502040204020203" pitchFamily="34" charset="0"/>
              </a:rPr>
              <a:t>/</a:t>
            </a:r>
            <a:r>
              <a:rPr lang="ru-RU" dirty="0" err="1">
                <a:latin typeface="Bahnschrift Light SemiCondensed" panose="020B0502040204020203" pitchFamily="34" charset="0"/>
              </a:rPr>
              <a:t>класт</a:t>
            </a:r>
            <a:endParaRPr lang="ru-RU" dirty="0">
              <a:latin typeface="Bahnschrift Light SemiCondensed" panose="020B0502040204020203" pitchFamily="34" charset="0"/>
            </a:endParaRPr>
          </a:p>
        </p:txBody>
      </p:sp>
      <p:sp>
        <p:nvSpPr>
          <p:cNvPr id="14" name="Прямоугольник 13"/>
          <p:cNvSpPr/>
          <p:nvPr/>
        </p:nvSpPr>
        <p:spPr>
          <a:xfrm>
            <a:off x="0" y="5154731"/>
            <a:ext cx="4266386" cy="923330"/>
          </a:xfrm>
          <a:prstGeom prst="rect">
            <a:avLst/>
          </a:prstGeom>
        </p:spPr>
        <p:txBody>
          <a:bodyPr wrap="square">
            <a:spAutoFit/>
          </a:bodyPr>
          <a:lstStyle/>
          <a:p>
            <a:r>
              <a:rPr lang="ru-RU" dirty="0" smtClean="0">
                <a:latin typeface="Bahnschrift Light SemiCondensed" panose="020B0502040204020203" pitchFamily="34" charset="0"/>
                <a:ea typeface="Calibri" panose="020F0502020204030204" pitchFamily="34" charset="0"/>
              </a:rPr>
              <a:t>Пропускание лазерного излучения разной длительности импульса через кластерную Хе мишень. </a:t>
            </a:r>
            <a:endParaRPr lang="ru-RU" dirty="0">
              <a:latin typeface="Bahnschrift Light SemiCondensed" panose="020B0502040204020203" pitchFamily="34" charset="0"/>
            </a:endParaRPr>
          </a:p>
        </p:txBody>
      </p:sp>
      <p:sp>
        <p:nvSpPr>
          <p:cNvPr id="15" name="TextBox 14"/>
          <p:cNvSpPr txBox="1"/>
          <p:nvPr/>
        </p:nvSpPr>
        <p:spPr>
          <a:xfrm>
            <a:off x="7775526" y="0"/>
            <a:ext cx="4164521" cy="923330"/>
          </a:xfrm>
          <a:prstGeom prst="rect">
            <a:avLst/>
          </a:prstGeom>
          <a:noFill/>
        </p:spPr>
        <p:txBody>
          <a:bodyPr wrap="square" rtlCol="0">
            <a:spAutoFit/>
          </a:bodyPr>
          <a:lstStyle/>
          <a:p>
            <a:r>
              <a:rPr lang="ru-RU" dirty="0" smtClean="0">
                <a:latin typeface="Bahnschrift Light SemiCondensed" panose="020B0502040204020203" pitchFamily="34" charset="0"/>
              </a:rPr>
              <a:t>Спектры ЭУФ излучения при возбуждении кластерной Хе мишени лазерами разной длительности импульса</a:t>
            </a:r>
            <a:endParaRPr lang="ru-RU" dirty="0">
              <a:latin typeface="Bahnschrift Light SemiCondensed" panose="020B0502040204020203" pitchFamily="34" charset="0"/>
            </a:endParaRPr>
          </a:p>
        </p:txBody>
      </p:sp>
      <p:pic>
        <p:nvPicPr>
          <p:cNvPr id="8" name="Рисунок 7"/>
          <p:cNvPicPr>
            <a:picLocks noChangeAspect="1"/>
          </p:cNvPicPr>
          <p:nvPr/>
        </p:nvPicPr>
        <p:blipFill rotWithShape="1">
          <a:blip r:embed="rId5"/>
          <a:srcRect r="584"/>
          <a:stretch/>
        </p:blipFill>
        <p:spPr>
          <a:xfrm>
            <a:off x="4286934" y="3439173"/>
            <a:ext cx="3840953" cy="2806537"/>
          </a:xfrm>
          <a:prstGeom prst="rect">
            <a:avLst/>
          </a:prstGeom>
        </p:spPr>
      </p:pic>
      <p:sp>
        <p:nvSpPr>
          <p:cNvPr id="9" name="TextBox 8"/>
          <p:cNvSpPr txBox="1"/>
          <p:nvPr/>
        </p:nvSpPr>
        <p:spPr>
          <a:xfrm>
            <a:off x="7950230" y="4186843"/>
            <a:ext cx="4444043" cy="646331"/>
          </a:xfrm>
          <a:prstGeom prst="rect">
            <a:avLst/>
          </a:prstGeom>
          <a:noFill/>
        </p:spPr>
        <p:txBody>
          <a:bodyPr wrap="square" rtlCol="0">
            <a:spAutoFit/>
          </a:bodyPr>
          <a:lstStyle/>
          <a:p>
            <a:r>
              <a:rPr lang="ru-RU" dirty="0" smtClean="0">
                <a:latin typeface="Bahnschrift Light SemiCondensed" panose="020B0502040204020203" pitchFamily="34" charset="0"/>
              </a:rPr>
              <a:t>СЕ</a:t>
            </a:r>
            <a:r>
              <a:rPr lang="en-US" dirty="0" smtClean="0">
                <a:latin typeface="Bahnschrift Light SemiCondensed" panose="020B0502040204020203" pitchFamily="34" charset="0"/>
              </a:rPr>
              <a:t>~0,19%/2,2%BW(13,4</a:t>
            </a:r>
            <a:r>
              <a:rPr lang="ru-RU" dirty="0" smtClean="0">
                <a:latin typeface="Bahnschrift Light SemiCondensed" panose="020B0502040204020203" pitchFamily="34" charset="0"/>
              </a:rPr>
              <a:t>нм)*2</a:t>
            </a:r>
            <a:r>
              <a:rPr lang="el-GR" dirty="0" smtClean="0">
                <a:latin typeface="Bahnschrift Light SemiCondensed" panose="020B0502040204020203" pitchFamily="34" charset="0"/>
              </a:rPr>
              <a:t>π</a:t>
            </a:r>
            <a:r>
              <a:rPr lang="ru-RU" dirty="0" smtClean="0">
                <a:latin typeface="Bahnschrift Light SemiCondensed" panose="020B0502040204020203" pitchFamily="34" charset="0"/>
              </a:rPr>
              <a:t>ср–10 нс </a:t>
            </a:r>
            <a:r>
              <a:rPr lang="en-US" dirty="0" smtClean="0">
                <a:latin typeface="Bahnschrift Light SemiCondensed" panose="020B0502040204020203" pitchFamily="34" charset="0"/>
              </a:rPr>
              <a:t>Nd:YAG</a:t>
            </a:r>
          </a:p>
          <a:p>
            <a:r>
              <a:rPr lang="en-US" dirty="0" smtClean="0">
                <a:latin typeface="Bahnschrift Light SemiCondensed" panose="020B0502040204020203" pitchFamily="34" charset="0"/>
              </a:rPr>
              <a:t>CE~0,25%/2,2%BW(13,4</a:t>
            </a:r>
            <a:r>
              <a:rPr lang="ru-RU" dirty="0">
                <a:latin typeface="Bahnschrift Light SemiCondensed" panose="020B0502040204020203" pitchFamily="34" charset="0"/>
              </a:rPr>
              <a:t>нм)*2</a:t>
            </a:r>
            <a:r>
              <a:rPr lang="el-GR" dirty="0">
                <a:latin typeface="Bahnschrift Light SemiCondensed" panose="020B0502040204020203" pitchFamily="34" charset="0"/>
              </a:rPr>
              <a:t>π</a:t>
            </a:r>
            <a:r>
              <a:rPr lang="ru-RU" dirty="0" smtClean="0">
                <a:latin typeface="Bahnschrift Light SemiCondensed" panose="020B0502040204020203" pitchFamily="34" charset="0"/>
              </a:rPr>
              <a:t>ср–</a:t>
            </a:r>
            <a:r>
              <a:rPr lang="en-US" dirty="0" smtClean="0">
                <a:latin typeface="Bahnschrift Light SemiCondensed" panose="020B0502040204020203" pitchFamily="34" charset="0"/>
              </a:rPr>
              <a:t>2 </a:t>
            </a:r>
            <a:r>
              <a:rPr lang="ru-RU" dirty="0" err="1" smtClean="0">
                <a:latin typeface="Bahnschrift Light SemiCondensed" panose="020B0502040204020203" pitchFamily="34" charset="0"/>
              </a:rPr>
              <a:t>пс</a:t>
            </a:r>
            <a:r>
              <a:rPr lang="ru-RU" dirty="0" smtClean="0">
                <a:latin typeface="Bahnschrift Light SemiCondensed" panose="020B0502040204020203" pitchFamily="34" charset="0"/>
              </a:rPr>
              <a:t> </a:t>
            </a:r>
            <a:r>
              <a:rPr lang="en-US" dirty="0" err="1" smtClean="0">
                <a:latin typeface="Bahnschrift Light SemiCondensed" panose="020B0502040204020203" pitchFamily="34" charset="0"/>
              </a:rPr>
              <a:t>Ti:Sa</a:t>
            </a:r>
            <a:endParaRPr lang="ru-RU" dirty="0">
              <a:latin typeface="Bahnschrift Light SemiCondensed" panose="020B0502040204020203" pitchFamily="34" charset="0"/>
            </a:endParaRPr>
          </a:p>
        </p:txBody>
      </p:sp>
    </p:spTree>
    <p:extLst>
      <p:ext uri="{BB962C8B-B14F-4D97-AF65-F5344CB8AC3E}">
        <p14:creationId xmlns:p14="http://schemas.microsoft.com/office/powerpoint/2010/main" val="427669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953" y="126064"/>
            <a:ext cx="10439400" cy="654050"/>
          </a:xfrm>
        </p:spPr>
        <p:txBody>
          <a:bodyPr>
            <a:normAutofit fontScale="90000"/>
          </a:bodyPr>
          <a:lstStyle/>
          <a:p>
            <a:r>
              <a:rPr lang="ru-RU" dirty="0" smtClean="0">
                <a:latin typeface="Bahnschrift SemiBold" panose="020B0502040204020203" pitchFamily="34" charset="0"/>
              </a:rPr>
              <a:t>ЛПИ с газовой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17" name="Прямоугольник 16"/>
          <p:cNvSpPr/>
          <p:nvPr/>
        </p:nvSpPr>
        <p:spPr>
          <a:xfrm>
            <a:off x="0" y="6478590"/>
            <a:ext cx="12118311" cy="307777"/>
          </a:xfrm>
          <a:prstGeom prst="rect">
            <a:avLst/>
          </a:prstGeom>
        </p:spPr>
        <p:txBody>
          <a:bodyPr wrap="square">
            <a:spAutoFit/>
          </a:bodyPr>
          <a:lstStyle/>
          <a:p>
            <a:r>
              <a:rPr lang="en-US" sz="1400" dirty="0" err="1">
                <a:latin typeface="Bahnschrift SemiLight Condensed" panose="020B0502040204020203" pitchFamily="34" charset="0"/>
              </a:rPr>
              <a:t>Schnürer</a:t>
            </a:r>
            <a:r>
              <a:rPr lang="en-US" sz="1400" dirty="0">
                <a:latin typeface="Bahnschrift SemiLight Condensed" panose="020B0502040204020203" pitchFamily="34" charset="0"/>
              </a:rPr>
              <a:t> M. et al. Influence of laser pulse width on absolute EUV-yield from Xe-clusters //The European Physical Journal D-Atomic, Molecular, Optical and Plasma Physics</a:t>
            </a:r>
            <a:r>
              <a:rPr lang="en-US" sz="1400" dirty="0" smtClean="0">
                <a:latin typeface="Bahnschrift SemiLight Condensed" panose="020B0502040204020203" pitchFamily="34" charset="0"/>
              </a:rPr>
              <a:t>.–2001.–</a:t>
            </a:r>
            <a:r>
              <a:rPr lang="ru-RU" sz="1400" dirty="0" smtClean="0">
                <a:latin typeface="Bahnschrift SemiLight Condensed" panose="020B0502040204020203" pitchFamily="34" charset="0"/>
              </a:rPr>
              <a:t>Т.14.–№</a:t>
            </a:r>
            <a:r>
              <a:rPr lang="ru-RU" sz="1400" dirty="0">
                <a:latin typeface="Bahnschrift SemiLight Condensed" panose="020B0502040204020203" pitchFamily="34" charset="0"/>
              </a:rPr>
              <a:t>. 3</a:t>
            </a:r>
            <a:r>
              <a:rPr lang="ru-RU" sz="1400" dirty="0" smtClean="0">
                <a:latin typeface="Bahnschrift SemiLight Condensed" panose="020B0502040204020203" pitchFamily="34" charset="0"/>
              </a:rPr>
              <a:t>.– </a:t>
            </a:r>
            <a:r>
              <a:rPr lang="ru-RU" sz="1400" dirty="0">
                <a:latin typeface="Bahnschrift SemiLight Condensed" panose="020B0502040204020203" pitchFamily="34" charset="0"/>
              </a:rPr>
              <a:t>С. 331-335.</a:t>
            </a:r>
          </a:p>
        </p:txBody>
      </p:sp>
      <p:sp>
        <p:nvSpPr>
          <p:cNvPr id="4" name="Объект 3"/>
          <p:cNvSpPr>
            <a:spLocks noGrp="1"/>
          </p:cNvSpPr>
          <p:nvPr>
            <p:ph idx="1"/>
          </p:nvPr>
        </p:nvSpPr>
        <p:spPr>
          <a:xfrm>
            <a:off x="138953" y="853600"/>
            <a:ext cx="6312089" cy="944377"/>
          </a:xfrm>
        </p:spPr>
        <p:txBody>
          <a:bodyPr>
            <a:normAutofit/>
          </a:bodyPr>
          <a:lstStyle/>
          <a:p>
            <a:pPr marL="0" indent="0">
              <a:buNone/>
            </a:pPr>
            <a:r>
              <a:rPr lang="ru-RU" sz="2000" dirty="0">
                <a:latin typeface="Bahnschrift Light SemiCondensed" panose="020B0502040204020203" pitchFamily="34" charset="0"/>
              </a:rPr>
              <a:t>Кластерная мишень Xe (р до 55 бар, 300К, сопло </a:t>
            </a:r>
            <a:r>
              <a:rPr lang="en-US" sz="2000" dirty="0">
                <a:latin typeface="Bahnschrift Light SemiCondensed" panose="020B0502040204020203" pitchFamily="34" charset="0"/>
              </a:rPr>
              <a:t>d=</a:t>
            </a:r>
            <a:r>
              <a:rPr lang="ru-RU" sz="2000" dirty="0">
                <a:latin typeface="Bahnschrift Light SemiCondensed" panose="020B0502040204020203" pitchFamily="34" charset="0"/>
              </a:rPr>
              <a:t>400 мкм)</a:t>
            </a:r>
          </a:p>
          <a:p>
            <a:pPr marL="0" indent="0">
              <a:lnSpc>
                <a:spcPct val="80000"/>
              </a:lnSpc>
              <a:spcBef>
                <a:spcPts val="0"/>
              </a:spcBef>
              <a:buNone/>
            </a:pPr>
            <a:r>
              <a:rPr lang="ru-RU" sz="2000" dirty="0" err="1" smtClean="0">
                <a:latin typeface="Bahnschrift Light SemiCondensed" panose="020B0502040204020203" pitchFamily="34" charset="0"/>
              </a:rPr>
              <a:t>Ti:Sa</a:t>
            </a:r>
            <a:r>
              <a:rPr lang="ru-RU" sz="2000" dirty="0" smtClean="0">
                <a:latin typeface="Bahnschrift Light SemiCondensed" panose="020B0502040204020203" pitchFamily="34" charset="0"/>
              </a:rPr>
              <a:t> </a:t>
            </a:r>
            <a:r>
              <a:rPr lang="ru-RU" sz="2000" dirty="0">
                <a:latin typeface="Bahnschrift Light SemiCondensed" panose="020B0502040204020203" pitchFamily="34" charset="0"/>
              </a:rPr>
              <a:t>лазер (800 </a:t>
            </a:r>
            <a:r>
              <a:rPr lang="ru-RU" sz="2000" dirty="0" smtClean="0">
                <a:latin typeface="Bahnschrift Light SemiCondensed" panose="020B0502040204020203" pitchFamily="34" charset="0"/>
              </a:rPr>
              <a:t>нм, </a:t>
            </a:r>
            <a:r>
              <a:rPr lang="ru-RU" sz="2000" b="1" dirty="0">
                <a:latin typeface="Bahnschrift Light SemiCondensed" panose="020B0502040204020203" pitchFamily="34" charset="0"/>
              </a:rPr>
              <a:t>50 </a:t>
            </a:r>
            <a:r>
              <a:rPr lang="ru-RU" sz="2000" b="1" dirty="0" err="1">
                <a:latin typeface="Bahnschrift Light SemiCondensed" panose="020B0502040204020203" pitchFamily="34" charset="0"/>
              </a:rPr>
              <a:t>фс</a:t>
            </a:r>
            <a:r>
              <a:rPr lang="ru-RU" sz="2000" dirty="0">
                <a:latin typeface="Bahnschrift Light SemiCondensed" panose="020B0502040204020203" pitchFamily="34" charset="0"/>
              </a:rPr>
              <a:t>, ~2*10</a:t>
            </a:r>
            <a:r>
              <a:rPr lang="ru-RU" sz="2000" baseline="30000" dirty="0">
                <a:latin typeface="Bahnschrift Light SemiCondensed" panose="020B0502040204020203" pitchFamily="34" charset="0"/>
              </a:rPr>
              <a:t>18</a:t>
            </a:r>
            <a:r>
              <a:rPr lang="ru-RU" sz="2000" dirty="0">
                <a:latin typeface="Bahnschrift Light SemiCondensed" panose="020B0502040204020203" pitchFamily="34" charset="0"/>
              </a:rPr>
              <a:t> Вт/см</a:t>
            </a:r>
            <a:r>
              <a:rPr lang="ru-RU" sz="2000" baseline="30000" dirty="0">
                <a:latin typeface="Bahnschrift Light SemiCondensed" panose="020B0502040204020203" pitchFamily="34" charset="0"/>
              </a:rPr>
              <a:t>2</a:t>
            </a:r>
            <a:r>
              <a:rPr lang="ru-RU" sz="2000" dirty="0">
                <a:latin typeface="Bahnschrift Light SemiCondensed" panose="020B0502040204020203" pitchFamily="34" charset="0"/>
              </a:rPr>
              <a:t>), </a:t>
            </a:r>
          </a:p>
          <a:p>
            <a:pPr marL="0" indent="0">
              <a:lnSpc>
                <a:spcPct val="80000"/>
              </a:lnSpc>
              <a:spcBef>
                <a:spcPts val="0"/>
              </a:spcBef>
              <a:buNone/>
            </a:pPr>
            <a:r>
              <a:rPr lang="ru-RU" sz="2000" dirty="0" err="1">
                <a:latin typeface="Bahnschrift Light SemiCondensed" panose="020B0502040204020203" pitchFamily="34" charset="0"/>
              </a:rPr>
              <a:t>Ti:Sa</a:t>
            </a:r>
            <a:r>
              <a:rPr lang="ru-RU" sz="2000" dirty="0">
                <a:latin typeface="Bahnschrift Light SemiCondensed" panose="020B0502040204020203" pitchFamily="34" charset="0"/>
              </a:rPr>
              <a:t> лазер</a:t>
            </a:r>
            <a:r>
              <a:rPr lang="en-US" sz="2000" dirty="0">
                <a:latin typeface="Bahnschrift Light SemiCondensed" panose="020B0502040204020203" pitchFamily="34" charset="0"/>
              </a:rPr>
              <a:t> </a:t>
            </a:r>
            <a:r>
              <a:rPr lang="ru-RU" sz="2000" dirty="0">
                <a:latin typeface="Bahnschrift Light SemiCondensed" panose="020B0502040204020203" pitchFamily="34" charset="0"/>
              </a:rPr>
              <a:t>(800 </a:t>
            </a:r>
            <a:r>
              <a:rPr lang="ru-RU" sz="2000" dirty="0" smtClean="0">
                <a:latin typeface="Bahnschrift Light SemiCondensed" panose="020B0502040204020203" pitchFamily="34" charset="0"/>
              </a:rPr>
              <a:t>нм, </a:t>
            </a:r>
            <a:r>
              <a:rPr lang="ru-RU" sz="2000" b="1" dirty="0">
                <a:latin typeface="Bahnschrift Light SemiCondensed" panose="020B0502040204020203" pitchFamily="34" charset="0"/>
              </a:rPr>
              <a:t>2 </a:t>
            </a:r>
            <a:r>
              <a:rPr lang="ru-RU" sz="2000" b="1" dirty="0" err="1">
                <a:latin typeface="Bahnschrift Light SemiCondensed" panose="020B0502040204020203" pitchFamily="34" charset="0"/>
              </a:rPr>
              <a:t>пс</a:t>
            </a:r>
            <a:r>
              <a:rPr lang="ru-RU" sz="2000" dirty="0">
                <a:latin typeface="Bahnschrift Light SemiCondensed" panose="020B0502040204020203" pitchFamily="34" charset="0"/>
              </a:rPr>
              <a:t>, ~5*10</a:t>
            </a:r>
            <a:r>
              <a:rPr lang="ru-RU" sz="2000" baseline="30000" dirty="0">
                <a:latin typeface="Bahnschrift Light SemiCondensed" panose="020B0502040204020203" pitchFamily="34" charset="0"/>
              </a:rPr>
              <a:t>16</a:t>
            </a:r>
            <a:r>
              <a:rPr lang="ru-RU" sz="2000" dirty="0">
                <a:latin typeface="Bahnschrift Light SemiCondensed" panose="020B0502040204020203" pitchFamily="34" charset="0"/>
              </a:rPr>
              <a:t> Вт/см</a:t>
            </a:r>
            <a:r>
              <a:rPr lang="ru-RU" sz="2000" baseline="30000" dirty="0">
                <a:latin typeface="Bahnschrift Light SemiCondensed" panose="020B0502040204020203" pitchFamily="34" charset="0"/>
              </a:rPr>
              <a:t>2</a:t>
            </a:r>
            <a:r>
              <a:rPr lang="en-US" sz="2000" dirty="0">
                <a:latin typeface="Bahnschrift Light SemiCondensed" panose="020B0502040204020203" pitchFamily="34" charset="0"/>
              </a:rPr>
              <a:t>). </a:t>
            </a:r>
            <a:endParaRPr lang="ru-RU" sz="2000" dirty="0"/>
          </a:p>
        </p:txBody>
      </p:sp>
      <p:pic>
        <p:nvPicPr>
          <p:cNvPr id="3" name="Рисунок 2"/>
          <p:cNvPicPr>
            <a:picLocks noChangeAspect="1"/>
          </p:cNvPicPr>
          <p:nvPr/>
        </p:nvPicPr>
        <p:blipFill>
          <a:blip r:embed="rId3"/>
          <a:stretch>
            <a:fillRect/>
          </a:stretch>
        </p:blipFill>
        <p:spPr>
          <a:xfrm>
            <a:off x="0" y="3921758"/>
            <a:ext cx="9019644" cy="2413022"/>
          </a:xfrm>
          <a:prstGeom prst="rect">
            <a:avLst/>
          </a:prstGeom>
        </p:spPr>
      </p:pic>
      <p:pic>
        <p:nvPicPr>
          <p:cNvPr id="5" name="Рисунок 4"/>
          <p:cNvPicPr>
            <a:picLocks noChangeAspect="1"/>
          </p:cNvPicPr>
          <p:nvPr/>
        </p:nvPicPr>
        <p:blipFill>
          <a:blip r:embed="rId4"/>
          <a:stretch>
            <a:fillRect/>
          </a:stretch>
        </p:blipFill>
        <p:spPr>
          <a:xfrm>
            <a:off x="6998769" y="683048"/>
            <a:ext cx="4960350" cy="3225437"/>
          </a:xfrm>
          <a:prstGeom prst="rect">
            <a:avLst/>
          </a:prstGeom>
        </p:spPr>
      </p:pic>
      <p:sp>
        <p:nvSpPr>
          <p:cNvPr id="6" name="TextBox 5"/>
          <p:cNvSpPr txBox="1"/>
          <p:nvPr/>
        </p:nvSpPr>
        <p:spPr>
          <a:xfrm>
            <a:off x="2547992" y="1926435"/>
            <a:ext cx="4564070" cy="369332"/>
          </a:xfrm>
          <a:prstGeom prst="rect">
            <a:avLst/>
          </a:prstGeom>
          <a:noFill/>
        </p:spPr>
        <p:txBody>
          <a:bodyPr wrap="none" rtlCol="0">
            <a:spAutoFit/>
          </a:bodyPr>
          <a:lstStyle/>
          <a:p>
            <a:r>
              <a:rPr lang="ru-RU" dirty="0" smtClean="0">
                <a:latin typeface="Bahnschrift Light SemiCondensed" panose="020B0502040204020203" pitchFamily="34" charset="0"/>
              </a:rPr>
              <a:t>Влияние поляризации лазера на СЕ (</a:t>
            </a:r>
            <a:r>
              <a:rPr lang="en-US" dirty="0" err="1" smtClean="0">
                <a:latin typeface="Bahnschrift Light SemiCondensed" panose="020B0502040204020203" pitchFamily="34" charset="0"/>
              </a:rPr>
              <a:t>Ti:Sa</a:t>
            </a:r>
            <a:r>
              <a:rPr lang="en-US" dirty="0" smtClean="0">
                <a:latin typeface="Bahnschrift Light SemiCondensed" panose="020B0502040204020203" pitchFamily="34" charset="0"/>
              </a:rPr>
              <a:t>, 2 </a:t>
            </a:r>
            <a:r>
              <a:rPr lang="ru-RU" dirty="0" err="1" smtClean="0">
                <a:latin typeface="Bahnschrift Light SemiCondensed" panose="020B0502040204020203" pitchFamily="34" charset="0"/>
              </a:rPr>
              <a:t>пс</a:t>
            </a:r>
            <a:r>
              <a:rPr lang="ru-RU" dirty="0" smtClean="0">
                <a:latin typeface="Bahnschrift Light SemiCondensed" panose="020B0502040204020203" pitchFamily="34" charset="0"/>
              </a:rPr>
              <a:t>)</a:t>
            </a:r>
            <a:endParaRPr lang="ru-RU" dirty="0">
              <a:latin typeface="Bahnschrift Light SemiCondensed" panose="020B0502040204020203" pitchFamily="34" charset="0"/>
            </a:endParaRPr>
          </a:p>
        </p:txBody>
      </p:sp>
      <p:sp>
        <p:nvSpPr>
          <p:cNvPr id="8" name="TextBox 7"/>
          <p:cNvSpPr txBox="1"/>
          <p:nvPr/>
        </p:nvSpPr>
        <p:spPr>
          <a:xfrm>
            <a:off x="3228151" y="2424225"/>
            <a:ext cx="3770618" cy="1200329"/>
          </a:xfrm>
          <a:prstGeom prst="rect">
            <a:avLst/>
          </a:prstGeom>
          <a:noFill/>
        </p:spPr>
        <p:txBody>
          <a:bodyPr wrap="square" rtlCol="0">
            <a:spAutoFit/>
          </a:bodyPr>
          <a:lstStyle/>
          <a:p>
            <a:pPr algn="r"/>
            <a:r>
              <a:rPr lang="ru-RU" dirty="0" smtClean="0">
                <a:latin typeface="Bahnschrift Light SemiCondensed" panose="020B0502040204020203" pitchFamily="34" charset="0"/>
              </a:rPr>
              <a:t>Е=180 мДж для линейно поляризованного импульса</a:t>
            </a:r>
          </a:p>
          <a:p>
            <a:pPr algn="r"/>
            <a:r>
              <a:rPr lang="ru-RU" dirty="0" smtClean="0">
                <a:latin typeface="Bahnschrift Light SemiCondensed" panose="020B0502040204020203" pitchFamily="34" charset="0"/>
              </a:rPr>
              <a:t>Е=75 мДж для эллиптически поляризованного импульса</a:t>
            </a:r>
            <a:endParaRPr lang="ru-RU" dirty="0">
              <a:latin typeface="Bahnschrift Light SemiCondensed" panose="020B0502040204020203" pitchFamily="34" charset="0"/>
            </a:endParaRPr>
          </a:p>
        </p:txBody>
      </p:sp>
    </p:spTree>
    <p:extLst>
      <p:ext uri="{BB962C8B-B14F-4D97-AF65-F5344CB8AC3E}">
        <p14:creationId xmlns:p14="http://schemas.microsoft.com/office/powerpoint/2010/main" val="182430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674" y="105671"/>
            <a:ext cx="10515600" cy="810532"/>
          </a:xfrm>
        </p:spPr>
        <p:txBody>
          <a:bodyPr/>
          <a:lstStyle/>
          <a:p>
            <a:r>
              <a:rPr lang="ru-RU" dirty="0">
                <a:latin typeface="Bahnschrift SemiBold" panose="020B0502040204020203" pitchFamily="34" charset="0"/>
              </a:rPr>
              <a:t>ЛПИ с газовой </a:t>
            </a:r>
            <a:r>
              <a:rPr lang="en-US" dirty="0">
                <a:latin typeface="Bahnschrift SemiBold" panose="020B0502040204020203" pitchFamily="34" charset="0"/>
              </a:rPr>
              <a:t>Xe</a:t>
            </a:r>
            <a:r>
              <a:rPr lang="ru-RU" dirty="0">
                <a:latin typeface="Bahnschrift SemiBold" panose="020B0502040204020203" pitchFamily="34" charset="0"/>
              </a:rPr>
              <a:t> </a:t>
            </a:r>
            <a:r>
              <a:rPr lang="ru-RU" dirty="0" smtClean="0">
                <a:latin typeface="Bahnschrift SemiBold" panose="020B0502040204020203" pitchFamily="34" charset="0"/>
              </a:rPr>
              <a:t>мишенью в ИФМ РАН</a:t>
            </a:r>
            <a:endParaRPr lang="ru-RU" dirty="0"/>
          </a:p>
        </p:txBody>
      </p:sp>
      <p:pic>
        <p:nvPicPr>
          <p:cNvPr id="4" name="Рисунок 3"/>
          <p:cNvPicPr>
            <a:picLocks noChangeAspect="1"/>
          </p:cNvPicPr>
          <p:nvPr/>
        </p:nvPicPr>
        <p:blipFill>
          <a:blip r:embed="rId4"/>
          <a:stretch>
            <a:fillRect/>
          </a:stretch>
        </p:blipFill>
        <p:spPr>
          <a:xfrm>
            <a:off x="377281" y="1283730"/>
            <a:ext cx="4496206" cy="4992880"/>
          </a:xfrm>
          <a:prstGeom prst="rect">
            <a:avLst/>
          </a:prstGeom>
        </p:spPr>
      </p:pic>
      <p:sp>
        <p:nvSpPr>
          <p:cNvPr id="3" name="Объект 2"/>
          <p:cNvSpPr>
            <a:spLocks noGrp="1"/>
          </p:cNvSpPr>
          <p:nvPr>
            <p:ph idx="1"/>
          </p:nvPr>
        </p:nvSpPr>
        <p:spPr>
          <a:xfrm>
            <a:off x="122673" y="745476"/>
            <a:ext cx="6529335" cy="703383"/>
          </a:xfrm>
        </p:spPr>
        <p:txBody>
          <a:bodyPr>
            <a:normAutofit/>
          </a:bodyPr>
          <a:lstStyle/>
          <a:p>
            <a:pPr marL="0" indent="0">
              <a:buNone/>
            </a:pPr>
            <a:r>
              <a:rPr lang="en-US" sz="2000" dirty="0" smtClean="0">
                <a:latin typeface="Bahnschrift Light SemiCondensed" panose="020B0502040204020203" pitchFamily="34" charset="0"/>
              </a:rPr>
              <a:t>Xe </a:t>
            </a:r>
            <a:r>
              <a:rPr lang="ru-RU" sz="2000" dirty="0" smtClean="0">
                <a:latin typeface="Bahnschrift Light SemiCondensed" panose="020B0502040204020203" pitchFamily="34" charset="0"/>
              </a:rPr>
              <a:t>газоструйная мишень (сопла </a:t>
            </a:r>
            <a:r>
              <a:rPr lang="en-US" sz="2000" dirty="0" smtClean="0">
                <a:latin typeface="Bahnschrift Light SemiCondensed" panose="020B0502040204020203" pitchFamily="34" charset="0"/>
              </a:rPr>
              <a:t>d</a:t>
            </a:r>
            <a:r>
              <a:rPr lang="ru-RU" sz="2000" baseline="-25000" dirty="0" smtClean="0">
                <a:latin typeface="Bahnschrift Light SemiCondensed" panose="020B0502040204020203" pitchFamily="34" charset="0"/>
              </a:rPr>
              <a:t>кр</a:t>
            </a:r>
            <a:r>
              <a:rPr lang="ru-RU" sz="2000" dirty="0" smtClean="0">
                <a:latin typeface="Bahnschrift Light SemiCondensed" panose="020B0502040204020203" pitchFamily="34" charset="0"/>
              </a:rPr>
              <a:t>=160-500 мкм, </a:t>
            </a:r>
            <a:r>
              <a:rPr lang="en-US" sz="2000" dirty="0" smtClean="0">
                <a:latin typeface="Bahnschrift Light SemiCondensed" panose="020B0502040204020203" pitchFamily="34" charset="0"/>
              </a:rPr>
              <a:t>p=3-1</a:t>
            </a:r>
            <a:r>
              <a:rPr lang="ru-RU" sz="2000" dirty="0" smtClean="0">
                <a:latin typeface="Bahnschrift Light SemiCondensed" panose="020B0502040204020203" pitchFamily="34" charset="0"/>
              </a:rPr>
              <a:t>2 бар). </a:t>
            </a:r>
            <a:r>
              <a:rPr lang="en-US" sz="2000" dirty="0" smtClean="0">
                <a:latin typeface="Bahnschrift Light SemiCondensed" panose="020B0502040204020203" pitchFamily="34" charset="0"/>
              </a:rPr>
              <a:t>Nd</a:t>
            </a:r>
            <a:r>
              <a:rPr lang="ru-RU" sz="2000" dirty="0">
                <a:latin typeface="Bahnschrift Light SemiCondensed" panose="020B0502040204020203" pitchFamily="34" charset="0"/>
              </a:rPr>
              <a:t>:</a:t>
            </a:r>
            <a:r>
              <a:rPr lang="en-US" sz="2000" dirty="0" smtClean="0">
                <a:latin typeface="Bahnschrift Light SemiCondensed" panose="020B0502040204020203" pitchFamily="34" charset="0"/>
              </a:rPr>
              <a:t>YAG </a:t>
            </a:r>
            <a:r>
              <a:rPr lang="ru-RU" sz="2000" dirty="0" smtClean="0">
                <a:latin typeface="Bahnschrift Light SemiCondensed" panose="020B0502040204020203" pitchFamily="34" charset="0"/>
              </a:rPr>
              <a:t>лазер (5 нс, 0.7 Дж, </a:t>
            </a:r>
            <a:r>
              <a:rPr lang="en-US" sz="2000" dirty="0" smtClean="0">
                <a:latin typeface="Bahnschrift Light SemiCondensed" panose="020B0502040204020203" pitchFamily="34" charset="0"/>
              </a:rPr>
              <a:t>~</a:t>
            </a:r>
            <a:r>
              <a:rPr lang="ru-RU" sz="2000" dirty="0" smtClean="0">
                <a:latin typeface="Bahnschrift Light SemiCondensed" panose="020B0502040204020203" pitchFamily="34" charset="0"/>
              </a:rPr>
              <a:t>10</a:t>
            </a:r>
            <a:r>
              <a:rPr lang="ru-RU" sz="2000" baseline="30000" dirty="0" smtClean="0">
                <a:latin typeface="Bahnschrift Light SemiCondensed" panose="020B0502040204020203" pitchFamily="34" charset="0"/>
              </a:rPr>
              <a:t>12</a:t>
            </a:r>
            <a:r>
              <a:rPr lang="ru-RU" sz="2000" dirty="0" smtClean="0">
                <a:latin typeface="Bahnschrift Light SemiCondensed" panose="020B0502040204020203" pitchFamily="34" charset="0"/>
              </a:rPr>
              <a:t> Вт/см</a:t>
            </a:r>
            <a:r>
              <a:rPr lang="ru-RU" sz="2000" baseline="30000" dirty="0" smtClean="0">
                <a:latin typeface="Bahnschrift Light SemiCondensed" panose="020B0502040204020203" pitchFamily="34" charset="0"/>
              </a:rPr>
              <a:t>2</a:t>
            </a:r>
            <a:r>
              <a:rPr lang="ru-RU" sz="2000" dirty="0" smtClean="0">
                <a:latin typeface="Bahnschrift Light SemiCondensed" panose="020B0502040204020203" pitchFamily="34" charset="0"/>
              </a:rPr>
              <a:t>)</a:t>
            </a:r>
            <a:endParaRPr lang="ru-RU" sz="2000" dirty="0">
              <a:latin typeface="Bahnschrift Light SemiCondensed" panose="020B0502040204020203" pitchFamily="34" charset="0"/>
            </a:endParaRPr>
          </a:p>
        </p:txBody>
      </p:sp>
      <p:sp>
        <p:nvSpPr>
          <p:cNvPr id="8" name="TextBox 7"/>
          <p:cNvSpPr txBox="1"/>
          <p:nvPr/>
        </p:nvSpPr>
        <p:spPr>
          <a:xfrm>
            <a:off x="5380474" y="4551752"/>
            <a:ext cx="6633867" cy="1754326"/>
          </a:xfrm>
          <a:prstGeom prst="rect">
            <a:avLst/>
          </a:prstGeom>
          <a:noFill/>
        </p:spPr>
        <p:txBody>
          <a:bodyPr wrap="none" rtlCol="0">
            <a:spAutoFit/>
          </a:bodyPr>
          <a:lstStyle/>
          <a:p>
            <a:pPr indent="180975"/>
            <a:r>
              <a:rPr lang="ru-RU" dirty="0" smtClean="0">
                <a:latin typeface="Bahnschrift Light SemiCondensed" panose="020B0502040204020203" pitchFamily="34" charset="0"/>
              </a:rPr>
              <a:t>Ключевые моменты:</a:t>
            </a:r>
          </a:p>
          <a:p>
            <a:pPr marL="180000" indent="-180000">
              <a:buFont typeface="Arial" panose="020B0604020202020204" pitchFamily="34" charset="0"/>
              <a:buChar char="•"/>
            </a:pPr>
            <a:r>
              <a:rPr lang="ru-RU" dirty="0" smtClean="0">
                <a:latin typeface="Bahnschrift Light SemiCondensed" panose="020B0502040204020203" pitchFamily="34" charset="0"/>
              </a:rPr>
              <a:t>Фокусировка лазерного луча </a:t>
            </a:r>
            <a:r>
              <a:rPr lang="en-US" dirty="0" smtClean="0">
                <a:latin typeface="Bahnschrift Light SemiCondensed" panose="020B0502040204020203" pitchFamily="34" charset="0"/>
              </a:rPr>
              <a:t>d~25 </a:t>
            </a:r>
            <a:r>
              <a:rPr lang="ru-RU" dirty="0" smtClean="0">
                <a:latin typeface="Bahnschrift Light SemiCondensed" panose="020B0502040204020203" pitchFamily="34" charset="0"/>
              </a:rPr>
              <a:t>мкм</a:t>
            </a:r>
          </a:p>
          <a:p>
            <a:pPr marL="180000" indent="-180000">
              <a:buFont typeface="Arial" panose="020B0604020202020204" pitchFamily="34" charset="0"/>
              <a:buChar char="•"/>
            </a:pPr>
            <a:r>
              <a:rPr lang="ru-RU" dirty="0" smtClean="0">
                <a:latin typeface="Bahnschrift Light SemiCondensed" panose="020B0502040204020203" pitchFamily="34" charset="0"/>
              </a:rPr>
              <a:t>Давление в вакуумной камере </a:t>
            </a:r>
            <a:r>
              <a:rPr lang="en-US" dirty="0" smtClean="0">
                <a:latin typeface="Bahnschrift Light SemiCondensed" panose="020B0502040204020203" pitchFamily="34" charset="0"/>
              </a:rPr>
              <a:t>~</a:t>
            </a:r>
            <a:r>
              <a:rPr lang="ru-RU" dirty="0" smtClean="0">
                <a:latin typeface="Bahnschrift Light SemiCondensed" panose="020B0502040204020203" pitchFamily="34" charset="0"/>
              </a:rPr>
              <a:t>10</a:t>
            </a:r>
            <a:r>
              <a:rPr lang="ru-RU" baseline="30000" dirty="0" smtClean="0">
                <a:latin typeface="Bahnschrift Light SemiCondensed" panose="020B0502040204020203" pitchFamily="34" charset="0"/>
              </a:rPr>
              <a:t>-2</a:t>
            </a:r>
            <a:r>
              <a:rPr lang="ru-RU" dirty="0" smtClean="0">
                <a:latin typeface="Bahnschrift Light SemiCondensed" panose="020B0502040204020203" pitchFamily="34" charset="0"/>
              </a:rPr>
              <a:t> Па</a:t>
            </a:r>
          </a:p>
          <a:p>
            <a:pPr marL="180000" indent="-180000">
              <a:buFont typeface="Arial" panose="020B0604020202020204" pitchFamily="34" charset="0"/>
              <a:buChar char="•"/>
            </a:pPr>
            <a:r>
              <a:rPr lang="ru-RU" dirty="0" smtClean="0">
                <a:latin typeface="Bahnschrift Light SemiCondensed" panose="020B0502040204020203" pitchFamily="34" charset="0"/>
              </a:rPr>
              <a:t>Откачная система </a:t>
            </a:r>
            <a:r>
              <a:rPr lang="en-US" dirty="0" smtClean="0">
                <a:latin typeface="Bahnschrift Light SemiCondensed" panose="020B0502040204020203" pitchFamily="34" charset="0"/>
              </a:rPr>
              <a:t>~10000 </a:t>
            </a:r>
            <a:r>
              <a:rPr lang="ru-RU" dirty="0" smtClean="0">
                <a:latin typeface="Bahnschrift Light SemiCondensed" panose="020B0502040204020203" pitchFamily="34" charset="0"/>
              </a:rPr>
              <a:t>л/с</a:t>
            </a:r>
          </a:p>
          <a:p>
            <a:pPr marL="180000" indent="-180000">
              <a:buFont typeface="Arial" panose="020B0604020202020204" pitchFamily="34" charset="0"/>
              <a:buChar char="•"/>
            </a:pPr>
            <a:r>
              <a:rPr lang="ru-RU" dirty="0" smtClean="0">
                <a:latin typeface="Bahnschrift Light SemiCondensed" panose="020B0502040204020203" pitchFamily="34" charset="0"/>
              </a:rPr>
              <a:t>Оптимальное расположение лазерного луча относительно струи Хе</a:t>
            </a:r>
          </a:p>
          <a:p>
            <a:pPr marL="180000" indent="-180000">
              <a:buFont typeface="Arial" panose="020B0604020202020204" pitchFamily="34" charset="0"/>
              <a:buChar char="•"/>
            </a:pPr>
            <a:r>
              <a:rPr lang="ru-RU" dirty="0" smtClean="0">
                <a:latin typeface="Bahnschrift Light SemiCondensed" panose="020B0502040204020203" pitchFamily="34" charset="0"/>
              </a:rPr>
              <a:t>Возможно использовать разные типы мишени</a:t>
            </a:r>
            <a:endParaRPr lang="ru-RU" dirty="0">
              <a:latin typeface="Bahnschrift Light SemiCondensed" panose="020B0502040204020203" pitchFamily="34" charset="0"/>
            </a:endParaRPr>
          </a:p>
        </p:txBody>
      </p:sp>
      <p:sp>
        <p:nvSpPr>
          <p:cNvPr id="10" name="Прямоугольник 9"/>
          <p:cNvSpPr/>
          <p:nvPr/>
        </p:nvSpPr>
        <p:spPr>
          <a:xfrm>
            <a:off x="0" y="6490248"/>
            <a:ext cx="12192000" cy="307777"/>
          </a:xfrm>
          <a:prstGeom prst="rect">
            <a:avLst/>
          </a:prstGeom>
        </p:spPr>
        <p:txBody>
          <a:bodyPr wrap="square">
            <a:spAutoFit/>
          </a:bodyPr>
          <a:lstStyle/>
          <a:p>
            <a:r>
              <a:rPr lang="ru-RU" sz="1400" dirty="0">
                <a:latin typeface="Bahnschrift SemiLight Condensed" panose="020B0502040204020203" pitchFamily="34" charset="0"/>
              </a:rPr>
              <a:t>Перекалов А. А. и др. Экспериментальный стенд для изучения характеристик мощных лазерно-плазменных источников ЭУФ излучения //Журнал технической физики</a:t>
            </a:r>
            <a:r>
              <a:rPr lang="ru-RU" sz="1400" dirty="0" smtClean="0">
                <a:latin typeface="Bahnschrift SemiLight Condensed" panose="020B0502040204020203" pitchFamily="34" charset="0"/>
              </a:rPr>
              <a:t>.–2025.–Т.95.–№ </a:t>
            </a:r>
            <a:r>
              <a:rPr lang="ru-RU" sz="1400" dirty="0">
                <a:latin typeface="Bahnschrift SemiLight Condensed" panose="020B0502040204020203" pitchFamily="34" charset="0"/>
              </a:rPr>
              <a:t>9</a:t>
            </a:r>
            <a:r>
              <a:rPr lang="ru-RU" sz="1400" dirty="0" smtClean="0">
                <a:latin typeface="Bahnschrift SemiLight Condensed" panose="020B0502040204020203" pitchFamily="34" charset="0"/>
              </a:rPr>
              <a:t>.–С</a:t>
            </a:r>
            <a:r>
              <a:rPr lang="ru-RU" sz="1400" dirty="0">
                <a:latin typeface="Bahnschrift SemiLight Condensed" panose="020B0502040204020203" pitchFamily="34" charset="0"/>
              </a:rPr>
              <a:t>. 1639-1646.</a:t>
            </a:r>
          </a:p>
        </p:txBody>
      </p:sp>
      <p:graphicFrame>
        <p:nvGraphicFramePr>
          <p:cNvPr id="12" name="Объект 11"/>
          <p:cNvGraphicFramePr>
            <a:graphicFrameLocks noChangeAspect="1"/>
          </p:cNvGraphicFramePr>
          <p:nvPr>
            <p:extLst>
              <p:ext uri="{D42A27DB-BD31-4B8C-83A1-F6EECF244321}">
                <p14:modId xmlns:p14="http://schemas.microsoft.com/office/powerpoint/2010/main" val="2847629178"/>
              </p:ext>
            </p:extLst>
          </p:nvPr>
        </p:nvGraphicFramePr>
        <p:xfrm>
          <a:off x="6998573" y="510937"/>
          <a:ext cx="5754632" cy="4487840"/>
        </p:xfrm>
        <a:graphic>
          <a:graphicData uri="http://schemas.openxmlformats.org/presentationml/2006/ole">
            <mc:AlternateContent xmlns:mc="http://schemas.openxmlformats.org/markup-compatibility/2006">
              <mc:Choice xmlns:v="urn:schemas-microsoft-com:vml" Requires="v">
                <p:oleObj spid="_x0000_s2085" name="Graph" r:id="rId5" imgW="3920760" imgH="3000960" progId="Origin95.Graph">
                  <p:embed/>
                </p:oleObj>
              </mc:Choice>
              <mc:Fallback>
                <p:oleObj name="Graph" r:id="rId5" imgW="3920760" imgH="3000960" progId="Origin95.Graph">
                  <p:embed/>
                  <p:pic>
                    <p:nvPicPr>
                      <p:cNvPr id="11" name="Объект 10"/>
                      <p:cNvPicPr>
                        <a:picLocks noChangeAspect="1" noChangeArrowheads="1"/>
                      </p:cNvPicPr>
                      <p:nvPr/>
                    </p:nvPicPr>
                    <p:blipFill>
                      <a:blip r:embed="rId6"/>
                      <a:srcRect/>
                      <a:stretch>
                        <a:fillRect/>
                      </a:stretch>
                    </p:blipFill>
                    <p:spPr bwMode="auto">
                      <a:xfrm>
                        <a:off x="6998573" y="510937"/>
                        <a:ext cx="5754632" cy="4487840"/>
                      </a:xfrm>
                      <a:prstGeom prst="rect">
                        <a:avLst/>
                      </a:prstGeom>
                      <a:noFill/>
                    </p:spPr>
                  </p:pic>
                </p:oleObj>
              </mc:Fallback>
            </mc:AlternateContent>
          </a:graphicData>
        </a:graphic>
      </p:graphicFrame>
      <p:sp>
        <p:nvSpPr>
          <p:cNvPr id="13" name="TextBox 12"/>
          <p:cNvSpPr txBox="1"/>
          <p:nvPr/>
        </p:nvSpPr>
        <p:spPr>
          <a:xfrm>
            <a:off x="5288940" y="1207345"/>
            <a:ext cx="2323280" cy="1477328"/>
          </a:xfrm>
          <a:prstGeom prst="rect">
            <a:avLst/>
          </a:prstGeom>
          <a:noFill/>
        </p:spPr>
        <p:txBody>
          <a:bodyPr wrap="square" rtlCol="0">
            <a:spAutoFit/>
          </a:bodyPr>
          <a:lstStyle/>
          <a:p>
            <a:r>
              <a:rPr lang="ru-RU" dirty="0" smtClean="0">
                <a:latin typeface="Bahnschrift Light SemiCondensed" panose="020B0502040204020203" pitchFamily="34" charset="0"/>
              </a:rPr>
              <a:t>Максимальные СЕ на длине волны 11.2 нм достигаемые при различных условиях возбуждения</a:t>
            </a:r>
            <a:endParaRPr lang="ru-RU" dirty="0">
              <a:latin typeface="Bahnschrift Light SemiCondensed" panose="020B0502040204020203" pitchFamily="34" charset="0"/>
            </a:endParaRPr>
          </a:p>
        </p:txBody>
      </p:sp>
    </p:spTree>
    <p:extLst>
      <p:ext uri="{BB962C8B-B14F-4D97-AF65-F5344CB8AC3E}">
        <p14:creationId xmlns:p14="http://schemas.microsoft.com/office/powerpoint/2010/main" val="3037721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47" y="123966"/>
            <a:ext cx="10515600" cy="810532"/>
          </a:xfrm>
        </p:spPr>
        <p:txBody>
          <a:bodyPr/>
          <a:lstStyle/>
          <a:p>
            <a:r>
              <a:rPr lang="ru-RU" dirty="0">
                <a:latin typeface="Bahnschrift SemiBold" panose="020B0502040204020203" pitchFamily="34" charset="0"/>
              </a:rPr>
              <a:t>ЛПИ с газовой </a:t>
            </a:r>
            <a:r>
              <a:rPr lang="en-US" dirty="0">
                <a:latin typeface="Bahnschrift SemiBold" panose="020B0502040204020203" pitchFamily="34" charset="0"/>
              </a:rPr>
              <a:t>Xe</a:t>
            </a:r>
            <a:r>
              <a:rPr lang="ru-RU" dirty="0">
                <a:latin typeface="Bahnschrift SemiBold" panose="020B0502040204020203" pitchFamily="34" charset="0"/>
              </a:rPr>
              <a:t> мишенью</a:t>
            </a:r>
            <a:endParaRPr lang="ru-RU" dirty="0"/>
          </a:p>
        </p:txBody>
      </p:sp>
      <p:sp>
        <p:nvSpPr>
          <p:cNvPr id="3" name="Объект 2"/>
          <p:cNvSpPr>
            <a:spLocks noGrp="1"/>
          </p:cNvSpPr>
          <p:nvPr>
            <p:ph idx="1"/>
          </p:nvPr>
        </p:nvSpPr>
        <p:spPr>
          <a:xfrm>
            <a:off x="122673" y="745476"/>
            <a:ext cx="10638273" cy="703383"/>
          </a:xfrm>
        </p:spPr>
        <p:txBody>
          <a:bodyPr>
            <a:normAutofit/>
          </a:bodyPr>
          <a:lstStyle/>
          <a:p>
            <a:pPr marL="0" indent="0">
              <a:buNone/>
            </a:pPr>
            <a:r>
              <a:rPr lang="en-US" sz="2000" dirty="0" smtClean="0">
                <a:latin typeface="Bahnschrift Light SemiCondensed" panose="020B0502040204020203" pitchFamily="34" charset="0"/>
              </a:rPr>
              <a:t>Xe </a:t>
            </a:r>
            <a:r>
              <a:rPr lang="ru-RU" sz="2000" dirty="0" smtClean="0">
                <a:latin typeface="Bahnschrift Light SemiCondensed" panose="020B0502040204020203" pitchFamily="34" charset="0"/>
              </a:rPr>
              <a:t>газоструйная мишень (сопло 500 мкм, </a:t>
            </a:r>
            <a:r>
              <a:rPr lang="en-US" sz="2000" dirty="0" smtClean="0">
                <a:latin typeface="Bahnschrift Light SemiCondensed" panose="020B0502040204020203" pitchFamily="34" charset="0"/>
              </a:rPr>
              <a:t>p=3-1</a:t>
            </a:r>
            <a:r>
              <a:rPr lang="ru-RU" sz="2000" dirty="0" smtClean="0">
                <a:latin typeface="Bahnschrift Light SemiCondensed" panose="020B0502040204020203" pitchFamily="34" charset="0"/>
              </a:rPr>
              <a:t>2 бар). </a:t>
            </a:r>
            <a:r>
              <a:rPr lang="en-US" sz="2000" dirty="0" smtClean="0">
                <a:latin typeface="Bahnschrift Light SemiCondensed" panose="020B0502040204020203" pitchFamily="34" charset="0"/>
              </a:rPr>
              <a:t>Nd</a:t>
            </a:r>
            <a:r>
              <a:rPr lang="ru-RU" sz="2000" dirty="0" smtClean="0">
                <a:latin typeface="Bahnschrift Light SemiCondensed" panose="020B0502040204020203" pitchFamily="34" charset="0"/>
              </a:rPr>
              <a:t>:</a:t>
            </a:r>
            <a:r>
              <a:rPr lang="en-US" sz="2000" dirty="0" smtClean="0">
                <a:latin typeface="Bahnschrift Light SemiCondensed" panose="020B0502040204020203" pitchFamily="34" charset="0"/>
              </a:rPr>
              <a:t>YAG </a:t>
            </a:r>
            <a:r>
              <a:rPr lang="ru-RU" sz="2000" dirty="0" smtClean="0">
                <a:latin typeface="Bahnschrift Light SemiCondensed" panose="020B0502040204020203" pitchFamily="34" charset="0"/>
              </a:rPr>
              <a:t>лазер (5 нс, 0.7 Дж, </a:t>
            </a:r>
            <a:r>
              <a:rPr lang="en-US" sz="2000" dirty="0" smtClean="0">
                <a:latin typeface="Bahnschrift Light SemiCondensed" panose="020B0502040204020203" pitchFamily="34" charset="0"/>
              </a:rPr>
              <a:t>~</a:t>
            </a:r>
            <a:r>
              <a:rPr lang="ru-RU" sz="2000" dirty="0" smtClean="0">
                <a:latin typeface="Bahnschrift Light SemiCondensed" panose="020B0502040204020203" pitchFamily="34" charset="0"/>
              </a:rPr>
              <a:t>10</a:t>
            </a:r>
            <a:r>
              <a:rPr lang="ru-RU" sz="2000" baseline="30000" dirty="0" smtClean="0">
                <a:latin typeface="Bahnschrift Light SemiCondensed" panose="020B0502040204020203" pitchFamily="34" charset="0"/>
              </a:rPr>
              <a:t>12</a:t>
            </a:r>
            <a:r>
              <a:rPr lang="ru-RU" sz="2000" dirty="0" smtClean="0">
                <a:latin typeface="Bahnschrift Light SemiCondensed" panose="020B0502040204020203" pitchFamily="34" charset="0"/>
              </a:rPr>
              <a:t> Вт/см</a:t>
            </a:r>
            <a:r>
              <a:rPr lang="ru-RU" sz="2000" baseline="30000" dirty="0" smtClean="0">
                <a:latin typeface="Bahnschrift Light SemiCondensed" panose="020B0502040204020203" pitchFamily="34" charset="0"/>
              </a:rPr>
              <a:t>2</a:t>
            </a:r>
            <a:r>
              <a:rPr lang="ru-RU" sz="2000" dirty="0" smtClean="0">
                <a:latin typeface="Bahnschrift Light SemiCondensed" panose="020B0502040204020203" pitchFamily="34" charset="0"/>
              </a:rPr>
              <a:t>)</a:t>
            </a:r>
            <a:endParaRPr lang="ru-RU" sz="2000" dirty="0">
              <a:latin typeface="Bahnschrift Light SemiCondensed" panose="020B0502040204020203" pitchFamily="34" charset="0"/>
            </a:endParaRPr>
          </a:p>
        </p:txBody>
      </p:sp>
      <p:pic>
        <p:nvPicPr>
          <p:cNvPr id="16" name="Объект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6226" y="1173549"/>
            <a:ext cx="2773859" cy="3301185"/>
          </a:xfrm>
          <a:prstGeom prst="rect">
            <a:avLst/>
          </a:prstGeom>
        </p:spPr>
      </p:pic>
      <p:pic>
        <p:nvPicPr>
          <p:cNvPr id="17" name="Рисунок 16"/>
          <p:cNvPicPr>
            <a:picLocks noChangeAspect="1"/>
          </p:cNvPicPr>
          <p:nvPr/>
        </p:nvPicPr>
        <p:blipFill rotWithShape="1">
          <a:blip r:embed="rId5" cstate="print">
            <a:extLst>
              <a:ext uri="{28A0092B-C50C-407E-A947-70E740481C1C}">
                <a14:useLocalDpi xmlns:a14="http://schemas.microsoft.com/office/drawing/2010/main" val="0"/>
              </a:ext>
            </a:extLst>
          </a:blip>
          <a:srcRect l="42845" t="316" r="32286" b="24520"/>
          <a:stretch/>
        </p:blipFill>
        <p:spPr>
          <a:xfrm>
            <a:off x="7644840" y="1826904"/>
            <a:ext cx="1355451" cy="4096770"/>
          </a:xfrm>
          <a:prstGeom prst="rect">
            <a:avLst/>
          </a:prstGeom>
        </p:spPr>
      </p:pic>
      <p:pic>
        <p:nvPicPr>
          <p:cNvPr id="18" name="Рисунок 17"/>
          <p:cNvPicPr>
            <a:picLocks noChangeAspect="1"/>
          </p:cNvPicPr>
          <p:nvPr/>
        </p:nvPicPr>
        <p:blipFill rotWithShape="1">
          <a:blip r:embed="rId6" cstate="print">
            <a:extLst>
              <a:ext uri="{28A0092B-C50C-407E-A947-70E740481C1C}">
                <a14:useLocalDpi xmlns:a14="http://schemas.microsoft.com/office/drawing/2010/main" val="0"/>
              </a:ext>
            </a:extLst>
          </a:blip>
          <a:srcRect l="40101" t="4102" r="33233" b="21025"/>
          <a:stretch/>
        </p:blipFill>
        <p:spPr>
          <a:xfrm>
            <a:off x="9086188" y="1826904"/>
            <a:ext cx="1459123" cy="4096770"/>
          </a:xfrm>
          <a:prstGeom prst="rect">
            <a:avLst/>
          </a:prstGeom>
        </p:spPr>
      </p:pic>
      <p:pic>
        <p:nvPicPr>
          <p:cNvPr id="19" name="Рисунок 18"/>
          <p:cNvPicPr>
            <a:picLocks noChangeAspect="1"/>
          </p:cNvPicPr>
          <p:nvPr/>
        </p:nvPicPr>
        <p:blipFill rotWithShape="1">
          <a:blip r:embed="rId7" cstate="print">
            <a:extLst>
              <a:ext uri="{28A0092B-C50C-407E-A947-70E740481C1C}">
                <a14:useLocalDpi xmlns:a14="http://schemas.microsoft.com/office/drawing/2010/main" val="0"/>
              </a:ext>
            </a:extLst>
          </a:blip>
          <a:srcRect l="42113" t="7491" r="34516" b="17153"/>
          <a:stretch/>
        </p:blipFill>
        <p:spPr>
          <a:xfrm>
            <a:off x="10631208" y="1826904"/>
            <a:ext cx="1270568" cy="4096770"/>
          </a:xfrm>
          <a:prstGeom prst="rect">
            <a:avLst/>
          </a:prstGeom>
        </p:spPr>
      </p:pic>
      <p:graphicFrame>
        <p:nvGraphicFramePr>
          <p:cNvPr id="13" name="Объект 12">
            <a:extLst>
              <a:ext uri="{FF2B5EF4-FFF2-40B4-BE49-F238E27FC236}">
                <a16:creationId xmlns:a16="http://schemas.microsoft.com/office/drawing/2014/main" id="{02CC68B2-F02B-40FB-8AB4-C384B5F9FCA0}"/>
              </a:ext>
            </a:extLst>
          </p:cNvPr>
          <p:cNvGraphicFramePr>
            <a:graphicFrameLocks noChangeAspect="1"/>
          </p:cNvGraphicFramePr>
          <p:nvPr>
            <p:extLst>
              <p:ext uri="{D42A27DB-BD31-4B8C-83A1-F6EECF244321}">
                <p14:modId xmlns:p14="http://schemas.microsoft.com/office/powerpoint/2010/main" val="1936423443"/>
              </p:ext>
            </p:extLst>
          </p:nvPr>
        </p:nvGraphicFramePr>
        <p:xfrm>
          <a:off x="1503155" y="2918669"/>
          <a:ext cx="6623702" cy="3868220"/>
        </p:xfrm>
        <a:graphic>
          <a:graphicData uri="http://schemas.openxmlformats.org/presentationml/2006/ole">
            <mc:AlternateContent xmlns:mc="http://schemas.openxmlformats.org/markup-compatibility/2006">
              <mc:Choice xmlns:v="urn:schemas-microsoft-com:vml" Requires="v">
                <p:oleObj spid="_x0000_s4147" name="Graph" r:id="rId8" imgW="3920760" imgH="3000960" progId="Origin95.Graph">
                  <p:embed/>
                </p:oleObj>
              </mc:Choice>
              <mc:Fallback>
                <p:oleObj name="Graph" r:id="rId8" imgW="3920760" imgH="3000960" progId="Origin95.Graph">
                  <p:embed/>
                  <p:pic>
                    <p:nvPicPr>
                      <p:cNvPr id="5" name="Объект 4">
                        <a:extLst>
                          <a:ext uri="{FF2B5EF4-FFF2-40B4-BE49-F238E27FC236}">
                            <a16:creationId xmlns:a16="http://schemas.microsoft.com/office/drawing/2014/main" id="{02CC68B2-F02B-40FB-8AB4-C384B5F9FCA0}"/>
                          </a:ext>
                        </a:extLst>
                      </p:cNvPr>
                      <p:cNvPicPr/>
                      <p:nvPr/>
                    </p:nvPicPr>
                    <p:blipFill>
                      <a:blip r:embed="rId9"/>
                      <a:stretch>
                        <a:fillRect/>
                      </a:stretch>
                    </p:blipFill>
                    <p:spPr>
                      <a:xfrm>
                        <a:off x="1503155" y="2918669"/>
                        <a:ext cx="6623702" cy="3868220"/>
                      </a:xfrm>
                      <a:prstGeom prst="rect">
                        <a:avLst/>
                      </a:prstGeom>
                    </p:spPr>
                  </p:pic>
                </p:oleObj>
              </mc:Fallback>
            </mc:AlternateContent>
          </a:graphicData>
        </a:graphic>
      </p:graphicFrame>
      <p:sp>
        <p:nvSpPr>
          <p:cNvPr id="20" name="TextBox 19"/>
          <p:cNvSpPr txBox="1"/>
          <p:nvPr/>
        </p:nvSpPr>
        <p:spPr>
          <a:xfrm>
            <a:off x="3277815" y="2918669"/>
            <a:ext cx="1989647" cy="369332"/>
          </a:xfrm>
          <a:prstGeom prst="rect">
            <a:avLst/>
          </a:prstGeom>
          <a:noFill/>
        </p:spPr>
        <p:txBody>
          <a:bodyPr wrap="none" rtlCol="0">
            <a:spAutoFit/>
          </a:bodyPr>
          <a:lstStyle/>
          <a:p>
            <a:r>
              <a:rPr lang="ru-RU" dirty="0" smtClean="0">
                <a:latin typeface="Bahnschrift Light SemiCondensed" panose="020B0502040204020203" pitchFamily="34" charset="0"/>
              </a:rPr>
              <a:t>Спектры плазмы Хе</a:t>
            </a:r>
            <a:endParaRPr lang="ru-RU" dirty="0">
              <a:latin typeface="Bahnschrift Light SemiCondensed" panose="020B0502040204020203" pitchFamily="34" charset="0"/>
            </a:endParaRPr>
          </a:p>
        </p:txBody>
      </p:sp>
      <p:sp>
        <p:nvSpPr>
          <p:cNvPr id="21" name="TextBox 20"/>
          <p:cNvSpPr txBox="1"/>
          <p:nvPr/>
        </p:nvSpPr>
        <p:spPr>
          <a:xfrm>
            <a:off x="7592122" y="5893678"/>
            <a:ext cx="4447251" cy="646331"/>
          </a:xfrm>
          <a:prstGeom prst="rect">
            <a:avLst/>
          </a:prstGeom>
          <a:noFill/>
        </p:spPr>
        <p:txBody>
          <a:bodyPr wrap="square" rtlCol="0">
            <a:spAutoFit/>
          </a:bodyPr>
          <a:lstStyle/>
          <a:p>
            <a:r>
              <a:rPr lang="ru-RU" dirty="0" smtClean="0">
                <a:latin typeface="Bahnschrift Light SemiCondensed" panose="020B0502040204020203" pitchFamily="34" charset="0"/>
              </a:rPr>
              <a:t>Изображения лазерной искры Хе на длине волны 11.2 нм </a:t>
            </a:r>
            <a:r>
              <a:rPr lang="en-US" dirty="0" smtClean="0">
                <a:latin typeface="Bahnschrift Light SemiCondensed" panose="020B0502040204020203" pitchFamily="34" charset="0"/>
              </a:rPr>
              <a:t>[1]</a:t>
            </a:r>
            <a:endParaRPr lang="ru-RU" dirty="0">
              <a:latin typeface="Bahnschrift Light SemiCondensed" panose="020B0502040204020203" pitchFamily="34" charset="0"/>
            </a:endParaRPr>
          </a:p>
        </p:txBody>
      </p:sp>
      <p:sp>
        <p:nvSpPr>
          <p:cNvPr id="22" name="TextBox 21"/>
          <p:cNvSpPr txBox="1"/>
          <p:nvPr/>
        </p:nvSpPr>
        <p:spPr>
          <a:xfrm>
            <a:off x="7977896" y="1826904"/>
            <a:ext cx="681597" cy="369332"/>
          </a:xfrm>
          <a:prstGeom prst="rect">
            <a:avLst/>
          </a:prstGeom>
          <a:noFill/>
        </p:spPr>
        <p:txBody>
          <a:bodyPr wrap="none" rtlCol="0">
            <a:spAutoFit/>
          </a:bodyPr>
          <a:lstStyle/>
          <a:p>
            <a:r>
              <a:rPr lang="ru-RU" dirty="0" smtClean="0">
                <a:solidFill>
                  <a:schemeClr val="bg1"/>
                </a:solidFill>
                <a:latin typeface="Bahnschrift Light SemiCondensed" panose="020B0502040204020203" pitchFamily="34" charset="0"/>
              </a:rPr>
              <a:t>4 бар</a:t>
            </a:r>
            <a:endParaRPr lang="ru-RU" dirty="0">
              <a:solidFill>
                <a:schemeClr val="bg1"/>
              </a:solidFill>
              <a:latin typeface="Bahnschrift Light SemiCondensed" panose="020B0502040204020203" pitchFamily="34" charset="0"/>
            </a:endParaRPr>
          </a:p>
        </p:txBody>
      </p:sp>
      <p:sp>
        <p:nvSpPr>
          <p:cNvPr id="23" name="TextBox 22"/>
          <p:cNvSpPr txBox="1"/>
          <p:nvPr/>
        </p:nvSpPr>
        <p:spPr>
          <a:xfrm>
            <a:off x="9474950" y="1819915"/>
            <a:ext cx="681597" cy="369332"/>
          </a:xfrm>
          <a:prstGeom prst="rect">
            <a:avLst/>
          </a:prstGeom>
          <a:noFill/>
        </p:spPr>
        <p:txBody>
          <a:bodyPr wrap="none" rtlCol="0">
            <a:spAutoFit/>
          </a:bodyPr>
          <a:lstStyle/>
          <a:p>
            <a:r>
              <a:rPr lang="ru-RU" dirty="0" smtClean="0">
                <a:solidFill>
                  <a:schemeClr val="bg1"/>
                </a:solidFill>
                <a:latin typeface="Bahnschrift Light SemiCondensed" panose="020B0502040204020203" pitchFamily="34" charset="0"/>
              </a:rPr>
              <a:t>6 бар</a:t>
            </a:r>
            <a:endParaRPr lang="ru-RU" dirty="0">
              <a:solidFill>
                <a:schemeClr val="bg1"/>
              </a:solidFill>
              <a:latin typeface="Bahnschrift Light SemiCondensed" panose="020B0502040204020203" pitchFamily="34" charset="0"/>
            </a:endParaRPr>
          </a:p>
        </p:txBody>
      </p:sp>
      <p:sp>
        <p:nvSpPr>
          <p:cNvPr id="24" name="TextBox 23"/>
          <p:cNvSpPr txBox="1"/>
          <p:nvPr/>
        </p:nvSpPr>
        <p:spPr>
          <a:xfrm>
            <a:off x="10949522" y="1819915"/>
            <a:ext cx="681597" cy="369332"/>
          </a:xfrm>
          <a:prstGeom prst="rect">
            <a:avLst/>
          </a:prstGeom>
          <a:noFill/>
        </p:spPr>
        <p:txBody>
          <a:bodyPr wrap="none" rtlCol="0">
            <a:spAutoFit/>
          </a:bodyPr>
          <a:lstStyle/>
          <a:p>
            <a:r>
              <a:rPr lang="ru-RU" dirty="0" smtClean="0">
                <a:solidFill>
                  <a:schemeClr val="bg1"/>
                </a:solidFill>
                <a:latin typeface="Bahnschrift Light SemiCondensed" panose="020B0502040204020203" pitchFamily="34" charset="0"/>
              </a:rPr>
              <a:t>9 бар</a:t>
            </a:r>
            <a:endParaRPr lang="ru-RU" dirty="0">
              <a:solidFill>
                <a:schemeClr val="bg1"/>
              </a:solidFill>
              <a:latin typeface="Bahnschrift Light SemiCondensed" panose="020B0502040204020203" pitchFamily="34" charset="0"/>
            </a:endParaRPr>
          </a:p>
        </p:txBody>
      </p:sp>
      <p:sp>
        <p:nvSpPr>
          <p:cNvPr id="25" name="TextBox 24"/>
          <p:cNvSpPr txBox="1"/>
          <p:nvPr/>
        </p:nvSpPr>
        <p:spPr>
          <a:xfrm>
            <a:off x="3085792" y="1312543"/>
            <a:ext cx="7898266" cy="707886"/>
          </a:xfrm>
          <a:prstGeom prst="rect">
            <a:avLst/>
          </a:prstGeom>
          <a:noFill/>
        </p:spPr>
        <p:txBody>
          <a:bodyPr wrap="square" rtlCol="0">
            <a:spAutoFit/>
          </a:bodyPr>
          <a:lstStyle/>
          <a:p>
            <a:r>
              <a:rPr lang="ru-RU" sz="2000" dirty="0" smtClean="0">
                <a:latin typeface="Bahnschrift Light SemiCondensed" panose="020B0502040204020203" pitchFamily="34" charset="0"/>
              </a:rPr>
              <a:t>Самопоглощение ЭУФ излучения в струе Хе влияет на вид лазерной искры и эмиссионный спектр</a:t>
            </a:r>
            <a:endParaRPr lang="ru-RU" sz="2000" dirty="0">
              <a:latin typeface="Bahnschrift Light SemiCondensed" panose="020B0502040204020203" pitchFamily="34" charset="0"/>
            </a:endParaRPr>
          </a:p>
        </p:txBody>
      </p:sp>
      <p:sp>
        <p:nvSpPr>
          <p:cNvPr id="26" name="Прямоугольник 25"/>
          <p:cNvSpPr/>
          <p:nvPr/>
        </p:nvSpPr>
        <p:spPr>
          <a:xfrm>
            <a:off x="0" y="6486295"/>
            <a:ext cx="12576850" cy="415498"/>
          </a:xfrm>
          <a:prstGeom prst="rect">
            <a:avLst/>
          </a:prstGeom>
        </p:spPr>
        <p:txBody>
          <a:bodyPr wrap="square">
            <a:spAutoFit/>
          </a:bodyPr>
          <a:lstStyle/>
          <a:p>
            <a:pPr lvl="0" algn="just">
              <a:lnSpc>
                <a:spcPct val="150000"/>
              </a:lnSpc>
              <a:spcAft>
                <a:spcPts val="0"/>
              </a:spcAft>
            </a:pPr>
            <a:r>
              <a:rPr lang="en-US" sz="1400" dirty="0" smtClean="0">
                <a:latin typeface="Bahnschrift SemiLight Condensed" panose="020B0502040204020203" pitchFamily="34" charset="0"/>
              </a:rPr>
              <a:t>[1] </a:t>
            </a:r>
            <a:r>
              <a:rPr lang="ru-RU" sz="1400" dirty="0" smtClean="0">
                <a:latin typeface="Bahnschrift SemiLight Condensed" panose="020B0502040204020203" pitchFamily="34" charset="0"/>
              </a:rPr>
              <a:t>Нечай </a:t>
            </a:r>
            <a:r>
              <a:rPr lang="ru-RU" sz="1400" dirty="0">
                <a:latin typeface="Bahnschrift SemiLight Condensed" panose="020B0502040204020203" pitchFamily="34" charset="0"/>
              </a:rPr>
              <a:t>А.Н., Гусева В.Е., Перекалов А.А., Чхало Н.И. Расчетное и экспериментальное определение длины лазерной искры в газоструйных мишенях // ЖТФ, 2025, 95(7), с. 1289.</a:t>
            </a:r>
          </a:p>
        </p:txBody>
      </p:sp>
    </p:spTree>
    <p:extLst>
      <p:ext uri="{BB962C8B-B14F-4D97-AF65-F5344CB8AC3E}">
        <p14:creationId xmlns:p14="http://schemas.microsoft.com/office/powerpoint/2010/main" val="103577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47" y="123966"/>
            <a:ext cx="10515600" cy="810532"/>
          </a:xfrm>
        </p:spPr>
        <p:txBody>
          <a:bodyPr/>
          <a:lstStyle/>
          <a:p>
            <a:r>
              <a:rPr lang="ru-RU" dirty="0">
                <a:latin typeface="Bahnschrift SemiBold" panose="020B0502040204020203" pitchFamily="34" charset="0"/>
              </a:rPr>
              <a:t>ЛПИ с газовой </a:t>
            </a:r>
            <a:r>
              <a:rPr lang="en-US" dirty="0">
                <a:latin typeface="Bahnschrift SemiBold" panose="020B0502040204020203" pitchFamily="34" charset="0"/>
              </a:rPr>
              <a:t>Xe</a:t>
            </a:r>
            <a:r>
              <a:rPr lang="ru-RU" dirty="0">
                <a:latin typeface="Bahnschrift SemiBold" panose="020B0502040204020203" pitchFamily="34" charset="0"/>
              </a:rPr>
              <a:t> мишенью</a:t>
            </a:r>
            <a:endParaRPr lang="ru-RU" dirty="0"/>
          </a:p>
        </p:txBody>
      </p:sp>
      <p:sp>
        <p:nvSpPr>
          <p:cNvPr id="3" name="Объект 2"/>
          <p:cNvSpPr>
            <a:spLocks noGrp="1"/>
          </p:cNvSpPr>
          <p:nvPr>
            <p:ph idx="1"/>
          </p:nvPr>
        </p:nvSpPr>
        <p:spPr>
          <a:xfrm>
            <a:off x="122673" y="745476"/>
            <a:ext cx="10638273" cy="703383"/>
          </a:xfrm>
        </p:spPr>
        <p:txBody>
          <a:bodyPr>
            <a:normAutofit/>
          </a:bodyPr>
          <a:lstStyle/>
          <a:p>
            <a:pPr marL="0" indent="0">
              <a:buNone/>
            </a:pPr>
            <a:r>
              <a:rPr lang="en-US" sz="2000" dirty="0" smtClean="0">
                <a:latin typeface="Bahnschrift Light SemiCondensed" panose="020B0502040204020203" pitchFamily="34" charset="0"/>
              </a:rPr>
              <a:t>Xe </a:t>
            </a:r>
            <a:r>
              <a:rPr lang="ru-RU" sz="2000" dirty="0" smtClean="0">
                <a:latin typeface="Bahnschrift Light SemiCondensed" panose="020B0502040204020203" pitchFamily="34" charset="0"/>
              </a:rPr>
              <a:t>газоструйная мишень (сопло 500 мкм, </a:t>
            </a:r>
            <a:r>
              <a:rPr lang="en-US" sz="2000" dirty="0" smtClean="0">
                <a:latin typeface="Bahnschrift Light SemiCondensed" panose="020B0502040204020203" pitchFamily="34" charset="0"/>
              </a:rPr>
              <a:t>p=3-1</a:t>
            </a:r>
            <a:r>
              <a:rPr lang="ru-RU" sz="2000" dirty="0" smtClean="0">
                <a:latin typeface="Bahnschrift Light SemiCondensed" panose="020B0502040204020203" pitchFamily="34" charset="0"/>
              </a:rPr>
              <a:t>2 бар). </a:t>
            </a:r>
            <a:r>
              <a:rPr lang="en-US" sz="2000" dirty="0" smtClean="0">
                <a:latin typeface="Bahnschrift Light SemiCondensed" panose="020B0502040204020203" pitchFamily="34" charset="0"/>
              </a:rPr>
              <a:t>Nd</a:t>
            </a:r>
            <a:r>
              <a:rPr lang="ru-RU" sz="2000" dirty="0" smtClean="0">
                <a:latin typeface="Bahnschrift Light SemiCondensed" panose="020B0502040204020203" pitchFamily="34" charset="0"/>
              </a:rPr>
              <a:t>:</a:t>
            </a:r>
            <a:r>
              <a:rPr lang="en-US" sz="2000" dirty="0" smtClean="0">
                <a:latin typeface="Bahnschrift Light SemiCondensed" panose="020B0502040204020203" pitchFamily="34" charset="0"/>
              </a:rPr>
              <a:t>YAG </a:t>
            </a:r>
            <a:r>
              <a:rPr lang="ru-RU" sz="2000" dirty="0" smtClean="0">
                <a:latin typeface="Bahnschrift Light SemiCondensed" panose="020B0502040204020203" pitchFamily="34" charset="0"/>
              </a:rPr>
              <a:t>лазер (5 нс, 0.7 Дж, </a:t>
            </a:r>
            <a:r>
              <a:rPr lang="en-US" sz="2000" dirty="0" smtClean="0">
                <a:latin typeface="Bahnschrift Light SemiCondensed" panose="020B0502040204020203" pitchFamily="34" charset="0"/>
              </a:rPr>
              <a:t>~</a:t>
            </a:r>
            <a:r>
              <a:rPr lang="ru-RU" sz="2000" dirty="0" smtClean="0">
                <a:latin typeface="Bahnschrift Light SemiCondensed" panose="020B0502040204020203" pitchFamily="34" charset="0"/>
              </a:rPr>
              <a:t>10</a:t>
            </a:r>
            <a:r>
              <a:rPr lang="ru-RU" sz="2000" baseline="30000" dirty="0" smtClean="0">
                <a:latin typeface="Bahnschrift Light SemiCondensed" panose="020B0502040204020203" pitchFamily="34" charset="0"/>
              </a:rPr>
              <a:t>12</a:t>
            </a:r>
            <a:r>
              <a:rPr lang="ru-RU" sz="2000" dirty="0" smtClean="0">
                <a:latin typeface="Bahnschrift Light SemiCondensed" panose="020B0502040204020203" pitchFamily="34" charset="0"/>
              </a:rPr>
              <a:t> Вт/см</a:t>
            </a:r>
            <a:r>
              <a:rPr lang="ru-RU" sz="2000" baseline="30000" dirty="0" smtClean="0">
                <a:latin typeface="Bahnschrift Light SemiCondensed" panose="020B0502040204020203" pitchFamily="34" charset="0"/>
              </a:rPr>
              <a:t>2</a:t>
            </a:r>
            <a:r>
              <a:rPr lang="ru-RU" sz="2000" dirty="0" smtClean="0">
                <a:latin typeface="Bahnschrift Light SemiCondensed" panose="020B0502040204020203" pitchFamily="34" charset="0"/>
              </a:rPr>
              <a:t>)</a:t>
            </a:r>
            <a:endParaRPr lang="ru-RU" sz="2000" dirty="0">
              <a:latin typeface="Bahnschrift Light SemiCondensed" panose="020B0502040204020203" pitchFamily="34" charset="0"/>
            </a:endParaRPr>
          </a:p>
        </p:txBody>
      </p:sp>
      <p:graphicFrame>
        <p:nvGraphicFramePr>
          <p:cNvPr id="9" name="Объект 8"/>
          <p:cNvGraphicFramePr>
            <a:graphicFrameLocks noChangeAspect="1"/>
          </p:cNvGraphicFramePr>
          <p:nvPr>
            <p:extLst>
              <p:ext uri="{D42A27DB-BD31-4B8C-83A1-F6EECF244321}">
                <p14:modId xmlns:p14="http://schemas.microsoft.com/office/powerpoint/2010/main" val="631826282"/>
              </p:ext>
            </p:extLst>
          </p:nvPr>
        </p:nvGraphicFramePr>
        <p:xfrm>
          <a:off x="-134407" y="2863593"/>
          <a:ext cx="5954176" cy="3424262"/>
        </p:xfrm>
        <a:graphic>
          <a:graphicData uri="http://schemas.openxmlformats.org/presentationml/2006/ole">
            <mc:AlternateContent xmlns:mc="http://schemas.openxmlformats.org/markup-compatibility/2006">
              <mc:Choice xmlns:v="urn:schemas-microsoft-com:vml" Requires="v">
                <p:oleObj spid="_x0000_s5168" name="Graph" r:id="rId4" imgW="3920760" imgH="3000960" progId="Origin95.Graph">
                  <p:embed/>
                </p:oleObj>
              </mc:Choice>
              <mc:Fallback>
                <p:oleObj name="Graph" r:id="rId4" imgW="3920760" imgH="3000960" progId="Origin95.Graph">
                  <p:embed/>
                  <p:pic>
                    <p:nvPicPr>
                      <p:cNvPr id="9" name="Объект 8"/>
                      <p:cNvPicPr>
                        <a:picLocks noChangeAspect="1" noChangeArrowheads="1"/>
                      </p:cNvPicPr>
                      <p:nvPr/>
                    </p:nvPicPr>
                    <p:blipFill>
                      <a:blip r:embed="rId5"/>
                      <a:srcRect/>
                      <a:stretch>
                        <a:fillRect/>
                      </a:stretch>
                    </p:blipFill>
                    <p:spPr bwMode="auto">
                      <a:xfrm>
                        <a:off x="-134407" y="2863593"/>
                        <a:ext cx="5954176" cy="3424262"/>
                      </a:xfrm>
                      <a:prstGeom prst="rect">
                        <a:avLst/>
                      </a:prstGeom>
                      <a:noFill/>
                      <a:ln>
                        <a:noFill/>
                      </a:ln>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134465595"/>
              </p:ext>
            </p:extLst>
          </p:nvPr>
        </p:nvGraphicFramePr>
        <p:xfrm>
          <a:off x="6135953" y="2620496"/>
          <a:ext cx="5961076" cy="3437776"/>
        </p:xfrm>
        <a:graphic>
          <a:graphicData uri="http://schemas.openxmlformats.org/presentationml/2006/ole">
            <mc:AlternateContent xmlns:mc="http://schemas.openxmlformats.org/markup-compatibility/2006">
              <mc:Choice xmlns:v="urn:schemas-microsoft-com:vml" Requires="v">
                <p:oleObj spid="_x0000_s5169" name="Graph" r:id="rId6" imgW="3920760" imgH="3000960" progId="Origin95.Graph">
                  <p:embed/>
                </p:oleObj>
              </mc:Choice>
              <mc:Fallback>
                <p:oleObj name="Graph" r:id="rId6" imgW="3920760" imgH="3000960" progId="Origin95.Graph">
                  <p:embed/>
                  <p:pic>
                    <p:nvPicPr>
                      <p:cNvPr id="10" name="Объект 9"/>
                      <p:cNvPicPr>
                        <a:picLocks noChangeAspect="1" noChangeArrowheads="1"/>
                      </p:cNvPicPr>
                      <p:nvPr/>
                    </p:nvPicPr>
                    <p:blipFill>
                      <a:blip r:embed="rId7"/>
                      <a:srcRect/>
                      <a:stretch>
                        <a:fillRect/>
                      </a:stretch>
                    </p:blipFill>
                    <p:spPr bwMode="auto">
                      <a:xfrm>
                        <a:off x="6135953" y="2620496"/>
                        <a:ext cx="5961076" cy="3437776"/>
                      </a:xfrm>
                      <a:prstGeom prst="rect">
                        <a:avLst/>
                      </a:prstGeom>
                      <a:noFill/>
                      <a:ln>
                        <a:noFill/>
                      </a:ln>
                    </p:spPr>
                  </p:pic>
                </p:oleObj>
              </mc:Fallback>
            </mc:AlternateContent>
          </a:graphicData>
        </a:graphic>
      </p:graphicFrame>
      <p:sp>
        <p:nvSpPr>
          <p:cNvPr id="6" name="TextBox 5"/>
          <p:cNvSpPr txBox="1"/>
          <p:nvPr/>
        </p:nvSpPr>
        <p:spPr>
          <a:xfrm>
            <a:off x="122672" y="1024524"/>
            <a:ext cx="7993461" cy="369332"/>
          </a:xfrm>
          <a:prstGeom prst="rect">
            <a:avLst/>
          </a:prstGeom>
          <a:noFill/>
        </p:spPr>
        <p:txBody>
          <a:bodyPr wrap="square" rtlCol="0">
            <a:spAutoFit/>
          </a:bodyPr>
          <a:lstStyle/>
          <a:p>
            <a:r>
              <a:rPr lang="ru-RU" dirty="0" smtClean="0">
                <a:latin typeface="Bahnschrift Light SemiCondensed" panose="020B0502040204020203" pitchFamily="34" charset="0"/>
              </a:rPr>
              <a:t>Выбор оптимального положения лазерного луча относительно струи Хе</a:t>
            </a:r>
            <a:endParaRPr lang="ru-RU" dirty="0">
              <a:latin typeface="Bahnschrift Light SemiCondensed" panose="020B0502040204020203" pitchFamily="34" charset="0"/>
            </a:endParaRPr>
          </a:p>
        </p:txBody>
      </p:sp>
      <p:sp>
        <p:nvSpPr>
          <p:cNvPr id="4" name="TextBox 3"/>
          <p:cNvSpPr txBox="1"/>
          <p:nvPr/>
        </p:nvSpPr>
        <p:spPr>
          <a:xfrm>
            <a:off x="122673" y="6058272"/>
            <a:ext cx="4901503" cy="646331"/>
          </a:xfrm>
          <a:prstGeom prst="rect">
            <a:avLst/>
          </a:prstGeom>
          <a:noFill/>
        </p:spPr>
        <p:txBody>
          <a:bodyPr wrap="square" rtlCol="0">
            <a:spAutoFit/>
          </a:bodyPr>
          <a:lstStyle/>
          <a:p>
            <a:r>
              <a:rPr lang="ru-RU" dirty="0" smtClean="0">
                <a:latin typeface="Bahnschrift Light SemiCondensed" panose="020B0502040204020203" pitchFamily="34" charset="0"/>
              </a:rPr>
              <a:t>Возбуждение лазерной искры ближе к срезу сопла увеличивает СЕ, но также и разрушение сопла</a:t>
            </a:r>
            <a:endParaRPr lang="ru-RU" dirty="0">
              <a:latin typeface="Bahnschrift Light SemiCondensed" panose="020B0502040204020203" pitchFamily="34" charset="0"/>
            </a:endParaRPr>
          </a:p>
        </p:txBody>
      </p:sp>
      <p:sp>
        <p:nvSpPr>
          <p:cNvPr id="15" name="TextBox 14"/>
          <p:cNvSpPr txBox="1"/>
          <p:nvPr/>
        </p:nvSpPr>
        <p:spPr>
          <a:xfrm>
            <a:off x="7069500" y="6058271"/>
            <a:ext cx="4093981" cy="646331"/>
          </a:xfrm>
          <a:prstGeom prst="rect">
            <a:avLst/>
          </a:prstGeom>
          <a:noFill/>
        </p:spPr>
        <p:txBody>
          <a:bodyPr wrap="square" rtlCol="0">
            <a:spAutoFit/>
          </a:bodyPr>
          <a:lstStyle/>
          <a:p>
            <a:r>
              <a:rPr lang="ru-RU" dirty="0" smtClean="0">
                <a:latin typeface="Bahnschrift Light SemiCondensed" panose="020B0502040204020203" pitchFamily="34" charset="0"/>
              </a:rPr>
              <a:t>Меньший диаметр фокусировки лазерного луча дает больший СЕ</a:t>
            </a:r>
            <a:endParaRPr lang="ru-RU" dirty="0">
              <a:latin typeface="Bahnschrift Light SemiCondensed" panose="020B0502040204020203" pitchFamily="34" charset="0"/>
            </a:endParaRPr>
          </a:p>
        </p:txBody>
      </p:sp>
      <p:grpSp>
        <p:nvGrpSpPr>
          <p:cNvPr id="27" name="Группа 26"/>
          <p:cNvGrpSpPr/>
          <p:nvPr/>
        </p:nvGrpSpPr>
        <p:grpSpPr>
          <a:xfrm>
            <a:off x="1575141" y="1345609"/>
            <a:ext cx="9731028" cy="1801814"/>
            <a:chOff x="2452935" y="5116808"/>
            <a:chExt cx="9731028" cy="1801814"/>
          </a:xfrm>
        </p:grpSpPr>
        <p:sp>
          <p:nvSpPr>
            <p:cNvPr id="5" name="TextBox 4"/>
            <p:cNvSpPr txBox="1"/>
            <p:nvPr/>
          </p:nvSpPr>
          <p:spPr>
            <a:xfrm>
              <a:off x="6697563" y="5650183"/>
              <a:ext cx="5486400" cy="707886"/>
            </a:xfrm>
            <a:prstGeom prst="rect">
              <a:avLst/>
            </a:prstGeom>
            <a:noFill/>
          </p:spPr>
          <p:txBody>
            <a:bodyPr wrap="square" rtlCol="0">
              <a:spAutoFit/>
            </a:bodyPr>
            <a:lstStyle/>
            <a:p>
              <a:r>
                <a:rPr lang="ru-RU" sz="2000" dirty="0" smtClean="0">
                  <a:latin typeface="Bahnschrift Light SemiCondensed" panose="020B0502040204020203" pitchFamily="34" charset="0"/>
                </a:rPr>
                <a:t>Лазерный луч фокусируется ближе к краю струи, что дает больший выход ЭУФ излучения</a:t>
              </a:r>
              <a:endParaRPr lang="ru-RU" sz="2000" dirty="0">
                <a:latin typeface="Bahnschrift Light SemiCondensed" panose="020B0502040204020203" pitchFamily="34" charset="0"/>
              </a:endParaRPr>
            </a:p>
          </p:txBody>
        </p:sp>
        <p:sp>
          <p:nvSpPr>
            <p:cNvPr id="7" name="Овал 6"/>
            <p:cNvSpPr/>
            <p:nvPr/>
          </p:nvSpPr>
          <p:spPr>
            <a:xfrm>
              <a:off x="4491461" y="5496781"/>
              <a:ext cx="1293987" cy="1326382"/>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 стрелкой 15"/>
            <p:cNvCxnSpPr/>
            <p:nvPr/>
          </p:nvCxnSpPr>
          <p:spPr>
            <a:xfrm>
              <a:off x="4782862" y="5401321"/>
              <a:ext cx="0" cy="15173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5115594" y="613711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2980073" y="5839456"/>
              <a:ext cx="450083" cy="445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0" name="Полилиния 19"/>
            <p:cNvSpPr/>
            <p:nvPr/>
          </p:nvSpPr>
          <p:spPr>
            <a:xfrm>
              <a:off x="3855835" y="5895224"/>
              <a:ext cx="468702" cy="100592"/>
            </a:xfrm>
            <a:custGeom>
              <a:avLst/>
              <a:gdLst>
                <a:gd name="connsiteX0" fmla="*/ 468702 w 468702"/>
                <a:gd name="connsiteY0" fmla="*/ 100592 h 100592"/>
                <a:gd name="connsiteX1" fmla="*/ 328025 w 468702"/>
                <a:gd name="connsiteY1" fmla="*/ 108 h 100592"/>
                <a:gd name="connsiteX2" fmla="*/ 147155 w 468702"/>
                <a:gd name="connsiteY2" fmla="*/ 80495 h 100592"/>
                <a:gd name="connsiteX3" fmla="*/ 6478 w 468702"/>
                <a:gd name="connsiteY3" fmla="*/ 50350 h 100592"/>
                <a:gd name="connsiteX4" fmla="*/ 36623 w 468702"/>
                <a:gd name="connsiteY4" fmla="*/ 50350 h 10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02" h="100592">
                  <a:moveTo>
                    <a:pt x="468702" y="100592"/>
                  </a:moveTo>
                  <a:cubicBezTo>
                    <a:pt x="425159" y="52024"/>
                    <a:pt x="381616" y="3457"/>
                    <a:pt x="328025" y="108"/>
                  </a:cubicBezTo>
                  <a:cubicBezTo>
                    <a:pt x="274434" y="-3242"/>
                    <a:pt x="200746" y="72121"/>
                    <a:pt x="147155" y="80495"/>
                  </a:cubicBezTo>
                  <a:cubicBezTo>
                    <a:pt x="93564" y="88869"/>
                    <a:pt x="24900" y="55374"/>
                    <a:pt x="6478" y="50350"/>
                  </a:cubicBezTo>
                  <a:cubicBezTo>
                    <a:pt x="-11944" y="45326"/>
                    <a:pt x="12339" y="47838"/>
                    <a:pt x="36623" y="50350"/>
                  </a:cubicBezTo>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a:off x="3855835" y="6159970"/>
              <a:ext cx="468702" cy="100592"/>
            </a:xfrm>
            <a:custGeom>
              <a:avLst/>
              <a:gdLst>
                <a:gd name="connsiteX0" fmla="*/ 468702 w 468702"/>
                <a:gd name="connsiteY0" fmla="*/ 100592 h 100592"/>
                <a:gd name="connsiteX1" fmla="*/ 328025 w 468702"/>
                <a:gd name="connsiteY1" fmla="*/ 108 h 100592"/>
                <a:gd name="connsiteX2" fmla="*/ 147155 w 468702"/>
                <a:gd name="connsiteY2" fmla="*/ 80495 h 100592"/>
                <a:gd name="connsiteX3" fmla="*/ 6478 w 468702"/>
                <a:gd name="connsiteY3" fmla="*/ 50350 h 100592"/>
                <a:gd name="connsiteX4" fmla="*/ 36623 w 468702"/>
                <a:gd name="connsiteY4" fmla="*/ 50350 h 100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02" h="100592">
                  <a:moveTo>
                    <a:pt x="468702" y="100592"/>
                  </a:moveTo>
                  <a:cubicBezTo>
                    <a:pt x="425159" y="52024"/>
                    <a:pt x="381616" y="3457"/>
                    <a:pt x="328025" y="108"/>
                  </a:cubicBezTo>
                  <a:cubicBezTo>
                    <a:pt x="274434" y="-3242"/>
                    <a:pt x="200746" y="72121"/>
                    <a:pt x="147155" y="80495"/>
                  </a:cubicBezTo>
                  <a:cubicBezTo>
                    <a:pt x="93564" y="88869"/>
                    <a:pt x="24900" y="55374"/>
                    <a:pt x="6478" y="50350"/>
                  </a:cubicBezTo>
                  <a:cubicBezTo>
                    <a:pt x="-11944" y="45326"/>
                    <a:pt x="12339" y="47838"/>
                    <a:pt x="36623" y="50350"/>
                  </a:cubicBezTo>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2452935" y="5426682"/>
              <a:ext cx="1261884" cy="369332"/>
            </a:xfrm>
            <a:prstGeom prst="rect">
              <a:avLst/>
            </a:prstGeom>
            <a:noFill/>
          </p:spPr>
          <p:txBody>
            <a:bodyPr wrap="none" rtlCol="0">
              <a:spAutoFit/>
            </a:bodyPr>
            <a:lstStyle/>
            <a:p>
              <a:r>
                <a:rPr lang="ru-RU" dirty="0" smtClean="0">
                  <a:latin typeface="Bahnschrift Light Condensed" panose="020B0502040204020203" pitchFamily="34" charset="0"/>
                </a:rPr>
                <a:t>Детектор ЭУФ</a:t>
              </a:r>
              <a:endParaRPr lang="ru-RU" dirty="0">
                <a:latin typeface="Bahnschrift Light Condensed" panose="020B0502040204020203" pitchFamily="34" charset="0"/>
              </a:endParaRPr>
            </a:p>
          </p:txBody>
        </p:sp>
        <p:sp>
          <p:nvSpPr>
            <p:cNvPr id="23" name="Пятно 2 22"/>
            <p:cNvSpPr/>
            <p:nvPr/>
          </p:nvSpPr>
          <p:spPr>
            <a:xfrm rot="21293807">
              <a:off x="4743164" y="5695305"/>
              <a:ext cx="79395" cy="883612"/>
            </a:xfrm>
            <a:prstGeom prst="irregularSeal2">
              <a:avLst/>
            </a:prstGeom>
            <a:solidFill>
              <a:srgbClr val="FFC000"/>
            </a:solidFill>
            <a:ln>
              <a:noFill/>
            </a:ln>
            <a:scene3d>
              <a:camera prst="orthographicFront">
                <a:rot lat="0" lon="0" rev="1062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3838079" y="6260562"/>
              <a:ext cx="503664" cy="369332"/>
            </a:xfrm>
            <a:prstGeom prst="rect">
              <a:avLst/>
            </a:prstGeom>
            <a:noFill/>
          </p:spPr>
          <p:txBody>
            <a:bodyPr wrap="none" rtlCol="0">
              <a:spAutoFit/>
            </a:bodyPr>
            <a:lstStyle/>
            <a:p>
              <a:r>
                <a:rPr lang="ru-RU" dirty="0" smtClean="0">
                  <a:latin typeface="Bahnschrift Light Condensed" panose="020B0502040204020203" pitchFamily="34" charset="0"/>
                </a:rPr>
                <a:t>ЭУФ</a:t>
              </a:r>
              <a:endParaRPr lang="ru-RU" dirty="0">
                <a:latin typeface="Bahnschrift Light Condensed" panose="020B0502040204020203" pitchFamily="34" charset="0"/>
              </a:endParaRPr>
            </a:p>
          </p:txBody>
        </p:sp>
        <p:sp>
          <p:nvSpPr>
            <p:cNvPr id="25" name="TextBox 24"/>
            <p:cNvSpPr txBox="1"/>
            <p:nvPr/>
          </p:nvSpPr>
          <p:spPr>
            <a:xfrm>
              <a:off x="4533325" y="5116808"/>
              <a:ext cx="1265090" cy="369332"/>
            </a:xfrm>
            <a:prstGeom prst="rect">
              <a:avLst/>
            </a:prstGeom>
            <a:noFill/>
          </p:spPr>
          <p:txBody>
            <a:bodyPr wrap="none" rtlCol="0">
              <a:spAutoFit/>
            </a:bodyPr>
            <a:lstStyle/>
            <a:p>
              <a:r>
                <a:rPr lang="ru-RU" dirty="0" smtClean="0">
                  <a:latin typeface="Bahnschrift Light Condensed" panose="020B0502040204020203" pitchFamily="34" charset="0"/>
                </a:rPr>
                <a:t>Лазерный луч</a:t>
              </a:r>
              <a:endParaRPr lang="ru-RU" dirty="0">
                <a:latin typeface="Bahnschrift Light Condensed" panose="020B0502040204020203" pitchFamily="34" charset="0"/>
              </a:endParaRPr>
            </a:p>
          </p:txBody>
        </p:sp>
        <p:sp>
          <p:nvSpPr>
            <p:cNvPr id="26" name="TextBox 25"/>
            <p:cNvSpPr txBox="1"/>
            <p:nvPr/>
          </p:nvSpPr>
          <p:spPr>
            <a:xfrm>
              <a:off x="4916165" y="5790638"/>
              <a:ext cx="1327608" cy="369332"/>
            </a:xfrm>
            <a:prstGeom prst="rect">
              <a:avLst/>
            </a:prstGeom>
            <a:noFill/>
          </p:spPr>
          <p:txBody>
            <a:bodyPr wrap="none" rtlCol="0">
              <a:spAutoFit/>
            </a:bodyPr>
            <a:lstStyle/>
            <a:p>
              <a:r>
                <a:rPr lang="ru-RU" dirty="0" smtClean="0">
                  <a:latin typeface="Bahnschrift Light Condensed" panose="020B0502040204020203" pitchFamily="34" charset="0"/>
                </a:rPr>
                <a:t>Ось струи газа</a:t>
              </a:r>
              <a:endParaRPr lang="ru-RU" dirty="0">
                <a:latin typeface="Bahnschrift Light Condensed" panose="020B0502040204020203" pitchFamily="34" charset="0"/>
              </a:endParaRPr>
            </a:p>
          </p:txBody>
        </p:sp>
      </p:grpSp>
    </p:spTree>
    <p:extLst>
      <p:ext uri="{BB962C8B-B14F-4D97-AF65-F5344CB8AC3E}">
        <p14:creationId xmlns:p14="http://schemas.microsoft.com/office/powerpoint/2010/main" val="297885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523" y="43224"/>
            <a:ext cx="10515600" cy="810532"/>
          </a:xfrm>
        </p:spPr>
        <p:txBody>
          <a:bodyPr/>
          <a:lstStyle/>
          <a:p>
            <a:r>
              <a:rPr lang="ru-RU" dirty="0">
                <a:latin typeface="Bahnschrift SemiBold" panose="020B0502040204020203" pitchFamily="34" charset="0"/>
              </a:rPr>
              <a:t>ЛПИ с газовой </a:t>
            </a:r>
            <a:r>
              <a:rPr lang="en-US" dirty="0">
                <a:latin typeface="Bahnschrift SemiBold" panose="020B0502040204020203" pitchFamily="34" charset="0"/>
              </a:rPr>
              <a:t>Xe</a:t>
            </a:r>
            <a:r>
              <a:rPr lang="ru-RU" dirty="0">
                <a:latin typeface="Bahnschrift SemiBold" panose="020B0502040204020203" pitchFamily="34" charset="0"/>
              </a:rPr>
              <a:t> мишенью</a:t>
            </a:r>
            <a:endParaRPr lang="ru-RU" dirty="0"/>
          </a:p>
        </p:txBody>
      </p:sp>
      <p:sp>
        <p:nvSpPr>
          <p:cNvPr id="3" name="Объект 2"/>
          <p:cNvSpPr>
            <a:spLocks noGrp="1"/>
          </p:cNvSpPr>
          <p:nvPr>
            <p:ph idx="1"/>
          </p:nvPr>
        </p:nvSpPr>
        <p:spPr>
          <a:xfrm>
            <a:off x="145523" y="713779"/>
            <a:ext cx="10515600" cy="525586"/>
          </a:xfrm>
        </p:spPr>
        <p:txBody>
          <a:bodyPr>
            <a:normAutofit/>
          </a:bodyPr>
          <a:lstStyle/>
          <a:p>
            <a:pPr marL="0" indent="0">
              <a:buNone/>
            </a:pPr>
            <a:r>
              <a:rPr lang="en-US" sz="2000" dirty="0">
                <a:latin typeface="Bahnschrift Light SemiCondensed" panose="020B0502040204020203" pitchFamily="34" charset="0"/>
              </a:rPr>
              <a:t>Xe </a:t>
            </a:r>
            <a:r>
              <a:rPr lang="ru-RU" sz="2000" dirty="0">
                <a:latin typeface="Bahnschrift Light SemiCondensed" panose="020B0502040204020203" pitchFamily="34" charset="0"/>
              </a:rPr>
              <a:t>газоструйная мишень (</a:t>
            </a:r>
            <a:r>
              <a:rPr lang="ru-RU" sz="2000" dirty="0" smtClean="0">
                <a:latin typeface="Bahnschrift Light SemiCondensed" panose="020B0502040204020203" pitchFamily="34" charset="0"/>
              </a:rPr>
              <a:t>сопло 250 </a:t>
            </a:r>
            <a:r>
              <a:rPr lang="ru-RU" sz="2000" dirty="0">
                <a:latin typeface="Bahnschrift Light SemiCondensed" panose="020B0502040204020203" pitchFamily="34" charset="0"/>
              </a:rPr>
              <a:t>мкм, </a:t>
            </a:r>
            <a:r>
              <a:rPr lang="en-US" sz="2000" dirty="0">
                <a:latin typeface="Bahnschrift Light SemiCondensed" panose="020B0502040204020203" pitchFamily="34" charset="0"/>
              </a:rPr>
              <a:t>p=3-1</a:t>
            </a:r>
            <a:r>
              <a:rPr lang="ru-RU" sz="2000" dirty="0">
                <a:latin typeface="Bahnschrift Light SemiCondensed" panose="020B0502040204020203" pitchFamily="34" charset="0"/>
              </a:rPr>
              <a:t>2 бар). </a:t>
            </a:r>
            <a:r>
              <a:rPr lang="en-US" sz="2000" dirty="0" smtClean="0">
                <a:latin typeface="Bahnschrift Light SemiCondensed" panose="020B0502040204020203" pitchFamily="34" charset="0"/>
              </a:rPr>
              <a:t>Nd</a:t>
            </a:r>
            <a:r>
              <a:rPr lang="ru-RU" sz="2000" dirty="0" smtClean="0">
                <a:latin typeface="Bahnschrift Light SemiCondensed" panose="020B0502040204020203" pitchFamily="34" charset="0"/>
              </a:rPr>
              <a:t>:</a:t>
            </a:r>
            <a:r>
              <a:rPr lang="en-US" sz="2000" dirty="0" smtClean="0">
                <a:latin typeface="Bahnschrift Light SemiCondensed" panose="020B0502040204020203" pitchFamily="34" charset="0"/>
              </a:rPr>
              <a:t>YAG </a:t>
            </a:r>
            <a:r>
              <a:rPr lang="ru-RU" sz="2000" dirty="0">
                <a:latin typeface="Bahnschrift Light SemiCondensed" panose="020B0502040204020203" pitchFamily="34" charset="0"/>
              </a:rPr>
              <a:t>лазер (5 нс, 0.7 Дж, </a:t>
            </a:r>
            <a:r>
              <a:rPr lang="en-US" sz="2000" dirty="0">
                <a:latin typeface="Bahnschrift Light SemiCondensed" panose="020B0502040204020203" pitchFamily="34" charset="0"/>
              </a:rPr>
              <a:t>~</a:t>
            </a:r>
            <a:r>
              <a:rPr lang="ru-RU" sz="2000" dirty="0">
                <a:latin typeface="Bahnschrift Light SemiCondensed" panose="020B0502040204020203" pitchFamily="34" charset="0"/>
              </a:rPr>
              <a:t>10</a:t>
            </a:r>
            <a:r>
              <a:rPr lang="ru-RU" sz="2000" baseline="30000" dirty="0">
                <a:latin typeface="Bahnschrift Light SemiCondensed" panose="020B0502040204020203" pitchFamily="34" charset="0"/>
              </a:rPr>
              <a:t>12</a:t>
            </a:r>
            <a:r>
              <a:rPr lang="ru-RU" sz="2000" dirty="0">
                <a:latin typeface="Bahnschrift Light SemiCondensed" panose="020B0502040204020203" pitchFamily="34" charset="0"/>
              </a:rPr>
              <a:t> Вт/см</a:t>
            </a:r>
            <a:r>
              <a:rPr lang="ru-RU" sz="2000" baseline="30000" dirty="0">
                <a:latin typeface="Bahnschrift Light SemiCondensed" panose="020B0502040204020203" pitchFamily="34" charset="0"/>
              </a:rPr>
              <a:t>2</a:t>
            </a:r>
            <a:r>
              <a:rPr lang="ru-RU" sz="2000" dirty="0" smtClean="0">
                <a:latin typeface="Bahnschrift Light SemiCondensed" panose="020B0502040204020203" pitchFamily="34" charset="0"/>
              </a:rPr>
              <a:t>)</a:t>
            </a:r>
            <a:endParaRPr lang="ru-RU" sz="2000" dirty="0">
              <a:latin typeface="Bahnschrift Light SemiCondensed" panose="020B0502040204020203" pitchFamily="34" charset="0"/>
            </a:endParaRPr>
          </a:p>
        </p:txBody>
      </p:sp>
      <p:grpSp>
        <p:nvGrpSpPr>
          <p:cNvPr id="5" name="Группа 4"/>
          <p:cNvGrpSpPr/>
          <p:nvPr/>
        </p:nvGrpSpPr>
        <p:grpSpPr>
          <a:xfrm>
            <a:off x="439935" y="1126124"/>
            <a:ext cx="3153114" cy="2812053"/>
            <a:chOff x="698288" y="1047216"/>
            <a:chExt cx="5104925" cy="4641471"/>
          </a:xfrm>
        </p:grpSpPr>
        <p:sp>
          <p:nvSpPr>
            <p:cNvPr id="33" name="Овал 32"/>
            <p:cNvSpPr/>
            <p:nvPr/>
          </p:nvSpPr>
          <p:spPr>
            <a:xfrm>
              <a:off x="1539688" y="1650088"/>
              <a:ext cx="3496235" cy="349623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4" name="Прямая со стрелкой 33"/>
            <p:cNvCxnSpPr/>
            <p:nvPr/>
          </p:nvCxnSpPr>
          <p:spPr>
            <a:xfrm flipV="1">
              <a:off x="3287805" y="1107722"/>
              <a:ext cx="0" cy="4580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1335740" y="3398204"/>
              <a:ext cx="40677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1611407" y="2056320"/>
              <a:ext cx="3245222" cy="2795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3258210" y="1513956"/>
              <a:ext cx="63108" cy="140887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Трапеция 37"/>
            <p:cNvSpPr/>
            <p:nvPr/>
          </p:nvSpPr>
          <p:spPr>
            <a:xfrm>
              <a:off x="3184150" y="3255057"/>
              <a:ext cx="220757" cy="485467"/>
            </a:xfrm>
            <a:prstGeom prst="trapezoid">
              <a:avLst/>
            </a:prstGeom>
            <a:gradFill flip="none" rotWithShape="1">
              <a:gsLst>
                <a:gs pos="1000">
                  <a:schemeClr val="accent1"/>
                </a:gs>
                <a:gs pos="51000">
                  <a:schemeClr val="accent1">
                    <a:lumMod val="20000"/>
                    <a:lumOff val="80000"/>
                    <a:alpha val="49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9" name="Прямая со стрелкой 38"/>
            <p:cNvCxnSpPr/>
            <p:nvPr/>
          </p:nvCxnSpPr>
          <p:spPr>
            <a:xfrm flipH="1">
              <a:off x="3314698" y="2142824"/>
              <a:ext cx="1430958" cy="1233260"/>
            </a:xfrm>
            <a:prstGeom prst="straightConnector1">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Пятно 2 39"/>
            <p:cNvSpPr/>
            <p:nvPr/>
          </p:nvSpPr>
          <p:spPr>
            <a:xfrm rot="2097835">
              <a:off x="3230257" y="3262423"/>
              <a:ext cx="115095" cy="317669"/>
            </a:xfrm>
            <a:prstGeom prst="irregularSeal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4023761" y="3398204"/>
              <a:ext cx="1012162" cy="825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4245142" y="3255057"/>
              <a:ext cx="163630" cy="14314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 name="Прямая соединительная линия 42"/>
            <p:cNvCxnSpPr>
              <a:stCxn id="42" idx="1"/>
            </p:cNvCxnSpPr>
            <p:nvPr/>
          </p:nvCxnSpPr>
          <p:spPr>
            <a:xfrm flipH="1">
              <a:off x="4166310" y="3326631"/>
              <a:ext cx="78832"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flipV="1">
              <a:off x="4176640" y="3124601"/>
              <a:ext cx="0" cy="20203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Трапеция 44"/>
            <p:cNvSpPr/>
            <p:nvPr/>
          </p:nvSpPr>
          <p:spPr>
            <a:xfrm>
              <a:off x="3223368" y="2917938"/>
              <a:ext cx="151316" cy="335591"/>
            </a:xfrm>
            <a:prstGeom prst="trapezoi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6" name="Прямая со стрелкой 45"/>
            <p:cNvCxnSpPr>
              <a:stCxn id="42" idx="3"/>
            </p:cNvCxnSpPr>
            <p:nvPr/>
          </p:nvCxnSpPr>
          <p:spPr>
            <a:xfrm flipV="1">
              <a:off x="4408772" y="3326630"/>
              <a:ext cx="20132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42" idx="1"/>
            </p:cNvCxnSpPr>
            <p:nvPr/>
          </p:nvCxnSpPr>
          <p:spPr>
            <a:xfrm flipH="1" flipV="1">
              <a:off x="4023761" y="3326630"/>
              <a:ext cx="2213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Прямоугольник 47"/>
            <p:cNvSpPr/>
            <p:nvPr/>
          </p:nvSpPr>
          <p:spPr>
            <a:xfrm rot="19041380">
              <a:off x="4582093" y="1529681"/>
              <a:ext cx="1221120" cy="40623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Bahnschrift Light" panose="020B0502040204020203" pitchFamily="34" charset="0"/>
                </a:rPr>
                <a:t>лазер</a:t>
              </a:r>
              <a:endParaRPr lang="ru-RU" sz="1600" dirty="0">
                <a:solidFill>
                  <a:schemeClr val="tx1"/>
                </a:solidFill>
                <a:latin typeface="Bahnschrift Light" panose="020B0502040204020203" pitchFamily="34" charset="0"/>
              </a:endParaRPr>
            </a:p>
          </p:txBody>
        </p:sp>
        <p:sp>
          <p:nvSpPr>
            <p:cNvPr id="49" name="Полилиния 48"/>
            <p:cNvSpPr/>
            <p:nvPr/>
          </p:nvSpPr>
          <p:spPr>
            <a:xfrm>
              <a:off x="906133" y="1047216"/>
              <a:ext cx="2389517" cy="1086384"/>
            </a:xfrm>
            <a:custGeom>
              <a:avLst/>
              <a:gdLst>
                <a:gd name="connsiteX0" fmla="*/ 1943100 w 1943100"/>
                <a:gd name="connsiteY0" fmla="*/ 467259 h 1086384"/>
                <a:gd name="connsiteX1" fmla="*/ 1819275 w 1943100"/>
                <a:gd name="connsiteY1" fmla="*/ 248184 h 1086384"/>
                <a:gd name="connsiteX2" fmla="*/ 1714500 w 1943100"/>
                <a:gd name="connsiteY2" fmla="*/ 124359 h 1086384"/>
                <a:gd name="connsiteX3" fmla="*/ 1409700 w 1943100"/>
                <a:gd name="connsiteY3" fmla="*/ 19584 h 1086384"/>
                <a:gd name="connsiteX4" fmla="*/ 609600 w 1943100"/>
                <a:gd name="connsiteY4" fmla="*/ 543459 h 1086384"/>
                <a:gd name="connsiteX5" fmla="*/ 114300 w 1943100"/>
                <a:gd name="connsiteY5" fmla="*/ 991134 h 1086384"/>
                <a:gd name="connsiteX6" fmla="*/ 0 w 1943100"/>
                <a:gd name="connsiteY6" fmla="*/ 1086384 h 108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3100" h="1086384">
                  <a:moveTo>
                    <a:pt x="1943100" y="467259"/>
                  </a:moveTo>
                  <a:cubicBezTo>
                    <a:pt x="1900237" y="386296"/>
                    <a:pt x="1857375" y="305334"/>
                    <a:pt x="1819275" y="248184"/>
                  </a:cubicBezTo>
                  <a:cubicBezTo>
                    <a:pt x="1781175" y="191034"/>
                    <a:pt x="1782762" y="162459"/>
                    <a:pt x="1714500" y="124359"/>
                  </a:cubicBezTo>
                  <a:cubicBezTo>
                    <a:pt x="1646237" y="86259"/>
                    <a:pt x="1593850" y="-50266"/>
                    <a:pt x="1409700" y="19584"/>
                  </a:cubicBezTo>
                  <a:cubicBezTo>
                    <a:pt x="1225550" y="89434"/>
                    <a:pt x="825500" y="381534"/>
                    <a:pt x="609600" y="543459"/>
                  </a:cubicBezTo>
                  <a:cubicBezTo>
                    <a:pt x="393700" y="705384"/>
                    <a:pt x="215900" y="900647"/>
                    <a:pt x="114300" y="991134"/>
                  </a:cubicBezTo>
                  <a:cubicBezTo>
                    <a:pt x="12700" y="1081621"/>
                    <a:pt x="6350" y="1084002"/>
                    <a:pt x="0" y="1086384"/>
                  </a:cubicBezTo>
                </a:path>
              </a:pathLst>
            </a:cu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кругленный прямоугольник 49"/>
            <p:cNvSpPr/>
            <p:nvPr/>
          </p:nvSpPr>
          <p:spPr>
            <a:xfrm>
              <a:off x="698288" y="2118683"/>
              <a:ext cx="403489" cy="1281541"/>
            </a:xfrm>
            <a:prstGeom prst="roundRect">
              <a:avLst/>
            </a:prstGeom>
            <a:solidFill>
              <a:schemeClr val="bg2">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Bahnschrift Light" panose="020B0502040204020203" pitchFamily="34" charset="0"/>
                </a:rPr>
                <a:t>газ</a:t>
              </a:r>
              <a:endParaRPr lang="ru-RU" sz="1400" dirty="0">
                <a:solidFill>
                  <a:schemeClr val="tx1"/>
                </a:solidFill>
                <a:latin typeface="Bahnschrift Light" panose="020B0502040204020203" pitchFamily="34" charset="0"/>
              </a:endParaRPr>
            </a:p>
          </p:txBody>
        </p:sp>
        <p:grpSp>
          <p:nvGrpSpPr>
            <p:cNvPr id="51" name="Группа 50"/>
            <p:cNvGrpSpPr/>
            <p:nvPr/>
          </p:nvGrpSpPr>
          <p:grpSpPr>
            <a:xfrm rot="3561620">
              <a:off x="1408986" y="4088949"/>
              <a:ext cx="293594" cy="416277"/>
              <a:chOff x="3154454" y="5146323"/>
              <a:chExt cx="293594" cy="416277"/>
            </a:xfrm>
          </p:grpSpPr>
          <p:cxnSp>
            <p:nvCxnSpPr>
              <p:cNvPr id="52" name="Прямая соединительная линия 51"/>
              <p:cNvCxnSpPr>
                <a:stCxn id="33" idx="4"/>
              </p:cNvCxnSpPr>
              <p:nvPr/>
            </p:nvCxnSpPr>
            <p:spPr>
              <a:xfrm flipH="1">
                <a:off x="3287805" y="5146323"/>
                <a:ext cx="1" cy="340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H="1">
                <a:off x="3154454" y="5486400"/>
                <a:ext cx="2935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Прямая соединительная линия 53"/>
              <p:cNvCxnSpPr/>
              <p:nvPr/>
            </p:nvCxnSpPr>
            <p:spPr>
              <a:xfrm flipH="1">
                <a:off x="3202918" y="5524500"/>
                <a:ext cx="1697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3258210" y="5562600"/>
                <a:ext cx="631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56" name="Объект 55"/>
          <p:cNvGraphicFramePr>
            <a:graphicFrameLocks noChangeAspect="1"/>
          </p:cNvGraphicFramePr>
          <p:nvPr>
            <p:extLst>
              <p:ext uri="{D42A27DB-BD31-4B8C-83A1-F6EECF244321}">
                <p14:modId xmlns:p14="http://schemas.microsoft.com/office/powerpoint/2010/main" val="4088106117"/>
              </p:ext>
            </p:extLst>
          </p:nvPr>
        </p:nvGraphicFramePr>
        <p:xfrm>
          <a:off x="4208177" y="1038948"/>
          <a:ext cx="4673992" cy="2936335"/>
        </p:xfrm>
        <a:graphic>
          <a:graphicData uri="http://schemas.openxmlformats.org/presentationml/2006/ole">
            <mc:AlternateContent xmlns:mc="http://schemas.openxmlformats.org/markup-compatibility/2006">
              <mc:Choice xmlns:v="urn:schemas-microsoft-com:vml" Requires="v">
                <p:oleObj spid="_x0000_s3167" name="Graph" r:id="rId4" imgW="3920760" imgH="3000960" progId="Origin95.Graph">
                  <p:embed/>
                </p:oleObj>
              </mc:Choice>
              <mc:Fallback>
                <p:oleObj name="Graph" r:id="rId4" imgW="3920760" imgH="3000960" progId="Origin95.Graph">
                  <p:embed/>
                  <p:pic>
                    <p:nvPicPr>
                      <p:cNvPr id="16" name="Объект 15"/>
                      <p:cNvPicPr/>
                      <p:nvPr/>
                    </p:nvPicPr>
                    <p:blipFill>
                      <a:blip r:embed="rId5"/>
                      <a:stretch>
                        <a:fillRect/>
                      </a:stretch>
                    </p:blipFill>
                    <p:spPr>
                      <a:xfrm>
                        <a:off x="4208177" y="1038948"/>
                        <a:ext cx="4673992" cy="2936335"/>
                      </a:xfrm>
                      <a:prstGeom prst="rect">
                        <a:avLst/>
                      </a:prstGeom>
                    </p:spPr>
                  </p:pic>
                </p:oleObj>
              </mc:Fallback>
            </mc:AlternateContent>
          </a:graphicData>
        </a:graphic>
      </p:graphicFrame>
      <p:sp>
        <p:nvSpPr>
          <p:cNvPr id="76" name="TextBox 75"/>
          <p:cNvSpPr txBox="1"/>
          <p:nvPr/>
        </p:nvSpPr>
        <p:spPr>
          <a:xfrm>
            <a:off x="8224379" y="1336178"/>
            <a:ext cx="3210645" cy="923330"/>
          </a:xfrm>
          <a:prstGeom prst="rect">
            <a:avLst/>
          </a:prstGeom>
          <a:noFill/>
        </p:spPr>
        <p:txBody>
          <a:bodyPr wrap="square" rtlCol="0">
            <a:spAutoFit/>
          </a:bodyPr>
          <a:lstStyle/>
          <a:p>
            <a:r>
              <a:rPr lang="ru-RU" dirty="0" smtClean="0">
                <a:latin typeface="Bahnschrift Light SemiCondensed" panose="020B0502040204020203" pitchFamily="34" charset="0"/>
              </a:rPr>
              <a:t>Осциллограммы ионного тока на расстоянии 11 см от искры при разных давлениях Хе</a:t>
            </a:r>
            <a:endParaRPr lang="ru-RU" dirty="0">
              <a:latin typeface="Bahnschrift Light SemiCondensed" panose="020B0502040204020203" pitchFamily="34" charset="0"/>
            </a:endParaRPr>
          </a:p>
        </p:txBody>
      </p:sp>
      <p:sp>
        <p:nvSpPr>
          <p:cNvPr id="78" name="TextBox 77"/>
          <p:cNvSpPr txBox="1"/>
          <p:nvPr/>
        </p:nvSpPr>
        <p:spPr>
          <a:xfrm>
            <a:off x="8224379" y="2831893"/>
            <a:ext cx="3627455" cy="707886"/>
          </a:xfrm>
          <a:prstGeom prst="rect">
            <a:avLst/>
          </a:prstGeom>
          <a:noFill/>
        </p:spPr>
        <p:txBody>
          <a:bodyPr wrap="square" rtlCol="0">
            <a:spAutoFit/>
          </a:bodyPr>
          <a:lstStyle/>
          <a:p>
            <a:r>
              <a:rPr lang="ru-RU" sz="2000" dirty="0" smtClean="0">
                <a:latin typeface="Bahnschrift Light SemiCondensed" panose="020B0502040204020203" pitchFamily="34" charset="0"/>
              </a:rPr>
              <a:t>Средняя энергия ионов в ЛПИ с Хе газоструйной мишенью </a:t>
            </a:r>
            <a:r>
              <a:rPr lang="en-US" sz="2000" dirty="0" smtClean="0">
                <a:latin typeface="Bahnschrift Light SemiCondensed" panose="020B0502040204020203" pitchFamily="34" charset="0"/>
              </a:rPr>
              <a:t>~</a:t>
            </a:r>
            <a:r>
              <a:rPr lang="ru-RU" sz="2000" dirty="0" smtClean="0">
                <a:latin typeface="Bahnschrift Light SemiCondensed" panose="020B0502040204020203" pitchFamily="34" charset="0"/>
              </a:rPr>
              <a:t>60 эВ</a:t>
            </a:r>
            <a:endParaRPr lang="ru-RU" sz="2000" dirty="0">
              <a:latin typeface="Bahnschrift Light SemiCondensed" panose="020B0502040204020203" pitchFamily="34" charset="0"/>
            </a:endParaRPr>
          </a:p>
        </p:txBody>
      </p:sp>
      <p:graphicFrame>
        <p:nvGraphicFramePr>
          <p:cNvPr id="80" name="Объект 79"/>
          <p:cNvGraphicFramePr>
            <a:graphicFrameLocks noChangeAspect="1"/>
          </p:cNvGraphicFramePr>
          <p:nvPr>
            <p:extLst>
              <p:ext uri="{D42A27DB-BD31-4B8C-83A1-F6EECF244321}">
                <p14:modId xmlns:p14="http://schemas.microsoft.com/office/powerpoint/2010/main" val="4146618999"/>
              </p:ext>
            </p:extLst>
          </p:nvPr>
        </p:nvGraphicFramePr>
        <p:xfrm>
          <a:off x="4178396" y="3559826"/>
          <a:ext cx="4744264" cy="3325579"/>
        </p:xfrm>
        <a:graphic>
          <a:graphicData uri="http://schemas.openxmlformats.org/presentationml/2006/ole">
            <mc:AlternateContent xmlns:mc="http://schemas.openxmlformats.org/markup-compatibility/2006">
              <mc:Choice xmlns:v="urn:schemas-microsoft-com:vml" Requires="v">
                <p:oleObj spid="_x0000_s3168" name="Graph" r:id="rId6" imgW="3920760" imgH="3000960" progId="Origin95.Graph">
                  <p:embed/>
                </p:oleObj>
              </mc:Choice>
              <mc:Fallback>
                <p:oleObj name="Graph" r:id="rId6" imgW="3920760" imgH="3000960" progId="Origin95.Graph">
                  <p:embed/>
                  <p:pic>
                    <p:nvPicPr>
                      <p:cNvPr id="3" name="Объект 2"/>
                      <p:cNvPicPr/>
                      <p:nvPr/>
                    </p:nvPicPr>
                    <p:blipFill>
                      <a:blip r:embed="rId7"/>
                      <a:stretch>
                        <a:fillRect/>
                      </a:stretch>
                    </p:blipFill>
                    <p:spPr>
                      <a:xfrm>
                        <a:off x="4178396" y="3559826"/>
                        <a:ext cx="4744264" cy="3325579"/>
                      </a:xfrm>
                      <a:prstGeom prst="rect">
                        <a:avLst/>
                      </a:prstGeom>
                    </p:spPr>
                  </p:pic>
                </p:oleObj>
              </mc:Fallback>
            </mc:AlternateContent>
          </a:graphicData>
        </a:graphic>
      </p:graphicFrame>
      <p:graphicFrame>
        <p:nvGraphicFramePr>
          <p:cNvPr id="81" name="Объект 80"/>
          <p:cNvGraphicFramePr>
            <a:graphicFrameLocks noChangeAspect="1"/>
          </p:cNvGraphicFramePr>
          <p:nvPr>
            <p:extLst>
              <p:ext uri="{D42A27DB-BD31-4B8C-83A1-F6EECF244321}">
                <p14:modId xmlns:p14="http://schemas.microsoft.com/office/powerpoint/2010/main" val="2218483714"/>
              </p:ext>
            </p:extLst>
          </p:nvPr>
        </p:nvGraphicFramePr>
        <p:xfrm>
          <a:off x="-497240" y="3263907"/>
          <a:ext cx="5087099" cy="4050582"/>
        </p:xfrm>
        <a:graphic>
          <a:graphicData uri="http://schemas.openxmlformats.org/presentationml/2006/ole">
            <mc:AlternateContent xmlns:mc="http://schemas.openxmlformats.org/markup-compatibility/2006">
              <mc:Choice xmlns:v="urn:schemas-microsoft-com:vml" Requires="v">
                <p:oleObj spid="_x0000_s3169" name="Graph" r:id="rId8" imgW="3920760" imgH="3000960" progId="Origin95.Graph">
                  <p:embed/>
                </p:oleObj>
              </mc:Choice>
              <mc:Fallback>
                <p:oleObj name="Graph" r:id="rId8" imgW="3920760" imgH="3000960" progId="Origin95.Graph">
                  <p:embed/>
                  <p:pic>
                    <p:nvPicPr>
                      <p:cNvPr id="13" name="Объект 12"/>
                      <p:cNvPicPr/>
                      <p:nvPr/>
                    </p:nvPicPr>
                    <p:blipFill>
                      <a:blip r:embed="rId9"/>
                      <a:stretch>
                        <a:fillRect/>
                      </a:stretch>
                    </p:blipFill>
                    <p:spPr>
                      <a:xfrm>
                        <a:off x="-497240" y="3263907"/>
                        <a:ext cx="5087099" cy="4050582"/>
                      </a:xfrm>
                      <a:prstGeom prst="rect">
                        <a:avLst/>
                      </a:prstGeom>
                    </p:spPr>
                  </p:pic>
                </p:oleObj>
              </mc:Fallback>
            </mc:AlternateContent>
          </a:graphicData>
        </a:graphic>
      </p:graphicFrame>
      <p:sp>
        <p:nvSpPr>
          <p:cNvPr id="82" name="TextBox 81"/>
          <p:cNvSpPr txBox="1"/>
          <p:nvPr/>
        </p:nvSpPr>
        <p:spPr>
          <a:xfrm>
            <a:off x="8237894" y="3916767"/>
            <a:ext cx="3210645" cy="923330"/>
          </a:xfrm>
          <a:prstGeom prst="rect">
            <a:avLst/>
          </a:prstGeom>
          <a:noFill/>
        </p:spPr>
        <p:txBody>
          <a:bodyPr wrap="square" rtlCol="0">
            <a:spAutoFit/>
          </a:bodyPr>
          <a:lstStyle/>
          <a:p>
            <a:r>
              <a:rPr lang="ru-RU" dirty="0" smtClean="0">
                <a:latin typeface="Bahnschrift Light SemiCondensed" panose="020B0502040204020203" pitchFamily="34" charset="0"/>
              </a:rPr>
              <a:t>Осциллограммы ионного тока на расстояниях 5-11 см от искры при давлении Хе 8 бар</a:t>
            </a:r>
            <a:endParaRPr lang="ru-RU" dirty="0">
              <a:latin typeface="Bahnschrift Light SemiCondensed" panose="020B0502040204020203" pitchFamily="34" charset="0"/>
            </a:endParaRPr>
          </a:p>
        </p:txBody>
      </p:sp>
      <p:sp>
        <p:nvSpPr>
          <p:cNvPr id="83" name="TextBox 82"/>
          <p:cNvSpPr txBox="1"/>
          <p:nvPr/>
        </p:nvSpPr>
        <p:spPr>
          <a:xfrm>
            <a:off x="8237894" y="5680971"/>
            <a:ext cx="3627455" cy="707886"/>
          </a:xfrm>
          <a:prstGeom prst="rect">
            <a:avLst/>
          </a:prstGeom>
          <a:noFill/>
        </p:spPr>
        <p:txBody>
          <a:bodyPr wrap="square" rtlCol="0">
            <a:spAutoFit/>
          </a:bodyPr>
          <a:lstStyle/>
          <a:p>
            <a:r>
              <a:rPr lang="ru-RU" sz="2000" dirty="0" smtClean="0">
                <a:latin typeface="Bahnschrift Light SemiCondensed" panose="020B0502040204020203" pitchFamily="34" charset="0"/>
              </a:rPr>
              <a:t>Скорость ионов на расстоянии не меняется и составляет </a:t>
            </a:r>
            <a:r>
              <a:rPr lang="en-US" sz="2000" dirty="0" smtClean="0">
                <a:latin typeface="Bahnschrift Light SemiCondensed" panose="020B0502040204020203" pitchFamily="34" charset="0"/>
              </a:rPr>
              <a:t>~</a:t>
            </a:r>
            <a:r>
              <a:rPr lang="ru-RU" sz="2000" dirty="0" smtClean="0">
                <a:latin typeface="Bahnschrift Light SemiCondensed" panose="020B0502040204020203" pitchFamily="34" charset="0"/>
              </a:rPr>
              <a:t>8 км/с</a:t>
            </a:r>
            <a:endParaRPr lang="ru-RU" sz="2000" dirty="0">
              <a:latin typeface="Bahnschrift Light SemiCondensed" panose="020B0502040204020203" pitchFamily="34" charset="0"/>
            </a:endParaRPr>
          </a:p>
        </p:txBody>
      </p:sp>
    </p:spTree>
    <p:extLst>
      <p:ext uri="{BB962C8B-B14F-4D97-AF65-F5344CB8AC3E}">
        <p14:creationId xmlns:p14="http://schemas.microsoft.com/office/powerpoint/2010/main" val="17961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523" y="43224"/>
            <a:ext cx="10515600" cy="810532"/>
          </a:xfrm>
        </p:spPr>
        <p:txBody>
          <a:bodyPr/>
          <a:lstStyle/>
          <a:p>
            <a:r>
              <a:rPr lang="ru-RU" dirty="0">
                <a:latin typeface="Bahnschrift SemiBold" panose="020B0502040204020203" pitchFamily="34" charset="0"/>
              </a:rPr>
              <a:t>ЛПИ с газовой </a:t>
            </a:r>
            <a:r>
              <a:rPr lang="en-US" dirty="0">
                <a:latin typeface="Bahnschrift SemiBold" panose="020B0502040204020203" pitchFamily="34" charset="0"/>
              </a:rPr>
              <a:t>Xe</a:t>
            </a:r>
            <a:r>
              <a:rPr lang="ru-RU" dirty="0">
                <a:latin typeface="Bahnschrift SemiBold" panose="020B0502040204020203" pitchFamily="34" charset="0"/>
              </a:rPr>
              <a:t> мишенью</a:t>
            </a:r>
            <a:endParaRPr lang="ru-RU" dirty="0"/>
          </a:p>
        </p:txBody>
      </p:sp>
      <p:sp>
        <p:nvSpPr>
          <p:cNvPr id="3" name="Объект 2"/>
          <p:cNvSpPr>
            <a:spLocks noGrp="1"/>
          </p:cNvSpPr>
          <p:nvPr>
            <p:ph idx="1"/>
          </p:nvPr>
        </p:nvSpPr>
        <p:spPr>
          <a:xfrm>
            <a:off x="145523" y="713779"/>
            <a:ext cx="10515600" cy="525586"/>
          </a:xfrm>
        </p:spPr>
        <p:txBody>
          <a:bodyPr>
            <a:normAutofit/>
          </a:bodyPr>
          <a:lstStyle/>
          <a:p>
            <a:pPr marL="0" indent="0">
              <a:buNone/>
            </a:pPr>
            <a:r>
              <a:rPr lang="en-US" sz="2000" dirty="0">
                <a:latin typeface="Bahnschrift Light SemiCondensed" panose="020B0502040204020203" pitchFamily="34" charset="0"/>
              </a:rPr>
              <a:t>Xe </a:t>
            </a:r>
            <a:r>
              <a:rPr lang="ru-RU" sz="2000" dirty="0">
                <a:latin typeface="Bahnschrift Light SemiCondensed" panose="020B0502040204020203" pitchFamily="34" charset="0"/>
              </a:rPr>
              <a:t>газоструйная мишень (сопла </a:t>
            </a:r>
            <a:r>
              <a:rPr lang="ru-RU" sz="2000" dirty="0" smtClean="0">
                <a:latin typeface="Bahnschrift Light SemiCondensed" panose="020B0502040204020203" pitchFamily="34" charset="0"/>
              </a:rPr>
              <a:t>250 </a:t>
            </a:r>
            <a:r>
              <a:rPr lang="ru-RU" sz="2000" dirty="0">
                <a:latin typeface="Bahnschrift Light SemiCondensed" panose="020B0502040204020203" pitchFamily="34" charset="0"/>
              </a:rPr>
              <a:t>мкм, </a:t>
            </a:r>
            <a:r>
              <a:rPr lang="en-US" sz="2000" dirty="0">
                <a:latin typeface="Bahnschrift Light SemiCondensed" panose="020B0502040204020203" pitchFamily="34" charset="0"/>
              </a:rPr>
              <a:t>p=3-1</a:t>
            </a:r>
            <a:r>
              <a:rPr lang="ru-RU" sz="2000" dirty="0">
                <a:latin typeface="Bahnschrift Light SemiCondensed" panose="020B0502040204020203" pitchFamily="34" charset="0"/>
              </a:rPr>
              <a:t>2 бар). </a:t>
            </a:r>
            <a:r>
              <a:rPr lang="en-US" sz="2000" dirty="0" err="1">
                <a:latin typeface="Bahnschrift Light SemiCondensed" panose="020B0502040204020203" pitchFamily="34" charset="0"/>
              </a:rPr>
              <a:t>Nd;YAG</a:t>
            </a:r>
            <a:r>
              <a:rPr lang="en-US" sz="2000" dirty="0">
                <a:latin typeface="Bahnschrift Light SemiCondensed" panose="020B0502040204020203" pitchFamily="34" charset="0"/>
              </a:rPr>
              <a:t> </a:t>
            </a:r>
            <a:r>
              <a:rPr lang="ru-RU" sz="2000" dirty="0">
                <a:latin typeface="Bahnschrift Light SemiCondensed" panose="020B0502040204020203" pitchFamily="34" charset="0"/>
              </a:rPr>
              <a:t>лазер (5 нс, 0.7 Дж, </a:t>
            </a:r>
            <a:r>
              <a:rPr lang="en-US" sz="2000" dirty="0">
                <a:latin typeface="Bahnschrift Light SemiCondensed" panose="020B0502040204020203" pitchFamily="34" charset="0"/>
              </a:rPr>
              <a:t>~</a:t>
            </a:r>
            <a:r>
              <a:rPr lang="ru-RU" sz="2000" dirty="0">
                <a:latin typeface="Bahnschrift Light SemiCondensed" panose="020B0502040204020203" pitchFamily="34" charset="0"/>
              </a:rPr>
              <a:t>10</a:t>
            </a:r>
            <a:r>
              <a:rPr lang="ru-RU" sz="2000" baseline="30000" dirty="0">
                <a:latin typeface="Bahnschrift Light SemiCondensed" panose="020B0502040204020203" pitchFamily="34" charset="0"/>
              </a:rPr>
              <a:t>12</a:t>
            </a:r>
            <a:r>
              <a:rPr lang="ru-RU" sz="2000" dirty="0">
                <a:latin typeface="Bahnschrift Light SemiCondensed" panose="020B0502040204020203" pitchFamily="34" charset="0"/>
              </a:rPr>
              <a:t> Вт/см</a:t>
            </a:r>
            <a:r>
              <a:rPr lang="ru-RU" sz="2000" baseline="30000" dirty="0">
                <a:latin typeface="Bahnschrift Light SemiCondensed" panose="020B0502040204020203" pitchFamily="34" charset="0"/>
              </a:rPr>
              <a:t>2</a:t>
            </a:r>
            <a:r>
              <a:rPr lang="ru-RU" sz="2000" dirty="0" smtClean="0">
                <a:latin typeface="Bahnschrift Light SemiCondensed" panose="020B0502040204020203" pitchFamily="34" charset="0"/>
              </a:rPr>
              <a:t>)</a:t>
            </a:r>
            <a:endParaRPr lang="ru-RU" sz="2000" dirty="0">
              <a:latin typeface="Bahnschrift Light SemiCondensed" panose="020B0502040204020203" pitchFamily="34" charset="0"/>
            </a:endParaRPr>
          </a:p>
        </p:txBody>
      </p:sp>
      <p:grpSp>
        <p:nvGrpSpPr>
          <p:cNvPr id="57" name="Группа 56"/>
          <p:cNvGrpSpPr/>
          <p:nvPr/>
        </p:nvGrpSpPr>
        <p:grpSpPr>
          <a:xfrm>
            <a:off x="509162" y="1118536"/>
            <a:ext cx="3435492" cy="1582768"/>
            <a:chOff x="481713" y="1397733"/>
            <a:chExt cx="3435492" cy="1582768"/>
          </a:xfrm>
        </p:grpSpPr>
        <p:grpSp>
          <p:nvGrpSpPr>
            <p:cNvPr id="58" name="Группа 57"/>
            <p:cNvGrpSpPr/>
            <p:nvPr/>
          </p:nvGrpSpPr>
          <p:grpSpPr>
            <a:xfrm>
              <a:off x="481713" y="2445881"/>
              <a:ext cx="691792" cy="534620"/>
              <a:chOff x="1704498" y="2449826"/>
              <a:chExt cx="691792" cy="534620"/>
            </a:xfrm>
          </p:grpSpPr>
          <p:sp>
            <p:nvSpPr>
              <p:cNvPr id="72" name="Прямоугольник 71"/>
              <p:cNvSpPr/>
              <p:nvPr/>
            </p:nvSpPr>
            <p:spPr>
              <a:xfrm>
                <a:off x="1704498" y="2559049"/>
                <a:ext cx="578590" cy="42539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3" name="Прямая соединительная линия 72"/>
              <p:cNvCxnSpPr>
                <a:stCxn id="72" idx="3"/>
              </p:cNvCxnSpPr>
              <p:nvPr/>
            </p:nvCxnSpPr>
            <p:spPr>
              <a:xfrm flipV="1">
                <a:off x="2283088" y="2765999"/>
                <a:ext cx="113202" cy="574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flipV="1">
                <a:off x="2396290" y="2449826"/>
                <a:ext cx="0" cy="316173"/>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9" name="Группа 58"/>
            <p:cNvGrpSpPr/>
            <p:nvPr/>
          </p:nvGrpSpPr>
          <p:grpSpPr>
            <a:xfrm>
              <a:off x="2763755" y="1397733"/>
              <a:ext cx="1153450" cy="1491875"/>
              <a:chOff x="2577448" y="1420359"/>
              <a:chExt cx="1153450" cy="1491875"/>
            </a:xfrm>
          </p:grpSpPr>
          <p:grpSp>
            <p:nvGrpSpPr>
              <p:cNvPr id="60" name="Группа 59"/>
              <p:cNvGrpSpPr/>
              <p:nvPr/>
            </p:nvGrpSpPr>
            <p:grpSpPr>
              <a:xfrm>
                <a:off x="2577448" y="1420359"/>
                <a:ext cx="1153450" cy="1491875"/>
                <a:chOff x="2596554" y="1429687"/>
                <a:chExt cx="1153450" cy="1491875"/>
              </a:xfrm>
            </p:grpSpPr>
            <p:grpSp>
              <p:nvGrpSpPr>
                <p:cNvPr id="62" name="Группа 61"/>
                <p:cNvGrpSpPr/>
                <p:nvPr/>
              </p:nvGrpSpPr>
              <p:grpSpPr>
                <a:xfrm>
                  <a:off x="2678389" y="1694948"/>
                  <a:ext cx="1071615" cy="1226614"/>
                  <a:chOff x="2412991" y="1213376"/>
                  <a:chExt cx="1526389" cy="1540313"/>
                </a:xfrm>
              </p:grpSpPr>
              <p:grpSp>
                <p:nvGrpSpPr>
                  <p:cNvPr id="68" name="Группа 67"/>
                  <p:cNvGrpSpPr/>
                  <p:nvPr/>
                </p:nvGrpSpPr>
                <p:grpSpPr>
                  <a:xfrm>
                    <a:off x="2974366" y="1289954"/>
                    <a:ext cx="965014" cy="1463735"/>
                    <a:chOff x="2887138" y="1328848"/>
                    <a:chExt cx="965014" cy="1463735"/>
                  </a:xfrm>
                </p:grpSpPr>
                <p:sp>
                  <p:nvSpPr>
                    <p:cNvPr id="70" name="Трапеция 69"/>
                    <p:cNvSpPr/>
                    <p:nvPr/>
                  </p:nvSpPr>
                  <p:spPr>
                    <a:xfrm>
                      <a:off x="2887138" y="1946011"/>
                      <a:ext cx="965014" cy="846572"/>
                    </a:xfrm>
                    <a:prstGeom prst="trapezoid">
                      <a:avLst>
                        <a:gd name="adj" fmla="val 35419"/>
                      </a:avLst>
                    </a:prstGeom>
                    <a:gradFill flip="none" rotWithShape="1">
                      <a:gsLst>
                        <a:gs pos="1000">
                          <a:schemeClr val="accent1"/>
                        </a:gs>
                        <a:gs pos="78000">
                          <a:schemeClr val="accent1">
                            <a:lumMod val="20000"/>
                            <a:lumOff val="80000"/>
                            <a:alpha val="49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Прямоугольник 70"/>
                    <p:cNvSpPr/>
                    <p:nvPr/>
                  </p:nvSpPr>
                  <p:spPr>
                    <a:xfrm>
                      <a:off x="3159235" y="1328848"/>
                      <a:ext cx="420822" cy="640185"/>
                    </a:xfrm>
                    <a:prstGeom prst="rect">
                      <a:avLst/>
                    </a:prstGeom>
                    <a:solidFill>
                      <a:schemeClr val="bg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69" name="Прямая со стрелкой 68"/>
                  <p:cNvCxnSpPr/>
                  <p:nvPr/>
                </p:nvCxnSpPr>
                <p:spPr>
                  <a:xfrm flipH="1" flipV="1">
                    <a:off x="2412991" y="1213376"/>
                    <a:ext cx="1201991" cy="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3318954" y="1429687"/>
                  <a:ext cx="303787" cy="261610"/>
                </a:xfrm>
                <a:prstGeom prst="rect">
                  <a:avLst/>
                </a:prstGeom>
                <a:noFill/>
              </p:spPr>
              <p:txBody>
                <a:bodyPr wrap="square" rtlCol="0">
                  <a:spAutoFit/>
                </a:bodyPr>
                <a:lstStyle/>
                <a:p>
                  <a:r>
                    <a:rPr lang="ru-RU" sz="1100" dirty="0" smtClean="0"/>
                    <a:t>0</a:t>
                  </a:r>
                  <a:endParaRPr lang="ru-RU" sz="1100" dirty="0"/>
                </a:p>
              </p:txBody>
            </p:sp>
            <p:grpSp>
              <p:nvGrpSpPr>
                <p:cNvPr id="64" name="Группа 63"/>
                <p:cNvGrpSpPr/>
                <p:nvPr/>
              </p:nvGrpSpPr>
              <p:grpSpPr>
                <a:xfrm>
                  <a:off x="2596554" y="1739614"/>
                  <a:ext cx="640564" cy="1117462"/>
                  <a:chOff x="2596554" y="1739614"/>
                  <a:chExt cx="640564" cy="1117462"/>
                </a:xfrm>
              </p:grpSpPr>
              <p:sp>
                <p:nvSpPr>
                  <p:cNvPr id="66" name="Трапеция 65"/>
                  <p:cNvSpPr/>
                  <p:nvPr/>
                </p:nvSpPr>
                <p:spPr>
                  <a:xfrm>
                    <a:off x="2596554" y="2263789"/>
                    <a:ext cx="640564" cy="593287"/>
                  </a:xfrm>
                  <a:prstGeom prst="trapezoid">
                    <a:avLst>
                      <a:gd name="adj" fmla="val 37979"/>
                    </a:avLst>
                  </a:prstGeom>
                  <a:gradFill flip="none" rotWithShape="1">
                    <a:gsLst>
                      <a:gs pos="1000">
                        <a:schemeClr val="accent1">
                          <a:lumMod val="60000"/>
                          <a:lumOff val="40000"/>
                        </a:schemeClr>
                      </a:gs>
                      <a:gs pos="78000">
                        <a:schemeClr val="accent1">
                          <a:lumMod val="20000"/>
                          <a:lumOff val="80000"/>
                          <a:alpha val="49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рямоугольник 66"/>
                  <p:cNvSpPr/>
                  <p:nvPr/>
                </p:nvSpPr>
                <p:spPr>
                  <a:xfrm>
                    <a:off x="2769115" y="1739614"/>
                    <a:ext cx="295442" cy="509806"/>
                  </a:xfrm>
                  <a:prstGeom prst="rect">
                    <a:avLst/>
                  </a:prstGeom>
                  <a:solidFill>
                    <a:schemeClr val="bg2">
                      <a:lumMod val="90000"/>
                    </a:schemeClr>
                  </a:solidFill>
                  <a:ln>
                    <a:solidFill>
                      <a:schemeClr val="tx1">
                        <a:lumMod val="85000"/>
                        <a:lumOff val="1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5" name="TextBox 64"/>
                <p:cNvSpPr txBox="1"/>
                <p:nvPr/>
              </p:nvSpPr>
              <p:spPr>
                <a:xfrm>
                  <a:off x="2774033" y="1455672"/>
                  <a:ext cx="303787" cy="261610"/>
                </a:xfrm>
                <a:prstGeom prst="rect">
                  <a:avLst/>
                </a:prstGeom>
                <a:noFill/>
              </p:spPr>
              <p:txBody>
                <a:bodyPr wrap="square" rtlCol="0">
                  <a:spAutoFit/>
                </a:bodyPr>
                <a:lstStyle/>
                <a:p>
                  <a:r>
                    <a:rPr lang="ru-RU" sz="1100" dirty="0" smtClean="0"/>
                    <a:t>1</a:t>
                  </a:r>
                  <a:endParaRPr lang="ru-RU" sz="1100" dirty="0"/>
                </a:p>
              </p:txBody>
            </p:sp>
          </p:grpSp>
          <p:sp>
            <p:nvSpPr>
              <p:cNvPr id="61" name="Пятно 1 60"/>
              <p:cNvSpPr/>
              <p:nvPr/>
            </p:nvSpPr>
            <p:spPr>
              <a:xfrm>
                <a:off x="3104581" y="2656774"/>
                <a:ext cx="99184" cy="158087"/>
              </a:xfrm>
              <a:prstGeom prst="irregularSeal1">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aphicFrame>
        <p:nvGraphicFramePr>
          <p:cNvPr id="75" name="Объект 74"/>
          <p:cNvGraphicFramePr>
            <a:graphicFrameLocks noChangeAspect="1"/>
          </p:cNvGraphicFramePr>
          <p:nvPr>
            <p:extLst>
              <p:ext uri="{D42A27DB-BD31-4B8C-83A1-F6EECF244321}">
                <p14:modId xmlns:p14="http://schemas.microsoft.com/office/powerpoint/2010/main" val="3703669131"/>
              </p:ext>
            </p:extLst>
          </p:nvPr>
        </p:nvGraphicFramePr>
        <p:xfrm>
          <a:off x="3743324" y="852558"/>
          <a:ext cx="5624242" cy="3363736"/>
        </p:xfrm>
        <a:graphic>
          <a:graphicData uri="http://schemas.openxmlformats.org/presentationml/2006/ole">
            <mc:AlternateContent xmlns:mc="http://schemas.openxmlformats.org/markup-compatibility/2006">
              <mc:Choice xmlns:v="urn:schemas-microsoft-com:vml" Requires="v">
                <p:oleObj spid="_x0000_s6160" name="Graph" r:id="rId4" imgW="3920760" imgH="3000960" progId="Origin95.Graph">
                  <p:embed/>
                </p:oleObj>
              </mc:Choice>
              <mc:Fallback>
                <p:oleObj name="Graph" r:id="rId4" imgW="3920760" imgH="3000960" progId="Origin95.Graph">
                  <p:embed/>
                  <p:pic>
                    <p:nvPicPr>
                      <p:cNvPr id="75" name="Объект 74"/>
                      <p:cNvPicPr/>
                      <p:nvPr/>
                    </p:nvPicPr>
                    <p:blipFill>
                      <a:blip r:embed="rId5"/>
                      <a:stretch>
                        <a:fillRect/>
                      </a:stretch>
                    </p:blipFill>
                    <p:spPr>
                      <a:xfrm>
                        <a:off x="3743324" y="852558"/>
                        <a:ext cx="5624242" cy="3363736"/>
                      </a:xfrm>
                      <a:prstGeom prst="rect">
                        <a:avLst/>
                      </a:prstGeom>
                    </p:spPr>
                  </p:pic>
                </p:oleObj>
              </mc:Fallback>
            </mc:AlternateContent>
          </a:graphicData>
        </a:graphic>
      </p:graphicFrame>
      <p:sp>
        <p:nvSpPr>
          <p:cNvPr id="77" name="TextBox 76"/>
          <p:cNvSpPr txBox="1"/>
          <p:nvPr/>
        </p:nvSpPr>
        <p:spPr>
          <a:xfrm>
            <a:off x="8642836" y="1010669"/>
            <a:ext cx="3712997" cy="923330"/>
          </a:xfrm>
          <a:prstGeom prst="rect">
            <a:avLst/>
          </a:prstGeom>
          <a:noFill/>
        </p:spPr>
        <p:txBody>
          <a:bodyPr wrap="square" rtlCol="0">
            <a:spAutoFit/>
          </a:bodyPr>
          <a:lstStyle/>
          <a:p>
            <a:r>
              <a:rPr lang="ru-RU" dirty="0" smtClean="0">
                <a:latin typeface="Bahnschrift Light SemiCondensed" panose="020B0502040204020203" pitchFamily="34" charset="0"/>
              </a:rPr>
              <a:t>Максимальные энергии ионов при различных положениях лазерного луча относительно струи</a:t>
            </a:r>
            <a:endParaRPr lang="ru-RU" dirty="0">
              <a:latin typeface="Bahnschrift Light SemiCondensed" panose="020B0502040204020203" pitchFamily="34" charset="0"/>
            </a:endParaRPr>
          </a:p>
        </p:txBody>
      </p:sp>
      <p:sp>
        <p:nvSpPr>
          <p:cNvPr id="78" name="TextBox 77"/>
          <p:cNvSpPr txBox="1"/>
          <p:nvPr/>
        </p:nvSpPr>
        <p:spPr>
          <a:xfrm>
            <a:off x="8642836" y="3072511"/>
            <a:ext cx="2974857" cy="923330"/>
          </a:xfrm>
          <a:prstGeom prst="rect">
            <a:avLst/>
          </a:prstGeom>
          <a:noFill/>
        </p:spPr>
        <p:txBody>
          <a:bodyPr wrap="square" rtlCol="0">
            <a:spAutoFit/>
          </a:bodyPr>
          <a:lstStyle/>
          <a:p>
            <a:r>
              <a:rPr lang="ru-RU" dirty="0" smtClean="0">
                <a:latin typeface="Bahnschrift Light SemiCondensed" panose="020B0502040204020203" pitchFamily="34" charset="0"/>
              </a:rPr>
              <a:t>Максимальная энергия ионов в ЛПИ с Хе газоструйной мишенью </a:t>
            </a:r>
            <a:r>
              <a:rPr lang="en-US" dirty="0" smtClean="0">
                <a:latin typeface="Bahnschrift Light SemiCondensed" panose="020B0502040204020203" pitchFamily="34" charset="0"/>
              </a:rPr>
              <a:t>~</a:t>
            </a:r>
            <a:r>
              <a:rPr lang="ru-RU" dirty="0" smtClean="0">
                <a:latin typeface="Bahnschrift Light SemiCondensed" panose="020B0502040204020203" pitchFamily="34" charset="0"/>
              </a:rPr>
              <a:t>60 эВ</a:t>
            </a:r>
            <a:endParaRPr lang="ru-RU" dirty="0">
              <a:latin typeface="Bahnschrift Light SemiCondensed" panose="020B0502040204020203" pitchFamily="34" charset="0"/>
            </a:endParaRPr>
          </a:p>
        </p:txBody>
      </p:sp>
      <p:pic>
        <p:nvPicPr>
          <p:cNvPr id="79" name="Рисунок 78"/>
          <p:cNvPicPr>
            <a:picLocks noChangeAspect="1"/>
          </p:cNvPicPr>
          <p:nvPr/>
        </p:nvPicPr>
        <p:blipFill>
          <a:blip r:embed="rId6"/>
          <a:stretch>
            <a:fillRect/>
          </a:stretch>
        </p:blipFill>
        <p:spPr>
          <a:xfrm>
            <a:off x="898851" y="3787730"/>
            <a:ext cx="3784705" cy="2742360"/>
          </a:xfrm>
          <a:prstGeom prst="rect">
            <a:avLst/>
          </a:prstGeom>
        </p:spPr>
      </p:pic>
      <p:sp>
        <p:nvSpPr>
          <p:cNvPr id="4" name="TextBox 3"/>
          <p:cNvSpPr txBox="1"/>
          <p:nvPr/>
        </p:nvSpPr>
        <p:spPr>
          <a:xfrm>
            <a:off x="210131" y="3072511"/>
            <a:ext cx="4033553" cy="646331"/>
          </a:xfrm>
          <a:prstGeom prst="rect">
            <a:avLst/>
          </a:prstGeom>
          <a:noFill/>
        </p:spPr>
        <p:txBody>
          <a:bodyPr wrap="square" rtlCol="0">
            <a:spAutoFit/>
          </a:bodyPr>
          <a:lstStyle/>
          <a:p>
            <a:r>
              <a:rPr lang="ru-RU" dirty="0" smtClean="0">
                <a:latin typeface="Bahnschrift Light SemiCondensed" panose="020B0502040204020203" pitchFamily="34" charset="0"/>
              </a:rPr>
              <a:t>При перемещении сопла от 0 к 1 растет слой газа между искрой и зондом</a:t>
            </a:r>
            <a:endParaRPr lang="ru-RU" dirty="0">
              <a:latin typeface="Bahnschrift Light SemiCondensed" panose="020B0502040204020203" pitchFamily="34" charset="0"/>
            </a:endParaRPr>
          </a:p>
        </p:txBody>
      </p:sp>
      <p:sp>
        <p:nvSpPr>
          <p:cNvPr id="6" name="TextBox 5"/>
          <p:cNvSpPr txBox="1"/>
          <p:nvPr/>
        </p:nvSpPr>
        <p:spPr>
          <a:xfrm>
            <a:off x="5018924" y="4865360"/>
            <a:ext cx="6849026" cy="1015663"/>
          </a:xfrm>
          <a:prstGeom prst="rect">
            <a:avLst/>
          </a:prstGeom>
          <a:noFill/>
        </p:spPr>
        <p:txBody>
          <a:bodyPr wrap="square" rtlCol="0">
            <a:spAutoFit/>
          </a:bodyPr>
          <a:lstStyle/>
          <a:p>
            <a:r>
              <a:rPr lang="ru-RU" sz="2000" dirty="0" smtClean="0">
                <a:latin typeface="Bahnschrift Light SemiCondensed" panose="020B0502040204020203" pitchFamily="34" charset="0"/>
              </a:rPr>
              <a:t>При образовании лазерной искры в газоструйной мишени не образуются быстрые ионы (Е</a:t>
            </a:r>
            <a:r>
              <a:rPr lang="ru-RU" sz="2000" baseline="-25000" dirty="0" smtClean="0">
                <a:latin typeface="Bahnschrift Light SemiCondensed" panose="020B0502040204020203" pitchFamily="34" charset="0"/>
              </a:rPr>
              <a:t>к</a:t>
            </a:r>
            <a:r>
              <a:rPr lang="en-US" sz="2000" dirty="0" smtClean="0">
                <a:latin typeface="Bahnschrift Light SemiCondensed" panose="020B0502040204020203" pitchFamily="34" charset="0"/>
              </a:rPr>
              <a:t>~5 </a:t>
            </a:r>
            <a:r>
              <a:rPr lang="ru-RU" sz="2000" dirty="0" smtClean="0">
                <a:latin typeface="Bahnschrift Light SemiCondensed" panose="020B0502040204020203" pitchFamily="34" charset="0"/>
              </a:rPr>
              <a:t>кэВ), кроме того периферийные части струи дополнительно замедляют образованные ионы</a:t>
            </a:r>
            <a:endParaRPr lang="ru-RU" sz="2000" dirty="0">
              <a:latin typeface="Bahnschrift Light SemiCondensed" panose="020B0502040204020203" pitchFamily="34" charset="0"/>
            </a:endParaRPr>
          </a:p>
        </p:txBody>
      </p:sp>
    </p:spTree>
    <p:extLst>
      <p:ext uri="{BB962C8B-B14F-4D97-AF65-F5344CB8AC3E}">
        <p14:creationId xmlns:p14="http://schemas.microsoft.com/office/powerpoint/2010/main" val="160693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4"/>
          <a:stretch>
            <a:fillRect/>
          </a:stretch>
        </p:blipFill>
        <p:spPr>
          <a:xfrm>
            <a:off x="7277450" y="1686603"/>
            <a:ext cx="4448175" cy="2743200"/>
          </a:xfrm>
          <a:prstGeom prst="rect">
            <a:avLst/>
          </a:prstGeom>
        </p:spPr>
      </p:pic>
      <p:sp>
        <p:nvSpPr>
          <p:cNvPr id="2" name="Заголовок 1"/>
          <p:cNvSpPr>
            <a:spLocks noGrp="1"/>
          </p:cNvSpPr>
          <p:nvPr>
            <p:ph type="title"/>
          </p:nvPr>
        </p:nvSpPr>
        <p:spPr>
          <a:xfrm>
            <a:off x="237565" y="53190"/>
            <a:ext cx="10515600" cy="701675"/>
          </a:xfrm>
        </p:spPr>
        <p:txBody>
          <a:bodyPr/>
          <a:lstStyle/>
          <a:p>
            <a:r>
              <a:rPr lang="ru-RU" dirty="0" smtClean="0">
                <a:latin typeface="Bahnschrift SemiBold" panose="020B0502040204020203" pitchFamily="34" charset="0"/>
              </a:rPr>
              <a:t>Ксенон как мишень для ЛПИ</a:t>
            </a:r>
            <a:endParaRPr lang="ru-RU" dirty="0">
              <a:latin typeface="Bahnschrift SemiBold" panose="020B0502040204020203" pitchFamily="34" charset="0"/>
            </a:endParaRPr>
          </a:p>
        </p:txBody>
      </p:sp>
      <p:sp>
        <p:nvSpPr>
          <p:cNvPr id="4" name="AutoShape 2" descr="Ксенон. Большая российская энциклопедия"/>
          <p:cNvSpPr>
            <a:spLocks noGrp="1" noChangeAspect="1" noChangeArrowheads="1"/>
          </p:cNvSpPr>
          <p:nvPr>
            <p:ph idx="1"/>
          </p:nvPr>
        </p:nvSpPr>
        <p:spPr bwMode="auto">
          <a:xfrm>
            <a:off x="63031" y="6194157"/>
            <a:ext cx="11853816" cy="5672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sz="1500" dirty="0" smtClean="0">
                <a:latin typeface="Bahnschrift SemiLight Condensed" panose="020B0502040204020203" pitchFamily="34" charset="0"/>
              </a:rPr>
              <a:t>[1] </a:t>
            </a:r>
            <a:r>
              <a:rPr lang="en-US" sz="1500" dirty="0" err="1" smtClean="0">
                <a:latin typeface="Bahnschrift SemiLight Condensed" panose="020B0502040204020203" pitchFamily="34" charset="0"/>
              </a:rPr>
              <a:t>Guseva</a:t>
            </a:r>
            <a:r>
              <a:rPr lang="en-US" sz="1500" dirty="0" smtClean="0">
                <a:latin typeface="Bahnschrift SemiLight Condensed" panose="020B0502040204020203" pitchFamily="34" charset="0"/>
              </a:rPr>
              <a:t> </a:t>
            </a:r>
            <a:r>
              <a:rPr lang="en-US" sz="1500" dirty="0">
                <a:latin typeface="Bahnschrift SemiLight Condensed" panose="020B0502040204020203" pitchFamily="34" charset="0"/>
              </a:rPr>
              <a:t>V. </a:t>
            </a:r>
            <a:r>
              <a:rPr lang="en-US" sz="1500" dirty="0" smtClean="0">
                <a:latin typeface="Bahnschrift SemiLight Condensed" panose="020B0502040204020203" pitchFamily="34" charset="0"/>
              </a:rPr>
              <a:t>E. et al. Investigation of </a:t>
            </a:r>
            <a:r>
              <a:rPr lang="en-US" sz="1500" dirty="0">
                <a:latin typeface="Bahnschrift SemiLight Condensed" panose="020B0502040204020203" pitchFamily="34" charset="0"/>
              </a:rPr>
              <a:t>emission spectra of plasma generated by laser pulses on Xe gas-jet targets //Applied Physics B. – 2023. – Т. 129. – №. 10. – С. 155</a:t>
            </a:r>
            <a:r>
              <a:rPr lang="en-US" sz="1500" dirty="0" smtClean="0">
                <a:latin typeface="Bahnschrift SemiLight Condensed" panose="020B0502040204020203" pitchFamily="34" charset="0"/>
              </a:rPr>
              <a:t>.</a:t>
            </a:r>
            <a:endParaRPr lang="ru-RU" sz="1500" dirty="0" smtClean="0">
              <a:latin typeface="Bahnschrift SemiLight Condensed" panose="020B0502040204020203" pitchFamily="34" charset="0"/>
            </a:endParaRPr>
          </a:p>
          <a:p>
            <a:pPr marL="0" indent="0">
              <a:buNone/>
            </a:pPr>
            <a:r>
              <a:rPr lang="en-US" sz="1500" dirty="0" smtClean="0">
                <a:latin typeface="Bahnschrift SemiLight Condensed" panose="020B0502040204020203" pitchFamily="34" charset="0"/>
              </a:rPr>
              <a:t>[</a:t>
            </a:r>
            <a:r>
              <a:rPr lang="ru-RU" sz="1500" dirty="0" smtClean="0">
                <a:latin typeface="Bahnschrift SemiLight Condensed" panose="020B0502040204020203" pitchFamily="34" charset="0"/>
              </a:rPr>
              <a:t>2</a:t>
            </a:r>
            <a:r>
              <a:rPr lang="en-US" sz="1500" dirty="0" smtClean="0">
                <a:latin typeface="Bahnschrift SemiLight Condensed" panose="020B0502040204020203" pitchFamily="34" charset="0"/>
              </a:rPr>
              <a:t>] Hansson </a:t>
            </a:r>
            <a:r>
              <a:rPr lang="en-US" sz="1500" dirty="0">
                <a:latin typeface="Bahnschrift SemiLight Condensed" panose="020B0502040204020203" pitchFamily="34" charset="0"/>
              </a:rPr>
              <a:t>B. A. M., Hertz H. M. Liquid-jet laser–plasma extreme ultraviolet sources: from droplets to filaments //Journal of Physics D: Applied Physics. – 2004. – </a:t>
            </a:r>
            <a:r>
              <a:rPr lang="ru-RU" sz="1500" dirty="0">
                <a:latin typeface="Bahnschrift SemiLight Condensed" panose="020B0502040204020203" pitchFamily="34" charset="0"/>
              </a:rPr>
              <a:t>Т. 37. – №. 23. – С. 3233.</a:t>
            </a:r>
          </a:p>
        </p:txBody>
      </p:sp>
      <p:sp>
        <p:nvSpPr>
          <p:cNvPr id="5" name="AutoShape 4" descr="Ксенон. Большая российская энциклопедия"/>
          <p:cNvSpPr>
            <a:spLocks noChangeAspect="1" noChangeArrowheads="1"/>
          </p:cNvSpPr>
          <p:nvPr/>
        </p:nvSpPr>
        <p:spPr bwMode="auto">
          <a:xfrm>
            <a:off x="1061011" y="1311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ИНЕРТНЫЕ ГАЗЫ – Тесла Сочи"/>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80845" y="922024"/>
            <a:ext cx="1404418" cy="14323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Объект 6">
            <a:extLst>
              <a:ext uri="{FF2B5EF4-FFF2-40B4-BE49-F238E27FC236}">
                <a16:creationId xmlns:a16="http://schemas.microsoft.com/office/drawing/2014/main" id="{02CC68B2-F02B-40FB-8AB4-C384B5F9FCA0}"/>
              </a:ext>
            </a:extLst>
          </p:cNvPr>
          <p:cNvGraphicFramePr>
            <a:graphicFrameLocks noChangeAspect="1"/>
          </p:cNvGraphicFramePr>
          <p:nvPr>
            <p:extLst>
              <p:ext uri="{D42A27DB-BD31-4B8C-83A1-F6EECF244321}">
                <p14:modId xmlns:p14="http://schemas.microsoft.com/office/powerpoint/2010/main" val="1198793685"/>
              </p:ext>
            </p:extLst>
          </p:nvPr>
        </p:nvGraphicFramePr>
        <p:xfrm>
          <a:off x="1342059" y="613344"/>
          <a:ext cx="6252189" cy="3668402"/>
        </p:xfrm>
        <a:graphic>
          <a:graphicData uri="http://schemas.openxmlformats.org/presentationml/2006/ole">
            <mc:AlternateContent xmlns:mc="http://schemas.openxmlformats.org/markup-compatibility/2006">
              <mc:Choice xmlns:v="urn:schemas-microsoft-com:vml" Requires="v">
                <p:oleObj spid="_x0000_s1072" name="Graph" r:id="rId7" imgW="3920760" imgH="3000960" progId="Origin95.Graph">
                  <p:embed/>
                </p:oleObj>
              </mc:Choice>
              <mc:Fallback>
                <p:oleObj name="Graph" r:id="rId7" imgW="3920760" imgH="3000960" progId="Origin95.Graph">
                  <p:embed/>
                  <p:pic>
                    <p:nvPicPr>
                      <p:cNvPr id="7" name="Объект 6">
                        <a:extLst>
                          <a:ext uri="{FF2B5EF4-FFF2-40B4-BE49-F238E27FC236}">
                            <a16:creationId xmlns:a16="http://schemas.microsoft.com/office/drawing/2014/main" id="{02CC68B2-F02B-40FB-8AB4-C384B5F9FCA0}"/>
                          </a:ext>
                        </a:extLst>
                      </p:cNvPr>
                      <p:cNvPicPr/>
                      <p:nvPr/>
                    </p:nvPicPr>
                    <p:blipFill>
                      <a:blip r:embed="rId8"/>
                      <a:stretch>
                        <a:fillRect/>
                      </a:stretch>
                    </p:blipFill>
                    <p:spPr>
                      <a:xfrm>
                        <a:off x="1342059" y="613344"/>
                        <a:ext cx="6252189" cy="3668402"/>
                      </a:xfrm>
                      <a:prstGeom prst="rect">
                        <a:avLst/>
                      </a:prstGeom>
                    </p:spPr>
                  </p:pic>
                </p:oleObj>
              </mc:Fallback>
            </mc:AlternateContent>
          </a:graphicData>
        </a:graphic>
      </p:graphicFrame>
      <p:sp>
        <p:nvSpPr>
          <p:cNvPr id="6" name="Овал 5"/>
          <p:cNvSpPr/>
          <p:nvPr/>
        </p:nvSpPr>
        <p:spPr>
          <a:xfrm>
            <a:off x="3045179" y="801211"/>
            <a:ext cx="910451" cy="277264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a:stCxn id="6" idx="7"/>
            <a:endCxn id="14" idx="1"/>
          </p:cNvCxnSpPr>
          <p:nvPr/>
        </p:nvCxnSpPr>
        <p:spPr>
          <a:xfrm flipV="1">
            <a:off x="3822298" y="874302"/>
            <a:ext cx="490321" cy="33295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12619" y="689636"/>
            <a:ext cx="3387466" cy="369332"/>
          </a:xfrm>
          <a:prstGeom prst="rect">
            <a:avLst/>
          </a:prstGeom>
          <a:noFill/>
        </p:spPr>
        <p:txBody>
          <a:bodyPr wrap="none" rtlCol="0">
            <a:spAutoFit/>
          </a:bodyPr>
          <a:lstStyle/>
          <a:p>
            <a:r>
              <a:rPr lang="en-US" dirty="0" smtClean="0">
                <a:latin typeface="Bahnschrift SemiBold SemiConden" panose="020B0502040204020203" pitchFamily="34" charset="0"/>
              </a:rPr>
              <a:t>UTA (Unresolved Transitions Array) </a:t>
            </a:r>
            <a:endParaRPr lang="ru-RU" dirty="0">
              <a:latin typeface="Bahnschrift SemiBold SemiConden" panose="020B0502040204020203" pitchFamily="34" charset="0"/>
            </a:endParaRPr>
          </a:p>
        </p:txBody>
      </p:sp>
      <p:sp>
        <p:nvSpPr>
          <p:cNvPr id="15" name="TextBox 14"/>
          <p:cNvSpPr txBox="1"/>
          <p:nvPr/>
        </p:nvSpPr>
        <p:spPr>
          <a:xfrm>
            <a:off x="8148918" y="2097741"/>
            <a:ext cx="184731" cy="369332"/>
          </a:xfrm>
          <a:prstGeom prst="rect">
            <a:avLst/>
          </a:prstGeom>
          <a:noFill/>
        </p:spPr>
        <p:txBody>
          <a:bodyPr wrap="none" rtlCol="0">
            <a:spAutoFit/>
          </a:bodyPr>
          <a:lstStyle/>
          <a:p>
            <a:endParaRPr lang="ru-RU" dirty="0"/>
          </a:p>
        </p:txBody>
      </p:sp>
      <p:sp>
        <p:nvSpPr>
          <p:cNvPr id="16" name="TextBox 15"/>
          <p:cNvSpPr txBox="1"/>
          <p:nvPr/>
        </p:nvSpPr>
        <p:spPr>
          <a:xfrm>
            <a:off x="237565" y="4153205"/>
            <a:ext cx="4725417" cy="707886"/>
          </a:xfrm>
          <a:prstGeom prst="rect">
            <a:avLst/>
          </a:prstGeom>
          <a:noFill/>
        </p:spPr>
        <p:txBody>
          <a:bodyPr wrap="square" rtlCol="0">
            <a:spAutoFit/>
          </a:bodyPr>
          <a:lstStyle/>
          <a:p>
            <a:r>
              <a:rPr lang="ru-RU" sz="2000" dirty="0" smtClean="0">
                <a:latin typeface="Bahnschrift SemiLight SemiConde" panose="020B0502040204020203" pitchFamily="34" charset="0"/>
              </a:rPr>
              <a:t>Абсолютная интенсивность ЭУФ излучения в диапазоне 11-13 нм </a:t>
            </a:r>
            <a:r>
              <a:rPr lang="en-US" sz="2000" dirty="0" smtClean="0">
                <a:latin typeface="Bahnschrift SemiLight SemiConde" panose="020B0502040204020203" pitchFamily="34" charset="0"/>
              </a:rPr>
              <a:t>~</a:t>
            </a:r>
            <a:r>
              <a:rPr lang="ru-RU" sz="2000" dirty="0" smtClean="0">
                <a:latin typeface="Bahnschrift SemiLight SemiConde" panose="020B0502040204020203" pitchFamily="34" charset="0"/>
              </a:rPr>
              <a:t>10</a:t>
            </a:r>
            <a:r>
              <a:rPr lang="ru-RU" sz="2000" baseline="30000" dirty="0" smtClean="0">
                <a:latin typeface="Bahnschrift SemiLight SemiConde" panose="020B0502040204020203" pitchFamily="34" charset="0"/>
              </a:rPr>
              <a:t>12</a:t>
            </a:r>
            <a:r>
              <a:rPr lang="ru-RU" sz="2000" dirty="0" smtClean="0">
                <a:latin typeface="Bahnschrift SemiLight SemiConde" panose="020B0502040204020203" pitchFamily="34" charset="0"/>
              </a:rPr>
              <a:t>-10</a:t>
            </a:r>
            <a:r>
              <a:rPr lang="ru-RU" sz="2000" baseline="30000" dirty="0" smtClean="0">
                <a:latin typeface="Bahnschrift SemiLight SemiConde" panose="020B0502040204020203" pitchFamily="34" charset="0"/>
              </a:rPr>
              <a:t>14</a:t>
            </a:r>
            <a:r>
              <a:rPr lang="ru-RU" sz="2000" dirty="0" smtClean="0">
                <a:latin typeface="Bahnschrift SemiLight SemiConde" panose="020B0502040204020203" pitchFamily="34" charset="0"/>
              </a:rPr>
              <a:t> фот/имп </a:t>
            </a:r>
            <a:r>
              <a:rPr lang="en-US" sz="2000" dirty="0" smtClean="0">
                <a:latin typeface="Bahnschrift SemiLight SemiConde" panose="020B0502040204020203" pitchFamily="34" charset="0"/>
              </a:rPr>
              <a:t>[1]</a:t>
            </a:r>
            <a:endParaRPr lang="ru-RU" sz="2000" baseline="30000" dirty="0">
              <a:latin typeface="Bahnschrift SemiLight SemiConde" panose="020B0502040204020203" pitchFamily="34" charset="0"/>
            </a:endParaRPr>
          </a:p>
        </p:txBody>
      </p:sp>
      <p:sp>
        <p:nvSpPr>
          <p:cNvPr id="21" name="TextBox 20"/>
          <p:cNvSpPr txBox="1"/>
          <p:nvPr/>
        </p:nvSpPr>
        <p:spPr>
          <a:xfrm>
            <a:off x="7002298" y="1207024"/>
            <a:ext cx="4998477" cy="646331"/>
          </a:xfrm>
          <a:prstGeom prst="rect">
            <a:avLst/>
          </a:prstGeom>
          <a:noFill/>
        </p:spPr>
        <p:txBody>
          <a:bodyPr wrap="square" rtlCol="0">
            <a:spAutoFit/>
          </a:bodyPr>
          <a:lstStyle/>
          <a:p>
            <a:r>
              <a:rPr lang="ru-RU" dirty="0" smtClean="0">
                <a:latin typeface="Bahnschrift SemiLight SemiConde" panose="020B0502040204020203" pitchFamily="34" charset="0"/>
              </a:rPr>
              <a:t>Различные способы подачи мишени для лазерного возбуждения</a:t>
            </a:r>
            <a:r>
              <a:rPr lang="en-US" dirty="0" smtClean="0">
                <a:latin typeface="Bahnschrift SemiLight SemiConde" panose="020B0502040204020203" pitchFamily="34" charset="0"/>
              </a:rPr>
              <a:t> [2]:</a:t>
            </a:r>
            <a:endParaRPr lang="ru-RU" baseline="30000" dirty="0">
              <a:latin typeface="Bahnschrift SemiLight SemiConde" panose="020B0502040204020203" pitchFamily="34" charset="0"/>
            </a:endParaRPr>
          </a:p>
        </p:txBody>
      </p:sp>
      <p:sp>
        <p:nvSpPr>
          <p:cNvPr id="3" name="TextBox 2"/>
          <p:cNvSpPr txBox="1"/>
          <p:nvPr/>
        </p:nvSpPr>
        <p:spPr>
          <a:xfrm>
            <a:off x="237565" y="4972541"/>
            <a:ext cx="6973384" cy="400110"/>
          </a:xfrm>
          <a:prstGeom prst="rect">
            <a:avLst/>
          </a:prstGeom>
          <a:noFill/>
        </p:spPr>
        <p:txBody>
          <a:bodyPr wrap="none" rtlCol="0">
            <a:spAutoFit/>
          </a:bodyPr>
          <a:lstStyle/>
          <a:p>
            <a:r>
              <a:rPr lang="ru-RU" sz="2000" dirty="0" smtClean="0">
                <a:latin typeface="Bahnschrift SemiLight SemiConde" panose="020B0502040204020203" pitchFamily="34" charset="0"/>
              </a:rPr>
              <a:t>Типичные коэффициенты конверсии (СЕ) </a:t>
            </a:r>
            <a:r>
              <a:rPr lang="en-US" sz="2000" dirty="0" smtClean="0">
                <a:latin typeface="Bahnschrift SemiLight SemiConde" panose="020B0502040204020203" pitchFamily="34" charset="0"/>
              </a:rPr>
              <a:t>~ 1</a:t>
            </a:r>
            <a:r>
              <a:rPr lang="ru-RU" sz="2000" dirty="0" smtClean="0">
                <a:latin typeface="Bahnschrift SemiLight SemiConde" panose="020B0502040204020203" pitchFamily="34" charset="0"/>
              </a:rPr>
              <a:t> </a:t>
            </a:r>
            <a:r>
              <a:rPr lang="en-US" sz="2000" dirty="0" smtClean="0">
                <a:latin typeface="Bahnschrift SemiLight SemiConde" panose="020B0502040204020203" pitchFamily="34" charset="0"/>
              </a:rPr>
              <a:t>%/2%BW(13.5 </a:t>
            </a:r>
            <a:r>
              <a:rPr lang="ru-RU" sz="2000" dirty="0" smtClean="0">
                <a:latin typeface="Bahnschrift SemiLight SemiConde" panose="020B0502040204020203" pitchFamily="34" charset="0"/>
              </a:rPr>
              <a:t>нм)2</a:t>
            </a:r>
            <a:r>
              <a:rPr lang="el-GR" sz="2000" dirty="0" smtClean="0">
                <a:latin typeface="Bahnschrift SemiLight SemiConde" panose="020B0502040204020203" pitchFamily="34" charset="0"/>
              </a:rPr>
              <a:t>π</a:t>
            </a:r>
            <a:r>
              <a:rPr lang="ru-RU" sz="2000" dirty="0" smtClean="0">
                <a:latin typeface="Bahnschrift SemiLight SemiConde" panose="020B0502040204020203" pitchFamily="34" charset="0"/>
              </a:rPr>
              <a:t> ср</a:t>
            </a:r>
            <a:endParaRPr lang="ru-RU" sz="2000" dirty="0">
              <a:latin typeface="Bahnschrift SemiLight SemiConde" panose="020B0502040204020203" pitchFamily="34" charset="0"/>
            </a:endParaRPr>
          </a:p>
        </p:txBody>
      </p:sp>
    </p:spTree>
    <p:extLst>
      <p:ext uri="{BB962C8B-B14F-4D97-AF65-F5344CB8AC3E}">
        <p14:creationId xmlns:p14="http://schemas.microsoft.com/office/powerpoint/2010/main" val="111889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47" y="123966"/>
            <a:ext cx="10515600" cy="810532"/>
          </a:xfrm>
        </p:spPr>
        <p:txBody>
          <a:bodyPr/>
          <a:lstStyle/>
          <a:p>
            <a:r>
              <a:rPr lang="ru-RU" dirty="0">
                <a:latin typeface="Bahnschrift SemiBold" panose="020B0502040204020203" pitchFamily="34" charset="0"/>
              </a:rPr>
              <a:t>ЛПИ с </a:t>
            </a:r>
            <a:r>
              <a:rPr lang="ru-RU" dirty="0" smtClean="0">
                <a:latin typeface="Bahnschrift SemiBold" panose="020B0502040204020203" pitchFamily="34" charset="0"/>
              </a:rPr>
              <a:t>различными </a:t>
            </a:r>
            <a:r>
              <a:rPr lang="en-US" dirty="0">
                <a:latin typeface="Bahnschrift SemiBold" panose="020B0502040204020203" pitchFamily="34" charset="0"/>
              </a:rPr>
              <a:t>Xe</a:t>
            </a:r>
            <a:r>
              <a:rPr lang="ru-RU" dirty="0">
                <a:latin typeface="Bahnschrift SemiBold" panose="020B0502040204020203" pitchFamily="34" charset="0"/>
              </a:rPr>
              <a:t> </a:t>
            </a:r>
            <a:r>
              <a:rPr lang="ru-RU" dirty="0" smtClean="0">
                <a:latin typeface="Bahnschrift SemiBold" panose="020B0502040204020203" pitchFamily="34" charset="0"/>
              </a:rPr>
              <a:t>мишенями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69228948"/>
              </p:ext>
            </p:extLst>
          </p:nvPr>
        </p:nvGraphicFramePr>
        <p:xfrm>
          <a:off x="353502" y="1037298"/>
          <a:ext cx="11069097" cy="2194560"/>
        </p:xfrm>
        <a:graphic>
          <a:graphicData uri="http://schemas.openxmlformats.org/drawingml/2006/table">
            <a:tbl>
              <a:tblPr firstRow="1" bandRow="1">
                <a:tableStyleId>{D7AC3CCA-C797-4891-BE02-D94E43425B78}</a:tableStyleId>
              </a:tblPr>
              <a:tblGrid>
                <a:gridCol w="1726994">
                  <a:extLst>
                    <a:ext uri="{9D8B030D-6E8A-4147-A177-3AD203B41FA5}">
                      <a16:colId xmlns:a16="http://schemas.microsoft.com/office/drawing/2014/main" val="201920643"/>
                    </a:ext>
                  </a:extLst>
                </a:gridCol>
                <a:gridCol w="1876178">
                  <a:extLst>
                    <a:ext uri="{9D8B030D-6E8A-4147-A177-3AD203B41FA5}">
                      <a16:colId xmlns:a16="http://schemas.microsoft.com/office/drawing/2014/main" val="1835535890"/>
                    </a:ext>
                  </a:extLst>
                </a:gridCol>
                <a:gridCol w="1768510">
                  <a:extLst>
                    <a:ext uri="{9D8B030D-6E8A-4147-A177-3AD203B41FA5}">
                      <a16:colId xmlns:a16="http://schemas.microsoft.com/office/drawing/2014/main" val="1141533123"/>
                    </a:ext>
                  </a:extLst>
                </a:gridCol>
                <a:gridCol w="1959428">
                  <a:extLst>
                    <a:ext uri="{9D8B030D-6E8A-4147-A177-3AD203B41FA5}">
                      <a16:colId xmlns:a16="http://schemas.microsoft.com/office/drawing/2014/main" val="2014467936"/>
                    </a:ext>
                  </a:extLst>
                </a:gridCol>
                <a:gridCol w="1748413">
                  <a:extLst>
                    <a:ext uri="{9D8B030D-6E8A-4147-A177-3AD203B41FA5}">
                      <a16:colId xmlns:a16="http://schemas.microsoft.com/office/drawing/2014/main" val="1408818427"/>
                    </a:ext>
                  </a:extLst>
                </a:gridCol>
                <a:gridCol w="1989574">
                  <a:extLst>
                    <a:ext uri="{9D8B030D-6E8A-4147-A177-3AD203B41FA5}">
                      <a16:colId xmlns:a16="http://schemas.microsoft.com/office/drawing/2014/main" val="3198189961"/>
                    </a:ext>
                  </a:extLst>
                </a:gridCol>
              </a:tblGrid>
              <a:tr h="370840">
                <a:tc rowSpan="2">
                  <a:txBody>
                    <a:bodyPr/>
                    <a:lstStyle/>
                    <a:p>
                      <a:r>
                        <a:rPr lang="ru-RU" sz="2000" dirty="0" smtClean="0">
                          <a:latin typeface="Bahnschrift Light Condensed" panose="020B0502040204020203" pitchFamily="34" charset="0"/>
                        </a:rPr>
                        <a:t>Тип мишени</a:t>
                      </a:r>
                      <a:endParaRPr lang="ru-RU" sz="2000" dirty="0">
                        <a:latin typeface="Bahnschrift Light Condensed" panose="020B0502040204020203" pitchFamily="34" charset="0"/>
                      </a:endParaRPr>
                    </a:p>
                  </a:txBody>
                  <a:tcPr/>
                </a:tc>
                <a:tc rowSpan="2">
                  <a:txBody>
                    <a:bodyPr/>
                    <a:lstStyle/>
                    <a:p>
                      <a:r>
                        <a:rPr lang="ru-RU" sz="2000" dirty="0" smtClean="0">
                          <a:latin typeface="Bahnschrift Light Condensed" panose="020B0502040204020203" pitchFamily="34" charset="0"/>
                        </a:rPr>
                        <a:t>Твердый</a:t>
                      </a:r>
                      <a:r>
                        <a:rPr lang="ru-RU" sz="2000" baseline="0" dirty="0" smtClean="0">
                          <a:latin typeface="Bahnschrift Light Condensed" panose="020B0502040204020203" pitchFamily="34" charset="0"/>
                        </a:rPr>
                        <a:t> Хе</a:t>
                      </a:r>
                      <a:endParaRPr lang="ru-RU" sz="2000" dirty="0">
                        <a:latin typeface="Bahnschrift Light Condensed" panose="020B0502040204020203" pitchFamily="34" charset="0"/>
                      </a:endParaRPr>
                    </a:p>
                  </a:txBody>
                  <a:tcPr/>
                </a:tc>
                <a:tc gridSpan="2">
                  <a:txBody>
                    <a:bodyPr/>
                    <a:lstStyle/>
                    <a:p>
                      <a:r>
                        <a:rPr lang="ru-RU" sz="2000" dirty="0" smtClean="0">
                          <a:latin typeface="Bahnschrift Light Condensed" panose="020B0502040204020203" pitchFamily="34" charset="0"/>
                        </a:rPr>
                        <a:t>Жидкий</a:t>
                      </a:r>
                      <a:r>
                        <a:rPr lang="ru-RU" sz="2000" baseline="0" dirty="0" smtClean="0">
                          <a:latin typeface="Bahnschrift Light Condensed" panose="020B0502040204020203" pitchFamily="34" charset="0"/>
                        </a:rPr>
                        <a:t> Хе</a:t>
                      </a:r>
                      <a:endParaRPr lang="ru-RU" sz="2000" dirty="0">
                        <a:latin typeface="Bahnschrift Light Condensed" panose="020B0502040204020203" pitchFamily="34" charset="0"/>
                      </a:endParaRPr>
                    </a:p>
                  </a:txBody>
                  <a:tcPr/>
                </a:tc>
                <a:tc hMerge="1">
                  <a:txBody>
                    <a:bodyPr/>
                    <a:lstStyle/>
                    <a:p>
                      <a:endParaRPr lang="ru-RU" dirty="0"/>
                    </a:p>
                  </a:txBody>
                  <a:tcPr/>
                </a:tc>
                <a:tc gridSpan="2">
                  <a:txBody>
                    <a:bodyPr/>
                    <a:lstStyle/>
                    <a:p>
                      <a:r>
                        <a:rPr lang="ru-RU" sz="2000" dirty="0" smtClean="0">
                          <a:latin typeface="Bahnschrift Light Condensed" panose="020B0502040204020203" pitchFamily="34" charset="0"/>
                        </a:rPr>
                        <a:t>Газообразный Хе</a:t>
                      </a:r>
                      <a:endParaRPr lang="ru-RU" sz="2000" dirty="0">
                        <a:latin typeface="Bahnschrift Light Condensed" panose="020B0502040204020203" pitchFamily="34" charset="0"/>
                      </a:endParaRPr>
                    </a:p>
                  </a:txBody>
                  <a:tcPr/>
                </a:tc>
                <a:tc hMerge="1">
                  <a:txBody>
                    <a:bodyPr/>
                    <a:lstStyle/>
                    <a:p>
                      <a:endParaRPr lang="ru-RU" dirty="0"/>
                    </a:p>
                  </a:txBody>
                  <a:tcPr/>
                </a:tc>
                <a:extLst>
                  <a:ext uri="{0D108BD9-81ED-4DB2-BD59-A6C34878D82A}">
                    <a16:rowId xmlns:a16="http://schemas.microsoft.com/office/drawing/2014/main" val="3761045711"/>
                  </a:ext>
                </a:extLst>
              </a:tr>
              <a:tr h="370840">
                <a:tc vMerge="1">
                  <a:txBody>
                    <a:bodyPr/>
                    <a:lstStyle/>
                    <a:p>
                      <a:endParaRPr lang="ru-RU" dirty="0"/>
                    </a:p>
                  </a:txBody>
                  <a:tcPr/>
                </a:tc>
                <a:tc vMerge="1">
                  <a:txBody>
                    <a:bodyPr/>
                    <a:lstStyle/>
                    <a:p>
                      <a:endParaRPr lang="ru-RU" dirty="0"/>
                    </a:p>
                  </a:txBody>
                  <a:tcPr/>
                </a:tc>
                <a:tc>
                  <a:txBody>
                    <a:bodyPr/>
                    <a:lstStyle/>
                    <a:p>
                      <a:r>
                        <a:rPr lang="ru-RU" sz="2000" dirty="0" smtClean="0">
                          <a:latin typeface="Bahnschrift Light Condensed" panose="020B0502040204020203" pitchFamily="34" charset="0"/>
                        </a:rPr>
                        <a:t>Капли</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Струя</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Газовая струя</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Кластерная</a:t>
                      </a:r>
                      <a:r>
                        <a:rPr lang="ru-RU" sz="2000" baseline="0" dirty="0" smtClean="0">
                          <a:latin typeface="Bahnschrift Light Condensed" panose="020B0502040204020203" pitchFamily="34" charset="0"/>
                        </a:rPr>
                        <a:t> струя</a:t>
                      </a:r>
                      <a:endParaRPr lang="ru-RU" sz="2000" dirty="0">
                        <a:latin typeface="Bahnschrift Light Condensed" panose="020B0502040204020203" pitchFamily="34" charset="0"/>
                      </a:endParaRPr>
                    </a:p>
                  </a:txBody>
                  <a:tcPr/>
                </a:tc>
                <a:extLst>
                  <a:ext uri="{0D108BD9-81ED-4DB2-BD59-A6C34878D82A}">
                    <a16:rowId xmlns:a16="http://schemas.microsoft.com/office/drawing/2014/main" val="2236531573"/>
                  </a:ext>
                </a:extLst>
              </a:tr>
              <a:tr h="370840">
                <a:tc>
                  <a:txBody>
                    <a:bodyPr/>
                    <a:lstStyle/>
                    <a:p>
                      <a:r>
                        <a:rPr lang="ru-RU" sz="2000" dirty="0" smtClean="0">
                          <a:latin typeface="Bahnschrift Light Condensed" panose="020B0502040204020203" pitchFamily="34" charset="0"/>
                        </a:rPr>
                        <a:t>СЕ</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0.9 %/2%</a:t>
                      </a:r>
                      <a:r>
                        <a:rPr lang="en-US" sz="2000" dirty="0" smtClean="0">
                          <a:latin typeface="Bahnschrift Light Condensed" panose="020B0502040204020203" pitchFamily="34" charset="0"/>
                        </a:rPr>
                        <a:t>BW(13.5 </a:t>
                      </a:r>
                      <a:r>
                        <a:rPr lang="ru-RU" sz="2000" dirty="0" smtClean="0">
                          <a:latin typeface="Bahnschrift Light Condensed" panose="020B0502040204020203" pitchFamily="34" charset="0"/>
                        </a:rPr>
                        <a:t>нм) 2</a:t>
                      </a:r>
                      <a:r>
                        <a:rPr lang="el-GR" sz="2000" dirty="0" smtClean="0">
                          <a:latin typeface="Bahnschrift Light Condensed" panose="020B0502040204020203" pitchFamily="34" charset="0"/>
                        </a:rPr>
                        <a:t>π</a:t>
                      </a:r>
                      <a:r>
                        <a:rPr lang="ru-RU" sz="2000" dirty="0" smtClean="0">
                          <a:latin typeface="Bahnschrift Light Condensed" panose="020B0502040204020203" pitchFamily="34" charset="0"/>
                        </a:rPr>
                        <a:t> ср </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0,6 %/2%</a:t>
                      </a:r>
                      <a:r>
                        <a:rPr lang="en-US" sz="2000" dirty="0" smtClean="0">
                          <a:latin typeface="Bahnschrift Light Condensed" panose="020B0502040204020203" pitchFamily="34" charset="0"/>
                        </a:rPr>
                        <a:t>BW(13.5</a:t>
                      </a:r>
                      <a:r>
                        <a:rPr lang="ru-RU" sz="2000" dirty="0" smtClean="0">
                          <a:latin typeface="Bahnschrift Light Condensed" panose="020B0502040204020203" pitchFamily="34" charset="0"/>
                        </a:rPr>
                        <a:t> нм) 2</a:t>
                      </a:r>
                      <a:r>
                        <a:rPr lang="el-GR" sz="2000" dirty="0" smtClean="0">
                          <a:latin typeface="Bahnschrift Light Condensed" panose="020B0502040204020203" pitchFamily="34" charset="0"/>
                        </a:rPr>
                        <a:t>π</a:t>
                      </a:r>
                      <a:r>
                        <a:rPr lang="ru-RU" sz="2000" dirty="0" smtClean="0">
                          <a:latin typeface="Bahnschrift Light Condensed" panose="020B0502040204020203" pitchFamily="34" charset="0"/>
                        </a:rPr>
                        <a:t> ср </a:t>
                      </a:r>
                      <a:endParaRPr lang="ru-RU" sz="2000" dirty="0">
                        <a:latin typeface="Bahnschrift Light Condensed" panose="020B0502040204020203" pitchFamily="34" charset="0"/>
                      </a:endParaRPr>
                    </a:p>
                  </a:txBody>
                  <a:tcPr/>
                </a:tc>
                <a:tc>
                  <a:txBody>
                    <a:bodyPr/>
                    <a:lstStyle/>
                    <a:p>
                      <a:r>
                        <a:rPr lang="ru-RU" sz="2000" b="0" dirty="0" smtClean="0">
                          <a:latin typeface="Bahnschrift Light Condensed" panose="020B0502040204020203" pitchFamily="34" charset="0"/>
                          <a:ea typeface="Calibri" panose="020F0502020204030204" pitchFamily="34" charset="0"/>
                          <a:cs typeface="Times New Roman" panose="02020603050405020304" pitchFamily="18" charset="0"/>
                        </a:rPr>
                        <a:t>0,6 %/</a:t>
                      </a:r>
                      <a:r>
                        <a:rPr lang="ru-RU" sz="2000" b="0" dirty="0" smtClean="0">
                          <a:latin typeface="Bahnschrift Light Condensed" panose="020B0502040204020203" pitchFamily="34" charset="0"/>
                        </a:rPr>
                        <a:t>2%</a:t>
                      </a:r>
                      <a:r>
                        <a:rPr lang="en-US" sz="2000" b="0" dirty="0" smtClean="0">
                          <a:latin typeface="Bahnschrift Light Condensed" panose="020B0502040204020203" pitchFamily="34" charset="0"/>
                        </a:rPr>
                        <a:t>BW</a:t>
                      </a:r>
                      <a:r>
                        <a:rPr lang="ru-RU" sz="2000" b="0" dirty="0" smtClean="0">
                          <a:latin typeface="Bahnschrift Light Condensed" panose="020B0502040204020203" pitchFamily="34" charset="0"/>
                        </a:rPr>
                        <a:t>(13</a:t>
                      </a:r>
                      <a:r>
                        <a:rPr lang="en-US" sz="2000" b="0" dirty="0" smtClean="0">
                          <a:latin typeface="Bahnschrift Light Condensed" panose="020B0502040204020203" pitchFamily="34" charset="0"/>
                        </a:rPr>
                        <a:t>.5</a:t>
                      </a:r>
                      <a:r>
                        <a:rPr lang="ru-RU" sz="2000" b="0" dirty="0" smtClean="0">
                          <a:latin typeface="Bahnschrift Light Condensed" panose="020B0502040204020203" pitchFamily="34" charset="0"/>
                        </a:rPr>
                        <a:t> нм)</a:t>
                      </a:r>
                      <a:r>
                        <a:rPr lang="en-US" sz="2000" b="0" dirty="0" smtClean="0">
                          <a:latin typeface="Bahnschrift Light Condensed" panose="020B0502040204020203" pitchFamily="34" charset="0"/>
                        </a:rPr>
                        <a:t> 2</a:t>
                      </a:r>
                      <a:r>
                        <a:rPr lang="el-GR" sz="2000" b="0" dirty="0" smtClean="0">
                          <a:latin typeface="Bahnschrift Light Condensed" panose="020B0502040204020203" pitchFamily="34" charset="0"/>
                        </a:rPr>
                        <a:t>π</a:t>
                      </a:r>
                      <a:r>
                        <a:rPr lang="en-US" sz="2000" b="0" dirty="0" smtClean="0">
                          <a:latin typeface="Bahnschrift Light Condensed" panose="020B0502040204020203" pitchFamily="34" charset="0"/>
                        </a:rPr>
                        <a:t> </a:t>
                      </a:r>
                      <a:r>
                        <a:rPr lang="ru-RU" sz="2000" b="0" dirty="0" smtClean="0">
                          <a:latin typeface="Bahnschrift Light Condensed" panose="020B0502040204020203" pitchFamily="34" charset="0"/>
                        </a:rPr>
                        <a:t>ср </a:t>
                      </a:r>
                      <a:endParaRPr lang="ru-RU" sz="2000" b="0" dirty="0">
                        <a:latin typeface="Bahnschrift Light Condensed"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Bahnschrift Light Condensed" panose="020B0502040204020203" pitchFamily="34" charset="0"/>
                        </a:rPr>
                        <a:t>2,2 %/4%</a:t>
                      </a:r>
                      <a:r>
                        <a:rPr lang="en-US" sz="2000" dirty="0" smtClean="0">
                          <a:latin typeface="Bahnschrift Light Condensed" panose="020B0502040204020203" pitchFamily="34" charset="0"/>
                        </a:rPr>
                        <a:t>BW(1</a:t>
                      </a:r>
                      <a:r>
                        <a:rPr lang="ru-RU" sz="2000" dirty="0" smtClean="0">
                          <a:latin typeface="Bahnschrift Light Condensed" panose="020B0502040204020203" pitchFamily="34" charset="0"/>
                        </a:rPr>
                        <a:t>1</a:t>
                      </a:r>
                      <a:r>
                        <a:rPr lang="en-US" sz="2000" dirty="0" smtClean="0">
                          <a:latin typeface="Bahnschrift Light Condensed" panose="020B0502040204020203" pitchFamily="34" charset="0"/>
                        </a:rPr>
                        <a:t>.</a:t>
                      </a:r>
                      <a:r>
                        <a:rPr lang="ru-RU" sz="2000" dirty="0" smtClean="0">
                          <a:latin typeface="Bahnschrift Light Condensed" panose="020B0502040204020203" pitchFamily="34" charset="0"/>
                        </a:rPr>
                        <a:t>2</a:t>
                      </a:r>
                      <a:r>
                        <a:rPr lang="en-US" sz="2000" dirty="0" smtClean="0">
                          <a:latin typeface="Bahnschrift Light Condensed" panose="020B0502040204020203" pitchFamily="34" charset="0"/>
                        </a:rPr>
                        <a:t> </a:t>
                      </a:r>
                      <a:r>
                        <a:rPr lang="ru-RU" sz="2000" dirty="0" smtClean="0">
                          <a:latin typeface="Bahnschrift Light Condensed" panose="020B0502040204020203" pitchFamily="34" charset="0"/>
                        </a:rPr>
                        <a:t>нм) 2</a:t>
                      </a:r>
                      <a:r>
                        <a:rPr lang="el-GR" sz="2000" dirty="0" smtClean="0">
                          <a:latin typeface="Bahnschrift Light Condensed" panose="020B0502040204020203" pitchFamily="34" charset="0"/>
                        </a:rPr>
                        <a:t>π</a:t>
                      </a:r>
                      <a:r>
                        <a:rPr lang="ru-RU" sz="2000" dirty="0" smtClean="0">
                          <a:latin typeface="Bahnschrift Light Condensed" panose="020B0502040204020203" pitchFamily="34" charset="0"/>
                        </a:rPr>
                        <a:t> ср </a:t>
                      </a:r>
                    </a:p>
                    <a:p>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1,0</a:t>
                      </a:r>
                      <a:r>
                        <a:rPr lang="en-US" sz="2000" dirty="0" smtClean="0">
                          <a:latin typeface="Bahnschrift Light Condensed" panose="020B0502040204020203" pitchFamily="34" charset="0"/>
                        </a:rPr>
                        <a:t>5</a:t>
                      </a:r>
                      <a:r>
                        <a:rPr lang="ru-RU" sz="2000" dirty="0" smtClean="0">
                          <a:latin typeface="Bahnschrift Light Condensed" panose="020B0502040204020203" pitchFamily="34" charset="0"/>
                        </a:rPr>
                        <a:t> </a:t>
                      </a:r>
                      <a:r>
                        <a:rPr lang="en-US" sz="2000" dirty="0" smtClean="0">
                          <a:latin typeface="Bahnschrift Light Condensed" panose="020B0502040204020203" pitchFamily="34" charset="0"/>
                        </a:rPr>
                        <a:t>%/2,2%BW(13,4</a:t>
                      </a:r>
                      <a:r>
                        <a:rPr lang="ru-RU" sz="2000" dirty="0" smtClean="0">
                          <a:latin typeface="Bahnschrift Light Condensed" panose="020B0502040204020203" pitchFamily="34" charset="0"/>
                        </a:rPr>
                        <a:t> нм)</a:t>
                      </a:r>
                      <a:r>
                        <a:rPr lang="ru-RU" sz="2000" baseline="0" dirty="0" smtClean="0">
                          <a:latin typeface="Bahnschrift Light Condensed" panose="020B0502040204020203" pitchFamily="34" charset="0"/>
                        </a:rPr>
                        <a:t> </a:t>
                      </a:r>
                      <a:r>
                        <a:rPr lang="ru-RU" sz="2000" dirty="0" smtClean="0">
                          <a:latin typeface="Bahnschrift Light Condensed" panose="020B0502040204020203" pitchFamily="34" charset="0"/>
                        </a:rPr>
                        <a:t>2</a:t>
                      </a:r>
                      <a:r>
                        <a:rPr lang="el-GR" sz="2000" dirty="0" smtClean="0">
                          <a:latin typeface="Bahnschrift Light Condensed" panose="020B0502040204020203" pitchFamily="34" charset="0"/>
                        </a:rPr>
                        <a:t>π</a:t>
                      </a:r>
                      <a:r>
                        <a:rPr lang="ru-RU" sz="2000" dirty="0" smtClean="0">
                          <a:latin typeface="Bahnschrift Light Condensed" panose="020B0502040204020203" pitchFamily="34" charset="0"/>
                        </a:rPr>
                        <a:t>ср</a:t>
                      </a:r>
                      <a:endParaRPr lang="ru-RU" sz="2000" dirty="0">
                        <a:latin typeface="Bahnschrift Light Condensed" panose="020B0502040204020203" pitchFamily="34" charset="0"/>
                      </a:endParaRPr>
                    </a:p>
                  </a:txBody>
                  <a:tcPr/>
                </a:tc>
                <a:extLst>
                  <a:ext uri="{0D108BD9-81ED-4DB2-BD59-A6C34878D82A}">
                    <a16:rowId xmlns:a16="http://schemas.microsoft.com/office/drawing/2014/main" val="1748398970"/>
                  </a:ext>
                </a:extLst>
              </a:tr>
              <a:tr h="370840">
                <a:tc>
                  <a:txBody>
                    <a:bodyPr/>
                    <a:lstStyle/>
                    <a:p>
                      <a:r>
                        <a:rPr lang="ru-RU" sz="2000" dirty="0" smtClean="0">
                          <a:latin typeface="Bahnschrift Light Condensed" panose="020B0502040204020203" pitchFamily="34" charset="0"/>
                        </a:rPr>
                        <a:t>Энергия ионов, эВ</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6000</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400</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2000</a:t>
                      </a:r>
                      <a:endParaRPr lang="ru-RU" sz="2000" dirty="0">
                        <a:latin typeface="Bahnschrift Light Condensed" panose="020B0502040204020203" pitchFamily="34" charset="0"/>
                      </a:endParaRPr>
                    </a:p>
                  </a:txBody>
                  <a:tcPr/>
                </a:tc>
                <a:tc>
                  <a:txBody>
                    <a:bodyPr/>
                    <a:lstStyle/>
                    <a:p>
                      <a:r>
                        <a:rPr lang="ru-RU" sz="2000" dirty="0" smtClean="0">
                          <a:latin typeface="Bahnschrift Light Condensed" panose="020B0502040204020203" pitchFamily="34" charset="0"/>
                        </a:rPr>
                        <a:t>60</a:t>
                      </a:r>
                      <a:endParaRPr lang="ru-RU" sz="2000" dirty="0">
                        <a:latin typeface="Bahnschrift Light Condensed" panose="020B0502040204020203" pitchFamily="34" charset="0"/>
                      </a:endParaRPr>
                    </a:p>
                  </a:txBody>
                  <a:tcPr/>
                </a:tc>
                <a:tc>
                  <a:txBody>
                    <a:bodyPr/>
                    <a:lstStyle/>
                    <a:p>
                      <a:endParaRPr lang="ru-RU" sz="2000" dirty="0">
                        <a:latin typeface="Bahnschrift Light Condensed" panose="020B0502040204020203" pitchFamily="34" charset="0"/>
                      </a:endParaRPr>
                    </a:p>
                  </a:txBody>
                  <a:tcPr/>
                </a:tc>
                <a:extLst>
                  <a:ext uri="{0D108BD9-81ED-4DB2-BD59-A6C34878D82A}">
                    <a16:rowId xmlns:a16="http://schemas.microsoft.com/office/drawing/2014/main" val="549241001"/>
                  </a:ext>
                </a:extLst>
              </a:tr>
            </a:tbl>
          </a:graphicData>
        </a:graphic>
      </p:graphicFrame>
      <p:sp>
        <p:nvSpPr>
          <p:cNvPr id="5" name="TextBox 4"/>
          <p:cNvSpPr txBox="1"/>
          <p:nvPr/>
        </p:nvSpPr>
        <p:spPr>
          <a:xfrm>
            <a:off x="245346" y="3231858"/>
            <a:ext cx="11069097" cy="2939266"/>
          </a:xfrm>
          <a:prstGeom prst="rect">
            <a:avLst/>
          </a:prstGeom>
          <a:noFill/>
        </p:spPr>
        <p:txBody>
          <a:bodyPr wrap="square" rtlCol="0">
            <a:spAutoFit/>
          </a:bodyPr>
          <a:lstStyle/>
          <a:p>
            <a:r>
              <a:rPr lang="ru-RU" sz="2400" b="1" dirty="0" smtClean="0">
                <a:latin typeface="Bahnschrift Light SemiCondensed" panose="020B0502040204020203" pitchFamily="34" charset="0"/>
              </a:rPr>
              <a:t>Заключение</a:t>
            </a:r>
          </a:p>
          <a:p>
            <a:endParaRPr lang="ru-RU" dirty="0">
              <a:latin typeface="Bahnschrift Light SemiCondensed" panose="020B0502040204020203" pitchFamily="34" charset="0"/>
            </a:endParaRPr>
          </a:p>
          <a:p>
            <a:pPr marL="285750" indent="-285750" algn="just">
              <a:spcAft>
                <a:spcPts val="600"/>
              </a:spcAft>
              <a:buFont typeface="Arial" panose="020B0604020202020204" pitchFamily="34" charset="0"/>
              <a:buChar char="•"/>
            </a:pPr>
            <a:r>
              <a:rPr lang="ru-RU" sz="2000" dirty="0" smtClean="0">
                <a:latin typeface="Bahnschrift Light SemiCondensed" panose="020B0502040204020203" pitchFamily="34" charset="0"/>
              </a:rPr>
              <a:t>Хе как мишень для генерации лазерной плазмы может подаваться различными способами. Каждый тип мишени имеет свои преимущества и недостатки, может оптимизироваться для конкретных приложений с помощью модификаций системы подачи мишени или лазерного возбуждения</a:t>
            </a:r>
          </a:p>
          <a:p>
            <a:pPr marL="285750" indent="-285750" algn="just">
              <a:buFont typeface="Arial" panose="020B0604020202020204" pitchFamily="34" charset="0"/>
              <a:buChar char="•"/>
            </a:pPr>
            <a:r>
              <a:rPr lang="ru-RU" sz="2000" dirty="0" smtClean="0">
                <a:latin typeface="Bahnschrift Light SemiCondensed" panose="020B0502040204020203" pitchFamily="34" charset="0"/>
              </a:rPr>
              <a:t>Для литографических применений более перспективным является газоструйная Хе мишень. Такой источник дает высокие СЕ на длине волны 11.2 нм и отсутствие быстрых ионов, загрязняющих или разрушающих оптические элементы вблизи искры</a:t>
            </a:r>
          </a:p>
          <a:p>
            <a:endParaRPr lang="ru-RU" dirty="0">
              <a:latin typeface="Bahnschrift Light SemiCondensed" panose="020B0502040204020203" pitchFamily="34" charset="0"/>
            </a:endParaRPr>
          </a:p>
        </p:txBody>
      </p:sp>
    </p:spTree>
    <p:extLst>
      <p:ext uri="{BB962C8B-B14F-4D97-AF65-F5344CB8AC3E}">
        <p14:creationId xmlns:p14="http://schemas.microsoft.com/office/powerpoint/2010/main" val="417597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95542"/>
            <a:ext cx="10515600" cy="1325563"/>
          </a:xfrm>
        </p:spPr>
        <p:txBody>
          <a:bodyPr>
            <a:normAutofit/>
          </a:bodyPr>
          <a:lstStyle/>
          <a:p>
            <a:pPr algn="ctr"/>
            <a:r>
              <a:rPr lang="ru-RU" sz="4800" dirty="0" smtClean="0">
                <a:latin typeface="Bahnschrift SemiBold SemiConden" panose="020B0502040204020203" pitchFamily="34" charset="0"/>
              </a:rPr>
              <a:t>Спасибо за внимание!</a:t>
            </a:r>
            <a:endParaRPr lang="ru-RU" sz="4800" dirty="0">
              <a:latin typeface="Bahnschrift SemiBold SemiConden" panose="020B0502040204020203" pitchFamily="34" charset="0"/>
            </a:endParaRPr>
          </a:p>
        </p:txBody>
      </p:sp>
    </p:spTree>
    <p:extLst>
      <p:ext uri="{BB962C8B-B14F-4D97-AF65-F5344CB8AC3E}">
        <p14:creationId xmlns:p14="http://schemas.microsoft.com/office/powerpoint/2010/main" val="296543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rotWithShape="1">
          <a:blip r:embed="rId3"/>
          <a:srcRect l="2245" r="2744" b="22130"/>
          <a:stretch/>
        </p:blipFill>
        <p:spPr>
          <a:xfrm>
            <a:off x="4594138" y="1131361"/>
            <a:ext cx="3776019" cy="2678885"/>
          </a:xfrm>
          <a:prstGeom prst="rect">
            <a:avLst/>
          </a:prstGeom>
        </p:spPr>
      </p:pic>
      <p:sp>
        <p:nvSpPr>
          <p:cNvPr id="2" name="Заголовок 1"/>
          <p:cNvSpPr>
            <a:spLocks noGrp="1"/>
          </p:cNvSpPr>
          <p:nvPr>
            <p:ph type="title"/>
          </p:nvPr>
        </p:nvSpPr>
        <p:spPr>
          <a:xfrm>
            <a:off x="237565" y="53190"/>
            <a:ext cx="10515600" cy="701675"/>
          </a:xfrm>
        </p:spPr>
        <p:txBody>
          <a:bodyPr/>
          <a:lstStyle/>
          <a:p>
            <a:r>
              <a:rPr lang="ru-RU" dirty="0" smtClean="0">
                <a:latin typeface="Bahnschrift SemiBold" panose="020B0502040204020203" pitchFamily="34" charset="0"/>
              </a:rPr>
              <a:t>Ксенон как мишень для ЛПИ</a:t>
            </a:r>
            <a:endParaRPr lang="ru-RU" dirty="0">
              <a:latin typeface="Bahnschrift SemiBold" panose="020B0502040204020203" pitchFamily="34" charset="0"/>
            </a:endParaRPr>
          </a:p>
        </p:txBody>
      </p:sp>
      <p:sp>
        <p:nvSpPr>
          <p:cNvPr id="4" name="AutoShape 2" descr="Ксенон. Большая российская энциклопедия"/>
          <p:cNvSpPr>
            <a:spLocks noGrp="1" noChangeAspect="1" noChangeArrowheads="1"/>
          </p:cNvSpPr>
          <p:nvPr>
            <p:ph idx="1"/>
          </p:nvPr>
        </p:nvSpPr>
        <p:spPr bwMode="auto">
          <a:xfrm>
            <a:off x="42519" y="6129425"/>
            <a:ext cx="11853816" cy="7229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spcBef>
                <a:spcPts val="0"/>
              </a:spcBef>
              <a:buNone/>
            </a:pPr>
            <a:r>
              <a:rPr lang="en-US" sz="1500" dirty="0">
                <a:latin typeface="Bahnschrift SemiLight Condensed" panose="020B0502040204020203" pitchFamily="34" charset="0"/>
              </a:rPr>
              <a:t>[1] Hansson B. A. M., Hertz H. M. Liquid-jet laser–plasma extreme ultraviolet sources: from droplets to filaments //Journal of Physics D: Applied Physics. – 2004. – </a:t>
            </a:r>
            <a:r>
              <a:rPr lang="ru-RU" sz="1500" dirty="0">
                <a:latin typeface="Bahnschrift SemiLight Condensed" panose="020B0502040204020203" pitchFamily="34" charset="0"/>
              </a:rPr>
              <a:t>Т. 37. – №. 23. – С. 3233.</a:t>
            </a:r>
          </a:p>
          <a:p>
            <a:pPr marL="0" indent="0">
              <a:spcBef>
                <a:spcPts val="0"/>
              </a:spcBef>
              <a:buNone/>
            </a:pPr>
            <a:r>
              <a:rPr lang="en-US" sz="1500" dirty="0">
                <a:latin typeface="Bahnschrift SemiLight Condensed" panose="020B0502040204020203" pitchFamily="34" charset="0"/>
              </a:rPr>
              <a:t>[</a:t>
            </a:r>
            <a:r>
              <a:rPr lang="ru-RU" sz="1500" dirty="0">
                <a:latin typeface="Bahnschrift SemiLight Condensed" panose="020B0502040204020203" pitchFamily="34" charset="0"/>
              </a:rPr>
              <a:t>2</a:t>
            </a:r>
            <a:r>
              <a:rPr lang="en-US" sz="1500" dirty="0">
                <a:latin typeface="Bahnschrift SemiLight Condensed" panose="020B0502040204020203" pitchFamily="34" charset="0"/>
              </a:rPr>
              <a:t>] Komori H. Ion damage analysis on EUV collector mirrors //SPIE. – 2000. – </a:t>
            </a:r>
            <a:r>
              <a:rPr lang="ru-RU" sz="1500" dirty="0">
                <a:latin typeface="Bahnschrift SemiLight Condensed" panose="020B0502040204020203" pitchFamily="34" charset="0"/>
              </a:rPr>
              <a:t>Т. 5374. – С. 710-719.</a:t>
            </a:r>
          </a:p>
          <a:p>
            <a:pPr marL="0" indent="0">
              <a:spcBef>
                <a:spcPts val="0"/>
              </a:spcBef>
              <a:buNone/>
            </a:pPr>
            <a:r>
              <a:rPr lang="en-US" sz="1500" dirty="0">
                <a:latin typeface="Bahnschrift SemiLight Condensed" panose="020B0502040204020203" pitchFamily="34" charset="0"/>
              </a:rPr>
              <a:t>[</a:t>
            </a:r>
            <a:r>
              <a:rPr lang="ru-RU" sz="1500" dirty="0">
                <a:latin typeface="Bahnschrift SemiLight Condensed" panose="020B0502040204020203" pitchFamily="34" charset="0"/>
              </a:rPr>
              <a:t>3</a:t>
            </a:r>
            <a:r>
              <a:rPr lang="en-US" sz="1500" dirty="0">
                <a:latin typeface="Bahnschrift SemiLight Condensed" panose="020B0502040204020203" pitchFamily="34" charset="0"/>
              </a:rPr>
              <a:t>] Daido H. et al. Low-energy ion emission from a xenon gas-puff laser-plasma X-ray source //Applied Physics B. – 2001. – Т. 72. – №. 3. – С. 385-387</a:t>
            </a:r>
            <a:r>
              <a:rPr lang="en-US" sz="1500" dirty="0" smtClean="0">
                <a:latin typeface="Bahnschrift SemiLight Condensed" panose="020B0502040204020203" pitchFamily="34" charset="0"/>
              </a:rPr>
              <a:t>.</a:t>
            </a:r>
            <a:r>
              <a:rPr lang="ru-RU" sz="1500" dirty="0" smtClean="0">
                <a:latin typeface="Bahnschrift SemiLight Condensed" panose="020B0502040204020203" pitchFamily="34" charset="0"/>
              </a:rPr>
              <a:t> </a:t>
            </a:r>
          </a:p>
        </p:txBody>
      </p:sp>
      <p:sp>
        <p:nvSpPr>
          <p:cNvPr id="5" name="AutoShape 4" descr="Ксенон. Большая российская энциклопедия"/>
          <p:cNvSpPr>
            <a:spLocks noChangeAspect="1" noChangeArrowheads="1"/>
          </p:cNvSpPr>
          <p:nvPr/>
        </p:nvSpPr>
        <p:spPr bwMode="auto">
          <a:xfrm>
            <a:off x="1061011" y="1311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TextBox 14"/>
          <p:cNvSpPr txBox="1"/>
          <p:nvPr/>
        </p:nvSpPr>
        <p:spPr>
          <a:xfrm>
            <a:off x="11011539" y="2118598"/>
            <a:ext cx="184731" cy="369332"/>
          </a:xfrm>
          <a:prstGeom prst="rect">
            <a:avLst/>
          </a:prstGeom>
          <a:noFill/>
        </p:spPr>
        <p:txBody>
          <a:bodyPr wrap="none" rtlCol="0">
            <a:spAutoFit/>
          </a:bodyPr>
          <a:lstStyle/>
          <a:p>
            <a:endParaRPr lang="ru-RU" dirty="0"/>
          </a:p>
        </p:txBody>
      </p:sp>
      <p:sp>
        <p:nvSpPr>
          <p:cNvPr id="26" name="TextBox 25"/>
          <p:cNvSpPr txBox="1"/>
          <p:nvPr/>
        </p:nvSpPr>
        <p:spPr>
          <a:xfrm>
            <a:off x="237565" y="623984"/>
            <a:ext cx="4043094" cy="461665"/>
          </a:xfrm>
          <a:prstGeom prst="rect">
            <a:avLst/>
          </a:prstGeom>
          <a:noFill/>
        </p:spPr>
        <p:txBody>
          <a:bodyPr wrap="none" rtlCol="0">
            <a:spAutoFit/>
          </a:bodyPr>
          <a:lstStyle/>
          <a:p>
            <a:r>
              <a:rPr lang="ru-RU" sz="2400" dirty="0" smtClean="0">
                <a:latin typeface="Bahnschrift SemiBold SemiConden" panose="020B0502040204020203" pitchFamily="34" charset="0"/>
              </a:rPr>
              <a:t>Применение в ЭУФ литографии</a:t>
            </a:r>
            <a:endParaRPr lang="ru-RU" sz="2400" dirty="0">
              <a:latin typeface="Bahnschrift SemiBold SemiConden" panose="020B0502040204020203" pitchFamily="34" charset="0"/>
            </a:endParaRPr>
          </a:p>
        </p:txBody>
      </p:sp>
      <p:pic>
        <p:nvPicPr>
          <p:cNvPr id="18" name="Рисунок 17"/>
          <p:cNvPicPr>
            <a:picLocks noChangeAspect="1"/>
          </p:cNvPicPr>
          <p:nvPr/>
        </p:nvPicPr>
        <p:blipFill rotWithShape="1">
          <a:blip r:embed="rId4"/>
          <a:srcRect t="3938"/>
          <a:stretch/>
        </p:blipFill>
        <p:spPr>
          <a:xfrm>
            <a:off x="4452" y="1551951"/>
            <a:ext cx="4531659" cy="3158732"/>
          </a:xfrm>
          <a:prstGeom prst="rect">
            <a:avLst/>
          </a:prstGeom>
        </p:spPr>
      </p:pic>
      <p:sp>
        <p:nvSpPr>
          <p:cNvPr id="19" name="TextBox 18"/>
          <p:cNvSpPr txBox="1"/>
          <p:nvPr/>
        </p:nvSpPr>
        <p:spPr>
          <a:xfrm>
            <a:off x="0" y="985650"/>
            <a:ext cx="4722725" cy="646331"/>
          </a:xfrm>
          <a:prstGeom prst="rect">
            <a:avLst/>
          </a:prstGeom>
          <a:noFill/>
        </p:spPr>
        <p:txBody>
          <a:bodyPr wrap="square" rtlCol="0">
            <a:spAutoFit/>
          </a:bodyPr>
          <a:lstStyle/>
          <a:p>
            <a:r>
              <a:rPr lang="ru-RU" dirty="0" smtClean="0">
                <a:latin typeface="Bahnschrift SemiLight SemiConde" panose="020B0502040204020203" pitchFamily="34" charset="0"/>
              </a:rPr>
              <a:t>Спектры излучения плазмы из жидкоструйных </a:t>
            </a:r>
            <a:r>
              <a:rPr lang="en-US" dirty="0" smtClean="0">
                <a:latin typeface="Bahnschrift SemiLight SemiConde" panose="020B0502040204020203" pitchFamily="34" charset="0"/>
              </a:rPr>
              <a:t>Xe</a:t>
            </a:r>
            <a:r>
              <a:rPr lang="ru-RU" dirty="0" smtClean="0">
                <a:latin typeface="Bahnschrift SemiLight SemiConde" panose="020B0502040204020203" pitchFamily="34" charset="0"/>
              </a:rPr>
              <a:t> и </a:t>
            </a:r>
            <a:r>
              <a:rPr lang="en-US" dirty="0" smtClean="0">
                <a:latin typeface="Bahnschrift SemiLight SemiConde" panose="020B0502040204020203" pitchFamily="34" charset="0"/>
              </a:rPr>
              <a:t>Sn [1]:</a:t>
            </a:r>
            <a:endParaRPr lang="ru-RU" dirty="0">
              <a:latin typeface="Bahnschrift SemiLight SemiConde" panose="020B0502040204020203" pitchFamily="34" charset="0"/>
            </a:endParaRPr>
          </a:p>
        </p:txBody>
      </p:sp>
      <p:sp>
        <p:nvSpPr>
          <p:cNvPr id="20" name="TextBox 19"/>
          <p:cNvSpPr txBox="1"/>
          <p:nvPr/>
        </p:nvSpPr>
        <p:spPr>
          <a:xfrm>
            <a:off x="26011" y="4559598"/>
            <a:ext cx="4597870" cy="1077218"/>
          </a:xfrm>
          <a:prstGeom prst="rect">
            <a:avLst/>
          </a:prstGeom>
          <a:noFill/>
        </p:spPr>
        <p:txBody>
          <a:bodyPr wrap="square" rtlCol="0">
            <a:spAutoFit/>
          </a:bodyPr>
          <a:lstStyle/>
          <a:p>
            <a:r>
              <a:rPr lang="ru-RU" sz="1600" dirty="0" smtClean="0">
                <a:latin typeface="Bahnschrift SemiLight SemiConde" panose="020B0502040204020203" pitchFamily="34" charset="0"/>
              </a:rPr>
              <a:t>Жидкая </a:t>
            </a:r>
            <a:r>
              <a:rPr lang="en-US" sz="1600" dirty="0" smtClean="0">
                <a:latin typeface="Bahnschrift SemiLight SemiConde" panose="020B0502040204020203" pitchFamily="34" charset="0"/>
              </a:rPr>
              <a:t>Xe </a:t>
            </a:r>
            <a:r>
              <a:rPr lang="ru-RU" sz="1600" dirty="0" smtClean="0">
                <a:latin typeface="Bahnschrift SemiLight SemiConde" panose="020B0502040204020203" pitchFamily="34" charset="0"/>
              </a:rPr>
              <a:t>мишень: капиллярное сопло </a:t>
            </a:r>
            <a:r>
              <a:rPr lang="en-US" sz="1600" dirty="0" smtClean="0">
                <a:latin typeface="Bahnschrift SemiLight SemiConde" panose="020B0502040204020203" pitchFamily="34" charset="0"/>
              </a:rPr>
              <a:t>d~</a:t>
            </a:r>
            <a:r>
              <a:rPr lang="ru-RU" sz="1600" dirty="0" smtClean="0">
                <a:latin typeface="Bahnschrift SemiLight SemiConde" panose="020B0502040204020203" pitchFamily="34" charset="0"/>
              </a:rPr>
              <a:t>30 мкм,</a:t>
            </a:r>
            <a:r>
              <a:rPr lang="en-US" sz="1600" dirty="0" smtClean="0">
                <a:latin typeface="Bahnschrift SemiLight SemiConde" panose="020B0502040204020203" pitchFamily="34" charset="0"/>
              </a:rPr>
              <a:t> </a:t>
            </a:r>
            <a:r>
              <a:rPr lang="ru-RU" sz="1600" dirty="0" smtClean="0">
                <a:latin typeface="Bahnschrift SemiLight SemiConde" panose="020B0502040204020203" pitchFamily="34" charset="0"/>
              </a:rPr>
              <a:t>Nd:YAG</a:t>
            </a:r>
            <a:r>
              <a:rPr lang="en-US" sz="1600" dirty="0" smtClean="0">
                <a:latin typeface="Bahnschrift SemiLight SemiConde" panose="020B0502040204020203" pitchFamily="34" charset="0"/>
              </a:rPr>
              <a:t> </a:t>
            </a:r>
            <a:r>
              <a:rPr lang="ru-RU" sz="1600" dirty="0" smtClean="0">
                <a:latin typeface="Bahnschrift SemiLight SemiConde" panose="020B0502040204020203" pitchFamily="34" charset="0"/>
              </a:rPr>
              <a:t>лазер</a:t>
            </a:r>
            <a:r>
              <a:rPr lang="en-US" sz="1600" dirty="0" smtClean="0">
                <a:latin typeface="Bahnschrift SemiLight SemiConde" panose="020B0502040204020203" pitchFamily="34" charset="0"/>
              </a:rPr>
              <a:t> (t~</a:t>
            </a:r>
            <a:r>
              <a:rPr lang="ru-RU" sz="1600" dirty="0" smtClean="0">
                <a:latin typeface="Bahnschrift SemiLight SemiConde" panose="020B0502040204020203" pitchFamily="34" charset="0"/>
              </a:rPr>
              <a:t>5 нс</a:t>
            </a:r>
            <a:r>
              <a:rPr lang="en-US" sz="1600" dirty="0" smtClean="0">
                <a:latin typeface="Bahnschrift SemiLight SemiConde" panose="020B0502040204020203" pitchFamily="34" charset="0"/>
              </a:rPr>
              <a:t>,</a:t>
            </a:r>
            <a:r>
              <a:rPr lang="ru-RU" sz="1600" dirty="0" smtClean="0">
                <a:latin typeface="Bahnschrift SemiLight SemiConde" panose="020B0502040204020203" pitchFamily="34" charset="0"/>
              </a:rPr>
              <a:t> </a:t>
            </a:r>
            <a:r>
              <a:rPr lang="en-US" sz="1600" dirty="0" smtClean="0">
                <a:latin typeface="Bahnschrift SemiLight SemiConde" panose="020B0502040204020203" pitchFamily="34" charset="0"/>
              </a:rPr>
              <a:t>E~</a:t>
            </a:r>
            <a:r>
              <a:rPr lang="ru-RU" sz="1600" dirty="0" smtClean="0">
                <a:latin typeface="Bahnschrift SemiLight SemiConde" panose="020B0502040204020203" pitchFamily="34" charset="0"/>
              </a:rPr>
              <a:t>350 мДж</a:t>
            </a:r>
            <a:r>
              <a:rPr lang="en-US" sz="1600" dirty="0" smtClean="0">
                <a:latin typeface="Bahnschrift SemiLight SemiConde" panose="020B0502040204020203" pitchFamily="34" charset="0"/>
              </a:rPr>
              <a:t>, d</a:t>
            </a:r>
            <a:r>
              <a:rPr lang="ru-RU" sz="1600" dirty="0" smtClean="0">
                <a:latin typeface="Bahnschrift SemiLight SemiConde" panose="020B0502040204020203" pitchFamily="34" charset="0"/>
              </a:rPr>
              <a:t>(FWHM)</a:t>
            </a:r>
            <a:r>
              <a:rPr lang="en-US" sz="1600" dirty="0" smtClean="0">
                <a:latin typeface="Bahnschrift SemiLight SemiConde" panose="020B0502040204020203" pitchFamily="34" charset="0"/>
              </a:rPr>
              <a:t>~</a:t>
            </a:r>
            <a:r>
              <a:rPr lang="ru-RU" sz="1600" dirty="0" smtClean="0">
                <a:latin typeface="Bahnschrift SemiLight SemiConde" panose="020B0502040204020203" pitchFamily="34" charset="0"/>
              </a:rPr>
              <a:t>10 мкм</a:t>
            </a:r>
            <a:r>
              <a:rPr lang="en-US" sz="1600" dirty="0" smtClean="0">
                <a:latin typeface="Bahnschrift SemiLight SemiConde" panose="020B0502040204020203" pitchFamily="34" charset="0"/>
              </a:rPr>
              <a:t>)</a:t>
            </a:r>
            <a:r>
              <a:rPr lang="ru-RU" sz="1600" dirty="0" smtClean="0">
                <a:latin typeface="Bahnschrift SemiLight SemiConde" panose="020B0502040204020203" pitchFamily="34" charset="0"/>
              </a:rPr>
              <a:t>.</a:t>
            </a:r>
            <a:endParaRPr lang="en-US" sz="1600" dirty="0" smtClean="0">
              <a:latin typeface="Bahnschrift SemiLight SemiConde" panose="020B0502040204020203" pitchFamily="34" charset="0"/>
            </a:endParaRPr>
          </a:p>
          <a:p>
            <a:r>
              <a:rPr lang="ru-RU" sz="1600" dirty="0" smtClean="0">
                <a:latin typeface="Bahnschrift SemiLight SemiConde" panose="020B0502040204020203" pitchFamily="34" charset="0"/>
              </a:rPr>
              <a:t>Жидкая </a:t>
            </a:r>
            <a:r>
              <a:rPr lang="en-US" sz="1600" dirty="0" smtClean="0">
                <a:latin typeface="Bahnschrift SemiLight SemiConde" panose="020B0502040204020203" pitchFamily="34" charset="0"/>
              </a:rPr>
              <a:t>Sn </a:t>
            </a:r>
            <a:r>
              <a:rPr lang="ru-RU" sz="1600" dirty="0" smtClean="0">
                <a:latin typeface="Bahnschrift SemiLight SemiConde" panose="020B0502040204020203" pitchFamily="34" charset="0"/>
              </a:rPr>
              <a:t>мишень: сопло </a:t>
            </a:r>
            <a:r>
              <a:rPr lang="en-US" sz="1600" dirty="0" smtClean="0">
                <a:latin typeface="Bahnschrift SemiLight SemiConde" panose="020B0502040204020203" pitchFamily="34" charset="0"/>
              </a:rPr>
              <a:t>d=</a:t>
            </a:r>
            <a:r>
              <a:rPr lang="ru-RU" sz="1600" dirty="0" smtClean="0">
                <a:latin typeface="Bahnschrift SemiLight SemiConde" panose="020B0502040204020203" pitchFamily="34" charset="0"/>
              </a:rPr>
              <a:t>75 мкм,</a:t>
            </a:r>
            <a:r>
              <a:rPr lang="en-US" sz="1600" dirty="0" smtClean="0">
                <a:latin typeface="Bahnschrift SemiLight SemiConde" panose="020B0502040204020203" pitchFamily="34" charset="0"/>
              </a:rPr>
              <a:t> </a:t>
            </a:r>
            <a:r>
              <a:rPr lang="ru-RU" sz="1600" dirty="0">
                <a:latin typeface="Bahnschrift SemiLight SemiConde" panose="020B0502040204020203" pitchFamily="34" charset="0"/>
              </a:rPr>
              <a:t>Nd:YAG</a:t>
            </a:r>
            <a:r>
              <a:rPr lang="en-US" sz="1600" dirty="0">
                <a:latin typeface="Bahnschrift SemiLight SemiConde" panose="020B0502040204020203" pitchFamily="34" charset="0"/>
              </a:rPr>
              <a:t> </a:t>
            </a:r>
            <a:r>
              <a:rPr lang="ru-RU" sz="1600" dirty="0">
                <a:latin typeface="Bahnschrift SemiLight SemiConde" panose="020B0502040204020203" pitchFamily="34" charset="0"/>
              </a:rPr>
              <a:t>лазер</a:t>
            </a:r>
            <a:r>
              <a:rPr lang="en-US" sz="1600" dirty="0">
                <a:latin typeface="Bahnschrift SemiLight SemiConde" panose="020B0502040204020203" pitchFamily="34" charset="0"/>
              </a:rPr>
              <a:t> </a:t>
            </a:r>
            <a:endParaRPr lang="ru-RU" sz="1600" dirty="0" smtClean="0">
              <a:latin typeface="Bahnschrift SemiLight SemiConde" panose="020B0502040204020203" pitchFamily="34" charset="0"/>
            </a:endParaRPr>
          </a:p>
          <a:p>
            <a:r>
              <a:rPr lang="en-US" sz="1600" dirty="0" smtClean="0">
                <a:latin typeface="Bahnschrift SemiLight SemiConde" panose="020B0502040204020203" pitchFamily="34" charset="0"/>
              </a:rPr>
              <a:t>(t~</a:t>
            </a:r>
            <a:r>
              <a:rPr lang="ru-RU" sz="1600" dirty="0">
                <a:latin typeface="Bahnschrift SemiLight SemiConde" panose="020B0502040204020203" pitchFamily="34" charset="0"/>
              </a:rPr>
              <a:t>5 нс</a:t>
            </a:r>
            <a:r>
              <a:rPr lang="en-US" sz="1600" dirty="0">
                <a:latin typeface="Bahnschrift SemiLight SemiConde" panose="020B0502040204020203" pitchFamily="34" charset="0"/>
              </a:rPr>
              <a:t>,</a:t>
            </a:r>
            <a:r>
              <a:rPr lang="ru-RU" sz="1600" dirty="0">
                <a:latin typeface="Bahnschrift SemiLight SemiConde" panose="020B0502040204020203" pitchFamily="34" charset="0"/>
              </a:rPr>
              <a:t> </a:t>
            </a:r>
            <a:r>
              <a:rPr lang="en-US" sz="1600" dirty="0">
                <a:latin typeface="Bahnschrift SemiLight SemiConde" panose="020B0502040204020203" pitchFamily="34" charset="0"/>
              </a:rPr>
              <a:t>E~</a:t>
            </a:r>
            <a:r>
              <a:rPr lang="ru-RU" sz="1600" dirty="0" smtClean="0">
                <a:latin typeface="Bahnschrift SemiLight SemiConde" panose="020B0502040204020203" pitchFamily="34" charset="0"/>
              </a:rPr>
              <a:t>3</a:t>
            </a:r>
            <a:r>
              <a:rPr lang="en-US" sz="1600" dirty="0" smtClean="0">
                <a:latin typeface="Bahnschrift SemiLight SemiConde" panose="020B0502040204020203" pitchFamily="34" charset="0"/>
              </a:rPr>
              <a:t>0</a:t>
            </a:r>
            <a:r>
              <a:rPr lang="ru-RU" sz="1600" dirty="0" smtClean="0">
                <a:latin typeface="Bahnschrift SemiLight SemiConde" panose="020B0502040204020203" pitchFamily="34" charset="0"/>
              </a:rPr>
              <a:t>0 </a:t>
            </a:r>
            <a:r>
              <a:rPr lang="ru-RU" sz="1600" dirty="0">
                <a:latin typeface="Bahnschrift SemiLight SemiConde" panose="020B0502040204020203" pitchFamily="34" charset="0"/>
              </a:rPr>
              <a:t>мДж</a:t>
            </a:r>
            <a:r>
              <a:rPr lang="en-US" sz="1600" dirty="0">
                <a:latin typeface="Bahnschrift SemiLight SemiConde" panose="020B0502040204020203" pitchFamily="34" charset="0"/>
              </a:rPr>
              <a:t>, d</a:t>
            </a:r>
            <a:r>
              <a:rPr lang="ru-RU" sz="1600" dirty="0">
                <a:latin typeface="Bahnschrift SemiLight SemiConde" panose="020B0502040204020203" pitchFamily="34" charset="0"/>
              </a:rPr>
              <a:t>(FWHM)</a:t>
            </a:r>
            <a:r>
              <a:rPr lang="en-US" sz="1600" dirty="0">
                <a:latin typeface="Bahnschrift SemiLight SemiConde" panose="020B0502040204020203" pitchFamily="34" charset="0"/>
              </a:rPr>
              <a:t>~</a:t>
            </a:r>
            <a:r>
              <a:rPr lang="ru-RU" sz="1600" dirty="0" smtClean="0">
                <a:latin typeface="Bahnschrift SemiLight SemiConde" panose="020B0502040204020203" pitchFamily="34" charset="0"/>
              </a:rPr>
              <a:t>1</a:t>
            </a:r>
            <a:r>
              <a:rPr lang="en-US" sz="1600" dirty="0" smtClean="0">
                <a:latin typeface="Bahnschrift SemiLight SemiConde" panose="020B0502040204020203" pitchFamily="34" charset="0"/>
              </a:rPr>
              <a:t>7</a:t>
            </a:r>
            <a:r>
              <a:rPr lang="ru-RU" sz="1600" dirty="0" smtClean="0">
                <a:latin typeface="Bahnschrift SemiLight SemiConde" panose="020B0502040204020203" pitchFamily="34" charset="0"/>
              </a:rPr>
              <a:t> </a:t>
            </a:r>
            <a:r>
              <a:rPr lang="ru-RU" sz="1600" dirty="0">
                <a:latin typeface="Bahnschrift SemiLight SemiConde" panose="020B0502040204020203" pitchFamily="34" charset="0"/>
              </a:rPr>
              <a:t>мкм</a:t>
            </a:r>
            <a:r>
              <a:rPr lang="en-US" sz="1600" dirty="0">
                <a:latin typeface="Bahnschrift SemiLight SemiConde" panose="020B0502040204020203" pitchFamily="34" charset="0"/>
              </a:rPr>
              <a:t>)</a:t>
            </a:r>
            <a:r>
              <a:rPr lang="ru-RU" sz="1600" dirty="0">
                <a:latin typeface="Bahnschrift SemiLight SemiConde" panose="020B0502040204020203" pitchFamily="34" charset="0"/>
              </a:rPr>
              <a:t>.</a:t>
            </a:r>
          </a:p>
        </p:txBody>
      </p:sp>
      <p:sp>
        <p:nvSpPr>
          <p:cNvPr id="22" name="Прямоугольник 21"/>
          <p:cNvSpPr/>
          <p:nvPr/>
        </p:nvSpPr>
        <p:spPr>
          <a:xfrm>
            <a:off x="2290475" y="1712011"/>
            <a:ext cx="1985479" cy="369332"/>
          </a:xfrm>
          <a:prstGeom prst="rect">
            <a:avLst/>
          </a:prstGeom>
        </p:spPr>
        <p:txBody>
          <a:bodyPr wrap="square">
            <a:spAutoFit/>
          </a:bodyPr>
          <a:lstStyle/>
          <a:p>
            <a:r>
              <a:rPr lang="en-US" dirty="0" smtClean="0">
                <a:latin typeface="Bahnschrift SemiLight Condensed" panose="020B0502040204020203" pitchFamily="34" charset="0"/>
              </a:rPr>
              <a:t>CE=0.95</a:t>
            </a:r>
            <a:r>
              <a:rPr lang="en-US" dirty="0">
                <a:latin typeface="Bahnschrift SemiLight Condensed" panose="020B0502040204020203" pitchFamily="34" charset="0"/>
              </a:rPr>
              <a:t>%/(2%BW 2</a:t>
            </a:r>
            <a:r>
              <a:rPr lang="en-US" i="1" dirty="0">
                <a:latin typeface="Bahnschrift SemiLight Condensed" panose="020B0502040204020203" pitchFamily="34" charset="0"/>
              </a:rPr>
              <a:t>π </a:t>
            </a:r>
            <a:r>
              <a:rPr lang="en-US" dirty="0" err="1">
                <a:latin typeface="Bahnschrift SemiLight Condensed" panose="020B0502040204020203" pitchFamily="34" charset="0"/>
              </a:rPr>
              <a:t>sr</a:t>
            </a:r>
            <a:r>
              <a:rPr lang="en-US" dirty="0" smtClean="0">
                <a:latin typeface="Bahnschrift SemiLight Condensed" panose="020B0502040204020203" pitchFamily="34" charset="0"/>
              </a:rPr>
              <a:t>)</a:t>
            </a:r>
            <a:endParaRPr lang="ru-RU" dirty="0">
              <a:latin typeface="Bahnschrift SemiLight Condensed" panose="020B0502040204020203" pitchFamily="34" charset="0"/>
            </a:endParaRPr>
          </a:p>
        </p:txBody>
      </p:sp>
      <p:sp>
        <p:nvSpPr>
          <p:cNvPr id="27" name="Прямоугольник 26"/>
          <p:cNvSpPr/>
          <p:nvPr/>
        </p:nvSpPr>
        <p:spPr>
          <a:xfrm>
            <a:off x="2324946" y="3762512"/>
            <a:ext cx="1985479" cy="369332"/>
          </a:xfrm>
          <a:prstGeom prst="rect">
            <a:avLst/>
          </a:prstGeom>
        </p:spPr>
        <p:txBody>
          <a:bodyPr wrap="square">
            <a:spAutoFit/>
          </a:bodyPr>
          <a:lstStyle/>
          <a:p>
            <a:r>
              <a:rPr lang="en-US" dirty="0" smtClean="0">
                <a:latin typeface="Bahnschrift SemiLight Condensed" panose="020B0502040204020203" pitchFamily="34" charset="0"/>
              </a:rPr>
              <a:t>CE=</a:t>
            </a:r>
            <a:r>
              <a:rPr lang="ru-RU" dirty="0" smtClean="0">
                <a:latin typeface="Bahnschrift SemiLight Condensed" panose="020B0502040204020203" pitchFamily="34" charset="0"/>
              </a:rPr>
              <a:t>2,5</a:t>
            </a:r>
            <a:r>
              <a:rPr lang="en-US" dirty="0" smtClean="0">
                <a:latin typeface="Bahnschrift SemiLight Condensed" panose="020B0502040204020203" pitchFamily="34" charset="0"/>
              </a:rPr>
              <a:t>%/(</a:t>
            </a:r>
            <a:r>
              <a:rPr lang="en-US" dirty="0">
                <a:latin typeface="Bahnschrift SemiLight Condensed" panose="020B0502040204020203" pitchFamily="34" charset="0"/>
              </a:rPr>
              <a:t>2%BW 2</a:t>
            </a:r>
            <a:r>
              <a:rPr lang="en-US" i="1" dirty="0">
                <a:latin typeface="Bahnschrift SemiLight Condensed" panose="020B0502040204020203" pitchFamily="34" charset="0"/>
              </a:rPr>
              <a:t>π </a:t>
            </a:r>
            <a:r>
              <a:rPr lang="en-US" dirty="0" err="1">
                <a:latin typeface="Bahnschrift SemiLight Condensed" panose="020B0502040204020203" pitchFamily="34" charset="0"/>
              </a:rPr>
              <a:t>sr</a:t>
            </a:r>
            <a:r>
              <a:rPr lang="en-US" dirty="0" smtClean="0">
                <a:latin typeface="Bahnschrift SemiLight Condensed" panose="020B0502040204020203" pitchFamily="34" charset="0"/>
              </a:rPr>
              <a:t>)</a:t>
            </a:r>
            <a:endParaRPr lang="ru-RU" dirty="0">
              <a:latin typeface="Bahnschrift SemiLight Condensed" panose="020B0502040204020203" pitchFamily="34" charset="0"/>
            </a:endParaRPr>
          </a:p>
        </p:txBody>
      </p:sp>
      <p:pic>
        <p:nvPicPr>
          <p:cNvPr id="23" name="Рисунок 22"/>
          <p:cNvPicPr>
            <a:picLocks noChangeAspect="1"/>
          </p:cNvPicPr>
          <p:nvPr/>
        </p:nvPicPr>
        <p:blipFill rotWithShape="1">
          <a:blip r:embed="rId5"/>
          <a:srcRect t="5670" b="3316"/>
          <a:stretch/>
        </p:blipFill>
        <p:spPr>
          <a:xfrm>
            <a:off x="7680531" y="3539519"/>
            <a:ext cx="4415610" cy="2647990"/>
          </a:xfrm>
          <a:prstGeom prst="rect">
            <a:avLst/>
          </a:prstGeom>
        </p:spPr>
      </p:pic>
      <p:sp>
        <p:nvSpPr>
          <p:cNvPr id="29" name="TextBox 28"/>
          <p:cNvSpPr txBox="1"/>
          <p:nvPr/>
        </p:nvSpPr>
        <p:spPr>
          <a:xfrm>
            <a:off x="4735917" y="3787353"/>
            <a:ext cx="3373621" cy="923330"/>
          </a:xfrm>
          <a:prstGeom prst="rect">
            <a:avLst/>
          </a:prstGeom>
          <a:noFill/>
        </p:spPr>
        <p:txBody>
          <a:bodyPr wrap="square" rtlCol="0">
            <a:spAutoFit/>
          </a:bodyPr>
          <a:lstStyle/>
          <a:p>
            <a:r>
              <a:rPr lang="ru-RU" dirty="0" smtClean="0">
                <a:latin typeface="Bahnschrift SemiLight SemiConde" panose="020B0502040204020203" pitchFamily="34" charset="0"/>
              </a:rPr>
              <a:t>Ионные токи из плазмы с твердотельной </a:t>
            </a:r>
            <a:r>
              <a:rPr lang="en-US" dirty="0" smtClean="0">
                <a:latin typeface="Bahnschrift SemiLight SemiConde" panose="020B0502040204020203" pitchFamily="34" charset="0"/>
              </a:rPr>
              <a:t>Sn</a:t>
            </a:r>
            <a:r>
              <a:rPr lang="ru-RU" dirty="0" smtClean="0">
                <a:latin typeface="Bahnschrift SemiLight SemiConde" panose="020B0502040204020203" pitchFamily="34" charset="0"/>
              </a:rPr>
              <a:t> и газовой </a:t>
            </a:r>
            <a:r>
              <a:rPr lang="en-US" dirty="0" smtClean="0">
                <a:latin typeface="Bahnschrift SemiLight SemiConde" panose="020B0502040204020203" pitchFamily="34" charset="0"/>
              </a:rPr>
              <a:t>Xe </a:t>
            </a:r>
            <a:r>
              <a:rPr lang="ru-RU" dirty="0" smtClean="0">
                <a:latin typeface="Bahnschrift SemiLight SemiConde" panose="020B0502040204020203" pitchFamily="34" charset="0"/>
              </a:rPr>
              <a:t>мишенями</a:t>
            </a:r>
            <a:r>
              <a:rPr lang="en-US" dirty="0" smtClean="0">
                <a:latin typeface="Bahnschrift SemiLight SemiConde" panose="020B0502040204020203" pitchFamily="34" charset="0"/>
              </a:rPr>
              <a:t> [3]:</a:t>
            </a:r>
            <a:endParaRPr lang="ru-RU" dirty="0">
              <a:latin typeface="Bahnschrift SemiLight SemiConde" panose="020B0502040204020203" pitchFamily="34" charset="0"/>
            </a:endParaRPr>
          </a:p>
        </p:txBody>
      </p:sp>
      <p:sp>
        <p:nvSpPr>
          <p:cNvPr id="24" name="Прямоугольник 23"/>
          <p:cNvSpPr/>
          <p:nvPr/>
        </p:nvSpPr>
        <p:spPr>
          <a:xfrm>
            <a:off x="4735917" y="4628629"/>
            <a:ext cx="2768707" cy="338554"/>
          </a:xfrm>
          <a:prstGeom prst="rect">
            <a:avLst/>
          </a:prstGeom>
        </p:spPr>
        <p:txBody>
          <a:bodyPr wrap="none">
            <a:spAutoFit/>
          </a:bodyPr>
          <a:lstStyle/>
          <a:p>
            <a:r>
              <a:rPr lang="en-US" sz="1600" dirty="0">
                <a:latin typeface="Bahnschrift SemiLight SemiConde" panose="020B0502040204020203" pitchFamily="34" charset="0"/>
              </a:rPr>
              <a:t>Nd:YAG </a:t>
            </a:r>
            <a:r>
              <a:rPr lang="ru-RU" sz="1600" dirty="0">
                <a:latin typeface="Bahnschrift SemiLight SemiConde" panose="020B0502040204020203" pitchFamily="34" charset="0"/>
              </a:rPr>
              <a:t>лазер</a:t>
            </a:r>
            <a:r>
              <a:rPr lang="en-US" sz="1600" dirty="0">
                <a:latin typeface="Bahnschrift SemiLight SemiConde" panose="020B0502040204020203" pitchFamily="34" charset="0"/>
              </a:rPr>
              <a:t> (E~0.7 </a:t>
            </a:r>
            <a:r>
              <a:rPr lang="ru-RU" sz="1600" dirty="0">
                <a:latin typeface="Bahnschrift SemiLight SemiConde" panose="020B0502040204020203" pitchFamily="34" charset="0"/>
              </a:rPr>
              <a:t>Дж,</a:t>
            </a:r>
            <a:r>
              <a:rPr lang="en-US" sz="1600" dirty="0">
                <a:latin typeface="Bahnschrift SemiLight SemiConde" panose="020B0502040204020203" pitchFamily="34" charset="0"/>
              </a:rPr>
              <a:t>  t~8 </a:t>
            </a:r>
            <a:r>
              <a:rPr lang="ru-RU" sz="1600" dirty="0">
                <a:latin typeface="Bahnschrift SemiLight SemiConde" panose="020B0502040204020203" pitchFamily="34" charset="0"/>
              </a:rPr>
              <a:t>нс</a:t>
            </a:r>
            <a:r>
              <a:rPr lang="en-US" sz="1600" dirty="0">
                <a:latin typeface="Bahnschrift SemiLight SemiConde" panose="020B0502040204020203" pitchFamily="34" charset="0"/>
              </a:rPr>
              <a:t>)</a:t>
            </a:r>
            <a:endParaRPr lang="ru-RU" sz="1600" dirty="0">
              <a:latin typeface="Bahnschrift SemiLight SemiConde" panose="020B0502040204020203" pitchFamily="34" charset="0"/>
            </a:endParaRPr>
          </a:p>
        </p:txBody>
      </p:sp>
      <p:sp>
        <p:nvSpPr>
          <p:cNvPr id="32" name="Прямоугольник 31"/>
          <p:cNvSpPr/>
          <p:nvPr/>
        </p:nvSpPr>
        <p:spPr>
          <a:xfrm>
            <a:off x="4735917" y="4967183"/>
            <a:ext cx="1268296" cy="707886"/>
          </a:xfrm>
          <a:prstGeom prst="rect">
            <a:avLst/>
          </a:prstGeom>
        </p:spPr>
        <p:txBody>
          <a:bodyPr wrap="none">
            <a:spAutoFit/>
          </a:bodyPr>
          <a:lstStyle/>
          <a:p>
            <a:r>
              <a:rPr lang="en-US" sz="2000" dirty="0" err="1" smtClean="0">
                <a:latin typeface="Bahnschrift SemiLight SemiConde" panose="020B0502040204020203" pitchFamily="34" charset="0"/>
              </a:rPr>
              <a:t>E</a:t>
            </a:r>
            <a:r>
              <a:rPr lang="en-US" sz="2000" baseline="-25000" dirty="0" err="1" smtClean="0">
                <a:latin typeface="Bahnschrift SemiLight SemiConde" panose="020B0502040204020203" pitchFamily="34" charset="0"/>
              </a:rPr>
              <a:t>Sn</a:t>
            </a:r>
            <a:r>
              <a:rPr lang="en-US" sz="2000" dirty="0" smtClean="0">
                <a:latin typeface="Bahnschrift SemiLight SemiConde" panose="020B0502040204020203" pitchFamily="34" charset="0"/>
              </a:rPr>
              <a:t>~</a:t>
            </a:r>
            <a:r>
              <a:rPr lang="ru-RU" sz="2000" dirty="0" smtClean="0">
                <a:latin typeface="Bahnschrift SemiLight SemiConde" panose="020B0502040204020203" pitchFamily="34" charset="0"/>
              </a:rPr>
              <a:t>42</a:t>
            </a:r>
            <a:r>
              <a:rPr lang="en-US" sz="2000" dirty="0" smtClean="0">
                <a:latin typeface="Bahnschrift SemiLight SemiConde" panose="020B0502040204020203" pitchFamily="34" charset="0"/>
              </a:rPr>
              <a:t>0 </a:t>
            </a:r>
            <a:r>
              <a:rPr lang="ru-RU" sz="2000" dirty="0" smtClean="0">
                <a:latin typeface="Bahnschrift SemiLight SemiConde" panose="020B0502040204020203" pitchFamily="34" charset="0"/>
              </a:rPr>
              <a:t>эВ</a:t>
            </a:r>
          </a:p>
          <a:p>
            <a:r>
              <a:rPr lang="en-US" sz="2000" dirty="0" smtClean="0">
                <a:latin typeface="Bahnschrift SemiLight SemiConde" panose="020B0502040204020203" pitchFamily="34" charset="0"/>
              </a:rPr>
              <a:t>E</a:t>
            </a:r>
            <a:r>
              <a:rPr lang="en-US" sz="2000" baseline="-25000" dirty="0">
                <a:latin typeface="Bahnschrift SemiLight SemiConde" panose="020B0502040204020203" pitchFamily="34" charset="0"/>
              </a:rPr>
              <a:t>X</a:t>
            </a:r>
            <a:r>
              <a:rPr lang="en-US" sz="2000" baseline="-25000" dirty="0" smtClean="0">
                <a:latin typeface="Bahnschrift SemiLight SemiConde" panose="020B0502040204020203" pitchFamily="34" charset="0"/>
              </a:rPr>
              <a:t>e</a:t>
            </a:r>
            <a:r>
              <a:rPr lang="en-US" sz="2000" dirty="0" smtClean="0">
                <a:latin typeface="Bahnschrift SemiLight SemiConde" panose="020B0502040204020203" pitchFamily="34" charset="0"/>
              </a:rPr>
              <a:t>~0,1 </a:t>
            </a:r>
            <a:r>
              <a:rPr lang="ru-RU" sz="2000" dirty="0" smtClean="0">
                <a:latin typeface="Bahnschrift SemiLight SemiConde" panose="020B0502040204020203" pitchFamily="34" charset="0"/>
              </a:rPr>
              <a:t>эВ</a:t>
            </a:r>
            <a:endParaRPr lang="ru-RU" sz="2000" dirty="0">
              <a:latin typeface="Bahnschrift SemiLight SemiConde" panose="020B0502040204020203" pitchFamily="34" charset="0"/>
            </a:endParaRPr>
          </a:p>
        </p:txBody>
      </p:sp>
      <p:sp>
        <p:nvSpPr>
          <p:cNvPr id="21" name="Прямоугольник 20"/>
          <p:cNvSpPr/>
          <p:nvPr/>
        </p:nvSpPr>
        <p:spPr>
          <a:xfrm>
            <a:off x="8271771" y="1340081"/>
            <a:ext cx="2924499" cy="584775"/>
          </a:xfrm>
          <a:prstGeom prst="rect">
            <a:avLst/>
          </a:prstGeom>
        </p:spPr>
        <p:txBody>
          <a:bodyPr wrap="square">
            <a:spAutoFit/>
          </a:bodyPr>
          <a:lstStyle/>
          <a:p>
            <a:r>
              <a:rPr lang="en-US" sz="1600" dirty="0" smtClean="0">
                <a:latin typeface="Bahnschrift SemiLight SemiConde" panose="020B0502040204020203" pitchFamily="34" charset="0"/>
              </a:rPr>
              <a:t>Nd:YAG </a:t>
            </a:r>
            <a:r>
              <a:rPr lang="ru-RU" sz="1600" dirty="0" smtClean="0">
                <a:latin typeface="Bahnschrift SemiLight SemiConde" panose="020B0502040204020203" pitchFamily="34" charset="0"/>
              </a:rPr>
              <a:t>лазер (</a:t>
            </a:r>
            <a:r>
              <a:rPr lang="el-GR" sz="1600" dirty="0" smtClean="0">
                <a:latin typeface="Bahnschrift SemiLight SemiConde" panose="020B0502040204020203" pitchFamily="34" charset="0"/>
              </a:rPr>
              <a:t>τ=8 </a:t>
            </a:r>
            <a:r>
              <a:rPr lang="ru-RU" sz="1600" dirty="0" smtClean="0">
                <a:latin typeface="Bahnschrift SemiLight SemiConde" panose="020B0502040204020203" pitchFamily="34" charset="0"/>
              </a:rPr>
              <a:t>нс, </a:t>
            </a:r>
            <a:r>
              <a:rPr lang="en-US" sz="1600" dirty="0" smtClean="0">
                <a:latin typeface="Bahnschrift SemiLight SemiConde" panose="020B0502040204020203" pitchFamily="34" charset="0"/>
              </a:rPr>
              <a:t>E=</a:t>
            </a:r>
            <a:r>
              <a:rPr lang="ru-RU" sz="1600" dirty="0" smtClean="0">
                <a:latin typeface="Bahnschrift SemiLight SemiConde" panose="020B0502040204020203" pitchFamily="34" charset="0"/>
              </a:rPr>
              <a:t>2</a:t>
            </a:r>
            <a:r>
              <a:rPr lang="en-US" sz="1600" dirty="0" smtClean="0">
                <a:latin typeface="Bahnschrift SemiLight SemiConde" panose="020B0502040204020203" pitchFamily="34" charset="0"/>
              </a:rPr>
              <a:t>00 </a:t>
            </a:r>
            <a:r>
              <a:rPr lang="ru-RU" sz="1600" dirty="0" smtClean="0">
                <a:latin typeface="Bahnschrift SemiLight SemiConde" panose="020B0502040204020203" pitchFamily="34" charset="0"/>
              </a:rPr>
              <a:t>мДж, </a:t>
            </a:r>
            <a:r>
              <a:rPr lang="en-US" sz="1600" dirty="0" smtClean="0">
                <a:latin typeface="Bahnschrift SemiLight SemiConde" panose="020B0502040204020203" pitchFamily="34" charset="0"/>
              </a:rPr>
              <a:t>W=~4*10</a:t>
            </a:r>
            <a:r>
              <a:rPr lang="en-US" sz="1600" baseline="30000" dirty="0" smtClean="0">
                <a:latin typeface="Bahnschrift SemiLight SemiConde" panose="020B0502040204020203" pitchFamily="34" charset="0"/>
              </a:rPr>
              <a:t>11</a:t>
            </a:r>
            <a:r>
              <a:rPr lang="en-US" sz="1600" dirty="0" smtClean="0">
                <a:latin typeface="Bahnschrift SemiLight SemiConde" panose="020B0502040204020203" pitchFamily="34" charset="0"/>
              </a:rPr>
              <a:t> </a:t>
            </a:r>
            <a:r>
              <a:rPr lang="ru-RU" sz="1600" dirty="0" smtClean="0">
                <a:latin typeface="Bahnschrift SemiLight SemiConde" panose="020B0502040204020203" pitchFamily="34" charset="0"/>
              </a:rPr>
              <a:t>Вт/см</a:t>
            </a:r>
            <a:r>
              <a:rPr lang="ru-RU" sz="1600" baseline="30000" dirty="0" smtClean="0">
                <a:latin typeface="Bahnschrift SemiLight SemiConde" panose="020B0502040204020203" pitchFamily="34" charset="0"/>
              </a:rPr>
              <a:t>2</a:t>
            </a:r>
            <a:r>
              <a:rPr lang="ru-RU" sz="1600" dirty="0" smtClean="0">
                <a:latin typeface="Bahnschrift SemiLight SemiConde" panose="020B0502040204020203" pitchFamily="34" charset="0"/>
              </a:rPr>
              <a:t>)</a:t>
            </a:r>
            <a:endParaRPr lang="ru-RU" sz="1600" dirty="0">
              <a:latin typeface="Bahnschrift SemiLight SemiConde" panose="020B0502040204020203" pitchFamily="34" charset="0"/>
            </a:endParaRPr>
          </a:p>
        </p:txBody>
      </p:sp>
      <p:sp>
        <p:nvSpPr>
          <p:cNvPr id="25" name="TextBox 24"/>
          <p:cNvSpPr txBox="1"/>
          <p:nvPr/>
        </p:nvSpPr>
        <p:spPr>
          <a:xfrm>
            <a:off x="4857353" y="852687"/>
            <a:ext cx="5349478" cy="369332"/>
          </a:xfrm>
          <a:prstGeom prst="rect">
            <a:avLst/>
          </a:prstGeom>
          <a:noFill/>
        </p:spPr>
        <p:txBody>
          <a:bodyPr wrap="square" rtlCol="0">
            <a:spAutoFit/>
          </a:bodyPr>
          <a:lstStyle/>
          <a:p>
            <a:r>
              <a:rPr lang="ru-RU" dirty="0" smtClean="0">
                <a:latin typeface="Bahnschrift SemiLight SemiConde" panose="020B0502040204020203" pitchFamily="34" charset="0"/>
              </a:rPr>
              <a:t>Быстрые ионы в ЛПИ с жидкоструйной Хе мишенью</a:t>
            </a:r>
            <a:r>
              <a:rPr lang="en-US" dirty="0" smtClean="0">
                <a:latin typeface="Bahnschrift SemiLight SemiConde" panose="020B0502040204020203" pitchFamily="34" charset="0"/>
              </a:rPr>
              <a:t> [2]:</a:t>
            </a:r>
            <a:endParaRPr lang="ru-RU" dirty="0">
              <a:latin typeface="Bahnschrift SemiLight SemiConde" panose="020B0502040204020203" pitchFamily="34" charset="0"/>
            </a:endParaRPr>
          </a:p>
        </p:txBody>
      </p:sp>
    </p:spTree>
    <p:extLst>
      <p:ext uri="{BB962C8B-B14F-4D97-AF65-F5344CB8AC3E}">
        <p14:creationId xmlns:p14="http://schemas.microsoft.com/office/powerpoint/2010/main" val="86339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129172" y="1842638"/>
            <a:ext cx="5164715" cy="3484626"/>
          </a:xfrm>
          <a:prstGeom prst="rect">
            <a:avLst/>
          </a:prstGeom>
        </p:spPr>
      </p:pic>
      <p:sp>
        <p:nvSpPr>
          <p:cNvPr id="2" name="Заголовок 1"/>
          <p:cNvSpPr>
            <a:spLocks noGrp="1"/>
          </p:cNvSpPr>
          <p:nvPr>
            <p:ph type="title"/>
          </p:nvPr>
        </p:nvSpPr>
        <p:spPr>
          <a:xfrm>
            <a:off x="144387" y="0"/>
            <a:ext cx="10515600" cy="854075"/>
          </a:xfrm>
        </p:spPr>
        <p:txBody>
          <a:bodyPr/>
          <a:lstStyle/>
          <a:p>
            <a:r>
              <a:rPr lang="ru-RU" dirty="0" smtClean="0">
                <a:latin typeface="Bahnschrift SemiBold" panose="020B0502040204020203" pitchFamily="34" charset="0"/>
              </a:rPr>
              <a:t>ЛПИ с твердотельной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3" name="Объект 2"/>
          <p:cNvSpPr>
            <a:spLocks noGrp="1"/>
          </p:cNvSpPr>
          <p:nvPr>
            <p:ph idx="1"/>
          </p:nvPr>
        </p:nvSpPr>
        <p:spPr>
          <a:xfrm>
            <a:off x="72103" y="854075"/>
            <a:ext cx="6608106" cy="1261052"/>
          </a:xfrm>
        </p:spPr>
        <p:txBody>
          <a:bodyPr>
            <a:normAutofit lnSpcReduction="10000"/>
          </a:bodyPr>
          <a:lstStyle/>
          <a:p>
            <a:pPr marL="0" indent="0">
              <a:buNone/>
            </a:pPr>
            <a:r>
              <a:rPr lang="ru-RU" sz="2000" dirty="0" smtClean="0">
                <a:latin typeface="Bahnschrift SemiLight SemiConde" panose="020B0502040204020203" pitchFamily="34" charset="0"/>
              </a:rPr>
              <a:t>Ксенон охлаждается до температуры жидкого азота, конденсируется на барабан и создает твердую поверхность для лазерного облучения.</a:t>
            </a:r>
            <a:r>
              <a:rPr lang="ru-RU" sz="2000" dirty="0">
                <a:latin typeface="Bahnschrift SemiLight SemiConde" panose="020B0502040204020203" pitchFamily="34" charset="0"/>
              </a:rPr>
              <a:t> </a:t>
            </a:r>
            <a:endParaRPr lang="ru-RU" sz="2000" dirty="0" smtClean="0">
              <a:latin typeface="Bahnschrift SemiLight SemiConde" panose="020B0502040204020203" pitchFamily="34" charset="0"/>
            </a:endParaRPr>
          </a:p>
          <a:p>
            <a:pPr marL="0" indent="0">
              <a:buNone/>
            </a:pPr>
            <a:r>
              <a:rPr lang="ru-RU" sz="2000" dirty="0" smtClean="0">
                <a:latin typeface="Bahnschrift SemiLight SemiConde" panose="020B0502040204020203" pitchFamily="34" charset="0"/>
              </a:rPr>
              <a:t>(</a:t>
            </a:r>
            <a:r>
              <a:rPr lang="en-US" sz="2000" dirty="0" smtClean="0">
                <a:latin typeface="Bahnschrift SemiLight SemiConde" panose="020B0502040204020203" pitchFamily="34" charset="0"/>
              </a:rPr>
              <a:t>Nd:YAG</a:t>
            </a:r>
            <a:r>
              <a:rPr lang="ru-RU" sz="2000" dirty="0" smtClean="0">
                <a:latin typeface="Bahnschrift SemiLight SemiConde" panose="020B0502040204020203" pitchFamily="34" charset="0"/>
              </a:rPr>
              <a:t> лазер,</a:t>
            </a:r>
            <a:r>
              <a:rPr lang="en-US" sz="2000" dirty="0" smtClean="0">
                <a:latin typeface="Bahnschrift SemiLight SemiConde" panose="020B0502040204020203" pitchFamily="34" charset="0"/>
              </a:rPr>
              <a:t> </a:t>
            </a:r>
            <a:r>
              <a:rPr lang="ru-RU" sz="2000" dirty="0" smtClean="0">
                <a:latin typeface="Bahnschrift SemiLight SemiConde" panose="020B0502040204020203" pitchFamily="34" charset="0"/>
              </a:rPr>
              <a:t>1 Дж, </a:t>
            </a:r>
            <a:r>
              <a:rPr lang="en-US" sz="2000" dirty="0" smtClean="0">
                <a:latin typeface="Bahnschrift SemiLight SemiConde" panose="020B0502040204020203" pitchFamily="34" charset="0"/>
              </a:rPr>
              <a:t>W~10</a:t>
            </a:r>
            <a:r>
              <a:rPr lang="en-US" sz="2000" baseline="30000" dirty="0" smtClean="0">
                <a:latin typeface="Bahnschrift SemiLight SemiConde" panose="020B0502040204020203" pitchFamily="34" charset="0"/>
              </a:rPr>
              <a:t>9</a:t>
            </a:r>
            <a:r>
              <a:rPr lang="en-US" sz="2000" dirty="0" smtClean="0">
                <a:latin typeface="Bahnschrift SemiLight SemiConde" panose="020B0502040204020203" pitchFamily="34" charset="0"/>
              </a:rPr>
              <a:t>-5*10</a:t>
            </a:r>
            <a:r>
              <a:rPr lang="en-US" sz="2000" baseline="30000" dirty="0" smtClean="0">
                <a:latin typeface="Bahnschrift SemiLight SemiConde" panose="020B0502040204020203" pitchFamily="34" charset="0"/>
              </a:rPr>
              <a:t>12</a:t>
            </a:r>
            <a:r>
              <a:rPr lang="en-US" sz="2000" dirty="0" smtClean="0">
                <a:latin typeface="Bahnschrift SemiLight SemiConde" panose="020B0502040204020203" pitchFamily="34" charset="0"/>
              </a:rPr>
              <a:t> </a:t>
            </a:r>
            <a:r>
              <a:rPr lang="ru-RU" sz="2000" dirty="0" smtClean="0">
                <a:latin typeface="Bahnschrift SemiLight SemiConde" panose="020B0502040204020203" pitchFamily="34" charset="0"/>
              </a:rPr>
              <a:t>Вт/см</a:t>
            </a:r>
            <a:r>
              <a:rPr lang="ru-RU" sz="2000" baseline="30000" dirty="0" smtClean="0">
                <a:latin typeface="Bahnschrift SemiLight SemiConde" panose="020B0502040204020203" pitchFamily="34" charset="0"/>
              </a:rPr>
              <a:t>2</a:t>
            </a:r>
            <a:r>
              <a:rPr lang="ru-RU" sz="2000" dirty="0" smtClean="0">
                <a:latin typeface="Bahnschrift SemiLight SemiConde" panose="020B0502040204020203" pitchFamily="34" charset="0"/>
              </a:rPr>
              <a:t>)</a:t>
            </a:r>
            <a:endParaRPr lang="ru-RU" sz="2000" baseline="30000" dirty="0" smtClean="0">
              <a:latin typeface="Bahnschrift SemiLight SemiConde" panose="020B0502040204020203" pitchFamily="34" charset="0"/>
            </a:endParaRPr>
          </a:p>
        </p:txBody>
      </p:sp>
      <p:pic>
        <p:nvPicPr>
          <p:cNvPr id="5" name="Рисунок 4"/>
          <p:cNvPicPr>
            <a:picLocks noChangeAspect="1"/>
          </p:cNvPicPr>
          <p:nvPr/>
        </p:nvPicPr>
        <p:blipFill>
          <a:blip r:embed="rId4"/>
          <a:stretch>
            <a:fillRect/>
          </a:stretch>
        </p:blipFill>
        <p:spPr>
          <a:xfrm>
            <a:off x="6737278" y="1170808"/>
            <a:ext cx="4660748" cy="2683793"/>
          </a:xfrm>
          <a:prstGeom prst="rect">
            <a:avLst/>
          </a:prstGeom>
        </p:spPr>
      </p:pic>
      <p:sp>
        <p:nvSpPr>
          <p:cNvPr id="6" name="AutoShape 2" descr="Ксенон. Большая российская энциклопедия"/>
          <p:cNvSpPr txBox="1">
            <a:spLocks noChangeAspect="1" noChangeArrowheads="1"/>
          </p:cNvSpPr>
          <p:nvPr/>
        </p:nvSpPr>
        <p:spPr bwMode="auto">
          <a:xfrm>
            <a:off x="0" y="6508005"/>
            <a:ext cx="11853816" cy="342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latin typeface="Bahnschrift SemiLight Condensed" panose="020B0502040204020203" pitchFamily="34" charset="0"/>
              </a:rPr>
              <a:t>Amano </a:t>
            </a:r>
            <a:r>
              <a:rPr lang="en-US" sz="1400" dirty="0">
                <a:latin typeface="Bahnschrift SemiLight Condensed" panose="020B0502040204020203" pitchFamily="34" charset="0"/>
              </a:rPr>
              <a:t>S. et al. Characterization of a laser-plasma extreme-ultraviolet source using a rotating cryogenic Xe target //Applied Physics B. – 2010. – </a:t>
            </a:r>
            <a:r>
              <a:rPr lang="ru-RU" sz="1400" dirty="0">
                <a:latin typeface="Bahnschrift SemiLight Condensed" panose="020B0502040204020203" pitchFamily="34" charset="0"/>
              </a:rPr>
              <a:t>Т. 101. – №. 1. – С. 213-219</a:t>
            </a:r>
            <a:r>
              <a:rPr lang="ru-RU" sz="1400" dirty="0" smtClean="0">
                <a:latin typeface="Bahnschrift SemiLight Condensed" panose="020B0502040204020203" pitchFamily="34" charset="0"/>
              </a:rPr>
              <a:t>.</a:t>
            </a:r>
          </a:p>
        </p:txBody>
      </p:sp>
      <p:sp>
        <p:nvSpPr>
          <p:cNvPr id="9" name="TextBox 8"/>
          <p:cNvSpPr txBox="1"/>
          <p:nvPr/>
        </p:nvSpPr>
        <p:spPr>
          <a:xfrm>
            <a:off x="6514237" y="824740"/>
            <a:ext cx="5251759" cy="369332"/>
          </a:xfrm>
          <a:prstGeom prst="rect">
            <a:avLst/>
          </a:prstGeom>
          <a:noFill/>
        </p:spPr>
        <p:txBody>
          <a:bodyPr wrap="none" rtlCol="0">
            <a:spAutoFit/>
          </a:bodyPr>
          <a:lstStyle/>
          <a:p>
            <a:r>
              <a:rPr lang="ru-RU" dirty="0" smtClean="0">
                <a:latin typeface="Bahnschrift SemiLight SemiConde" panose="020B0502040204020203" pitchFamily="34" charset="0"/>
              </a:rPr>
              <a:t>Спектры плазмы </a:t>
            </a:r>
            <a:r>
              <a:rPr lang="en-US" dirty="0" smtClean="0">
                <a:latin typeface="Bahnschrift SemiLight SemiConde" panose="020B0502040204020203" pitchFamily="34" charset="0"/>
              </a:rPr>
              <a:t>Xe</a:t>
            </a:r>
            <a:r>
              <a:rPr lang="ru-RU" dirty="0" smtClean="0">
                <a:latin typeface="Bahnschrift SemiLight SemiConde" panose="020B0502040204020203" pitchFamily="34" charset="0"/>
              </a:rPr>
              <a:t> при вращении барабана и </a:t>
            </a:r>
            <a:r>
              <a:rPr lang="ru-RU" dirty="0" smtClean="0">
                <a:latin typeface="Bahnschrift SemiLight SemiConde" panose="020B0502040204020203" pitchFamily="34" charset="0"/>
              </a:rPr>
              <a:t>в покое:</a:t>
            </a:r>
            <a:endParaRPr lang="ru-RU" dirty="0">
              <a:latin typeface="Bahnschrift SemiLight SemiConde" panose="020B0502040204020203" pitchFamily="34" charset="0"/>
            </a:endParaRPr>
          </a:p>
        </p:txBody>
      </p:sp>
      <p:sp>
        <p:nvSpPr>
          <p:cNvPr id="11" name="TextBox 10"/>
          <p:cNvSpPr txBox="1"/>
          <p:nvPr/>
        </p:nvSpPr>
        <p:spPr>
          <a:xfrm>
            <a:off x="72103" y="5570721"/>
            <a:ext cx="6907660" cy="646331"/>
          </a:xfrm>
          <a:prstGeom prst="rect">
            <a:avLst/>
          </a:prstGeom>
          <a:noFill/>
        </p:spPr>
        <p:txBody>
          <a:bodyPr wrap="none" rtlCol="0">
            <a:spAutoFit/>
          </a:bodyPr>
          <a:lstStyle/>
          <a:p>
            <a:r>
              <a:rPr lang="ru-RU" dirty="0" smtClean="0">
                <a:latin typeface="Bahnschrift SemiLight SemiConde" panose="020B0502040204020203" pitchFamily="34" charset="0"/>
              </a:rPr>
              <a:t>Максимальный СЕ для вращающейся мишени 0.9 %/2%</a:t>
            </a:r>
            <a:r>
              <a:rPr lang="en-US" dirty="0" smtClean="0">
                <a:latin typeface="Bahnschrift SemiLight SemiConde" panose="020B0502040204020203" pitchFamily="34" charset="0"/>
              </a:rPr>
              <a:t>BW(13.5 </a:t>
            </a:r>
            <a:r>
              <a:rPr lang="ru-RU" dirty="0" smtClean="0">
                <a:latin typeface="Bahnschrift SemiLight SemiConde" panose="020B0502040204020203" pitchFamily="34" charset="0"/>
              </a:rPr>
              <a:t>нм) 2</a:t>
            </a:r>
            <a:r>
              <a:rPr lang="el-GR" dirty="0" smtClean="0">
                <a:latin typeface="Bahnschrift SemiLight SemiConde" panose="020B0502040204020203" pitchFamily="34" charset="0"/>
              </a:rPr>
              <a:t>π</a:t>
            </a:r>
            <a:r>
              <a:rPr lang="ru-RU" dirty="0">
                <a:latin typeface="Bahnschrift SemiLight SemiConde" panose="020B0502040204020203" pitchFamily="34" charset="0"/>
              </a:rPr>
              <a:t> </a:t>
            </a:r>
            <a:r>
              <a:rPr lang="ru-RU" dirty="0" smtClean="0">
                <a:latin typeface="Bahnschrift SemiLight SemiConde" panose="020B0502040204020203" pitchFamily="34" charset="0"/>
              </a:rPr>
              <a:t>ср </a:t>
            </a:r>
          </a:p>
          <a:p>
            <a:r>
              <a:rPr lang="ru-RU" dirty="0" smtClean="0">
                <a:latin typeface="Bahnschrift SemiLight SemiConde" panose="020B0502040204020203" pitchFamily="34" charset="0"/>
              </a:rPr>
              <a:t>при энергии лазера </a:t>
            </a:r>
            <a:r>
              <a:rPr lang="en-US" dirty="0" smtClean="0">
                <a:latin typeface="Bahnschrift SemiLight SemiConde" panose="020B0502040204020203" pitchFamily="34" charset="0"/>
              </a:rPr>
              <a:t>~10</a:t>
            </a:r>
            <a:r>
              <a:rPr lang="en-US" baseline="30000" dirty="0" smtClean="0">
                <a:latin typeface="Bahnschrift SemiLight SemiConde" panose="020B0502040204020203" pitchFamily="34" charset="0"/>
              </a:rPr>
              <a:t>10</a:t>
            </a:r>
            <a:r>
              <a:rPr lang="en-US" dirty="0" smtClean="0">
                <a:latin typeface="Bahnschrift SemiLight SemiConde" panose="020B0502040204020203" pitchFamily="34" charset="0"/>
              </a:rPr>
              <a:t> </a:t>
            </a:r>
            <a:r>
              <a:rPr lang="ru-RU" dirty="0" smtClean="0">
                <a:latin typeface="Bahnschrift SemiLight SemiConde" panose="020B0502040204020203" pitchFamily="34" charset="0"/>
              </a:rPr>
              <a:t>Вт/см</a:t>
            </a:r>
            <a:r>
              <a:rPr lang="ru-RU" baseline="30000" dirty="0" smtClean="0">
                <a:latin typeface="Bahnschrift SemiLight SemiConde" panose="020B0502040204020203" pitchFamily="34" charset="0"/>
              </a:rPr>
              <a:t>2</a:t>
            </a:r>
            <a:r>
              <a:rPr lang="ru-RU" dirty="0" smtClean="0">
                <a:latin typeface="Bahnschrift SemiLight SemiConde" panose="020B0502040204020203" pitchFamily="34" charset="0"/>
              </a:rPr>
              <a:t>.</a:t>
            </a:r>
            <a:endParaRPr lang="ru-RU" dirty="0">
              <a:latin typeface="Bahnschrift SemiLight SemiConde" panose="020B0502040204020203" pitchFamily="34" charset="0"/>
            </a:endParaRPr>
          </a:p>
        </p:txBody>
      </p:sp>
      <p:pic>
        <p:nvPicPr>
          <p:cNvPr id="12" name="Рисунок 11"/>
          <p:cNvPicPr>
            <a:picLocks noChangeAspect="1"/>
          </p:cNvPicPr>
          <p:nvPr/>
        </p:nvPicPr>
        <p:blipFill>
          <a:blip r:embed="rId5"/>
          <a:stretch>
            <a:fillRect/>
          </a:stretch>
        </p:blipFill>
        <p:spPr>
          <a:xfrm>
            <a:off x="7233135" y="4145554"/>
            <a:ext cx="4701922" cy="2135571"/>
          </a:xfrm>
          <a:prstGeom prst="rect">
            <a:avLst/>
          </a:prstGeom>
        </p:spPr>
      </p:pic>
      <p:sp>
        <p:nvSpPr>
          <p:cNvPr id="10" name="Прямоугольник 9"/>
          <p:cNvSpPr/>
          <p:nvPr/>
        </p:nvSpPr>
        <p:spPr>
          <a:xfrm>
            <a:off x="5084466" y="3805670"/>
            <a:ext cx="5828043" cy="584775"/>
          </a:xfrm>
          <a:prstGeom prst="rect">
            <a:avLst/>
          </a:prstGeom>
        </p:spPr>
        <p:txBody>
          <a:bodyPr wrap="square">
            <a:spAutoFit/>
          </a:bodyPr>
          <a:lstStyle/>
          <a:p>
            <a:r>
              <a:rPr lang="ru-RU" sz="1600" dirty="0" smtClean="0">
                <a:latin typeface="Bahnschrift SemiLight SemiConde" panose="020B0502040204020203" pitchFamily="34" charset="0"/>
              </a:rPr>
              <a:t>Изображение плазмы Хе в ЭУФ диапазоне </a:t>
            </a:r>
            <a:r>
              <a:rPr lang="ru-RU" sz="1600" dirty="0">
                <a:latin typeface="Bahnschrift SemiLight SemiConde" panose="020B0502040204020203" pitchFamily="34" charset="0"/>
              </a:rPr>
              <a:t>от </a:t>
            </a:r>
            <a:r>
              <a:rPr lang="ru-RU" sz="1600" dirty="0" smtClean="0">
                <a:latin typeface="Bahnschrift SemiLight SemiConde" panose="020B0502040204020203" pitchFamily="34" charset="0"/>
              </a:rPr>
              <a:t>мишени в покое и при вращающейся</a:t>
            </a:r>
            <a:r>
              <a:rPr lang="ru-RU" sz="1600" dirty="0">
                <a:latin typeface="Bahnschrift SemiLight SemiConde" panose="020B0502040204020203" pitchFamily="34" charset="0"/>
              </a:rPr>
              <a:t> </a:t>
            </a:r>
            <a:r>
              <a:rPr lang="ru-RU" sz="1600" dirty="0" smtClean="0">
                <a:latin typeface="Bahnschrift SemiLight SemiConde" panose="020B0502040204020203" pitchFamily="34" charset="0"/>
              </a:rPr>
              <a:t>мишени:</a:t>
            </a:r>
            <a:endParaRPr lang="ru-RU" sz="1600" dirty="0">
              <a:latin typeface="Bahnschrift SemiLight SemiConde" panose="020B0502040204020203" pitchFamily="34" charset="0"/>
            </a:endParaRPr>
          </a:p>
        </p:txBody>
      </p:sp>
    </p:spTree>
    <p:extLst>
      <p:ext uri="{BB962C8B-B14F-4D97-AF65-F5344CB8AC3E}">
        <p14:creationId xmlns:p14="http://schemas.microsoft.com/office/powerpoint/2010/main" val="244125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263559" y="1177973"/>
            <a:ext cx="4362210" cy="2943177"/>
          </a:xfrm>
          <a:prstGeom prst="rect">
            <a:avLst/>
          </a:prstGeom>
        </p:spPr>
      </p:pic>
      <p:sp>
        <p:nvSpPr>
          <p:cNvPr id="2" name="Заголовок 1"/>
          <p:cNvSpPr>
            <a:spLocks noGrp="1"/>
          </p:cNvSpPr>
          <p:nvPr>
            <p:ph type="title"/>
          </p:nvPr>
        </p:nvSpPr>
        <p:spPr>
          <a:xfrm>
            <a:off x="144387" y="0"/>
            <a:ext cx="10515600" cy="854075"/>
          </a:xfrm>
        </p:spPr>
        <p:txBody>
          <a:bodyPr/>
          <a:lstStyle/>
          <a:p>
            <a:r>
              <a:rPr lang="ru-RU" dirty="0" smtClean="0">
                <a:latin typeface="Bahnschrift SemiBold" panose="020B0502040204020203" pitchFamily="34" charset="0"/>
              </a:rPr>
              <a:t>ЛПИ с твердотельной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3" name="Объект 2"/>
          <p:cNvSpPr>
            <a:spLocks noGrp="1"/>
          </p:cNvSpPr>
          <p:nvPr>
            <p:ph idx="1"/>
          </p:nvPr>
        </p:nvSpPr>
        <p:spPr>
          <a:xfrm>
            <a:off x="72103" y="771173"/>
            <a:ext cx="8177594" cy="413967"/>
          </a:xfrm>
        </p:spPr>
        <p:txBody>
          <a:bodyPr>
            <a:normAutofit/>
          </a:bodyPr>
          <a:lstStyle/>
          <a:p>
            <a:pPr marL="0" indent="0">
              <a:buNone/>
            </a:pPr>
            <a:r>
              <a:rPr lang="ru-RU" sz="2000" dirty="0" smtClean="0">
                <a:latin typeface="Bahnschrift SemiLight SemiConde" panose="020B0502040204020203" pitchFamily="34" charset="0"/>
              </a:rPr>
              <a:t>Твердотельная Хе мишень. </a:t>
            </a:r>
            <a:r>
              <a:rPr lang="en-US" sz="2000" dirty="0" smtClean="0">
                <a:latin typeface="Bahnschrift SemiLight SemiConde" panose="020B0502040204020203" pitchFamily="34" charset="0"/>
              </a:rPr>
              <a:t>Nd:YAG</a:t>
            </a:r>
            <a:r>
              <a:rPr lang="ru-RU" sz="2000" dirty="0" smtClean="0">
                <a:latin typeface="Bahnschrift SemiLight SemiConde" panose="020B0502040204020203" pitchFamily="34" charset="0"/>
              </a:rPr>
              <a:t> лазер, 1 Дж, </a:t>
            </a:r>
            <a:r>
              <a:rPr lang="en-US" sz="2000" dirty="0" smtClean="0">
                <a:latin typeface="Bahnschrift SemiLight SemiConde" panose="020B0502040204020203" pitchFamily="34" charset="0"/>
              </a:rPr>
              <a:t>W~10</a:t>
            </a:r>
            <a:r>
              <a:rPr lang="en-US" sz="2000" baseline="30000" dirty="0" smtClean="0">
                <a:latin typeface="Bahnschrift SemiLight SemiConde" panose="020B0502040204020203" pitchFamily="34" charset="0"/>
              </a:rPr>
              <a:t>9</a:t>
            </a:r>
            <a:r>
              <a:rPr lang="en-US" sz="2000" dirty="0" smtClean="0">
                <a:latin typeface="Bahnschrift SemiLight SemiConde" panose="020B0502040204020203" pitchFamily="34" charset="0"/>
              </a:rPr>
              <a:t>-5*10</a:t>
            </a:r>
            <a:r>
              <a:rPr lang="en-US" sz="2000" baseline="30000" dirty="0" smtClean="0">
                <a:latin typeface="Bahnschrift SemiLight SemiConde" panose="020B0502040204020203" pitchFamily="34" charset="0"/>
              </a:rPr>
              <a:t>12</a:t>
            </a:r>
            <a:r>
              <a:rPr lang="en-US" sz="2000" dirty="0" smtClean="0">
                <a:latin typeface="Bahnschrift SemiLight SemiConde" panose="020B0502040204020203" pitchFamily="34" charset="0"/>
              </a:rPr>
              <a:t> </a:t>
            </a:r>
            <a:r>
              <a:rPr lang="ru-RU" sz="2000" dirty="0" smtClean="0">
                <a:latin typeface="Bahnschrift SemiLight SemiConde" panose="020B0502040204020203" pitchFamily="34" charset="0"/>
              </a:rPr>
              <a:t>Вт/см</a:t>
            </a:r>
            <a:r>
              <a:rPr lang="ru-RU" sz="2000" baseline="30000" dirty="0" smtClean="0">
                <a:latin typeface="Bahnschrift SemiLight SemiConde" panose="020B0502040204020203" pitchFamily="34" charset="0"/>
              </a:rPr>
              <a:t>2</a:t>
            </a:r>
          </a:p>
        </p:txBody>
      </p:sp>
      <p:sp>
        <p:nvSpPr>
          <p:cNvPr id="6" name="AutoShape 2" descr="Ксенон. Большая российская энциклопедия"/>
          <p:cNvSpPr txBox="1">
            <a:spLocks noChangeAspect="1" noChangeArrowheads="1"/>
          </p:cNvSpPr>
          <p:nvPr/>
        </p:nvSpPr>
        <p:spPr bwMode="auto">
          <a:xfrm>
            <a:off x="0" y="6508005"/>
            <a:ext cx="11853816" cy="342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latin typeface="Bahnschrift SemiLight Condensed" panose="020B0502040204020203" pitchFamily="34" charset="0"/>
              </a:rPr>
              <a:t>Amano </a:t>
            </a:r>
            <a:r>
              <a:rPr lang="en-US" sz="1400" dirty="0">
                <a:latin typeface="Bahnschrift SemiLight Condensed" panose="020B0502040204020203" pitchFamily="34" charset="0"/>
              </a:rPr>
              <a:t>S. et al. Characterization of a laser-plasma extreme-ultraviolet source using a rotating cryogenic Xe target //Applied Physics B. – 2010. – </a:t>
            </a:r>
            <a:r>
              <a:rPr lang="ru-RU" sz="1400" dirty="0">
                <a:latin typeface="Bahnschrift SemiLight Condensed" panose="020B0502040204020203" pitchFamily="34" charset="0"/>
              </a:rPr>
              <a:t>Т. 101. – №. 1. – С. 213-219</a:t>
            </a:r>
            <a:r>
              <a:rPr lang="ru-RU" sz="1400" dirty="0" smtClean="0">
                <a:latin typeface="Bahnschrift SemiLight Condensed" panose="020B0502040204020203" pitchFamily="34" charset="0"/>
              </a:rPr>
              <a:t>.</a:t>
            </a:r>
          </a:p>
        </p:txBody>
      </p:sp>
      <p:pic>
        <p:nvPicPr>
          <p:cNvPr id="12" name="Рисунок 11"/>
          <p:cNvPicPr>
            <a:picLocks noChangeAspect="1"/>
          </p:cNvPicPr>
          <p:nvPr/>
        </p:nvPicPr>
        <p:blipFill>
          <a:blip r:embed="rId4"/>
          <a:stretch>
            <a:fillRect/>
          </a:stretch>
        </p:blipFill>
        <p:spPr>
          <a:xfrm>
            <a:off x="4941611" y="1793204"/>
            <a:ext cx="3609013" cy="4442644"/>
          </a:xfrm>
          <a:prstGeom prst="rect">
            <a:avLst/>
          </a:prstGeom>
        </p:spPr>
      </p:pic>
      <p:pic>
        <p:nvPicPr>
          <p:cNvPr id="13" name="Рисунок 12"/>
          <p:cNvPicPr>
            <a:picLocks noChangeAspect="1"/>
          </p:cNvPicPr>
          <p:nvPr/>
        </p:nvPicPr>
        <p:blipFill>
          <a:blip r:embed="rId5"/>
          <a:stretch>
            <a:fillRect/>
          </a:stretch>
        </p:blipFill>
        <p:spPr>
          <a:xfrm>
            <a:off x="8834621" y="1785530"/>
            <a:ext cx="2790731" cy="4621644"/>
          </a:xfrm>
          <a:prstGeom prst="rect">
            <a:avLst/>
          </a:prstGeom>
        </p:spPr>
      </p:pic>
      <p:sp>
        <p:nvSpPr>
          <p:cNvPr id="9" name="TextBox 8"/>
          <p:cNvSpPr txBox="1"/>
          <p:nvPr/>
        </p:nvSpPr>
        <p:spPr>
          <a:xfrm>
            <a:off x="4817225" y="1125858"/>
            <a:ext cx="4017396" cy="830997"/>
          </a:xfrm>
          <a:prstGeom prst="rect">
            <a:avLst/>
          </a:prstGeom>
          <a:noFill/>
        </p:spPr>
        <p:txBody>
          <a:bodyPr wrap="square" rtlCol="0">
            <a:spAutoFit/>
          </a:bodyPr>
          <a:lstStyle/>
          <a:p>
            <a:r>
              <a:rPr lang="ru-RU" sz="1600" dirty="0" smtClean="0">
                <a:latin typeface="Bahnschrift SemiLight SemiConde" panose="020B0502040204020203" pitchFamily="34" charset="0"/>
              </a:rPr>
              <a:t>Пространственное </a:t>
            </a:r>
            <a:r>
              <a:rPr lang="ru-RU" sz="1600" dirty="0">
                <a:latin typeface="Bahnschrift SemiLight SemiConde" panose="020B0502040204020203" pitchFamily="34" charset="0"/>
              </a:rPr>
              <a:t>р</a:t>
            </a:r>
            <a:r>
              <a:rPr lang="ru-RU" sz="1600" dirty="0" smtClean="0">
                <a:latin typeface="Bahnschrift SemiLight SemiConde" panose="020B0502040204020203" pitchFamily="34" charset="0"/>
              </a:rPr>
              <a:t>аспределение ионов </a:t>
            </a:r>
            <a:r>
              <a:rPr lang="en-US" sz="1600" dirty="0" smtClean="0">
                <a:latin typeface="Bahnschrift SemiLight SemiConde" panose="020B0502040204020203" pitchFamily="34" charset="0"/>
              </a:rPr>
              <a:t>Xe</a:t>
            </a:r>
            <a:r>
              <a:rPr lang="ru-RU" sz="1600" dirty="0" smtClean="0">
                <a:latin typeface="Bahnschrift SemiLight SemiConde" panose="020B0502040204020203" pitchFamily="34" charset="0"/>
              </a:rPr>
              <a:t> при возбуждении мишени </a:t>
            </a:r>
            <a:r>
              <a:rPr lang="ru-RU" sz="1600" dirty="0" smtClean="0">
                <a:latin typeface="Bahnschrift SemiLight SemiConde" panose="020B0502040204020203" pitchFamily="34" charset="0"/>
              </a:rPr>
              <a:t>в покое и </a:t>
            </a:r>
            <a:r>
              <a:rPr lang="ru-RU" sz="1600" dirty="0" smtClean="0">
                <a:latin typeface="Bahnschrift SemiLight SemiConde" panose="020B0502040204020203" pitchFamily="34" charset="0"/>
              </a:rPr>
              <a:t>с вращением:</a:t>
            </a:r>
            <a:endParaRPr lang="ru-RU" sz="1600" dirty="0">
              <a:latin typeface="Bahnschrift SemiLight SemiConde" panose="020B0502040204020203" pitchFamily="34" charset="0"/>
            </a:endParaRPr>
          </a:p>
        </p:txBody>
      </p:sp>
      <p:sp>
        <p:nvSpPr>
          <p:cNvPr id="14" name="TextBox 13"/>
          <p:cNvSpPr txBox="1"/>
          <p:nvPr/>
        </p:nvSpPr>
        <p:spPr>
          <a:xfrm>
            <a:off x="8719435" y="1169751"/>
            <a:ext cx="3039366" cy="584775"/>
          </a:xfrm>
          <a:prstGeom prst="rect">
            <a:avLst/>
          </a:prstGeom>
          <a:noFill/>
        </p:spPr>
        <p:txBody>
          <a:bodyPr wrap="square" rtlCol="0">
            <a:spAutoFit/>
          </a:bodyPr>
          <a:lstStyle/>
          <a:p>
            <a:r>
              <a:rPr lang="ru-RU" sz="1600" dirty="0" smtClean="0">
                <a:latin typeface="Bahnschrift SemiLight SemiConde" panose="020B0502040204020203" pitchFamily="34" charset="0"/>
              </a:rPr>
              <a:t>Осциллограммы и энергетический спектр ионов Хе:</a:t>
            </a:r>
            <a:endParaRPr lang="ru-RU" sz="1600" dirty="0">
              <a:latin typeface="Bahnschrift SemiLight SemiConde" panose="020B0502040204020203" pitchFamily="34" charset="0"/>
            </a:endParaRPr>
          </a:p>
        </p:txBody>
      </p:sp>
      <p:sp>
        <p:nvSpPr>
          <p:cNvPr id="15" name="TextBox 14"/>
          <p:cNvSpPr txBox="1"/>
          <p:nvPr/>
        </p:nvSpPr>
        <p:spPr>
          <a:xfrm>
            <a:off x="263559" y="4976611"/>
            <a:ext cx="4111404" cy="923330"/>
          </a:xfrm>
          <a:prstGeom prst="rect">
            <a:avLst/>
          </a:prstGeom>
          <a:noFill/>
        </p:spPr>
        <p:txBody>
          <a:bodyPr wrap="square" rtlCol="0">
            <a:spAutoFit/>
          </a:bodyPr>
          <a:lstStyle/>
          <a:p>
            <a:r>
              <a:rPr lang="ru-RU" dirty="0" smtClean="0">
                <a:latin typeface="Bahnschrift SemiLight SemiConde" panose="020B0502040204020203" pitchFamily="34" charset="0"/>
              </a:rPr>
              <a:t>При вращении мишени уменьшается количество быстрых ионов, их энергия (от </a:t>
            </a:r>
            <a:r>
              <a:rPr lang="en-US" dirty="0" smtClean="0">
                <a:latin typeface="Bahnschrift SemiLight SemiConde" panose="020B0502040204020203" pitchFamily="34" charset="0"/>
              </a:rPr>
              <a:t>~</a:t>
            </a:r>
            <a:r>
              <a:rPr lang="ru-RU" dirty="0" smtClean="0">
                <a:latin typeface="Bahnschrift SemiLight SemiConde" panose="020B0502040204020203" pitchFamily="34" charset="0"/>
              </a:rPr>
              <a:t>30 кэВ до </a:t>
            </a:r>
            <a:r>
              <a:rPr lang="en-US" dirty="0" smtClean="0">
                <a:latin typeface="Bahnschrift SemiLight SemiConde" panose="020B0502040204020203" pitchFamily="34" charset="0"/>
              </a:rPr>
              <a:t>~</a:t>
            </a:r>
            <a:r>
              <a:rPr lang="ru-RU" dirty="0" smtClean="0">
                <a:latin typeface="Bahnschrift SemiLight SemiConde" panose="020B0502040204020203" pitchFamily="34" charset="0"/>
              </a:rPr>
              <a:t>6 кэВ) и угол разлета.</a:t>
            </a:r>
            <a:endParaRPr lang="ru-RU" dirty="0">
              <a:latin typeface="Bahnschrift SemiLight SemiConde" panose="020B0502040204020203" pitchFamily="34" charset="0"/>
            </a:endParaRPr>
          </a:p>
        </p:txBody>
      </p:sp>
    </p:spTree>
    <p:extLst>
      <p:ext uri="{BB962C8B-B14F-4D97-AF65-F5344CB8AC3E}">
        <p14:creationId xmlns:p14="http://schemas.microsoft.com/office/powerpoint/2010/main" val="61187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523" y="70658"/>
            <a:ext cx="10515600" cy="689419"/>
          </a:xfrm>
        </p:spPr>
        <p:txBody>
          <a:bodyPr>
            <a:normAutofit fontScale="90000"/>
          </a:bodyPr>
          <a:lstStyle/>
          <a:p>
            <a:r>
              <a:rPr lang="ru-RU" dirty="0" smtClean="0">
                <a:latin typeface="Bahnschrift SemiBold" panose="020B0502040204020203" pitchFamily="34" charset="0"/>
              </a:rPr>
              <a:t>ЛПИ с жидкой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3" name="Объект 2"/>
          <p:cNvSpPr>
            <a:spLocks noGrp="1"/>
          </p:cNvSpPr>
          <p:nvPr>
            <p:ph idx="1"/>
          </p:nvPr>
        </p:nvSpPr>
        <p:spPr>
          <a:xfrm>
            <a:off x="0" y="760077"/>
            <a:ext cx="12192000" cy="784412"/>
          </a:xfrm>
        </p:spPr>
        <p:txBody>
          <a:bodyPr>
            <a:normAutofit/>
          </a:bodyPr>
          <a:lstStyle/>
          <a:p>
            <a:pPr marL="0" indent="0">
              <a:buNone/>
            </a:pPr>
            <a:r>
              <a:rPr lang="ru-RU" sz="2000" dirty="0" smtClean="0">
                <a:latin typeface="Bahnschrift SemiLight SemiConde" panose="020B0502040204020203" pitchFamily="34" charset="0"/>
              </a:rPr>
              <a:t>Мишень </a:t>
            </a:r>
            <a:r>
              <a:rPr lang="ru-RU" sz="2000" dirty="0">
                <a:latin typeface="Bahnschrift SemiLight SemiConde" panose="020B0502040204020203" pitchFamily="34" charset="0"/>
              </a:rPr>
              <a:t>с</a:t>
            </a:r>
            <a:r>
              <a:rPr lang="ru-RU" sz="2000" dirty="0" smtClean="0">
                <a:latin typeface="Bahnschrift SemiLight SemiConde" panose="020B0502040204020203" pitchFamily="34" charset="0"/>
                <a:ea typeface="Calibri" panose="020F0502020204030204" pitchFamily="34" charset="0"/>
              </a:rPr>
              <a:t>оздается при сжижении </a:t>
            </a:r>
            <a:r>
              <a:rPr lang="ru-RU" sz="2000" dirty="0">
                <a:latin typeface="Bahnschrift SemiLight SemiConde" panose="020B0502040204020203" pitchFamily="34" charset="0"/>
                <a:ea typeface="Calibri" panose="020F0502020204030204" pitchFamily="34" charset="0"/>
              </a:rPr>
              <a:t>ксенона </a:t>
            </a:r>
            <a:r>
              <a:rPr lang="ru-RU" sz="2000" dirty="0" smtClean="0">
                <a:latin typeface="Bahnschrift SemiLight SemiConde" panose="020B0502040204020203" pitchFamily="34" charset="0"/>
                <a:ea typeface="Calibri" panose="020F0502020204030204" pitchFamily="34" charset="0"/>
              </a:rPr>
              <a:t>(</a:t>
            </a:r>
            <a:r>
              <a:rPr lang="en-US" sz="2000" dirty="0" smtClean="0">
                <a:latin typeface="Bahnschrift SemiLight SemiConde" panose="020B0502040204020203" pitchFamily="34" charset="0"/>
                <a:ea typeface="Calibri" panose="020F0502020204030204" pitchFamily="34" charset="0"/>
              </a:rPr>
              <a:t>p=</a:t>
            </a:r>
            <a:r>
              <a:rPr lang="ru-RU" sz="2000" dirty="0" smtClean="0">
                <a:latin typeface="Bahnschrift SemiLight SemiConde" panose="020B0502040204020203" pitchFamily="34" charset="0"/>
                <a:ea typeface="Calibri" panose="020F0502020204030204" pitchFamily="34" charset="0"/>
              </a:rPr>
              <a:t>2 МПа</a:t>
            </a:r>
            <a:r>
              <a:rPr lang="en-US" sz="2000" dirty="0" smtClean="0">
                <a:latin typeface="Bahnschrift SemiLight SemiConde" panose="020B0502040204020203" pitchFamily="34" charset="0"/>
                <a:ea typeface="Calibri" panose="020F0502020204030204" pitchFamily="34" charset="0"/>
              </a:rPr>
              <a:t>, T=</a:t>
            </a:r>
            <a:r>
              <a:rPr lang="ru-RU" sz="2000" dirty="0" smtClean="0">
                <a:latin typeface="Bahnschrift SemiLight SemiConde" panose="020B0502040204020203" pitchFamily="34" charset="0"/>
                <a:ea typeface="Calibri" panose="020F0502020204030204" pitchFamily="34" charset="0"/>
              </a:rPr>
              <a:t>160-190 К</a:t>
            </a:r>
            <a:r>
              <a:rPr lang="en-US" sz="2000" dirty="0" smtClean="0">
                <a:latin typeface="Bahnschrift SemiLight SemiConde" panose="020B0502040204020203" pitchFamily="34" charset="0"/>
                <a:ea typeface="Calibri" panose="020F0502020204030204" pitchFamily="34" charset="0"/>
              </a:rPr>
              <a:t>)</a:t>
            </a:r>
            <a:r>
              <a:rPr lang="ru-RU" sz="2000" dirty="0" smtClean="0">
                <a:latin typeface="Bahnschrift SemiLight SemiConde" panose="020B0502040204020203" pitchFamily="34" charset="0"/>
                <a:ea typeface="Calibri" panose="020F0502020204030204" pitchFamily="34" charset="0"/>
              </a:rPr>
              <a:t>. </a:t>
            </a:r>
            <a:r>
              <a:rPr lang="ru-RU" sz="2000" dirty="0">
                <a:latin typeface="Bahnschrift SemiLight SemiConde" panose="020B0502040204020203" pitchFamily="34" charset="0"/>
                <a:ea typeface="Calibri" panose="020F0502020204030204" pitchFamily="34" charset="0"/>
              </a:rPr>
              <a:t>Жидкая </a:t>
            </a:r>
            <a:r>
              <a:rPr lang="ru-RU" sz="2000" dirty="0" smtClean="0">
                <a:latin typeface="Bahnschrift SemiLight SemiConde" panose="020B0502040204020203" pitchFamily="34" charset="0"/>
                <a:ea typeface="Calibri" panose="020F0502020204030204" pitchFamily="34" charset="0"/>
              </a:rPr>
              <a:t>струя впрыскивается </a:t>
            </a:r>
            <a:r>
              <a:rPr lang="ru-RU" sz="2000" dirty="0">
                <a:latin typeface="Bahnschrift SemiLight SemiConde" panose="020B0502040204020203" pitchFamily="34" charset="0"/>
                <a:ea typeface="Calibri" panose="020F0502020204030204" pitchFamily="34" charset="0"/>
              </a:rPr>
              <a:t>через сопло </a:t>
            </a:r>
            <a:r>
              <a:rPr lang="en-US" sz="2000" dirty="0">
                <a:latin typeface="Bahnschrift SemiLight SemiConde" panose="020B0502040204020203" pitchFamily="34" charset="0"/>
                <a:ea typeface="Calibri" panose="020F0502020204030204" pitchFamily="34" charset="0"/>
              </a:rPr>
              <a:t>d~</a:t>
            </a:r>
            <a:r>
              <a:rPr lang="ru-RU" sz="2000" dirty="0">
                <a:latin typeface="Bahnschrift SemiLight SemiConde" panose="020B0502040204020203" pitchFamily="34" charset="0"/>
                <a:ea typeface="Calibri" panose="020F0502020204030204" pitchFamily="34" charset="0"/>
              </a:rPr>
              <a:t>30 мкм. </a:t>
            </a:r>
            <a:r>
              <a:rPr lang="ru-RU" sz="2000" dirty="0" smtClean="0">
                <a:latin typeface="Bahnschrift SemiLight SemiConde" panose="020B0502040204020203" pitchFamily="34" charset="0"/>
                <a:ea typeface="Calibri" panose="020F0502020204030204" pitchFamily="34" charset="0"/>
              </a:rPr>
              <a:t>Основной импульс </a:t>
            </a:r>
            <a:r>
              <a:rPr lang="ru-RU" sz="2000" dirty="0" smtClean="0">
                <a:latin typeface="Bahnschrift SemiLight SemiConde" panose="020B0502040204020203" pitchFamily="34" charset="0"/>
                <a:ea typeface="Calibri" panose="020F0502020204030204" pitchFamily="34" charset="0"/>
                <a:cs typeface="Times New Roman" panose="02020603050405020304" pitchFamily="18" charset="0"/>
              </a:rPr>
              <a:t>CO</a:t>
            </a:r>
            <a:r>
              <a:rPr lang="ru-RU" sz="2000" baseline="-25000" dirty="0" smtClean="0">
                <a:latin typeface="Bahnschrift SemiLight SemiConde" panose="020B0502040204020203" pitchFamily="34" charset="0"/>
                <a:ea typeface="Calibri" panose="020F0502020204030204" pitchFamily="34" charset="0"/>
                <a:cs typeface="Times New Roman" panose="02020603050405020304" pitchFamily="18" charset="0"/>
              </a:rPr>
              <a:t>2</a:t>
            </a:r>
            <a:r>
              <a:rPr lang="ru-RU" sz="2000" dirty="0" smtClean="0">
                <a:latin typeface="Bahnschrift SemiLight SemiConde" panose="020B0502040204020203" pitchFamily="34" charset="0"/>
                <a:ea typeface="Calibri" panose="020F0502020204030204" pitchFamily="34" charset="0"/>
                <a:cs typeface="Times New Roman" panose="02020603050405020304" pitchFamily="18" charset="0"/>
              </a:rPr>
              <a:t> лазер (1 Дж, </a:t>
            </a:r>
            <a:r>
              <a:rPr lang="en-US" sz="2000" dirty="0" smtClean="0">
                <a:latin typeface="Bahnschrift SemiLight SemiConde" panose="020B0502040204020203" pitchFamily="34" charset="0"/>
                <a:ea typeface="Calibri" panose="020F0502020204030204" pitchFamily="34" charset="0"/>
                <a:cs typeface="Times New Roman" panose="02020603050405020304" pitchFamily="18" charset="0"/>
              </a:rPr>
              <a:t>t~</a:t>
            </a:r>
            <a:r>
              <a:rPr lang="ru-RU" sz="2000" dirty="0" smtClean="0">
                <a:latin typeface="Bahnschrift SemiLight SemiConde" panose="020B0502040204020203" pitchFamily="34" charset="0"/>
                <a:ea typeface="Calibri" panose="020F0502020204030204" pitchFamily="34" charset="0"/>
                <a:cs typeface="Times New Roman" panose="02020603050405020304" pitchFamily="18" charset="0"/>
              </a:rPr>
              <a:t>200пс-25 нс) и </a:t>
            </a:r>
            <a:r>
              <a:rPr lang="ru-RU" sz="2000" dirty="0" err="1" smtClean="0">
                <a:latin typeface="Bahnschrift SemiLight SemiConde" panose="020B0502040204020203" pitchFamily="34" charset="0"/>
                <a:ea typeface="Calibri" panose="020F0502020204030204" pitchFamily="34" charset="0"/>
                <a:cs typeface="Times New Roman" panose="02020603050405020304" pitchFamily="18" charset="0"/>
              </a:rPr>
              <a:t>предымпульс</a:t>
            </a:r>
            <a:r>
              <a:rPr lang="ru-RU" sz="2000" dirty="0" smtClean="0">
                <a:latin typeface="Bahnschrift SemiLight SemiConde" panose="020B0502040204020203" pitchFamily="34" charset="0"/>
                <a:ea typeface="Calibri" panose="020F0502020204030204" pitchFamily="34" charset="0"/>
                <a:cs typeface="Times New Roman" panose="02020603050405020304" pitchFamily="18" charset="0"/>
              </a:rPr>
              <a:t> </a:t>
            </a:r>
            <a:r>
              <a:rPr lang="en-US" sz="2000" dirty="0" smtClean="0">
                <a:latin typeface="Bahnschrift SemiLight SemiConde" panose="020B0502040204020203" pitchFamily="34" charset="0"/>
              </a:rPr>
              <a:t>Nd:YAG </a:t>
            </a:r>
            <a:r>
              <a:rPr lang="ru-RU" sz="2000" dirty="0" smtClean="0">
                <a:latin typeface="Bahnschrift SemiLight SemiConde" panose="020B0502040204020203" pitchFamily="34" charset="0"/>
              </a:rPr>
              <a:t>лазер (</a:t>
            </a:r>
            <a:r>
              <a:rPr lang="en-US" sz="2000" dirty="0" smtClean="0">
                <a:latin typeface="Bahnschrift SemiLight SemiConde" panose="020B0502040204020203" pitchFamily="34" charset="0"/>
              </a:rPr>
              <a:t>5 </a:t>
            </a:r>
            <a:r>
              <a:rPr lang="ru-RU" sz="2000" dirty="0" smtClean="0">
                <a:latin typeface="Bahnschrift SemiLight SemiConde" panose="020B0502040204020203" pitchFamily="34" charset="0"/>
              </a:rPr>
              <a:t>мДж).</a:t>
            </a:r>
            <a:endParaRPr lang="ru-RU" sz="2000" dirty="0">
              <a:latin typeface="Bahnschrift SemiLight SemiConde" panose="020B0502040204020203" pitchFamily="34" charset="0"/>
            </a:endParaRPr>
          </a:p>
        </p:txBody>
      </p:sp>
      <p:pic>
        <p:nvPicPr>
          <p:cNvPr id="6" name="Рисунок 5"/>
          <p:cNvPicPr>
            <a:picLocks noChangeAspect="1"/>
          </p:cNvPicPr>
          <p:nvPr/>
        </p:nvPicPr>
        <p:blipFill>
          <a:blip r:embed="rId3"/>
          <a:stretch>
            <a:fillRect/>
          </a:stretch>
        </p:blipFill>
        <p:spPr>
          <a:xfrm>
            <a:off x="0" y="1544489"/>
            <a:ext cx="5583574" cy="4255537"/>
          </a:xfrm>
          <a:prstGeom prst="rect">
            <a:avLst/>
          </a:prstGeom>
        </p:spPr>
      </p:pic>
      <p:sp>
        <p:nvSpPr>
          <p:cNvPr id="4" name="Прямоугольник 3"/>
          <p:cNvSpPr/>
          <p:nvPr/>
        </p:nvSpPr>
        <p:spPr>
          <a:xfrm>
            <a:off x="6092882" y="5336436"/>
            <a:ext cx="5158770" cy="646331"/>
          </a:xfrm>
          <a:prstGeom prst="rect">
            <a:avLst/>
          </a:prstGeom>
        </p:spPr>
        <p:txBody>
          <a:bodyPr wrap="square">
            <a:spAutoFit/>
          </a:bodyPr>
          <a:lstStyle/>
          <a:p>
            <a:r>
              <a:rPr lang="ru-RU" dirty="0" smtClean="0">
                <a:latin typeface="Bahnschrift SemiCondensed" panose="020B0502040204020203" pitchFamily="34" charset="0"/>
                <a:ea typeface="Calibri" panose="020F0502020204030204" pitchFamily="34" charset="0"/>
                <a:cs typeface="Times New Roman" panose="02020603050405020304" pitchFamily="18" charset="0"/>
              </a:rPr>
              <a:t>CE=0.6 %/</a:t>
            </a:r>
            <a:r>
              <a:rPr lang="ru-RU" dirty="0" smtClean="0">
                <a:latin typeface="Bahnschrift SemiCondensed" panose="020B0502040204020203" pitchFamily="34" charset="0"/>
              </a:rPr>
              <a:t>2%</a:t>
            </a:r>
            <a:r>
              <a:rPr lang="en-US" dirty="0" smtClean="0">
                <a:latin typeface="Bahnschrift SemiCondensed" panose="020B0502040204020203" pitchFamily="34" charset="0"/>
              </a:rPr>
              <a:t>BW</a:t>
            </a:r>
            <a:r>
              <a:rPr lang="ru-RU" dirty="0" smtClean="0">
                <a:latin typeface="Bahnschrift SemiCondensed" panose="020B0502040204020203" pitchFamily="34" charset="0"/>
              </a:rPr>
              <a:t>(13</a:t>
            </a:r>
            <a:r>
              <a:rPr lang="en-US" dirty="0" smtClean="0">
                <a:latin typeface="Bahnschrift SemiCondensed" panose="020B0502040204020203" pitchFamily="34" charset="0"/>
              </a:rPr>
              <a:t>.5 </a:t>
            </a:r>
            <a:r>
              <a:rPr lang="ru-RU" dirty="0" smtClean="0">
                <a:latin typeface="Bahnschrift SemiCondensed" panose="020B0502040204020203" pitchFamily="34" charset="0"/>
              </a:rPr>
              <a:t>нм)</a:t>
            </a:r>
            <a:r>
              <a:rPr lang="en-US" dirty="0" smtClean="0">
                <a:latin typeface="Bahnschrift SemiCondensed" panose="020B0502040204020203" pitchFamily="34" charset="0"/>
              </a:rPr>
              <a:t> 2</a:t>
            </a:r>
            <a:r>
              <a:rPr lang="el-GR" dirty="0" smtClean="0">
                <a:latin typeface="Bahnschrift SemiCondensed" panose="020B0502040204020203" pitchFamily="34" charset="0"/>
              </a:rPr>
              <a:t>π</a:t>
            </a:r>
            <a:r>
              <a:rPr lang="en-US" dirty="0" smtClean="0">
                <a:latin typeface="Bahnschrift SemiCondensed" panose="020B0502040204020203" pitchFamily="34" charset="0"/>
              </a:rPr>
              <a:t> </a:t>
            </a:r>
            <a:r>
              <a:rPr lang="ru-RU" dirty="0" smtClean="0">
                <a:latin typeface="Bahnschrift SemiCondensed" panose="020B0502040204020203" pitchFamily="34" charset="0"/>
              </a:rPr>
              <a:t>ср </a:t>
            </a:r>
            <a:r>
              <a:rPr lang="ru-RU" dirty="0" smtClean="0">
                <a:latin typeface="Bahnschrift SemiCondensed" panose="020B0502040204020203" pitchFamily="34" charset="0"/>
                <a:ea typeface="Calibri" panose="020F0502020204030204" pitchFamily="34" charset="0"/>
                <a:cs typeface="Times New Roman" panose="02020603050405020304" pitchFamily="18" charset="0"/>
              </a:rPr>
              <a:t>для </a:t>
            </a:r>
            <a:r>
              <a:rPr lang="ru-RU" dirty="0">
                <a:latin typeface="Bahnschrift SemiCondensed" panose="020B0502040204020203" pitchFamily="34" charset="0"/>
                <a:ea typeface="Calibri" panose="020F0502020204030204" pitchFamily="34" charset="0"/>
                <a:cs typeface="Times New Roman" panose="02020603050405020304" pitchFamily="18" charset="0"/>
              </a:rPr>
              <a:t>ширины импульса CO</a:t>
            </a:r>
            <a:r>
              <a:rPr lang="ru-RU" baseline="-25000" dirty="0">
                <a:latin typeface="Bahnschrift SemiCondensed" panose="020B0502040204020203" pitchFamily="34" charset="0"/>
                <a:ea typeface="Calibri" panose="020F0502020204030204" pitchFamily="34" charset="0"/>
                <a:cs typeface="Times New Roman" panose="02020603050405020304" pitchFamily="18" charset="0"/>
              </a:rPr>
              <a:t>2</a:t>
            </a:r>
            <a:r>
              <a:rPr lang="ru-RU" dirty="0">
                <a:latin typeface="Bahnschrift SemiCondensed" panose="020B0502040204020203" pitchFamily="34" charset="0"/>
                <a:ea typeface="Calibri" panose="020F0502020204030204" pitchFamily="34" charset="0"/>
                <a:cs typeface="Times New Roman" panose="02020603050405020304" pitchFamily="18" charset="0"/>
              </a:rPr>
              <a:t> лазера 25 нс при интенсивности 5*10</a:t>
            </a:r>
            <a:r>
              <a:rPr lang="ru-RU" baseline="30000" dirty="0">
                <a:latin typeface="Bahnschrift SemiCondensed" panose="020B0502040204020203" pitchFamily="34" charset="0"/>
                <a:ea typeface="Calibri" panose="020F0502020204030204" pitchFamily="34" charset="0"/>
                <a:cs typeface="Times New Roman" panose="02020603050405020304" pitchFamily="18" charset="0"/>
              </a:rPr>
              <a:t>10</a:t>
            </a:r>
            <a:r>
              <a:rPr lang="ru-RU" dirty="0">
                <a:latin typeface="Bahnschrift SemiCondensed" panose="020B0502040204020203" pitchFamily="34" charset="0"/>
                <a:ea typeface="Calibri" panose="020F0502020204030204" pitchFamily="34" charset="0"/>
                <a:cs typeface="Times New Roman" panose="02020603050405020304" pitchFamily="18" charset="0"/>
              </a:rPr>
              <a:t> Вт/см</a:t>
            </a:r>
            <a:r>
              <a:rPr lang="ru-RU" baseline="30000" dirty="0">
                <a:latin typeface="Bahnschrift SemiCondensed" panose="020B0502040204020203" pitchFamily="34" charset="0"/>
                <a:ea typeface="Calibri" panose="020F0502020204030204" pitchFamily="34" charset="0"/>
                <a:cs typeface="Times New Roman" panose="02020603050405020304" pitchFamily="18" charset="0"/>
              </a:rPr>
              <a:t>2</a:t>
            </a:r>
            <a:r>
              <a:rPr lang="ru-RU" dirty="0">
                <a:latin typeface="Bahnschrift SemiCondensed" panose="020B0502040204020203" pitchFamily="34" charset="0"/>
                <a:ea typeface="Calibri" panose="020F0502020204030204" pitchFamily="34" charset="0"/>
                <a:cs typeface="Times New Roman" panose="02020603050405020304" pitchFamily="18" charset="0"/>
              </a:rPr>
              <a:t>. </a:t>
            </a:r>
            <a:endParaRPr lang="ru-RU" sz="1600" dirty="0">
              <a:effectLst/>
              <a:latin typeface="Bahnschrift SemiCondensed" panose="020B0502040204020203" pitchFamily="34" charset="0"/>
              <a:ea typeface="Calibri" panose="020F0502020204030204" pitchFamily="34" charset="0"/>
              <a:cs typeface="Times New Roman" panose="02020603050405020304" pitchFamily="18" charset="0"/>
            </a:endParaRPr>
          </a:p>
        </p:txBody>
      </p:sp>
      <p:sp>
        <p:nvSpPr>
          <p:cNvPr id="8" name="AutoShape 2" descr="Ксенон. Большая российская энциклопедия"/>
          <p:cNvSpPr txBox="1">
            <a:spLocks noChangeAspect="1" noChangeArrowheads="1"/>
          </p:cNvSpPr>
          <p:nvPr/>
        </p:nvSpPr>
        <p:spPr bwMode="auto">
          <a:xfrm>
            <a:off x="24807" y="6489010"/>
            <a:ext cx="12118312" cy="3689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latin typeface="Bahnschrift SemiLight Condensed" panose="020B0502040204020203" pitchFamily="34" charset="0"/>
              </a:rPr>
              <a:t>Ueno </a:t>
            </a:r>
            <a:r>
              <a:rPr lang="en-US" sz="1400" dirty="0">
                <a:latin typeface="Bahnschrift SemiLight Condensed" panose="020B0502040204020203" pitchFamily="34" charset="0"/>
              </a:rPr>
              <a:t>Y. et al. Efficient extreme ultraviolet plasma source generated by a CO2 laser and a liquid xenon </a:t>
            </a:r>
            <a:r>
              <a:rPr lang="en-US" sz="1400" dirty="0" err="1">
                <a:latin typeface="Bahnschrift SemiLight Condensed" panose="020B0502040204020203" pitchFamily="34" charset="0"/>
              </a:rPr>
              <a:t>microjet</a:t>
            </a:r>
            <a:r>
              <a:rPr lang="en-US" sz="1400" dirty="0">
                <a:latin typeface="Bahnschrift SemiLight Condensed" panose="020B0502040204020203" pitchFamily="34" charset="0"/>
              </a:rPr>
              <a:t> target //Applied physics letters. – 2007. – </a:t>
            </a:r>
            <a:r>
              <a:rPr lang="ru-RU" sz="1400" dirty="0">
                <a:latin typeface="Bahnschrift SemiLight Condensed" panose="020B0502040204020203" pitchFamily="34" charset="0"/>
              </a:rPr>
              <a:t>Т. 90. – №. 19</a:t>
            </a:r>
            <a:r>
              <a:rPr lang="ru-RU" sz="1400" dirty="0" smtClean="0">
                <a:latin typeface="Bahnschrift SemiLight Condensed" panose="020B0502040204020203" pitchFamily="34" charset="0"/>
              </a:rPr>
              <a:t>.</a:t>
            </a:r>
          </a:p>
        </p:txBody>
      </p:sp>
      <p:pic>
        <p:nvPicPr>
          <p:cNvPr id="5" name="Рисунок 4"/>
          <p:cNvPicPr>
            <a:picLocks noChangeAspect="1"/>
          </p:cNvPicPr>
          <p:nvPr/>
        </p:nvPicPr>
        <p:blipFill>
          <a:blip r:embed="rId4"/>
          <a:stretch>
            <a:fillRect/>
          </a:stretch>
        </p:blipFill>
        <p:spPr>
          <a:xfrm>
            <a:off x="6148462" y="1789655"/>
            <a:ext cx="4477661" cy="3180963"/>
          </a:xfrm>
          <a:prstGeom prst="rect">
            <a:avLst/>
          </a:prstGeom>
        </p:spPr>
      </p:pic>
      <p:sp>
        <p:nvSpPr>
          <p:cNvPr id="9" name="TextBox 8"/>
          <p:cNvSpPr txBox="1"/>
          <p:nvPr/>
        </p:nvSpPr>
        <p:spPr>
          <a:xfrm>
            <a:off x="5005128" y="1449496"/>
            <a:ext cx="6237605" cy="369332"/>
          </a:xfrm>
          <a:prstGeom prst="rect">
            <a:avLst/>
          </a:prstGeom>
          <a:noFill/>
        </p:spPr>
        <p:txBody>
          <a:bodyPr wrap="none" rtlCol="0">
            <a:spAutoFit/>
          </a:bodyPr>
          <a:lstStyle/>
          <a:p>
            <a:r>
              <a:rPr lang="ru-RU" dirty="0" smtClean="0">
                <a:latin typeface="Bahnschrift SemiLight SemiConde" panose="020B0502040204020203" pitchFamily="34" charset="0"/>
              </a:rPr>
              <a:t>Зависимость СЕ от длительности основного лазерного импульса:</a:t>
            </a:r>
            <a:endParaRPr lang="ru-RU" dirty="0">
              <a:latin typeface="Bahnschrift SemiLight SemiConde" panose="020B0502040204020203" pitchFamily="34" charset="0"/>
            </a:endParaRPr>
          </a:p>
        </p:txBody>
      </p:sp>
    </p:spTree>
    <p:extLst>
      <p:ext uri="{BB962C8B-B14F-4D97-AF65-F5344CB8AC3E}">
        <p14:creationId xmlns:p14="http://schemas.microsoft.com/office/powerpoint/2010/main" val="1303561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523" y="70658"/>
            <a:ext cx="10515600" cy="689419"/>
          </a:xfrm>
        </p:spPr>
        <p:txBody>
          <a:bodyPr>
            <a:normAutofit fontScale="90000"/>
          </a:bodyPr>
          <a:lstStyle/>
          <a:p>
            <a:r>
              <a:rPr lang="ru-RU" dirty="0" smtClean="0">
                <a:latin typeface="Bahnschrift SemiBold" panose="020B0502040204020203" pitchFamily="34" charset="0"/>
              </a:rPr>
              <a:t>ЛПИ с жидкой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8" name="AutoShape 2" descr="Ксенон. Большая российская энциклопедия"/>
          <p:cNvSpPr txBox="1">
            <a:spLocks noChangeAspect="1" noChangeArrowheads="1"/>
          </p:cNvSpPr>
          <p:nvPr/>
        </p:nvSpPr>
        <p:spPr bwMode="auto">
          <a:xfrm>
            <a:off x="0" y="6315822"/>
            <a:ext cx="11853816" cy="5343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latin typeface="Bahnschrift SemiLight Condensed" panose="020B0502040204020203" pitchFamily="34" charset="0"/>
              </a:rPr>
              <a:t>Inoue </a:t>
            </a:r>
            <a:r>
              <a:rPr lang="en-US" sz="1400" dirty="0">
                <a:latin typeface="Bahnschrift SemiLight Condensed" panose="020B0502040204020203" pitchFamily="34" charset="0"/>
              </a:rPr>
              <a:t>T. et al. Studies on cryogenic Xe capillary jet target for laser-produced plasma EUV-light source //Emerging Lithographic Technologies X. – SPIE, 2006. – </a:t>
            </a:r>
            <a:r>
              <a:rPr lang="ru-RU" sz="1400" dirty="0">
                <a:latin typeface="Bahnschrift SemiLight Condensed" panose="020B0502040204020203" pitchFamily="34" charset="0"/>
              </a:rPr>
              <a:t>Т. 6151. – С. 1042-1050</a:t>
            </a:r>
            <a:r>
              <a:rPr lang="ru-RU" sz="1400" dirty="0" smtClean="0">
                <a:latin typeface="Bahnschrift SemiLight Condensed" panose="020B0502040204020203" pitchFamily="34" charset="0"/>
              </a:rPr>
              <a:t>.</a:t>
            </a:r>
          </a:p>
          <a:p>
            <a:pPr marL="0" indent="0">
              <a:buNone/>
            </a:pPr>
            <a:r>
              <a:rPr lang="en-US" sz="1400" dirty="0" smtClean="0">
                <a:latin typeface="Bahnschrift SemiLight Condensed" panose="020B0502040204020203" pitchFamily="34" charset="0"/>
              </a:rPr>
              <a:t>Inoue </a:t>
            </a:r>
            <a:r>
              <a:rPr lang="en-US" sz="1400" dirty="0">
                <a:latin typeface="Bahnschrift SemiLight Condensed" panose="020B0502040204020203" pitchFamily="34" charset="0"/>
              </a:rPr>
              <a:t>T. et al. Xe capillary target for laser-plasma extreme ultraviolet source //Review of Scientific Instruments. – 2007. – </a:t>
            </a:r>
            <a:r>
              <a:rPr lang="ru-RU" sz="1400" dirty="0">
                <a:latin typeface="Bahnschrift SemiLight Condensed" panose="020B0502040204020203" pitchFamily="34" charset="0"/>
              </a:rPr>
              <a:t>Т. 78. – №. 10.</a:t>
            </a:r>
            <a:endParaRPr lang="ru-RU" sz="1400" dirty="0" smtClean="0">
              <a:latin typeface="Bahnschrift SemiLight Condensed" panose="020B0502040204020203" pitchFamily="34" charset="0"/>
            </a:endParaRPr>
          </a:p>
        </p:txBody>
      </p:sp>
      <p:sp>
        <p:nvSpPr>
          <p:cNvPr id="11" name="Прямоугольник 10"/>
          <p:cNvSpPr/>
          <p:nvPr/>
        </p:nvSpPr>
        <p:spPr>
          <a:xfrm>
            <a:off x="-1767" y="606840"/>
            <a:ext cx="12192000" cy="707886"/>
          </a:xfrm>
          <a:prstGeom prst="rect">
            <a:avLst/>
          </a:prstGeom>
        </p:spPr>
        <p:txBody>
          <a:bodyPr wrap="square">
            <a:spAutoFit/>
          </a:bodyPr>
          <a:lstStyle/>
          <a:p>
            <a:r>
              <a:rPr lang="ru-RU" sz="2000" dirty="0" smtClean="0">
                <a:latin typeface="Bahnschrift SemiCondensed" panose="020B0502040204020203" pitchFamily="34" charset="0"/>
              </a:rPr>
              <a:t>Жидкоструйная </a:t>
            </a:r>
            <a:r>
              <a:rPr lang="en-US" sz="2000" dirty="0">
                <a:latin typeface="Bahnschrift SemiCondensed" panose="020B0502040204020203" pitchFamily="34" charset="0"/>
              </a:rPr>
              <a:t>Xe</a:t>
            </a:r>
            <a:r>
              <a:rPr lang="ru-RU" sz="2000" dirty="0">
                <a:latin typeface="Bahnschrift SemiCondensed" panose="020B0502040204020203" pitchFamily="34" charset="0"/>
              </a:rPr>
              <a:t> мишень </a:t>
            </a:r>
            <a:r>
              <a:rPr lang="ru-RU" sz="2000" dirty="0" smtClean="0">
                <a:latin typeface="Bahnschrift SemiCondensed" panose="020B0502040204020203" pitchFamily="34" charset="0"/>
              </a:rPr>
              <a:t>подавалась через кольцевое сопло </a:t>
            </a:r>
            <a:r>
              <a:rPr lang="en-US" sz="2000" dirty="0" err="1" smtClean="0">
                <a:latin typeface="Bahnschrift SemiCondensed" panose="020B0502040204020203" pitchFamily="34" charset="0"/>
              </a:rPr>
              <a:t>d</a:t>
            </a:r>
            <a:r>
              <a:rPr lang="en-US" sz="2000" baseline="-25000" dirty="0" err="1" smtClean="0">
                <a:latin typeface="Bahnschrift SemiCondensed" panose="020B0502040204020203" pitchFamily="34" charset="0"/>
              </a:rPr>
              <a:t>out</a:t>
            </a:r>
            <a:r>
              <a:rPr lang="en-US" sz="2000" dirty="0" smtClean="0">
                <a:latin typeface="Bahnschrift SemiCondensed" panose="020B0502040204020203" pitchFamily="34" charset="0"/>
              </a:rPr>
              <a:t>=</a:t>
            </a:r>
            <a:r>
              <a:rPr lang="ru-RU" sz="2000" dirty="0" smtClean="0">
                <a:latin typeface="Bahnschrift SemiCondensed" panose="020B0502040204020203" pitchFamily="34" charset="0"/>
              </a:rPr>
              <a:t>1</a:t>
            </a:r>
            <a:r>
              <a:rPr lang="en-US" sz="2000" dirty="0" smtClean="0">
                <a:latin typeface="Bahnschrift SemiCondensed" panose="020B0502040204020203" pitchFamily="34" charset="0"/>
              </a:rPr>
              <a:t>00</a:t>
            </a:r>
            <a:r>
              <a:rPr lang="ru-RU" sz="2000" dirty="0" smtClean="0">
                <a:latin typeface="Bahnschrift SemiCondensed" panose="020B0502040204020203" pitchFamily="34" charset="0"/>
              </a:rPr>
              <a:t> мкм,</a:t>
            </a:r>
            <a:r>
              <a:rPr lang="en-US" sz="2000" dirty="0" smtClean="0">
                <a:latin typeface="Bahnschrift SemiCondensed" panose="020B0502040204020203" pitchFamily="34" charset="0"/>
              </a:rPr>
              <a:t> </a:t>
            </a:r>
            <a:r>
              <a:rPr lang="ru-RU" sz="2000" dirty="0" smtClean="0">
                <a:latin typeface="Bahnschrift SemiCondensed" panose="020B0502040204020203" pitchFamily="34" charset="0"/>
              </a:rPr>
              <a:t>внутри кольца жидкого Хе – твердая нить Хе </a:t>
            </a:r>
            <a:r>
              <a:rPr lang="en-US" sz="2000" dirty="0" smtClean="0">
                <a:latin typeface="Bahnschrift SemiCondensed" panose="020B0502040204020203" pitchFamily="34" charset="0"/>
              </a:rPr>
              <a:t>d</a:t>
            </a:r>
            <a:r>
              <a:rPr lang="en-US" sz="2000" baseline="-25000" dirty="0" smtClean="0">
                <a:latin typeface="Bahnschrift SemiCondensed" panose="020B0502040204020203" pitchFamily="34" charset="0"/>
              </a:rPr>
              <a:t>in</a:t>
            </a:r>
            <a:r>
              <a:rPr lang="en-US" sz="2000" dirty="0" smtClean="0">
                <a:latin typeface="Bahnschrift SemiCondensed" panose="020B0502040204020203" pitchFamily="34" charset="0"/>
              </a:rPr>
              <a:t>=70</a:t>
            </a:r>
            <a:r>
              <a:rPr lang="ru-RU" sz="2000" dirty="0" smtClean="0">
                <a:latin typeface="Bahnschrift SemiCondensed" panose="020B0502040204020203" pitchFamily="34" charset="0"/>
              </a:rPr>
              <a:t> мкм</a:t>
            </a:r>
            <a:r>
              <a:rPr lang="en-US" sz="2000" dirty="0" smtClean="0">
                <a:latin typeface="Bahnschrift SemiCondensed" panose="020B0502040204020203" pitchFamily="34" charset="0"/>
              </a:rPr>
              <a:t>,</a:t>
            </a:r>
            <a:r>
              <a:rPr lang="ru-RU" sz="2000" dirty="0" smtClean="0">
                <a:latin typeface="Bahnschrift SemiCondensed" panose="020B0502040204020203" pitchFamily="34" charset="0"/>
              </a:rPr>
              <a:t> </a:t>
            </a:r>
            <a:r>
              <a:rPr lang="en-US" sz="2000" dirty="0" smtClean="0">
                <a:latin typeface="Bahnschrift SemiCondensed" panose="020B0502040204020203" pitchFamily="34" charset="0"/>
              </a:rPr>
              <a:t>T~</a:t>
            </a:r>
            <a:r>
              <a:rPr lang="ru-RU" sz="2000" dirty="0" smtClean="0">
                <a:latin typeface="Bahnschrift SemiCondensed" panose="020B0502040204020203" pitchFamily="34" charset="0"/>
              </a:rPr>
              <a:t>200 </a:t>
            </a:r>
            <a:r>
              <a:rPr lang="ru-RU" sz="2000" dirty="0">
                <a:latin typeface="Bahnschrift SemiCondensed" panose="020B0502040204020203" pitchFamily="34" charset="0"/>
              </a:rPr>
              <a:t>К. </a:t>
            </a:r>
            <a:r>
              <a:rPr lang="en-US" sz="2000" dirty="0" smtClean="0">
                <a:latin typeface="Bahnschrift SemiCondensed" panose="020B0502040204020203" pitchFamily="34" charset="0"/>
              </a:rPr>
              <a:t>Nd:YAG </a:t>
            </a:r>
            <a:r>
              <a:rPr lang="en-US" sz="2000" dirty="0">
                <a:latin typeface="Bahnschrift SemiCondensed" panose="020B0502040204020203" pitchFamily="34" charset="0"/>
              </a:rPr>
              <a:t>laser </a:t>
            </a:r>
            <a:r>
              <a:rPr lang="en-US" sz="2000" dirty="0" smtClean="0">
                <a:latin typeface="Bahnschrift SemiCondensed" panose="020B0502040204020203" pitchFamily="34" charset="0"/>
              </a:rPr>
              <a:t>(0.5 </a:t>
            </a:r>
            <a:r>
              <a:rPr lang="ru-RU" sz="2000" dirty="0" smtClean="0">
                <a:latin typeface="Bahnschrift SemiCondensed" panose="020B0502040204020203" pitchFamily="34" charset="0"/>
              </a:rPr>
              <a:t>Дж</a:t>
            </a:r>
            <a:r>
              <a:rPr lang="en-US" sz="2000" dirty="0" smtClean="0">
                <a:latin typeface="Bahnschrift SemiCondensed" panose="020B0502040204020203" pitchFamily="34" charset="0"/>
              </a:rPr>
              <a:t>, </a:t>
            </a:r>
            <a:r>
              <a:rPr lang="en-US" sz="2000" dirty="0">
                <a:latin typeface="Bahnschrift SemiCondensed" panose="020B0502040204020203" pitchFamily="34" charset="0"/>
              </a:rPr>
              <a:t>10 </a:t>
            </a:r>
            <a:r>
              <a:rPr lang="ru-RU" sz="2000" dirty="0" smtClean="0">
                <a:latin typeface="Bahnschrift SemiCondensed" panose="020B0502040204020203" pitchFamily="34" charset="0"/>
              </a:rPr>
              <a:t>нс</a:t>
            </a:r>
            <a:r>
              <a:rPr lang="en-US" sz="2000" dirty="0" smtClean="0">
                <a:latin typeface="Bahnschrift SemiCondensed" panose="020B0502040204020203" pitchFamily="34" charset="0"/>
              </a:rPr>
              <a:t>, </a:t>
            </a:r>
            <a:r>
              <a:rPr lang="el-GR" sz="2000" dirty="0" smtClean="0">
                <a:latin typeface="Bahnschrift SemiCondensed" panose="020B0502040204020203" pitchFamily="34" charset="0"/>
              </a:rPr>
              <a:t>~ </a:t>
            </a:r>
            <a:r>
              <a:rPr lang="el-GR" sz="2000" dirty="0">
                <a:latin typeface="Bahnschrift SemiCondensed" panose="020B0502040204020203" pitchFamily="34" charset="0"/>
              </a:rPr>
              <a:t>4×10</a:t>
            </a:r>
            <a:r>
              <a:rPr lang="el-GR" sz="2000" baseline="30000" dirty="0">
                <a:latin typeface="Bahnschrift SemiCondensed" panose="020B0502040204020203" pitchFamily="34" charset="0"/>
              </a:rPr>
              <a:t>11</a:t>
            </a:r>
            <a:r>
              <a:rPr lang="el-GR" sz="2000" dirty="0">
                <a:latin typeface="Bahnschrift SemiCondensed" panose="020B0502040204020203" pitchFamily="34" charset="0"/>
              </a:rPr>
              <a:t> </a:t>
            </a:r>
            <a:r>
              <a:rPr lang="ru-RU" sz="2000" dirty="0" smtClean="0">
                <a:latin typeface="Bahnschrift SemiCondensed" panose="020B0502040204020203" pitchFamily="34" charset="0"/>
              </a:rPr>
              <a:t>Вт</a:t>
            </a:r>
            <a:r>
              <a:rPr lang="en-US" sz="2000" dirty="0" smtClean="0">
                <a:latin typeface="Bahnschrift SemiCondensed" panose="020B0502040204020203" pitchFamily="34" charset="0"/>
              </a:rPr>
              <a:t>/</a:t>
            </a:r>
            <a:r>
              <a:rPr lang="ru-RU" sz="2000" dirty="0" smtClean="0">
                <a:latin typeface="Bahnschrift SemiCondensed" panose="020B0502040204020203" pitchFamily="34" charset="0"/>
              </a:rPr>
              <a:t>см</a:t>
            </a:r>
            <a:r>
              <a:rPr lang="en-US" sz="2000" baseline="30000" dirty="0" smtClean="0">
                <a:latin typeface="Bahnschrift SemiCondensed" panose="020B0502040204020203" pitchFamily="34" charset="0"/>
              </a:rPr>
              <a:t>2</a:t>
            </a:r>
            <a:r>
              <a:rPr lang="en-US" sz="2000" dirty="0" smtClean="0">
                <a:latin typeface="Bahnschrift SemiCondensed" panose="020B0502040204020203" pitchFamily="34" charset="0"/>
              </a:rPr>
              <a:t>)</a:t>
            </a:r>
            <a:r>
              <a:rPr lang="ru-RU" sz="2000" dirty="0" smtClean="0">
                <a:latin typeface="Bahnschrift SemiCondensed" panose="020B0502040204020203" pitchFamily="34" charset="0"/>
              </a:rPr>
              <a:t>. </a:t>
            </a:r>
            <a:endParaRPr lang="ru-RU" sz="2000" dirty="0">
              <a:latin typeface="Bahnschrift SemiCondensed" panose="020B0502040204020203" pitchFamily="34" charset="0"/>
            </a:endParaRPr>
          </a:p>
        </p:txBody>
      </p:sp>
      <p:pic>
        <p:nvPicPr>
          <p:cNvPr id="7" name="Рисунок 6"/>
          <p:cNvPicPr>
            <a:picLocks noChangeAspect="1"/>
          </p:cNvPicPr>
          <p:nvPr/>
        </p:nvPicPr>
        <p:blipFill rotWithShape="1">
          <a:blip r:embed="rId3"/>
          <a:srcRect r="23816"/>
          <a:stretch/>
        </p:blipFill>
        <p:spPr>
          <a:xfrm>
            <a:off x="110523" y="1914465"/>
            <a:ext cx="4029657" cy="3847784"/>
          </a:xfrm>
          <a:prstGeom prst="rect">
            <a:avLst/>
          </a:prstGeom>
        </p:spPr>
      </p:pic>
      <p:pic>
        <p:nvPicPr>
          <p:cNvPr id="9" name="Рисунок 8"/>
          <p:cNvPicPr>
            <a:picLocks noChangeAspect="1"/>
          </p:cNvPicPr>
          <p:nvPr/>
        </p:nvPicPr>
        <p:blipFill>
          <a:blip r:embed="rId4"/>
          <a:stretch>
            <a:fillRect/>
          </a:stretch>
        </p:blipFill>
        <p:spPr>
          <a:xfrm>
            <a:off x="2661926" y="1360893"/>
            <a:ext cx="1038225" cy="1533525"/>
          </a:xfrm>
          <a:prstGeom prst="rect">
            <a:avLst/>
          </a:prstGeom>
        </p:spPr>
      </p:pic>
      <p:pic>
        <p:nvPicPr>
          <p:cNvPr id="12" name="Рисунок 11"/>
          <p:cNvPicPr>
            <a:picLocks noChangeAspect="1"/>
          </p:cNvPicPr>
          <p:nvPr/>
        </p:nvPicPr>
        <p:blipFill>
          <a:blip r:embed="rId5"/>
          <a:stretch>
            <a:fillRect/>
          </a:stretch>
        </p:blipFill>
        <p:spPr>
          <a:xfrm>
            <a:off x="4226389" y="1356647"/>
            <a:ext cx="5390222" cy="2334452"/>
          </a:xfrm>
          <a:prstGeom prst="rect">
            <a:avLst/>
          </a:prstGeom>
        </p:spPr>
      </p:pic>
      <p:sp>
        <p:nvSpPr>
          <p:cNvPr id="16" name="TextBox 15"/>
          <p:cNvSpPr txBox="1"/>
          <p:nvPr/>
        </p:nvSpPr>
        <p:spPr>
          <a:xfrm>
            <a:off x="9839192" y="2268290"/>
            <a:ext cx="2110775" cy="2308324"/>
          </a:xfrm>
          <a:prstGeom prst="rect">
            <a:avLst/>
          </a:prstGeom>
          <a:noFill/>
        </p:spPr>
        <p:txBody>
          <a:bodyPr wrap="square" rtlCol="0">
            <a:spAutoFit/>
          </a:bodyPr>
          <a:lstStyle/>
          <a:p>
            <a:r>
              <a:rPr lang="ru-RU" dirty="0" smtClean="0">
                <a:latin typeface="Bahnschrift SemiLight SemiConde" panose="020B0502040204020203" pitchFamily="34" charset="0"/>
              </a:rPr>
              <a:t>Спектр ЭУФ излучения и энергетический спектр ионов при возбуждении твердотельной и струйной Хе мишеней</a:t>
            </a:r>
            <a:endParaRPr lang="ru-RU" dirty="0">
              <a:latin typeface="Bahnschrift SemiLight SemiConde" panose="020B0502040204020203" pitchFamily="34" charset="0"/>
            </a:endParaRPr>
          </a:p>
        </p:txBody>
      </p:sp>
      <p:pic>
        <p:nvPicPr>
          <p:cNvPr id="17" name="Рисунок 16"/>
          <p:cNvPicPr>
            <a:picLocks noChangeAspect="1"/>
          </p:cNvPicPr>
          <p:nvPr/>
        </p:nvPicPr>
        <p:blipFill rotWithShape="1">
          <a:blip r:embed="rId6"/>
          <a:srcRect t="3071" b="3618"/>
          <a:stretch/>
        </p:blipFill>
        <p:spPr>
          <a:xfrm>
            <a:off x="4056976" y="3691099"/>
            <a:ext cx="5772275" cy="2547992"/>
          </a:xfrm>
          <a:prstGeom prst="rect">
            <a:avLst/>
          </a:prstGeom>
        </p:spPr>
      </p:pic>
      <p:sp>
        <p:nvSpPr>
          <p:cNvPr id="15" name="Прямоугольник 14"/>
          <p:cNvSpPr/>
          <p:nvPr/>
        </p:nvSpPr>
        <p:spPr>
          <a:xfrm>
            <a:off x="9563023" y="5398608"/>
            <a:ext cx="3095014" cy="369332"/>
          </a:xfrm>
          <a:prstGeom prst="rect">
            <a:avLst/>
          </a:prstGeom>
        </p:spPr>
        <p:txBody>
          <a:bodyPr wrap="square">
            <a:spAutoFit/>
          </a:bodyPr>
          <a:lstStyle/>
          <a:p>
            <a:r>
              <a:rPr lang="en-US" dirty="0" smtClean="0">
                <a:latin typeface="Bahnschrift SemiCondensed" panose="020B0502040204020203" pitchFamily="34" charset="0"/>
              </a:rPr>
              <a:t>E</a:t>
            </a:r>
            <a:r>
              <a:rPr lang="ru-RU" baseline="-25000" dirty="0" smtClean="0">
                <a:latin typeface="Bahnschrift SemiCondensed" panose="020B0502040204020203" pitchFamily="34" charset="0"/>
              </a:rPr>
              <a:t>кин</a:t>
            </a:r>
            <a:r>
              <a:rPr lang="ru-RU" dirty="0" smtClean="0">
                <a:latin typeface="Bahnschrift SemiCondensed" panose="020B0502040204020203" pitchFamily="34" charset="0"/>
              </a:rPr>
              <a:t> быстрых </a:t>
            </a:r>
            <a:r>
              <a:rPr lang="ru-RU" dirty="0">
                <a:latin typeface="Bahnschrift SemiCondensed" panose="020B0502040204020203" pitchFamily="34" charset="0"/>
              </a:rPr>
              <a:t>ионов </a:t>
            </a:r>
            <a:r>
              <a:rPr lang="en-US" dirty="0" smtClean="0">
                <a:latin typeface="Bahnschrift SemiCondensed" panose="020B0502040204020203" pitchFamily="34" charset="0"/>
              </a:rPr>
              <a:t>~</a:t>
            </a:r>
            <a:r>
              <a:rPr lang="ru-RU" dirty="0" smtClean="0">
                <a:latin typeface="Bahnschrift SemiCondensed" panose="020B0502040204020203" pitchFamily="34" charset="0"/>
              </a:rPr>
              <a:t>2 кэВ</a:t>
            </a:r>
            <a:r>
              <a:rPr lang="en-US" dirty="0">
                <a:latin typeface="Bahnschrift SemiCondensed" panose="020B0502040204020203" pitchFamily="34" charset="0"/>
              </a:rPr>
              <a:t>.</a:t>
            </a:r>
            <a:endParaRPr lang="ru-RU" dirty="0">
              <a:latin typeface="Bahnschrift SemiCondensed" panose="020B0502040204020203" pitchFamily="34" charset="0"/>
            </a:endParaRPr>
          </a:p>
        </p:txBody>
      </p:sp>
    </p:spTree>
    <p:extLst>
      <p:ext uri="{BB962C8B-B14F-4D97-AF65-F5344CB8AC3E}">
        <p14:creationId xmlns:p14="http://schemas.microsoft.com/office/powerpoint/2010/main" val="402679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46" y="104767"/>
            <a:ext cx="10439400" cy="654050"/>
          </a:xfrm>
        </p:spPr>
        <p:txBody>
          <a:bodyPr>
            <a:normAutofit fontScale="90000"/>
          </a:bodyPr>
          <a:lstStyle/>
          <a:p>
            <a:r>
              <a:rPr lang="ru-RU" dirty="0" smtClean="0">
                <a:latin typeface="Bahnschrift SemiBold" panose="020B0502040204020203" pitchFamily="34" charset="0"/>
              </a:rPr>
              <a:t>ЛПИ с жидкой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3" name="Объект 2"/>
          <p:cNvSpPr>
            <a:spLocks noGrp="1"/>
          </p:cNvSpPr>
          <p:nvPr>
            <p:ph idx="1"/>
          </p:nvPr>
        </p:nvSpPr>
        <p:spPr>
          <a:xfrm>
            <a:off x="-1" y="740838"/>
            <a:ext cx="12277809" cy="594846"/>
          </a:xfrm>
        </p:spPr>
        <p:txBody>
          <a:bodyPr>
            <a:normAutofit fontScale="77500" lnSpcReduction="20000"/>
          </a:bodyPr>
          <a:lstStyle/>
          <a:p>
            <a:pPr marL="0" indent="0">
              <a:buNone/>
            </a:pPr>
            <a:r>
              <a:rPr lang="ru-RU" dirty="0" smtClean="0">
                <a:latin typeface="Bahnschrift SemiLight SemiConde" panose="020B0502040204020203" pitchFamily="34" charset="0"/>
              </a:rPr>
              <a:t>Капельная </a:t>
            </a:r>
            <a:r>
              <a:rPr lang="en-US" dirty="0" smtClean="0">
                <a:latin typeface="Bahnschrift SemiLight SemiConde" panose="020B0502040204020203" pitchFamily="34" charset="0"/>
              </a:rPr>
              <a:t>Xe</a:t>
            </a:r>
            <a:r>
              <a:rPr lang="ru-RU" dirty="0" smtClean="0">
                <a:latin typeface="Bahnschrift SemiLight SemiConde" panose="020B0502040204020203" pitchFamily="34" charset="0"/>
              </a:rPr>
              <a:t> мишень, сопло </a:t>
            </a:r>
            <a:r>
              <a:rPr lang="en-US" dirty="0" smtClean="0">
                <a:latin typeface="Bahnschrift SemiLight SemiConde" panose="020B0502040204020203" pitchFamily="34" charset="0"/>
              </a:rPr>
              <a:t>d=</a:t>
            </a:r>
            <a:r>
              <a:rPr lang="ru-RU" dirty="0" smtClean="0">
                <a:latin typeface="Bahnschrift SemiLight SemiConde" panose="020B0502040204020203" pitchFamily="34" charset="0"/>
              </a:rPr>
              <a:t>30 мкм, скорость потока 60 м/с. Основной импульс CO</a:t>
            </a:r>
            <a:r>
              <a:rPr lang="ru-RU" baseline="-25000" dirty="0" smtClean="0">
                <a:latin typeface="Bahnschrift SemiLight SemiConde" panose="020B0502040204020203" pitchFamily="34" charset="0"/>
              </a:rPr>
              <a:t>2</a:t>
            </a:r>
            <a:r>
              <a:rPr lang="ru-RU" dirty="0" smtClean="0">
                <a:latin typeface="Bahnschrift SemiLight SemiConde" panose="020B0502040204020203" pitchFamily="34" charset="0"/>
              </a:rPr>
              <a:t> лазер (0,3 Дж, 25 нс). </a:t>
            </a:r>
            <a:r>
              <a:rPr lang="ru-RU" dirty="0" err="1" smtClean="0">
                <a:latin typeface="Bahnschrift SemiLight SemiConde" panose="020B0502040204020203" pitchFamily="34" charset="0"/>
              </a:rPr>
              <a:t>Предымпульс</a:t>
            </a:r>
            <a:r>
              <a:rPr lang="ru-RU" dirty="0" smtClean="0">
                <a:latin typeface="Bahnschrift SemiLight SemiConde" panose="020B0502040204020203" pitchFamily="34" charset="0"/>
              </a:rPr>
              <a:t> Nd:YAG лазер (5 мДж, </a:t>
            </a:r>
            <a:r>
              <a:rPr lang="ru-RU" dirty="0">
                <a:latin typeface="Bahnschrift SemiLight SemiConde" panose="020B0502040204020203" pitchFamily="34" charset="0"/>
              </a:rPr>
              <a:t>8 </a:t>
            </a:r>
            <a:r>
              <a:rPr lang="ru-RU" dirty="0" smtClean="0">
                <a:latin typeface="Bahnschrift SemiLight SemiConde" panose="020B0502040204020203" pitchFamily="34" charset="0"/>
              </a:rPr>
              <a:t>нс). </a:t>
            </a:r>
            <a:endParaRPr lang="ru-RU" dirty="0">
              <a:latin typeface="Bahnschrift SemiLight SemiConde" panose="020B0502040204020203" pitchFamily="34" charset="0"/>
            </a:endParaRPr>
          </a:p>
        </p:txBody>
      </p:sp>
      <p:sp>
        <p:nvSpPr>
          <p:cNvPr id="7" name="Прямоугольник 6"/>
          <p:cNvSpPr/>
          <p:nvPr/>
        </p:nvSpPr>
        <p:spPr>
          <a:xfrm>
            <a:off x="4564860" y="5789728"/>
            <a:ext cx="6638143" cy="646331"/>
          </a:xfrm>
          <a:prstGeom prst="rect">
            <a:avLst/>
          </a:prstGeom>
        </p:spPr>
        <p:txBody>
          <a:bodyPr wrap="square">
            <a:spAutoFit/>
          </a:bodyPr>
          <a:lstStyle/>
          <a:p>
            <a:r>
              <a:rPr lang="ru-RU" dirty="0">
                <a:latin typeface="Bahnschrift SemiLight SemiConde" panose="020B0502040204020203" pitchFamily="34" charset="0"/>
              </a:rPr>
              <a:t>Максимальный </a:t>
            </a:r>
            <a:r>
              <a:rPr lang="en-US" dirty="0" smtClean="0">
                <a:latin typeface="Bahnschrift SemiLight SemiConde" panose="020B0502040204020203" pitchFamily="34" charset="0"/>
              </a:rPr>
              <a:t>CE</a:t>
            </a:r>
            <a:r>
              <a:rPr lang="ru-RU" dirty="0" smtClean="0">
                <a:latin typeface="Bahnschrift SemiLight SemiConde" panose="020B0502040204020203" pitchFamily="34" charset="0"/>
              </a:rPr>
              <a:t> </a:t>
            </a:r>
            <a:r>
              <a:rPr lang="ru-RU" dirty="0">
                <a:latin typeface="Bahnschrift SemiLight SemiConde" panose="020B0502040204020203" pitchFamily="34" charset="0"/>
              </a:rPr>
              <a:t>0,6</a:t>
            </a:r>
            <a:r>
              <a:rPr lang="ru-RU" dirty="0" smtClean="0">
                <a:latin typeface="Bahnschrift SemiLight SemiConde" panose="020B0502040204020203" pitchFamily="34" charset="0"/>
              </a:rPr>
              <a:t>%/2%</a:t>
            </a:r>
            <a:r>
              <a:rPr lang="en-US" dirty="0" smtClean="0">
                <a:latin typeface="Bahnschrift SemiLight SemiConde" panose="020B0502040204020203" pitchFamily="34" charset="0"/>
              </a:rPr>
              <a:t>BW(13.5 </a:t>
            </a:r>
            <a:r>
              <a:rPr lang="ru-RU" dirty="0" smtClean="0">
                <a:latin typeface="Bahnschrift SemiLight SemiConde" panose="020B0502040204020203" pitchFamily="34" charset="0"/>
              </a:rPr>
              <a:t>нм) 2</a:t>
            </a:r>
            <a:r>
              <a:rPr lang="el-GR" dirty="0" smtClean="0">
                <a:latin typeface="Bahnschrift SemiLight SemiConde" panose="020B0502040204020203" pitchFamily="34" charset="0"/>
              </a:rPr>
              <a:t>π</a:t>
            </a:r>
            <a:r>
              <a:rPr lang="ru-RU" dirty="0" smtClean="0">
                <a:latin typeface="Bahnschrift SemiLight SemiConde" panose="020B0502040204020203" pitchFamily="34" charset="0"/>
              </a:rPr>
              <a:t> ср </a:t>
            </a:r>
            <a:r>
              <a:rPr lang="ru-RU" dirty="0">
                <a:latin typeface="Bahnschrift SemiLight SemiConde" panose="020B0502040204020203" pitchFamily="34" charset="0"/>
              </a:rPr>
              <a:t>был получен при интенсивности основного импульса лазера около </a:t>
            </a:r>
            <a:r>
              <a:rPr lang="ru-RU" dirty="0" smtClean="0">
                <a:latin typeface="Bahnschrift SemiLight SemiConde" panose="020B0502040204020203" pitchFamily="34" charset="0"/>
              </a:rPr>
              <a:t>5,2×10</a:t>
            </a:r>
            <a:r>
              <a:rPr lang="ru-RU" baseline="30000" dirty="0" smtClean="0">
                <a:latin typeface="Bahnschrift SemiLight SemiConde" panose="020B0502040204020203" pitchFamily="34" charset="0"/>
              </a:rPr>
              <a:t>10</a:t>
            </a:r>
            <a:r>
              <a:rPr lang="ru-RU" dirty="0" smtClean="0">
                <a:latin typeface="Bahnschrift SemiLight SemiConde" panose="020B0502040204020203" pitchFamily="34" charset="0"/>
              </a:rPr>
              <a:t> </a:t>
            </a:r>
            <a:r>
              <a:rPr lang="ru-RU" dirty="0">
                <a:latin typeface="Bahnschrift SemiLight SemiConde" panose="020B0502040204020203" pitchFamily="34" charset="0"/>
              </a:rPr>
              <a:t>Вт/см</a:t>
            </a:r>
            <a:r>
              <a:rPr lang="ru-RU" baseline="30000" dirty="0">
                <a:latin typeface="Bahnschrift SemiLight SemiConde" panose="020B0502040204020203" pitchFamily="34" charset="0"/>
              </a:rPr>
              <a:t>2</a:t>
            </a:r>
            <a:r>
              <a:rPr lang="ru-RU" dirty="0">
                <a:latin typeface="Bahnschrift SemiLight SemiConde" panose="020B0502040204020203" pitchFamily="34" charset="0"/>
              </a:rPr>
              <a:t>.</a:t>
            </a:r>
          </a:p>
        </p:txBody>
      </p:sp>
      <p:pic>
        <p:nvPicPr>
          <p:cNvPr id="6" name="Рисунок 5"/>
          <p:cNvPicPr>
            <a:picLocks noChangeAspect="1"/>
          </p:cNvPicPr>
          <p:nvPr/>
        </p:nvPicPr>
        <p:blipFill rotWithShape="1">
          <a:blip r:embed="rId3"/>
          <a:srcRect t="4766"/>
          <a:stretch/>
        </p:blipFill>
        <p:spPr>
          <a:xfrm>
            <a:off x="2034403" y="1277924"/>
            <a:ext cx="5191125" cy="2694106"/>
          </a:xfrm>
          <a:prstGeom prst="rect">
            <a:avLst/>
          </a:prstGeom>
        </p:spPr>
      </p:pic>
      <p:pic>
        <p:nvPicPr>
          <p:cNvPr id="4" name="Рисунок 3"/>
          <p:cNvPicPr>
            <a:picLocks noChangeAspect="1"/>
          </p:cNvPicPr>
          <p:nvPr/>
        </p:nvPicPr>
        <p:blipFill>
          <a:blip r:embed="rId4"/>
          <a:stretch>
            <a:fillRect/>
          </a:stretch>
        </p:blipFill>
        <p:spPr>
          <a:xfrm>
            <a:off x="0" y="2524428"/>
            <a:ext cx="4305928" cy="3302605"/>
          </a:xfrm>
          <a:prstGeom prst="rect">
            <a:avLst/>
          </a:prstGeom>
        </p:spPr>
      </p:pic>
      <p:sp>
        <p:nvSpPr>
          <p:cNvPr id="9" name="Прямоугольник 8"/>
          <p:cNvSpPr/>
          <p:nvPr/>
        </p:nvSpPr>
        <p:spPr>
          <a:xfrm>
            <a:off x="7148109" y="4836632"/>
            <a:ext cx="4955437" cy="646331"/>
          </a:xfrm>
          <a:prstGeom prst="rect">
            <a:avLst/>
          </a:prstGeom>
        </p:spPr>
        <p:txBody>
          <a:bodyPr wrap="square">
            <a:spAutoFit/>
          </a:bodyPr>
          <a:lstStyle/>
          <a:p>
            <a:r>
              <a:rPr lang="ru-RU" dirty="0" smtClean="0">
                <a:latin typeface="Bahnschrift SemiLight SemiConde" panose="020B0502040204020203" pitchFamily="34" charset="0"/>
              </a:rPr>
              <a:t>Максимальный ЭУФ сигнал при задержке 200 нс соответствует энергии ионов 400 эВ. </a:t>
            </a:r>
          </a:p>
        </p:txBody>
      </p:sp>
      <p:pic>
        <p:nvPicPr>
          <p:cNvPr id="10" name="Рисунок 9"/>
          <p:cNvPicPr>
            <a:picLocks noChangeAspect="1"/>
          </p:cNvPicPr>
          <p:nvPr/>
        </p:nvPicPr>
        <p:blipFill>
          <a:blip r:embed="rId5"/>
          <a:stretch>
            <a:fillRect/>
          </a:stretch>
        </p:blipFill>
        <p:spPr>
          <a:xfrm>
            <a:off x="7225528" y="1984588"/>
            <a:ext cx="4800600" cy="2857500"/>
          </a:xfrm>
          <a:prstGeom prst="rect">
            <a:avLst/>
          </a:prstGeom>
        </p:spPr>
      </p:pic>
      <p:sp>
        <p:nvSpPr>
          <p:cNvPr id="11" name="Прямоугольник 10"/>
          <p:cNvSpPr/>
          <p:nvPr/>
        </p:nvSpPr>
        <p:spPr>
          <a:xfrm>
            <a:off x="7070691" y="1086255"/>
            <a:ext cx="4955437" cy="923330"/>
          </a:xfrm>
          <a:prstGeom prst="rect">
            <a:avLst/>
          </a:prstGeom>
        </p:spPr>
        <p:txBody>
          <a:bodyPr wrap="square">
            <a:spAutoFit/>
          </a:bodyPr>
          <a:lstStyle/>
          <a:p>
            <a:r>
              <a:rPr lang="ru-RU" dirty="0">
                <a:latin typeface="Bahnschrift SemiLight SemiConde" panose="020B0502040204020203" pitchFamily="34" charset="0"/>
              </a:rPr>
              <a:t> </a:t>
            </a:r>
            <a:r>
              <a:rPr lang="ru-RU" dirty="0" smtClean="0">
                <a:latin typeface="Bahnschrift SemiLight SemiConde" panose="020B0502040204020203" pitchFamily="34" charset="0"/>
              </a:rPr>
              <a:t>Максимальные </a:t>
            </a:r>
            <a:r>
              <a:rPr lang="ru-RU" dirty="0">
                <a:latin typeface="Bahnschrift SemiLight SemiConde" panose="020B0502040204020203" pitchFamily="34" charset="0"/>
              </a:rPr>
              <a:t>энергии ионов и </a:t>
            </a:r>
            <a:r>
              <a:rPr lang="ru-RU" dirty="0" smtClean="0">
                <a:latin typeface="Bahnschrift SemiLight SemiConde" panose="020B0502040204020203" pitchFamily="34" charset="0"/>
              </a:rPr>
              <a:t>ЭУФ излучения при различных временах задержки между основным лазерным импульсом и </a:t>
            </a:r>
            <a:r>
              <a:rPr lang="ru-RU" dirty="0" err="1" smtClean="0">
                <a:latin typeface="Bahnschrift SemiLight SemiConde" panose="020B0502040204020203" pitchFamily="34" charset="0"/>
              </a:rPr>
              <a:t>предымпульсом</a:t>
            </a:r>
            <a:r>
              <a:rPr lang="ru-RU" dirty="0" smtClean="0">
                <a:latin typeface="Bahnschrift SemiLight SemiConde" panose="020B0502040204020203" pitchFamily="34" charset="0"/>
              </a:rPr>
              <a:t>.</a:t>
            </a:r>
            <a:endParaRPr lang="ru-RU" dirty="0">
              <a:latin typeface="Bahnschrift SemiLight SemiConde" panose="020B0502040204020203" pitchFamily="34" charset="0"/>
            </a:endParaRPr>
          </a:p>
        </p:txBody>
      </p:sp>
      <p:sp>
        <p:nvSpPr>
          <p:cNvPr id="12" name="AutoShape 2" descr="Ксенон. Большая российская энциклопедия"/>
          <p:cNvSpPr txBox="1">
            <a:spLocks noChangeAspect="1" noChangeArrowheads="1"/>
          </p:cNvSpPr>
          <p:nvPr/>
        </p:nvSpPr>
        <p:spPr bwMode="auto">
          <a:xfrm>
            <a:off x="0" y="6500934"/>
            <a:ext cx="11853816" cy="3630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err="1" smtClean="0">
                <a:latin typeface="Bahnschrift SemiLight Condensed" panose="020B0502040204020203" pitchFamily="34" charset="0"/>
              </a:rPr>
              <a:t>Mizoguchi</a:t>
            </a:r>
            <a:r>
              <a:rPr lang="en-US" sz="1400" dirty="0" smtClean="0">
                <a:latin typeface="Bahnschrift SemiLight Condensed" panose="020B0502040204020203" pitchFamily="34" charset="0"/>
              </a:rPr>
              <a:t> </a:t>
            </a:r>
            <a:r>
              <a:rPr lang="en-US" sz="1400" dirty="0">
                <a:latin typeface="Bahnschrift SemiLight Condensed" panose="020B0502040204020203" pitchFamily="34" charset="0"/>
              </a:rPr>
              <a:t>H. et al. Development of CO 2 laser produced Xe plasma EUV light source for microlithography //Emerging Lithographic Technologies X. – SPIE, 2006. – </a:t>
            </a:r>
            <a:r>
              <a:rPr lang="ru-RU" sz="1400" dirty="0">
                <a:latin typeface="Bahnschrift SemiLight Condensed" panose="020B0502040204020203" pitchFamily="34" charset="0"/>
              </a:rPr>
              <a:t>Т. 6151. – С. 230-239.</a:t>
            </a:r>
            <a:endParaRPr lang="ru-RU" sz="1400" dirty="0" smtClean="0">
              <a:latin typeface="Bahnschrift SemiLight Condensed" panose="020B0502040204020203" pitchFamily="34" charset="0"/>
            </a:endParaRPr>
          </a:p>
        </p:txBody>
      </p:sp>
      <p:sp>
        <p:nvSpPr>
          <p:cNvPr id="5" name="Rectangle 1"/>
          <p:cNvSpPr>
            <a:spLocks noChangeArrowheads="1"/>
          </p:cNvSpPr>
          <p:nvPr/>
        </p:nvSpPr>
        <p:spPr bwMode="auto">
          <a:xfrm>
            <a:off x="4252706" y="3941771"/>
            <a:ext cx="30023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Bahnschrift SemiLight SemiConde" panose="020B0502040204020203" pitchFamily="34" charset="0"/>
              </a:rPr>
              <a:t>Поведение плазмы и капель при задержке 0 и 10 мкс при частоте повторения 100 кГц. </a:t>
            </a:r>
          </a:p>
        </p:txBody>
      </p:sp>
    </p:spTree>
    <p:extLst>
      <p:ext uri="{BB962C8B-B14F-4D97-AF65-F5344CB8AC3E}">
        <p14:creationId xmlns:p14="http://schemas.microsoft.com/office/powerpoint/2010/main" val="144443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953" y="126064"/>
            <a:ext cx="10439400" cy="654050"/>
          </a:xfrm>
        </p:spPr>
        <p:txBody>
          <a:bodyPr>
            <a:normAutofit fontScale="90000"/>
          </a:bodyPr>
          <a:lstStyle/>
          <a:p>
            <a:r>
              <a:rPr lang="ru-RU" dirty="0" smtClean="0">
                <a:latin typeface="Bahnschrift SemiBold" panose="020B0502040204020203" pitchFamily="34" charset="0"/>
              </a:rPr>
              <a:t>ЛПИ с газовой </a:t>
            </a:r>
            <a:r>
              <a:rPr lang="en-US" dirty="0" smtClean="0">
                <a:latin typeface="Bahnschrift SemiBold" panose="020B0502040204020203" pitchFamily="34" charset="0"/>
              </a:rPr>
              <a:t>Xe</a:t>
            </a:r>
            <a:r>
              <a:rPr lang="ru-RU" dirty="0" smtClean="0">
                <a:latin typeface="Bahnschrift SemiBold" panose="020B0502040204020203" pitchFamily="34" charset="0"/>
              </a:rPr>
              <a:t> мишенью</a:t>
            </a:r>
            <a:endParaRPr lang="ru-RU" dirty="0">
              <a:latin typeface="Bahnschrift SemiBold" panose="020B0502040204020203" pitchFamily="34" charset="0"/>
            </a:endParaRPr>
          </a:p>
        </p:txBody>
      </p:sp>
      <p:sp>
        <p:nvSpPr>
          <p:cNvPr id="3" name="Объект 2"/>
          <p:cNvSpPr>
            <a:spLocks noGrp="1"/>
          </p:cNvSpPr>
          <p:nvPr>
            <p:ph idx="1"/>
          </p:nvPr>
        </p:nvSpPr>
        <p:spPr>
          <a:xfrm>
            <a:off x="155701" y="780114"/>
            <a:ext cx="5819720" cy="616988"/>
          </a:xfrm>
        </p:spPr>
        <p:txBody>
          <a:bodyPr>
            <a:noAutofit/>
          </a:bodyPr>
          <a:lstStyle/>
          <a:p>
            <a:pPr marL="0" indent="0">
              <a:buNone/>
            </a:pPr>
            <a:r>
              <a:rPr lang="ru-RU" sz="2000" dirty="0" smtClean="0">
                <a:latin typeface="Bahnschrift SemiLight SemiConde" panose="020B0502040204020203" pitchFamily="34" charset="0"/>
              </a:rPr>
              <a:t>Газоструйная </a:t>
            </a:r>
            <a:r>
              <a:rPr lang="en-US" sz="2000" dirty="0" smtClean="0">
                <a:latin typeface="Bahnschrift SemiLight SemiConde" panose="020B0502040204020203" pitchFamily="34" charset="0"/>
              </a:rPr>
              <a:t>Xe</a:t>
            </a:r>
            <a:r>
              <a:rPr lang="ru-RU" sz="2000" dirty="0" smtClean="0">
                <a:latin typeface="Bahnschrift SemiLight SemiConde" panose="020B0502040204020203" pitchFamily="34" charset="0"/>
              </a:rPr>
              <a:t> мишень (сопло 500 мкм, </a:t>
            </a:r>
            <a:r>
              <a:rPr lang="en-US" sz="2000" dirty="0" smtClean="0">
                <a:latin typeface="Bahnschrift SemiLight SemiConde" panose="020B0502040204020203" pitchFamily="34" charset="0"/>
              </a:rPr>
              <a:t>p</a:t>
            </a:r>
            <a:r>
              <a:rPr lang="ru-RU" sz="2000" dirty="0" smtClean="0">
                <a:latin typeface="Bahnschrift SemiLight SemiConde" panose="020B0502040204020203" pitchFamily="34" charset="0"/>
              </a:rPr>
              <a:t> до 30 бар). Nd:YAG лазер (600 мДж, 6 нс)</a:t>
            </a:r>
            <a:r>
              <a:rPr lang="en-US" sz="2000" dirty="0" smtClean="0">
                <a:latin typeface="Bahnschrift SemiLight SemiConde" panose="020B0502040204020203" pitchFamily="34" charset="0"/>
              </a:rPr>
              <a:t> [1]</a:t>
            </a:r>
            <a:endParaRPr lang="ru-RU" sz="2000" baseline="30000" dirty="0">
              <a:latin typeface="Bahnschrift SemiLight SemiConde" panose="020B0502040204020203" pitchFamily="34" charset="0"/>
            </a:endParaRPr>
          </a:p>
        </p:txBody>
      </p:sp>
      <p:pic>
        <p:nvPicPr>
          <p:cNvPr id="5" name="Рисунок 4"/>
          <p:cNvPicPr>
            <a:picLocks noChangeAspect="1"/>
          </p:cNvPicPr>
          <p:nvPr/>
        </p:nvPicPr>
        <p:blipFill rotWithShape="1">
          <a:blip r:embed="rId3"/>
          <a:srcRect t="7756"/>
          <a:stretch/>
        </p:blipFill>
        <p:spPr>
          <a:xfrm>
            <a:off x="191964" y="1434164"/>
            <a:ext cx="5245041" cy="2569780"/>
          </a:xfrm>
          <a:prstGeom prst="rect">
            <a:avLst/>
          </a:prstGeom>
        </p:spPr>
      </p:pic>
      <p:pic>
        <p:nvPicPr>
          <p:cNvPr id="12" name="Рисунок 11"/>
          <p:cNvPicPr>
            <a:picLocks noChangeAspect="1"/>
          </p:cNvPicPr>
          <p:nvPr/>
        </p:nvPicPr>
        <p:blipFill>
          <a:blip r:embed="rId4"/>
          <a:stretch>
            <a:fillRect/>
          </a:stretch>
        </p:blipFill>
        <p:spPr>
          <a:xfrm>
            <a:off x="191964" y="3860954"/>
            <a:ext cx="5330699" cy="1868492"/>
          </a:xfrm>
          <a:prstGeom prst="rect">
            <a:avLst/>
          </a:prstGeom>
        </p:spPr>
      </p:pic>
      <p:sp>
        <p:nvSpPr>
          <p:cNvPr id="17" name="Прямоугольник 16"/>
          <p:cNvSpPr/>
          <p:nvPr/>
        </p:nvSpPr>
        <p:spPr>
          <a:xfrm>
            <a:off x="0" y="6119336"/>
            <a:ext cx="12192000" cy="738664"/>
          </a:xfrm>
          <a:prstGeom prst="rect">
            <a:avLst/>
          </a:prstGeom>
        </p:spPr>
        <p:txBody>
          <a:bodyPr wrap="square">
            <a:spAutoFit/>
          </a:bodyPr>
          <a:lstStyle/>
          <a:p>
            <a:r>
              <a:rPr lang="en-US" sz="1400" dirty="0">
                <a:latin typeface="Bahnschrift SemiLight Condensed" panose="020B0502040204020203" pitchFamily="34" charset="0"/>
              </a:rPr>
              <a:t>[</a:t>
            </a:r>
            <a:r>
              <a:rPr lang="ru-RU" sz="1400" dirty="0">
                <a:latin typeface="Bahnschrift SemiLight Condensed" panose="020B0502040204020203" pitchFamily="34" charset="0"/>
              </a:rPr>
              <a:t>1</a:t>
            </a:r>
            <a:r>
              <a:rPr lang="en-US" sz="1400" dirty="0">
                <a:latin typeface="Bahnschrift SemiLight Condensed" panose="020B0502040204020203" pitchFamily="34" charset="0"/>
              </a:rPr>
              <a:t>] </a:t>
            </a:r>
            <a:r>
              <a:rPr lang="en-US" sz="1400" dirty="0" err="1">
                <a:latin typeface="Bahnschrift SemiLight Condensed" panose="020B0502040204020203" pitchFamily="34" charset="0"/>
              </a:rPr>
              <a:t>Holburg</a:t>
            </a:r>
            <a:r>
              <a:rPr lang="en-US" sz="1400" dirty="0">
                <a:latin typeface="Bahnschrift SemiLight Condensed" panose="020B0502040204020203" pitchFamily="34" charset="0"/>
              </a:rPr>
              <a:t> </a:t>
            </a:r>
            <a:r>
              <a:rPr lang="en-US" sz="1400" dirty="0" smtClean="0">
                <a:latin typeface="Bahnschrift SemiLight Condensed" panose="020B0502040204020203" pitchFamily="34" charset="0"/>
              </a:rPr>
              <a:t>J. et al. Brilliance improvement of laser-produced extreme ultraviolet and soft x-ray plasmas based on pulsed gas jets //Journal of Vacuum Science &amp; Technology A. – 2019. – Т. 37. – №. 3.</a:t>
            </a:r>
            <a:endParaRPr lang="ru-RU" sz="1400" dirty="0" smtClean="0">
              <a:latin typeface="Bahnschrift SemiLight Condensed" panose="020B0502040204020203" pitchFamily="34" charset="0"/>
            </a:endParaRPr>
          </a:p>
          <a:p>
            <a:r>
              <a:rPr lang="en-US" sz="1400" dirty="0" smtClean="0">
                <a:latin typeface="Bahnschrift SemiLight Condensed" panose="020B0502040204020203" pitchFamily="34" charset="0"/>
              </a:rPr>
              <a:t>[</a:t>
            </a:r>
            <a:r>
              <a:rPr lang="ru-RU" sz="1400" dirty="0" smtClean="0">
                <a:latin typeface="Bahnschrift SemiLight Condensed" panose="020B0502040204020203" pitchFamily="34" charset="0"/>
              </a:rPr>
              <a:t>2</a:t>
            </a:r>
            <a:r>
              <a:rPr lang="en-US" sz="1400" dirty="0" smtClean="0">
                <a:latin typeface="Bahnschrift SemiLight Condensed" panose="020B0502040204020203" pitchFamily="34" charset="0"/>
              </a:rPr>
              <a:t>] </a:t>
            </a:r>
            <a:r>
              <a:rPr lang="en-US" sz="1400" dirty="0" err="1" smtClean="0">
                <a:latin typeface="Bahnschrift SemiLight Condensed" panose="020B0502040204020203" pitchFamily="34" charset="0"/>
              </a:rPr>
              <a:t>Bartnik</a:t>
            </a:r>
            <a:r>
              <a:rPr lang="en-US" sz="1400" dirty="0" smtClean="0">
                <a:latin typeface="Bahnschrift SemiLight Condensed" panose="020B0502040204020203" pitchFamily="34" charset="0"/>
              </a:rPr>
              <a:t> A. Laser-plasma extreme ultraviolet and soft X-ray sources </a:t>
            </a:r>
            <a:r>
              <a:rPr lang="en-US" sz="1400" dirty="0">
                <a:latin typeface="Bahnschrift SemiLight Condensed" panose="020B0502040204020203" pitchFamily="34" charset="0"/>
              </a:rPr>
              <a:t>based on a double stream gas </a:t>
            </a:r>
            <a:r>
              <a:rPr lang="en-US" sz="1400" dirty="0" smtClean="0">
                <a:latin typeface="Bahnschrift SemiLight Condensed" panose="020B0502040204020203" pitchFamily="34" charset="0"/>
              </a:rPr>
              <a:t>puff target: interaction of the radiation pulses with matter //</a:t>
            </a:r>
            <a:r>
              <a:rPr lang="en-US" sz="1400" dirty="0" err="1" smtClean="0">
                <a:latin typeface="Bahnschrift SemiLight Condensed" panose="020B0502040204020203" pitchFamily="34" charset="0"/>
              </a:rPr>
              <a:t>Opto</a:t>
            </a:r>
            <a:r>
              <a:rPr lang="en-US" sz="1400" dirty="0" smtClean="0">
                <a:latin typeface="Bahnschrift SemiLight Condensed" panose="020B0502040204020203" pitchFamily="34" charset="0"/>
              </a:rPr>
              <a:t>-Electronics Rev.– 2015.– Т.23.– №2.– С. 172-186.</a:t>
            </a:r>
            <a:endParaRPr lang="ru-RU" sz="1400" dirty="0">
              <a:latin typeface="Bahnschrift SemiLight Condensed" panose="020B0502040204020203" pitchFamily="34" charset="0"/>
            </a:endParaRPr>
          </a:p>
        </p:txBody>
      </p:sp>
      <p:pic>
        <p:nvPicPr>
          <p:cNvPr id="22" name="Рисунок 21"/>
          <p:cNvPicPr>
            <a:picLocks noChangeAspect="1"/>
          </p:cNvPicPr>
          <p:nvPr/>
        </p:nvPicPr>
        <p:blipFill>
          <a:blip r:embed="rId5"/>
          <a:stretch>
            <a:fillRect/>
          </a:stretch>
        </p:blipFill>
        <p:spPr>
          <a:xfrm>
            <a:off x="5668424" y="1221816"/>
            <a:ext cx="2847032" cy="2513121"/>
          </a:xfrm>
          <a:prstGeom prst="rect">
            <a:avLst/>
          </a:prstGeom>
        </p:spPr>
      </p:pic>
      <p:pic>
        <p:nvPicPr>
          <p:cNvPr id="23" name="Рисунок 22"/>
          <p:cNvPicPr>
            <a:picLocks noChangeAspect="1"/>
          </p:cNvPicPr>
          <p:nvPr/>
        </p:nvPicPr>
        <p:blipFill>
          <a:blip r:embed="rId6"/>
          <a:stretch>
            <a:fillRect/>
          </a:stretch>
        </p:blipFill>
        <p:spPr>
          <a:xfrm>
            <a:off x="8392360" y="1425736"/>
            <a:ext cx="2866344" cy="2350945"/>
          </a:xfrm>
          <a:prstGeom prst="rect">
            <a:avLst/>
          </a:prstGeom>
        </p:spPr>
      </p:pic>
      <p:sp>
        <p:nvSpPr>
          <p:cNvPr id="24" name="TextBox 23"/>
          <p:cNvSpPr txBox="1"/>
          <p:nvPr/>
        </p:nvSpPr>
        <p:spPr>
          <a:xfrm>
            <a:off x="7050427" y="1602298"/>
            <a:ext cx="1231427" cy="369332"/>
          </a:xfrm>
          <a:prstGeom prst="rect">
            <a:avLst/>
          </a:prstGeom>
          <a:noFill/>
        </p:spPr>
        <p:txBody>
          <a:bodyPr wrap="none" rtlCol="0">
            <a:spAutoFit/>
          </a:bodyPr>
          <a:lstStyle/>
          <a:p>
            <a:r>
              <a:rPr lang="ru-RU" dirty="0" smtClean="0">
                <a:latin typeface="Bahnschrift SemiLight SemiConde" panose="020B0502040204020203" pitchFamily="34" charset="0"/>
              </a:rPr>
              <a:t>0.8 Дж 4 нс</a:t>
            </a:r>
            <a:endParaRPr lang="ru-RU" dirty="0">
              <a:latin typeface="Bahnschrift SemiLight SemiConde" panose="020B0502040204020203" pitchFamily="34" charset="0"/>
            </a:endParaRPr>
          </a:p>
        </p:txBody>
      </p:sp>
      <p:sp>
        <p:nvSpPr>
          <p:cNvPr id="25" name="TextBox 24"/>
          <p:cNvSpPr txBox="1"/>
          <p:nvPr/>
        </p:nvSpPr>
        <p:spPr>
          <a:xfrm>
            <a:off x="9043334" y="1602298"/>
            <a:ext cx="1208985" cy="369332"/>
          </a:xfrm>
          <a:prstGeom prst="rect">
            <a:avLst/>
          </a:prstGeom>
          <a:noFill/>
        </p:spPr>
        <p:txBody>
          <a:bodyPr wrap="none" rtlCol="0">
            <a:spAutoFit/>
          </a:bodyPr>
          <a:lstStyle/>
          <a:p>
            <a:r>
              <a:rPr lang="ru-RU" dirty="0" smtClean="0">
                <a:latin typeface="Bahnschrift SemiLight SemiConde" panose="020B0502040204020203" pitchFamily="34" charset="0"/>
              </a:rPr>
              <a:t>10 Дж 10 нс</a:t>
            </a:r>
            <a:endParaRPr lang="ru-RU" dirty="0">
              <a:latin typeface="Bahnschrift SemiLight SemiConde" panose="020B0502040204020203" pitchFamily="34" charset="0"/>
            </a:endParaRPr>
          </a:p>
        </p:txBody>
      </p:sp>
      <p:pic>
        <p:nvPicPr>
          <p:cNvPr id="26" name="Рисунок 25"/>
          <p:cNvPicPr>
            <a:picLocks noChangeAspect="1"/>
          </p:cNvPicPr>
          <p:nvPr/>
        </p:nvPicPr>
        <p:blipFill>
          <a:blip r:embed="rId7"/>
          <a:stretch>
            <a:fillRect/>
          </a:stretch>
        </p:blipFill>
        <p:spPr>
          <a:xfrm>
            <a:off x="5668424" y="3969263"/>
            <a:ext cx="4269089" cy="2049614"/>
          </a:xfrm>
          <a:prstGeom prst="rect">
            <a:avLst/>
          </a:prstGeom>
        </p:spPr>
      </p:pic>
      <p:sp>
        <p:nvSpPr>
          <p:cNvPr id="27" name="TextBox 26"/>
          <p:cNvSpPr txBox="1"/>
          <p:nvPr/>
        </p:nvSpPr>
        <p:spPr>
          <a:xfrm>
            <a:off x="6432829" y="4176639"/>
            <a:ext cx="1096775" cy="369332"/>
          </a:xfrm>
          <a:prstGeom prst="rect">
            <a:avLst/>
          </a:prstGeom>
          <a:noFill/>
        </p:spPr>
        <p:txBody>
          <a:bodyPr wrap="none" rtlCol="0">
            <a:spAutoFit/>
          </a:bodyPr>
          <a:lstStyle/>
          <a:p>
            <a:r>
              <a:rPr lang="ru-RU" dirty="0" smtClean="0">
                <a:latin typeface="Bahnschrift SemiLight SemiConde" panose="020B0502040204020203" pitchFamily="34" charset="0"/>
              </a:rPr>
              <a:t>10 Дж 1 нс</a:t>
            </a:r>
            <a:endParaRPr lang="ru-RU" dirty="0">
              <a:latin typeface="Bahnschrift SemiLight SemiConde" panose="020B0502040204020203" pitchFamily="34" charset="0"/>
            </a:endParaRPr>
          </a:p>
        </p:txBody>
      </p:sp>
      <p:sp>
        <p:nvSpPr>
          <p:cNvPr id="28" name="Объект 2"/>
          <p:cNvSpPr txBox="1">
            <a:spLocks/>
          </p:cNvSpPr>
          <p:nvPr/>
        </p:nvSpPr>
        <p:spPr>
          <a:xfrm>
            <a:off x="5992169" y="750326"/>
            <a:ext cx="5819720" cy="7472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000" dirty="0" smtClean="0">
                <a:latin typeface="Bahnschrift SemiLight SemiConde" panose="020B0502040204020203" pitchFamily="34" charset="0"/>
              </a:rPr>
              <a:t>Спектры Хе при облучении </a:t>
            </a:r>
            <a:r>
              <a:rPr lang="en-US" sz="2000" dirty="0" smtClean="0">
                <a:latin typeface="Bahnschrift SemiLight SemiConde" panose="020B0502040204020203" pitchFamily="34" charset="0"/>
              </a:rPr>
              <a:t>Nd:YAG </a:t>
            </a:r>
            <a:r>
              <a:rPr lang="ru-RU" sz="2000" dirty="0" smtClean="0">
                <a:latin typeface="Bahnschrift SemiLight SemiConde" panose="020B0502040204020203" pitchFamily="34" charset="0"/>
              </a:rPr>
              <a:t>лазерными импульсами разных параметров</a:t>
            </a:r>
            <a:r>
              <a:rPr lang="en-US" sz="2000" dirty="0" smtClean="0">
                <a:latin typeface="Bahnschrift SemiLight SemiConde" panose="020B0502040204020203" pitchFamily="34" charset="0"/>
              </a:rPr>
              <a:t> [2]:</a:t>
            </a:r>
            <a:endParaRPr lang="ru-RU" sz="2000" baseline="30000" dirty="0">
              <a:latin typeface="Bahnschrift SemiLight SemiConde" panose="020B0502040204020203" pitchFamily="34" charset="0"/>
            </a:endParaRPr>
          </a:p>
        </p:txBody>
      </p:sp>
    </p:spTree>
    <p:extLst>
      <p:ext uri="{BB962C8B-B14F-4D97-AF65-F5344CB8AC3E}">
        <p14:creationId xmlns:p14="http://schemas.microsoft.com/office/powerpoint/2010/main" val="25767351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8299</TotalTime>
  <Words>4983</Words>
  <Application>Microsoft Office PowerPoint</Application>
  <PresentationFormat>Широкоэкранный</PresentationFormat>
  <Paragraphs>224</Paragraphs>
  <Slides>21</Slides>
  <Notes>19</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36" baseType="lpstr">
      <vt:lpstr>Arial</vt:lpstr>
      <vt:lpstr>Bahnschrift Light</vt:lpstr>
      <vt:lpstr>Bahnschrift Light Condensed</vt:lpstr>
      <vt:lpstr>Bahnschrift Light SemiCondensed</vt:lpstr>
      <vt:lpstr>Bahnschrift SemiBold</vt:lpstr>
      <vt:lpstr>Bahnschrift SemiBold SemiConden</vt:lpstr>
      <vt:lpstr>Bahnschrift SemiCondensed</vt:lpstr>
      <vt:lpstr>Bahnschrift SemiLight Condensed</vt:lpstr>
      <vt:lpstr>Bahnschrift SemiLight SemiConde</vt:lpstr>
      <vt:lpstr>Calibri</vt:lpstr>
      <vt:lpstr>Calibri Light</vt:lpstr>
      <vt:lpstr>Garamond</vt:lpstr>
      <vt:lpstr>Times New Roman</vt:lpstr>
      <vt:lpstr>Тема Office</vt:lpstr>
      <vt:lpstr>Graph</vt:lpstr>
      <vt:lpstr>Лазерно-плазменные источники ЭУФ излучения с ксеноновыми мишенями</vt:lpstr>
      <vt:lpstr>Ксенон как мишень для ЛПИ</vt:lpstr>
      <vt:lpstr>Ксенон как мишень для ЛПИ</vt:lpstr>
      <vt:lpstr>ЛПИ с твердотельной Xe мишенью</vt:lpstr>
      <vt:lpstr>ЛПИ с твердотельной Xe мишенью</vt:lpstr>
      <vt:lpstr>ЛПИ с жидкой Xe мишенью</vt:lpstr>
      <vt:lpstr>ЛПИ с жидкой Xe мишенью</vt:lpstr>
      <vt:lpstr>ЛПИ с жидкой Xe мишенью</vt:lpstr>
      <vt:lpstr>ЛПИ с газовой Xe мишенью</vt:lpstr>
      <vt:lpstr>ЛПИ с газовой Xe мишенью</vt:lpstr>
      <vt:lpstr>ЛПИ с газовой Xe мишенью</vt:lpstr>
      <vt:lpstr>ЛПИ с газовой Xe мишенью</vt:lpstr>
      <vt:lpstr>ЛПИ с газовой Xe мишенью</vt:lpstr>
      <vt:lpstr>ЛПИ с газовой Xe мишенью</vt:lpstr>
      <vt:lpstr>ЛПИ с газовой Xe мишенью в ИФМ РАН</vt:lpstr>
      <vt:lpstr>ЛПИ с газовой Xe мишенью</vt:lpstr>
      <vt:lpstr>ЛПИ с газовой Xe мишенью</vt:lpstr>
      <vt:lpstr>ЛПИ с газовой Xe мишенью</vt:lpstr>
      <vt:lpstr>ЛПИ с газовой Xe мишенью</vt:lpstr>
      <vt:lpstr>ЛПИ с различными Xe мишенями</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Лазерно-плазменные источники с ксеноновыми мишенями</dc:title>
  <dc:creator>Пользователь</dc:creator>
  <cp:lastModifiedBy>Пользователь</cp:lastModifiedBy>
  <cp:revision>151</cp:revision>
  <dcterms:created xsi:type="dcterms:W3CDTF">2025-11-07T12:00:39Z</dcterms:created>
  <dcterms:modified xsi:type="dcterms:W3CDTF">2025-11-27T09:18:51Z</dcterms:modified>
</cp:coreProperties>
</file>