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8" r:id="rId3"/>
    <p:sldId id="326" r:id="rId4"/>
    <p:sldId id="274" r:id="rId5"/>
    <p:sldId id="319" r:id="rId6"/>
    <p:sldId id="310" r:id="rId7"/>
    <p:sldId id="330" r:id="rId8"/>
    <p:sldId id="280" r:id="rId9"/>
    <p:sldId id="287" r:id="rId10"/>
    <p:sldId id="303" r:id="rId11"/>
    <p:sldId id="311" r:id="rId12"/>
    <p:sldId id="260" r:id="rId13"/>
    <p:sldId id="289" r:id="rId14"/>
    <p:sldId id="327" r:id="rId15"/>
    <p:sldId id="328" r:id="rId16"/>
    <p:sldId id="329" r:id="rId17"/>
    <p:sldId id="30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03" autoAdjust="0"/>
  </p:normalViewPr>
  <p:slideViewPr>
    <p:cSldViewPr>
      <p:cViewPr>
        <p:scale>
          <a:sx n="75" d="100"/>
          <a:sy n="75" d="100"/>
        </p:scale>
        <p:origin x="-102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DF687-ACA6-425A-892C-670CE0946ADA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49D06-E1EB-44D7-B3DE-C7C5D6AFA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58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49D06-E1EB-44D7-B3DE-C7C5D6AFA2A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51B893-7827-4737-A8B0-6B2B02B346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3302F1-7CB7-47AE-A17C-B1B36F44E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500842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НИТРИДНЫХ ГЕТЕРОСТРУКТУР МЕТОДАМИ МОЛЕКУЛЯРНО- ПУЧКОВОЙ ЭПИТАКСИИ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Аспирант 1 курса</a:t>
            </a:r>
          </a:p>
          <a:p>
            <a:r>
              <a:rPr lang="ru-RU" dirty="0" smtClean="0"/>
              <a:t>Калинников М.А.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63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68" y="473636"/>
            <a:ext cx="8186766" cy="500066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/>
              <a:t>In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situ</a:t>
            </a:r>
            <a:r>
              <a:rPr lang="ru-RU" sz="2800" b="1" dirty="0" smtClean="0"/>
              <a:t> методы контроля качества пленок в МПЭ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3714776" cy="258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3"/>
          <p:cNvSpPr txBox="1">
            <a:spLocks noChangeArrowheads="1"/>
          </p:cNvSpPr>
          <p:nvPr/>
        </p:nvSpPr>
        <p:spPr bwMode="auto">
          <a:xfrm>
            <a:off x="4589451" y="4067237"/>
            <a:ext cx="3413151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sz="2000" dirty="0"/>
              <a:t>Дифракция электронов ОДБЭ (</a:t>
            </a:r>
            <a:r>
              <a:rPr lang="en-US" sz="2000" dirty="0"/>
              <a:t>RHEED):</a:t>
            </a:r>
            <a:endParaRPr lang="ru-RU" sz="2000" dirty="0"/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sz="2000" dirty="0"/>
              <a:t>  3</a:t>
            </a:r>
            <a:r>
              <a:rPr lang="en-US" sz="2000" dirty="0"/>
              <a:t>D</a:t>
            </a:r>
            <a:r>
              <a:rPr lang="ru-RU" sz="2000" dirty="0"/>
              <a:t> РОСТ           2</a:t>
            </a:r>
            <a:r>
              <a:rPr lang="en-US" sz="2000" dirty="0"/>
              <a:t>D</a:t>
            </a:r>
            <a:r>
              <a:rPr lang="ru-RU" sz="2000" dirty="0"/>
              <a:t> РОСТ</a:t>
            </a:r>
          </a:p>
        </p:txBody>
      </p:sp>
      <p:pic>
        <p:nvPicPr>
          <p:cNvPr id="8" name="Picture 104"/>
          <p:cNvPicPr>
            <a:picLocks noChangeAspect="1" noChangeArrowheads="1"/>
          </p:cNvPicPr>
          <p:nvPr/>
        </p:nvPicPr>
        <p:blipFill>
          <a:blip r:embed="rId3"/>
          <a:srcRect l="45786" t="42863" r="39732" b="38829"/>
          <a:stretch>
            <a:fillRect/>
          </a:stretch>
        </p:blipFill>
        <p:spPr bwMode="auto">
          <a:xfrm>
            <a:off x="4732327" y="5424559"/>
            <a:ext cx="1438275" cy="1200150"/>
          </a:xfrm>
          <a:prstGeom prst="rect">
            <a:avLst/>
          </a:prstGeom>
          <a:noFill/>
        </p:spPr>
      </p:pic>
      <p:pic>
        <p:nvPicPr>
          <p:cNvPr id="9" name="Picture 106"/>
          <p:cNvPicPr>
            <a:picLocks noChangeAspect="1" noChangeArrowheads="1"/>
          </p:cNvPicPr>
          <p:nvPr/>
        </p:nvPicPr>
        <p:blipFill>
          <a:blip r:embed="rId4"/>
          <a:srcRect l="45056" t="43553" r="41925" b="41289"/>
          <a:stretch>
            <a:fillRect/>
          </a:stretch>
        </p:blipFill>
        <p:spPr bwMode="auto">
          <a:xfrm>
            <a:off x="6661153" y="5424559"/>
            <a:ext cx="1352550" cy="1200150"/>
          </a:xfrm>
          <a:prstGeom prst="rect">
            <a:avLst/>
          </a:prstGeom>
          <a:noFill/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00108"/>
            <a:ext cx="36480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3421" y="1214422"/>
            <a:ext cx="4306691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плазменной активации азота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71546"/>
            <a:ext cx="34228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142984"/>
            <a:ext cx="5105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4572008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Диаграмма потенциальной энергии молекулы азота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786190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Схемы, иллюстрирующие прямое встраивание атома азота (а) и</a:t>
            </a:r>
          </a:p>
          <a:p>
            <a:r>
              <a:rPr lang="ru-RU" b="1" dirty="0" smtClean="0"/>
              <a:t>возбужденной молекулы (</a:t>
            </a:r>
            <a:r>
              <a:rPr lang="ru-RU" b="1" dirty="0" err="1" smtClean="0"/>
              <a:t>b</a:t>
            </a:r>
            <a:r>
              <a:rPr lang="ru-RU" b="1" dirty="0" smtClean="0"/>
              <a:t>) в растущий слой. (</a:t>
            </a:r>
            <a:r>
              <a:rPr lang="ru-RU" b="1" dirty="0" err="1" smtClean="0"/>
              <a:t>c</a:t>
            </a:r>
            <a:r>
              <a:rPr lang="ru-RU" b="1" dirty="0" smtClean="0"/>
              <a:t>) Потенциальные энергии</a:t>
            </a:r>
          </a:p>
          <a:p>
            <a:r>
              <a:rPr lang="ru-RU" b="1" dirty="0" smtClean="0"/>
              <a:t>взаимодействия активных частиц азота (</a:t>
            </a:r>
            <a:r>
              <a:rPr lang="ru-RU" b="1" i="1" dirty="0" smtClean="0"/>
              <a:t>1- атом азота и 2- молекула азота в</a:t>
            </a:r>
          </a:p>
          <a:p>
            <a:r>
              <a:rPr lang="ru-RU" b="1" dirty="0" smtClean="0"/>
              <a:t>метастабильном электронно-возбужденном </a:t>
            </a:r>
            <a:r>
              <a:rPr lang="ru-RU" b="1" i="1" dirty="0" smtClean="0"/>
              <a:t>с </a:t>
            </a:r>
            <a:r>
              <a:rPr lang="ru-RU" b="1" dirty="0" smtClean="0"/>
              <a:t>поверхностью соединений </a:t>
            </a:r>
            <a:r>
              <a:rPr lang="en-US" b="1" dirty="0" smtClean="0"/>
              <a:t>III-N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3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358246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Поверхностные процессы при ПА МПЭ нитридов в </a:t>
            </a:r>
            <a:r>
              <a:rPr lang="en-US" b="1" dirty="0" smtClean="0"/>
              <a:t>Me </a:t>
            </a:r>
            <a:r>
              <a:rPr lang="ru-RU" b="1" dirty="0" smtClean="0"/>
              <a:t>обогащенных условиях </a:t>
            </a:r>
            <a:endParaRPr lang="ru-RU" b="1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68759"/>
            <a:ext cx="76390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6519446"/>
            <a:ext cx="8501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Жмерик</a:t>
            </a:r>
            <a:r>
              <a:rPr lang="ru-RU" sz="800" dirty="0" smtClean="0"/>
              <a:t> В.Н. </a:t>
            </a:r>
            <a:r>
              <a:rPr lang="ru-RU" sz="800" dirty="0" smtClean="0"/>
              <a:t>Молекулярно-пучковая эпитаксия с плазменной </a:t>
            </a:r>
            <a:r>
              <a:rPr lang="ru-RU" sz="800" dirty="0" smtClean="0"/>
              <a:t>активацией оптоэлектронных </a:t>
            </a:r>
            <a:r>
              <a:rPr lang="ru-RU" sz="800" dirty="0" smtClean="0"/>
              <a:t>гетероструктур на </a:t>
            </a:r>
            <a:r>
              <a:rPr lang="ru-RU" sz="800" dirty="0" smtClean="0"/>
              <a:t>основе </a:t>
            </a:r>
            <a:r>
              <a:rPr lang="ru-RU" sz="800" dirty="0" err="1" smtClean="0"/>
              <a:t>широкозонных</a:t>
            </a:r>
            <a:r>
              <a:rPr lang="ru-RU" sz="800" dirty="0" smtClean="0"/>
              <a:t> </a:t>
            </a:r>
            <a:r>
              <a:rPr lang="ru-RU" sz="800" dirty="0" smtClean="0"/>
              <a:t>соединений (</a:t>
            </a:r>
            <a:r>
              <a:rPr lang="en-US" sz="800" dirty="0" err="1" smtClean="0"/>
              <a:t>AlGaIn</a:t>
            </a:r>
            <a:r>
              <a:rPr lang="en-US" sz="800" dirty="0" smtClean="0"/>
              <a:t>)N</a:t>
            </a:r>
            <a:r>
              <a:rPr lang="ru-RU" sz="800" dirty="0" smtClean="0"/>
              <a:t>. </a:t>
            </a:r>
            <a:r>
              <a:rPr lang="ru-RU" sz="800" dirty="0" err="1" smtClean="0"/>
              <a:t>д</a:t>
            </a:r>
            <a:r>
              <a:rPr lang="ru-RU" sz="800" dirty="0" err="1" smtClean="0"/>
              <a:t>исс</a:t>
            </a:r>
            <a:r>
              <a:rPr lang="ru-RU" sz="800" dirty="0" smtClean="0"/>
              <a:t>.. док. физ.мат. наук.:01.04.10.2012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1954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Рост бинарных нитридов в </a:t>
            </a:r>
            <a:r>
              <a:rPr lang="en-US" b="1" dirty="0" smtClean="0"/>
              <a:t>Me b N</a:t>
            </a:r>
            <a:r>
              <a:rPr lang="ru-RU" b="1" dirty="0" smtClean="0"/>
              <a:t> обогащенных</a:t>
            </a:r>
            <a:r>
              <a:rPr lang="en-US" b="1" dirty="0" smtClean="0"/>
              <a:t> </a:t>
            </a:r>
            <a:r>
              <a:rPr lang="ru-RU" b="1" dirty="0" smtClean="0"/>
              <a:t>условиях</a:t>
            </a:r>
            <a:r>
              <a:rPr lang="en-US" b="1" dirty="0" smtClean="0"/>
              <a:t> </a:t>
            </a:r>
            <a:r>
              <a:rPr lang="ru-RU" b="1" dirty="0" smtClean="0"/>
              <a:t>в  ПА МПЭ.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21642"/>
            <a:ext cx="777491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4549676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Иллюстрация кинетических процессов в </a:t>
            </a:r>
            <a:r>
              <a:rPr lang="ru-RU" sz="1400" b="1" dirty="0" err="1" smtClean="0"/>
              <a:t>металл-полярных</a:t>
            </a:r>
            <a:r>
              <a:rPr lang="ru-RU" sz="1400" b="1" dirty="0" smtClean="0"/>
              <a:t> слоях </a:t>
            </a:r>
            <a:r>
              <a:rPr lang="ru-RU" sz="1400" b="1" dirty="0" err="1" smtClean="0"/>
              <a:t>GaN</a:t>
            </a:r>
            <a:r>
              <a:rPr lang="ru-RU" sz="1400" b="1" dirty="0" smtClean="0"/>
              <a:t>, выращиваемых в </a:t>
            </a:r>
            <a:r>
              <a:rPr lang="ru-RU" sz="1400" b="1" dirty="0" err="1" smtClean="0"/>
              <a:t>Ga</a:t>
            </a:r>
            <a:r>
              <a:rPr lang="ru-RU" sz="1400" b="1" dirty="0" smtClean="0"/>
              <a:t>- (а) и N*- (б) обогащенных условиях роста. </a:t>
            </a:r>
          </a:p>
          <a:p>
            <a:r>
              <a:rPr lang="ru-RU" sz="1400" b="1" dirty="0" smtClean="0"/>
              <a:t>Базовые процессы, наблюдаемые при эпитаксии: 1 – адсорбция (химическая и физическая),</a:t>
            </a:r>
          </a:p>
          <a:p>
            <a:r>
              <a:rPr lang="ru-RU" sz="1400" b="1" dirty="0" smtClean="0"/>
              <a:t> 2 – встраивание в кристаллическую решетку, 3 – поверхностная миграция атомов металла, </a:t>
            </a:r>
          </a:p>
          <a:p>
            <a:r>
              <a:rPr lang="ru-RU" sz="1400" b="1" dirty="0" smtClean="0"/>
              <a:t>4 – накопление кластеров металла, </a:t>
            </a:r>
          </a:p>
          <a:p>
            <a:r>
              <a:rPr lang="ru-RU" sz="1400" b="1" dirty="0" smtClean="0"/>
              <a:t>5 – термическое разложение слоев, </a:t>
            </a:r>
          </a:p>
          <a:p>
            <a:r>
              <a:rPr lang="ru-RU" sz="1400" b="1" dirty="0" smtClean="0"/>
              <a:t>6 – десорбция атомов металла и молекулярного азота. </a:t>
            </a:r>
            <a:r>
              <a:rPr lang="ru-RU" sz="800" b="1" dirty="0" smtClean="0"/>
              <a:t>	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334780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800" dirty="0" smtClean="0"/>
              <a:t> НЕЧАЕВ </a:t>
            </a:r>
            <a:r>
              <a:rPr lang="ru-RU" sz="800" dirty="0" smtClean="0"/>
              <a:t>Д.В.  ПЛАЗМЕННО-АКТИВИРОВАННАЯ </a:t>
            </a:r>
            <a:r>
              <a:rPr lang="ru-RU" sz="800" dirty="0" smtClean="0"/>
              <a:t>МОЛЕКУЛЯРНО-ПУЧКОВАЯ ЭПИТАКСИЯ ГЕТЕРОСТРУКТУР (</a:t>
            </a:r>
            <a:r>
              <a:rPr lang="ru-RU" sz="800" dirty="0" err="1" smtClean="0"/>
              <a:t>Al,Ga</a:t>
            </a:r>
            <a:r>
              <a:rPr lang="ru-RU" sz="800" dirty="0" smtClean="0"/>
              <a:t>)N/c-Al2O3 ДЛЯ ОПТОЭЛЕКТРОННЫХ ПРИБОРОВ СРЕДНЕГО </a:t>
            </a:r>
            <a:r>
              <a:rPr lang="ru-RU" sz="800" dirty="0" smtClean="0"/>
              <a:t> УЛЬТРАФИОЛЕТОВОГО </a:t>
            </a:r>
            <a:r>
              <a:rPr lang="ru-RU" sz="800" dirty="0" smtClean="0"/>
              <a:t>ДИАПАЗОНА (</a:t>
            </a:r>
            <a:r>
              <a:rPr lang="el-GR" sz="800" dirty="0" smtClean="0"/>
              <a:t>λ&lt;300 </a:t>
            </a:r>
            <a:r>
              <a:rPr lang="ru-RU" sz="800" dirty="0" smtClean="0"/>
              <a:t>нм) </a:t>
            </a:r>
            <a:r>
              <a:rPr lang="ru-RU" sz="800" dirty="0" smtClean="0"/>
              <a:t>. </a:t>
            </a:r>
            <a:r>
              <a:rPr lang="ru-RU" sz="800" dirty="0" err="1" smtClean="0"/>
              <a:t>дисс</a:t>
            </a:r>
            <a:r>
              <a:rPr lang="ru-RU" sz="800" dirty="0" smtClean="0"/>
              <a:t>.. </a:t>
            </a:r>
            <a:r>
              <a:rPr lang="ru-RU" sz="800" dirty="0" smtClean="0"/>
              <a:t>канд. </a:t>
            </a:r>
            <a:r>
              <a:rPr lang="ru-RU" sz="800" dirty="0" smtClean="0"/>
              <a:t>физ.мат. наук.:</a:t>
            </a:r>
            <a:r>
              <a:rPr lang="ru-RU" sz="800" dirty="0" smtClean="0"/>
              <a:t>01.04.10. 2020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67" y="332656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Рост тройных твердых растворов.</a:t>
            </a:r>
            <a:r>
              <a:rPr lang="en-US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err="1" smtClean="0"/>
              <a:t>InGaN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357562"/>
            <a:ext cx="21240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3071810"/>
            <a:ext cx="342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Коэффициент встраивания: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143380"/>
            <a:ext cx="394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Максимальное содержание (</a:t>
            </a:r>
            <a:r>
              <a:rPr lang="en-US" b="1" dirty="0" smtClean="0"/>
              <a:t>x)</a:t>
            </a:r>
            <a:r>
              <a:rPr lang="ru-RU" b="1" dirty="0" err="1" smtClean="0"/>
              <a:t>In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при росте в </a:t>
            </a:r>
            <a:r>
              <a:rPr lang="en-US" b="1" dirty="0" smtClean="0"/>
              <a:t>Me-Rich </a:t>
            </a:r>
            <a:r>
              <a:rPr lang="ru-RU" b="1" dirty="0" smtClean="0"/>
              <a:t>условиях: 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714884"/>
            <a:ext cx="2409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6143625"/>
            <a:ext cx="3581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20" y="5286388"/>
            <a:ext cx="3948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Максимальное </a:t>
            </a:r>
            <a:r>
              <a:rPr lang="ru-RU" b="1" dirty="0"/>
              <a:t>содержание </a:t>
            </a:r>
            <a:r>
              <a:rPr lang="ru-RU" b="1" dirty="0" smtClean="0"/>
              <a:t>(</a:t>
            </a:r>
            <a:r>
              <a:rPr lang="en-US" b="1" dirty="0" smtClean="0"/>
              <a:t>x)</a:t>
            </a:r>
            <a:r>
              <a:rPr lang="ru-RU" b="1" dirty="0" err="1" smtClean="0"/>
              <a:t>In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ru-RU" b="1" dirty="0" smtClean="0"/>
              <a:t>при </a:t>
            </a:r>
            <a:r>
              <a:rPr lang="ru-RU" b="1" dirty="0"/>
              <a:t>росте в </a:t>
            </a:r>
            <a:r>
              <a:rPr lang="en-US" b="1" dirty="0"/>
              <a:t>N</a:t>
            </a:r>
            <a:r>
              <a:rPr lang="en-US" b="1" dirty="0" smtClean="0"/>
              <a:t>-Rich </a:t>
            </a:r>
            <a:r>
              <a:rPr lang="ru-RU" b="1" dirty="0" smtClean="0"/>
              <a:t>условиях </a:t>
            </a:r>
          </a:p>
          <a:p>
            <a:r>
              <a:rPr lang="ru-RU" b="1" dirty="0" smtClean="0"/>
              <a:t>с учетом десорбции </a:t>
            </a:r>
            <a:r>
              <a:rPr lang="en-US" b="1" dirty="0" smtClean="0"/>
              <a:t>In</a:t>
            </a:r>
            <a:r>
              <a:rPr lang="ru-RU" b="1" dirty="0" smtClean="0"/>
              <a:t>: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9296" y="1124744"/>
            <a:ext cx="3424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Энергии связи </a:t>
            </a:r>
          </a:p>
          <a:p>
            <a:r>
              <a:rPr lang="en-US" sz="3200" dirty="0" err="1" smtClean="0"/>
              <a:t>GaN</a:t>
            </a:r>
            <a:r>
              <a:rPr lang="ru-RU" sz="3200" dirty="0" smtClean="0"/>
              <a:t>: </a:t>
            </a:r>
            <a:r>
              <a:rPr lang="en-US" sz="3200" dirty="0" smtClean="0"/>
              <a:t>8,92 </a:t>
            </a:r>
            <a:r>
              <a:rPr lang="ru-RU" sz="3200" dirty="0" smtClean="0"/>
              <a:t>эВ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r>
              <a:rPr lang="en-US" sz="3200" dirty="0" smtClean="0"/>
              <a:t>InN</a:t>
            </a:r>
            <a:r>
              <a:rPr lang="ru-RU" sz="3200" dirty="0" smtClean="0"/>
              <a:t>: </a:t>
            </a:r>
            <a:r>
              <a:rPr lang="en-US" sz="3200" dirty="0" smtClean="0"/>
              <a:t>7,72 </a:t>
            </a:r>
            <a:r>
              <a:rPr lang="ru-RU" sz="3200" dirty="0" smtClean="0"/>
              <a:t>эВ.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3714752"/>
            <a:ext cx="4786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Температурные зависимости встраивания </a:t>
            </a:r>
            <a:r>
              <a:rPr lang="ru-RU" dirty="0" err="1" smtClean="0"/>
              <a:t>In</a:t>
            </a:r>
            <a:r>
              <a:rPr lang="ru-RU" dirty="0" smtClean="0"/>
              <a:t> при росте слоев</a:t>
            </a:r>
          </a:p>
          <a:p>
            <a:r>
              <a:rPr lang="en-US" dirty="0" err="1" smtClean="0"/>
              <a:t>InGaN</a:t>
            </a:r>
            <a:r>
              <a:rPr lang="en-US" dirty="0" smtClean="0"/>
              <a:t> </a:t>
            </a:r>
            <a:r>
              <a:rPr lang="ru-RU" dirty="0" smtClean="0"/>
              <a:t> при </a:t>
            </a:r>
            <a:r>
              <a:rPr lang="en-US" dirty="0" smtClean="0"/>
              <a:t> In/(</a:t>
            </a:r>
            <a:r>
              <a:rPr lang="en-US" dirty="0" err="1" smtClean="0"/>
              <a:t>In+Ga</a:t>
            </a:r>
            <a:r>
              <a:rPr lang="en-US" dirty="0" smtClean="0"/>
              <a:t>)</a:t>
            </a:r>
            <a:r>
              <a:rPr lang="ru-RU" dirty="0" smtClean="0"/>
              <a:t>=0,</a:t>
            </a:r>
            <a:r>
              <a:rPr lang="en-US" dirty="0" smtClean="0"/>
              <a:t>33.</a:t>
            </a:r>
            <a:endParaRPr lang="ru-RU" dirty="0"/>
          </a:p>
        </p:txBody>
      </p:sp>
      <p:pic>
        <p:nvPicPr>
          <p:cNvPr id="14" name="Picture 16" descr="c225_SEM_pl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857760"/>
            <a:ext cx="2247900" cy="1698625"/>
          </a:xfrm>
          <a:prstGeom prst="rect">
            <a:avLst/>
          </a:prstGeom>
          <a:noFill/>
        </p:spPr>
      </p:pic>
      <p:pic>
        <p:nvPicPr>
          <p:cNvPr id="15" name="Picture 15" descr="c223_SEM_pl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857760"/>
            <a:ext cx="2311400" cy="170021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572264" y="4857760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2"/>
                </a:solidFill>
              </a:rPr>
              <a:t>F</a:t>
            </a:r>
            <a:r>
              <a:rPr lang="en-US" sz="1100" b="1" dirty="0" err="1" smtClean="0">
                <a:solidFill>
                  <a:schemeClr val="bg2"/>
                </a:solidFill>
              </a:rPr>
              <a:t>me</a:t>
            </a:r>
            <a:r>
              <a:rPr lang="en-US" b="1" dirty="0" smtClean="0">
                <a:solidFill>
                  <a:schemeClr val="bg2"/>
                </a:solidFill>
              </a:rPr>
              <a:t>&gt;F</a:t>
            </a:r>
            <a:r>
              <a:rPr lang="en-US" sz="1200" b="1" dirty="0" smtClean="0">
                <a:solidFill>
                  <a:schemeClr val="bg2"/>
                </a:solidFill>
              </a:rPr>
              <a:t>N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4857760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2"/>
                </a:solidFill>
              </a:rPr>
              <a:t>F</a:t>
            </a:r>
            <a:r>
              <a:rPr lang="en-US" sz="1100" b="1" dirty="0" err="1" smtClean="0">
                <a:solidFill>
                  <a:schemeClr val="bg2"/>
                </a:solidFill>
              </a:rPr>
              <a:t>me</a:t>
            </a:r>
            <a:r>
              <a:rPr lang="en-US" b="1" dirty="0" smtClean="0">
                <a:solidFill>
                  <a:schemeClr val="bg2"/>
                </a:solidFill>
              </a:rPr>
              <a:t> &lt;F</a:t>
            </a:r>
            <a:r>
              <a:rPr lang="en-US" sz="1200" b="1" dirty="0" smtClean="0">
                <a:solidFill>
                  <a:schemeClr val="bg2"/>
                </a:solidFill>
              </a:rPr>
              <a:t>N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1000108"/>
            <a:ext cx="4667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15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Рост тройных твердых растворов.</a:t>
            </a:r>
            <a:r>
              <a:rPr lang="en-US" b="1" dirty="0"/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/>
              <a:t>AlGaN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54" y="3098090"/>
            <a:ext cx="213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Встраивание </a:t>
            </a:r>
            <a:r>
              <a:rPr lang="en-US" b="1" dirty="0" smtClean="0"/>
              <a:t>Ga</a:t>
            </a:r>
            <a:r>
              <a:rPr lang="ru-RU" b="1" dirty="0" smtClean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7422"/>
            <a:ext cx="1533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4944388"/>
            <a:ext cx="2574122" cy="155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31433" y="40210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Содержание </a:t>
            </a:r>
            <a:r>
              <a:rPr lang="ru-RU" b="1" dirty="0" err="1" smtClean="0"/>
              <a:t>Al</a:t>
            </a:r>
            <a:r>
              <a:rPr lang="ru-RU" b="1" dirty="0" smtClean="0"/>
              <a:t> в слоях </a:t>
            </a:r>
            <a:r>
              <a:rPr lang="ru-RU" b="1" dirty="0" err="1" smtClean="0"/>
              <a:t>AlGaN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при росте в металл(</a:t>
            </a:r>
            <a:r>
              <a:rPr lang="ru-RU" b="1" dirty="0" err="1" smtClean="0"/>
              <a:t>Ga</a:t>
            </a:r>
            <a:r>
              <a:rPr lang="ru-RU" b="1" dirty="0" smtClean="0"/>
              <a:t>)-обогащенных</a:t>
            </a:r>
          </a:p>
          <a:p>
            <a:r>
              <a:rPr lang="ru-RU" b="1" dirty="0" smtClean="0"/>
              <a:t>условиях определяется: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707" y="1528430"/>
            <a:ext cx="3765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Энергии связи </a:t>
            </a:r>
          </a:p>
          <a:p>
            <a:r>
              <a:rPr lang="en-US" sz="3200" dirty="0" err="1"/>
              <a:t>GaN</a:t>
            </a:r>
            <a:r>
              <a:rPr lang="ru-RU" sz="3200" dirty="0"/>
              <a:t>: </a:t>
            </a:r>
            <a:r>
              <a:rPr lang="en-US" sz="3200" dirty="0"/>
              <a:t>8,92 </a:t>
            </a:r>
            <a:r>
              <a:rPr lang="ru-RU" sz="3200" dirty="0"/>
              <a:t>эВ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dirty="0" err="1" smtClean="0"/>
              <a:t>AlN</a:t>
            </a:r>
            <a:r>
              <a:rPr lang="ru-RU" sz="3200" dirty="0"/>
              <a:t>:11,52</a:t>
            </a:r>
            <a:r>
              <a:rPr lang="en-US" sz="3200" dirty="0" smtClean="0"/>
              <a:t> </a:t>
            </a:r>
            <a:r>
              <a:rPr lang="ru-RU" sz="3200" dirty="0"/>
              <a:t>эВ.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00108"/>
            <a:ext cx="3149117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143504" y="1357298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2"/>
                </a:solidFill>
              </a:rPr>
              <a:t>F</a:t>
            </a:r>
            <a:r>
              <a:rPr lang="en-US" sz="1100" b="1" dirty="0" err="1" smtClean="0">
                <a:solidFill>
                  <a:schemeClr val="bg2"/>
                </a:solidFill>
              </a:rPr>
              <a:t>me</a:t>
            </a:r>
            <a:r>
              <a:rPr lang="en-US" b="1" dirty="0" smtClean="0">
                <a:solidFill>
                  <a:schemeClr val="bg2"/>
                </a:solidFill>
              </a:rPr>
              <a:t>&gt;&gt;F</a:t>
            </a:r>
            <a:r>
              <a:rPr lang="en-US" sz="1200" b="1" dirty="0" smtClean="0">
                <a:solidFill>
                  <a:schemeClr val="bg2"/>
                </a:solidFill>
              </a:rPr>
              <a:t>N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071810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2"/>
                </a:solidFill>
              </a:rPr>
              <a:t>F</a:t>
            </a:r>
            <a:r>
              <a:rPr lang="en-US" sz="1100" b="1" dirty="0" err="1" smtClean="0">
                <a:solidFill>
                  <a:schemeClr val="bg2"/>
                </a:solidFill>
              </a:rPr>
              <a:t>me</a:t>
            </a:r>
            <a:r>
              <a:rPr lang="en-US" b="1" dirty="0" smtClean="0">
                <a:solidFill>
                  <a:schemeClr val="bg2"/>
                </a:solidFill>
              </a:rPr>
              <a:t>&gt;F</a:t>
            </a:r>
            <a:r>
              <a:rPr lang="en-US" sz="1200" b="1" dirty="0" smtClean="0">
                <a:solidFill>
                  <a:schemeClr val="bg2"/>
                </a:solidFill>
              </a:rPr>
              <a:t>N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4857760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2"/>
                </a:solidFill>
              </a:rPr>
              <a:t>F</a:t>
            </a:r>
            <a:r>
              <a:rPr lang="en-US" sz="1100" b="1" dirty="0" err="1" smtClean="0">
                <a:solidFill>
                  <a:schemeClr val="bg2"/>
                </a:solidFill>
              </a:rPr>
              <a:t>me</a:t>
            </a:r>
            <a:r>
              <a:rPr lang="en-US" b="1" dirty="0" smtClean="0">
                <a:solidFill>
                  <a:schemeClr val="bg2"/>
                </a:solidFill>
              </a:rPr>
              <a:t>&lt;F</a:t>
            </a:r>
            <a:r>
              <a:rPr lang="en-US" sz="1200" b="1" dirty="0" smtClean="0">
                <a:solidFill>
                  <a:schemeClr val="bg2"/>
                </a:solidFill>
              </a:rPr>
              <a:t>N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2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Импульсные методы роста.</a:t>
            </a:r>
            <a:br>
              <a:rPr lang="ru-RU" b="1" dirty="0" smtClean="0"/>
            </a:br>
            <a:r>
              <a:rPr lang="ru-RU" b="1" dirty="0" err="1" smtClean="0"/>
              <a:t>Металло-модулированная</a:t>
            </a:r>
            <a:r>
              <a:rPr lang="ru-RU" b="1" dirty="0" smtClean="0"/>
              <a:t> эпитаксия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929090" cy="279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00174"/>
            <a:ext cx="3500436" cy="300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429132"/>
            <a:ext cx="3429024" cy="212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500570"/>
            <a:ext cx="4143404" cy="205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14744" y="6581001"/>
            <a:ext cx="5191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Shawn D. </a:t>
            </a:r>
            <a:r>
              <a:rPr lang="en-US" sz="1200" dirty="0" smtClean="0"/>
              <a:t>Burnham</a:t>
            </a:r>
            <a:r>
              <a:rPr lang="en-US" sz="1200" dirty="0" smtClean="0"/>
              <a:t> et al.,</a:t>
            </a:r>
            <a:r>
              <a:rPr lang="ru-RU" sz="1200" dirty="0" smtClean="0"/>
              <a:t> </a:t>
            </a:r>
            <a:r>
              <a:rPr lang="en-US" sz="1200" dirty="0" smtClean="0"/>
              <a:t>Journal </a:t>
            </a:r>
            <a:r>
              <a:rPr lang="en-US" sz="1200" dirty="0" smtClean="0"/>
              <a:t>of Applied Physics </a:t>
            </a:r>
            <a:r>
              <a:rPr lang="en-US" sz="1200" b="1" dirty="0" smtClean="0"/>
              <a:t>104</a:t>
            </a:r>
            <a:r>
              <a:rPr lang="en-US" sz="1200" dirty="0" smtClean="0"/>
              <a:t>, 024902 (2008</a:t>
            </a:r>
            <a:r>
              <a:rPr lang="en-US" sz="1200" dirty="0" smtClean="0"/>
              <a:t>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5468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67600" cy="560406"/>
          </a:xfrm>
        </p:spPr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215370" cy="5286412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/>
              <a:t>Нитриды металлов третьей группы обладают рядом уникальных свойств, позволяющих создавать оптоэлектронные приборы ультрафиолетового и видимого диапазонов, а также мощные и малошумящие полевые СВЧ транзисторы. </a:t>
            </a:r>
          </a:p>
          <a:p>
            <a:pPr lvl="0"/>
            <a:r>
              <a:rPr lang="ru-RU" sz="1800" b="1" dirty="0" smtClean="0"/>
              <a:t>Отсутствие дешевых подложек из нитридов металлов третьей группы приводит к необходимости выращивать данные материалы на подложках, рассогласованных по параметрам кристаллической решетки и коэффициентам термического расширения. </a:t>
            </a:r>
            <a:endParaRPr lang="en-US" sz="1800" b="1" dirty="0" smtClean="0"/>
          </a:p>
          <a:p>
            <a:pPr lvl="0"/>
            <a:r>
              <a:rPr lang="ru-RU" sz="1800" b="1" dirty="0" smtClean="0"/>
              <a:t>Особенности встраивания азота и атомов III группы, их десорбции, образование металлических кластеров  сильно зависят от стехиометрических условий роста. </a:t>
            </a:r>
            <a:endParaRPr lang="en-US" sz="1800" b="1" dirty="0" smtClean="0"/>
          </a:p>
          <a:p>
            <a:pPr lvl="0"/>
            <a:r>
              <a:rPr lang="ru-RU" sz="1800" b="1" dirty="0" smtClean="0"/>
              <a:t>Импульсные методы роста позволяют получать атомарно-гладкие слои со свободной от </a:t>
            </a:r>
            <a:r>
              <a:rPr lang="ru-RU" sz="1800" b="1" dirty="0" err="1" smtClean="0"/>
              <a:t>микрокапель</a:t>
            </a:r>
            <a:r>
              <a:rPr lang="ru-RU" sz="1800" b="1" dirty="0" smtClean="0"/>
              <a:t> поверхностью.</a:t>
            </a:r>
          </a:p>
          <a:p>
            <a:pPr lvl="0"/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6924700" cy="725470"/>
          </a:xfrm>
        </p:spPr>
        <p:txBody>
          <a:bodyPr/>
          <a:lstStyle/>
          <a:p>
            <a:r>
              <a:rPr lang="ru-RU" b="1" dirty="0" smtClean="0"/>
              <a:t>План</a:t>
            </a:r>
            <a:r>
              <a:rPr lang="ru-RU" dirty="0" smtClean="0"/>
              <a:t> </a:t>
            </a:r>
            <a:r>
              <a:rPr lang="ru-RU" b="1" dirty="0" smtClean="0"/>
              <a:t>выступления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214422"/>
            <a:ext cx="7429552" cy="535785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/>
              <a:t>Введение</a:t>
            </a:r>
          </a:p>
          <a:p>
            <a:r>
              <a:rPr lang="ru-RU" sz="3100" b="1" dirty="0" smtClean="0"/>
              <a:t>Структура и основные свойства нитридов</a:t>
            </a:r>
          </a:p>
          <a:p>
            <a:r>
              <a:rPr lang="ru-RU" sz="3100" b="1" dirty="0" smtClean="0"/>
              <a:t>Подложки для нитридов</a:t>
            </a:r>
          </a:p>
          <a:p>
            <a:r>
              <a:rPr lang="ru-RU" sz="3100" b="1" dirty="0" smtClean="0"/>
              <a:t>Эпитаксиальные методы получения нитридов</a:t>
            </a:r>
          </a:p>
          <a:p>
            <a:r>
              <a:rPr lang="ru-RU" sz="3100" b="1" dirty="0" smtClean="0"/>
              <a:t>Особенности плазменной активации азота</a:t>
            </a:r>
          </a:p>
          <a:p>
            <a:r>
              <a:rPr lang="ru-RU" sz="3100" b="1" dirty="0" smtClean="0"/>
              <a:t>Поверхностные  процессы при эпитаксии</a:t>
            </a:r>
          </a:p>
          <a:p>
            <a:r>
              <a:rPr lang="ru-RU" sz="3100" b="1" dirty="0" smtClean="0"/>
              <a:t>Рост нитридов в разных стехиометрических условиях</a:t>
            </a:r>
          </a:p>
          <a:p>
            <a:r>
              <a:rPr lang="ru-RU" sz="3100" b="1" dirty="0" smtClean="0"/>
              <a:t>Импульсные методы роста</a:t>
            </a:r>
          </a:p>
          <a:p>
            <a:r>
              <a:rPr lang="ru-RU" sz="3100" b="1" dirty="0" smtClean="0"/>
              <a:t>Заключение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631844"/>
          </a:xfrm>
        </p:spPr>
        <p:txBody>
          <a:bodyPr/>
          <a:lstStyle/>
          <a:p>
            <a:r>
              <a:rPr lang="ru-RU" b="1" dirty="0" smtClean="0"/>
              <a:t>Введение</a:t>
            </a:r>
            <a:endParaRPr lang="ru-RU" b="1" dirty="0"/>
          </a:p>
        </p:txBody>
      </p:sp>
      <p:pic>
        <p:nvPicPr>
          <p:cNvPr id="6" name="Содержимое 5" descr="us-gallium-nitride-semiconductor-devices-marke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5405" b="5405"/>
          <a:stretch>
            <a:fillRect/>
          </a:stretch>
        </p:blipFill>
        <p:spPr>
          <a:xfrm>
            <a:off x="0" y="4071942"/>
            <a:ext cx="5000660" cy="2500330"/>
          </a:xfrm>
        </p:spPr>
      </p:pic>
      <p:sp>
        <p:nvSpPr>
          <p:cNvPr id="11" name="Прямоугольник 10"/>
          <p:cNvSpPr/>
          <p:nvPr/>
        </p:nvSpPr>
        <p:spPr>
          <a:xfrm>
            <a:off x="428596" y="1142984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Нитриды металлов III группы (</a:t>
            </a:r>
            <a:r>
              <a:rPr lang="ru-RU" b="1" dirty="0" err="1" smtClean="0"/>
              <a:t>AlN</a:t>
            </a:r>
            <a:r>
              <a:rPr lang="ru-RU" b="1" dirty="0" smtClean="0"/>
              <a:t>, </a:t>
            </a:r>
            <a:r>
              <a:rPr lang="ru-RU" b="1" dirty="0" err="1" smtClean="0"/>
              <a:t>GaN</a:t>
            </a:r>
            <a:r>
              <a:rPr lang="ru-RU" b="1" dirty="0" smtClean="0"/>
              <a:t> и InN)  являются ключевыми материалами для электроники и оптоэлектроники.</a:t>
            </a:r>
            <a:endParaRPr lang="ru-RU" b="1" dirty="0"/>
          </a:p>
        </p:txBody>
      </p:sp>
      <p:pic>
        <p:nvPicPr>
          <p:cNvPr id="7" name="Рисунок 6" descr="UV-Applicatio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5728"/>
            <a:ext cx="4595818" cy="376282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286256"/>
            <a:ext cx="34089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929322" y="6627168"/>
            <a:ext cx="25717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http://techon.nikkeibp.co.jp/.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43998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и основные свойства нитридов металлов III группы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464344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Структурный тип </a:t>
            </a:r>
            <a:r>
              <a:rPr lang="ru-RU" sz="2000" b="1" dirty="0" err="1" smtClean="0"/>
              <a:t>Вюрцит</a:t>
            </a:r>
            <a:endParaRPr lang="ru-RU" sz="2000" b="1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28992" y="1142984"/>
          <a:ext cx="5286414" cy="536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143008"/>
                <a:gridCol w="1214446"/>
                <a:gridCol w="1071572"/>
              </a:tblGrid>
              <a:tr h="263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79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Ширина запрещенной зоны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2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(300К),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эВ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~0.7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63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dEg/dT, эВ/К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-1.8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16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Постоянные решетки, Å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a=3.112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c=4.982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a=3.189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c=5.185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a=3.548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c=5.760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9679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Коэффициент температурного расширения, 1/К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a/a=4.2*10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c/c=5.3*10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a/a=5.59*10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c/c=3.17*10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a/a=4*10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c/c=3*10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16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Теплопроводность, Вт/см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~0.8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6159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преломления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(3 эВ)=2.15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n(1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эВ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)=2.33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n~3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6159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Спонтанная поляризация, Кл/м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-0.081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-0.029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-0.032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79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Пьезоэлектрические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коэффициенты, Кл/м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=1.46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=-0.60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=0.73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=-0.49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=0.97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=-0.57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1337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143504" y="6581001"/>
            <a:ext cx="2714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S.P. Fu </a:t>
            </a:r>
            <a:r>
              <a:rPr lang="en-US" sz="1200" dirty="0" err="1" smtClean="0"/>
              <a:t>Semicond.Sci.&amp;Tech</a:t>
            </a:r>
            <a:r>
              <a:rPr lang="en-US" sz="1200" dirty="0" smtClean="0"/>
              <a:t>. (2006)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67600" cy="560406"/>
          </a:xfrm>
        </p:spPr>
        <p:txBody>
          <a:bodyPr/>
          <a:lstStyle/>
          <a:p>
            <a:r>
              <a:rPr lang="ru-RU" b="1" dirty="0" smtClean="0"/>
              <a:t>Зонная структура нитридов</a:t>
            </a:r>
            <a:endParaRPr lang="ru-RU" b="1" dirty="0"/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6500858" cy="384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7224" y="107154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GaN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929198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Зонная структура для InN  и </a:t>
            </a:r>
            <a:r>
              <a:rPr lang="en-US" b="1" dirty="0" err="1" smtClean="0"/>
              <a:t>AlN</a:t>
            </a:r>
            <a:r>
              <a:rPr lang="en-US" b="1" dirty="0" smtClean="0"/>
              <a:t> </a:t>
            </a:r>
            <a:r>
              <a:rPr lang="ru-RU" b="1" dirty="0" smtClean="0"/>
              <a:t>такая же, за исключением численных значений расщеплений и ширины запрещенной зоны.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032" y="398434"/>
            <a:ext cx="7467600" cy="4889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Поляризационные эффекты в нитридах</a:t>
            </a:r>
            <a:endParaRPr lang="ru-RU" b="1" dirty="0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5" y="965306"/>
            <a:ext cx="3888432" cy="289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3" name="Picture 1"/>
          <p:cNvPicPr>
            <a:picLocks noChangeAspect="1" noChangeArrowheads="1"/>
          </p:cNvPicPr>
          <p:nvPr/>
        </p:nvPicPr>
        <p:blipFill rotWithShape="1">
          <a:blip r:embed="rId3"/>
          <a:srcRect l="1" t="46163" r="-5923"/>
          <a:stretch/>
        </p:blipFill>
        <p:spPr bwMode="auto">
          <a:xfrm>
            <a:off x="4932040" y="1052736"/>
            <a:ext cx="37112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051" y="4148733"/>
            <a:ext cx="3057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0" t="-4253" r="22634" b="39251"/>
          <a:stretch/>
        </p:blipFill>
        <p:spPr bwMode="auto">
          <a:xfrm>
            <a:off x="3460576" y="4272165"/>
            <a:ext cx="2542827" cy="220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658" y="4448770"/>
            <a:ext cx="25336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56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929618" cy="4889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Наиболее используемые подложки для нитридов</a:t>
            </a:r>
            <a:endParaRPr lang="ru-RU" dirty="0"/>
          </a:p>
        </p:txBody>
      </p:sp>
      <p:sp>
        <p:nvSpPr>
          <p:cNvPr id="9" name="Text Box 62"/>
          <p:cNvSpPr txBox="1">
            <a:spLocks noChangeAspect="1" noChangeArrowheads="1"/>
          </p:cNvSpPr>
          <p:nvPr/>
        </p:nvSpPr>
        <p:spPr bwMode="auto">
          <a:xfrm>
            <a:off x="6072198" y="5000636"/>
            <a:ext cx="27146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/>
              <a:t>Равновесное давление азота над </a:t>
            </a:r>
            <a:r>
              <a:rPr lang="ru-RU" sz="1400" b="1" dirty="0" err="1"/>
              <a:t>AlN</a:t>
            </a:r>
            <a:r>
              <a:rPr lang="ru-RU" sz="1400" b="1" dirty="0"/>
              <a:t>, </a:t>
            </a:r>
            <a:r>
              <a:rPr lang="ru-RU" sz="1400" b="1" dirty="0" err="1"/>
              <a:t>GaN</a:t>
            </a:r>
            <a:r>
              <a:rPr lang="ru-RU" sz="1400" b="1" dirty="0"/>
              <a:t> и InN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8372" b="-1452"/>
          <a:stretch>
            <a:fillRect/>
          </a:stretch>
        </p:blipFill>
        <p:spPr bwMode="auto">
          <a:xfrm>
            <a:off x="5357818" y="928670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1285860"/>
          <a:ext cx="5429288" cy="407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375"/>
                <a:gridCol w="1247269"/>
                <a:gridCol w="1357322"/>
                <a:gridCol w="1357322"/>
              </a:tblGrid>
              <a:tr h="785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Материал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Al</a:t>
                      </a:r>
                      <a:r>
                        <a:rPr lang="en-US" sz="1800" b="1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800" b="1" baseline="-25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Si</a:t>
                      </a: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(111)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6H-SiC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09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Пост. решетки, 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a=4.758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Å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a/√3 =2.747 Å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a=5.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a/√2=3.84 Å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a=3.08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Å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707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d/d,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/>
                </a:tc>
              </a:tr>
              <a:tr h="8179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Теплопроводность,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Вт см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4.9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43306" y="6286520"/>
            <a:ext cx="5026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I. </a:t>
            </a:r>
            <a:r>
              <a:rPr lang="en-US" sz="1200" dirty="0" err="1" smtClean="0"/>
              <a:t>Grzegory</a:t>
            </a:r>
            <a:r>
              <a:rPr lang="en-US" sz="1200" dirty="0" smtClean="0"/>
              <a:t> et al.,</a:t>
            </a:r>
            <a:r>
              <a:rPr lang="en-US" sz="1200" dirty="0" smtClean="0"/>
              <a:t> </a:t>
            </a:r>
            <a:r>
              <a:rPr lang="en-US" sz="1200" dirty="0" smtClean="0"/>
              <a:t>J. Phys. Chem. Sol. 1995, V. 56, No 3-4, pp. 639-647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72524"/>
            <a:ext cx="7929618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Основные методы методы получения нитридов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14677" y="1086904"/>
            <a:ext cx="152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Эпитаксия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93470" y="1629890"/>
            <a:ext cx="3710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Молекулярно-пучковая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4347" y="1586970"/>
            <a:ext cx="169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Газофазная</a:t>
            </a:r>
            <a:endParaRPr lang="ru-RU" sz="2000" b="1" dirty="0"/>
          </a:p>
        </p:txBody>
      </p:sp>
      <p:cxnSp>
        <p:nvCxnSpPr>
          <p:cNvPr id="31" name="Прямая со стрелкой 30"/>
          <p:cNvCxnSpPr>
            <a:stCxn id="28" idx="1"/>
            <a:endCxn id="30" idx="0"/>
          </p:cNvCxnSpPr>
          <p:nvPr/>
        </p:nvCxnSpPr>
        <p:spPr>
          <a:xfrm rot="10800000" flipV="1">
            <a:off x="1563139" y="1286958"/>
            <a:ext cx="1651539" cy="300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8" idx="3"/>
            <a:endCxn id="29" idx="0"/>
          </p:cNvCxnSpPr>
          <p:nvPr/>
        </p:nvCxnSpPr>
        <p:spPr>
          <a:xfrm>
            <a:off x="4736056" y="1286959"/>
            <a:ext cx="2012903" cy="342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0" idx="2"/>
          </p:cNvCxnSpPr>
          <p:nvPr/>
        </p:nvCxnSpPr>
        <p:spPr>
          <a:xfrm rot="5400000">
            <a:off x="767293" y="2005573"/>
            <a:ext cx="814338" cy="777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0" idx="2"/>
          </p:cNvCxnSpPr>
          <p:nvPr/>
        </p:nvCxnSpPr>
        <p:spPr>
          <a:xfrm rot="16200000" flipH="1">
            <a:off x="1517393" y="2032824"/>
            <a:ext cx="742898" cy="651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9" idx="2"/>
            <a:endCxn id="40" idx="0"/>
          </p:cNvCxnSpPr>
          <p:nvPr/>
        </p:nvCxnSpPr>
        <p:spPr>
          <a:xfrm flipH="1">
            <a:off x="4736056" y="2030000"/>
            <a:ext cx="2012903" cy="719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9" idx="0"/>
          </p:cNvCxnSpPr>
          <p:nvPr/>
        </p:nvCxnSpPr>
        <p:spPr>
          <a:xfrm>
            <a:off x="6748959" y="2030000"/>
            <a:ext cx="610949" cy="497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28793" y="280141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MOCVD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67337" y="280479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HVPE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71776" y="25277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Плазменно</a:t>
            </a:r>
            <a:r>
              <a:rPr lang="ru-RU" b="1" dirty="0" smtClean="0"/>
              <a:t> -активированная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843080" y="2749402"/>
            <a:ext cx="178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Аммиачная</a:t>
            </a:r>
            <a:endParaRPr lang="ru-RU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0655891"/>
              </p:ext>
            </p:extLst>
          </p:nvPr>
        </p:nvGraphicFramePr>
        <p:xfrm>
          <a:off x="899592" y="3356991"/>
          <a:ext cx="6984776" cy="341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236"/>
                <a:gridCol w="3068080"/>
                <a:gridCol w="2219460"/>
              </a:tblGrid>
              <a:tr h="2492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Метод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Достоинства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Недостатки</a:t>
                      </a:r>
                      <a:endParaRPr lang="ru-RU" sz="1200" dirty="0"/>
                    </a:p>
                  </a:txBody>
                  <a:tcPr/>
                </a:tc>
              </a:tr>
              <a:tr h="1578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Газофазная</a:t>
                      </a:r>
                      <a:r>
                        <a:rPr lang="ru-RU" sz="1400" b="1" dirty="0" smtClean="0"/>
                        <a:t> эпитаксия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высокая скорость роста, высокое качество эпитаксиальных слоев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Зависимость скорости роста от температуры</a:t>
                      </a:r>
                      <a:r>
                        <a:rPr lang="ru-RU" sz="1400" b="1" baseline="0" dirty="0" smtClean="0"/>
                        <a:t> подложки, невозможно непосредственно контролировать процесс роста, </a:t>
                      </a:r>
                      <a:r>
                        <a:rPr lang="ru-RU" sz="1400" b="1" baseline="0" dirty="0" err="1" smtClean="0"/>
                        <a:t>автолегирование</a:t>
                      </a:r>
                      <a:endParaRPr lang="ru-RU" sz="1400" b="1" dirty="0"/>
                    </a:p>
                  </a:txBody>
                  <a:tcPr/>
                </a:tc>
              </a:tr>
              <a:tr h="134021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Молекулярно-пучковая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контроль ростового процесса, возможность роста при пониженных  температурах, резкие </a:t>
                      </a:r>
                      <a:r>
                        <a:rPr lang="ru-RU" sz="1400" b="1" dirty="0" err="1" smtClean="0"/>
                        <a:t>гетерограницы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Низкие</a:t>
                      </a:r>
                      <a:r>
                        <a:rPr lang="ru-RU" sz="1400" b="1" baseline="0" dirty="0" smtClean="0"/>
                        <a:t> скорости роста, требуется высокий вакуум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66" cy="500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Молекулярно-пучковая эпитаксия нитридов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363" y="703402"/>
            <a:ext cx="4045447" cy="1582590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1800" b="1" dirty="0" smtClean="0"/>
              <a:t>Молекулярно-лучевая эпитаксия</a:t>
            </a:r>
            <a:r>
              <a:rPr lang="ru-RU" sz="1800" dirty="0" smtClean="0"/>
              <a:t> основана на доставке к нагретой подложке исходных элементов в виде молекулярных (или атомарных) пучков в условиях высокого вакуума.</a:t>
            </a:r>
            <a:endParaRPr lang="ru-RU" sz="1800" dirty="0"/>
          </a:p>
        </p:txBody>
      </p:sp>
      <p:sp>
        <p:nvSpPr>
          <p:cNvPr id="6" name="Text Box 362"/>
          <p:cNvSpPr txBox="1">
            <a:spLocks noChangeArrowheads="1"/>
          </p:cNvSpPr>
          <p:nvPr/>
        </p:nvSpPr>
        <p:spPr bwMode="auto">
          <a:xfrm>
            <a:off x="4032058" y="4189155"/>
            <a:ext cx="2500330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1-</a:t>
            </a:r>
            <a:r>
              <a:rPr lang="ru-RU" sz="1200" b="1" dirty="0"/>
              <a:t>турбо-молек. насос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2,10,18-шибер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3-электронная пушка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4-верхняя </a:t>
            </a:r>
            <a:r>
              <a:rPr lang="ru-RU" sz="1200" b="1" dirty="0" err="1">
                <a:cs typeface="Times New Roman" pitchFamily="18" charset="0"/>
              </a:rPr>
              <a:t>криопанель</a:t>
            </a:r>
            <a:endParaRPr lang="ru-RU" sz="1200" b="1" dirty="0">
              <a:cs typeface="Times New Roman" pitchFamily="18" charset="0"/>
            </a:endParaRP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5-ростовой манипулятор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6-узел нагрева образца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7-подложка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8-масс–спектрометр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9-флуоресцентный экран</a:t>
            </a:r>
          </a:p>
        </p:txBody>
      </p:sp>
      <p:sp>
        <p:nvSpPr>
          <p:cNvPr id="7" name="Text Box 363"/>
          <p:cNvSpPr txBox="1">
            <a:spLocks noChangeArrowheads="1"/>
          </p:cNvSpPr>
          <p:nvPr/>
        </p:nvSpPr>
        <p:spPr bwMode="auto">
          <a:xfrm>
            <a:off x="6347609" y="4272677"/>
            <a:ext cx="2419350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11-окна интерферометра, ФП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     и пирометра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12-инжектор аммиака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13-эффузионные ячейки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14-нижняя </a:t>
            </a:r>
            <a:r>
              <a:rPr lang="ru-RU" sz="1200" b="1" dirty="0" err="1">
                <a:cs typeface="Times New Roman" pitchFamily="18" charset="0"/>
              </a:rPr>
              <a:t>криопанель</a:t>
            </a:r>
            <a:endParaRPr lang="ru-RU" sz="1200" b="1" dirty="0">
              <a:cs typeface="Times New Roman" pitchFamily="18" charset="0"/>
            </a:endParaRP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15-камера роста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16-форнасос </a:t>
            </a:r>
          </a:p>
          <a:p>
            <a:pPr marL="265113" indent="-265113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dirty="0">
                <a:cs typeface="Times New Roman" pitchFamily="18" charset="0"/>
              </a:rPr>
              <a:t>17-</a:t>
            </a:r>
            <a:r>
              <a:rPr lang="ru-RU" sz="1200" b="1" dirty="0"/>
              <a:t>магниторазрадный насос</a:t>
            </a:r>
          </a:p>
        </p:txBody>
      </p:sp>
      <p:grpSp>
        <p:nvGrpSpPr>
          <p:cNvPr id="8" name="Group 378"/>
          <p:cNvGrpSpPr>
            <a:grpSpLocks/>
          </p:cNvGrpSpPr>
          <p:nvPr/>
        </p:nvGrpSpPr>
        <p:grpSpPr bwMode="auto">
          <a:xfrm>
            <a:off x="4274427" y="1002951"/>
            <a:ext cx="4143404" cy="3246438"/>
            <a:chOff x="2880" y="402"/>
            <a:chExt cx="2454" cy="2045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4619" y="1799"/>
              <a:ext cx="1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4747" y="1831"/>
              <a:ext cx="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548" y="868"/>
              <a:ext cx="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759" y="1694"/>
              <a:ext cx="174" cy="243"/>
            </a:xfrm>
            <a:custGeom>
              <a:avLst/>
              <a:gdLst>
                <a:gd name="T0" fmla="*/ 0 w 1219"/>
                <a:gd name="T1" fmla="*/ 288 h 1456"/>
                <a:gd name="T2" fmla="*/ 519 w 1219"/>
                <a:gd name="T3" fmla="*/ 0 h 1456"/>
                <a:gd name="T4" fmla="*/ 1219 w 1219"/>
                <a:gd name="T5" fmla="*/ 1166 h 1456"/>
                <a:gd name="T6" fmla="*/ 699 w 1219"/>
                <a:gd name="T7" fmla="*/ 1456 h 1456"/>
                <a:gd name="T8" fmla="*/ 0 w 1219"/>
                <a:gd name="T9" fmla="*/ 288 h 1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9"/>
                <a:gd name="T16" fmla="*/ 0 h 1456"/>
                <a:gd name="T17" fmla="*/ 1219 w 1219"/>
                <a:gd name="T18" fmla="*/ 1456 h 1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9" h="1456">
                  <a:moveTo>
                    <a:pt x="0" y="288"/>
                  </a:moveTo>
                  <a:lnTo>
                    <a:pt x="519" y="0"/>
                  </a:lnTo>
                  <a:lnTo>
                    <a:pt x="1219" y="1166"/>
                  </a:lnTo>
                  <a:lnTo>
                    <a:pt x="699" y="1456"/>
                  </a:lnTo>
                  <a:lnTo>
                    <a:pt x="0" y="28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798" y="1738"/>
              <a:ext cx="110" cy="183"/>
            </a:xfrm>
            <a:custGeom>
              <a:avLst/>
              <a:gdLst>
                <a:gd name="T0" fmla="*/ 0 w 774"/>
                <a:gd name="T1" fmla="*/ 96 h 1097"/>
                <a:gd name="T2" fmla="*/ 174 w 774"/>
                <a:gd name="T3" fmla="*/ 0 h 1097"/>
                <a:gd name="T4" fmla="*/ 774 w 774"/>
                <a:gd name="T5" fmla="*/ 1001 h 1097"/>
                <a:gd name="T6" fmla="*/ 601 w 774"/>
                <a:gd name="T7" fmla="*/ 1097 h 1097"/>
                <a:gd name="T8" fmla="*/ 0 w 774"/>
                <a:gd name="T9" fmla="*/ 96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"/>
                <a:gd name="T16" fmla="*/ 0 h 1097"/>
                <a:gd name="T17" fmla="*/ 774 w 774"/>
                <a:gd name="T18" fmla="*/ 1097 h 10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" h="1097">
                  <a:moveTo>
                    <a:pt x="0" y="96"/>
                  </a:moveTo>
                  <a:lnTo>
                    <a:pt x="174" y="0"/>
                  </a:lnTo>
                  <a:lnTo>
                    <a:pt x="774" y="1001"/>
                  </a:lnTo>
                  <a:lnTo>
                    <a:pt x="601" y="1097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834" y="1873"/>
              <a:ext cx="138" cy="108"/>
            </a:xfrm>
            <a:custGeom>
              <a:avLst/>
              <a:gdLst>
                <a:gd name="T0" fmla="*/ 0 w 965"/>
                <a:gd name="T1" fmla="*/ 482 h 649"/>
                <a:gd name="T2" fmla="*/ 865 w 965"/>
                <a:gd name="T3" fmla="*/ 0 h 649"/>
                <a:gd name="T4" fmla="*/ 965 w 965"/>
                <a:gd name="T5" fmla="*/ 167 h 649"/>
                <a:gd name="T6" fmla="*/ 100 w 965"/>
                <a:gd name="T7" fmla="*/ 649 h 649"/>
                <a:gd name="T8" fmla="*/ 0 w 965"/>
                <a:gd name="T9" fmla="*/ 482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5"/>
                <a:gd name="T16" fmla="*/ 0 h 649"/>
                <a:gd name="T17" fmla="*/ 965 w 965"/>
                <a:gd name="T18" fmla="*/ 649 h 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5" h="649">
                  <a:moveTo>
                    <a:pt x="0" y="482"/>
                  </a:moveTo>
                  <a:lnTo>
                    <a:pt x="865" y="0"/>
                  </a:lnTo>
                  <a:lnTo>
                    <a:pt x="965" y="167"/>
                  </a:lnTo>
                  <a:lnTo>
                    <a:pt x="100" y="649"/>
                  </a:lnTo>
                  <a:lnTo>
                    <a:pt x="0" y="48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4730" y="1639"/>
              <a:ext cx="75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745" y="1666"/>
              <a:ext cx="74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076" y="1694"/>
              <a:ext cx="174" cy="243"/>
            </a:xfrm>
            <a:custGeom>
              <a:avLst/>
              <a:gdLst>
                <a:gd name="T0" fmla="*/ 700 w 1219"/>
                <a:gd name="T1" fmla="*/ 0 h 1456"/>
                <a:gd name="T2" fmla="*/ 1219 w 1219"/>
                <a:gd name="T3" fmla="*/ 288 h 1456"/>
                <a:gd name="T4" fmla="*/ 519 w 1219"/>
                <a:gd name="T5" fmla="*/ 1456 h 1456"/>
                <a:gd name="T6" fmla="*/ 0 w 1219"/>
                <a:gd name="T7" fmla="*/ 1166 h 1456"/>
                <a:gd name="T8" fmla="*/ 700 w 1219"/>
                <a:gd name="T9" fmla="*/ 0 h 1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9"/>
                <a:gd name="T16" fmla="*/ 0 h 1456"/>
                <a:gd name="T17" fmla="*/ 1219 w 1219"/>
                <a:gd name="T18" fmla="*/ 1456 h 1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9" h="1456">
                  <a:moveTo>
                    <a:pt x="700" y="0"/>
                  </a:moveTo>
                  <a:lnTo>
                    <a:pt x="1219" y="288"/>
                  </a:lnTo>
                  <a:lnTo>
                    <a:pt x="519" y="1456"/>
                  </a:lnTo>
                  <a:lnTo>
                    <a:pt x="0" y="116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101" y="1738"/>
              <a:ext cx="110" cy="183"/>
            </a:xfrm>
            <a:custGeom>
              <a:avLst/>
              <a:gdLst>
                <a:gd name="T0" fmla="*/ 599 w 773"/>
                <a:gd name="T1" fmla="*/ 0 h 1097"/>
                <a:gd name="T2" fmla="*/ 773 w 773"/>
                <a:gd name="T3" fmla="*/ 96 h 1097"/>
                <a:gd name="T4" fmla="*/ 174 w 773"/>
                <a:gd name="T5" fmla="*/ 1097 h 1097"/>
                <a:gd name="T6" fmla="*/ 0 w 773"/>
                <a:gd name="T7" fmla="*/ 1001 h 1097"/>
                <a:gd name="T8" fmla="*/ 599 w 773"/>
                <a:gd name="T9" fmla="*/ 0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3"/>
                <a:gd name="T16" fmla="*/ 0 h 1097"/>
                <a:gd name="T17" fmla="*/ 773 w 773"/>
                <a:gd name="T18" fmla="*/ 1097 h 10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3" h="1097">
                  <a:moveTo>
                    <a:pt x="599" y="0"/>
                  </a:moveTo>
                  <a:lnTo>
                    <a:pt x="773" y="96"/>
                  </a:lnTo>
                  <a:lnTo>
                    <a:pt x="174" y="1097"/>
                  </a:lnTo>
                  <a:lnTo>
                    <a:pt x="0" y="1001"/>
                  </a:lnTo>
                  <a:lnTo>
                    <a:pt x="59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037" y="1873"/>
              <a:ext cx="138" cy="108"/>
            </a:xfrm>
            <a:custGeom>
              <a:avLst/>
              <a:gdLst>
                <a:gd name="T0" fmla="*/ 100 w 965"/>
                <a:gd name="T1" fmla="*/ 0 h 649"/>
                <a:gd name="T2" fmla="*/ 965 w 965"/>
                <a:gd name="T3" fmla="*/ 482 h 649"/>
                <a:gd name="T4" fmla="*/ 866 w 965"/>
                <a:gd name="T5" fmla="*/ 649 h 649"/>
                <a:gd name="T6" fmla="*/ 0 w 965"/>
                <a:gd name="T7" fmla="*/ 167 h 649"/>
                <a:gd name="T8" fmla="*/ 100 w 965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5"/>
                <a:gd name="T16" fmla="*/ 0 h 649"/>
                <a:gd name="T17" fmla="*/ 965 w 965"/>
                <a:gd name="T18" fmla="*/ 649 h 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5" h="649">
                  <a:moveTo>
                    <a:pt x="100" y="0"/>
                  </a:moveTo>
                  <a:lnTo>
                    <a:pt x="965" y="482"/>
                  </a:lnTo>
                  <a:lnTo>
                    <a:pt x="866" y="649"/>
                  </a:lnTo>
                  <a:lnTo>
                    <a:pt x="0" y="167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4205" y="1639"/>
              <a:ext cx="74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4191" y="1666"/>
              <a:ext cx="74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462" y="1735"/>
              <a:ext cx="86" cy="193"/>
            </a:xfrm>
            <a:custGeom>
              <a:avLst/>
              <a:gdLst>
                <a:gd name="T0" fmla="*/ 0 w 600"/>
                <a:gd name="T1" fmla="*/ 1156 h 1156"/>
                <a:gd name="T2" fmla="*/ 0 w 600"/>
                <a:gd name="T3" fmla="*/ 0 h 1156"/>
                <a:gd name="T4" fmla="*/ 600 w 600"/>
                <a:gd name="T5" fmla="*/ 0 h 1156"/>
                <a:gd name="T6" fmla="*/ 600 w 600"/>
                <a:gd name="T7" fmla="*/ 1156 h 1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1156"/>
                <a:gd name="T14" fmla="*/ 600 w 600"/>
                <a:gd name="T15" fmla="*/ 1156 h 1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1156">
                  <a:moveTo>
                    <a:pt x="0" y="1156"/>
                  </a:moveTo>
                  <a:lnTo>
                    <a:pt x="0" y="0"/>
                  </a:lnTo>
                  <a:lnTo>
                    <a:pt x="600" y="0"/>
                  </a:lnTo>
                  <a:lnTo>
                    <a:pt x="600" y="11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490" y="1735"/>
              <a:ext cx="29" cy="2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490" y="547"/>
              <a:ext cx="29" cy="48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448" y="1029"/>
              <a:ext cx="114" cy="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519" y="836"/>
              <a:ext cx="29" cy="32"/>
            </a:xfrm>
            <a:custGeom>
              <a:avLst/>
              <a:gdLst>
                <a:gd name="T0" fmla="*/ 0 w 200"/>
                <a:gd name="T1" fmla="*/ 0 h 193"/>
                <a:gd name="T2" fmla="*/ 200 w 200"/>
                <a:gd name="T3" fmla="*/ 0 h 193"/>
                <a:gd name="T4" fmla="*/ 200 w 200"/>
                <a:gd name="T5" fmla="*/ 193 h 193"/>
                <a:gd name="T6" fmla="*/ 0 w 200"/>
                <a:gd name="T7" fmla="*/ 193 h 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193"/>
                <a:gd name="T14" fmla="*/ 200 w 200"/>
                <a:gd name="T15" fmla="*/ 193 h 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193">
                  <a:moveTo>
                    <a:pt x="0" y="0"/>
                  </a:moveTo>
                  <a:lnTo>
                    <a:pt x="200" y="0"/>
                  </a:lnTo>
                  <a:lnTo>
                    <a:pt x="200" y="193"/>
                  </a:lnTo>
                  <a:lnTo>
                    <a:pt x="0" y="19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519" y="644"/>
              <a:ext cx="29" cy="32"/>
            </a:xfrm>
            <a:custGeom>
              <a:avLst/>
              <a:gdLst>
                <a:gd name="T0" fmla="*/ 0 w 200"/>
                <a:gd name="T1" fmla="*/ 0 h 192"/>
                <a:gd name="T2" fmla="*/ 200 w 200"/>
                <a:gd name="T3" fmla="*/ 0 h 192"/>
                <a:gd name="T4" fmla="*/ 200 w 200"/>
                <a:gd name="T5" fmla="*/ 192 h 192"/>
                <a:gd name="T6" fmla="*/ 0 w 200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192"/>
                <a:gd name="T14" fmla="*/ 200 w 200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192">
                  <a:moveTo>
                    <a:pt x="0" y="0"/>
                  </a:moveTo>
                  <a:lnTo>
                    <a:pt x="200" y="0"/>
                  </a:lnTo>
                  <a:lnTo>
                    <a:pt x="200" y="192"/>
                  </a:lnTo>
                  <a:lnTo>
                    <a:pt x="0" y="19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4462" y="676"/>
              <a:ext cx="14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4462" y="692"/>
              <a:ext cx="14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4462" y="708"/>
              <a:ext cx="14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4462" y="724"/>
              <a:ext cx="14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>
              <a:off x="4462" y="740"/>
              <a:ext cx="14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4462" y="756"/>
              <a:ext cx="14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4462" y="772"/>
              <a:ext cx="14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4462" y="788"/>
              <a:ext cx="14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4462" y="804"/>
              <a:ext cx="14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4462" y="820"/>
              <a:ext cx="14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4533" y="676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4533" y="692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4533" y="708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4533" y="724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4533" y="740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4533" y="756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4533" y="772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4533" y="788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4533" y="804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>
              <a:off x="4533" y="820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887" y="1799"/>
              <a:ext cx="175" cy="32"/>
            </a:xfrm>
            <a:custGeom>
              <a:avLst/>
              <a:gdLst>
                <a:gd name="T0" fmla="*/ 0 w 1222"/>
                <a:gd name="T1" fmla="*/ 0 h 192"/>
                <a:gd name="T2" fmla="*/ 1222 w 1222"/>
                <a:gd name="T3" fmla="*/ 0 h 192"/>
                <a:gd name="T4" fmla="*/ 1222 w 1222"/>
                <a:gd name="T5" fmla="*/ 192 h 192"/>
                <a:gd name="T6" fmla="*/ 115 w 122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2"/>
                <a:gd name="T13" fmla="*/ 0 h 192"/>
                <a:gd name="T14" fmla="*/ 1222 w 122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2" h="192">
                  <a:moveTo>
                    <a:pt x="0" y="0"/>
                  </a:moveTo>
                  <a:lnTo>
                    <a:pt x="1222" y="0"/>
                  </a:lnTo>
                  <a:lnTo>
                    <a:pt x="1222" y="192"/>
                  </a:lnTo>
                  <a:lnTo>
                    <a:pt x="115" y="19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4221" y="1799"/>
              <a:ext cx="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948" y="1799"/>
              <a:ext cx="174" cy="32"/>
            </a:xfrm>
            <a:custGeom>
              <a:avLst/>
              <a:gdLst>
                <a:gd name="T0" fmla="*/ 1106 w 1221"/>
                <a:gd name="T1" fmla="*/ 192 h 192"/>
                <a:gd name="T2" fmla="*/ 0 w 1221"/>
                <a:gd name="T3" fmla="*/ 192 h 192"/>
                <a:gd name="T4" fmla="*/ 0 w 1221"/>
                <a:gd name="T5" fmla="*/ 0 h 192"/>
                <a:gd name="T6" fmla="*/ 1221 w 1221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1"/>
                <a:gd name="T13" fmla="*/ 0 h 192"/>
                <a:gd name="T14" fmla="*/ 1221 w 1221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1" h="192">
                  <a:moveTo>
                    <a:pt x="110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2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H="1">
              <a:off x="4433" y="1960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 flipV="1">
              <a:off x="4433" y="1928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4433" y="1928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4576" y="1928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H="1">
              <a:off x="4548" y="1960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H="1">
              <a:off x="4419" y="1831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4548" y="1799"/>
              <a:ext cx="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4419" y="1799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H="1">
              <a:off x="4519" y="1960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4462" y="1960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4519" y="1928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462" y="644"/>
              <a:ext cx="28" cy="32"/>
            </a:xfrm>
            <a:custGeom>
              <a:avLst/>
              <a:gdLst>
                <a:gd name="T0" fmla="*/ 200 w 200"/>
                <a:gd name="T1" fmla="*/ 192 h 192"/>
                <a:gd name="T2" fmla="*/ 0 w 200"/>
                <a:gd name="T3" fmla="*/ 192 h 192"/>
                <a:gd name="T4" fmla="*/ 0 w 200"/>
                <a:gd name="T5" fmla="*/ 0 h 192"/>
                <a:gd name="T6" fmla="*/ 200 w 200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192"/>
                <a:gd name="T14" fmla="*/ 200 w 200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192">
                  <a:moveTo>
                    <a:pt x="200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2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4119" y="900"/>
              <a:ext cx="3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462" y="836"/>
              <a:ext cx="28" cy="32"/>
            </a:xfrm>
            <a:custGeom>
              <a:avLst/>
              <a:gdLst>
                <a:gd name="T0" fmla="*/ 200 w 200"/>
                <a:gd name="T1" fmla="*/ 193 h 193"/>
                <a:gd name="T2" fmla="*/ 0 w 200"/>
                <a:gd name="T3" fmla="*/ 193 h 193"/>
                <a:gd name="T4" fmla="*/ 0 w 200"/>
                <a:gd name="T5" fmla="*/ 0 h 193"/>
                <a:gd name="T6" fmla="*/ 200 w 200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193"/>
                <a:gd name="T14" fmla="*/ 200 w 200"/>
                <a:gd name="T15" fmla="*/ 193 h 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193">
                  <a:moveTo>
                    <a:pt x="200" y="193"/>
                  </a:moveTo>
                  <a:lnTo>
                    <a:pt x="0" y="193"/>
                  </a:lnTo>
                  <a:lnTo>
                    <a:pt x="0" y="0"/>
                  </a:lnTo>
                  <a:lnTo>
                    <a:pt x="2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4519" y="900"/>
              <a:ext cx="3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4448" y="106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4448" y="1093"/>
              <a:ext cx="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 flipV="1">
              <a:off x="4562" y="106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4448" y="1077"/>
              <a:ext cx="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 flipH="1">
              <a:off x="4433" y="1045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4433" y="104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4433" y="1077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4562" y="1045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4576" y="104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flipH="1">
              <a:off x="4562" y="1077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4519" y="547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 flipV="1">
              <a:off x="4562" y="51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H="1">
              <a:off x="4390" y="515"/>
              <a:ext cx="1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4390" y="547"/>
              <a:ext cx="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4390" y="419"/>
              <a:ext cx="0" cy="4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H="1">
              <a:off x="4362" y="419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4362" y="419"/>
              <a:ext cx="0" cy="4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4390" y="419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4405" y="403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H="1">
              <a:off x="4348" y="403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4348" y="403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4348" y="419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4090" y="804"/>
              <a:ext cx="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>
              <a:off x="4090" y="804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>
              <a:off x="4119" y="804"/>
              <a:ext cx="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>
              <a:off x="4119" y="932"/>
              <a:ext cx="3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4890" y="804"/>
              <a:ext cx="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>
              <a:off x="4890" y="804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>
              <a:off x="4919" y="804"/>
              <a:ext cx="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>
              <a:off x="4919" y="932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>
              <a:off x="4947" y="932"/>
              <a:ext cx="0" cy="2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 flipV="1">
              <a:off x="4062" y="932"/>
              <a:ext cx="0" cy="2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4062" y="932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4119" y="981"/>
              <a:ext cx="0" cy="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4119" y="981"/>
              <a:ext cx="3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4890" y="981"/>
              <a:ext cx="0" cy="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4519" y="981"/>
              <a:ext cx="3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>
              <a:off x="4048" y="1607"/>
              <a:ext cx="0" cy="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4048" y="1879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4048" y="1767"/>
              <a:ext cx="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 flipH="1">
              <a:off x="4847" y="1879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 flipV="1">
              <a:off x="4962" y="1607"/>
              <a:ext cx="0" cy="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 flipH="1">
              <a:off x="4048" y="1607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>
              <a:off x="4390" y="1767"/>
              <a:ext cx="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4390" y="1895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 flipV="1">
              <a:off x="4419" y="1767"/>
              <a:ext cx="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>
              <a:off x="4590" y="1767"/>
              <a:ext cx="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>
              <a:off x="4590" y="1895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 flipV="1">
              <a:off x="4619" y="1767"/>
              <a:ext cx="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115"/>
            <p:cNvSpPr>
              <a:spLocks noChangeShapeType="1"/>
            </p:cNvSpPr>
            <p:nvPr/>
          </p:nvSpPr>
          <p:spPr bwMode="auto">
            <a:xfrm>
              <a:off x="4519" y="932"/>
              <a:ext cx="3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 flipH="1">
              <a:off x="4221" y="1799"/>
              <a:ext cx="1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 flipH="1">
              <a:off x="4338" y="1831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>
              <a:off x="4419" y="1799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>
              <a:off x="4733" y="1799"/>
              <a:ext cx="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 flipH="1">
              <a:off x="4548" y="1799"/>
              <a:ext cx="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 flipH="1">
              <a:off x="4548" y="1831"/>
              <a:ext cx="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4619" y="1767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>
              <a:off x="4419" y="1767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4105" y="1607"/>
              <a:ext cx="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>
              <a:off x="4105" y="1735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 flipV="1">
              <a:off x="4905" y="1607"/>
              <a:ext cx="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4238" y="1767"/>
              <a:ext cx="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4871" y="1767"/>
              <a:ext cx="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>
              <a:off x="4890" y="1141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>
              <a:off x="5005" y="1382"/>
              <a:ext cx="1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>
              <a:off x="5005" y="1591"/>
              <a:ext cx="1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>
              <a:off x="5176" y="1318"/>
              <a:ext cx="0" cy="3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Line 133"/>
            <p:cNvSpPr>
              <a:spLocks noChangeShapeType="1"/>
            </p:cNvSpPr>
            <p:nvPr/>
          </p:nvSpPr>
          <p:spPr bwMode="auto">
            <a:xfrm>
              <a:off x="5176" y="1639"/>
              <a:ext cx="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 flipV="1">
              <a:off x="5262" y="1318"/>
              <a:ext cx="0" cy="3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Line 135"/>
            <p:cNvSpPr>
              <a:spLocks noChangeShapeType="1"/>
            </p:cNvSpPr>
            <p:nvPr/>
          </p:nvSpPr>
          <p:spPr bwMode="auto">
            <a:xfrm flipH="1">
              <a:off x="5176" y="1318"/>
              <a:ext cx="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>
              <a:off x="5176" y="1318"/>
              <a:ext cx="86" cy="3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Line 137"/>
            <p:cNvSpPr>
              <a:spLocks noChangeShapeType="1"/>
            </p:cNvSpPr>
            <p:nvPr/>
          </p:nvSpPr>
          <p:spPr bwMode="auto">
            <a:xfrm flipV="1">
              <a:off x="5176" y="1318"/>
              <a:ext cx="86" cy="3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Line 210"/>
            <p:cNvSpPr>
              <a:spLocks noChangeShapeType="1"/>
            </p:cNvSpPr>
            <p:nvPr/>
          </p:nvSpPr>
          <p:spPr bwMode="auto">
            <a:xfrm>
              <a:off x="5005" y="981"/>
              <a:ext cx="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Line 211"/>
            <p:cNvSpPr>
              <a:spLocks noChangeShapeType="1"/>
            </p:cNvSpPr>
            <p:nvPr/>
          </p:nvSpPr>
          <p:spPr bwMode="auto">
            <a:xfrm>
              <a:off x="5005" y="1013"/>
              <a:ext cx="1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Line 212"/>
            <p:cNvSpPr>
              <a:spLocks noChangeShapeType="1"/>
            </p:cNvSpPr>
            <p:nvPr/>
          </p:nvSpPr>
          <p:spPr bwMode="auto">
            <a:xfrm flipV="1">
              <a:off x="5133" y="949"/>
              <a:ext cx="0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Line 213"/>
            <p:cNvSpPr>
              <a:spLocks noChangeShapeType="1"/>
            </p:cNvSpPr>
            <p:nvPr/>
          </p:nvSpPr>
          <p:spPr bwMode="auto">
            <a:xfrm flipV="1">
              <a:off x="5104" y="949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Line 214"/>
            <p:cNvSpPr>
              <a:spLocks noChangeShapeType="1"/>
            </p:cNvSpPr>
            <p:nvPr/>
          </p:nvSpPr>
          <p:spPr bwMode="auto">
            <a:xfrm>
              <a:off x="5097" y="949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Line 215"/>
            <p:cNvSpPr>
              <a:spLocks noChangeShapeType="1"/>
            </p:cNvSpPr>
            <p:nvPr/>
          </p:nvSpPr>
          <p:spPr bwMode="auto">
            <a:xfrm flipV="1">
              <a:off x="5140" y="940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Line 216"/>
            <p:cNvSpPr>
              <a:spLocks noChangeShapeType="1"/>
            </p:cNvSpPr>
            <p:nvPr/>
          </p:nvSpPr>
          <p:spPr bwMode="auto">
            <a:xfrm flipH="1">
              <a:off x="5083" y="940"/>
              <a:ext cx="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Line 217"/>
            <p:cNvSpPr>
              <a:spLocks noChangeShapeType="1"/>
            </p:cNvSpPr>
            <p:nvPr/>
          </p:nvSpPr>
          <p:spPr bwMode="auto">
            <a:xfrm>
              <a:off x="5097" y="940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Line 218"/>
            <p:cNvSpPr>
              <a:spLocks noChangeShapeType="1"/>
            </p:cNvSpPr>
            <p:nvPr/>
          </p:nvSpPr>
          <p:spPr bwMode="auto">
            <a:xfrm flipV="1">
              <a:off x="5083" y="77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Line 219"/>
            <p:cNvSpPr>
              <a:spLocks noChangeShapeType="1"/>
            </p:cNvSpPr>
            <p:nvPr/>
          </p:nvSpPr>
          <p:spPr bwMode="auto">
            <a:xfrm>
              <a:off x="5083" y="772"/>
              <a:ext cx="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Line 220"/>
            <p:cNvSpPr>
              <a:spLocks noChangeShapeType="1"/>
            </p:cNvSpPr>
            <p:nvPr/>
          </p:nvSpPr>
          <p:spPr bwMode="auto">
            <a:xfrm>
              <a:off x="5154" y="77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Line 222"/>
            <p:cNvSpPr>
              <a:spLocks noChangeShapeType="1"/>
            </p:cNvSpPr>
            <p:nvPr/>
          </p:nvSpPr>
          <p:spPr bwMode="auto">
            <a:xfrm flipH="1">
              <a:off x="3366" y="1591"/>
              <a:ext cx="6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Line 223"/>
            <p:cNvSpPr>
              <a:spLocks noChangeShapeType="1"/>
            </p:cNvSpPr>
            <p:nvPr/>
          </p:nvSpPr>
          <p:spPr bwMode="auto">
            <a:xfrm flipV="1">
              <a:off x="3280" y="1318"/>
              <a:ext cx="86" cy="3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Line 224"/>
            <p:cNvSpPr>
              <a:spLocks noChangeShapeType="1"/>
            </p:cNvSpPr>
            <p:nvPr/>
          </p:nvSpPr>
          <p:spPr bwMode="auto">
            <a:xfrm>
              <a:off x="3280" y="1318"/>
              <a:ext cx="86" cy="3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Line 225"/>
            <p:cNvSpPr>
              <a:spLocks noChangeShapeType="1"/>
            </p:cNvSpPr>
            <p:nvPr/>
          </p:nvSpPr>
          <p:spPr bwMode="auto">
            <a:xfrm>
              <a:off x="3280" y="1639"/>
              <a:ext cx="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Line 226"/>
            <p:cNvSpPr>
              <a:spLocks noChangeShapeType="1"/>
            </p:cNvSpPr>
            <p:nvPr/>
          </p:nvSpPr>
          <p:spPr bwMode="auto">
            <a:xfrm flipH="1">
              <a:off x="3280" y="1318"/>
              <a:ext cx="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Line 227"/>
            <p:cNvSpPr>
              <a:spLocks noChangeShapeType="1"/>
            </p:cNvSpPr>
            <p:nvPr/>
          </p:nvSpPr>
          <p:spPr bwMode="auto">
            <a:xfrm flipV="1">
              <a:off x="3366" y="1318"/>
              <a:ext cx="0" cy="3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Line 228"/>
            <p:cNvSpPr>
              <a:spLocks noChangeShapeType="1"/>
            </p:cNvSpPr>
            <p:nvPr/>
          </p:nvSpPr>
          <p:spPr bwMode="auto">
            <a:xfrm>
              <a:off x="3280" y="1318"/>
              <a:ext cx="0" cy="3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Line 229"/>
            <p:cNvSpPr>
              <a:spLocks noChangeShapeType="1"/>
            </p:cNvSpPr>
            <p:nvPr/>
          </p:nvSpPr>
          <p:spPr bwMode="auto">
            <a:xfrm>
              <a:off x="4119" y="868"/>
              <a:ext cx="3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Line 230"/>
            <p:cNvSpPr>
              <a:spLocks noChangeShapeType="1"/>
            </p:cNvSpPr>
            <p:nvPr/>
          </p:nvSpPr>
          <p:spPr bwMode="auto">
            <a:xfrm>
              <a:off x="4119" y="900"/>
              <a:ext cx="3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231"/>
            <p:cNvSpPr>
              <a:spLocks/>
            </p:cNvSpPr>
            <p:nvPr/>
          </p:nvSpPr>
          <p:spPr bwMode="auto">
            <a:xfrm>
              <a:off x="3948" y="868"/>
              <a:ext cx="142" cy="32"/>
            </a:xfrm>
            <a:custGeom>
              <a:avLst/>
              <a:gdLst>
                <a:gd name="T0" fmla="*/ 998 w 998"/>
                <a:gd name="T1" fmla="*/ 192 h 192"/>
                <a:gd name="T2" fmla="*/ 0 w 998"/>
                <a:gd name="T3" fmla="*/ 192 h 192"/>
                <a:gd name="T4" fmla="*/ 0 w 998"/>
                <a:gd name="T5" fmla="*/ 0 h 192"/>
                <a:gd name="T6" fmla="*/ 998 w 998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8"/>
                <a:gd name="T13" fmla="*/ 0 h 192"/>
                <a:gd name="T14" fmla="*/ 998 w 99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8" h="192">
                  <a:moveTo>
                    <a:pt x="998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9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232"/>
            <p:cNvSpPr>
              <a:spLocks/>
            </p:cNvSpPr>
            <p:nvPr/>
          </p:nvSpPr>
          <p:spPr bwMode="auto">
            <a:xfrm>
              <a:off x="4919" y="868"/>
              <a:ext cx="143" cy="32"/>
            </a:xfrm>
            <a:custGeom>
              <a:avLst/>
              <a:gdLst>
                <a:gd name="T0" fmla="*/ 0 w 999"/>
                <a:gd name="T1" fmla="*/ 0 h 192"/>
                <a:gd name="T2" fmla="*/ 999 w 999"/>
                <a:gd name="T3" fmla="*/ 0 h 192"/>
                <a:gd name="T4" fmla="*/ 999 w 999"/>
                <a:gd name="T5" fmla="*/ 192 h 192"/>
                <a:gd name="T6" fmla="*/ 0 w 999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9"/>
                <a:gd name="T13" fmla="*/ 0 h 192"/>
                <a:gd name="T14" fmla="*/ 999 w 999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9" h="192">
                  <a:moveTo>
                    <a:pt x="0" y="0"/>
                  </a:moveTo>
                  <a:lnTo>
                    <a:pt x="999" y="0"/>
                  </a:lnTo>
                  <a:lnTo>
                    <a:pt x="999" y="192"/>
                  </a:lnTo>
                  <a:lnTo>
                    <a:pt x="0" y="19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Line 233"/>
            <p:cNvSpPr>
              <a:spLocks noChangeShapeType="1"/>
            </p:cNvSpPr>
            <p:nvPr/>
          </p:nvSpPr>
          <p:spPr bwMode="auto">
            <a:xfrm flipH="1">
              <a:off x="4633" y="900"/>
              <a:ext cx="2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Line 234"/>
            <p:cNvSpPr>
              <a:spLocks noChangeShapeType="1"/>
            </p:cNvSpPr>
            <p:nvPr/>
          </p:nvSpPr>
          <p:spPr bwMode="auto">
            <a:xfrm flipH="1">
              <a:off x="3180" y="1382"/>
              <a:ext cx="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Line 235"/>
            <p:cNvSpPr>
              <a:spLocks noChangeShapeType="1"/>
            </p:cNvSpPr>
            <p:nvPr/>
          </p:nvSpPr>
          <p:spPr bwMode="auto">
            <a:xfrm flipH="1">
              <a:off x="3180" y="1591"/>
              <a:ext cx="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Line 236"/>
            <p:cNvSpPr>
              <a:spLocks noChangeShapeType="1"/>
            </p:cNvSpPr>
            <p:nvPr/>
          </p:nvSpPr>
          <p:spPr bwMode="auto">
            <a:xfrm flipV="1">
              <a:off x="3180" y="1302"/>
              <a:ext cx="0" cy="3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Line 237"/>
            <p:cNvSpPr>
              <a:spLocks noChangeShapeType="1"/>
            </p:cNvSpPr>
            <p:nvPr/>
          </p:nvSpPr>
          <p:spPr bwMode="auto">
            <a:xfrm flipH="1">
              <a:off x="2880" y="1302"/>
              <a:ext cx="3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Line 238"/>
            <p:cNvSpPr>
              <a:spLocks noChangeShapeType="1"/>
            </p:cNvSpPr>
            <p:nvPr/>
          </p:nvSpPr>
          <p:spPr bwMode="auto">
            <a:xfrm>
              <a:off x="2880" y="1302"/>
              <a:ext cx="0" cy="3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Line 239"/>
            <p:cNvSpPr>
              <a:spLocks noChangeShapeType="1"/>
            </p:cNvSpPr>
            <p:nvPr/>
          </p:nvSpPr>
          <p:spPr bwMode="auto">
            <a:xfrm>
              <a:off x="2880" y="1655"/>
              <a:ext cx="3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Line 240"/>
            <p:cNvSpPr>
              <a:spLocks noChangeShapeType="1"/>
            </p:cNvSpPr>
            <p:nvPr/>
          </p:nvSpPr>
          <p:spPr bwMode="auto">
            <a:xfrm>
              <a:off x="3009" y="1655"/>
              <a:ext cx="0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Line 241"/>
            <p:cNvSpPr>
              <a:spLocks noChangeShapeType="1"/>
            </p:cNvSpPr>
            <p:nvPr/>
          </p:nvSpPr>
          <p:spPr bwMode="auto">
            <a:xfrm>
              <a:off x="3052" y="1655"/>
              <a:ext cx="0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Line 242"/>
            <p:cNvSpPr>
              <a:spLocks noChangeShapeType="1"/>
            </p:cNvSpPr>
            <p:nvPr/>
          </p:nvSpPr>
          <p:spPr bwMode="auto">
            <a:xfrm>
              <a:off x="2923" y="1735"/>
              <a:ext cx="2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Line 243"/>
            <p:cNvSpPr>
              <a:spLocks noChangeShapeType="1"/>
            </p:cNvSpPr>
            <p:nvPr/>
          </p:nvSpPr>
          <p:spPr bwMode="auto">
            <a:xfrm>
              <a:off x="3137" y="1735"/>
              <a:ext cx="0" cy="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Line 244"/>
            <p:cNvSpPr>
              <a:spLocks noChangeShapeType="1"/>
            </p:cNvSpPr>
            <p:nvPr/>
          </p:nvSpPr>
          <p:spPr bwMode="auto">
            <a:xfrm flipH="1">
              <a:off x="2923" y="1895"/>
              <a:ext cx="2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Line 245"/>
            <p:cNvSpPr>
              <a:spLocks noChangeShapeType="1"/>
            </p:cNvSpPr>
            <p:nvPr/>
          </p:nvSpPr>
          <p:spPr bwMode="auto">
            <a:xfrm flipV="1">
              <a:off x="2923" y="1735"/>
              <a:ext cx="0" cy="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Line 246"/>
            <p:cNvSpPr>
              <a:spLocks noChangeShapeType="1"/>
            </p:cNvSpPr>
            <p:nvPr/>
          </p:nvSpPr>
          <p:spPr bwMode="auto">
            <a:xfrm>
              <a:off x="4548" y="1767"/>
              <a:ext cx="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Line 247"/>
            <p:cNvSpPr>
              <a:spLocks noChangeShapeType="1"/>
            </p:cNvSpPr>
            <p:nvPr/>
          </p:nvSpPr>
          <p:spPr bwMode="auto">
            <a:xfrm flipV="1">
              <a:off x="5005" y="900"/>
              <a:ext cx="0" cy="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Line 248"/>
            <p:cNvSpPr>
              <a:spLocks noChangeShapeType="1"/>
            </p:cNvSpPr>
            <p:nvPr/>
          </p:nvSpPr>
          <p:spPr bwMode="auto">
            <a:xfrm flipV="1">
              <a:off x="4005" y="900"/>
              <a:ext cx="0" cy="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Line 249"/>
            <p:cNvSpPr>
              <a:spLocks noChangeShapeType="1"/>
            </p:cNvSpPr>
            <p:nvPr/>
          </p:nvSpPr>
          <p:spPr bwMode="auto">
            <a:xfrm flipH="1">
              <a:off x="4062" y="1141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Line 250"/>
            <p:cNvSpPr>
              <a:spLocks noChangeShapeType="1"/>
            </p:cNvSpPr>
            <p:nvPr/>
          </p:nvSpPr>
          <p:spPr bwMode="auto">
            <a:xfrm>
              <a:off x="5005" y="1189"/>
              <a:ext cx="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251"/>
            <p:cNvSpPr>
              <a:spLocks noChangeShapeType="1"/>
            </p:cNvSpPr>
            <p:nvPr/>
          </p:nvSpPr>
          <p:spPr bwMode="auto">
            <a:xfrm>
              <a:off x="5047" y="1189"/>
              <a:ext cx="0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252"/>
            <p:cNvSpPr>
              <a:spLocks noChangeShapeType="1"/>
            </p:cNvSpPr>
            <p:nvPr/>
          </p:nvSpPr>
          <p:spPr bwMode="auto">
            <a:xfrm flipH="1">
              <a:off x="5005" y="1302"/>
              <a:ext cx="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253"/>
            <p:cNvSpPr>
              <a:spLocks noChangeShapeType="1"/>
            </p:cNvSpPr>
            <p:nvPr/>
          </p:nvSpPr>
          <p:spPr bwMode="auto">
            <a:xfrm>
              <a:off x="5047" y="1189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Line 254"/>
            <p:cNvSpPr>
              <a:spLocks noChangeShapeType="1"/>
            </p:cNvSpPr>
            <p:nvPr/>
          </p:nvSpPr>
          <p:spPr bwMode="auto">
            <a:xfrm flipV="1">
              <a:off x="5047" y="1173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Line 255"/>
            <p:cNvSpPr>
              <a:spLocks noChangeShapeType="1"/>
            </p:cNvSpPr>
            <p:nvPr/>
          </p:nvSpPr>
          <p:spPr bwMode="auto">
            <a:xfrm>
              <a:off x="5047" y="1173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Line 256"/>
            <p:cNvSpPr>
              <a:spLocks noChangeShapeType="1"/>
            </p:cNvSpPr>
            <p:nvPr/>
          </p:nvSpPr>
          <p:spPr bwMode="auto">
            <a:xfrm>
              <a:off x="5069" y="1173"/>
              <a:ext cx="0" cy="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Line 257"/>
            <p:cNvSpPr>
              <a:spLocks noChangeShapeType="1"/>
            </p:cNvSpPr>
            <p:nvPr/>
          </p:nvSpPr>
          <p:spPr bwMode="auto">
            <a:xfrm flipH="1">
              <a:off x="5047" y="1318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258"/>
            <p:cNvSpPr>
              <a:spLocks noChangeShapeType="1"/>
            </p:cNvSpPr>
            <p:nvPr/>
          </p:nvSpPr>
          <p:spPr bwMode="auto">
            <a:xfrm flipV="1">
              <a:off x="5047" y="1302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Line 259"/>
            <p:cNvSpPr>
              <a:spLocks noChangeShapeType="1"/>
            </p:cNvSpPr>
            <p:nvPr/>
          </p:nvSpPr>
          <p:spPr bwMode="auto">
            <a:xfrm flipH="1">
              <a:off x="3855" y="1205"/>
              <a:ext cx="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Line 260"/>
            <p:cNvSpPr>
              <a:spLocks noChangeShapeType="1"/>
            </p:cNvSpPr>
            <p:nvPr/>
          </p:nvSpPr>
          <p:spPr bwMode="auto">
            <a:xfrm>
              <a:off x="3855" y="1205"/>
              <a:ext cx="0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Line 261"/>
            <p:cNvSpPr>
              <a:spLocks noChangeShapeType="1"/>
            </p:cNvSpPr>
            <p:nvPr/>
          </p:nvSpPr>
          <p:spPr bwMode="auto">
            <a:xfrm>
              <a:off x="3855" y="1286"/>
              <a:ext cx="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Line 262"/>
            <p:cNvSpPr>
              <a:spLocks noChangeShapeType="1"/>
            </p:cNvSpPr>
            <p:nvPr/>
          </p:nvSpPr>
          <p:spPr bwMode="auto">
            <a:xfrm>
              <a:off x="3855" y="1237"/>
              <a:ext cx="1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Line 263"/>
            <p:cNvSpPr>
              <a:spLocks noChangeShapeType="1"/>
            </p:cNvSpPr>
            <p:nvPr/>
          </p:nvSpPr>
          <p:spPr bwMode="auto">
            <a:xfrm>
              <a:off x="4026" y="1237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Line 264"/>
            <p:cNvSpPr>
              <a:spLocks noChangeShapeType="1"/>
            </p:cNvSpPr>
            <p:nvPr/>
          </p:nvSpPr>
          <p:spPr bwMode="auto">
            <a:xfrm flipH="1">
              <a:off x="3855" y="1254"/>
              <a:ext cx="1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Line 265"/>
            <p:cNvSpPr>
              <a:spLocks noChangeShapeType="1"/>
            </p:cNvSpPr>
            <p:nvPr/>
          </p:nvSpPr>
          <p:spPr bwMode="auto">
            <a:xfrm>
              <a:off x="4905" y="1607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Line 266"/>
            <p:cNvSpPr>
              <a:spLocks noChangeShapeType="1"/>
            </p:cNvSpPr>
            <p:nvPr/>
          </p:nvSpPr>
          <p:spPr bwMode="auto">
            <a:xfrm>
              <a:off x="4239" y="1735"/>
              <a:ext cx="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Line 267"/>
            <p:cNvSpPr>
              <a:spLocks noChangeShapeType="1"/>
            </p:cNvSpPr>
            <p:nvPr/>
          </p:nvSpPr>
          <p:spPr bwMode="auto">
            <a:xfrm>
              <a:off x="4854" y="1735"/>
              <a:ext cx="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Line 268"/>
            <p:cNvSpPr>
              <a:spLocks noChangeShapeType="1"/>
            </p:cNvSpPr>
            <p:nvPr/>
          </p:nvSpPr>
          <p:spPr bwMode="auto">
            <a:xfrm flipH="1">
              <a:off x="4284" y="1735"/>
              <a:ext cx="1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Line 269"/>
            <p:cNvSpPr>
              <a:spLocks noChangeShapeType="1"/>
            </p:cNvSpPr>
            <p:nvPr/>
          </p:nvSpPr>
          <p:spPr bwMode="auto">
            <a:xfrm>
              <a:off x="4252" y="1861"/>
              <a:ext cx="66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Line 270"/>
            <p:cNvSpPr>
              <a:spLocks noChangeShapeType="1"/>
            </p:cNvSpPr>
            <p:nvPr/>
          </p:nvSpPr>
          <p:spPr bwMode="auto">
            <a:xfrm flipV="1">
              <a:off x="4318" y="1799"/>
              <a:ext cx="31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Line 271"/>
            <p:cNvSpPr>
              <a:spLocks noChangeShapeType="1"/>
            </p:cNvSpPr>
            <p:nvPr/>
          </p:nvSpPr>
          <p:spPr bwMode="auto">
            <a:xfrm flipH="1" flipV="1">
              <a:off x="4245" y="1858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Line 272"/>
            <p:cNvSpPr>
              <a:spLocks noChangeShapeType="1"/>
            </p:cNvSpPr>
            <p:nvPr/>
          </p:nvSpPr>
          <p:spPr bwMode="auto">
            <a:xfrm flipH="1">
              <a:off x="4240" y="1858"/>
              <a:ext cx="5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Line 273"/>
            <p:cNvSpPr>
              <a:spLocks noChangeShapeType="1"/>
            </p:cNvSpPr>
            <p:nvPr/>
          </p:nvSpPr>
          <p:spPr bwMode="auto">
            <a:xfrm>
              <a:off x="4240" y="1873"/>
              <a:ext cx="8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Line 274"/>
            <p:cNvSpPr>
              <a:spLocks noChangeShapeType="1"/>
            </p:cNvSpPr>
            <p:nvPr/>
          </p:nvSpPr>
          <p:spPr bwMode="auto">
            <a:xfrm flipV="1">
              <a:off x="4320" y="1893"/>
              <a:ext cx="5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Line 275"/>
            <p:cNvSpPr>
              <a:spLocks noChangeShapeType="1"/>
            </p:cNvSpPr>
            <p:nvPr/>
          </p:nvSpPr>
          <p:spPr bwMode="auto">
            <a:xfrm flipH="1" flipV="1">
              <a:off x="4318" y="1890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Line 276"/>
            <p:cNvSpPr>
              <a:spLocks noChangeShapeType="1"/>
            </p:cNvSpPr>
            <p:nvPr/>
          </p:nvSpPr>
          <p:spPr bwMode="auto">
            <a:xfrm>
              <a:off x="4715" y="1735"/>
              <a:ext cx="1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Line 277"/>
            <p:cNvSpPr>
              <a:spLocks noChangeShapeType="1"/>
            </p:cNvSpPr>
            <p:nvPr/>
          </p:nvSpPr>
          <p:spPr bwMode="auto">
            <a:xfrm flipH="1">
              <a:off x="4691" y="1861"/>
              <a:ext cx="67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Line 278"/>
            <p:cNvSpPr>
              <a:spLocks noChangeShapeType="1"/>
            </p:cNvSpPr>
            <p:nvPr/>
          </p:nvSpPr>
          <p:spPr bwMode="auto">
            <a:xfrm flipH="1">
              <a:off x="4689" y="1873"/>
              <a:ext cx="8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Line 279"/>
            <p:cNvSpPr>
              <a:spLocks noChangeShapeType="1"/>
            </p:cNvSpPr>
            <p:nvPr/>
          </p:nvSpPr>
          <p:spPr bwMode="auto">
            <a:xfrm flipV="1">
              <a:off x="4758" y="1858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Line 280"/>
            <p:cNvSpPr>
              <a:spLocks noChangeShapeType="1"/>
            </p:cNvSpPr>
            <p:nvPr/>
          </p:nvSpPr>
          <p:spPr bwMode="auto">
            <a:xfrm>
              <a:off x="4764" y="1858"/>
              <a:ext cx="6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Line 281"/>
            <p:cNvSpPr>
              <a:spLocks noChangeShapeType="1"/>
            </p:cNvSpPr>
            <p:nvPr/>
          </p:nvSpPr>
          <p:spPr bwMode="auto">
            <a:xfrm flipH="1" flipV="1">
              <a:off x="4660" y="1799"/>
              <a:ext cx="31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Line 282"/>
            <p:cNvSpPr>
              <a:spLocks noChangeShapeType="1"/>
            </p:cNvSpPr>
            <p:nvPr/>
          </p:nvSpPr>
          <p:spPr bwMode="auto">
            <a:xfrm flipH="1" flipV="1">
              <a:off x="4684" y="1893"/>
              <a:ext cx="5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Line 283"/>
            <p:cNvSpPr>
              <a:spLocks noChangeShapeType="1"/>
            </p:cNvSpPr>
            <p:nvPr/>
          </p:nvSpPr>
          <p:spPr bwMode="auto">
            <a:xfrm flipV="1">
              <a:off x="4684" y="1890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Line 284"/>
            <p:cNvSpPr>
              <a:spLocks noChangeShapeType="1"/>
            </p:cNvSpPr>
            <p:nvPr/>
          </p:nvSpPr>
          <p:spPr bwMode="auto">
            <a:xfrm>
              <a:off x="4371" y="1735"/>
              <a:ext cx="2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Line 285"/>
            <p:cNvSpPr>
              <a:spLocks noChangeShapeType="1"/>
            </p:cNvSpPr>
            <p:nvPr/>
          </p:nvSpPr>
          <p:spPr bwMode="auto">
            <a:xfrm>
              <a:off x="4360" y="1767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Line 286"/>
            <p:cNvSpPr>
              <a:spLocks noChangeShapeType="1"/>
            </p:cNvSpPr>
            <p:nvPr/>
          </p:nvSpPr>
          <p:spPr bwMode="auto">
            <a:xfrm>
              <a:off x="4715" y="1735"/>
              <a:ext cx="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287"/>
            <p:cNvSpPr>
              <a:spLocks noChangeShapeType="1"/>
            </p:cNvSpPr>
            <p:nvPr/>
          </p:nvSpPr>
          <p:spPr bwMode="auto">
            <a:xfrm>
              <a:off x="4726" y="1767"/>
              <a:ext cx="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288"/>
            <p:cNvSpPr>
              <a:spLocks noChangeShapeType="1"/>
            </p:cNvSpPr>
            <p:nvPr/>
          </p:nvSpPr>
          <p:spPr bwMode="auto">
            <a:xfrm flipH="1">
              <a:off x="4252" y="1799"/>
              <a:ext cx="21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Line 289"/>
            <p:cNvSpPr>
              <a:spLocks noChangeShapeType="1"/>
            </p:cNvSpPr>
            <p:nvPr/>
          </p:nvSpPr>
          <p:spPr bwMode="auto">
            <a:xfrm flipV="1">
              <a:off x="4360" y="1735"/>
              <a:ext cx="1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Line 290"/>
            <p:cNvSpPr>
              <a:spLocks noChangeShapeType="1"/>
            </p:cNvSpPr>
            <p:nvPr/>
          </p:nvSpPr>
          <p:spPr bwMode="auto">
            <a:xfrm flipH="1">
              <a:off x="4205" y="1831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Line 291"/>
            <p:cNvSpPr>
              <a:spLocks noChangeShapeType="1"/>
            </p:cNvSpPr>
            <p:nvPr/>
          </p:nvSpPr>
          <p:spPr bwMode="auto">
            <a:xfrm flipH="1" flipV="1">
              <a:off x="4638" y="1735"/>
              <a:ext cx="1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Line 292"/>
            <p:cNvSpPr>
              <a:spLocks noChangeShapeType="1"/>
            </p:cNvSpPr>
            <p:nvPr/>
          </p:nvSpPr>
          <p:spPr bwMode="auto">
            <a:xfrm>
              <a:off x="4736" y="1799"/>
              <a:ext cx="22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Line 293"/>
            <p:cNvSpPr>
              <a:spLocks noChangeShapeType="1"/>
            </p:cNvSpPr>
            <p:nvPr/>
          </p:nvSpPr>
          <p:spPr bwMode="auto">
            <a:xfrm flipH="1">
              <a:off x="4619" y="1831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Line 294"/>
            <p:cNvSpPr>
              <a:spLocks noChangeShapeType="1"/>
            </p:cNvSpPr>
            <p:nvPr/>
          </p:nvSpPr>
          <p:spPr bwMode="auto">
            <a:xfrm flipH="1" flipV="1">
              <a:off x="3007" y="1215"/>
              <a:ext cx="65" cy="1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Line 295"/>
            <p:cNvSpPr>
              <a:spLocks noChangeShapeType="1"/>
            </p:cNvSpPr>
            <p:nvPr/>
          </p:nvSpPr>
          <p:spPr bwMode="auto">
            <a:xfrm flipH="1" flipV="1">
              <a:off x="3152" y="1013"/>
              <a:ext cx="164" cy="3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Line 296"/>
            <p:cNvSpPr>
              <a:spLocks noChangeShapeType="1"/>
            </p:cNvSpPr>
            <p:nvPr/>
          </p:nvSpPr>
          <p:spPr bwMode="auto">
            <a:xfrm flipH="1" flipV="1">
              <a:off x="3833" y="693"/>
              <a:ext cx="69" cy="5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Line 297"/>
            <p:cNvSpPr>
              <a:spLocks noChangeShapeType="1"/>
            </p:cNvSpPr>
            <p:nvPr/>
          </p:nvSpPr>
          <p:spPr bwMode="auto">
            <a:xfrm flipH="1" flipV="1">
              <a:off x="4098" y="635"/>
              <a:ext cx="143" cy="3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Line 298"/>
            <p:cNvSpPr>
              <a:spLocks noChangeShapeType="1"/>
            </p:cNvSpPr>
            <p:nvPr/>
          </p:nvSpPr>
          <p:spPr bwMode="auto">
            <a:xfrm flipV="1">
              <a:off x="4511" y="402"/>
              <a:ext cx="51" cy="1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Line 299"/>
            <p:cNvSpPr>
              <a:spLocks noChangeShapeType="1"/>
            </p:cNvSpPr>
            <p:nvPr/>
          </p:nvSpPr>
          <p:spPr bwMode="auto">
            <a:xfrm flipV="1">
              <a:off x="4537" y="436"/>
              <a:ext cx="238" cy="6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Line 300"/>
            <p:cNvSpPr>
              <a:spLocks noChangeShapeType="1"/>
            </p:cNvSpPr>
            <p:nvPr/>
          </p:nvSpPr>
          <p:spPr bwMode="auto">
            <a:xfrm flipV="1">
              <a:off x="4549" y="548"/>
              <a:ext cx="269" cy="5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301"/>
            <p:cNvSpPr>
              <a:spLocks noChangeShapeType="1"/>
            </p:cNvSpPr>
            <p:nvPr/>
          </p:nvSpPr>
          <p:spPr bwMode="auto">
            <a:xfrm flipV="1">
              <a:off x="5118" y="540"/>
              <a:ext cx="102" cy="2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Line 302"/>
            <p:cNvSpPr>
              <a:spLocks noChangeShapeType="1"/>
            </p:cNvSpPr>
            <p:nvPr/>
          </p:nvSpPr>
          <p:spPr bwMode="auto">
            <a:xfrm flipV="1">
              <a:off x="5034" y="713"/>
              <a:ext cx="300" cy="5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Line 308"/>
            <p:cNvSpPr>
              <a:spLocks noChangeShapeType="1"/>
            </p:cNvSpPr>
            <p:nvPr/>
          </p:nvSpPr>
          <p:spPr bwMode="auto">
            <a:xfrm>
              <a:off x="5221" y="1614"/>
              <a:ext cx="0" cy="6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Line 309"/>
            <p:cNvSpPr>
              <a:spLocks noChangeShapeType="1"/>
            </p:cNvSpPr>
            <p:nvPr/>
          </p:nvSpPr>
          <p:spPr bwMode="auto">
            <a:xfrm flipH="1">
              <a:off x="4471" y="1949"/>
              <a:ext cx="68" cy="2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Line 310"/>
            <p:cNvSpPr>
              <a:spLocks noChangeShapeType="1"/>
            </p:cNvSpPr>
            <p:nvPr/>
          </p:nvSpPr>
          <p:spPr bwMode="auto">
            <a:xfrm>
              <a:off x="4301" y="1859"/>
              <a:ext cx="438" cy="4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311"/>
            <p:cNvSpPr>
              <a:spLocks noChangeShapeType="1"/>
            </p:cNvSpPr>
            <p:nvPr/>
          </p:nvSpPr>
          <p:spPr bwMode="auto">
            <a:xfrm>
              <a:off x="4720" y="1854"/>
              <a:ext cx="63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312"/>
            <p:cNvSpPr>
              <a:spLocks noChangeShapeType="1"/>
            </p:cNvSpPr>
            <p:nvPr/>
          </p:nvSpPr>
          <p:spPr bwMode="auto">
            <a:xfrm>
              <a:off x="4157" y="1899"/>
              <a:ext cx="35" cy="3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Line 313"/>
            <p:cNvSpPr>
              <a:spLocks noChangeShapeType="1"/>
            </p:cNvSpPr>
            <p:nvPr/>
          </p:nvSpPr>
          <p:spPr bwMode="auto">
            <a:xfrm flipH="1">
              <a:off x="4254" y="1908"/>
              <a:ext cx="604" cy="3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Line 314"/>
            <p:cNvSpPr>
              <a:spLocks noChangeShapeType="1"/>
            </p:cNvSpPr>
            <p:nvPr/>
          </p:nvSpPr>
          <p:spPr bwMode="auto">
            <a:xfrm flipH="1">
              <a:off x="3947" y="1733"/>
              <a:ext cx="136" cy="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Line 315"/>
            <p:cNvSpPr>
              <a:spLocks noChangeShapeType="1"/>
            </p:cNvSpPr>
            <p:nvPr/>
          </p:nvSpPr>
          <p:spPr bwMode="auto">
            <a:xfrm flipH="1">
              <a:off x="3879" y="1523"/>
              <a:ext cx="170" cy="4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Line 316"/>
            <p:cNvSpPr>
              <a:spLocks noChangeShapeType="1"/>
            </p:cNvSpPr>
            <p:nvPr/>
          </p:nvSpPr>
          <p:spPr bwMode="auto">
            <a:xfrm flipH="1">
              <a:off x="3035" y="1827"/>
              <a:ext cx="24" cy="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Text Box 353"/>
            <p:cNvSpPr txBox="1">
              <a:spLocks noChangeArrowheads="1"/>
            </p:cNvSpPr>
            <p:nvPr/>
          </p:nvSpPr>
          <p:spPr bwMode="auto">
            <a:xfrm>
              <a:off x="5083" y="2214"/>
              <a:ext cx="2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 smtClean="0"/>
                <a:t>10</a:t>
              </a:r>
              <a:endParaRPr lang="ru-RU" sz="1400" i="1" dirty="0"/>
            </a:p>
          </p:txBody>
        </p:sp>
        <p:sp>
          <p:nvSpPr>
            <p:cNvPr id="240" name="Text Box 354"/>
            <p:cNvSpPr txBox="1">
              <a:spLocks noChangeArrowheads="1"/>
            </p:cNvSpPr>
            <p:nvPr/>
          </p:nvSpPr>
          <p:spPr bwMode="auto">
            <a:xfrm>
              <a:off x="4692" y="22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/>
                <a:t>11</a:t>
              </a:r>
            </a:p>
          </p:txBody>
        </p:sp>
        <p:sp>
          <p:nvSpPr>
            <p:cNvPr id="241" name="Text Box 355"/>
            <p:cNvSpPr txBox="1">
              <a:spLocks noChangeArrowheads="1"/>
            </p:cNvSpPr>
            <p:nvPr/>
          </p:nvSpPr>
          <p:spPr bwMode="auto">
            <a:xfrm>
              <a:off x="4324" y="220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/>
                <a:t>12</a:t>
              </a:r>
            </a:p>
          </p:txBody>
        </p:sp>
        <p:sp>
          <p:nvSpPr>
            <p:cNvPr id="242" name="Text Box 356"/>
            <p:cNvSpPr txBox="1">
              <a:spLocks noChangeArrowheads="1"/>
            </p:cNvSpPr>
            <p:nvPr/>
          </p:nvSpPr>
          <p:spPr bwMode="auto">
            <a:xfrm>
              <a:off x="4097" y="224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/>
                <a:t>13</a:t>
              </a:r>
            </a:p>
          </p:txBody>
        </p:sp>
        <p:sp>
          <p:nvSpPr>
            <p:cNvPr id="243" name="Text Box 357"/>
            <p:cNvSpPr txBox="1">
              <a:spLocks noChangeArrowheads="1"/>
            </p:cNvSpPr>
            <p:nvPr/>
          </p:nvSpPr>
          <p:spPr bwMode="auto">
            <a:xfrm>
              <a:off x="3825" y="211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/>
                <a:t>14</a:t>
              </a:r>
            </a:p>
          </p:txBody>
        </p:sp>
        <p:sp>
          <p:nvSpPr>
            <p:cNvPr id="244" name="Text Box 359"/>
            <p:cNvSpPr txBox="1">
              <a:spLocks noChangeArrowheads="1"/>
            </p:cNvSpPr>
            <p:nvPr/>
          </p:nvSpPr>
          <p:spPr bwMode="auto">
            <a:xfrm>
              <a:off x="3689" y="197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/>
                <a:t>15</a:t>
              </a:r>
            </a:p>
          </p:txBody>
        </p:sp>
        <p:sp>
          <p:nvSpPr>
            <p:cNvPr id="245" name="Text Box 360"/>
            <p:cNvSpPr txBox="1">
              <a:spLocks noChangeArrowheads="1"/>
            </p:cNvSpPr>
            <p:nvPr/>
          </p:nvSpPr>
          <p:spPr bwMode="auto">
            <a:xfrm>
              <a:off x="2880" y="198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/>
                <a:t>16</a:t>
              </a:r>
            </a:p>
          </p:txBody>
        </p:sp>
        <p:grpSp>
          <p:nvGrpSpPr>
            <p:cNvPr id="246" name="Group 370"/>
            <p:cNvGrpSpPr>
              <a:grpSpLocks/>
            </p:cNvGrpSpPr>
            <p:nvPr/>
          </p:nvGrpSpPr>
          <p:grpSpPr bwMode="auto">
            <a:xfrm rot="5400000">
              <a:off x="3542" y="1094"/>
              <a:ext cx="86" cy="321"/>
              <a:chOff x="3416" y="1454"/>
              <a:chExt cx="86" cy="321"/>
            </a:xfrm>
          </p:grpSpPr>
          <p:sp>
            <p:nvSpPr>
              <p:cNvPr id="253" name="Line 364"/>
              <p:cNvSpPr>
                <a:spLocks noChangeShapeType="1"/>
              </p:cNvSpPr>
              <p:nvPr/>
            </p:nvSpPr>
            <p:spPr bwMode="auto">
              <a:xfrm flipV="1">
                <a:off x="3416" y="1454"/>
                <a:ext cx="86" cy="3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Line 365"/>
              <p:cNvSpPr>
                <a:spLocks noChangeShapeType="1"/>
              </p:cNvSpPr>
              <p:nvPr/>
            </p:nvSpPr>
            <p:spPr bwMode="auto">
              <a:xfrm>
                <a:off x="3416" y="1454"/>
                <a:ext cx="86" cy="3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Line 366"/>
              <p:cNvSpPr>
                <a:spLocks noChangeShapeType="1"/>
              </p:cNvSpPr>
              <p:nvPr/>
            </p:nvSpPr>
            <p:spPr bwMode="auto">
              <a:xfrm>
                <a:off x="3416" y="1775"/>
                <a:ext cx="8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Line 367"/>
              <p:cNvSpPr>
                <a:spLocks noChangeShapeType="1"/>
              </p:cNvSpPr>
              <p:nvPr/>
            </p:nvSpPr>
            <p:spPr bwMode="auto">
              <a:xfrm flipH="1">
                <a:off x="3416" y="1454"/>
                <a:ext cx="8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Line 368"/>
              <p:cNvSpPr>
                <a:spLocks noChangeShapeType="1"/>
              </p:cNvSpPr>
              <p:nvPr/>
            </p:nvSpPr>
            <p:spPr bwMode="auto">
              <a:xfrm flipV="1">
                <a:off x="3502" y="1454"/>
                <a:ext cx="0" cy="3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Line 369"/>
              <p:cNvSpPr>
                <a:spLocks noChangeShapeType="1"/>
              </p:cNvSpPr>
              <p:nvPr/>
            </p:nvSpPr>
            <p:spPr bwMode="auto">
              <a:xfrm>
                <a:off x="3416" y="1454"/>
                <a:ext cx="0" cy="3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" name="Line 371"/>
            <p:cNvSpPr>
              <a:spLocks noChangeShapeType="1"/>
            </p:cNvSpPr>
            <p:nvPr/>
          </p:nvSpPr>
          <p:spPr bwMode="auto">
            <a:xfrm flipH="1">
              <a:off x="3366" y="1382"/>
              <a:ext cx="6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Rectangle 373"/>
            <p:cNvSpPr>
              <a:spLocks noChangeArrowheads="1"/>
            </p:cNvSpPr>
            <p:nvPr/>
          </p:nvSpPr>
          <p:spPr bwMode="auto">
            <a:xfrm>
              <a:off x="3470" y="1298"/>
              <a:ext cx="22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" name="Rectangle 374"/>
            <p:cNvSpPr>
              <a:spLocks noChangeArrowheads="1"/>
            </p:cNvSpPr>
            <p:nvPr/>
          </p:nvSpPr>
          <p:spPr bwMode="auto">
            <a:xfrm>
              <a:off x="3470" y="1144"/>
              <a:ext cx="226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" name="Line 375"/>
            <p:cNvSpPr>
              <a:spLocks noChangeShapeType="1"/>
            </p:cNvSpPr>
            <p:nvPr/>
          </p:nvSpPr>
          <p:spPr bwMode="auto">
            <a:xfrm flipH="1" flipV="1">
              <a:off x="3424" y="609"/>
              <a:ext cx="164" cy="3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Text Box 376"/>
            <p:cNvSpPr txBox="1">
              <a:spLocks noChangeArrowheads="1"/>
            </p:cNvSpPr>
            <p:nvPr/>
          </p:nvSpPr>
          <p:spPr bwMode="auto">
            <a:xfrm>
              <a:off x="3276" y="436"/>
              <a:ext cx="2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/>
                <a:t>17</a:t>
              </a:r>
            </a:p>
          </p:txBody>
        </p:sp>
        <p:sp>
          <p:nvSpPr>
            <p:cNvPr id="252" name="Rectangle 377"/>
            <p:cNvSpPr>
              <a:spLocks noChangeArrowheads="1"/>
            </p:cNvSpPr>
            <p:nvPr/>
          </p:nvSpPr>
          <p:spPr bwMode="auto">
            <a:xfrm>
              <a:off x="3380" y="872"/>
              <a:ext cx="408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9" name="Text Box 353"/>
          <p:cNvSpPr txBox="1">
            <a:spLocks noChangeArrowheads="1"/>
          </p:cNvSpPr>
          <p:nvPr/>
        </p:nvSpPr>
        <p:spPr bwMode="auto">
          <a:xfrm>
            <a:off x="8378998" y="1324927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 dirty="0" smtClean="0"/>
              <a:t>9</a:t>
            </a:r>
            <a:endParaRPr lang="ru-RU" sz="1400" i="1" dirty="0"/>
          </a:p>
        </p:txBody>
      </p:sp>
      <p:sp>
        <p:nvSpPr>
          <p:cNvPr id="260" name="Text Box 353"/>
          <p:cNvSpPr txBox="1">
            <a:spLocks noChangeArrowheads="1"/>
          </p:cNvSpPr>
          <p:nvPr/>
        </p:nvSpPr>
        <p:spPr bwMode="auto">
          <a:xfrm>
            <a:off x="4235594" y="2039307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 dirty="0" smtClean="0"/>
              <a:t>1</a:t>
            </a:r>
            <a:endParaRPr lang="ru-RU" sz="1400" i="1" dirty="0"/>
          </a:p>
        </p:txBody>
      </p:sp>
      <p:sp>
        <p:nvSpPr>
          <p:cNvPr id="261" name="Text Box 353"/>
          <p:cNvSpPr txBox="1">
            <a:spLocks noChangeArrowheads="1"/>
          </p:cNvSpPr>
          <p:nvPr/>
        </p:nvSpPr>
        <p:spPr bwMode="auto">
          <a:xfrm>
            <a:off x="4521346" y="1682117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 dirty="0" smtClean="0"/>
              <a:t>2</a:t>
            </a:r>
            <a:endParaRPr lang="ru-RU" sz="1400" i="1" dirty="0"/>
          </a:p>
        </p:txBody>
      </p:sp>
      <p:sp>
        <p:nvSpPr>
          <p:cNvPr id="262" name="Text Box 353"/>
          <p:cNvSpPr txBox="1">
            <a:spLocks noChangeArrowheads="1"/>
          </p:cNvSpPr>
          <p:nvPr/>
        </p:nvSpPr>
        <p:spPr bwMode="auto">
          <a:xfrm>
            <a:off x="5664354" y="1253489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 dirty="0" smtClean="0"/>
              <a:t>3</a:t>
            </a:r>
            <a:endParaRPr lang="ru-RU" sz="1400" i="1" dirty="0"/>
          </a:p>
        </p:txBody>
      </p:sp>
      <p:sp>
        <p:nvSpPr>
          <p:cNvPr id="263" name="Text Box 353"/>
          <p:cNvSpPr txBox="1">
            <a:spLocks noChangeArrowheads="1"/>
          </p:cNvSpPr>
          <p:nvPr/>
        </p:nvSpPr>
        <p:spPr bwMode="auto">
          <a:xfrm>
            <a:off x="6092982" y="111061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 dirty="0" smtClean="0"/>
              <a:t>4</a:t>
            </a:r>
            <a:endParaRPr lang="ru-RU" sz="1400" i="1" dirty="0"/>
          </a:p>
        </p:txBody>
      </p:sp>
      <p:sp>
        <p:nvSpPr>
          <p:cNvPr id="264" name="Text Box 353"/>
          <p:cNvSpPr txBox="1">
            <a:spLocks noChangeArrowheads="1"/>
          </p:cNvSpPr>
          <p:nvPr/>
        </p:nvSpPr>
        <p:spPr bwMode="auto">
          <a:xfrm>
            <a:off x="6974439" y="64849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 dirty="0" smtClean="0"/>
              <a:t>5</a:t>
            </a:r>
            <a:endParaRPr lang="ru-RU" sz="1400" i="1" dirty="0"/>
          </a:p>
        </p:txBody>
      </p:sp>
      <p:sp>
        <p:nvSpPr>
          <p:cNvPr id="265" name="Text Box 353"/>
          <p:cNvSpPr txBox="1">
            <a:spLocks noChangeArrowheads="1"/>
          </p:cNvSpPr>
          <p:nvPr/>
        </p:nvSpPr>
        <p:spPr bwMode="auto">
          <a:xfrm>
            <a:off x="7391267" y="744319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 dirty="0" smtClean="0"/>
              <a:t>6</a:t>
            </a:r>
            <a:endParaRPr lang="ru-RU" sz="1400" i="1" dirty="0"/>
          </a:p>
        </p:txBody>
      </p:sp>
      <p:sp>
        <p:nvSpPr>
          <p:cNvPr id="266" name="Text Box 353"/>
          <p:cNvSpPr txBox="1">
            <a:spLocks noChangeArrowheads="1"/>
          </p:cNvSpPr>
          <p:nvPr/>
        </p:nvSpPr>
        <p:spPr bwMode="auto">
          <a:xfrm>
            <a:off x="7521742" y="111061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 dirty="0" smtClean="0"/>
              <a:t>7</a:t>
            </a:r>
            <a:endParaRPr lang="ru-RU" sz="1400" i="1" dirty="0"/>
          </a:p>
        </p:txBody>
      </p:sp>
      <p:sp>
        <p:nvSpPr>
          <p:cNvPr id="267" name="Text Box 353"/>
          <p:cNvSpPr txBox="1">
            <a:spLocks noChangeArrowheads="1"/>
          </p:cNvSpPr>
          <p:nvPr/>
        </p:nvSpPr>
        <p:spPr bwMode="auto">
          <a:xfrm>
            <a:off x="8093246" y="967737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 dirty="0" smtClean="0"/>
              <a:t>8</a:t>
            </a:r>
            <a:endParaRPr lang="ru-RU" sz="1400" i="1" dirty="0"/>
          </a:p>
        </p:txBody>
      </p:sp>
      <p:sp>
        <p:nvSpPr>
          <p:cNvPr id="268" name="Прямоугольник 267"/>
          <p:cNvSpPr/>
          <p:nvPr/>
        </p:nvSpPr>
        <p:spPr>
          <a:xfrm>
            <a:off x="126580" y="5592898"/>
            <a:ext cx="3781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Установка молекулярно–пучковой эпитаксии</a:t>
            </a:r>
            <a:endParaRPr lang="ru-RU" sz="1200" b="1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18" y="3246089"/>
            <a:ext cx="3887140" cy="21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5095</TotalTime>
  <Words>884</Words>
  <Application>Microsoft Office PowerPoint</Application>
  <PresentationFormat>Экран (4:3)</PresentationFormat>
  <Paragraphs>200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ФОРМИРОВАНИЕ НИТРИДНЫХ ГЕТЕРОСТРУКТУР МЕТОДАМИ МОЛЕКУЛЯРНО- ПУЧКОВОЙ ЭПИТАКСИИ</vt:lpstr>
      <vt:lpstr>План выступления</vt:lpstr>
      <vt:lpstr>Введение</vt:lpstr>
      <vt:lpstr>Структура и основные свойства нитридов металлов III группы</vt:lpstr>
      <vt:lpstr>Зонная структура нитридов</vt:lpstr>
      <vt:lpstr>Поляризационные эффекты в нитридах</vt:lpstr>
      <vt:lpstr>Наиболее используемые подложки для нитридов</vt:lpstr>
      <vt:lpstr> Основные методы методы получения нитридов</vt:lpstr>
      <vt:lpstr>Молекулярно-пучковая эпитаксия нитридов</vt:lpstr>
      <vt:lpstr>In situ методы контроля качества пленок в МПЭ</vt:lpstr>
      <vt:lpstr>Особенности плазменной активации азота </vt:lpstr>
      <vt:lpstr>Поверхностные процессы при ПА МПЭ нитридов в Me обогащенных условиях </vt:lpstr>
      <vt:lpstr>Рост бинарных нитридов в Me b N обогащенных условиях в  ПА МПЭ.</vt:lpstr>
      <vt:lpstr>Рост тройных твердых растворов.  InGaN</vt:lpstr>
      <vt:lpstr>Рост тройных твердых растворов.  AlGaN</vt:lpstr>
      <vt:lpstr>Импульсные методы роста. Металло-модулированная эпитаксия.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МОЛЕКУЛЯРНО- ПУЧКОВОЙ ЭПИТАКСИИ</dc:title>
  <dc:creator>Михаил К</dc:creator>
  <cp:lastModifiedBy>Лаб114</cp:lastModifiedBy>
  <cp:revision>846</cp:revision>
  <dcterms:created xsi:type="dcterms:W3CDTF">2021-02-03T16:51:55Z</dcterms:created>
  <dcterms:modified xsi:type="dcterms:W3CDTF">2021-03-24T11:15:01Z</dcterms:modified>
</cp:coreProperties>
</file>