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74" r:id="rId5"/>
    <p:sldId id="259" r:id="rId6"/>
    <p:sldId id="265" r:id="rId7"/>
    <p:sldId id="266" r:id="rId8"/>
    <p:sldId id="280" r:id="rId9"/>
    <p:sldId id="281" r:id="rId10"/>
    <p:sldId id="282" r:id="rId11"/>
    <p:sldId id="283" r:id="rId12"/>
    <p:sldId id="263" r:id="rId13"/>
    <p:sldId id="268" r:id="rId14"/>
    <p:sldId id="284" r:id="rId15"/>
    <p:sldId id="285" r:id="rId16"/>
    <p:sldId id="287" r:id="rId17"/>
    <p:sldId id="288" r:id="rId18"/>
    <p:sldId id="289" r:id="rId19"/>
    <p:sldId id="279" r:id="rId20"/>
    <p:sldId id="273" r:id="rId21"/>
    <p:sldId id="28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96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17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30.png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156632"/>
            <a:ext cx="68580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Методы томографии рентгеновской микроскопии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"окне прозрачности" воды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3571876"/>
            <a:ext cx="5072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Малышев Илья Вячеславович,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аспирант 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года обучения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6" y="87084"/>
            <a:ext cx="886097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Реконструкция распределения коэффициента поглощения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Focus Stack FBP-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методом 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FSBP),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учитывающая конусную геометрию лучей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92483741"/>
              </p:ext>
            </p:extLst>
          </p:nvPr>
        </p:nvGraphicFramePr>
        <p:xfrm>
          <a:off x="145596" y="3102429"/>
          <a:ext cx="5992813" cy="2008188"/>
        </p:xfrm>
        <a:graphic>
          <a:graphicData uri="http://schemas.openxmlformats.org/presentationml/2006/ole">
            <p:oleObj spid="_x0000_s66627" name="Уравнение" r:id="rId3" imgW="3403440" imgH="1143000" progId="Equation.3">
              <p:embed/>
            </p:oleObj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4125233" y="1196339"/>
            <a:ext cx="4460895" cy="2254431"/>
            <a:chOff x="1284062" y="3336997"/>
            <a:chExt cx="6270625" cy="3357718"/>
          </a:xfrm>
        </p:grpSpPr>
        <p:sp>
          <p:nvSpPr>
            <p:cNvPr id="5" name="Овал 4"/>
            <p:cNvSpPr/>
            <p:nvPr/>
          </p:nvSpPr>
          <p:spPr>
            <a:xfrm>
              <a:off x="2808517" y="4114800"/>
              <a:ext cx="3276600" cy="165462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 flipV="1">
              <a:off x="3881533" y="3555469"/>
              <a:ext cx="1136833" cy="275031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 flipV="1">
              <a:off x="1415143" y="4942111"/>
              <a:ext cx="5355771" cy="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>
              <a:off x="2415510" y="3654772"/>
              <a:ext cx="475890" cy="28859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>
              <a:off x="2122714" y="3984172"/>
              <a:ext cx="544286" cy="2177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>
              <a:off x="1903603" y="4274843"/>
              <a:ext cx="576175" cy="1857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>
              <a:off x="2704716" y="3336997"/>
              <a:ext cx="407031" cy="3631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>
              <a:off x="1644293" y="4698892"/>
              <a:ext cx="576394" cy="581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3048000" y="3657599"/>
              <a:ext cx="3316934" cy="295605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2677886" y="4212771"/>
              <a:ext cx="4038600" cy="164374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242457" y="4767943"/>
              <a:ext cx="4902874" cy="33789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rot="5400000" flipH="1" flipV="1">
              <a:off x="5698673" y="5001987"/>
              <a:ext cx="2340429" cy="104502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119868189"/>
                </p:ext>
              </p:extLst>
            </p:nvPr>
          </p:nvGraphicFramePr>
          <p:xfrm>
            <a:off x="7295243" y="3921034"/>
            <a:ext cx="259444" cy="415109"/>
          </p:xfrm>
          <a:graphic>
            <a:graphicData uri="http://schemas.openxmlformats.org/presentationml/2006/ole">
              <p:oleObj spid="_x0000_s66628" name="Equation" r:id="rId4" imgW="126835" imgH="202936" progId="Equation.DSMT4">
                <p:embed/>
              </p:oleObj>
            </a:graphicData>
          </a:graphic>
        </p:graphicFrame>
        <p:cxnSp>
          <p:nvCxnSpPr>
            <p:cNvPr id="22" name="Прямая со стрелкой 21"/>
            <p:cNvCxnSpPr/>
            <p:nvPr/>
          </p:nvCxnSpPr>
          <p:spPr>
            <a:xfrm>
              <a:off x="1698171" y="3810000"/>
              <a:ext cx="5573486" cy="22751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Полилиния 26"/>
            <p:cNvSpPr/>
            <p:nvPr/>
          </p:nvSpPr>
          <p:spPr>
            <a:xfrm>
              <a:off x="6291943" y="4717869"/>
              <a:ext cx="426357" cy="938167"/>
            </a:xfrm>
            <a:custGeom>
              <a:avLst/>
              <a:gdLst>
                <a:gd name="connsiteX0" fmla="*/ 489857 w 731157"/>
                <a:gd name="connsiteY0" fmla="*/ 0 h 934357"/>
                <a:gd name="connsiteX1" fmla="*/ 391886 w 731157"/>
                <a:gd name="connsiteY1" fmla="*/ 206828 h 934357"/>
                <a:gd name="connsiteX2" fmla="*/ 402771 w 731157"/>
                <a:gd name="connsiteY2" fmla="*/ 283028 h 934357"/>
                <a:gd name="connsiteX3" fmla="*/ 555171 w 731157"/>
                <a:gd name="connsiteY3" fmla="*/ 391885 h 934357"/>
                <a:gd name="connsiteX4" fmla="*/ 653143 w 731157"/>
                <a:gd name="connsiteY4" fmla="*/ 533400 h 934357"/>
                <a:gd name="connsiteX5" fmla="*/ 718457 w 731157"/>
                <a:gd name="connsiteY5" fmla="*/ 696685 h 934357"/>
                <a:gd name="connsiteX6" fmla="*/ 718457 w 731157"/>
                <a:gd name="connsiteY6" fmla="*/ 849085 h 934357"/>
                <a:gd name="connsiteX7" fmla="*/ 642257 w 731157"/>
                <a:gd name="connsiteY7" fmla="*/ 903514 h 934357"/>
                <a:gd name="connsiteX8" fmla="*/ 468086 w 731157"/>
                <a:gd name="connsiteY8" fmla="*/ 914400 h 934357"/>
                <a:gd name="connsiteX9" fmla="*/ 0 w 731157"/>
                <a:gd name="connsiteY9" fmla="*/ 783771 h 934357"/>
                <a:gd name="connsiteX0" fmla="*/ 489857 w 731157"/>
                <a:gd name="connsiteY0" fmla="*/ 0 h 934357"/>
                <a:gd name="connsiteX1" fmla="*/ 391886 w 731157"/>
                <a:gd name="connsiteY1" fmla="*/ 206828 h 934357"/>
                <a:gd name="connsiteX2" fmla="*/ 402771 w 731157"/>
                <a:gd name="connsiteY2" fmla="*/ 283028 h 934357"/>
                <a:gd name="connsiteX3" fmla="*/ 555171 w 731157"/>
                <a:gd name="connsiteY3" fmla="*/ 391885 h 934357"/>
                <a:gd name="connsiteX4" fmla="*/ 653143 w 731157"/>
                <a:gd name="connsiteY4" fmla="*/ 533400 h 934357"/>
                <a:gd name="connsiteX5" fmla="*/ 718457 w 731157"/>
                <a:gd name="connsiteY5" fmla="*/ 696685 h 934357"/>
                <a:gd name="connsiteX6" fmla="*/ 718457 w 731157"/>
                <a:gd name="connsiteY6" fmla="*/ 849085 h 934357"/>
                <a:gd name="connsiteX7" fmla="*/ 642257 w 731157"/>
                <a:gd name="connsiteY7" fmla="*/ 903514 h 934357"/>
                <a:gd name="connsiteX8" fmla="*/ 468086 w 731157"/>
                <a:gd name="connsiteY8" fmla="*/ 914400 h 934357"/>
                <a:gd name="connsiteX9" fmla="*/ 0 w 731157"/>
                <a:gd name="connsiteY9" fmla="*/ 783771 h 934357"/>
                <a:gd name="connsiteX0" fmla="*/ 299357 w 540657"/>
                <a:gd name="connsiteY0" fmla="*/ 0 h 938167"/>
                <a:gd name="connsiteX1" fmla="*/ 201386 w 540657"/>
                <a:gd name="connsiteY1" fmla="*/ 206828 h 938167"/>
                <a:gd name="connsiteX2" fmla="*/ 212271 w 540657"/>
                <a:gd name="connsiteY2" fmla="*/ 283028 h 938167"/>
                <a:gd name="connsiteX3" fmla="*/ 364671 w 540657"/>
                <a:gd name="connsiteY3" fmla="*/ 391885 h 938167"/>
                <a:gd name="connsiteX4" fmla="*/ 462643 w 540657"/>
                <a:gd name="connsiteY4" fmla="*/ 533400 h 938167"/>
                <a:gd name="connsiteX5" fmla="*/ 527957 w 540657"/>
                <a:gd name="connsiteY5" fmla="*/ 696685 h 938167"/>
                <a:gd name="connsiteX6" fmla="*/ 527957 w 540657"/>
                <a:gd name="connsiteY6" fmla="*/ 849085 h 938167"/>
                <a:gd name="connsiteX7" fmla="*/ 451757 w 540657"/>
                <a:gd name="connsiteY7" fmla="*/ 903514 h 938167"/>
                <a:gd name="connsiteX8" fmla="*/ 277586 w 540657"/>
                <a:gd name="connsiteY8" fmla="*/ 914400 h 938167"/>
                <a:gd name="connsiteX9" fmla="*/ 0 w 540657"/>
                <a:gd name="connsiteY9" fmla="*/ 882831 h 938167"/>
                <a:gd name="connsiteX0" fmla="*/ 185057 w 426357"/>
                <a:gd name="connsiteY0" fmla="*/ 0 h 938167"/>
                <a:gd name="connsiteX1" fmla="*/ 87086 w 426357"/>
                <a:gd name="connsiteY1" fmla="*/ 206828 h 938167"/>
                <a:gd name="connsiteX2" fmla="*/ 97971 w 426357"/>
                <a:gd name="connsiteY2" fmla="*/ 283028 h 938167"/>
                <a:gd name="connsiteX3" fmla="*/ 250371 w 426357"/>
                <a:gd name="connsiteY3" fmla="*/ 391885 h 938167"/>
                <a:gd name="connsiteX4" fmla="*/ 348343 w 426357"/>
                <a:gd name="connsiteY4" fmla="*/ 533400 h 938167"/>
                <a:gd name="connsiteX5" fmla="*/ 413657 w 426357"/>
                <a:gd name="connsiteY5" fmla="*/ 696685 h 938167"/>
                <a:gd name="connsiteX6" fmla="*/ 413657 w 426357"/>
                <a:gd name="connsiteY6" fmla="*/ 849085 h 938167"/>
                <a:gd name="connsiteX7" fmla="*/ 337457 w 426357"/>
                <a:gd name="connsiteY7" fmla="*/ 903514 h 938167"/>
                <a:gd name="connsiteX8" fmla="*/ 163286 w 426357"/>
                <a:gd name="connsiteY8" fmla="*/ 914400 h 938167"/>
                <a:gd name="connsiteX9" fmla="*/ 0 w 426357"/>
                <a:gd name="connsiteY9" fmla="*/ 882831 h 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6357" h="938167">
                  <a:moveTo>
                    <a:pt x="185057" y="0"/>
                  </a:moveTo>
                  <a:cubicBezTo>
                    <a:pt x="143328" y="79828"/>
                    <a:pt x="101600" y="159657"/>
                    <a:pt x="87086" y="206828"/>
                  </a:cubicBezTo>
                  <a:cubicBezTo>
                    <a:pt x="72572" y="253999"/>
                    <a:pt x="70757" y="252185"/>
                    <a:pt x="97971" y="283028"/>
                  </a:cubicBezTo>
                  <a:cubicBezTo>
                    <a:pt x="125185" y="313871"/>
                    <a:pt x="208642" y="350156"/>
                    <a:pt x="250371" y="391885"/>
                  </a:cubicBezTo>
                  <a:cubicBezTo>
                    <a:pt x="292100" y="433614"/>
                    <a:pt x="321129" y="482600"/>
                    <a:pt x="348343" y="533400"/>
                  </a:cubicBezTo>
                  <a:cubicBezTo>
                    <a:pt x="375557" y="584200"/>
                    <a:pt x="402771" y="644071"/>
                    <a:pt x="413657" y="696685"/>
                  </a:cubicBezTo>
                  <a:cubicBezTo>
                    <a:pt x="424543" y="749299"/>
                    <a:pt x="426357" y="814614"/>
                    <a:pt x="413657" y="849085"/>
                  </a:cubicBezTo>
                  <a:cubicBezTo>
                    <a:pt x="400957" y="883557"/>
                    <a:pt x="379185" y="892628"/>
                    <a:pt x="337457" y="903514"/>
                  </a:cubicBezTo>
                  <a:cubicBezTo>
                    <a:pt x="295729" y="914400"/>
                    <a:pt x="219529" y="917847"/>
                    <a:pt x="163286" y="914400"/>
                  </a:cubicBezTo>
                  <a:cubicBezTo>
                    <a:pt x="107043" y="910953"/>
                    <a:pt x="180521" y="938167"/>
                    <a:pt x="0" y="882831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5562600" y="5600700"/>
              <a:ext cx="812800" cy="781050"/>
            </a:xfrm>
            <a:custGeom>
              <a:avLst/>
              <a:gdLst>
                <a:gd name="connsiteX0" fmla="*/ 742950 w 812800"/>
                <a:gd name="connsiteY0" fmla="*/ 0 h 781050"/>
                <a:gd name="connsiteX1" fmla="*/ 685800 w 812800"/>
                <a:gd name="connsiteY1" fmla="*/ 31750 h 781050"/>
                <a:gd name="connsiteX2" fmla="*/ 673100 w 812800"/>
                <a:gd name="connsiteY2" fmla="*/ 101600 h 781050"/>
                <a:gd name="connsiteX3" fmla="*/ 768350 w 812800"/>
                <a:gd name="connsiteY3" fmla="*/ 196850 h 781050"/>
                <a:gd name="connsiteX4" fmla="*/ 800100 w 812800"/>
                <a:gd name="connsiteY4" fmla="*/ 247650 h 781050"/>
                <a:gd name="connsiteX5" fmla="*/ 793750 w 812800"/>
                <a:gd name="connsiteY5" fmla="*/ 355600 h 781050"/>
                <a:gd name="connsiteX6" fmla="*/ 685800 w 812800"/>
                <a:gd name="connsiteY6" fmla="*/ 469900 h 781050"/>
                <a:gd name="connsiteX7" fmla="*/ 438150 w 812800"/>
                <a:gd name="connsiteY7" fmla="*/ 514350 h 781050"/>
                <a:gd name="connsiteX8" fmla="*/ 203200 w 812800"/>
                <a:gd name="connsiteY8" fmla="*/ 488950 h 781050"/>
                <a:gd name="connsiteX9" fmla="*/ 114300 w 812800"/>
                <a:gd name="connsiteY9" fmla="*/ 571500 h 781050"/>
                <a:gd name="connsiteX10" fmla="*/ 0 w 812800"/>
                <a:gd name="connsiteY10" fmla="*/ 78105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2800" h="781050">
                  <a:moveTo>
                    <a:pt x="742950" y="0"/>
                  </a:moveTo>
                  <a:cubicBezTo>
                    <a:pt x="720196" y="7408"/>
                    <a:pt x="697442" y="14817"/>
                    <a:pt x="685800" y="31750"/>
                  </a:cubicBezTo>
                  <a:cubicBezTo>
                    <a:pt x="674158" y="48683"/>
                    <a:pt x="659342" y="74083"/>
                    <a:pt x="673100" y="101600"/>
                  </a:cubicBezTo>
                  <a:cubicBezTo>
                    <a:pt x="686858" y="129117"/>
                    <a:pt x="747183" y="172508"/>
                    <a:pt x="768350" y="196850"/>
                  </a:cubicBezTo>
                  <a:cubicBezTo>
                    <a:pt x="789517" y="221192"/>
                    <a:pt x="795867" y="221192"/>
                    <a:pt x="800100" y="247650"/>
                  </a:cubicBezTo>
                  <a:cubicBezTo>
                    <a:pt x="804333" y="274108"/>
                    <a:pt x="812800" y="318558"/>
                    <a:pt x="793750" y="355600"/>
                  </a:cubicBezTo>
                  <a:cubicBezTo>
                    <a:pt x="774700" y="392642"/>
                    <a:pt x="745067" y="443442"/>
                    <a:pt x="685800" y="469900"/>
                  </a:cubicBezTo>
                  <a:cubicBezTo>
                    <a:pt x="626533" y="496358"/>
                    <a:pt x="518583" y="511175"/>
                    <a:pt x="438150" y="514350"/>
                  </a:cubicBezTo>
                  <a:cubicBezTo>
                    <a:pt x="357717" y="517525"/>
                    <a:pt x="257175" y="479425"/>
                    <a:pt x="203200" y="488950"/>
                  </a:cubicBezTo>
                  <a:cubicBezTo>
                    <a:pt x="149225" y="498475"/>
                    <a:pt x="148167" y="522817"/>
                    <a:pt x="114300" y="571500"/>
                  </a:cubicBezTo>
                  <a:cubicBezTo>
                    <a:pt x="80433" y="620183"/>
                    <a:pt x="40216" y="700616"/>
                    <a:pt x="0" y="781050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517340908"/>
                </p:ext>
              </p:extLst>
            </p:nvPr>
          </p:nvGraphicFramePr>
          <p:xfrm>
            <a:off x="5999480" y="3799114"/>
            <a:ext cx="1152072" cy="414746"/>
          </p:xfrm>
          <a:graphic>
            <a:graphicData uri="http://schemas.openxmlformats.org/presentationml/2006/ole">
              <p:oleObj spid="_x0000_s66629" name="Equation" r:id="rId5" imgW="634725" imgH="228501" progId="Equation.DSMT4">
                <p:embed/>
              </p:oleObj>
            </a:graphicData>
          </a:graphic>
        </p:graphicFrame>
        <p:cxnSp>
          <p:nvCxnSpPr>
            <p:cNvPr id="30" name="Прямая соединительная линия 29"/>
            <p:cNvCxnSpPr/>
            <p:nvPr/>
          </p:nvCxnSpPr>
          <p:spPr>
            <a:xfrm rot="16200000" flipV="1">
              <a:off x="6102987" y="4458337"/>
              <a:ext cx="518159" cy="901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Полилиния 30"/>
            <p:cNvSpPr/>
            <p:nvPr/>
          </p:nvSpPr>
          <p:spPr>
            <a:xfrm>
              <a:off x="1549399" y="3897086"/>
              <a:ext cx="322943" cy="1030514"/>
            </a:xfrm>
            <a:custGeom>
              <a:avLst/>
              <a:gdLst>
                <a:gd name="connsiteX0" fmla="*/ 381000 w 381000"/>
                <a:gd name="connsiteY0" fmla="*/ 0 h 1155700"/>
                <a:gd name="connsiteX1" fmla="*/ 177800 w 381000"/>
                <a:gd name="connsiteY1" fmla="*/ 266700 h 1155700"/>
                <a:gd name="connsiteX2" fmla="*/ 38100 w 381000"/>
                <a:gd name="connsiteY2" fmla="*/ 647700 h 1155700"/>
                <a:gd name="connsiteX3" fmla="*/ 0 w 381000"/>
                <a:gd name="connsiteY3" fmla="*/ 1155700 h 115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" h="1155700">
                  <a:moveTo>
                    <a:pt x="381000" y="0"/>
                  </a:moveTo>
                  <a:cubicBezTo>
                    <a:pt x="307975" y="79375"/>
                    <a:pt x="234950" y="158750"/>
                    <a:pt x="177800" y="266700"/>
                  </a:cubicBezTo>
                  <a:cubicBezTo>
                    <a:pt x="120650" y="374650"/>
                    <a:pt x="67733" y="499533"/>
                    <a:pt x="38100" y="647700"/>
                  </a:cubicBezTo>
                  <a:cubicBezTo>
                    <a:pt x="8467" y="795867"/>
                    <a:pt x="4233" y="975783"/>
                    <a:pt x="0" y="115570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2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645616489"/>
                </p:ext>
              </p:extLst>
            </p:nvPr>
          </p:nvGraphicFramePr>
          <p:xfrm>
            <a:off x="1284062" y="4049486"/>
            <a:ext cx="295150" cy="410482"/>
          </p:xfrm>
          <a:graphic>
            <a:graphicData uri="http://schemas.openxmlformats.org/presentationml/2006/ole">
              <p:oleObj spid="_x0000_s66630" name="Equation" r:id="rId6" imgW="165028" imgH="228501" progId="Equation.DSMT4">
                <p:embed/>
              </p:oleObj>
            </a:graphicData>
          </a:graphic>
        </p:graphicFrame>
        <p:sp>
          <p:nvSpPr>
            <p:cNvPr id="33" name="Овал 32"/>
            <p:cNvSpPr/>
            <p:nvPr/>
          </p:nvSpPr>
          <p:spPr>
            <a:xfrm>
              <a:off x="6610894" y="5747657"/>
              <a:ext cx="217715" cy="22860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6702334" y="5846717"/>
              <a:ext cx="36000" cy="3600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041648537"/>
                </p:ext>
              </p:extLst>
            </p:nvPr>
          </p:nvGraphicFramePr>
          <p:xfrm>
            <a:off x="6801168" y="5622608"/>
            <a:ext cx="260350" cy="336550"/>
          </p:xfrm>
          <a:graphic>
            <a:graphicData uri="http://schemas.openxmlformats.org/presentationml/2006/ole">
              <p:oleObj spid="_x0000_s66631" name="Equation" r:id="rId7" imgW="126780" imgH="164814" progId="Equation.DSMT4">
                <p:embed/>
              </p:oleObj>
            </a:graphicData>
          </a:graphic>
        </p:graphicFrame>
        <p:sp>
          <p:nvSpPr>
            <p:cNvPr id="37" name="TextBox 36"/>
            <p:cNvSpPr txBox="1"/>
            <p:nvPr/>
          </p:nvSpPr>
          <p:spPr>
            <a:xfrm>
              <a:off x="6715125" y="4430339"/>
              <a:ext cx="342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6649447" y="983648"/>
            <a:ext cx="922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w(∆z)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Прямая соединительная линия 55"/>
          <p:cNvCxnSpPr>
            <a:stCxn id="66" idx="4"/>
          </p:cNvCxnSpPr>
          <p:nvPr/>
        </p:nvCxnSpPr>
        <p:spPr>
          <a:xfrm flipV="1">
            <a:off x="5336075" y="1800225"/>
            <a:ext cx="1255225" cy="7191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 flipV="1">
            <a:off x="6591300" y="1809750"/>
            <a:ext cx="904875" cy="9048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553200" y="1562100"/>
            <a:ext cx="25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133975" y="1543050"/>
            <a:ext cx="25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400925" y="2428875"/>
            <a:ext cx="25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 rot="1183033">
            <a:off x="5553919" y="192654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∆z</a:t>
            </a:r>
            <a:endParaRPr lang="ru-RU" dirty="0"/>
          </a:p>
        </p:txBody>
      </p:sp>
      <p:sp>
        <p:nvSpPr>
          <p:cNvPr id="64" name="Овал 63"/>
          <p:cNvSpPr/>
          <p:nvPr/>
        </p:nvSpPr>
        <p:spPr>
          <a:xfrm>
            <a:off x="5894770" y="2076573"/>
            <a:ext cx="25610" cy="24171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 rot="1340501">
            <a:off x="5037236" y="1794177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s-1</a:t>
            </a:r>
            <a:endParaRPr lang="ru-RU" baseline="-25000" dirty="0"/>
          </a:p>
        </p:txBody>
      </p:sp>
      <p:sp>
        <p:nvSpPr>
          <p:cNvPr id="66" name="Овал 65"/>
          <p:cNvSpPr/>
          <p:nvPr/>
        </p:nvSpPr>
        <p:spPr>
          <a:xfrm>
            <a:off x="5323270" y="1847973"/>
            <a:ext cx="25610" cy="24171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 rot="1400890">
            <a:off x="7098667" y="2601897"/>
            <a:ext cx="655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∆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s+1</a:t>
            </a:r>
            <a:endParaRPr lang="ru-RU" baseline="-25000" dirty="0"/>
          </a:p>
        </p:txBody>
      </p:sp>
      <p:sp>
        <p:nvSpPr>
          <p:cNvPr id="69" name="Овал 68"/>
          <p:cNvSpPr/>
          <p:nvPr/>
        </p:nvSpPr>
        <p:spPr>
          <a:xfrm>
            <a:off x="7476848" y="2690909"/>
            <a:ext cx="25610" cy="24171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511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00" t="9111" r="14625" b="6888"/>
          <a:stretch/>
        </p:blipFill>
        <p:spPr bwMode="auto">
          <a:xfrm>
            <a:off x="420915" y="424542"/>
            <a:ext cx="8231541" cy="556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3030" y="0"/>
            <a:ext cx="88609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Восстановленное распределени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методами 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FBP, DGCBP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FSBP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86" t="20057" r="11618" b="62074"/>
          <a:stretch/>
        </p:blipFill>
        <p:spPr bwMode="auto">
          <a:xfrm>
            <a:off x="2681505" y="6215742"/>
            <a:ext cx="4175210" cy="59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35" t="13884" r="11618" b="82419"/>
          <a:stretch/>
        </p:blipFill>
        <p:spPr bwMode="auto">
          <a:xfrm>
            <a:off x="2530832" y="6009179"/>
            <a:ext cx="4185640" cy="23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7299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6004" y="53513"/>
            <a:ext cx="695234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Разрабатываемая схема МРМ на основе многослойных зеркал,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цифрового детектора для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z-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томографии 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185" y="762793"/>
            <a:ext cx="2725148" cy="593192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049486" y="2233136"/>
            <a:ext cx="487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Times New Roman" pitchFamily="18" charset="0"/>
                <a:cs typeface="Times New Roman" pitchFamily="18" charset="0"/>
              </a:rPr>
              <a:t>Scheme of the soft X-ray microscope: </a:t>
            </a:r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SSL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- pulsed solid-state laser, FL - focusing lens, PV - impulse valve, P – plasma, C –collector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S –sample, SL - Schwarzschild lens, 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– scintillator, OL - optical lens, CCD - detector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5"/>
          <p:cNvSpPr>
            <a:spLocks noChangeArrowheads="1"/>
          </p:cNvSpPr>
          <p:nvPr/>
        </p:nvSpPr>
        <p:spPr bwMode="auto">
          <a:xfrm>
            <a:off x="1554546" y="299146"/>
            <a:ext cx="6406754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z-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томография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светосильном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NA=0.3)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МР микроскопе</a:t>
            </a:r>
            <a:endParaRPr lang="ru-RU" sz="12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6" descr="E:\Documents and Settings\malyshev\Рабочий стол\Рисунок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7033" y="1422401"/>
            <a:ext cx="7180970" cy="41348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12686" y="2583543"/>
            <a:ext cx="948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µ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x,y,z</a:t>
            </a:r>
            <a:r>
              <a:rPr lang="en-US" sz="2000" b="1" dirty="0" smtClean="0"/>
              <a:t>)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81486" y="3091543"/>
            <a:ext cx="522514" cy="435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6886575" y="3222625"/>
          <a:ext cx="1339850" cy="1223963"/>
        </p:xfrm>
        <a:graphic>
          <a:graphicData uri="http://schemas.openxmlformats.org/presentationml/2006/ole">
            <p:oleObj spid="_x0000_s7215" name="Equation" r:id="rId4" imgW="723600" imgH="660240" progId="Equation.DSMT4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4502150" y="3352800"/>
          <a:ext cx="139700" cy="152400"/>
        </p:xfrm>
        <a:graphic>
          <a:graphicData uri="http://schemas.openxmlformats.org/presentationml/2006/ole">
            <p:oleObj spid="_x0000_s7216" name="Equation" r:id="rId5" imgW="139639" imgH="152334" progId="Equation.DSMT4">
              <p:embed/>
            </p:oleObj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1536700" y="5816600"/>
          <a:ext cx="4749800" cy="685800"/>
        </p:xfrm>
        <a:graphic>
          <a:graphicData uri="http://schemas.openxmlformats.org/presentationml/2006/ole">
            <p:oleObj spid="_x0000_s7217" name="Equation" r:id="rId6" imgW="2971800" imgH="43164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7175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6" y="97974"/>
            <a:ext cx="891539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Расширенная модель формирования изображения в рентгеновской микроскопии</a:t>
            </a:r>
            <a:endParaRPr lang="ru-RU" b="1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87099227"/>
              </p:ext>
            </p:extLst>
          </p:nvPr>
        </p:nvGraphicFramePr>
        <p:xfrm>
          <a:off x="315688" y="3749842"/>
          <a:ext cx="8262256" cy="3173477"/>
        </p:xfrm>
        <a:graphic>
          <a:graphicData uri="http://schemas.openxmlformats.org/presentationml/2006/ole">
            <p:oleObj spid="_x0000_s68638" r:id="rId3" imgW="5486400" imgH="2108200" progId="Equation.DSMT4">
              <p:embed/>
            </p:oleObj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94736986"/>
              </p:ext>
            </p:extLst>
          </p:nvPr>
        </p:nvGraphicFramePr>
        <p:xfrm>
          <a:off x="231776" y="11260379"/>
          <a:ext cx="6479915" cy="1224862"/>
        </p:xfrm>
        <a:graphic>
          <a:graphicData uri="http://schemas.openxmlformats.org/presentationml/2006/ole">
            <p:oleObj spid="_x0000_s68639" r:id="rId4" imgW="4165600" imgH="787400" progId="Equation.DSMT4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98671854"/>
              </p:ext>
            </p:extLst>
          </p:nvPr>
        </p:nvGraphicFramePr>
        <p:xfrm>
          <a:off x="786493" y="1514532"/>
          <a:ext cx="6691993" cy="1264950"/>
        </p:xfrm>
        <a:graphic>
          <a:graphicData uri="http://schemas.openxmlformats.org/presentationml/2006/ole">
            <p:oleObj spid="_x0000_s68640" r:id="rId5" imgW="4165600" imgH="787400" progId="Equation.DSMT4">
              <p:embed/>
            </p:oleObj>
          </a:graphicData>
        </a:graphic>
      </p:graphicFrame>
      <p:pic>
        <p:nvPicPr>
          <p:cNvPr id="6861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57" t="52328" r="9428" b="34296"/>
          <a:stretch/>
        </p:blipFill>
        <p:spPr bwMode="auto">
          <a:xfrm>
            <a:off x="3650341" y="863024"/>
            <a:ext cx="4644573" cy="501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936171"/>
            <a:ext cx="2688771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i="1" dirty="0" smtClean="0"/>
              <a:t>С учётом ФРТ</a:t>
            </a:r>
            <a:r>
              <a:rPr lang="en-US" sz="1600" b="1" i="1" dirty="0" smtClean="0"/>
              <a:t> </a:t>
            </a:r>
            <a:r>
              <a:rPr lang="ru-RU" sz="1600" b="1" i="1" dirty="0" smtClean="0"/>
              <a:t>микроскопа:</a:t>
            </a:r>
            <a:endParaRPr lang="ru-RU" sz="1600" b="1" i="1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059" t="18591" r="31209" b="75889"/>
          <a:stretch/>
        </p:blipFill>
        <p:spPr bwMode="auto">
          <a:xfrm>
            <a:off x="6359979" y="752088"/>
            <a:ext cx="2679245" cy="38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6573" y="3080655"/>
            <a:ext cx="7075713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i="1" dirty="0" smtClean="0"/>
              <a:t>Предложенная модернизация, учитывающая конусную геометрию лучей </a:t>
            </a:r>
          </a:p>
          <a:p>
            <a:r>
              <a:rPr lang="ru-RU" sz="1600" b="1" i="1" dirty="0" smtClean="0"/>
              <a:t>в светосильных микроскопах: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xmlns="" val="371404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6137" y="87088"/>
            <a:ext cx="658449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Реконструкция распределения </a:t>
            </a:r>
            <a:r>
              <a:rPr lang="el-GR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путём дековолюции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3548" y="736872"/>
            <a:ext cx="4592955" cy="3544570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1442" y="891723"/>
            <a:ext cx="3256915" cy="264160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7236" y="4702720"/>
            <a:ext cx="2161220" cy="429806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7635" y="4066540"/>
            <a:ext cx="3402330" cy="2791460"/>
          </a:xfrm>
          <a:prstGeom prst="rect">
            <a:avLst/>
          </a:prstGeom>
          <a:noFill/>
        </p:spPr>
      </p:pic>
      <p:sp>
        <p:nvSpPr>
          <p:cNvPr id="7" name="Стрелка вниз 6"/>
          <p:cNvSpPr/>
          <p:nvPr/>
        </p:nvSpPr>
        <p:spPr>
          <a:xfrm>
            <a:off x="6520543" y="3592286"/>
            <a:ext cx="446314" cy="6640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96226821"/>
              </p:ext>
            </p:extLst>
          </p:nvPr>
        </p:nvGraphicFramePr>
        <p:xfrm>
          <a:off x="7014029" y="3598816"/>
          <a:ext cx="595086" cy="476069"/>
        </p:xfrm>
        <a:graphic>
          <a:graphicData uri="http://schemas.openxmlformats.org/presentationml/2006/ole">
            <p:oleObj spid="_x0000_s69648" name="Уравнение" r:id="rId7" imgW="253800" imgH="203040" progId="Equation.3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26862684"/>
              </p:ext>
            </p:extLst>
          </p:nvPr>
        </p:nvGraphicFramePr>
        <p:xfrm>
          <a:off x="2271939" y="4138384"/>
          <a:ext cx="387350" cy="417513"/>
        </p:xfrm>
        <a:graphic>
          <a:graphicData uri="http://schemas.openxmlformats.org/presentationml/2006/ole">
            <p:oleObj spid="_x0000_s69649" name="Уравнение" r:id="rId8" imgW="164880" imgH="177480" progId="Equation.3">
              <p:embed/>
            </p:oleObj>
          </a:graphicData>
        </a:graphic>
      </p:graphicFrame>
      <p:sp>
        <p:nvSpPr>
          <p:cNvPr id="11" name="Стрелка вниз 10"/>
          <p:cNvSpPr/>
          <p:nvPr/>
        </p:nvSpPr>
        <p:spPr>
          <a:xfrm rot="16200000">
            <a:off x="4721679" y="2405742"/>
            <a:ext cx="446314" cy="6640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72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6648" y="76196"/>
            <a:ext cx="720498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Реконструкция распределения </a:t>
            </a:r>
            <a:r>
              <a:rPr lang="el-GR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предлагаемым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методом «восстановления интенсивности»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дековолюции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80319814"/>
              </p:ext>
            </p:extLst>
          </p:nvPr>
        </p:nvGraphicFramePr>
        <p:xfrm>
          <a:off x="293913" y="3594069"/>
          <a:ext cx="5029200" cy="853439"/>
        </p:xfrm>
        <a:graphic>
          <a:graphicData uri="http://schemas.openxmlformats.org/presentationml/2006/ole">
            <p:oleObj spid="_x0000_s70685" r:id="rId3" imgW="2971800" imgH="495300" progId="Equation.DSMT4">
              <p:embed/>
            </p:oleObj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61620373"/>
              </p:ext>
            </p:extLst>
          </p:nvPr>
        </p:nvGraphicFramePr>
        <p:xfrm>
          <a:off x="188688" y="1182920"/>
          <a:ext cx="8760952" cy="1766208"/>
        </p:xfrm>
        <a:graphic>
          <a:graphicData uri="http://schemas.openxmlformats.org/presentationml/2006/ole">
            <p:oleObj spid="_x0000_s70686" r:id="rId4" imgW="5676900" imgH="1143000" progId="Equation.DSMT4">
              <p:embed/>
            </p:oleObj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8623302"/>
              </p:ext>
            </p:extLst>
          </p:nvPr>
        </p:nvGraphicFramePr>
        <p:xfrm>
          <a:off x="624115" y="4934862"/>
          <a:ext cx="3124200" cy="657021"/>
        </p:xfrm>
        <a:graphic>
          <a:graphicData uri="http://schemas.openxmlformats.org/presentationml/2006/ole">
            <p:oleObj spid="_x0000_s70688" r:id="rId5" imgW="2095500" imgH="43180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096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514" r="1092"/>
          <a:stretch/>
        </p:blipFill>
        <p:spPr bwMode="auto">
          <a:xfrm>
            <a:off x="1371599" y="846095"/>
            <a:ext cx="6387306" cy="57859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26648" y="76196"/>
            <a:ext cx="720498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Реконструкция распределения </a:t>
            </a:r>
            <a:r>
              <a:rPr lang="el-GR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предлагаемым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методом «восстановления интенсивности»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дековолюции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7543" y="6008914"/>
            <a:ext cx="1164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δ</a:t>
            </a:r>
            <a:r>
              <a:rPr lang="en-US" b="1" dirty="0" smtClean="0"/>
              <a:t>x=40</a:t>
            </a:r>
            <a:r>
              <a:rPr lang="ru-RU" b="1" dirty="0" smtClean="0"/>
              <a:t>нм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1850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9"/>
          <a:stretch/>
        </p:blipFill>
        <p:spPr bwMode="auto">
          <a:xfrm>
            <a:off x="201386" y="763001"/>
            <a:ext cx="8741546" cy="29141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968" y="10879"/>
            <a:ext cx="900248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Сравнение </a:t>
            </a: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z-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томографии по предложенному методу и методами угловой томографии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72" t="17270" r="60095" b="57088"/>
          <a:stretch/>
        </p:blipFill>
        <p:spPr bwMode="auto">
          <a:xfrm>
            <a:off x="589156" y="3884701"/>
            <a:ext cx="4117521" cy="278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25" t="42996" r="60095" b="31598"/>
          <a:stretch/>
        </p:blipFill>
        <p:spPr bwMode="auto">
          <a:xfrm>
            <a:off x="4780953" y="3935699"/>
            <a:ext cx="4201885" cy="278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69585" y="446309"/>
            <a:ext cx="1676402" cy="3385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z-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томография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10943" y="435423"/>
            <a:ext cx="1676402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FSBP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56675" y="3603165"/>
            <a:ext cx="1676402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FBP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915" y="4093029"/>
            <a:ext cx="359228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44238" y="4073116"/>
            <a:ext cx="40277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74229" y="3614053"/>
            <a:ext cx="1676402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DGCBP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324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2033" y="445612"/>
            <a:ext cx="218802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7797" y="1344326"/>
            <a:ext cx="815904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Предложен алгоритм «восстановления интенсивности» перед деконволюцией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z-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томографических данных, позволяющий повысить эффективность деконволюции и создать светосильный МРМ с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z-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томографией </a:t>
            </a:r>
          </a:p>
          <a:p>
            <a:pPr marL="342900" indent="-342900">
              <a:buFontTx/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Установлено, что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z-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томография по предложенному методу даёт лучшее разрешение, чем угловая томография в МРМ на зонных пластинках Френеля</a:t>
            </a:r>
          </a:p>
          <a:p>
            <a:pPr marL="342900" indent="-342900">
              <a:buFontTx/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Предложена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формирования изображения в рентгеновской микроскопии,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учитывающая конусную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геометрию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лучей, которую необходимо принимать во внимание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светосильных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микроскопах с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NA&gt;&gt;0.1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29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5" y="97974"/>
            <a:ext cx="33528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План выступления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283" y="821816"/>
            <a:ext cx="833114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Сравнение видов микроскопии</a:t>
            </a:r>
          </a:p>
          <a:p>
            <a:pPr marL="342900" indent="-342900">
              <a:buFontTx/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Абсорбционный контраст «окна прозрачности воды» (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2.3-4.4 нм) </a:t>
            </a:r>
          </a:p>
          <a:p>
            <a:pPr marL="342900" indent="-342900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Мягкие Рентгеновские Микроскопы (МРМ) на основе зонных пластинок Френеля с угловой томографией</a:t>
            </a:r>
          </a:p>
          <a:p>
            <a:pPr marL="342900" indent="-342900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изображения в рентгеновской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микроскопии</a:t>
            </a:r>
          </a:p>
          <a:p>
            <a:pPr marL="342900" indent="-342900">
              <a:buAutoNum type="arabi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Реконструкция структуры биологических клеток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их абсорбционным изображениям: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методами угловой томографии: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	а) FBP метод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	б)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DGFBP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FSBP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методы, учитывающие ФРТ микроскопа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методом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z-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томографии: </a:t>
            </a: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предлагаемому алгоритму «восстановления интенсивности» 	перед деконволюцией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29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3406" y="1785926"/>
            <a:ext cx="4214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Спасибо за внимание!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4191" y="740229"/>
            <a:ext cx="6037580" cy="4584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483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7532752"/>
              </p:ext>
            </p:extLst>
          </p:nvPr>
        </p:nvGraphicFramePr>
        <p:xfrm>
          <a:off x="0" y="1"/>
          <a:ext cx="9144000" cy="7749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690678"/>
                <a:gridCol w="1671682"/>
                <a:gridCol w="1614466"/>
                <a:gridCol w="1357322"/>
                <a:gridCol w="1285852"/>
              </a:tblGrid>
              <a:tr h="97387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Вид микроскопии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Микроскопия</a:t>
                      </a:r>
                      <a:r>
                        <a:rPr lang="ru-RU" sz="1400" baseline="0" dirty="0" smtClean="0"/>
                        <a:t> «окна прозрачности воды»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Флуоресцентная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Электронная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Атомно-силовая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Сканирующая туннельная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2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Физический</a:t>
                      </a:r>
                      <a:r>
                        <a:rPr lang="ru-RU" sz="1400" baseline="0" dirty="0" smtClean="0"/>
                        <a:t> механизм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Абсорбционный контраст (ионизация и возбуждение атомов)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Поглощение УФ и свечение флюорофоров в видимом</a:t>
                      </a:r>
                      <a:r>
                        <a:rPr lang="ru-RU" sz="1400" baseline="0" dirty="0" smtClean="0"/>
                        <a:t> свете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Рассеяние электронов атомами образца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Изменение резонансной частоты и фазы колебаний кантилевера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Туннельный</a:t>
                      </a:r>
                      <a:r>
                        <a:rPr lang="ru-RU" sz="1400" baseline="0" dirty="0" smtClean="0"/>
                        <a:t> ток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058"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/>
                        <a:t>Предел р</a:t>
                      </a:r>
                      <a:r>
                        <a:rPr lang="ru-RU" sz="1400" dirty="0" smtClean="0"/>
                        <a:t>азрешения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2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 – 60 нм</a:t>
                      </a:r>
                    </a:p>
                    <a:p>
                      <a:pPr algn="ctr"/>
                      <a:r>
                        <a:rPr lang="ru-RU" sz="1400" dirty="0" smtClean="0"/>
                        <a:t>в зависимости от числовой</a:t>
                      </a:r>
                      <a:r>
                        <a:rPr lang="ru-RU" sz="1400" baseline="0" dirty="0" smtClean="0"/>
                        <a:t> апертуры</a:t>
                      </a:r>
                      <a:r>
                        <a:rPr lang="en-US" sz="1400" baseline="0" dirty="0" smtClean="0"/>
                        <a:t> NA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200 </a:t>
                      </a:r>
                      <a:r>
                        <a:rPr lang="ru-RU" sz="1100" dirty="0" smtClean="0"/>
                        <a:t>(поперек опт. оси)</a:t>
                      </a:r>
                      <a:r>
                        <a:rPr lang="ru-RU" sz="1400" baseline="0" dirty="0" smtClean="0"/>
                        <a:t> 700 нм </a:t>
                      </a:r>
                    </a:p>
                    <a:p>
                      <a:pPr algn="ctr"/>
                      <a:r>
                        <a:rPr lang="ru-RU" sz="1100" baseline="0" dirty="0" smtClean="0"/>
                        <a:t>(вдоль опт. оси)</a:t>
                      </a:r>
                    </a:p>
                    <a:p>
                      <a:pPr algn="ctr"/>
                      <a:r>
                        <a:rPr lang="ru-RU" sz="1100" baseline="0" dirty="0" smtClean="0"/>
                        <a:t>для максимальной </a:t>
                      </a:r>
                      <a:r>
                        <a:rPr lang="en-US" sz="1100" baseline="0" dirty="0" smtClean="0"/>
                        <a:t>NA=1.4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0.1 – 3 нм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ru-RU" sz="1400" dirty="0" smtClean="0"/>
                        <a:t>в</a:t>
                      </a:r>
                      <a:r>
                        <a:rPr lang="ru-RU" sz="1400" baseline="0" dirty="0" smtClean="0"/>
                        <a:t> зависимости от </a:t>
                      </a:r>
                      <a:r>
                        <a:rPr lang="el-GR" sz="1400" baseline="0" dirty="0" smtClean="0"/>
                        <a:t>λ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нм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0.001 нм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39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Достигнутый предел томографии 3</a:t>
                      </a:r>
                      <a:r>
                        <a:rPr lang="en-US" sz="1400" dirty="0" smtClean="0"/>
                        <a:t>D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ru-RU" sz="1400" baseline="0" dirty="0" smtClean="0"/>
                        <a:t>образцов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 нм</a:t>
                      </a:r>
                      <a:r>
                        <a:rPr lang="en-US" sz="1400" dirty="0" smtClean="0"/>
                        <a:t> </a:t>
                      </a:r>
                      <a:r>
                        <a:rPr lang="ru-RU" sz="1400" dirty="0" smtClean="0"/>
                        <a:t>поперек</a:t>
                      </a:r>
                      <a:r>
                        <a:rPr lang="ru-RU" sz="1400" baseline="0" dirty="0" smtClean="0"/>
                        <a:t> опт. оси и 500нм вдоль опт</a:t>
                      </a:r>
                      <a:r>
                        <a:rPr lang="ru-RU" sz="1400" baseline="0" smtClean="0"/>
                        <a:t>. оси </a:t>
                      </a:r>
                      <a:r>
                        <a:rPr lang="en-US" sz="1400" dirty="0" smtClean="0"/>
                        <a:t>– </a:t>
                      </a:r>
                      <a:r>
                        <a:rPr lang="ru-RU" sz="1400" dirty="0" smtClean="0"/>
                        <a:t>для</a:t>
                      </a:r>
                      <a:r>
                        <a:rPr lang="ru-RU" sz="1400" baseline="0" dirty="0" smtClean="0"/>
                        <a:t> МРМ на ФЗП </a:t>
                      </a:r>
                      <a:endParaRPr lang="en-US" sz="1400" baseline="0" dirty="0" smtClean="0"/>
                    </a:p>
                    <a:p>
                      <a:pPr algn="ctr"/>
                      <a:r>
                        <a:rPr lang="ru-RU" sz="1400" baseline="0" dirty="0" smtClean="0"/>
                        <a:t>с </a:t>
                      </a:r>
                      <a:r>
                        <a:rPr lang="en-US" sz="1400" baseline="0" dirty="0" smtClean="0"/>
                        <a:t>NA=0.01-0.06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&gt;</a:t>
                      </a:r>
                      <a:r>
                        <a:rPr lang="ru-RU" sz="1400" dirty="0" smtClean="0"/>
                        <a:t>200 нм поперёк </a:t>
                      </a:r>
                      <a:r>
                        <a:rPr lang="ru-RU" sz="1400" baseline="0" dirty="0" smtClean="0"/>
                        <a:t>и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 </a:t>
                      </a:r>
                      <a:r>
                        <a:rPr lang="en-US" sz="1400" baseline="0" dirty="0" smtClean="0"/>
                        <a:t>&gt;</a:t>
                      </a:r>
                      <a:r>
                        <a:rPr lang="ru-RU" sz="1400" baseline="0" dirty="0" smtClean="0"/>
                        <a:t>700 нм вглубь образца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/>
                        <a:t>0.2 </a:t>
                      </a:r>
                      <a:r>
                        <a:rPr lang="ru-RU" sz="1400" dirty="0" smtClean="0"/>
                        <a:t>–</a:t>
                      </a:r>
                      <a:r>
                        <a:rPr lang="ru-RU" sz="1400" baseline="0" dirty="0" smtClean="0"/>
                        <a:t> 4 нм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</a:t>
                      </a:r>
                      <a:r>
                        <a:rPr lang="ru-RU" sz="1400" baseline="0" dirty="0" smtClean="0"/>
                        <a:t> зависимости от </a:t>
                      </a:r>
                      <a:r>
                        <a:rPr lang="el-GR" sz="1400" baseline="0" dirty="0" smtClean="0"/>
                        <a:t>λ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(5 нм)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(0.01 нм)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05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Поле зрения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 100 мкм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 400 мкм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 50 мкм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 1</a:t>
                      </a:r>
                      <a:r>
                        <a:rPr lang="en-US" sz="1400" dirty="0" smtClean="0"/>
                        <a:t>0</a:t>
                      </a:r>
                      <a:r>
                        <a:rPr lang="ru-RU" sz="1400" dirty="0" smtClean="0"/>
                        <a:t>0 мкм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 10 нм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98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Исследуемые объекты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Наноструктура живых клеток из</a:t>
                      </a:r>
                      <a:r>
                        <a:rPr lang="en-US" sz="1400" baseline="0" dirty="0" smtClean="0"/>
                        <a:t>: </a:t>
                      </a:r>
                      <a:r>
                        <a:rPr lang="ru-RU" sz="1400" baseline="0" dirty="0" smtClean="0"/>
                        <a:t>белка, С,</a:t>
                      </a:r>
                      <a:r>
                        <a:rPr lang="en-US" sz="1400" baseline="0" dirty="0" smtClean="0"/>
                        <a:t> K, Ca</a:t>
                      </a:r>
                      <a:r>
                        <a:rPr lang="ru-RU" sz="1400" baseline="0" dirty="0" smtClean="0"/>
                        <a:t>, ДНК, нуклеосомы, липиды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Ткани,</a:t>
                      </a:r>
                      <a:r>
                        <a:rPr lang="ru-RU" sz="1400" baseline="0" dirty="0" smtClean="0"/>
                        <a:t> взаимодействие клеток, микроструктура клеток</a:t>
                      </a:r>
                      <a:endParaRPr lang="ru-RU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Тонкая структура элементов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Ткани,</a:t>
                      </a:r>
                      <a:r>
                        <a:rPr lang="ru-RU" sz="1400" baseline="0" dirty="0" smtClean="0"/>
                        <a:t> взаимодействие клеток, микроструктура клеток</a:t>
                      </a:r>
                      <a:endParaRPr lang="ru-RU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Тонкая структура атомов, электронные оболочки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377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Особенности изучаемых образцов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Живые</a:t>
                      </a:r>
                      <a:r>
                        <a:rPr lang="ru-RU" sz="1400" baseline="0" dirty="0" smtClean="0"/>
                        <a:t> образцы толщиной до 50 мкм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Живые</a:t>
                      </a:r>
                      <a:r>
                        <a:rPr lang="ru-RU" sz="1400" baseline="0" dirty="0" smtClean="0"/>
                        <a:t> образцы толщиной в единицы миллиметров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Криофиксированные образцы толщиной до 200 нм, разрушающий метод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Поверхность</a:t>
                      </a:r>
                      <a:r>
                        <a:rPr lang="ru-RU" sz="1400" baseline="0" dirty="0" smtClean="0"/>
                        <a:t> живых образцов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Поверхность металлизированных неживых образцов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lum bright="14000"/>
          </a:blip>
          <a:srcRect l="52969" t="23333" r="10000" b="22500"/>
          <a:stretch>
            <a:fillRect/>
          </a:stretch>
        </p:blipFill>
        <p:spPr bwMode="auto">
          <a:xfrm>
            <a:off x="0" y="1558978"/>
            <a:ext cx="5572132" cy="45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 l="34062" t="20833" r="32188" b="18333"/>
          <a:stretch>
            <a:fillRect/>
          </a:stretch>
        </p:blipFill>
        <p:spPr bwMode="auto">
          <a:xfrm>
            <a:off x="5572164" y="1785926"/>
            <a:ext cx="3428992" cy="347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71538" y="130710"/>
            <a:ext cx="671517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Изображение микроорганизма «</a:t>
            </a:r>
            <a:r>
              <a:rPr lang="en-US" dirty="0" err="1" smtClean="0"/>
              <a:t>Epithemia</a:t>
            </a:r>
            <a:r>
              <a:rPr lang="en-US" dirty="0" smtClean="0"/>
              <a:t> </a:t>
            </a:r>
            <a:r>
              <a:rPr lang="en-US" dirty="0" err="1" smtClean="0"/>
              <a:t>sorex</a:t>
            </a:r>
            <a:r>
              <a:rPr lang="ru-RU" dirty="0" smtClean="0"/>
              <a:t>» в видимом свете и на длине волны 2.48 нм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3" y="928670"/>
            <a:ext cx="357189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 smtClean="0"/>
              <a:t>Изображение в видимом свете </a:t>
            </a:r>
          </a:p>
          <a:p>
            <a:pPr algn="ctr"/>
            <a:r>
              <a:rPr lang="ru-RU" sz="1600" b="1" i="1" dirty="0" smtClean="0"/>
              <a:t>на флуоресцентном микроскопе</a:t>
            </a:r>
            <a:endParaRPr lang="ru-RU" sz="16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43570" y="1071546"/>
            <a:ext cx="328611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 smtClean="0"/>
              <a:t>Изображение на длине волны 2.48нм на МРМ на ФЗП</a:t>
            </a:r>
            <a:endParaRPr lang="ru-RU" sz="1600" b="1" i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3143240" y="3357562"/>
            <a:ext cx="2714644" cy="5000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1406" y="6357958"/>
            <a:ext cx="90011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«</a:t>
            </a:r>
            <a:r>
              <a:rPr lang="en-US" sz="1400" dirty="0" smtClean="0"/>
              <a:t>3D </a:t>
            </a:r>
            <a:r>
              <a:rPr lang="en-US" sz="1400" dirty="0" err="1" smtClean="0"/>
              <a:t>nanoscale</a:t>
            </a:r>
            <a:r>
              <a:rPr lang="en-US" sz="1400" dirty="0" smtClean="0"/>
              <a:t> imaging of biological samples with laboratory-based soft</a:t>
            </a:r>
            <a:r>
              <a:rPr lang="ru-RU" sz="1400" dirty="0" smtClean="0"/>
              <a:t> </a:t>
            </a:r>
            <a:r>
              <a:rPr lang="en-US" sz="1400" dirty="0" smtClean="0"/>
              <a:t>X-ray sources</a:t>
            </a:r>
            <a:r>
              <a:rPr lang="ru-RU" sz="1400" dirty="0" smtClean="0"/>
              <a:t>». </a:t>
            </a:r>
            <a:r>
              <a:rPr lang="nl-NL" sz="1400" dirty="0" smtClean="0"/>
              <a:t>Proc. of SPIE Vol. 9589 95890M-1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560455" y="5384803"/>
            <a:ext cx="145143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∆</a:t>
            </a:r>
            <a:r>
              <a:rPr lang="en-US" sz="2000" b="1" dirty="0" smtClean="0"/>
              <a:t>x = 140 </a:t>
            </a:r>
            <a:r>
              <a:rPr lang="ru-RU" sz="2000" b="1" dirty="0" smtClean="0"/>
              <a:t>нм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5782" y="1571612"/>
            <a:ext cx="9128250" cy="3768057"/>
            <a:chOff x="16258" y="1128681"/>
            <a:chExt cx="9128250" cy="3768057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/>
            <a:srcRect l="13014" t="26311" r="21567" b="25681"/>
            <a:stretch>
              <a:fillRect/>
            </a:stretch>
          </p:blipFill>
          <p:spPr bwMode="auto">
            <a:xfrm>
              <a:off x="16258" y="1128681"/>
              <a:ext cx="9128250" cy="3768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 rot="10800000" flipV="1">
              <a:off x="899596" y="3798869"/>
              <a:ext cx="4549181" cy="900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5286856" y="1627648"/>
              <a:ext cx="0" cy="2581413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34650" y="2100384"/>
              <a:ext cx="10953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3</a:t>
              </a:r>
              <a:r>
                <a:rPr lang="ru-RU" sz="1800" b="1" dirty="0" smtClean="0"/>
                <a:t>,8</a:t>
              </a:r>
              <a:r>
                <a:rPr lang="el-GR" sz="1800" b="1" dirty="0" smtClean="0"/>
                <a:t>μ</a:t>
              </a:r>
              <a:r>
                <a:rPr lang="en-US" b="1" dirty="0" smtClean="0"/>
                <a:t>m</a:t>
              </a:r>
              <a:endParaRPr lang="ru-RU" sz="1800" b="1" dirty="0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 rot="10800000">
              <a:off x="929138" y="2238351"/>
              <a:ext cx="4500594" cy="1588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Прямоугольник 55"/>
          <p:cNvSpPr>
            <a:spLocks noChangeArrowheads="1"/>
          </p:cNvSpPr>
          <p:nvPr/>
        </p:nvSpPr>
        <p:spPr bwMode="auto">
          <a:xfrm>
            <a:off x="149502" y="214290"/>
            <a:ext cx="8915774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indent="-342900" algn="ctr"/>
            <a:r>
              <a:rPr lang="ru-RU" sz="2000" dirty="0" smtClean="0"/>
              <a:t>Принцип взаимодействия излучения с веществом в «окне прозрачности воды».</a:t>
            </a:r>
          </a:p>
          <a:p>
            <a:pPr marL="342900" indent="-342900" algn="ctr"/>
            <a:r>
              <a:rPr lang="ru-RU" sz="2000" dirty="0" smtClean="0"/>
              <a:t>Абсорбционный контраст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/>
          <a:srcRect l="42167" t="31466" r="31660" b="41379"/>
          <a:stretch>
            <a:fillRect/>
          </a:stretch>
        </p:blipFill>
        <p:spPr bwMode="auto">
          <a:xfrm>
            <a:off x="599091" y="5328746"/>
            <a:ext cx="2270234" cy="132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96074" y="4143515"/>
            <a:ext cx="1095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0</a:t>
            </a:r>
            <a:r>
              <a:rPr lang="ru-RU" sz="1800" b="1" dirty="0" smtClean="0"/>
              <a:t>,</a:t>
            </a:r>
            <a:r>
              <a:rPr lang="en-US" sz="1800" b="1" dirty="0" smtClean="0"/>
              <a:t>25</a:t>
            </a:r>
            <a:r>
              <a:rPr lang="el-GR" sz="1800" b="1" dirty="0" smtClean="0"/>
              <a:t>μ</a:t>
            </a:r>
            <a:r>
              <a:rPr lang="en-US" b="1" dirty="0" smtClean="0"/>
              <a:t>m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8125" t="40833" r="25937" b="31667"/>
          <a:stretch>
            <a:fillRect/>
          </a:stretch>
        </p:blipFill>
        <p:spPr bwMode="auto">
          <a:xfrm>
            <a:off x="0" y="2135848"/>
            <a:ext cx="9144000" cy="307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14480" y="214290"/>
            <a:ext cx="550072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МРМ на основе ФЗП и вращающегося столика образца для 3</a:t>
            </a:r>
            <a:r>
              <a:rPr lang="en-US" dirty="0" smtClean="0"/>
              <a:t>D </a:t>
            </a:r>
            <a:r>
              <a:rPr lang="ru-RU" dirty="0" smtClean="0"/>
              <a:t>угловой томографии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 l="13768" t="13333" r="51158" b="27500"/>
          <a:stretch>
            <a:fillRect/>
          </a:stretch>
        </p:blipFill>
        <p:spPr bwMode="auto">
          <a:xfrm>
            <a:off x="500034" y="1643050"/>
            <a:ext cx="3786246" cy="359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 l="28029" t="19843" r="26578" b="17979"/>
          <a:stretch>
            <a:fillRect/>
          </a:stretch>
        </p:blipFill>
        <p:spPr bwMode="auto">
          <a:xfrm>
            <a:off x="4572000" y="1928802"/>
            <a:ext cx="4143404" cy="319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14480" y="425215"/>
            <a:ext cx="578647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3D </a:t>
            </a:r>
            <a:r>
              <a:rPr lang="ru-RU" dirty="0" smtClean="0"/>
              <a:t>изображение простейшей водоросли, полученной на МРМ с ФЗП и угловой томографией на </a:t>
            </a:r>
            <a:r>
              <a:rPr lang="en-US" dirty="0" smtClean="0"/>
              <a:t>λ=3.37</a:t>
            </a:r>
            <a:r>
              <a:rPr lang="ru-RU" dirty="0" smtClean="0"/>
              <a:t>нм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854503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</a:t>
            </a:r>
            <a:r>
              <a:rPr lang="en-US" b="1" dirty="0" smtClean="0"/>
              <a:t>High-resolution computed tomography with a</a:t>
            </a:r>
            <a:r>
              <a:rPr lang="ru-RU" b="1" dirty="0" smtClean="0"/>
              <a:t> </a:t>
            </a:r>
            <a:r>
              <a:rPr lang="en-US" b="1" dirty="0" smtClean="0"/>
              <a:t>compact soft x-ray microscope</a:t>
            </a:r>
            <a:r>
              <a:rPr lang="ru-RU" b="1" dirty="0" smtClean="0"/>
              <a:t>». </a:t>
            </a:r>
          </a:p>
          <a:p>
            <a:r>
              <a:rPr lang="en-US" dirty="0" smtClean="0"/>
              <a:t>22 June 2009 / Vol. 17, No. 13 / OPTICS EXPRESS 11057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965370" y="5312232"/>
            <a:ext cx="145143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∆</a:t>
            </a:r>
            <a:r>
              <a:rPr lang="en-US" sz="2000" b="1" dirty="0" smtClean="0"/>
              <a:t>x = 140 </a:t>
            </a:r>
            <a:r>
              <a:rPr lang="ru-RU" sz="2000" b="1" dirty="0" smtClean="0"/>
              <a:t>нм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6" y="97974"/>
            <a:ext cx="891539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Упрощенная модель формирование изображения в рентгеновской микроскопии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64772" y="549732"/>
            <a:ext cx="7166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Уравнение Бира-Ламберта, </a:t>
            </a:r>
            <a:r>
              <a:rPr lang="ru-RU" sz="1600" i="1" dirty="0" smtClean="0"/>
              <a:t>применимое для параллельных пучков лучей и не учитывающее передаточную функцию прибора – ФРТ</a:t>
            </a:r>
            <a:r>
              <a:rPr lang="en-US" sz="1600" i="1" dirty="0" smtClean="0"/>
              <a:t>:</a:t>
            </a:r>
            <a:endParaRPr lang="ru-RU" sz="1600" b="1" dirty="0" smtClean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538288" y="1130300"/>
          <a:ext cx="6142037" cy="2235200"/>
        </p:xfrm>
        <a:graphic>
          <a:graphicData uri="http://schemas.openxmlformats.org/presentationml/2006/ole">
            <p:oleObj spid="_x0000_s64640" name="Equation" r:id="rId3" imgW="3314520" imgH="1206360" progId="Equation.DSMT4">
              <p:embed/>
            </p:oleObj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1284062" y="3257550"/>
            <a:ext cx="6412138" cy="3437165"/>
            <a:chOff x="1284062" y="3257550"/>
            <a:chExt cx="6412138" cy="3437165"/>
          </a:xfrm>
        </p:grpSpPr>
        <p:sp>
          <p:nvSpPr>
            <p:cNvPr id="6" name="Овал 5"/>
            <p:cNvSpPr/>
            <p:nvPr/>
          </p:nvSpPr>
          <p:spPr>
            <a:xfrm>
              <a:off x="2808517" y="4114800"/>
              <a:ext cx="3276600" cy="165462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 rot="5400000" flipH="1" flipV="1">
              <a:off x="2911932" y="4914900"/>
              <a:ext cx="303711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flipV="1">
              <a:off x="1415143" y="4942111"/>
              <a:ext cx="5355771" cy="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>
              <a:off x="2383971" y="3624943"/>
              <a:ext cx="544286" cy="2177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>
              <a:off x="2275114" y="3799114"/>
              <a:ext cx="544286" cy="2177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2122714" y="3984172"/>
              <a:ext cx="544286" cy="2177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1959428" y="4169228"/>
              <a:ext cx="544286" cy="2177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>
              <a:off x="1817913" y="4354286"/>
              <a:ext cx="544286" cy="2177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>
              <a:off x="2536371" y="3439886"/>
              <a:ext cx="544286" cy="2177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>
              <a:off x="1676400" y="4539342"/>
              <a:ext cx="544286" cy="2177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3048000" y="3657600"/>
              <a:ext cx="3940629" cy="16002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2819400" y="4027714"/>
              <a:ext cx="4005943" cy="162197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2677886" y="4212771"/>
              <a:ext cx="4038600" cy="164374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2503714" y="4397829"/>
              <a:ext cx="4114800" cy="16655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2242457" y="4767943"/>
              <a:ext cx="4223657" cy="170905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rot="5400000" flipH="1" flipV="1">
              <a:off x="5698673" y="5001987"/>
              <a:ext cx="2340429" cy="104502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451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056264643"/>
                </p:ext>
              </p:extLst>
            </p:nvPr>
          </p:nvGraphicFramePr>
          <p:xfrm>
            <a:off x="7295243" y="3921034"/>
            <a:ext cx="259444" cy="415109"/>
          </p:xfrm>
          <a:graphic>
            <a:graphicData uri="http://schemas.openxmlformats.org/presentationml/2006/ole">
              <p:oleObj spid="_x0000_s64641" name="Equation" r:id="rId4" imgW="126835" imgH="202936" progId="Equation.DSMT4">
                <p:embed/>
              </p:oleObj>
            </a:graphicData>
          </a:graphic>
        </p:graphicFrame>
        <p:cxnSp>
          <p:nvCxnSpPr>
            <p:cNvPr id="42" name="Прямая со стрелкой 41"/>
            <p:cNvCxnSpPr/>
            <p:nvPr/>
          </p:nvCxnSpPr>
          <p:spPr>
            <a:xfrm>
              <a:off x="1698171" y="3810000"/>
              <a:ext cx="5573486" cy="22751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7282540" y="5900057"/>
              <a:ext cx="4136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z'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Овал 47"/>
            <p:cNvSpPr/>
            <p:nvPr/>
          </p:nvSpPr>
          <p:spPr>
            <a:xfrm>
              <a:off x="4212772" y="4452258"/>
              <a:ext cx="446315" cy="936171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145972" y="4637314"/>
              <a:ext cx="707571" cy="631371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5083633" y="4659087"/>
              <a:ext cx="707571" cy="631371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6291943" y="4717869"/>
              <a:ext cx="426357" cy="938167"/>
            </a:xfrm>
            <a:custGeom>
              <a:avLst/>
              <a:gdLst>
                <a:gd name="connsiteX0" fmla="*/ 489857 w 731157"/>
                <a:gd name="connsiteY0" fmla="*/ 0 h 934357"/>
                <a:gd name="connsiteX1" fmla="*/ 391886 w 731157"/>
                <a:gd name="connsiteY1" fmla="*/ 206828 h 934357"/>
                <a:gd name="connsiteX2" fmla="*/ 402771 w 731157"/>
                <a:gd name="connsiteY2" fmla="*/ 283028 h 934357"/>
                <a:gd name="connsiteX3" fmla="*/ 555171 w 731157"/>
                <a:gd name="connsiteY3" fmla="*/ 391885 h 934357"/>
                <a:gd name="connsiteX4" fmla="*/ 653143 w 731157"/>
                <a:gd name="connsiteY4" fmla="*/ 533400 h 934357"/>
                <a:gd name="connsiteX5" fmla="*/ 718457 w 731157"/>
                <a:gd name="connsiteY5" fmla="*/ 696685 h 934357"/>
                <a:gd name="connsiteX6" fmla="*/ 718457 w 731157"/>
                <a:gd name="connsiteY6" fmla="*/ 849085 h 934357"/>
                <a:gd name="connsiteX7" fmla="*/ 642257 w 731157"/>
                <a:gd name="connsiteY7" fmla="*/ 903514 h 934357"/>
                <a:gd name="connsiteX8" fmla="*/ 468086 w 731157"/>
                <a:gd name="connsiteY8" fmla="*/ 914400 h 934357"/>
                <a:gd name="connsiteX9" fmla="*/ 0 w 731157"/>
                <a:gd name="connsiteY9" fmla="*/ 783771 h 934357"/>
                <a:gd name="connsiteX0" fmla="*/ 489857 w 731157"/>
                <a:gd name="connsiteY0" fmla="*/ 0 h 934357"/>
                <a:gd name="connsiteX1" fmla="*/ 391886 w 731157"/>
                <a:gd name="connsiteY1" fmla="*/ 206828 h 934357"/>
                <a:gd name="connsiteX2" fmla="*/ 402771 w 731157"/>
                <a:gd name="connsiteY2" fmla="*/ 283028 h 934357"/>
                <a:gd name="connsiteX3" fmla="*/ 555171 w 731157"/>
                <a:gd name="connsiteY3" fmla="*/ 391885 h 934357"/>
                <a:gd name="connsiteX4" fmla="*/ 653143 w 731157"/>
                <a:gd name="connsiteY4" fmla="*/ 533400 h 934357"/>
                <a:gd name="connsiteX5" fmla="*/ 718457 w 731157"/>
                <a:gd name="connsiteY5" fmla="*/ 696685 h 934357"/>
                <a:gd name="connsiteX6" fmla="*/ 718457 w 731157"/>
                <a:gd name="connsiteY6" fmla="*/ 849085 h 934357"/>
                <a:gd name="connsiteX7" fmla="*/ 642257 w 731157"/>
                <a:gd name="connsiteY7" fmla="*/ 903514 h 934357"/>
                <a:gd name="connsiteX8" fmla="*/ 468086 w 731157"/>
                <a:gd name="connsiteY8" fmla="*/ 914400 h 934357"/>
                <a:gd name="connsiteX9" fmla="*/ 0 w 731157"/>
                <a:gd name="connsiteY9" fmla="*/ 783771 h 934357"/>
                <a:gd name="connsiteX0" fmla="*/ 299357 w 540657"/>
                <a:gd name="connsiteY0" fmla="*/ 0 h 938167"/>
                <a:gd name="connsiteX1" fmla="*/ 201386 w 540657"/>
                <a:gd name="connsiteY1" fmla="*/ 206828 h 938167"/>
                <a:gd name="connsiteX2" fmla="*/ 212271 w 540657"/>
                <a:gd name="connsiteY2" fmla="*/ 283028 h 938167"/>
                <a:gd name="connsiteX3" fmla="*/ 364671 w 540657"/>
                <a:gd name="connsiteY3" fmla="*/ 391885 h 938167"/>
                <a:gd name="connsiteX4" fmla="*/ 462643 w 540657"/>
                <a:gd name="connsiteY4" fmla="*/ 533400 h 938167"/>
                <a:gd name="connsiteX5" fmla="*/ 527957 w 540657"/>
                <a:gd name="connsiteY5" fmla="*/ 696685 h 938167"/>
                <a:gd name="connsiteX6" fmla="*/ 527957 w 540657"/>
                <a:gd name="connsiteY6" fmla="*/ 849085 h 938167"/>
                <a:gd name="connsiteX7" fmla="*/ 451757 w 540657"/>
                <a:gd name="connsiteY7" fmla="*/ 903514 h 938167"/>
                <a:gd name="connsiteX8" fmla="*/ 277586 w 540657"/>
                <a:gd name="connsiteY8" fmla="*/ 914400 h 938167"/>
                <a:gd name="connsiteX9" fmla="*/ 0 w 540657"/>
                <a:gd name="connsiteY9" fmla="*/ 882831 h 938167"/>
                <a:gd name="connsiteX0" fmla="*/ 185057 w 426357"/>
                <a:gd name="connsiteY0" fmla="*/ 0 h 938167"/>
                <a:gd name="connsiteX1" fmla="*/ 87086 w 426357"/>
                <a:gd name="connsiteY1" fmla="*/ 206828 h 938167"/>
                <a:gd name="connsiteX2" fmla="*/ 97971 w 426357"/>
                <a:gd name="connsiteY2" fmla="*/ 283028 h 938167"/>
                <a:gd name="connsiteX3" fmla="*/ 250371 w 426357"/>
                <a:gd name="connsiteY3" fmla="*/ 391885 h 938167"/>
                <a:gd name="connsiteX4" fmla="*/ 348343 w 426357"/>
                <a:gd name="connsiteY4" fmla="*/ 533400 h 938167"/>
                <a:gd name="connsiteX5" fmla="*/ 413657 w 426357"/>
                <a:gd name="connsiteY5" fmla="*/ 696685 h 938167"/>
                <a:gd name="connsiteX6" fmla="*/ 413657 w 426357"/>
                <a:gd name="connsiteY6" fmla="*/ 849085 h 938167"/>
                <a:gd name="connsiteX7" fmla="*/ 337457 w 426357"/>
                <a:gd name="connsiteY7" fmla="*/ 903514 h 938167"/>
                <a:gd name="connsiteX8" fmla="*/ 163286 w 426357"/>
                <a:gd name="connsiteY8" fmla="*/ 914400 h 938167"/>
                <a:gd name="connsiteX9" fmla="*/ 0 w 426357"/>
                <a:gd name="connsiteY9" fmla="*/ 882831 h 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6357" h="938167">
                  <a:moveTo>
                    <a:pt x="185057" y="0"/>
                  </a:moveTo>
                  <a:cubicBezTo>
                    <a:pt x="143328" y="79828"/>
                    <a:pt x="101600" y="159657"/>
                    <a:pt x="87086" y="206828"/>
                  </a:cubicBezTo>
                  <a:cubicBezTo>
                    <a:pt x="72572" y="253999"/>
                    <a:pt x="70757" y="252185"/>
                    <a:pt x="97971" y="283028"/>
                  </a:cubicBezTo>
                  <a:cubicBezTo>
                    <a:pt x="125185" y="313871"/>
                    <a:pt x="208642" y="350156"/>
                    <a:pt x="250371" y="391885"/>
                  </a:cubicBezTo>
                  <a:cubicBezTo>
                    <a:pt x="292100" y="433614"/>
                    <a:pt x="321129" y="482600"/>
                    <a:pt x="348343" y="533400"/>
                  </a:cubicBezTo>
                  <a:cubicBezTo>
                    <a:pt x="375557" y="584200"/>
                    <a:pt x="402771" y="644071"/>
                    <a:pt x="413657" y="696685"/>
                  </a:cubicBezTo>
                  <a:cubicBezTo>
                    <a:pt x="424543" y="749299"/>
                    <a:pt x="426357" y="814614"/>
                    <a:pt x="413657" y="849085"/>
                  </a:cubicBezTo>
                  <a:cubicBezTo>
                    <a:pt x="400957" y="883557"/>
                    <a:pt x="379185" y="892628"/>
                    <a:pt x="337457" y="903514"/>
                  </a:cubicBezTo>
                  <a:cubicBezTo>
                    <a:pt x="295729" y="914400"/>
                    <a:pt x="219529" y="917847"/>
                    <a:pt x="163286" y="914400"/>
                  </a:cubicBezTo>
                  <a:cubicBezTo>
                    <a:pt x="107043" y="910953"/>
                    <a:pt x="180521" y="938167"/>
                    <a:pt x="0" y="882831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5562600" y="5600700"/>
              <a:ext cx="812800" cy="781050"/>
            </a:xfrm>
            <a:custGeom>
              <a:avLst/>
              <a:gdLst>
                <a:gd name="connsiteX0" fmla="*/ 742950 w 812800"/>
                <a:gd name="connsiteY0" fmla="*/ 0 h 781050"/>
                <a:gd name="connsiteX1" fmla="*/ 685800 w 812800"/>
                <a:gd name="connsiteY1" fmla="*/ 31750 h 781050"/>
                <a:gd name="connsiteX2" fmla="*/ 673100 w 812800"/>
                <a:gd name="connsiteY2" fmla="*/ 101600 h 781050"/>
                <a:gd name="connsiteX3" fmla="*/ 768350 w 812800"/>
                <a:gd name="connsiteY3" fmla="*/ 196850 h 781050"/>
                <a:gd name="connsiteX4" fmla="*/ 800100 w 812800"/>
                <a:gd name="connsiteY4" fmla="*/ 247650 h 781050"/>
                <a:gd name="connsiteX5" fmla="*/ 793750 w 812800"/>
                <a:gd name="connsiteY5" fmla="*/ 355600 h 781050"/>
                <a:gd name="connsiteX6" fmla="*/ 685800 w 812800"/>
                <a:gd name="connsiteY6" fmla="*/ 469900 h 781050"/>
                <a:gd name="connsiteX7" fmla="*/ 438150 w 812800"/>
                <a:gd name="connsiteY7" fmla="*/ 514350 h 781050"/>
                <a:gd name="connsiteX8" fmla="*/ 203200 w 812800"/>
                <a:gd name="connsiteY8" fmla="*/ 488950 h 781050"/>
                <a:gd name="connsiteX9" fmla="*/ 114300 w 812800"/>
                <a:gd name="connsiteY9" fmla="*/ 571500 h 781050"/>
                <a:gd name="connsiteX10" fmla="*/ 0 w 812800"/>
                <a:gd name="connsiteY10" fmla="*/ 78105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2800" h="781050">
                  <a:moveTo>
                    <a:pt x="742950" y="0"/>
                  </a:moveTo>
                  <a:cubicBezTo>
                    <a:pt x="720196" y="7408"/>
                    <a:pt x="697442" y="14817"/>
                    <a:pt x="685800" y="31750"/>
                  </a:cubicBezTo>
                  <a:cubicBezTo>
                    <a:pt x="674158" y="48683"/>
                    <a:pt x="659342" y="74083"/>
                    <a:pt x="673100" y="101600"/>
                  </a:cubicBezTo>
                  <a:cubicBezTo>
                    <a:pt x="686858" y="129117"/>
                    <a:pt x="747183" y="172508"/>
                    <a:pt x="768350" y="196850"/>
                  </a:cubicBezTo>
                  <a:cubicBezTo>
                    <a:pt x="789517" y="221192"/>
                    <a:pt x="795867" y="221192"/>
                    <a:pt x="800100" y="247650"/>
                  </a:cubicBezTo>
                  <a:cubicBezTo>
                    <a:pt x="804333" y="274108"/>
                    <a:pt x="812800" y="318558"/>
                    <a:pt x="793750" y="355600"/>
                  </a:cubicBezTo>
                  <a:cubicBezTo>
                    <a:pt x="774700" y="392642"/>
                    <a:pt x="745067" y="443442"/>
                    <a:pt x="685800" y="469900"/>
                  </a:cubicBezTo>
                  <a:cubicBezTo>
                    <a:pt x="626533" y="496358"/>
                    <a:pt x="518583" y="511175"/>
                    <a:pt x="438150" y="514350"/>
                  </a:cubicBezTo>
                  <a:cubicBezTo>
                    <a:pt x="357717" y="517525"/>
                    <a:pt x="257175" y="479425"/>
                    <a:pt x="203200" y="488950"/>
                  </a:cubicBezTo>
                  <a:cubicBezTo>
                    <a:pt x="149225" y="498475"/>
                    <a:pt x="148167" y="522817"/>
                    <a:pt x="114300" y="571500"/>
                  </a:cubicBezTo>
                  <a:cubicBezTo>
                    <a:pt x="80433" y="620183"/>
                    <a:pt x="40216" y="700616"/>
                    <a:pt x="0" y="781050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6451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115424382"/>
                </p:ext>
              </p:extLst>
            </p:nvPr>
          </p:nvGraphicFramePr>
          <p:xfrm>
            <a:off x="5999480" y="3799114"/>
            <a:ext cx="1152072" cy="414746"/>
          </p:xfrm>
          <a:graphic>
            <a:graphicData uri="http://schemas.openxmlformats.org/presentationml/2006/ole">
              <p:oleObj spid="_x0000_s64642" name="Equation" r:id="rId5" imgW="634725" imgH="228501" progId="Equation.DSMT4">
                <p:embed/>
              </p:oleObj>
            </a:graphicData>
          </a:graphic>
        </p:graphicFrame>
        <p:cxnSp>
          <p:nvCxnSpPr>
            <p:cNvPr id="62" name="Прямая соединительная линия 61"/>
            <p:cNvCxnSpPr/>
            <p:nvPr/>
          </p:nvCxnSpPr>
          <p:spPr>
            <a:xfrm rot="16200000" flipV="1">
              <a:off x="6102987" y="4458337"/>
              <a:ext cx="518159" cy="901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Полилиния 66"/>
            <p:cNvSpPr/>
            <p:nvPr/>
          </p:nvSpPr>
          <p:spPr>
            <a:xfrm>
              <a:off x="1549399" y="3897086"/>
              <a:ext cx="322943" cy="1030514"/>
            </a:xfrm>
            <a:custGeom>
              <a:avLst/>
              <a:gdLst>
                <a:gd name="connsiteX0" fmla="*/ 381000 w 381000"/>
                <a:gd name="connsiteY0" fmla="*/ 0 h 1155700"/>
                <a:gd name="connsiteX1" fmla="*/ 177800 w 381000"/>
                <a:gd name="connsiteY1" fmla="*/ 266700 h 1155700"/>
                <a:gd name="connsiteX2" fmla="*/ 38100 w 381000"/>
                <a:gd name="connsiteY2" fmla="*/ 647700 h 1155700"/>
                <a:gd name="connsiteX3" fmla="*/ 0 w 381000"/>
                <a:gd name="connsiteY3" fmla="*/ 1155700 h 115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" h="1155700">
                  <a:moveTo>
                    <a:pt x="381000" y="0"/>
                  </a:moveTo>
                  <a:cubicBezTo>
                    <a:pt x="307975" y="79375"/>
                    <a:pt x="234950" y="158750"/>
                    <a:pt x="177800" y="266700"/>
                  </a:cubicBezTo>
                  <a:cubicBezTo>
                    <a:pt x="120650" y="374650"/>
                    <a:pt x="67733" y="499533"/>
                    <a:pt x="38100" y="647700"/>
                  </a:cubicBezTo>
                  <a:cubicBezTo>
                    <a:pt x="8467" y="795867"/>
                    <a:pt x="4233" y="975783"/>
                    <a:pt x="0" y="115570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6451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129374361"/>
                </p:ext>
              </p:extLst>
            </p:nvPr>
          </p:nvGraphicFramePr>
          <p:xfrm>
            <a:off x="1284062" y="4049486"/>
            <a:ext cx="295150" cy="410482"/>
          </p:xfrm>
          <a:graphic>
            <a:graphicData uri="http://schemas.openxmlformats.org/presentationml/2006/ole">
              <p:oleObj spid="_x0000_s64643" name="Equation" r:id="rId6" imgW="165028" imgH="228501" progId="Equation.DSMT4">
                <p:embed/>
              </p:oleObj>
            </a:graphicData>
          </a:graphic>
        </p:graphicFrame>
        <p:sp>
          <p:nvSpPr>
            <p:cNvPr id="72" name="Овал 71"/>
            <p:cNvSpPr/>
            <p:nvPr/>
          </p:nvSpPr>
          <p:spPr>
            <a:xfrm>
              <a:off x="6610894" y="5747657"/>
              <a:ext cx="217715" cy="22860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6702334" y="5846717"/>
              <a:ext cx="36000" cy="3600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6451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321160329"/>
                </p:ext>
              </p:extLst>
            </p:nvPr>
          </p:nvGraphicFramePr>
          <p:xfrm>
            <a:off x="6801168" y="5622608"/>
            <a:ext cx="260350" cy="336550"/>
          </p:xfrm>
          <a:graphic>
            <a:graphicData uri="http://schemas.openxmlformats.org/presentationml/2006/ole">
              <p:oleObj spid="_x0000_s64644" name="Equation" r:id="rId7" imgW="126780" imgH="164814" progId="Equation.DSMT4">
                <p:embed/>
              </p:oleObj>
            </a:graphicData>
          </a:graphic>
        </p:graphicFrame>
        <p:graphicFrame>
          <p:nvGraphicFramePr>
            <p:cNvPr id="64519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331123266"/>
                </p:ext>
              </p:extLst>
            </p:nvPr>
          </p:nvGraphicFramePr>
          <p:xfrm>
            <a:off x="3355750" y="4830535"/>
            <a:ext cx="339725" cy="465138"/>
          </p:xfrm>
          <a:graphic>
            <a:graphicData uri="http://schemas.openxmlformats.org/presentationml/2006/ole">
              <p:oleObj spid="_x0000_s64645" name="Equation" r:id="rId8" imgW="165028" imgH="228501" progId="Equation.DSMT4">
                <p:embed/>
              </p:oleObj>
            </a:graphicData>
          </a:graphic>
        </p:graphicFrame>
        <p:graphicFrame>
          <p:nvGraphicFramePr>
            <p:cNvPr id="64520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452833951"/>
                </p:ext>
              </p:extLst>
            </p:nvPr>
          </p:nvGraphicFramePr>
          <p:xfrm>
            <a:off x="3830638" y="5024438"/>
            <a:ext cx="366712" cy="465137"/>
          </p:xfrm>
          <a:graphic>
            <a:graphicData uri="http://schemas.openxmlformats.org/presentationml/2006/ole">
              <p:oleObj spid="_x0000_s64646" name="Equation" r:id="rId9" imgW="177646" imgH="228402" progId="Equation.DSMT4">
                <p:embed/>
              </p:oleObj>
            </a:graphicData>
          </a:graphic>
        </p:graphicFrame>
        <p:sp>
          <p:nvSpPr>
            <p:cNvPr id="77" name="TextBox 76"/>
            <p:cNvSpPr txBox="1"/>
            <p:nvPr/>
          </p:nvSpPr>
          <p:spPr>
            <a:xfrm>
              <a:off x="5941423" y="4994468"/>
              <a:ext cx="5573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000" i="1" baseline="-250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000" b="1" i="1" baseline="30000" dirty="0" smtClean="0">
                  <a:latin typeface="Times New Roman" pitchFamily="18" charset="0"/>
                  <a:cs typeface="Times New Roman" pitchFamily="18" charset="0"/>
                </a:rPr>
                <a:t>’</a:t>
              </a:r>
              <a:endParaRPr lang="ru-RU" sz="2000" b="1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241762" y="3862353"/>
              <a:ext cx="4536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000" i="1" baseline="-250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ru-RU" sz="20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Овал 78"/>
            <p:cNvSpPr/>
            <p:nvPr/>
          </p:nvSpPr>
          <p:spPr>
            <a:xfrm>
              <a:off x="5925949" y="5275141"/>
              <a:ext cx="36000" cy="3600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3430397" y="4270254"/>
              <a:ext cx="36000" cy="3600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467225" y="3257550"/>
              <a:ext cx="342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400550" y="4810125"/>
              <a:ext cx="342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Овал 82"/>
            <p:cNvSpPr/>
            <p:nvPr/>
          </p:nvSpPr>
          <p:spPr>
            <a:xfrm>
              <a:off x="4315369" y="4823732"/>
              <a:ext cx="217715" cy="22860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4406809" y="4922792"/>
              <a:ext cx="36000" cy="3600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715125" y="4600575"/>
              <a:ext cx="342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7576" y="76202"/>
            <a:ext cx="733697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Реконструкция распределения коэффициента поглощения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FBP-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методом 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iltered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ack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rojection)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19006315"/>
              </p:ext>
            </p:extLst>
          </p:nvPr>
        </p:nvGraphicFramePr>
        <p:xfrm>
          <a:off x="573088" y="790806"/>
          <a:ext cx="7959725" cy="2598737"/>
        </p:xfrm>
        <a:graphic>
          <a:graphicData uri="http://schemas.openxmlformats.org/presentationml/2006/ole">
            <p:oleObj spid="_x0000_s65637" name="Уравнение" r:id="rId3" imgW="4317840" imgH="1409400" progId="Equation.3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46314" y="3646714"/>
            <a:ext cx="861059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Реконструкция распределения коэффициента поглощения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Defocus Gradient FBP-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методом 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DGFBP),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учитывающая ФРТ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микроскопа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05410683"/>
              </p:ext>
            </p:extLst>
          </p:nvPr>
        </p:nvGraphicFramePr>
        <p:xfrm>
          <a:off x="206834" y="4998813"/>
          <a:ext cx="3779838" cy="803275"/>
        </p:xfrm>
        <a:graphic>
          <a:graphicData uri="http://schemas.openxmlformats.org/presentationml/2006/ole">
            <p:oleObj spid="_x0000_s65638" name="Уравнение" r:id="rId4" imgW="2145960" imgH="457200" progId="Equation.3">
              <p:embed/>
            </p:oleObj>
          </a:graphicData>
        </a:graphic>
      </p:graphicFrame>
      <p:grpSp>
        <p:nvGrpSpPr>
          <p:cNvPr id="49" name="Группа 48"/>
          <p:cNvGrpSpPr/>
          <p:nvPr/>
        </p:nvGrpSpPr>
        <p:grpSpPr>
          <a:xfrm>
            <a:off x="4244976" y="4550228"/>
            <a:ext cx="4660898" cy="2307772"/>
            <a:chOff x="1284062" y="3257550"/>
            <a:chExt cx="6551767" cy="3437165"/>
          </a:xfrm>
        </p:grpSpPr>
        <p:sp>
          <p:nvSpPr>
            <p:cNvPr id="50" name="Овал 49"/>
            <p:cNvSpPr/>
            <p:nvPr/>
          </p:nvSpPr>
          <p:spPr>
            <a:xfrm>
              <a:off x="2808517" y="4114800"/>
              <a:ext cx="3276600" cy="165462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 стрелкой 50"/>
            <p:cNvCxnSpPr/>
            <p:nvPr/>
          </p:nvCxnSpPr>
          <p:spPr>
            <a:xfrm rot="5400000" flipH="1" flipV="1">
              <a:off x="2911932" y="4914900"/>
              <a:ext cx="303711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/>
            <p:nvPr/>
          </p:nvCxnSpPr>
          <p:spPr>
            <a:xfrm flipV="1">
              <a:off x="1415143" y="4942111"/>
              <a:ext cx="5355771" cy="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/>
            <p:nvPr/>
          </p:nvCxnSpPr>
          <p:spPr>
            <a:xfrm>
              <a:off x="2383971" y="3624943"/>
              <a:ext cx="544286" cy="2177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/>
            <p:nvPr/>
          </p:nvCxnSpPr>
          <p:spPr>
            <a:xfrm>
              <a:off x="2275114" y="3799114"/>
              <a:ext cx="544286" cy="2177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>
              <a:off x="2122714" y="3984172"/>
              <a:ext cx="544286" cy="2177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>
            <a:xfrm>
              <a:off x="1959428" y="4169228"/>
              <a:ext cx="544286" cy="2177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/>
            <p:nvPr/>
          </p:nvCxnSpPr>
          <p:spPr>
            <a:xfrm>
              <a:off x="1817913" y="4354286"/>
              <a:ext cx="544286" cy="2177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/>
            <p:nvPr/>
          </p:nvCxnSpPr>
          <p:spPr>
            <a:xfrm>
              <a:off x="2536371" y="3439886"/>
              <a:ext cx="544286" cy="2177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/>
            <p:cNvCxnSpPr/>
            <p:nvPr/>
          </p:nvCxnSpPr>
          <p:spPr>
            <a:xfrm>
              <a:off x="1676400" y="4539342"/>
              <a:ext cx="544286" cy="2177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3048000" y="3657600"/>
              <a:ext cx="3940629" cy="16002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2819400" y="4027714"/>
              <a:ext cx="4005943" cy="162197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2677886" y="4212771"/>
              <a:ext cx="4038600" cy="164374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>
              <a:off x="2503714" y="4397829"/>
              <a:ext cx="4114800" cy="166551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2242457" y="4767943"/>
              <a:ext cx="4223657" cy="170905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Прямая со стрелкой 64"/>
            <p:cNvCxnSpPr/>
            <p:nvPr/>
          </p:nvCxnSpPr>
          <p:spPr>
            <a:xfrm rot="5400000" flipH="1" flipV="1">
              <a:off x="5698673" y="5001987"/>
              <a:ext cx="2340429" cy="104502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06691534"/>
                </p:ext>
              </p:extLst>
            </p:nvPr>
          </p:nvGraphicFramePr>
          <p:xfrm>
            <a:off x="7295243" y="3921034"/>
            <a:ext cx="259444" cy="415109"/>
          </p:xfrm>
          <a:graphic>
            <a:graphicData uri="http://schemas.openxmlformats.org/presentationml/2006/ole">
              <p:oleObj spid="_x0000_s65639" name="Equation" r:id="rId5" imgW="126835" imgH="202936" progId="Equation.DSMT4">
                <p:embed/>
              </p:oleObj>
            </a:graphicData>
          </a:graphic>
        </p:graphicFrame>
        <p:cxnSp>
          <p:nvCxnSpPr>
            <p:cNvPr id="67" name="Прямая со стрелкой 66"/>
            <p:cNvCxnSpPr/>
            <p:nvPr/>
          </p:nvCxnSpPr>
          <p:spPr>
            <a:xfrm>
              <a:off x="1698171" y="3810000"/>
              <a:ext cx="5573486" cy="22751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7215593" y="5900057"/>
              <a:ext cx="620236" cy="550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z'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Овал 68"/>
            <p:cNvSpPr/>
            <p:nvPr/>
          </p:nvSpPr>
          <p:spPr>
            <a:xfrm>
              <a:off x="4212772" y="4452258"/>
              <a:ext cx="446315" cy="936171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3145972" y="4637314"/>
              <a:ext cx="707571" cy="631371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5083633" y="4659087"/>
              <a:ext cx="707571" cy="631371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олилиния 71"/>
            <p:cNvSpPr/>
            <p:nvPr/>
          </p:nvSpPr>
          <p:spPr>
            <a:xfrm>
              <a:off x="6291943" y="4717869"/>
              <a:ext cx="426357" cy="938167"/>
            </a:xfrm>
            <a:custGeom>
              <a:avLst/>
              <a:gdLst>
                <a:gd name="connsiteX0" fmla="*/ 489857 w 731157"/>
                <a:gd name="connsiteY0" fmla="*/ 0 h 934357"/>
                <a:gd name="connsiteX1" fmla="*/ 391886 w 731157"/>
                <a:gd name="connsiteY1" fmla="*/ 206828 h 934357"/>
                <a:gd name="connsiteX2" fmla="*/ 402771 w 731157"/>
                <a:gd name="connsiteY2" fmla="*/ 283028 h 934357"/>
                <a:gd name="connsiteX3" fmla="*/ 555171 w 731157"/>
                <a:gd name="connsiteY3" fmla="*/ 391885 h 934357"/>
                <a:gd name="connsiteX4" fmla="*/ 653143 w 731157"/>
                <a:gd name="connsiteY4" fmla="*/ 533400 h 934357"/>
                <a:gd name="connsiteX5" fmla="*/ 718457 w 731157"/>
                <a:gd name="connsiteY5" fmla="*/ 696685 h 934357"/>
                <a:gd name="connsiteX6" fmla="*/ 718457 w 731157"/>
                <a:gd name="connsiteY6" fmla="*/ 849085 h 934357"/>
                <a:gd name="connsiteX7" fmla="*/ 642257 w 731157"/>
                <a:gd name="connsiteY7" fmla="*/ 903514 h 934357"/>
                <a:gd name="connsiteX8" fmla="*/ 468086 w 731157"/>
                <a:gd name="connsiteY8" fmla="*/ 914400 h 934357"/>
                <a:gd name="connsiteX9" fmla="*/ 0 w 731157"/>
                <a:gd name="connsiteY9" fmla="*/ 783771 h 934357"/>
                <a:gd name="connsiteX0" fmla="*/ 489857 w 731157"/>
                <a:gd name="connsiteY0" fmla="*/ 0 h 934357"/>
                <a:gd name="connsiteX1" fmla="*/ 391886 w 731157"/>
                <a:gd name="connsiteY1" fmla="*/ 206828 h 934357"/>
                <a:gd name="connsiteX2" fmla="*/ 402771 w 731157"/>
                <a:gd name="connsiteY2" fmla="*/ 283028 h 934357"/>
                <a:gd name="connsiteX3" fmla="*/ 555171 w 731157"/>
                <a:gd name="connsiteY3" fmla="*/ 391885 h 934357"/>
                <a:gd name="connsiteX4" fmla="*/ 653143 w 731157"/>
                <a:gd name="connsiteY4" fmla="*/ 533400 h 934357"/>
                <a:gd name="connsiteX5" fmla="*/ 718457 w 731157"/>
                <a:gd name="connsiteY5" fmla="*/ 696685 h 934357"/>
                <a:gd name="connsiteX6" fmla="*/ 718457 w 731157"/>
                <a:gd name="connsiteY6" fmla="*/ 849085 h 934357"/>
                <a:gd name="connsiteX7" fmla="*/ 642257 w 731157"/>
                <a:gd name="connsiteY7" fmla="*/ 903514 h 934357"/>
                <a:gd name="connsiteX8" fmla="*/ 468086 w 731157"/>
                <a:gd name="connsiteY8" fmla="*/ 914400 h 934357"/>
                <a:gd name="connsiteX9" fmla="*/ 0 w 731157"/>
                <a:gd name="connsiteY9" fmla="*/ 783771 h 934357"/>
                <a:gd name="connsiteX0" fmla="*/ 299357 w 540657"/>
                <a:gd name="connsiteY0" fmla="*/ 0 h 938167"/>
                <a:gd name="connsiteX1" fmla="*/ 201386 w 540657"/>
                <a:gd name="connsiteY1" fmla="*/ 206828 h 938167"/>
                <a:gd name="connsiteX2" fmla="*/ 212271 w 540657"/>
                <a:gd name="connsiteY2" fmla="*/ 283028 h 938167"/>
                <a:gd name="connsiteX3" fmla="*/ 364671 w 540657"/>
                <a:gd name="connsiteY3" fmla="*/ 391885 h 938167"/>
                <a:gd name="connsiteX4" fmla="*/ 462643 w 540657"/>
                <a:gd name="connsiteY4" fmla="*/ 533400 h 938167"/>
                <a:gd name="connsiteX5" fmla="*/ 527957 w 540657"/>
                <a:gd name="connsiteY5" fmla="*/ 696685 h 938167"/>
                <a:gd name="connsiteX6" fmla="*/ 527957 w 540657"/>
                <a:gd name="connsiteY6" fmla="*/ 849085 h 938167"/>
                <a:gd name="connsiteX7" fmla="*/ 451757 w 540657"/>
                <a:gd name="connsiteY7" fmla="*/ 903514 h 938167"/>
                <a:gd name="connsiteX8" fmla="*/ 277586 w 540657"/>
                <a:gd name="connsiteY8" fmla="*/ 914400 h 938167"/>
                <a:gd name="connsiteX9" fmla="*/ 0 w 540657"/>
                <a:gd name="connsiteY9" fmla="*/ 882831 h 938167"/>
                <a:gd name="connsiteX0" fmla="*/ 185057 w 426357"/>
                <a:gd name="connsiteY0" fmla="*/ 0 h 938167"/>
                <a:gd name="connsiteX1" fmla="*/ 87086 w 426357"/>
                <a:gd name="connsiteY1" fmla="*/ 206828 h 938167"/>
                <a:gd name="connsiteX2" fmla="*/ 97971 w 426357"/>
                <a:gd name="connsiteY2" fmla="*/ 283028 h 938167"/>
                <a:gd name="connsiteX3" fmla="*/ 250371 w 426357"/>
                <a:gd name="connsiteY3" fmla="*/ 391885 h 938167"/>
                <a:gd name="connsiteX4" fmla="*/ 348343 w 426357"/>
                <a:gd name="connsiteY4" fmla="*/ 533400 h 938167"/>
                <a:gd name="connsiteX5" fmla="*/ 413657 w 426357"/>
                <a:gd name="connsiteY5" fmla="*/ 696685 h 938167"/>
                <a:gd name="connsiteX6" fmla="*/ 413657 w 426357"/>
                <a:gd name="connsiteY6" fmla="*/ 849085 h 938167"/>
                <a:gd name="connsiteX7" fmla="*/ 337457 w 426357"/>
                <a:gd name="connsiteY7" fmla="*/ 903514 h 938167"/>
                <a:gd name="connsiteX8" fmla="*/ 163286 w 426357"/>
                <a:gd name="connsiteY8" fmla="*/ 914400 h 938167"/>
                <a:gd name="connsiteX9" fmla="*/ 0 w 426357"/>
                <a:gd name="connsiteY9" fmla="*/ 882831 h 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6357" h="938167">
                  <a:moveTo>
                    <a:pt x="185057" y="0"/>
                  </a:moveTo>
                  <a:cubicBezTo>
                    <a:pt x="143328" y="79828"/>
                    <a:pt x="101600" y="159657"/>
                    <a:pt x="87086" y="206828"/>
                  </a:cubicBezTo>
                  <a:cubicBezTo>
                    <a:pt x="72572" y="253999"/>
                    <a:pt x="70757" y="252185"/>
                    <a:pt x="97971" y="283028"/>
                  </a:cubicBezTo>
                  <a:cubicBezTo>
                    <a:pt x="125185" y="313871"/>
                    <a:pt x="208642" y="350156"/>
                    <a:pt x="250371" y="391885"/>
                  </a:cubicBezTo>
                  <a:cubicBezTo>
                    <a:pt x="292100" y="433614"/>
                    <a:pt x="321129" y="482600"/>
                    <a:pt x="348343" y="533400"/>
                  </a:cubicBezTo>
                  <a:cubicBezTo>
                    <a:pt x="375557" y="584200"/>
                    <a:pt x="402771" y="644071"/>
                    <a:pt x="413657" y="696685"/>
                  </a:cubicBezTo>
                  <a:cubicBezTo>
                    <a:pt x="424543" y="749299"/>
                    <a:pt x="426357" y="814614"/>
                    <a:pt x="413657" y="849085"/>
                  </a:cubicBezTo>
                  <a:cubicBezTo>
                    <a:pt x="400957" y="883557"/>
                    <a:pt x="379185" y="892628"/>
                    <a:pt x="337457" y="903514"/>
                  </a:cubicBezTo>
                  <a:cubicBezTo>
                    <a:pt x="295729" y="914400"/>
                    <a:pt x="219529" y="917847"/>
                    <a:pt x="163286" y="914400"/>
                  </a:cubicBezTo>
                  <a:cubicBezTo>
                    <a:pt x="107043" y="910953"/>
                    <a:pt x="180521" y="938167"/>
                    <a:pt x="0" y="882831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олилиния 72"/>
            <p:cNvSpPr/>
            <p:nvPr/>
          </p:nvSpPr>
          <p:spPr>
            <a:xfrm>
              <a:off x="5562600" y="5600700"/>
              <a:ext cx="812800" cy="781050"/>
            </a:xfrm>
            <a:custGeom>
              <a:avLst/>
              <a:gdLst>
                <a:gd name="connsiteX0" fmla="*/ 742950 w 812800"/>
                <a:gd name="connsiteY0" fmla="*/ 0 h 781050"/>
                <a:gd name="connsiteX1" fmla="*/ 685800 w 812800"/>
                <a:gd name="connsiteY1" fmla="*/ 31750 h 781050"/>
                <a:gd name="connsiteX2" fmla="*/ 673100 w 812800"/>
                <a:gd name="connsiteY2" fmla="*/ 101600 h 781050"/>
                <a:gd name="connsiteX3" fmla="*/ 768350 w 812800"/>
                <a:gd name="connsiteY3" fmla="*/ 196850 h 781050"/>
                <a:gd name="connsiteX4" fmla="*/ 800100 w 812800"/>
                <a:gd name="connsiteY4" fmla="*/ 247650 h 781050"/>
                <a:gd name="connsiteX5" fmla="*/ 793750 w 812800"/>
                <a:gd name="connsiteY5" fmla="*/ 355600 h 781050"/>
                <a:gd name="connsiteX6" fmla="*/ 685800 w 812800"/>
                <a:gd name="connsiteY6" fmla="*/ 469900 h 781050"/>
                <a:gd name="connsiteX7" fmla="*/ 438150 w 812800"/>
                <a:gd name="connsiteY7" fmla="*/ 514350 h 781050"/>
                <a:gd name="connsiteX8" fmla="*/ 203200 w 812800"/>
                <a:gd name="connsiteY8" fmla="*/ 488950 h 781050"/>
                <a:gd name="connsiteX9" fmla="*/ 114300 w 812800"/>
                <a:gd name="connsiteY9" fmla="*/ 571500 h 781050"/>
                <a:gd name="connsiteX10" fmla="*/ 0 w 812800"/>
                <a:gd name="connsiteY10" fmla="*/ 78105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2800" h="781050">
                  <a:moveTo>
                    <a:pt x="742950" y="0"/>
                  </a:moveTo>
                  <a:cubicBezTo>
                    <a:pt x="720196" y="7408"/>
                    <a:pt x="697442" y="14817"/>
                    <a:pt x="685800" y="31750"/>
                  </a:cubicBezTo>
                  <a:cubicBezTo>
                    <a:pt x="674158" y="48683"/>
                    <a:pt x="659342" y="74083"/>
                    <a:pt x="673100" y="101600"/>
                  </a:cubicBezTo>
                  <a:cubicBezTo>
                    <a:pt x="686858" y="129117"/>
                    <a:pt x="747183" y="172508"/>
                    <a:pt x="768350" y="196850"/>
                  </a:cubicBezTo>
                  <a:cubicBezTo>
                    <a:pt x="789517" y="221192"/>
                    <a:pt x="795867" y="221192"/>
                    <a:pt x="800100" y="247650"/>
                  </a:cubicBezTo>
                  <a:cubicBezTo>
                    <a:pt x="804333" y="274108"/>
                    <a:pt x="812800" y="318558"/>
                    <a:pt x="793750" y="355600"/>
                  </a:cubicBezTo>
                  <a:cubicBezTo>
                    <a:pt x="774700" y="392642"/>
                    <a:pt x="745067" y="443442"/>
                    <a:pt x="685800" y="469900"/>
                  </a:cubicBezTo>
                  <a:cubicBezTo>
                    <a:pt x="626533" y="496358"/>
                    <a:pt x="518583" y="511175"/>
                    <a:pt x="438150" y="514350"/>
                  </a:cubicBezTo>
                  <a:cubicBezTo>
                    <a:pt x="357717" y="517525"/>
                    <a:pt x="257175" y="479425"/>
                    <a:pt x="203200" y="488950"/>
                  </a:cubicBezTo>
                  <a:cubicBezTo>
                    <a:pt x="149225" y="498475"/>
                    <a:pt x="148167" y="522817"/>
                    <a:pt x="114300" y="571500"/>
                  </a:cubicBezTo>
                  <a:cubicBezTo>
                    <a:pt x="80433" y="620183"/>
                    <a:pt x="40216" y="700616"/>
                    <a:pt x="0" y="781050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74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227262531"/>
                </p:ext>
              </p:extLst>
            </p:nvPr>
          </p:nvGraphicFramePr>
          <p:xfrm>
            <a:off x="5999480" y="3799114"/>
            <a:ext cx="1152072" cy="414746"/>
          </p:xfrm>
          <a:graphic>
            <a:graphicData uri="http://schemas.openxmlformats.org/presentationml/2006/ole">
              <p:oleObj spid="_x0000_s65640" name="Equation" r:id="rId6" imgW="634725" imgH="228501" progId="Equation.DSMT4">
                <p:embed/>
              </p:oleObj>
            </a:graphicData>
          </a:graphic>
        </p:graphicFrame>
        <p:cxnSp>
          <p:nvCxnSpPr>
            <p:cNvPr id="75" name="Прямая соединительная линия 74"/>
            <p:cNvCxnSpPr/>
            <p:nvPr/>
          </p:nvCxnSpPr>
          <p:spPr>
            <a:xfrm rot="16200000" flipV="1">
              <a:off x="6102987" y="4458337"/>
              <a:ext cx="518159" cy="901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Полилиния 75"/>
            <p:cNvSpPr/>
            <p:nvPr/>
          </p:nvSpPr>
          <p:spPr>
            <a:xfrm>
              <a:off x="1549399" y="3897086"/>
              <a:ext cx="322943" cy="1030514"/>
            </a:xfrm>
            <a:custGeom>
              <a:avLst/>
              <a:gdLst>
                <a:gd name="connsiteX0" fmla="*/ 381000 w 381000"/>
                <a:gd name="connsiteY0" fmla="*/ 0 h 1155700"/>
                <a:gd name="connsiteX1" fmla="*/ 177800 w 381000"/>
                <a:gd name="connsiteY1" fmla="*/ 266700 h 1155700"/>
                <a:gd name="connsiteX2" fmla="*/ 38100 w 381000"/>
                <a:gd name="connsiteY2" fmla="*/ 647700 h 1155700"/>
                <a:gd name="connsiteX3" fmla="*/ 0 w 381000"/>
                <a:gd name="connsiteY3" fmla="*/ 1155700 h 115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" h="1155700">
                  <a:moveTo>
                    <a:pt x="381000" y="0"/>
                  </a:moveTo>
                  <a:cubicBezTo>
                    <a:pt x="307975" y="79375"/>
                    <a:pt x="234950" y="158750"/>
                    <a:pt x="177800" y="266700"/>
                  </a:cubicBezTo>
                  <a:cubicBezTo>
                    <a:pt x="120650" y="374650"/>
                    <a:pt x="67733" y="499533"/>
                    <a:pt x="38100" y="647700"/>
                  </a:cubicBezTo>
                  <a:cubicBezTo>
                    <a:pt x="8467" y="795867"/>
                    <a:pt x="4233" y="975783"/>
                    <a:pt x="0" y="115570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7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468039516"/>
                </p:ext>
              </p:extLst>
            </p:nvPr>
          </p:nvGraphicFramePr>
          <p:xfrm>
            <a:off x="1284062" y="4049486"/>
            <a:ext cx="295150" cy="410482"/>
          </p:xfrm>
          <a:graphic>
            <a:graphicData uri="http://schemas.openxmlformats.org/presentationml/2006/ole">
              <p:oleObj spid="_x0000_s65641" name="Equation" r:id="rId7" imgW="165028" imgH="228501" progId="Equation.DSMT4">
                <p:embed/>
              </p:oleObj>
            </a:graphicData>
          </a:graphic>
        </p:graphicFrame>
        <p:sp>
          <p:nvSpPr>
            <p:cNvPr id="78" name="Овал 77"/>
            <p:cNvSpPr/>
            <p:nvPr/>
          </p:nvSpPr>
          <p:spPr>
            <a:xfrm>
              <a:off x="6610894" y="5747657"/>
              <a:ext cx="217715" cy="22860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6702334" y="5846717"/>
              <a:ext cx="36000" cy="3600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8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69316706"/>
                </p:ext>
              </p:extLst>
            </p:nvPr>
          </p:nvGraphicFramePr>
          <p:xfrm>
            <a:off x="6801168" y="5622608"/>
            <a:ext cx="260350" cy="336550"/>
          </p:xfrm>
          <a:graphic>
            <a:graphicData uri="http://schemas.openxmlformats.org/presentationml/2006/ole">
              <p:oleObj spid="_x0000_s65642" name="Equation" r:id="rId8" imgW="126780" imgH="164814" progId="Equation.DSMT4">
                <p:embed/>
              </p:oleObj>
            </a:graphicData>
          </a:graphic>
        </p:graphicFrame>
        <p:sp>
          <p:nvSpPr>
            <p:cNvPr id="87" name="TextBox 86"/>
            <p:cNvSpPr txBox="1"/>
            <p:nvPr/>
          </p:nvSpPr>
          <p:spPr>
            <a:xfrm>
              <a:off x="4467225" y="3257550"/>
              <a:ext cx="342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715125" y="4600575"/>
              <a:ext cx="342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Овал 5"/>
          <p:cNvSpPr/>
          <p:nvPr/>
        </p:nvSpPr>
        <p:spPr>
          <a:xfrm rot="1248223" flipV="1">
            <a:off x="5480321" y="5647946"/>
            <a:ext cx="2028820" cy="7961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6866195" y="4528848"/>
            <a:ext cx="681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ФРТ</a:t>
            </a:r>
            <a:endParaRPr lang="ru-RU" dirty="0"/>
          </a:p>
        </p:txBody>
      </p:sp>
      <p:cxnSp>
        <p:nvCxnSpPr>
          <p:cNvPr id="65537" name="Прямая со стрелкой 65536"/>
          <p:cNvCxnSpPr>
            <a:endCxn id="6" idx="4"/>
          </p:cNvCxnSpPr>
          <p:nvPr/>
        </p:nvCxnSpPr>
        <p:spPr>
          <a:xfrm flipH="1">
            <a:off x="6508869" y="4781550"/>
            <a:ext cx="672982" cy="86899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2171</TotalTime>
  <Words>766</Words>
  <Application>Microsoft Office PowerPoint</Application>
  <PresentationFormat>Экран (4:3)</PresentationFormat>
  <Paragraphs>145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Тема Office</vt:lpstr>
      <vt:lpstr>MathType 6.0 Equation</vt:lpstr>
      <vt:lpstr>Equation</vt:lpstr>
      <vt:lpstr>Уравнение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Илья Малышев</dc:creator>
  <cp:lastModifiedBy>malyshev</cp:lastModifiedBy>
  <cp:revision>103</cp:revision>
  <dcterms:modified xsi:type="dcterms:W3CDTF">2018-12-06T12:04:37Z</dcterms:modified>
</cp:coreProperties>
</file>