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76" r:id="rId2"/>
    <p:sldId id="257" r:id="rId3"/>
    <p:sldId id="277" r:id="rId4"/>
    <p:sldId id="278" r:id="rId5"/>
    <p:sldId id="279" r:id="rId6"/>
    <p:sldId id="314" r:id="rId7"/>
    <p:sldId id="315" r:id="rId8"/>
    <p:sldId id="339" r:id="rId9"/>
    <p:sldId id="364" r:id="rId10"/>
    <p:sldId id="280" r:id="rId11"/>
    <p:sldId id="281" r:id="rId12"/>
    <p:sldId id="349" r:id="rId13"/>
    <p:sldId id="282" r:id="rId14"/>
    <p:sldId id="283" r:id="rId15"/>
    <p:sldId id="316" r:id="rId16"/>
    <p:sldId id="362" r:id="rId17"/>
    <p:sldId id="317" r:id="rId18"/>
    <p:sldId id="359" r:id="rId19"/>
    <p:sldId id="284" r:id="rId20"/>
    <p:sldId id="318" r:id="rId21"/>
    <p:sldId id="286" r:id="rId22"/>
    <p:sldId id="287" r:id="rId23"/>
    <p:sldId id="320" r:id="rId24"/>
    <p:sldId id="340" r:id="rId25"/>
    <p:sldId id="321" r:id="rId26"/>
    <p:sldId id="322" r:id="rId27"/>
    <p:sldId id="323" r:id="rId28"/>
    <p:sldId id="365" r:id="rId29"/>
    <p:sldId id="342" r:id="rId30"/>
    <p:sldId id="368" r:id="rId31"/>
    <p:sldId id="367" r:id="rId32"/>
    <p:sldId id="350" r:id="rId33"/>
    <p:sldId id="27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24B6-AFA5-4304-84AA-E6927D93410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9B817-B7AC-4496-AC83-83E21CD0E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2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B817-B7AC-4496-AC83-83E21CD0E1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6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B817-B7AC-4496-AC83-83E21CD0E1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6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B817-B7AC-4496-AC83-83E21CD0E1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5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4F7E-89FB-4F1A-B9A5-7872B98BF9D0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10A1-1E57-49F7-92CF-B6F3961EE5C7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6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300A-13E5-4A07-A51A-E701566E1E28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7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A17D-8D96-4CA6-8CE9-276AF103C001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5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8D8-6234-4F83-A93F-D9B262E299B1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281C-F630-4AAB-AD30-D0E1CA74EF4E}" type="datetime1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4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E098-5F8E-46A2-8AE1-BB60301B3AE2}" type="datetime1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0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F4C5-0870-4C97-8264-BA648E8153C0}" type="datetime1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603F-3CD4-4CC7-9B7B-45549082AD75}" type="datetime1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2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0285-BC2D-47B4-8EC5-1F1E565AC1CC}" type="datetime1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1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074D-5F83-4C30-9BE1-16ECC146B09C}" type="datetime1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0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965B-4693-460D-A2F4-961C8BE52766}" type="datetime1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8B37-903D-44C0-8D5B-21402AB7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media" Target="../media/media2.mp4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21907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принципы литографии.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 в ИФМ РАН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5786226" y="238336"/>
            <a:ext cx="1844824" cy="13681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Сохраненное изображение 2017-2-7_17-14-44.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0172" y="215213"/>
            <a:ext cx="2213217" cy="1001672"/>
          </a:xfrm>
          <a:prstGeom prst="rect">
            <a:avLst/>
          </a:prstGeom>
          <a:noFill/>
        </p:spPr>
      </p:pic>
      <p:sp>
        <p:nvSpPr>
          <p:cNvPr id="9" name="Текст 4"/>
          <p:cNvSpPr>
            <a:spLocks noGrp="1"/>
          </p:cNvSpPr>
          <p:nvPr>
            <p:ph type="body" idx="1"/>
          </p:nvPr>
        </p:nvSpPr>
        <p:spPr>
          <a:xfrm>
            <a:off x="208200" y="5048585"/>
            <a:ext cx="11755189" cy="1809415"/>
          </a:xfrm>
        </p:spPr>
        <p:txBody>
          <a:bodyPr>
            <a:normAutofit/>
          </a:bodyPr>
          <a:lstStyle/>
          <a:p>
            <a:pPr algn="r"/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Смертин Руслан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микроструктур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smertin_ruslan@ipm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ans" pitchFamily="34" charset="-52"/>
                <a:cs typeface="Times New Roman" panose="02020603050405020304" pitchFamily="18" charset="0"/>
              </a:rPr>
              <a:t>Нижний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Sans" pitchFamily="34" charset="-52"/>
                <a:cs typeface="Times New Roman" panose="02020603050405020304" pitchFamily="18" charset="0"/>
              </a:rPr>
              <a:t>Новгород 2020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Sans" pitchFamily="34" charset="-52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10" name="Рисунок 9" descr="logo2.png"/>
          <p:cNvPicPr>
            <a:picLocks noChangeAspect="1"/>
          </p:cNvPicPr>
          <p:nvPr/>
        </p:nvPicPr>
        <p:blipFill>
          <a:blip r:embed="rId3" cstate="print"/>
          <a:srcRect r="76000"/>
          <a:stretch>
            <a:fillRect/>
          </a:stretch>
        </p:blipFill>
        <p:spPr>
          <a:xfrm>
            <a:off x="8315963" y="255531"/>
            <a:ext cx="1143008" cy="91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846308" y="1216885"/>
            <a:ext cx="19583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XRAY-OPTICS.ru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Ионно-лучевая 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47" y="834391"/>
            <a:ext cx="7253319" cy="503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51208"/>
            <a:ext cx="12078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источник ионов;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ионный пучок;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шаблон;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коллимирующая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система; 5 — фокусирующая система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— пластина;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39753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ионной литографии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Ионно-лучевая литография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8918" y="4889738"/>
            <a:ext cx="5289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размер рабочей области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35" y="692458"/>
            <a:ext cx="120123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взаимодействие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ионного пучка с резистом.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как масочная, так и безмасочная литография.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Масочная литография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коллимированный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пучок большого размера проходит сквозь маску и попадает на поверхность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Безмасочная литография – сфокусированный пучок с помощью отклоняющей системы задает рисунок на поверхности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литография без использования резиста – травление напрямую подложки или модификация поверхности ионами нужного материала.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Разрешающая способность -  порядка 1-10 нм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835" y="48897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Шаблонная и бесшаблонная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разрешение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без резиста</a:t>
            </a:r>
          </a:p>
        </p:txBody>
      </p:sp>
    </p:spTree>
    <p:extLst>
      <p:ext uri="{BB962C8B-B14F-4D97-AF65-F5344CB8AC3E}">
        <p14:creationId xmlns:p14="http://schemas.microsoft.com/office/powerpoint/2010/main" val="59764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Ионно-лучевая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 в ИФМ 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5" y="1274374"/>
            <a:ext cx="5967225" cy="41443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08295" y="812709"/>
            <a:ext cx="5534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автоэмиссионный электронно-ионный (двухлучевой) растровый электронный микроскоп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 40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EsB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8295" y="2359503"/>
            <a:ext cx="56789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исследования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нанопрепарирования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локального ионного травления/осаждения и подготовки сверхтонких срезов для исследований методами ПЭМ. Имеется возможность локального ионно-стимулированного осаждения нескольких материалов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SiO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,вольфрам и др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Разрешающая способность – до 5 нм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843" y="5587190"/>
            <a:ext cx="5761088" cy="1015614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Центр коллективного пользования</a:t>
            </a:r>
            <a:b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«Физика и технология микро- и наноструктур»</a:t>
            </a:r>
            <a:endParaRPr lang="en-US" sz="2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Ipmckp.ru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47" y="4466176"/>
            <a:ext cx="1905000" cy="1905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92931" y="6306954"/>
            <a:ext cx="246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13718" y="5738959"/>
            <a:ext cx="3387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Гусев Сергей Александрович – отдел магнитных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0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Зондовая 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20052" y="3262572"/>
            <a:ext cx="651082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Подвиды зондовой литографии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СТМ литография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-АСМ анодно-окислительная литография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-АСМ силовая литография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" y="766356"/>
            <a:ext cx="5490396" cy="4238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5996" y="5410874"/>
            <a:ext cx="315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зондового микроскопа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6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Зондовая литография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893" y="903759"/>
            <a:ext cx="9807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 – «атомная» литография. Возможность манипулирования отдельными атомами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" y="1484393"/>
            <a:ext cx="12188715" cy="52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3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Зондовая литография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8418" y="5005791"/>
            <a:ext cx="5710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Поломки зонда во время работы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6197" y="4469835"/>
            <a:ext cx="3440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зонда 10нм и менее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8422" y="2769123"/>
            <a:ext cx="4330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процесса локального анодного оксидирования и изображение (размер скана 200х200 нм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сверхтонкой пленки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кремния, окисленной в заданных точках</a:t>
            </a:r>
            <a:endParaRPr lang="ru-RU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33347" y="4056549"/>
            <a:ext cx="4058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процесса статической силовой литографии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18" y="491900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шаблонов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разрешение (зависит от размера зонда)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манипулирования отдельными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атомами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без резиста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93C0C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1709" y="763404"/>
            <a:ext cx="2815051" cy="3292178"/>
          </a:xfrm>
          <a:prstGeom prst="rect">
            <a:avLst/>
          </a:prstGeom>
        </p:spPr>
      </p:pic>
      <p:pic>
        <p:nvPicPr>
          <p:cNvPr id="7" name="AB7442B7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407" y="763404"/>
            <a:ext cx="2485751" cy="3328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22" y="723230"/>
            <a:ext cx="2028899" cy="20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Зондовая литография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6304" y="804103"/>
            <a:ext cx="774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Сканирующий зондовый микроскоп «</a:t>
            </a:r>
            <a:r>
              <a:rPr lang="en-US" sz="2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SOLVER PRO</a:t>
            </a:r>
            <a:r>
              <a:rPr lang="ru-RU" sz="23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производства фирмы НТ-МДТ</a:t>
            </a:r>
            <a:endParaRPr lang="ru-RU" sz="23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6304" y="1852659"/>
            <a:ext cx="76183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виды литографии в приборе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АСМ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cиловая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АСМ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токовая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(анодное оксидирование)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102"/>
            <a:ext cx="4365791" cy="6053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46186" y="5673099"/>
            <a:ext cx="5761088" cy="1015614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Центр коллективного пользования</a:t>
            </a:r>
            <a:b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«Физика и технология микро- и наноструктур»</a:t>
            </a:r>
            <a:endParaRPr lang="en-US" sz="2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Ipmckp.ru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46304" y="4778541"/>
            <a:ext cx="741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Ермолаева Ольга  Леонидовна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магнитных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2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Фотонная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" y="852109"/>
            <a:ext cx="6040211" cy="53690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925199"/>
            <a:ext cx="57373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– лазерный пучок сканирует подложку с резистом. В фокусе пучка энергии достаточно для «засветки» резиста – резист полимеризуется.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двухфотонной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(многофотонной) литографии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фокусе лазерного пучка энергии на уровне половины от необходимой для засветки резиста. В области «соприкосновения» фокусов двух пучков энергии достаточно – резист полимеризуется.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3912861"/>
            <a:ext cx="5244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– изготовление любой сложной формы, любое оборудование, малые размеры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Микрооптика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Микроробототехника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Фотоника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 заданными свойствами и формой 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Зонды для микроскопов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Линзы сложной формы</a:t>
            </a:r>
          </a:p>
        </p:txBody>
      </p:sp>
    </p:spTree>
    <p:extLst>
      <p:ext uri="{BB962C8B-B14F-4D97-AF65-F5344CB8AC3E}">
        <p14:creationId xmlns:p14="http://schemas.microsoft.com/office/powerpoint/2010/main" val="201405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Фотонная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6" y="1135961"/>
            <a:ext cx="10555705" cy="44821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6584" y="6061624"/>
            <a:ext cx="7818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использования. Сверху – заданная структура, снизу - реализация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6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Фотонная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7" y="3685275"/>
            <a:ext cx="3995697" cy="3004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692458"/>
            <a:ext cx="6031832" cy="4547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9" y="697219"/>
            <a:ext cx="4090316" cy="29880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07768" y="6320226"/>
            <a:ext cx="2682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29144" y="5245619"/>
            <a:ext cx="1293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1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доклада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5D3C56-6444-47E0-89F7-7827F0BF7179}"/>
              </a:ext>
            </a:extLst>
          </p:cNvPr>
          <p:cNvSpPr txBox="1"/>
          <p:nvPr/>
        </p:nvSpPr>
        <p:spPr>
          <a:xfrm>
            <a:off x="0" y="692458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Электронная литография </a:t>
            </a:r>
          </a:p>
          <a:p>
            <a:pPr indent="4320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Ионная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Зондовая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Фотонная (одно, двух и многофотонная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литография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Нанопечатная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</a:p>
          <a:p>
            <a:pPr indent="4320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Фотолитография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ЭУФ литография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Безмасочная (бесшаблонная) ЭУФ литография</a:t>
            </a:r>
          </a:p>
          <a:p>
            <a:pPr indent="4320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Задачи для безмасочной ЭУФ литографии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63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Нанопечатная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литография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458"/>
            <a:ext cx="5633357" cy="6187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827704"/>
            <a:ext cx="437581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Подвиды</a:t>
            </a:r>
          </a:p>
          <a:p>
            <a:endParaRPr lang="ru-RU" dirty="0"/>
          </a:p>
          <a:p>
            <a:r>
              <a:rPr lang="ru-RU" dirty="0" smtClean="0"/>
              <a:t>УФ-</a:t>
            </a:r>
            <a:r>
              <a:rPr lang="ru-RU" dirty="0" err="1" smtClean="0"/>
              <a:t>нанопечатная</a:t>
            </a:r>
            <a:r>
              <a:rPr lang="ru-RU" dirty="0" smtClean="0"/>
              <a:t> литография</a:t>
            </a:r>
          </a:p>
          <a:p>
            <a:endParaRPr lang="ru-RU" dirty="0"/>
          </a:p>
          <a:p>
            <a:r>
              <a:rPr lang="ru-RU" dirty="0" smtClean="0"/>
              <a:t>Альтернативная </a:t>
            </a:r>
            <a:r>
              <a:rPr lang="ru-RU" dirty="0" err="1" smtClean="0"/>
              <a:t>нанопечатная</a:t>
            </a:r>
            <a:r>
              <a:rPr lang="ru-RU" dirty="0" smtClean="0"/>
              <a:t> литография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Полный повтор размеров маски (1:1)</a:t>
            </a:r>
          </a:p>
          <a:p>
            <a:endParaRPr lang="ru-RU" dirty="0"/>
          </a:p>
          <a:p>
            <a:r>
              <a:rPr lang="ru-RU" dirty="0" smtClean="0"/>
              <a:t>Разрешение зависит от маски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635671"/>
            <a:ext cx="51073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Плюсы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Высокое разрешение (в зависимости от маски)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Минусы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Сложность изготовления масок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Возможны поломки масок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06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lip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" y="5158274"/>
            <a:ext cx="10453212" cy="15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77591"/>
              </p:ext>
            </p:extLst>
          </p:nvPr>
        </p:nvGraphicFramePr>
        <p:xfrm>
          <a:off x="660799" y="4659884"/>
          <a:ext cx="10186942" cy="4983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55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6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4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8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Мягкий контакт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Жесткий контакт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Вакуумный контакт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3" y="790221"/>
            <a:ext cx="5362575" cy="37719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485041" y="6354427"/>
            <a:ext cx="4114800" cy="3651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6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3200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Фотолитография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3811" y="3881147"/>
            <a:ext cx="5286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Плюсы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Высокая скорость (промышленность)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масочной и безмасочной литографии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Минусы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Вышли на предел разрешение. Дальнейшее уменьшение невозможно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Дорого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272" y="926923"/>
            <a:ext cx="6829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разрешающая способность -  несколько десятков нм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(~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нм).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Стандартное разрешение до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λ/6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~32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λ=193 нм)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 достигается только с помощью очень сложной системы поочередной засветки – многократное экспонирование. Вероятность испортить рисунок при данном методе очень высока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26848" y="1681920"/>
            <a:ext cx="33128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=k*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/NA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NA=n*sin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числовая апертура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9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Фотолитография в ИФМ 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lip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521"/>
            <a:ext cx="5943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799" y="761302"/>
            <a:ext cx="609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становка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экспонирования контактной фотолитографии SUSS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MJB4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258557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лампой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UV400	UV300	UV250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контакт           	2.0µm  	&lt; 2.0µm     	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контакт        	1.0µm	&lt; 1.0µm      	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Вакуумный контакт   	&lt; 0.8µm	&lt; 0.6µm	&lt; 0.5µm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зазором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3.0µm	-	-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256" y="5876246"/>
            <a:ext cx="5761088" cy="1015614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Центр коллективного пользования</a:t>
            </a:r>
            <a:b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«Физика и технология микро- и наноструктур»</a:t>
            </a:r>
            <a:endParaRPr lang="en-US" sz="2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Ipmckp.ru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34856" y="5876246"/>
            <a:ext cx="5982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Парафин Алексей Евгеньевич– отдел технологии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приборов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62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Фотолитография в ИФМ 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816427"/>
            <a:ext cx="7859487" cy="589461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5608320" y="3259931"/>
            <a:ext cx="0" cy="19050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651863" y="1602377"/>
            <a:ext cx="957943" cy="16285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319502" y="1233045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мкм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48867" y="2093462"/>
            <a:ext cx="3043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Пример использования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Время засветки – 5 секунд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14360" y="5738959"/>
            <a:ext cx="3787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Парафин Алексей Евгеньевич – отдел </a:t>
            </a:r>
            <a:r>
              <a:rPr lang="ru-RU" dirty="0"/>
              <a:t>технологии </a:t>
            </a:r>
            <a:r>
              <a:rPr lang="ru-RU" dirty="0" err="1"/>
              <a:t>наноструктур</a:t>
            </a:r>
            <a:r>
              <a:rPr lang="ru-RU" dirty="0"/>
              <a:t> и приборов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78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Фотолитография в ИФМ РАН</a:t>
            </a:r>
          </a:p>
        </p:txBody>
      </p:sp>
      <p:pic>
        <p:nvPicPr>
          <p:cNvPr id="4" name="Рисунок 3" descr="upg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810668"/>
            <a:ext cx="7268087" cy="40879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016781"/>
            <a:ext cx="7268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бесконтактной оптической фотолитографии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слева – управляющий компьютер,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центру –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фотолитограф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справа – оптический микроскоп для контроля полученных масок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4770" y="2216666"/>
            <a:ext cx="4457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Объект–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тонкие плоскопараллельные пластины с гладкими поверхностями толщиной до 5 мм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габаритными размерами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мм до 50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мм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– до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14770" y="4247991"/>
            <a:ext cx="341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Безмасочная фотолитография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8086" y="738624"/>
            <a:ext cx="4704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HEIDELBERG INSTRUMENTS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μPG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0912" y="4951967"/>
            <a:ext cx="5761088" cy="1015614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Центр коллективного пользования</a:t>
            </a:r>
            <a:b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«Физика и технология микро- и наноструктур»</a:t>
            </a:r>
            <a:endParaRPr lang="en-US" sz="2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Ipmckp.ru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8192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Гусев Никита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 – отдел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6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Фотолитография в ИФМ РАН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779019"/>
            <a:ext cx="8024028" cy="60180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32174" y="2248291"/>
            <a:ext cx="246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0138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ЭУФ 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458"/>
            <a:ext cx="6076758" cy="61655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44964" y="3470151"/>
            <a:ext cx="47788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скорость (промышленность) – миллионы чипов в год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разрешение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стоимость комплекта масок (миллионы долларов за комплект)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стоимость оборудования (единицы в мире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4964" y="1342640"/>
            <a:ext cx="4928876" cy="147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волны – 13.5 нм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Достигнуто на данный момент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нм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нм – промышленность)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- наноэлектроника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– миллионы чипов в год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9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ЭУФ литография в ИФМ 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1" y="692457"/>
            <a:ext cx="2971799" cy="467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3285"/>
          <a:stretch>
            <a:fillRect/>
          </a:stretch>
        </p:blipFill>
        <p:spPr bwMode="auto">
          <a:xfrm>
            <a:off x="5287180" y="692456"/>
            <a:ext cx="5959940" cy="467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41639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Расчетное пространственное разрешение объектива ~ 30 </a:t>
            </a:r>
            <a:r>
              <a:rPr lang="ru-RU" dirty="0" smtClean="0"/>
              <a:t>нм.  Зона экспонирования – 0,6х0,6мм</a:t>
            </a:r>
            <a:r>
              <a:rPr lang="ru-RU" baseline="30000" dirty="0" smtClean="0"/>
              <a:t>2.</a:t>
            </a:r>
            <a:r>
              <a:rPr lang="ru-RU" dirty="0" smtClean="0"/>
              <a:t> . Типичный размер образца </a:t>
            </a:r>
            <a:r>
              <a:rPr lang="en-US" dirty="0" smtClean="0"/>
              <a:t>~ 5x</a:t>
            </a:r>
            <a:r>
              <a:rPr lang="ru-RU" dirty="0" smtClean="0"/>
              <a:t>5 мм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584" y="6246007"/>
            <a:ext cx="7608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Торопов Михаил Николаевич – отдел многослойной рентгеновской оптики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44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Безмасочная ЭУФ 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272" y="1325585"/>
            <a:ext cx="115495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– получить бесмасочную литографию с высоким разрешением и относительно высокой скоростью производства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отличие от ЭУФ литографии – комплект масок заменяет одна динамическая маска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маска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микрофокусные рентгеновские трубки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матрица микрозеркал с нанесенным поверх отражающем покрытием.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и работы, ведущиеся в ИФМ РАН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коррекция подложек сложной формы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многослойных систем на подложки любой формы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фильтров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пеликлов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новых источников рентгеновского 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353020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6536" y="1000701"/>
            <a:ext cx="755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др.-греч.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λίθος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«камень» +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«пишу, рисую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получения определённого рисунка на поверхности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23" y="2834463"/>
            <a:ext cx="6893328" cy="3399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3" y="823088"/>
            <a:ext cx="4082144" cy="5873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70613" y="6326940"/>
            <a:ext cx="236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 под микроскопом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1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572" y="1168179"/>
            <a:ext cx="5962171" cy="37388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917"/>
            <a:ext cx="4304036" cy="60540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Безмасочная ЭУФ 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96640" y="1859280"/>
            <a:ext cx="269748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99710" y="324433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7х7 мкм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4572" y="798847"/>
            <a:ext cx="7240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Микрофокусные рентгеновские трубки (МФРТ)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4572" y="5078435"/>
            <a:ext cx="724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волны – 11.4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МФРТ – 10х10 мм, 2,5х10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пикселей.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35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Безмасочная ЭУФ 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хема литографа с SLM маской Model (1).png"/>
          <p:cNvPicPr>
            <a:picLocks noChangeAspect="1"/>
          </p:cNvPicPr>
          <p:nvPr/>
        </p:nvPicPr>
        <p:blipFill>
          <a:blip r:embed="rId2"/>
          <a:srcRect b="3473"/>
          <a:stretch>
            <a:fillRect/>
          </a:stretch>
        </p:blipFill>
        <p:spPr bwMode="auto">
          <a:xfrm>
            <a:off x="152400" y="819402"/>
            <a:ext cx="4402824" cy="601133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72" y="1371600"/>
            <a:ext cx="4491499" cy="28202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596640" y="1793968"/>
            <a:ext cx="2950991" cy="223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72" y="4191876"/>
            <a:ext cx="4190433" cy="26388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14572" y="798847"/>
            <a:ext cx="724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DLP6500BFYE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Texas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цифровое микрозеркальное устройство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71463" y="1900064"/>
            <a:ext cx="2758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Размер одного микрозеркала порядка 7х7 мкм.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Толщина микрозеркал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~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нескольких сотен нм.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Угол наклона 12 градусов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69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Безмасочная ЭУФ литография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1486" y="974662"/>
            <a:ext cx="117400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ограничение работоспособности микрозеркал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осаждении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Mo/Be/Si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микрозеркала перестают функционировать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Возможно, причина неработоспособности микрозеркал после осаждение 40-ка периодов отражающего покрытия состоит в подпыле металлических частиц Мо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контактную область под микрозеркалами, которая приводит к замыканию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проведен эксперимент – осаждение защитной пленки на всю поверхность матрицы микрозеркал в газовой среде.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осаждении 5-ти периодов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Mo/Be/Si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микрозеркала функционируют. Однако, при осаждении 40-ка периодов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Mo/Be/Si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микрозеркала перестают функционировать.</a:t>
            </a:r>
          </a:p>
          <a:p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решения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изготовление бесстрессовых высокоотражающих зеркал, состоящих из диэлектрических или полупроводниковых материалов с проводимостью, как у кремния или хуже.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провести исследование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нитридизованных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многослойных систем Мо/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Mo/Be/Si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проводимость многослойной системы и отдельных пленок материалов при увеличении содержания Азота в установке магнетронного осаждения, определить напряжение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коэффициент отражения многослойной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Подобрать оптимальные параметры и изготовить высокоотражающие, бесстрессовые, непроводящие многослойные зеркала на матрицу микрозеркал.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53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95E8FFB-D609-4424-8602-C6D33D09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8B37-903D-44C0-8D5B-21402AB7AC31}" type="slidenum">
              <a:rPr lang="ru-RU" smtClean="0"/>
              <a:t>33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83E2FD-E952-4588-B9CC-9FBD3B0A28E1}"/>
              </a:ext>
            </a:extLst>
          </p:cNvPr>
          <p:cNvSpPr/>
          <p:nvPr/>
        </p:nvSpPr>
        <p:spPr>
          <a:xfrm>
            <a:off x="0" y="2430246"/>
            <a:ext cx="12192000" cy="199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3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" y="4887356"/>
            <a:ext cx="4887149" cy="1307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2" y="2450729"/>
            <a:ext cx="4712442" cy="12057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472" y="760508"/>
            <a:ext cx="11848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чувствительный у определенному излучению материал.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Наносится на обрабатываемый материал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получить соответствующее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316" y="631561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Негативный резист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9230" y="3777012"/>
            <a:ext cx="2459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Позитивный резист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2398218"/>
            <a:ext cx="6602867" cy="29661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28969" y="5733385"/>
            <a:ext cx="499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принцип работы литографии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841" y="2317730"/>
            <a:ext cx="4967704" cy="4527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Электронно-лучевая 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70" y="834396"/>
            <a:ext cx="7103260" cy="55821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39753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электронной литографии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8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Электронно-лучевая литография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8569" y="4669917"/>
            <a:ext cx="5814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размер рабочей области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(даже при многолучевой литографии)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569" y="857663"/>
            <a:ext cx="119100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сфокусированного пучка электронов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резистом. Отклоняющая система задает направление пучка.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возможно векторное и растровое.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Разрешающая способность 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возможности многолучевого сканирования – увеличивает скорость работы. Минусы – взаимное отталкивание электронных пучков необходимо учитывать. Невозможно увеличивать количество пучков до бесконечности.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569" y="4808520"/>
            <a:ext cx="3401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Бесшаблонная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разрешение</a:t>
            </a:r>
          </a:p>
        </p:txBody>
      </p:sp>
    </p:spTree>
    <p:extLst>
      <p:ext uri="{BB962C8B-B14F-4D97-AF65-F5344CB8AC3E}">
        <p14:creationId xmlns:p14="http://schemas.microsoft.com/office/powerpoint/2010/main" val="374889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Электронно-лучевая литография в ИФМ 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6257" y="819133"/>
            <a:ext cx="602524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Приставка для электронной литографии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Raith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ELPHY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</a:p>
          <a:p>
            <a:endParaRPr lang="ru-RU" dirty="0" smtClean="0">
              <a:solidFill>
                <a:srgbClr val="3D4B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Подсоединена к сканирующему электронному микроскопу 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 50 VP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Позволяет проводить экспонирование электронным пучком поверхности образцов с нанесенным резистом по виртуальному шаблону, заложенному в управляющий компьютер, что позволяет после проявления получать резистивные маски различной топологии с размерами, которые определяются свойствами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i="0" dirty="0">
              <a:solidFill>
                <a:srgbClr val="3D4B6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Разрешающая способность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10нм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13715" r="5099" b="5450"/>
          <a:stretch>
            <a:fillRect/>
          </a:stretch>
        </p:blipFill>
        <p:spPr bwMode="auto">
          <a:xfrm>
            <a:off x="63663" y="819133"/>
            <a:ext cx="5761088" cy="442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663" y="5369675"/>
            <a:ext cx="5761088" cy="1015614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Центр коллективного пользования</a:t>
            </a:r>
            <a:b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«Физика и технология микро- и наноструктур»</a:t>
            </a:r>
            <a:endParaRPr lang="en-US" sz="2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Ipmckp.ru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89725" y="5738958"/>
            <a:ext cx="6202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Скороходов Евгений Владимирович–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магнитных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9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Электронно-лучевая литография в ИФМ 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7" descr="mask1 zone2   015"/>
          <p:cNvPicPr preferRelativeResize="0">
            <a:picLocks noChangeAspect="1" noChangeArrowheads="1"/>
          </p:cNvPicPr>
          <p:nvPr/>
        </p:nvPicPr>
        <p:blipFill>
          <a:blip r:embed="rId2"/>
          <a:srcRect l="-857" r="5762" b="3072"/>
          <a:stretch>
            <a:fillRect/>
          </a:stretch>
        </p:blipFill>
        <p:spPr bwMode="auto">
          <a:xfrm>
            <a:off x="119717" y="853339"/>
            <a:ext cx="8215370" cy="52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19717" y="6077502"/>
            <a:ext cx="11914440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6" rIns="91392" bIns="456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СЭМ-изображение массива магнитных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нанодисков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многослойных тонких пленок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перпендикулярной анизотропией. Плотность частиц около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0.8×10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bits/cm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35087" y="1559112"/>
            <a:ext cx="3699070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6" rIns="91392" bIns="456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решетка ФМ наночастиц диаметром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51975" y="4144130"/>
            <a:ext cx="3465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1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08DA1D-9ECC-4154-B697-781BA28A548C}"/>
              </a:ext>
            </a:extLst>
          </p:cNvPr>
          <p:cNvSpPr/>
          <p:nvPr/>
        </p:nvSpPr>
        <p:spPr>
          <a:xfrm>
            <a:off x="0" y="0"/>
            <a:ext cx="12192000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Электронно-лучевая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литография в ИФМ РАН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5" y="1209187"/>
            <a:ext cx="5967225" cy="41443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08294" y="812709"/>
            <a:ext cx="5694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автоэмиссионный электронно-ионный (двухлучевой) растровый электронный микроскоп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 40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EsB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8294" y="2724868"/>
            <a:ext cx="56949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исследования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нанопрепарирования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локального ионного травления/осаждения и подготовки сверхтонких срезов для исследований методами ПЭМ. Имеется возможность локального ионно-стимулированного осаждения нескольких материалов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,вольфрам и 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Разрешающая способность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 ~1 нм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1843" y="5587190"/>
            <a:ext cx="5761088" cy="1015614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Центр коллективного пользования</a:t>
            </a:r>
            <a:b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cs typeface="Times New Roman" pitchFamily="18" charset="0"/>
              </a:rPr>
              <a:t>«Физика и технология микро- и наноструктур»</a:t>
            </a:r>
            <a:endParaRPr lang="en-US" sz="2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Ipmckp.ru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36921" y="5738958"/>
            <a:ext cx="635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Гусев Сергей Александрович – отдел магнитных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70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1266</Words>
  <Application>Microsoft Office PowerPoint</Application>
  <PresentationFormat>Широкоэкранный</PresentationFormat>
  <Paragraphs>269</Paragraphs>
  <Slides>33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PT Sans</vt:lpstr>
      <vt:lpstr>Times New Roman</vt:lpstr>
      <vt:lpstr>Тема Office</vt:lpstr>
      <vt:lpstr>Виды и принципы литографии. Литография в ИФМ 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Смертин Руслан</dc:creator>
  <cp:lastModifiedBy>Смертин Руслан</cp:lastModifiedBy>
  <cp:revision>393</cp:revision>
  <dcterms:created xsi:type="dcterms:W3CDTF">2020-02-26T08:17:06Z</dcterms:created>
  <dcterms:modified xsi:type="dcterms:W3CDTF">2020-11-05T13:28:17Z</dcterms:modified>
</cp:coreProperties>
</file>