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3" r:id="rId3"/>
    <p:sldId id="259" r:id="rId4"/>
    <p:sldId id="264" r:id="rId5"/>
    <p:sldId id="265" r:id="rId6"/>
    <p:sldId id="284" r:id="rId7"/>
    <p:sldId id="283" r:id="rId8"/>
    <p:sldId id="285" r:id="rId9"/>
    <p:sldId id="286" r:id="rId10"/>
    <p:sldId id="267" r:id="rId11"/>
    <p:sldId id="269" r:id="rId12"/>
    <p:sldId id="268" r:id="rId13"/>
    <p:sldId id="273" r:id="rId14"/>
    <p:sldId id="270" r:id="rId15"/>
    <p:sldId id="287" r:id="rId16"/>
    <p:sldId id="271" r:id="rId17"/>
    <p:sldId id="272" r:id="rId18"/>
    <p:sldId id="288" r:id="rId19"/>
    <p:sldId id="274" r:id="rId20"/>
    <p:sldId id="275" r:id="rId21"/>
    <p:sldId id="289" r:id="rId22"/>
    <p:sldId id="290" r:id="rId23"/>
    <p:sldId id="276" r:id="rId24"/>
    <p:sldId id="277" r:id="rId25"/>
    <p:sldId id="279" r:id="rId26"/>
    <p:sldId id="291" r:id="rId27"/>
    <p:sldId id="280" r:id="rId28"/>
    <p:sldId id="292" r:id="rId29"/>
    <p:sldId id="281" r:id="rId30"/>
    <p:sldId id="26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DDCB5-8B5C-4DB8-8D20-45EEF785A07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1CCBE-D6D2-4C95-A9F0-7E920FC3B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60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1CCBE-D6D2-4C95-A9F0-7E920FC3B72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83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7804" y="1371600"/>
            <a:ext cx="6907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mtClean="0">
                <a:latin typeface="Arial" pitchFamily="34" charset="0"/>
                <a:cs typeface="Arial" pitchFamily="34" charset="0"/>
              </a:rPr>
              <a:t>Магниторезистивная память </a:t>
            </a:r>
          </a:p>
          <a:p>
            <a:pPr algn="ctr"/>
            <a:r>
              <a:rPr lang="ru-RU" sz="3600" b="1" smtClean="0">
                <a:latin typeface="Arial" pitchFamily="34" charset="0"/>
                <a:cs typeface="Arial" pitchFamily="34" charset="0"/>
              </a:rPr>
              <a:t>с произвольным доступом</a:t>
            </a:r>
            <a:endParaRPr lang="ru-RU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1033" y="3466215"/>
            <a:ext cx="267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latin typeface="Arial" pitchFamily="34" charset="0"/>
                <a:cs typeface="Arial" pitchFamily="34" charset="0"/>
              </a:rPr>
              <a:t>Пашенькин И. Ю.</a:t>
            </a: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6186" y="6060557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smtClean="0">
                <a:latin typeface="Arial" pitchFamily="34" charset="0"/>
                <a:cs typeface="Arial" pitchFamily="34" charset="0"/>
              </a:rPr>
              <a:t>2024 г</a:t>
            </a:r>
            <a:endParaRPr lang="ru-RU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02" t="18565" b="11232"/>
          <a:stretch>
            <a:fillRect/>
          </a:stretch>
        </p:blipFill>
        <p:spPr bwMode="auto">
          <a:xfrm>
            <a:off x="754911" y="4062248"/>
            <a:ext cx="2636874" cy="264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149" y="1665126"/>
            <a:ext cx="4324733" cy="38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559"/>
          <a:stretch>
            <a:fillRect/>
          </a:stretch>
        </p:blipFill>
        <p:spPr bwMode="auto">
          <a:xfrm>
            <a:off x="769679" y="992720"/>
            <a:ext cx="3624049" cy="290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242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Field written MRAM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999" y="938742"/>
            <a:ext cx="3315230" cy="332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199"/>
            <a:ext cx="3522134" cy="332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283" y="4048125"/>
            <a:ext cx="2711449" cy="25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4987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Field written MRAM. Conventional MRAM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78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1" y="1057275"/>
            <a:ext cx="39497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342" y="1597025"/>
            <a:ext cx="3274515" cy="369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240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Field written MRAM. Toggle MRAM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1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75769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Серийное производство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4-Mb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toggle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MRAM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начато 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2006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компанией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Freescale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Semiconductor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 сих пор производится компанией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Everspin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Преимущества: высокая термическая стабильность; неограниченное число циклов перезаписи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Недостатки: низкая плотность записи; относительно низкая скорость записи (характерное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время записи ≈ 25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);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240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Field written MRAM. Toggle MRAM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88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362" y="1376891"/>
            <a:ext cx="4592637" cy="199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73566" y="814401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Slonczewski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Berger </a:t>
            </a:r>
            <a:r>
              <a:rPr lang="ru-RU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1996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44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Spin-transfer torque MRAM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30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362" y="1376891"/>
            <a:ext cx="4592637" cy="199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442" y="3622675"/>
            <a:ext cx="639445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73566" y="814401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Slonczewski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Berger </a:t>
            </a:r>
            <a:r>
              <a:rPr lang="ru-RU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1996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099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Spin-transfer torque (STT)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MRAM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0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59" y="1056747"/>
            <a:ext cx="2842178" cy="12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371" y="894821"/>
            <a:ext cx="2993495" cy="152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04017"/>
            <a:ext cx="7061200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Spin-transfer torque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57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495"/>
          <a:stretch/>
        </p:blipFill>
        <p:spPr bwMode="auto">
          <a:xfrm>
            <a:off x="1115495" y="3937000"/>
            <a:ext cx="4152900" cy="8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50" y="566207"/>
            <a:ext cx="87234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208" y="5334000"/>
            <a:ext cx="1723270" cy="1388542"/>
          </a:xfrm>
          <a:prstGeom prst="rect">
            <a:avLst/>
          </a:prstGeom>
          <a:noFill/>
          <a:ln w="25400">
            <a:noFill/>
            <a:prstDash val="lgDash"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5395607" y="3734017"/>
            <a:ext cx="1724872" cy="1335759"/>
            <a:chOff x="4989195" y="3818683"/>
            <a:chExt cx="2714625" cy="210223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195" y="3818683"/>
              <a:ext cx="2714625" cy="210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Прямая со стрелкой 8"/>
            <p:cNvCxnSpPr/>
            <p:nvPr/>
          </p:nvCxnSpPr>
          <p:spPr>
            <a:xfrm>
              <a:off x="6363547" y="4284138"/>
              <a:ext cx="6451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6375401" y="4705778"/>
              <a:ext cx="6451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515" r="26147"/>
          <a:stretch/>
        </p:blipFill>
        <p:spPr bwMode="auto">
          <a:xfrm>
            <a:off x="2233095" y="5528734"/>
            <a:ext cx="30670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196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Критический ток переключения ячейки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STT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MRAM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56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3117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Почему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PP STT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MRAM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?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1100667"/>
            <a:ext cx="8575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Ниже плотность тока записи при равных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Лучшая масштабируемость по сравнению с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IP STT-MRAM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круглая форма,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слабая чувствительность к дефектам формы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7517" y="2791883"/>
            <a:ext cx="4244721" cy="307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6533" y="5935133"/>
            <a:ext cx="329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Диаметр ТМР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контакта</a:t>
            </a:r>
            <a:r>
              <a:rPr lang="ru-RU" dirty="0" smtClean="0"/>
              <a:t> ≈ 20 </a:t>
            </a:r>
            <a:r>
              <a:rPr lang="ru-RU" dirty="0" err="1" smtClean="0"/>
              <a:t>нм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8787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026" y="901517"/>
            <a:ext cx="3106368" cy="31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515" r="26147"/>
          <a:stretch/>
        </p:blipFill>
        <p:spPr bwMode="auto">
          <a:xfrm>
            <a:off x="490734" y="5093402"/>
            <a:ext cx="30670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1003" y="4450317"/>
            <a:ext cx="116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TMR ~ t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810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Трилемма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STT-MRAM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7533" y="1676401"/>
            <a:ext cx="2674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Энергопотребление</a:t>
            </a:r>
          </a:p>
          <a:p>
            <a:r>
              <a:rPr lang="ru-RU" dirty="0" smtClean="0"/>
              <a:t>Пропускная способность </a:t>
            </a:r>
          </a:p>
          <a:p>
            <a:r>
              <a:rPr lang="ru-RU" dirty="0" smtClean="0"/>
              <a:t>транзисторов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7333" y="1761066"/>
            <a:ext cx="228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Скорость считывания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5383" y="5113867"/>
            <a:ext cx="5253048" cy="6979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280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План: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Общий принцип работы магниторезистивной памяти с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произвольным доступом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MRAM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Коммерчески доступные типы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MRAM;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Перспективные направления разработки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MRAM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02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349" y="1825108"/>
            <a:ext cx="8569842" cy="358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004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Снижение тока переключения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STT-MRAM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Двухбарьерная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ТМР-структура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36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Увеличение термической стабильности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STT-MRAM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03" r="59423"/>
          <a:stretch/>
        </p:blipFill>
        <p:spPr bwMode="auto">
          <a:xfrm>
            <a:off x="1083733" y="2683906"/>
            <a:ext cx="3750734" cy="300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35" y="1789799"/>
            <a:ext cx="4845474" cy="643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36"/>
          <a:stretch/>
        </p:blipFill>
        <p:spPr bwMode="auto">
          <a:xfrm>
            <a:off x="4978399" y="1607581"/>
            <a:ext cx="4166892" cy="409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5430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59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STT-MRAM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сегодня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97467"/>
            <a:ext cx="927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 компания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Everspin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приступила </a:t>
            </a:r>
            <a:r>
              <a:rPr lang="ru-RU" dirty="0">
                <a:latin typeface="Arial" pitchFamily="34" charset="0"/>
                <a:cs typeface="Arial" pitchFamily="34" charset="0"/>
              </a:rPr>
              <a:t> 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производству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STT-MRAM </a:t>
            </a:r>
            <a:r>
              <a:rPr lang="ru-RU" dirty="0">
                <a:latin typeface="Arial" pitchFamily="34" charset="0"/>
                <a:cs typeface="Arial" pitchFamily="34" charset="0"/>
              </a:rPr>
              <a:t>ёмкостью 1 Гбит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867" y="1761405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Преимущества: компактность и масштабируемость; относительно высокая скорость записи (5 – 10 нс); </a:t>
            </a:r>
          </a:p>
          <a:p>
            <a:endParaRPr lang="ru-RU" smtClean="0">
              <a:latin typeface="Arial" pitchFamily="34" charset="0"/>
              <a:cs typeface="Arial" pitchFamily="34" charset="0"/>
            </a:endParaRPr>
          </a:p>
          <a:p>
            <a:r>
              <a:rPr lang="ru-RU" smtClean="0">
                <a:latin typeface="Arial" pitchFamily="34" charset="0"/>
                <a:cs typeface="Arial" pitchFamily="34" charset="0"/>
              </a:rPr>
              <a:t>Недостатки: высокая плотность тока записи (≥10</a:t>
            </a:r>
            <a:r>
              <a:rPr lang="ru-RU" baseline="3000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mtClean="0">
                <a:latin typeface="Arial" pitchFamily="34" charset="0"/>
                <a:cs typeface="Arial" pitchFamily="34" charset="0"/>
              </a:rPr>
              <a:t> А/см</a:t>
            </a:r>
            <a:r>
              <a:rPr lang="ru-RU" baseline="3000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mtClean="0">
                <a:latin typeface="Arial" pitchFamily="34" charset="0"/>
                <a:cs typeface="Arial" pitchFamily="34" charset="0"/>
              </a:rPr>
              <a:t>); ограниченное число циклов перезаписи </a:t>
            </a:r>
            <a:r>
              <a:rPr lang="ru-RU" smtClean="0">
                <a:latin typeface="Arial" pitchFamily="34" charset="0"/>
                <a:cs typeface="Arial" pitchFamily="34" charset="0"/>
              </a:rPr>
              <a:t>(~</a:t>
            </a:r>
            <a:r>
              <a:rPr lang="ru-RU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baseline="3000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mtClean="0">
                <a:latin typeface="Arial" pitchFamily="34" charset="0"/>
                <a:cs typeface="Arial" pitchFamily="34" charset="0"/>
              </a:rPr>
              <a:t>); </a:t>
            </a:r>
            <a:r>
              <a:rPr lang="ru-RU" smtClean="0">
                <a:latin typeface="Arial" pitchFamily="34" charset="0"/>
                <a:cs typeface="Arial" pitchFamily="34" charset="0"/>
              </a:rPr>
              <a:t>низкая термическая стабильность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84" y="3473450"/>
            <a:ext cx="7918450" cy="28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6955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tails are in the caption following th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etails are in the caption following the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253" y="894243"/>
            <a:ext cx="4805893" cy="33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9" descr="Details are in the caption following the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012" y="4380824"/>
            <a:ext cx="4779433" cy="209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6075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Перспективные направления разработки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MRAM.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Voltage control of a magnetic anisotropy (VCMA)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631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135" y="3104240"/>
            <a:ext cx="4339057" cy="336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321" y="1153769"/>
            <a:ext cx="2876403" cy="41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Details are in the caption following th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005" y="759738"/>
            <a:ext cx="3514195" cy="20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5064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VCMA-MRAM.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Переключение состояния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06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139" y="1780511"/>
            <a:ext cx="8357191" cy="303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6236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VCMA-MRAM.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Детерминированное переключение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488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VCMA-MRAM.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Почему не на рынке?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75769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Преимущества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: малая плотность тока записи (~ 10</a:t>
            </a:r>
            <a:r>
              <a:rPr lang="ru-RU" sz="2000" baseline="3000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А/см</a:t>
            </a:r>
            <a:r>
              <a:rPr lang="ru-RU" sz="2000" baseline="3000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); большое число циклов перезаписи (&gt; 10</a:t>
            </a:r>
            <a:r>
              <a:rPr lang="ru-RU" sz="2000" baseline="30000" smtClean="0">
                <a:latin typeface="Arial" pitchFamily="34" charset="0"/>
                <a:cs typeface="Arial" pitchFamily="34" charset="0"/>
              </a:rPr>
              <a:t>14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); сверхнизкое энергопотребление; высокая скорость записи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smtClean="0">
                <a:latin typeface="Arial"/>
                <a:cs typeface="Arial"/>
              </a:rPr>
              <a:t>&lt; 1 </a:t>
            </a:r>
            <a:r>
              <a:rPr lang="ru-RU" sz="2000" smtClean="0">
                <a:latin typeface="Arial"/>
                <a:cs typeface="Arial"/>
              </a:rPr>
              <a:t>нс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smtClean="0">
                <a:latin typeface="Arial" pitchFamily="34" charset="0"/>
                <a:cs typeface="Arial" pitchFamily="34" charset="0"/>
              </a:rPr>
              <a:t>Принципиальный недостаток: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низкая термическая стабильность (время хранения данных менее месяца), связанная с малыми эффектами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VCMA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. Для корректной работы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VCMA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MRAM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используются свободные слои со слабой перпендикулярной анизотропией.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www.eeweb.com/wp-content/uploads/sep2121_Figure-3-SOT-M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004" y="2711524"/>
            <a:ext cx="39147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01" y="2494110"/>
            <a:ext cx="4346904" cy="296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3842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Spin-orbit torque (SOT) MRAM.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99" y="864781"/>
            <a:ext cx="9080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SOT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как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STT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, только спин-поляризованный ток инжектируется из тяжелого </a:t>
            </a:r>
          </a:p>
          <a:p>
            <a:r>
              <a:rPr lang="ru-RU" sz="2000" smtClean="0">
                <a:latin typeface="Arial" pitchFamily="34" charset="0"/>
                <a:cs typeface="Arial" pitchFamily="34" charset="0"/>
              </a:rPr>
              <a:t>металла за счет спинового эффекта Холла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6306" y="1697665"/>
            <a:ext cx="4890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обеспечения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переключения необходимо магнитное поле в плоскости ТМР-контакта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63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SOT MRAM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75769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smtClean="0">
                <a:latin typeface="Arial" pitchFamily="34" charset="0"/>
                <a:cs typeface="Arial" pitchFamily="34" charset="0"/>
              </a:rPr>
              <a:t>Преимущества: высокая скорость записи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smtClean="0">
                <a:latin typeface="Arial"/>
                <a:cs typeface="Arial"/>
              </a:rPr>
              <a:t>&lt; 1 </a:t>
            </a:r>
            <a:r>
              <a:rPr lang="ru-RU" sz="2000" smtClean="0">
                <a:latin typeface="Arial"/>
                <a:cs typeface="Arial"/>
              </a:rPr>
              <a:t>нс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; большое число циклов перезаписи (&gt; 10</a:t>
            </a:r>
            <a:r>
              <a:rPr lang="ru-RU" sz="2000" baseline="30000" smtClean="0">
                <a:latin typeface="Arial" pitchFamily="34" charset="0"/>
                <a:cs typeface="Arial" pitchFamily="34" charset="0"/>
              </a:rPr>
              <a:t>14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);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smtClean="0">
                <a:latin typeface="Arial" pitchFamily="34" charset="0"/>
                <a:cs typeface="Arial" pitchFamily="34" charset="0"/>
              </a:rPr>
              <a:t>Недостатки: Отностительно большой латеральный размер, обусловленный наличием в каждом элементе продольшой шины записи и большого селекторного транзистора, который должен выдерживать внушительный ток (выше чем в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STT-MRAM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232" y="1329071"/>
            <a:ext cx="5761135" cy="498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824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Voltage gate (VG)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SOT-MRAM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. Несколько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SOT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-ячеек на одной шине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2064"/>
            <a:ext cx="4763084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441" y="1060819"/>
            <a:ext cx="2871837" cy="20859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9991" y="3240495"/>
            <a:ext cx="1449431" cy="23336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404" y="3586494"/>
            <a:ext cx="1795573" cy="164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6675" y="1181100"/>
            <a:ext cx="4886326" cy="4352925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3026" y="981075"/>
            <a:ext cx="3905250" cy="4886325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26642" y="5273749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MRAM cell</a:t>
            </a:r>
            <a:endParaRPr lang="ru-RU" sz="160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509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Память с произвольным доступом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(RAM)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8018" y="2923953"/>
            <a:ext cx="4338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mtClean="0"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52" y="1601416"/>
            <a:ext cx="3919489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879" y="1484784"/>
            <a:ext cx="5007121" cy="410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66" y="1447799"/>
            <a:ext cx="4038600" cy="4134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20982" y="1456660"/>
            <a:ext cx="4993758" cy="4125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7184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Ячейка памяти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MRAM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Туннельное магнетосопротивление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58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739" y="1722479"/>
            <a:ext cx="4940269" cy="403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5035"/>
            <a:ext cx="3853497" cy="295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6828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Требования 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MRAM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Считываемость состояния ячейки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75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83" y="1163325"/>
            <a:ext cx="3014553" cy="2097405"/>
          </a:xfrm>
          <a:prstGeom prst="rect">
            <a:avLst/>
          </a:prstGeom>
          <a:noFill/>
          <a:ln w="25400">
            <a:noFill/>
            <a:prstDash val="lgDash"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70" y="3328822"/>
            <a:ext cx="3010429" cy="186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4622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Коммерчески доступные типы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MRAM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8" y="77046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Field MRAM (1st Gen)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28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83" y="1163325"/>
            <a:ext cx="3014553" cy="2097405"/>
          </a:xfrm>
          <a:prstGeom prst="rect">
            <a:avLst/>
          </a:prstGeom>
          <a:noFill/>
          <a:ln w="25400">
            <a:noFill/>
            <a:prstDash val="lgDash"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462" y="1160150"/>
            <a:ext cx="2714625" cy="210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771814" y="1625605"/>
            <a:ext cx="64516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3668" y="2047245"/>
            <a:ext cx="64516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70" y="3328822"/>
            <a:ext cx="3010429" cy="186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305" y="3334164"/>
            <a:ext cx="2693131" cy="187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4622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Коммерчески доступные типы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MRAM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8" y="77046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Field MRAM (1st Gen)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5934" y="762000"/>
            <a:ext cx="276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IP STT MRAM (2nd Gen)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89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83" y="1163325"/>
            <a:ext cx="3014553" cy="2097405"/>
          </a:xfrm>
          <a:prstGeom prst="rect">
            <a:avLst/>
          </a:prstGeom>
          <a:noFill/>
          <a:ln w="25400">
            <a:noFill/>
            <a:prstDash val="lgDash"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6997" y="1151467"/>
            <a:ext cx="2622328" cy="2112967"/>
          </a:xfrm>
          <a:prstGeom prst="rect">
            <a:avLst/>
          </a:prstGeom>
          <a:noFill/>
          <a:ln w="25400">
            <a:noFill/>
            <a:prstDash val="lgDash"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462" y="1160150"/>
            <a:ext cx="2714625" cy="210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771814" y="1625605"/>
            <a:ext cx="64516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3668" y="2047245"/>
            <a:ext cx="64516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70" y="3328822"/>
            <a:ext cx="3010429" cy="186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305" y="3334164"/>
            <a:ext cx="2693131" cy="187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0474" y="3345424"/>
            <a:ext cx="2618127" cy="13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4622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Коммерчески доступные типы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MRAM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8" y="77046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Field MRAM (1st Gen)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535" y="745067"/>
            <a:ext cx="272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PP STT MRAM (3d Gen)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5934" y="762000"/>
            <a:ext cx="276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IP STT MRAM (2nd Gen)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28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83" y="1163325"/>
            <a:ext cx="3014553" cy="2097405"/>
          </a:xfrm>
          <a:prstGeom prst="rect">
            <a:avLst/>
          </a:prstGeom>
          <a:noFill/>
          <a:ln w="25400">
            <a:noFill/>
            <a:prstDash val="lgDash"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6997" y="1151467"/>
            <a:ext cx="2622328" cy="2112967"/>
          </a:xfrm>
          <a:prstGeom prst="rect">
            <a:avLst/>
          </a:prstGeom>
          <a:noFill/>
          <a:ln w="25400">
            <a:noFill/>
            <a:prstDash val="lgDash"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462" y="1160150"/>
            <a:ext cx="2714625" cy="210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771814" y="1625605"/>
            <a:ext cx="64516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3668" y="2047245"/>
            <a:ext cx="64516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70" y="3328822"/>
            <a:ext cx="3010429" cy="186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305" y="3334164"/>
            <a:ext cx="2693131" cy="187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0474" y="3345424"/>
            <a:ext cx="2618127" cy="13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30" y="5361130"/>
            <a:ext cx="3891512" cy="595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492" y="6123330"/>
            <a:ext cx="2342731" cy="519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53023" y="5295015"/>
            <a:ext cx="4845474" cy="643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4622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Коммерчески доступные типы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MRAM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8" y="77046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Field MRAM (1st Gen)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535" y="745067"/>
            <a:ext cx="272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PP STT MRAM (3d Gen)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5934" y="762000"/>
            <a:ext cx="276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IP STT MRAM (2nd Gen)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289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10363</TotalTime>
  <Words>531</Words>
  <Application>Microsoft Office PowerPoint</Application>
  <PresentationFormat>Экран (4:3)</PresentationFormat>
  <Paragraphs>84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Пашенькин Игорь Юрьевич</dc:creator>
  <cp:lastModifiedBy>pashenkin</cp:lastModifiedBy>
  <cp:revision>137</cp:revision>
  <dcterms:created xsi:type="dcterms:W3CDTF">2024-02-16T08:07:39Z</dcterms:created>
  <dcterms:modified xsi:type="dcterms:W3CDTF">2024-02-29T09:29:43Z</dcterms:modified>
</cp:coreProperties>
</file>