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56" r:id="rId3"/>
    <p:sldId id="257" r:id="rId4"/>
    <p:sldId id="277" r:id="rId5"/>
    <p:sldId id="260" r:id="rId6"/>
    <p:sldId id="262" r:id="rId7"/>
    <p:sldId id="278" r:id="rId8"/>
    <p:sldId id="263" r:id="rId9"/>
    <p:sldId id="279" r:id="rId10"/>
    <p:sldId id="264" r:id="rId11"/>
    <p:sldId id="284" r:id="rId12"/>
    <p:sldId id="280" r:id="rId13"/>
    <p:sldId id="271" r:id="rId14"/>
    <p:sldId id="281" r:id="rId15"/>
    <p:sldId id="282" r:id="rId16"/>
    <p:sldId id="283" r:id="rId17"/>
    <p:sldId id="273" r:id="rId18"/>
    <p:sldId id="266" r:id="rId19"/>
    <p:sldId id="285" r:id="rId20"/>
    <p:sldId id="286" r:id="rId21"/>
    <p:sldId id="268" r:id="rId22"/>
    <p:sldId id="287" r:id="rId23"/>
    <p:sldId id="269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F04"/>
    <a:srgbClr val="777777"/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C947-1037-4DDC-9D03-BBDB92234F65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18-E048-41E6-B551-8B6CB66F8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3BE18-E048-41E6-B551-8B6CB66F8D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42F04"/>
                </a:solidFill>
              </a:rPr>
              <a:t>Неохлаждаемые матричные датчики </a:t>
            </a:r>
            <a:r>
              <a:rPr lang="ru-RU" dirty="0" err="1" smtClean="0">
                <a:solidFill>
                  <a:srgbClr val="642F04"/>
                </a:solidFill>
              </a:rPr>
              <a:t>терагерцового</a:t>
            </a:r>
            <a:r>
              <a:rPr lang="ru-RU" dirty="0" smtClean="0">
                <a:solidFill>
                  <a:srgbClr val="642F04"/>
                </a:solidFill>
              </a:rPr>
              <a:t> диапазона</a:t>
            </a:r>
            <a:endParaRPr lang="ru-RU" dirty="0">
              <a:solidFill>
                <a:srgbClr val="642F0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4857760"/>
            <a:ext cx="2256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Королёв </a:t>
            </a:r>
            <a:r>
              <a:rPr lang="ru-RU" sz="2400" dirty="0" smtClean="0">
                <a:solidFill>
                  <a:srgbClr val="002060"/>
                </a:solidFill>
              </a:rPr>
              <a:t>Сергей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000108"/>
            <a:ext cx="579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Образовательный семинар аспирантов и студентов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Датчик на основе матрицы </a:t>
            </a:r>
            <a:r>
              <a:rPr lang="ru-RU" sz="3600" dirty="0" err="1" smtClean="0"/>
              <a:t>микроболометров</a:t>
            </a:r>
            <a:r>
              <a:rPr lang="ru-RU" sz="3600" dirty="0" smtClean="0"/>
              <a:t> (2)</a:t>
            </a:r>
            <a:endParaRPr lang="ru-RU" sz="36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2053590" cy="50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8148" y="385762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f=2.52THz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5220521" cy="51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Датчик на основе матрицы полевых транзисторов</a:t>
            </a:r>
            <a:endParaRPr lang="ru-RU" dirty="0"/>
          </a:p>
        </p:txBody>
      </p:sp>
      <p:pic>
        <p:nvPicPr>
          <p:cNvPr id="3" name="Рисунок 2" descr="Figure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429000"/>
            <a:ext cx="1964588" cy="99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643446"/>
            <a:ext cx="3400269" cy="189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357166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Технология на основе </a:t>
            </a:r>
            <a:r>
              <a:rPr lang="ru-RU" sz="2800" dirty="0" err="1" smtClean="0">
                <a:solidFill>
                  <a:srgbClr val="0070C0"/>
                </a:solidFill>
              </a:rPr>
              <a:t>комплементарных</a:t>
            </a:r>
            <a:r>
              <a:rPr lang="ru-RU" sz="2800" dirty="0" smtClean="0">
                <a:solidFill>
                  <a:srgbClr val="0070C0"/>
                </a:solidFill>
              </a:rPr>
              <a:t> структур металл-оксид-полупроводник (КМОП)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898414"/>
            <a:ext cx="1638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8802"/>
            <a:ext cx="16668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люс 5"/>
          <p:cNvSpPr/>
          <p:nvPr/>
        </p:nvSpPr>
        <p:spPr>
          <a:xfrm>
            <a:off x="4286248" y="2469918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14480" y="1428736"/>
            <a:ext cx="559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Кремниевая технология построения </a:t>
            </a:r>
            <a:r>
              <a:rPr lang="ru-RU" dirty="0" smtClean="0">
                <a:solidFill>
                  <a:srgbClr val="C00000"/>
                </a:solidFill>
              </a:rPr>
              <a:t>электронных схем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239848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ru-RU" dirty="0" smtClean="0"/>
              <a:t>МОП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239848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ru-RU" dirty="0" smtClean="0"/>
              <a:t>-МОП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3214686"/>
            <a:ext cx="778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Основное назначение – </a:t>
            </a:r>
            <a:r>
              <a:rPr lang="ru-RU" dirty="0" smtClean="0">
                <a:solidFill>
                  <a:srgbClr val="C00000"/>
                </a:solidFill>
              </a:rPr>
              <a:t>логические</a:t>
            </a:r>
            <a:r>
              <a:rPr lang="ru-RU" dirty="0" smtClean="0"/>
              <a:t> схемы (процессор) и схемы </a:t>
            </a:r>
            <a:r>
              <a:rPr lang="ru-RU" dirty="0" smtClean="0">
                <a:solidFill>
                  <a:srgbClr val="C00000"/>
                </a:solidFill>
              </a:rPr>
              <a:t>памяти</a:t>
            </a:r>
            <a:r>
              <a:rPr lang="ru-RU" dirty="0" smtClean="0"/>
              <a:t> (ОЗУ).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0"/>
            <a:ext cx="2352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357422" y="4000504"/>
            <a:ext cx="3593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Высокая скорость переключения;</a:t>
            </a:r>
          </a:p>
          <a:p>
            <a:pPr>
              <a:buFontTx/>
              <a:buChar char="-"/>
            </a:pPr>
            <a:r>
              <a:rPr lang="ru-RU" dirty="0" smtClean="0"/>
              <a:t> Малое энергопотребление.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lectromag_spectrum_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736"/>
            <a:ext cx="1514475" cy="493395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800000">
            <a:off x="1877436" y="396828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-1800000">
            <a:off x="1877437" y="289671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86050" y="5572140"/>
            <a:ext cx="192882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86050" y="6215082"/>
            <a:ext cx="192882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929066"/>
            <a:ext cx="19066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96607">
            <a:off x="3611435" y="4272417"/>
            <a:ext cx="730490" cy="1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143372" y="3714752"/>
            <a:ext cx="2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4500570"/>
            <a:ext cx="2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14744" y="4643446"/>
            <a:ext cx="71438" cy="714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786314" y="5357826"/>
            <a:ext cx="3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c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786314" y="6000768"/>
            <a:ext cx="36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v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211250" y="6215575"/>
            <a:ext cx="71438" cy="714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220000" flipH="1" flipV="1">
            <a:off x="2927868" y="5876244"/>
            <a:ext cx="642942" cy="3572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57488" y="571501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929058" y="5786454"/>
            <a:ext cx="50006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00430" y="571501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4139943" y="5786948"/>
            <a:ext cx="71438" cy="714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16740000" flipV="1">
            <a:off x="4068000" y="5662968"/>
            <a:ext cx="215303" cy="336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00694" y="4714884"/>
            <a:ext cx="244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</a:t>
            </a:r>
            <a:r>
              <a:rPr lang="en-US" dirty="0" smtClean="0"/>
              <a:t>ν=1T</a:t>
            </a:r>
            <a:r>
              <a:rPr lang="ru-RU" dirty="0" smtClean="0"/>
              <a:t>Гц </a:t>
            </a:r>
            <a:r>
              <a:rPr lang="en-US" dirty="0" err="1" smtClean="0">
                <a:solidFill>
                  <a:srgbClr val="FF0000"/>
                </a:solidFill>
              </a:rPr>
              <a:t>hν</a:t>
            </a:r>
            <a:r>
              <a:rPr lang="en-US" dirty="0" smtClean="0">
                <a:solidFill>
                  <a:srgbClr val="FF0000"/>
                </a:solidFill>
              </a:rPr>
              <a:t>=4.1</a:t>
            </a:r>
            <a:r>
              <a:rPr lang="ru-RU" dirty="0" err="1" smtClean="0">
                <a:solidFill>
                  <a:srgbClr val="FF0000"/>
                </a:solidFill>
              </a:rPr>
              <a:t>мэВ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500694" y="5214950"/>
            <a:ext cx="257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</a:t>
            </a:r>
            <a:r>
              <a:rPr lang="en-US" dirty="0" smtClean="0"/>
              <a:t>T=300</a:t>
            </a:r>
            <a:r>
              <a:rPr lang="ru-RU" dirty="0" smtClean="0"/>
              <a:t>К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=25.9</a:t>
            </a:r>
            <a:r>
              <a:rPr lang="ru-RU" dirty="0" err="1" smtClean="0">
                <a:solidFill>
                  <a:srgbClr val="FF0000"/>
                </a:solidFill>
              </a:rPr>
              <a:t>мэВ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14678" y="1714488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214678" y="2071678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500430" y="1928802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00430" y="2071678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86182" y="1834876"/>
            <a:ext cx="7788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МШУ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572000" y="1928802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572000" y="2071678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71736" y="1785926"/>
            <a:ext cx="10001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антенна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4857752" y="1571612"/>
            <a:ext cx="14287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Дальнейшая обработка сигнала</a:t>
            </a:r>
            <a:endParaRPr lang="ru-RU" dirty="0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7286644" y="2737108"/>
          <a:ext cx="1238250" cy="307975"/>
        </p:xfrm>
        <a:graphic>
          <a:graphicData uri="http://schemas.openxmlformats.org/presentationml/2006/ole">
            <p:oleObj spid="_x0000_s27649" name="Формула" r:id="rId6" imgW="812520" imgH="203040" progId="Equation.3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643174" y="2665670"/>
            <a:ext cx="484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Максимальная частота усиления транзистора:</a:t>
            </a:r>
            <a:endParaRPr lang="ru-RU" dirty="0"/>
          </a:p>
        </p:txBody>
      </p:sp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298026"/>
            <a:ext cx="19066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Прямая со стрелкой 59"/>
          <p:cNvCxnSpPr/>
          <p:nvPr/>
        </p:nvCxnSpPr>
        <p:spPr>
          <a:xfrm>
            <a:off x="7215206" y="1953134"/>
            <a:ext cx="7143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58082" y="172665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ru-RU" baseline="-25000" dirty="0" err="1" smtClean="0"/>
              <a:t>пр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>
            <a:off x="2071670" y="3429000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2857488" y="3286124"/>
            <a:ext cx="3640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Квадратичное детектирование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2844" y="357166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Детектирование на транзисторе в </a:t>
            </a:r>
            <a:r>
              <a:rPr lang="ru-RU" sz="2800" dirty="0" err="1" smtClean="0">
                <a:solidFill>
                  <a:srgbClr val="0070C0"/>
                </a:solidFill>
              </a:rPr>
              <a:t>терагерцовом</a:t>
            </a:r>
            <a:r>
              <a:rPr lang="ru-RU" sz="2800" dirty="0" smtClean="0">
                <a:solidFill>
                  <a:srgbClr val="0070C0"/>
                </a:solidFill>
              </a:rPr>
              <a:t> диапазоне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200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2085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85926"/>
            <a:ext cx="1571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285992"/>
            <a:ext cx="3419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643182"/>
            <a:ext cx="3781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3857628"/>
            <a:ext cx="4619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4572008"/>
            <a:ext cx="2066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000636"/>
            <a:ext cx="2038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42844" y="357166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Квадратичное детектирование (случай низких частот)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56524"/>
          <a:stretch>
            <a:fillRect/>
          </a:stretch>
        </p:blipFill>
        <p:spPr bwMode="auto">
          <a:xfrm>
            <a:off x="1500166" y="1285860"/>
            <a:ext cx="64913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14752"/>
            <a:ext cx="45538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357166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Квадратичное детектирование (случай высоких частот)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943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37052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500306"/>
            <a:ext cx="52436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429520" y="2285992"/>
          <a:ext cx="1389072" cy="357190"/>
        </p:xfrm>
        <a:graphic>
          <a:graphicData uri="http://schemas.openxmlformats.org/presentationml/2006/ole">
            <p:oleObj spid="_x0000_s44037" name="Формула" r:id="rId6" imgW="888840" imgH="228600" progId="Equation.3">
              <p:embed/>
            </p:oleObj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7429520" y="2786058"/>
          <a:ext cx="1368425" cy="357188"/>
        </p:xfrm>
        <a:graphic>
          <a:graphicData uri="http://schemas.openxmlformats.org/presentationml/2006/ole">
            <p:oleObj spid="_x0000_s44038" name="Формула" r:id="rId7" imgW="876240" imgH="228600" progId="Equation.3">
              <p:embed/>
            </p:oleObj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285720" y="2857496"/>
          <a:ext cx="1368425" cy="357188"/>
        </p:xfrm>
        <a:graphic>
          <a:graphicData uri="http://schemas.openxmlformats.org/presentationml/2006/ole">
            <p:oleObj spid="_x0000_s44039" name="Формула" r:id="rId8" imgW="876240" imgH="228600" progId="Equation.3">
              <p:embed/>
            </p:oleObj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57158" y="2357430"/>
          <a:ext cx="1309688" cy="357188"/>
        </p:xfrm>
        <a:graphic>
          <a:graphicData uri="http://schemas.openxmlformats.org/presentationml/2006/ole">
            <p:oleObj spid="_x0000_s44040" name="Формула" r:id="rId9" imgW="83808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2844" y="357166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Чувствительность квадратичного детектирования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19066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643306" y="1214422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Тип транзистора: </a:t>
            </a:r>
            <a:r>
              <a:rPr lang="en-US" dirty="0" smtClean="0"/>
              <a:t>n-type MOSFETs (Metal-Oxide-Semiconductor Field-Effect Transistors)</a:t>
            </a:r>
            <a:r>
              <a:rPr lang="ru-RU" dirty="0" smtClean="0"/>
              <a:t>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Затвор:</a:t>
            </a:r>
            <a:r>
              <a:rPr lang="ru-RU" dirty="0" smtClean="0"/>
              <a:t> </a:t>
            </a:r>
            <a:r>
              <a:rPr lang="en-US" dirty="0" smtClean="0"/>
              <a:t>n+ </a:t>
            </a:r>
            <a:r>
              <a:rPr lang="en-US" dirty="0" err="1" smtClean="0"/>
              <a:t>polySi</a:t>
            </a:r>
            <a:r>
              <a:rPr lang="en-US" dirty="0" smtClean="0"/>
              <a:t>, </a:t>
            </a:r>
            <a:r>
              <a:rPr lang="ru-RU" dirty="0" err="1" smtClean="0"/>
              <a:t>толщина=</a:t>
            </a:r>
            <a:r>
              <a:rPr lang="en-US" dirty="0" smtClean="0"/>
              <a:t>120nm, </a:t>
            </a:r>
            <a:r>
              <a:rPr lang="ru-RU" dirty="0" smtClean="0"/>
              <a:t>ширина=10</a:t>
            </a:r>
            <a:r>
              <a:rPr lang="ru-RU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m,</a:t>
            </a:r>
            <a:r>
              <a:rPr lang="en-US" dirty="0" smtClean="0"/>
              <a:t> </a:t>
            </a:r>
            <a:r>
              <a:rPr lang="ru-RU" dirty="0" smtClean="0"/>
              <a:t>длина=30-800</a:t>
            </a:r>
            <a:r>
              <a:rPr lang="en-US" dirty="0" smtClean="0"/>
              <a:t>nm;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Подзатворный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диэлектрик: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ru-RU" dirty="0" err="1" smtClean="0"/>
              <a:t>толщина=</a:t>
            </a:r>
            <a:r>
              <a:rPr lang="en-US" dirty="0" smtClean="0"/>
              <a:t>1.2nm.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3957635" cy="31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286380" y="4714884"/>
            <a:ext cx="79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600</a:t>
            </a:r>
            <a:r>
              <a:rPr lang="en-US" sz="1600" dirty="0" smtClean="0"/>
              <a:t>nm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3500438"/>
            <a:ext cx="79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</a:t>
            </a:r>
            <a:r>
              <a:rPr lang="ru-RU" sz="1600" dirty="0" smtClean="0"/>
              <a:t>00</a:t>
            </a:r>
            <a:r>
              <a:rPr lang="en-US" sz="1600" dirty="0" smtClean="0"/>
              <a:t>nm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86446" y="2928934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f=120GHz, T=300K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3429000"/>
            <a:ext cx="541935" cy="2428892"/>
          </a:xfrm>
          <a:prstGeom prst="rect">
            <a:avLst/>
          </a:prstGeom>
          <a:solidFill>
            <a:srgbClr val="C0504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39552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42844" y="357166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Детектирование на кремниевом транзисторе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3764756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4264819" cy="21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929066"/>
            <a:ext cx="3469005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14810" y="5715016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f=645GHz</a:t>
            </a:r>
            <a:endParaRPr lang="ru-RU" dirty="0" smtClean="0"/>
          </a:p>
          <a:p>
            <a:pPr algn="r"/>
            <a:r>
              <a:rPr lang="en-US" dirty="0" smtClean="0"/>
              <a:t>T=300K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57166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Датчик на полевых транзисторах, изготовленный по технологии КМОП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857364"/>
            <a:ext cx="410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42F04"/>
                </a:solidFill>
              </a:rPr>
              <a:t>Микрофотоснимок матричного датчика</a:t>
            </a:r>
            <a:endParaRPr lang="ru-RU" dirty="0">
              <a:solidFill>
                <a:srgbClr val="642F04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5572133" y="1643053"/>
            <a:ext cx="500069" cy="357187"/>
          </a:xfrm>
          <a:prstGeom prst="straightConnector1">
            <a:avLst/>
          </a:prstGeom>
          <a:ln>
            <a:solidFill>
              <a:srgbClr val="642F0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0628" y="1214422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642F04"/>
                </a:solidFill>
              </a:rPr>
              <a:t>Микрополосковая</a:t>
            </a:r>
            <a:r>
              <a:rPr lang="ru-RU" dirty="0" smtClean="0">
                <a:solidFill>
                  <a:srgbClr val="642F04"/>
                </a:solidFill>
              </a:rPr>
              <a:t> антенна</a:t>
            </a:r>
            <a:endParaRPr lang="ru-RU" dirty="0">
              <a:solidFill>
                <a:srgbClr val="642F0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6357958"/>
            <a:ext cx="435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42F04"/>
                </a:solidFill>
              </a:rPr>
              <a:t>Различные объекты в бумажном конверте</a:t>
            </a:r>
            <a:endParaRPr lang="ru-RU" dirty="0">
              <a:solidFill>
                <a:srgbClr val="642F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</a:rPr>
              <a:t>Микрополосковая</a:t>
            </a:r>
            <a:r>
              <a:rPr lang="ru-RU" sz="2800" dirty="0" smtClean="0">
                <a:solidFill>
                  <a:srgbClr val="0070C0"/>
                </a:solidFill>
              </a:rPr>
              <a:t> антенна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2857579" cy="33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71546"/>
            <a:ext cx="32861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876"/>
            <a:ext cx="2993222" cy="315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071546"/>
            <a:ext cx="4429156" cy="254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Сможем ли мы увидеть мир полностью?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37134">
            <a:off x="3807462" y="3548137"/>
            <a:ext cx="1005840" cy="1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94362">
            <a:off x="4040033" y="2686621"/>
            <a:ext cx="1005840" cy="1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9090">
            <a:off x="5254478" y="3329563"/>
            <a:ext cx="1005840" cy="1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87537">
            <a:off x="4468662" y="4329695"/>
            <a:ext cx="1005840" cy="1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0622">
            <a:off x="2611272" y="3329563"/>
            <a:ext cx="1005840" cy="1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121025" y="3000375"/>
          <a:ext cx="257175" cy="336550"/>
        </p:xfrm>
        <a:graphic>
          <a:graphicData uri="http://schemas.openxmlformats.org/presentationml/2006/ole">
            <p:oleObj spid="_x0000_s1027" name="Формула" r:id="rId4" imgW="164880" imgH="2156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87800" y="3286125"/>
          <a:ext cx="277813" cy="336550"/>
        </p:xfrm>
        <a:graphic>
          <a:graphicData uri="http://schemas.openxmlformats.org/presentationml/2006/ole">
            <p:oleObj spid="_x0000_s1028" name="Формула" r:id="rId5" imgW="177480" imgH="2156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621213" y="2643188"/>
          <a:ext cx="277812" cy="357187"/>
        </p:xfrm>
        <a:graphic>
          <a:graphicData uri="http://schemas.openxmlformats.org/presentationml/2006/ole">
            <p:oleObj spid="_x0000_s1029" name="Формула" r:id="rId6" imgW="177480" imgH="2286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559425" y="3000375"/>
          <a:ext cx="277813" cy="336550"/>
        </p:xfrm>
        <a:graphic>
          <a:graphicData uri="http://schemas.openxmlformats.org/presentationml/2006/ole">
            <p:oleObj spid="_x0000_s1030" name="Формула" r:id="rId7" imgW="177480" imgH="2156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621213" y="4143375"/>
          <a:ext cx="277812" cy="357188"/>
        </p:xfrm>
        <a:graphic>
          <a:graphicData uri="http://schemas.openxmlformats.org/presentationml/2006/ole">
            <p:oleObj spid="_x0000_s1031" name="Формула" r:id="rId8" imgW="177480" imgH="228600" progId="Equation.3">
              <p:embed/>
            </p:oleObj>
          </a:graphicData>
        </a:graphic>
      </p:graphicFrame>
      <p:pic>
        <p:nvPicPr>
          <p:cNvPr id="27" name="Рисунок 26" descr="electromag_spectrum_ru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1571612"/>
            <a:ext cx="1514475" cy="4933950"/>
          </a:xfrm>
          <a:prstGeom prst="rect">
            <a:avLst/>
          </a:prstGeom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3143248"/>
            <a:ext cx="12001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Рисунок 28" descr="0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1525" y="3786190"/>
            <a:ext cx="2415079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357166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</a:rPr>
              <a:t>Микрополосковая</a:t>
            </a:r>
            <a:r>
              <a:rPr lang="ru-RU" sz="2800" dirty="0" smtClean="0">
                <a:solidFill>
                  <a:srgbClr val="0070C0"/>
                </a:solidFill>
              </a:rPr>
              <a:t> антенна в датчике на полевых транзисторах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69125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792899" cy="53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29066"/>
            <a:ext cx="3528194" cy="270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6286512" y="4500570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15074" y="4143380"/>
            <a:ext cx="77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 ГГц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214974" cy="241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4546" y="135729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5x5x3cm</a:t>
            </a:r>
            <a:r>
              <a:rPr lang="en-US" baseline="30000" dirty="0" smtClean="0"/>
              <a:t>3</a:t>
            </a:r>
            <a:endParaRPr lang="ru-RU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5184454" cy="27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919494"/>
            <a:ext cx="3571900" cy="27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357166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Видеокамера с размером матрицы 32</a:t>
            </a:r>
            <a:r>
              <a:rPr lang="en-US" sz="2800" dirty="0" smtClean="0">
                <a:solidFill>
                  <a:srgbClr val="0070C0"/>
                </a:solidFill>
              </a:rPr>
              <a:t>x32 </a:t>
            </a:r>
            <a:r>
              <a:rPr lang="ru-RU" sz="2800" dirty="0" smtClean="0">
                <a:solidFill>
                  <a:srgbClr val="0070C0"/>
                </a:solidFill>
              </a:rPr>
              <a:t>элемента на диапазон частот 0.7-1.1 ТГц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Датчик на основе матрицы биполярных транзисторов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0166" y="1857364"/>
            <a:ext cx="591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Биполярные</a:t>
            </a:r>
            <a:r>
              <a:rPr lang="ru-RU" dirty="0" smtClean="0"/>
              <a:t> транзисторы – для </a:t>
            </a:r>
            <a:r>
              <a:rPr lang="ru-RU" dirty="0" smtClean="0">
                <a:solidFill>
                  <a:srgbClr val="00B050"/>
                </a:solidFill>
              </a:rPr>
              <a:t>аналоговых</a:t>
            </a:r>
            <a:r>
              <a:rPr lang="ru-RU" dirty="0" smtClean="0"/>
              <a:t> частей схемы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КМОП</a:t>
            </a:r>
            <a:r>
              <a:rPr lang="ru-RU" dirty="0" err="1" smtClean="0"/>
              <a:t>-транзисторы</a:t>
            </a:r>
            <a:r>
              <a:rPr lang="ru-RU" dirty="0" smtClean="0"/>
              <a:t> – для </a:t>
            </a:r>
            <a:r>
              <a:rPr lang="ru-RU" dirty="0" smtClean="0">
                <a:solidFill>
                  <a:srgbClr val="0070C0"/>
                </a:solidFill>
              </a:rPr>
              <a:t>логических</a:t>
            </a:r>
            <a:r>
              <a:rPr lang="ru-RU" dirty="0" smtClean="0"/>
              <a:t> частей схемы</a:t>
            </a:r>
            <a:endParaRPr lang="ru-RU" dirty="0"/>
          </a:p>
        </p:txBody>
      </p:sp>
      <p:pic>
        <p:nvPicPr>
          <p:cNvPr id="8" name="Рисунок 7" descr="Figur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00372"/>
            <a:ext cx="3943379" cy="3000396"/>
          </a:xfrm>
          <a:prstGeom prst="rect">
            <a:avLst/>
          </a:prstGeom>
        </p:spPr>
      </p:pic>
      <p:pic>
        <p:nvPicPr>
          <p:cNvPr id="9" name="Рисунок 8" descr="Figure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85" y="2928935"/>
            <a:ext cx="4344398" cy="2786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357166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Bipolar Transistor and Complementary Metal-Oxide-Semiconductor Silicon-Germanium Technology (</a:t>
            </a:r>
            <a:r>
              <a:rPr lang="en-US" sz="2800" dirty="0" err="1" smtClean="0">
                <a:solidFill>
                  <a:srgbClr val="0070C0"/>
                </a:solidFill>
              </a:rPr>
              <a:t>BiCMOS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SiGe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357298"/>
            <a:ext cx="450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Биполярный транзистор с гетеропереходом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13216"/>
          <a:stretch>
            <a:fillRect/>
          </a:stretch>
        </p:blipFill>
        <p:spPr bwMode="auto">
          <a:xfrm>
            <a:off x="357158" y="1857364"/>
            <a:ext cx="4038600" cy="18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4224338" cy="293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3409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643446"/>
            <a:ext cx="33021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929586" y="5286388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f=650GHz</a:t>
            </a:r>
          </a:p>
          <a:p>
            <a:r>
              <a:rPr lang="en-US" dirty="0" smtClean="0"/>
              <a:t>T=300K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357166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Матричный датчик </a:t>
            </a:r>
            <a:r>
              <a:rPr lang="ru-RU" sz="2800" dirty="0" err="1" smtClean="0">
                <a:solidFill>
                  <a:srgbClr val="0070C0"/>
                </a:solidFill>
              </a:rPr>
              <a:t>терагерцового</a:t>
            </a:r>
            <a:r>
              <a:rPr lang="ru-RU" sz="2800" dirty="0" smtClean="0">
                <a:solidFill>
                  <a:srgbClr val="0070C0"/>
                </a:solidFill>
              </a:rPr>
              <a:t> диапазона на основе технологии </a:t>
            </a:r>
            <a:r>
              <a:rPr lang="en-US" sz="2800" dirty="0" err="1" smtClean="0">
                <a:solidFill>
                  <a:srgbClr val="0070C0"/>
                </a:solidFill>
              </a:rPr>
              <a:t>BiCMOS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SiGe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071538" y="3857628"/>
          <a:ext cx="2435226" cy="322263"/>
        </p:xfrm>
        <a:graphic>
          <a:graphicData uri="http://schemas.openxmlformats.org/presentationml/2006/ole">
            <p:oleObj spid="_x0000_s47106" name="Формула" r:id="rId7" imgW="18032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86874" cy="385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488" y="5715016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2414626" cy="8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7715272" y="1500174"/>
            <a:ext cx="128588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Системы видения</a:t>
            </a:r>
            <a:endParaRPr lang="ru-RU" dirty="0"/>
          </a:p>
        </p:txBody>
      </p:sp>
      <p:pic>
        <p:nvPicPr>
          <p:cNvPr id="3" name="Рисунок 2" descr="electromag_spectrum_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1514475" cy="4933950"/>
          </a:xfrm>
          <a:prstGeom prst="rect">
            <a:avLst/>
          </a:prstGeom>
        </p:spPr>
      </p:pic>
      <p:pic>
        <p:nvPicPr>
          <p:cNvPr id="5" name="Рисунок 4" descr="Figure_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5786454"/>
            <a:ext cx="1269989" cy="952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158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Гамма-камера</a:t>
            </a:r>
            <a:endParaRPr lang="ru-RU" dirty="0"/>
          </a:p>
        </p:txBody>
      </p:sp>
      <p:pic>
        <p:nvPicPr>
          <p:cNvPr id="9" name="Рисунок 8" descr="Figure_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857760"/>
            <a:ext cx="1238253" cy="1238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9190" y="528638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Камера рентгеновского диапазона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4500570"/>
            <a:ext cx="406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Чувствительный элемент фотоаппарата</a:t>
            </a:r>
            <a:endParaRPr lang="ru-RU" dirty="0"/>
          </a:p>
        </p:txBody>
      </p:sp>
      <p:pic>
        <p:nvPicPr>
          <p:cNvPr id="13" name="Рисунок 12" descr="Figure_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3857628"/>
            <a:ext cx="842308" cy="54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6314" y="3929066"/>
            <a:ext cx="132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Тепловизор</a:t>
            </a:r>
            <a:endParaRPr lang="ru-RU" dirty="0"/>
          </a:p>
        </p:txBody>
      </p:sp>
      <p:pic>
        <p:nvPicPr>
          <p:cNvPr id="15" name="Рисунок 14" descr="Figure_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3143248"/>
            <a:ext cx="1964588" cy="990595"/>
          </a:xfrm>
          <a:prstGeom prst="rect">
            <a:avLst/>
          </a:prstGeom>
        </p:spPr>
      </p:pic>
      <p:pic>
        <p:nvPicPr>
          <p:cNvPr id="11" name="Рисунок 10" descr="Figure_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4057654"/>
            <a:ext cx="1071570" cy="8572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7620" y="342900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Камера </a:t>
            </a:r>
            <a:r>
              <a:rPr lang="ru-RU" dirty="0" err="1" smtClean="0"/>
              <a:t>терагерцового</a:t>
            </a:r>
            <a:r>
              <a:rPr lang="ru-RU" dirty="0" smtClean="0"/>
              <a:t> диапазона</a:t>
            </a:r>
            <a:endParaRPr lang="ru-RU" dirty="0"/>
          </a:p>
        </p:txBody>
      </p:sp>
      <p:pic>
        <p:nvPicPr>
          <p:cNvPr id="17" name="Рисунок 16" descr="Figure_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422" y="2000240"/>
            <a:ext cx="762006" cy="11430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14678" y="24288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Радиотелескоп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214414" y="3429000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58016" y="2214554"/>
            <a:ext cx="1238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пассивные</a:t>
            </a:r>
          </a:p>
          <a:p>
            <a:pPr algn="ctr"/>
            <a:r>
              <a:rPr lang="ru-RU" dirty="0" smtClean="0"/>
              <a:t>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активные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20000" y="1500174"/>
            <a:ext cx="121444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29124" y="1571612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43802" y="142873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датчик изображения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Терагерцовый</a:t>
            </a:r>
            <a:r>
              <a:rPr lang="ru-RU" sz="3600" dirty="0" smtClean="0"/>
              <a:t> диапазон, его особенности</a:t>
            </a:r>
            <a:endParaRPr lang="ru-RU" sz="36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929222" cy="23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071942"/>
            <a:ext cx="4948245" cy="26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4786322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L=1m</a:t>
            </a:r>
            <a:endParaRPr lang="ru-RU" dirty="0" smtClean="0"/>
          </a:p>
          <a:p>
            <a:r>
              <a:rPr lang="en-US" dirty="0" smtClean="0"/>
              <a:t>P=760mm Hg</a:t>
            </a:r>
            <a:endParaRPr lang="ru-RU" dirty="0" smtClean="0"/>
          </a:p>
          <a:p>
            <a:r>
              <a:rPr lang="en-US" dirty="0" smtClean="0"/>
              <a:t>RH=40%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4500570"/>
            <a:ext cx="1857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Максимальное поглощение: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</a:t>
            </a:r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8THz</a:t>
            </a:r>
          </a:p>
          <a:p>
            <a:r>
              <a:rPr lang="en-US" dirty="0" smtClean="0"/>
              <a:t>L=10cm</a:t>
            </a:r>
            <a:endParaRPr lang="ru-RU" dirty="0" smtClean="0"/>
          </a:p>
          <a:p>
            <a:r>
              <a:rPr lang="en-US" dirty="0" smtClean="0"/>
              <a:t>T&lt;1%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142873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Микроволновый диапазон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142873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Оптический диапазон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768" y="22145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Линзы, призмы, зеркала и др.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2357430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Волноводы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3000372"/>
            <a:ext cx="200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Радиотехнические методы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3000372"/>
            <a:ext cx="200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Оптические методы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методы получения изображения в системах видения </a:t>
            </a:r>
            <a:r>
              <a:rPr lang="ru-RU" dirty="0" err="1" smtClean="0"/>
              <a:t>терагерцового</a:t>
            </a:r>
            <a:r>
              <a:rPr lang="ru-RU" dirty="0" smtClean="0"/>
              <a:t> диапазона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500306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Метод растрового сканирования</a:t>
            </a:r>
            <a:r>
              <a:rPr lang="en-US" sz="2800" dirty="0" smtClean="0"/>
              <a:t>,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C0504D"/>
                </a:solidFill>
              </a:rPr>
              <a:t>Метод двумерного изображения в фокальной плоскости</a:t>
            </a:r>
            <a:r>
              <a:rPr lang="en-US" sz="2800" dirty="0" smtClean="0">
                <a:solidFill>
                  <a:srgbClr val="C0504D"/>
                </a:solidFill>
              </a:rPr>
              <a:t>,</a:t>
            </a:r>
            <a:endParaRPr lang="ru-RU" sz="2800" dirty="0" smtClean="0">
              <a:solidFill>
                <a:srgbClr val="C0504D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Метод сканирования </a:t>
            </a:r>
            <a:r>
              <a:rPr lang="ru-RU" sz="2800" dirty="0" err="1" smtClean="0"/>
              <a:t>телецентрическим</a:t>
            </a:r>
            <a:r>
              <a:rPr lang="ru-RU" sz="2800" dirty="0" smtClean="0"/>
              <a:t> лучом</a:t>
            </a:r>
            <a:r>
              <a:rPr lang="en-US" sz="2800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Времяпролётный метод</a:t>
            </a:r>
            <a:r>
              <a:rPr lang="en-US" sz="2800" dirty="0" smtClean="0"/>
              <a:t>,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Метод синтетической апертуры,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Интерференционный метод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уб 31"/>
          <p:cNvSpPr/>
          <p:nvPr/>
        </p:nvSpPr>
        <p:spPr>
          <a:xfrm flipH="1">
            <a:off x="7000892" y="2643182"/>
            <a:ext cx="785818" cy="2143140"/>
          </a:xfrm>
          <a:prstGeom prst="cube">
            <a:avLst>
              <a:gd name="adj" fmla="val 82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лако 71"/>
          <p:cNvSpPr/>
          <p:nvPr/>
        </p:nvSpPr>
        <p:spPr>
          <a:xfrm>
            <a:off x="7143768" y="3357562"/>
            <a:ext cx="428628" cy="8572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двумерного изображения в фокальной плоскости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2071678"/>
            <a:ext cx="206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Матричный датчик</a:t>
            </a:r>
            <a:endParaRPr lang="ru-RU" dirty="0"/>
          </a:p>
        </p:txBody>
      </p:sp>
      <p:sp>
        <p:nvSpPr>
          <p:cNvPr id="45" name="Облако 44"/>
          <p:cNvSpPr/>
          <p:nvPr/>
        </p:nvSpPr>
        <p:spPr>
          <a:xfrm>
            <a:off x="857224" y="3429000"/>
            <a:ext cx="1071570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928662" y="307181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000496" y="207167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Объектив</a:t>
            </a:r>
            <a:endParaRPr lang="ru-RU" dirty="0"/>
          </a:p>
        </p:txBody>
      </p:sp>
      <p:sp>
        <p:nvSpPr>
          <p:cNvPr id="50" name="Куб 49"/>
          <p:cNvSpPr/>
          <p:nvPr/>
        </p:nvSpPr>
        <p:spPr>
          <a:xfrm>
            <a:off x="4143372" y="2571744"/>
            <a:ext cx="1000132" cy="2786082"/>
          </a:xfrm>
          <a:prstGeom prst="cube">
            <a:avLst>
              <a:gd name="adj" fmla="val 58862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95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571604" y="4071943"/>
            <a:ext cx="305464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85852" y="40005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7215206" y="364331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5143504" y="4000504"/>
            <a:ext cx="221457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500166" y="3786190"/>
            <a:ext cx="2714644" cy="45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500166" y="4286256"/>
            <a:ext cx="292895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00166" y="3500438"/>
            <a:ext cx="3000396" cy="74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500166" y="4286256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8" idx="2"/>
          </p:cNvCxnSpPr>
          <p:nvPr/>
        </p:nvCxnSpPr>
        <p:spPr>
          <a:xfrm>
            <a:off x="5143504" y="3571876"/>
            <a:ext cx="2223346" cy="440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68" idx="2"/>
          </p:cNvCxnSpPr>
          <p:nvPr/>
        </p:nvCxnSpPr>
        <p:spPr>
          <a:xfrm flipV="1">
            <a:off x="5143504" y="4012646"/>
            <a:ext cx="2223346" cy="702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68" idx="2"/>
          </p:cNvCxnSpPr>
          <p:nvPr/>
        </p:nvCxnSpPr>
        <p:spPr>
          <a:xfrm>
            <a:off x="5143504" y="3929066"/>
            <a:ext cx="2223346" cy="8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68" idx="2"/>
          </p:cNvCxnSpPr>
          <p:nvPr/>
        </p:nvCxnSpPr>
        <p:spPr>
          <a:xfrm flipV="1">
            <a:off x="5143504" y="4012646"/>
            <a:ext cx="2223346" cy="416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Матричные датчики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143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Датчик на основе электрооптического кристалла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Датчик на основе матрицы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микроболометров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Датчик на основе матрицы полевых транзисторов,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Датчик на основе матрицы биполярных транзисторов.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5295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Датчик на основе электрооптического кристалла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150017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Ячейка </a:t>
            </a:r>
            <a:r>
              <a:rPr lang="ru-RU" sz="1600" dirty="0" err="1" smtClean="0">
                <a:solidFill>
                  <a:srgbClr val="002060"/>
                </a:solidFill>
              </a:rPr>
              <a:t>Поккельса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57628"/>
            <a:ext cx="3429024" cy="26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Figure_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2071678"/>
            <a:ext cx="3161905" cy="2780953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750050" y="5191125"/>
          <a:ext cx="976313" cy="333375"/>
        </p:xfrm>
        <a:graphic>
          <a:graphicData uri="http://schemas.openxmlformats.org/presentationml/2006/ole">
            <p:oleObj spid="_x0000_s15362" name="Формула" r:id="rId6" imgW="5205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Датчик на основе матрицы </a:t>
            </a:r>
            <a:r>
              <a:rPr lang="ru-RU" sz="3600" dirty="0" err="1" smtClean="0"/>
              <a:t>микроболометров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1500174"/>
            <a:ext cx="542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Принцип действия теплового детектора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62769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429000"/>
            <a:ext cx="107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429520" y="2357430"/>
          <a:ext cx="904880" cy="428628"/>
        </p:xfrm>
        <a:graphic>
          <a:graphicData uri="http://schemas.openxmlformats.org/presentationml/2006/ole">
            <p:oleObj spid="_x0000_s32772" name="Формула" r:id="rId5" imgW="482400" imgH="228600" progId="Equation.3">
              <p:embed/>
            </p:oleObj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500570"/>
            <a:ext cx="3529015" cy="221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86182" y="421481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Болометр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929322" y="5643578"/>
          <a:ext cx="1047750" cy="638175"/>
        </p:xfrm>
        <a:graphic>
          <a:graphicData uri="http://schemas.openxmlformats.org/presentationml/2006/ole">
            <p:oleObj spid="_x0000_s32773" name="Формула" r:id="rId7" imgW="647640" imgH="3934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29190" y="492919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Температурный коэффициент сопротивления: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6827</TotalTime>
  <Words>426</Words>
  <PresentationFormat>Экран (4:3)</PresentationFormat>
  <Paragraphs>111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Формула</vt:lpstr>
      <vt:lpstr>Неохлаждаемые матричные датчики терагерцового диапазона</vt:lpstr>
      <vt:lpstr>Сможем ли мы увидеть мир полностью?</vt:lpstr>
      <vt:lpstr>Системы видения</vt:lpstr>
      <vt:lpstr>Терагерцовый диапазон, его особенности</vt:lpstr>
      <vt:lpstr>Основные методы получения изображения в системах видения терагерцового диапазона</vt:lpstr>
      <vt:lpstr>Метод двумерного изображения в фокальной плоскости</vt:lpstr>
      <vt:lpstr>Матричные датчики</vt:lpstr>
      <vt:lpstr>Датчик на основе электрооптического кристалла</vt:lpstr>
      <vt:lpstr>Датчик на основе матрицы микроболометров</vt:lpstr>
      <vt:lpstr>Датчик на основе матрицы микроболометров (2)</vt:lpstr>
      <vt:lpstr>Датчик на основе матрицы полевых транзисторов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Датчик на основе матрицы биполярных транзисторов</vt:lpstr>
      <vt:lpstr>Слайд 23</vt:lpstr>
      <vt:lpstr>Слайд 24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Сможем ли мы увидеть мир полностью?</dc:title>
  <cp:lastModifiedBy>Pesh</cp:lastModifiedBy>
  <cp:revision>383</cp:revision>
  <dcterms:modified xsi:type="dcterms:W3CDTF">2015-02-25T05:55:16Z</dcterms:modified>
</cp:coreProperties>
</file>