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60" r:id="rId6"/>
    <p:sldId id="267" r:id="rId7"/>
    <p:sldId id="261" r:id="rId8"/>
    <p:sldId id="259" r:id="rId9"/>
    <p:sldId id="276" r:id="rId10"/>
    <p:sldId id="262" r:id="rId11"/>
    <p:sldId id="263" r:id="rId12"/>
    <p:sldId id="268" r:id="rId13"/>
    <p:sldId id="264" r:id="rId14"/>
    <p:sldId id="269" r:id="rId15"/>
    <p:sldId id="272" r:id="rId16"/>
    <p:sldId id="270" r:id="rId17"/>
    <p:sldId id="271" r:id="rId18"/>
    <p:sldId id="257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5" autoAdjust="0"/>
    <p:restoredTop sz="94660"/>
  </p:normalViewPr>
  <p:slideViewPr>
    <p:cSldViewPr>
      <p:cViewPr>
        <p:scale>
          <a:sx n="80" d="100"/>
          <a:sy n="80" d="100"/>
        </p:scale>
        <p:origin x="-4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05BE-33A6-4E41-8C87-CBB1406111CA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49F9-A041-4659-A025-5E3BB9884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6A6F-4985-4968-9B58-3673C9FE2DDB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24CD-F939-46D4-9D61-73C628149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C71E-8832-4C39-A3FA-B7CC4E282E64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CC57-0527-4A85-9829-3C4515787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EC67-5F4B-471D-B22F-3E0F00950183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661D-77D0-4280-ABAF-8E5662BF7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13AC-550A-4017-818B-89AC6D5A92FE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F710-98CD-406E-9E62-ADCCAF411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34AA-0E54-49F3-9AD8-4E40B40A8BC9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3E39-9AB7-49FD-A475-044163C4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D0C8-65F9-4A27-9360-E80134C5D53B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8ADC-2D6C-4F4F-B08C-64E96A2AD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56AA-1559-48B8-A47E-47D2EBC3F4E3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9C04-97AD-4436-B6BD-5D2CB7134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0BE9-9345-4D5E-8952-806EA07A0F91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381B-ED26-4C56-A9B4-CAB52579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ED2F-54D8-4CB1-ADE2-FF9291FCDBE9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8A2F-11DC-4D4A-8CDF-0C15CDC17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A0E5-7D80-44F1-8DAF-C02793BE77F5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1C243-8AC9-4390-9B45-BD044F5C9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716E4-4C0B-44A2-A57D-C9703FB061B6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8B0255-B795-42EA-93CA-07CA61BE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7950" y="476250"/>
            <a:ext cx="8928100" cy="1571625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Измерение времен релаксации кулоновских центров в 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полупроводниках методом "pump-probe</a:t>
            </a:r>
            <a:r>
              <a:rPr lang="en-US" sz="2800" b="1" smtClean="0">
                <a:latin typeface="Arial" charset="0"/>
                <a:cs typeface="Arial" charset="0"/>
              </a:rPr>
              <a:t>”</a:t>
            </a:r>
            <a:endParaRPr lang="ru-RU" sz="2800" b="1" smtClean="0"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4221163"/>
            <a:ext cx="7200900" cy="1412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rgbClr val="898989"/>
                </a:solidFill>
              </a:rPr>
              <a:t>Работа поддержана Минобрнауки РФ</a:t>
            </a:r>
            <a:br>
              <a:rPr lang="ru-RU" sz="2000" b="1" i="1" smtClean="0">
                <a:solidFill>
                  <a:srgbClr val="898989"/>
                </a:solidFill>
              </a:rPr>
            </a:br>
            <a:r>
              <a:rPr lang="ru-RU" sz="2000" b="1" i="1" smtClean="0">
                <a:solidFill>
                  <a:srgbClr val="898989"/>
                </a:solidFill>
              </a:rPr>
              <a:t>  Соглашение № 14.616.21.0008</a:t>
            </a:r>
            <a:br>
              <a:rPr lang="ru-RU" sz="2000" b="1" i="1" smtClean="0">
                <a:solidFill>
                  <a:srgbClr val="898989"/>
                </a:solidFill>
              </a:rPr>
            </a:br>
            <a:r>
              <a:rPr lang="ru-RU" sz="2000" b="1" i="1" smtClean="0">
                <a:solidFill>
                  <a:srgbClr val="898989"/>
                </a:solidFill>
              </a:rPr>
              <a:t> </a:t>
            </a:r>
            <a:br>
              <a:rPr lang="ru-RU" sz="2000" b="1" i="1" smtClean="0">
                <a:solidFill>
                  <a:srgbClr val="898989"/>
                </a:solidFill>
              </a:rPr>
            </a:br>
            <a:r>
              <a:rPr lang="ru-RU" sz="2000" b="1" i="1" smtClean="0">
                <a:solidFill>
                  <a:srgbClr val="898989"/>
                </a:solidFill>
              </a:rPr>
              <a:t> Уникальный идентификатор научных исследований  RFMEFI61614X0008</a:t>
            </a:r>
            <a:endParaRPr lang="ru-RU" sz="2000" b="1" smtClean="0">
              <a:solidFill>
                <a:srgbClr val="898989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165850"/>
            <a:ext cx="21415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2708275"/>
            <a:ext cx="8497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/>
              <a:t>Семинар аспирантов и студентов ИФМ РАН и межфакультетской базовой кафедры «Физика наноструктур и наноэлектроника» 8 декабря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smtClean="0">
                <a:latin typeface="Times New Roman" pitchFamily="18" charset="0"/>
              </a:rPr>
              <a:t>Атом водорода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84213" y="141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643438" y="1916113"/>
            <a:ext cx="302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/>
              <a:t>Волновые функции: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23850" y="3860800"/>
            <a:ext cx="2584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/>
              <a:t>Правила отбора</a:t>
            </a:r>
            <a:r>
              <a:rPr lang="en-US" sz="2000" i="1"/>
              <a:t>:</a:t>
            </a:r>
          </a:p>
          <a:p>
            <a:pPr algn="ctr"/>
            <a:r>
              <a:rPr lang="el-GR" sz="2400" i="1">
                <a:latin typeface="Calibri" pitchFamily="34" charset="0"/>
                <a:cs typeface="Arial" charset="0"/>
              </a:rPr>
              <a:t>Δ</a:t>
            </a:r>
            <a:r>
              <a:rPr lang="en-US" sz="2400" i="1">
                <a:latin typeface="Calibri" pitchFamily="34" charset="0"/>
                <a:cs typeface="Arial" charset="0"/>
              </a:rPr>
              <a:t>l = </a:t>
            </a:r>
            <a:r>
              <a:rPr lang="en-US" sz="2400" i="1">
                <a:latin typeface="Calibri" pitchFamily="34" charset="0"/>
                <a:cs typeface="Times New Roman" pitchFamily="18" charset="0"/>
              </a:rPr>
              <a:t>±</a:t>
            </a:r>
            <a:r>
              <a:rPr lang="en-US" sz="2400" i="1">
                <a:latin typeface="Calibri" pitchFamily="34" charset="0"/>
                <a:cs typeface="Arial" charset="0"/>
              </a:rPr>
              <a:t>1</a:t>
            </a:r>
            <a:endParaRPr lang="ru-RU" sz="240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40322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Квантовые числа</a:t>
            </a:r>
          </a:p>
          <a:p>
            <a:endParaRPr lang="ru-RU">
              <a:latin typeface="Calibri" pitchFamily="34" charset="0"/>
            </a:endParaRPr>
          </a:p>
          <a:p>
            <a:r>
              <a:rPr lang="en-US" sz="2000" b="1" i="1">
                <a:latin typeface="Calibri" pitchFamily="34" charset="0"/>
              </a:rPr>
              <a:t>n = 1, 2, 3,  …;</a:t>
            </a:r>
          </a:p>
          <a:p>
            <a:endParaRPr lang="en-US" sz="2000" b="1" i="1">
              <a:latin typeface="Calibri" pitchFamily="34" charset="0"/>
            </a:endParaRPr>
          </a:p>
          <a:p>
            <a:r>
              <a:rPr lang="en-US" sz="2000" b="1" i="1">
                <a:latin typeface="Calibri" pitchFamily="34" charset="0"/>
              </a:rPr>
              <a:t>l = 0,  1,  2,  3, …, n-1;</a:t>
            </a:r>
          </a:p>
          <a:p>
            <a:r>
              <a:rPr lang="en-US" sz="2000" b="1" i="1">
                <a:latin typeface="Calibri" pitchFamily="34" charset="0"/>
              </a:rPr>
              <a:t>      </a:t>
            </a:r>
            <a:r>
              <a:rPr lang="en-US" sz="2000" b="1" i="1">
                <a:solidFill>
                  <a:srgbClr val="0000FF"/>
                </a:solidFill>
                <a:latin typeface="Calibri" pitchFamily="34" charset="0"/>
              </a:rPr>
              <a:t>s,  p,  d,  f, </a:t>
            </a:r>
          </a:p>
          <a:p>
            <a:endParaRPr lang="en-US" sz="2000" b="1" i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b="1" i="1">
                <a:latin typeface="Calibri" pitchFamily="34" charset="0"/>
              </a:rPr>
              <a:t>m = -l, -(l-1),…, (l-1),  l</a:t>
            </a:r>
            <a:endParaRPr lang="ru-RU" sz="2000" b="1" i="1">
              <a:latin typeface="Calibri" pitchFamily="34" charset="0"/>
            </a:endParaRPr>
          </a:p>
          <a:p>
            <a:endParaRPr lang="ru-RU" sz="2000" b="1" i="1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3924300" y="2420938"/>
          <a:ext cx="4824413" cy="3560762"/>
        </p:xfrm>
        <a:graphic>
          <a:graphicData uri="http://schemas.openxmlformats.org/presentationml/2006/ole">
            <p:oleObj spid="_x0000_s2050" name="Формула" r:id="rId3" imgW="2476440" imgH="1828800" progId="Equation.3">
              <p:embed/>
            </p:oleObj>
          </a:graphicData>
        </a:graphic>
      </p:graphicFrame>
      <p:sp>
        <p:nvSpPr>
          <p:cNvPr id="2057" name="Oval 10"/>
          <p:cNvSpPr>
            <a:spLocks noChangeArrowheads="1"/>
          </p:cNvSpPr>
          <p:nvPr/>
        </p:nvSpPr>
        <p:spPr bwMode="auto">
          <a:xfrm rot="-5400000">
            <a:off x="1333500" y="5948363"/>
            <a:ext cx="573088" cy="576262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058" name="Group 11"/>
          <p:cNvGrpSpPr>
            <a:grpSpLocks/>
          </p:cNvGrpSpPr>
          <p:nvPr/>
        </p:nvGrpSpPr>
        <p:grpSpPr bwMode="auto">
          <a:xfrm rot="-5400000">
            <a:off x="1007269" y="4833144"/>
            <a:ext cx="215900" cy="719138"/>
            <a:chOff x="4558" y="1706"/>
            <a:chExt cx="515" cy="1769"/>
          </a:xfrm>
        </p:grpSpPr>
        <p:grpSp>
          <p:nvGrpSpPr>
            <p:cNvPr id="2080" name="Group 12"/>
            <p:cNvGrpSpPr>
              <a:grpSpLocks/>
            </p:cNvGrpSpPr>
            <p:nvPr/>
          </p:nvGrpSpPr>
          <p:grpSpPr bwMode="auto">
            <a:xfrm>
              <a:off x="4574" y="2568"/>
              <a:ext cx="499" cy="907"/>
              <a:chOff x="3742" y="2115"/>
              <a:chExt cx="499" cy="907"/>
            </a:xfrm>
          </p:grpSpPr>
          <p:sp>
            <p:nvSpPr>
              <p:cNvPr id="2084" name="AutoShape 13"/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499" cy="635"/>
              </a:xfrm>
              <a:prstGeom prst="triangle">
                <a:avLst>
                  <a:gd name="adj" fmla="val 48495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85" name="Oval 14"/>
              <p:cNvSpPr>
                <a:spLocks noChangeArrowheads="1"/>
              </p:cNvSpPr>
              <p:nvPr/>
            </p:nvSpPr>
            <p:spPr bwMode="auto">
              <a:xfrm>
                <a:off x="3742" y="2568"/>
                <a:ext cx="499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081" name="Group 15"/>
            <p:cNvGrpSpPr>
              <a:grpSpLocks/>
            </p:cNvGrpSpPr>
            <p:nvPr/>
          </p:nvGrpSpPr>
          <p:grpSpPr bwMode="auto">
            <a:xfrm rot="10800000">
              <a:off x="4558" y="1706"/>
              <a:ext cx="499" cy="907"/>
              <a:chOff x="3742" y="2115"/>
              <a:chExt cx="499" cy="907"/>
            </a:xfrm>
          </p:grpSpPr>
          <p:sp>
            <p:nvSpPr>
              <p:cNvPr id="2082" name="AutoShape 16"/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499" cy="635"/>
              </a:xfrm>
              <a:prstGeom prst="triangle">
                <a:avLst>
                  <a:gd name="adj" fmla="val 48495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83" name="Oval 17"/>
              <p:cNvSpPr>
                <a:spLocks noChangeArrowheads="1"/>
              </p:cNvSpPr>
              <p:nvPr/>
            </p:nvSpPr>
            <p:spPr bwMode="auto">
              <a:xfrm>
                <a:off x="3742" y="2568"/>
                <a:ext cx="499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2257425" y="5610225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  </a:t>
            </a:r>
            <a:endParaRPr lang="ru-RU" sz="1000" b="1" i="1">
              <a:solidFill>
                <a:srgbClr val="FF0066"/>
              </a:solidFill>
              <a:latin typeface="Calibri" pitchFamily="34" charset="0"/>
            </a:endParaRPr>
          </a:p>
        </p:txBody>
      </p:sp>
      <p:grpSp>
        <p:nvGrpSpPr>
          <p:cNvPr id="2060" name="Group 19"/>
          <p:cNvGrpSpPr>
            <a:grpSpLocks/>
          </p:cNvGrpSpPr>
          <p:nvPr/>
        </p:nvGrpSpPr>
        <p:grpSpPr bwMode="auto">
          <a:xfrm>
            <a:off x="2268538" y="5300663"/>
            <a:ext cx="830262" cy="881062"/>
            <a:chOff x="1791" y="3113"/>
            <a:chExt cx="681" cy="725"/>
          </a:xfrm>
        </p:grpSpPr>
        <p:sp>
          <p:nvSpPr>
            <p:cNvPr id="2077" name="Line 20"/>
            <p:cNvSpPr>
              <a:spLocks noChangeShapeType="1"/>
            </p:cNvSpPr>
            <p:nvPr/>
          </p:nvSpPr>
          <p:spPr bwMode="auto">
            <a:xfrm flipV="1">
              <a:off x="2064" y="3113"/>
              <a:ext cx="0" cy="45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21"/>
            <p:cNvSpPr>
              <a:spLocks noChangeShapeType="1"/>
            </p:cNvSpPr>
            <p:nvPr/>
          </p:nvSpPr>
          <p:spPr bwMode="auto">
            <a:xfrm>
              <a:off x="2064" y="3566"/>
              <a:ext cx="40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Line 22"/>
            <p:cNvSpPr>
              <a:spLocks noChangeShapeType="1"/>
            </p:cNvSpPr>
            <p:nvPr/>
          </p:nvSpPr>
          <p:spPr bwMode="auto">
            <a:xfrm flipH="1">
              <a:off x="1791" y="3566"/>
              <a:ext cx="273" cy="22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290" y="3612"/>
            <a:ext cx="173" cy="226"/>
          </p:xfrm>
          <a:graphic>
            <a:graphicData uri="http://schemas.openxmlformats.org/presentationml/2006/ole">
              <p:oleObj spid="_x0000_s2051" name="Формула" r:id="rId4" imgW="164880" imgH="215640" progId="Equation.3">
                <p:embed/>
              </p:oleObj>
            </a:graphicData>
          </a:graphic>
        </p:graphicFrame>
      </p:grpSp>
      <p:grpSp>
        <p:nvGrpSpPr>
          <p:cNvPr id="2061" name="Group 24"/>
          <p:cNvGrpSpPr>
            <a:grpSpLocks/>
          </p:cNvGrpSpPr>
          <p:nvPr/>
        </p:nvGrpSpPr>
        <p:grpSpPr bwMode="auto">
          <a:xfrm rot="5400000">
            <a:off x="1331913" y="5013325"/>
            <a:ext cx="649288" cy="217487"/>
            <a:chOff x="3742" y="2305"/>
            <a:chExt cx="1315" cy="308"/>
          </a:xfrm>
        </p:grpSpPr>
        <p:grpSp>
          <p:nvGrpSpPr>
            <p:cNvPr id="2071" name="Group 25"/>
            <p:cNvGrpSpPr>
              <a:grpSpLocks/>
            </p:cNvGrpSpPr>
            <p:nvPr/>
          </p:nvGrpSpPr>
          <p:grpSpPr bwMode="auto">
            <a:xfrm rot="-5400000">
              <a:off x="4626" y="2137"/>
              <a:ext cx="227" cy="635"/>
              <a:chOff x="3742" y="2115"/>
              <a:chExt cx="499" cy="907"/>
            </a:xfrm>
          </p:grpSpPr>
          <p:sp>
            <p:nvSpPr>
              <p:cNvPr id="2075" name="AutoShape 26"/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499" cy="635"/>
              </a:xfrm>
              <a:prstGeom prst="triangle">
                <a:avLst>
                  <a:gd name="adj" fmla="val 48495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76" name="Oval 27"/>
              <p:cNvSpPr>
                <a:spLocks noChangeArrowheads="1"/>
              </p:cNvSpPr>
              <p:nvPr/>
            </p:nvSpPr>
            <p:spPr bwMode="auto">
              <a:xfrm>
                <a:off x="3742" y="2568"/>
                <a:ext cx="499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072" name="Group 28"/>
            <p:cNvGrpSpPr>
              <a:grpSpLocks/>
            </p:cNvGrpSpPr>
            <p:nvPr/>
          </p:nvGrpSpPr>
          <p:grpSpPr bwMode="auto">
            <a:xfrm rot="5400000">
              <a:off x="3972" y="2075"/>
              <a:ext cx="308" cy="767"/>
              <a:chOff x="3742" y="2115"/>
              <a:chExt cx="499" cy="907"/>
            </a:xfrm>
          </p:grpSpPr>
          <p:sp>
            <p:nvSpPr>
              <p:cNvPr id="2073" name="AutoShape 29"/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499" cy="635"/>
              </a:xfrm>
              <a:prstGeom prst="triangle">
                <a:avLst>
                  <a:gd name="adj" fmla="val 48495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74" name="Oval 30"/>
              <p:cNvSpPr>
                <a:spLocks noChangeArrowheads="1"/>
              </p:cNvSpPr>
              <p:nvPr/>
            </p:nvSpPr>
            <p:spPr bwMode="auto">
              <a:xfrm>
                <a:off x="3742" y="2568"/>
                <a:ext cx="499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2062" name="Group 31"/>
          <p:cNvGrpSpPr>
            <a:grpSpLocks/>
          </p:cNvGrpSpPr>
          <p:nvPr/>
        </p:nvGrpSpPr>
        <p:grpSpPr bwMode="auto">
          <a:xfrm rot="8302299">
            <a:off x="1836738" y="5013325"/>
            <a:ext cx="649287" cy="217488"/>
            <a:chOff x="3742" y="2305"/>
            <a:chExt cx="1315" cy="308"/>
          </a:xfrm>
        </p:grpSpPr>
        <p:grpSp>
          <p:nvGrpSpPr>
            <p:cNvPr id="2065" name="Group 32"/>
            <p:cNvGrpSpPr>
              <a:grpSpLocks/>
            </p:cNvGrpSpPr>
            <p:nvPr/>
          </p:nvGrpSpPr>
          <p:grpSpPr bwMode="auto">
            <a:xfrm rot="-5400000">
              <a:off x="4626" y="2137"/>
              <a:ext cx="227" cy="635"/>
              <a:chOff x="3742" y="2115"/>
              <a:chExt cx="499" cy="907"/>
            </a:xfrm>
          </p:grpSpPr>
          <p:sp>
            <p:nvSpPr>
              <p:cNvPr id="2069" name="AutoShape 33"/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499" cy="635"/>
              </a:xfrm>
              <a:prstGeom prst="triangle">
                <a:avLst>
                  <a:gd name="adj" fmla="val 48495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70" name="Oval 34"/>
              <p:cNvSpPr>
                <a:spLocks noChangeArrowheads="1"/>
              </p:cNvSpPr>
              <p:nvPr/>
            </p:nvSpPr>
            <p:spPr bwMode="auto">
              <a:xfrm>
                <a:off x="3742" y="2568"/>
                <a:ext cx="499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066" name="Group 35"/>
            <p:cNvGrpSpPr>
              <a:grpSpLocks/>
            </p:cNvGrpSpPr>
            <p:nvPr/>
          </p:nvGrpSpPr>
          <p:grpSpPr bwMode="auto">
            <a:xfrm rot="5400000">
              <a:off x="3972" y="2075"/>
              <a:ext cx="308" cy="767"/>
              <a:chOff x="3742" y="2115"/>
              <a:chExt cx="499" cy="907"/>
            </a:xfrm>
          </p:grpSpPr>
          <p:sp>
            <p:nvSpPr>
              <p:cNvPr id="2067" name="AutoShape 36"/>
              <p:cNvSpPr>
                <a:spLocks noChangeArrowheads="1"/>
              </p:cNvSpPr>
              <p:nvPr/>
            </p:nvSpPr>
            <p:spPr bwMode="auto">
              <a:xfrm>
                <a:off x="3742" y="2115"/>
                <a:ext cx="499" cy="635"/>
              </a:xfrm>
              <a:prstGeom prst="triangle">
                <a:avLst>
                  <a:gd name="adj" fmla="val 48495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068" name="Oval 37"/>
              <p:cNvSpPr>
                <a:spLocks noChangeArrowheads="1"/>
              </p:cNvSpPr>
              <p:nvPr/>
            </p:nvSpPr>
            <p:spPr bwMode="auto">
              <a:xfrm>
                <a:off x="3742" y="2568"/>
                <a:ext cx="499" cy="454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063" name="Rectangle 38"/>
          <p:cNvSpPr>
            <a:spLocks noChangeArrowheads="1"/>
          </p:cNvSpPr>
          <p:nvPr/>
        </p:nvSpPr>
        <p:spPr bwMode="auto">
          <a:xfrm>
            <a:off x="323850" y="61658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1s</a:t>
            </a:r>
            <a:endParaRPr lang="ru-RU" b="1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64" name="Rectangle 39"/>
          <p:cNvSpPr>
            <a:spLocks noChangeArrowheads="1"/>
          </p:cNvSpPr>
          <p:nvPr/>
        </p:nvSpPr>
        <p:spPr bwMode="auto">
          <a:xfrm>
            <a:off x="323850" y="50133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2p</a:t>
            </a:r>
            <a:endParaRPr lang="ru-RU" b="1" i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700338" y="476250"/>
            <a:ext cx="374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>
                <a:solidFill>
                  <a:srgbClr val="003366"/>
                </a:solidFill>
              </a:rPr>
              <a:t>Волновые функции донора в кремнии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95288" y="1268413"/>
          <a:ext cx="2232025" cy="563562"/>
        </p:xfrm>
        <a:graphic>
          <a:graphicData uri="http://schemas.openxmlformats.org/presentationml/2006/ole">
            <p:oleObj spid="_x0000_s22531" name="Формула" r:id="rId3" imgW="2336800" imgH="54610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96875" y="1916113"/>
          <a:ext cx="2879725" cy="565150"/>
        </p:xfrm>
        <a:graphic>
          <a:graphicData uri="http://schemas.openxmlformats.org/presentationml/2006/ole">
            <p:oleObj spid="_x0000_s22532" name="Формула" r:id="rId4" imgW="2857500" imgH="508000" progId="Equation.3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95288" y="2708275"/>
          <a:ext cx="3024187" cy="565150"/>
        </p:xfrm>
        <a:graphic>
          <a:graphicData uri="http://schemas.openxmlformats.org/presentationml/2006/ole">
            <p:oleObj spid="_x0000_s22533" name="Формула" r:id="rId5" imgW="2730240" imgH="48240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95288" y="3500438"/>
          <a:ext cx="3168650" cy="742950"/>
        </p:xfrm>
        <a:graphic>
          <a:graphicData uri="http://schemas.openxmlformats.org/presentationml/2006/ole">
            <p:oleObj spid="_x0000_s22534" name="Формула" r:id="rId6" imgW="3289300" imgH="71120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827088" y="4797425"/>
          <a:ext cx="1000125" cy="498475"/>
        </p:xfrm>
        <a:graphic>
          <a:graphicData uri="http://schemas.openxmlformats.org/presentationml/2006/ole">
            <p:oleObj spid="_x0000_s22535" name="Формула" r:id="rId7" imgW="812447" imgH="457002" progId="Equation.3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268538" y="4797425"/>
          <a:ext cx="846137" cy="498475"/>
        </p:xfrm>
        <a:graphic>
          <a:graphicData uri="http://schemas.openxmlformats.org/presentationml/2006/ole">
            <p:oleObj spid="_x0000_s22536" name="Формула" r:id="rId8" imgW="723586" imgH="469696" progId="Equation.3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5795963" y="2060575"/>
          <a:ext cx="1658937" cy="3384550"/>
        </p:xfrm>
        <a:graphic>
          <a:graphicData uri="http://schemas.openxmlformats.org/presentationml/2006/ole">
            <p:oleObj spid="_x0000_s22537" name="Формула" r:id="rId9" imgW="1257120" imgH="2565360" progId="Equation.3">
              <p:embed/>
            </p:oleObj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5003800" y="1196975"/>
          <a:ext cx="2663825" cy="528638"/>
        </p:xfrm>
        <a:graphic>
          <a:graphicData uri="http://schemas.openxmlformats.org/presentationml/2006/ole">
            <p:oleObj spid="_x0000_s22538" name="Формула" r:id="rId10" imgW="1663560" imgH="330120" progId="Equation.3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4071934" y="5059932"/>
            <a:ext cx="114300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71934" y="5202808"/>
            <a:ext cx="114300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71934" y="6488692"/>
            <a:ext cx="114300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6248" y="613150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 (A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6248" y="463130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 (E)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527424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 (T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2784475" y="1262063"/>
            <a:ext cx="3568700" cy="92075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>
            <a:off x="2555875" y="1700213"/>
            <a:ext cx="452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 flipV="1">
            <a:off x="4568825" y="1700213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 flipV="1">
            <a:off x="4568825" y="1700213"/>
            <a:ext cx="0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6804025" y="17732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010</a:t>
            </a:r>
            <a:endParaRPr lang="ru-RU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156325" y="2565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</a:t>
            </a:r>
            <a:endParaRPr lang="ru-RU"/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6588125" y="8366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001</a:t>
            </a:r>
            <a:endParaRPr lang="ru-RU"/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4614863" y="6921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  <a:endParaRPr lang="ru-RU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 flipV="1">
            <a:off x="4568825" y="779463"/>
            <a:ext cx="0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 flipV="1">
            <a:off x="3013075" y="823913"/>
            <a:ext cx="3751263" cy="149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2967038" y="998538"/>
            <a:ext cx="3706812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Freeform 16"/>
          <p:cNvSpPr>
            <a:spLocks/>
          </p:cNvSpPr>
          <p:nvPr/>
        </p:nvSpPr>
        <p:spPr bwMode="auto">
          <a:xfrm>
            <a:off x="3479800" y="1006475"/>
            <a:ext cx="366713" cy="261938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Freeform 17"/>
          <p:cNvSpPr>
            <a:spLocks/>
          </p:cNvSpPr>
          <p:nvPr/>
        </p:nvSpPr>
        <p:spPr bwMode="auto">
          <a:xfrm>
            <a:off x="2611438" y="1423988"/>
            <a:ext cx="365125" cy="263525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Freeform 18"/>
          <p:cNvSpPr>
            <a:spLocks/>
          </p:cNvSpPr>
          <p:nvPr/>
        </p:nvSpPr>
        <p:spPr bwMode="auto">
          <a:xfrm>
            <a:off x="5348288" y="1042988"/>
            <a:ext cx="365125" cy="263525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Freeform 19"/>
          <p:cNvSpPr>
            <a:spLocks/>
          </p:cNvSpPr>
          <p:nvPr/>
        </p:nvSpPr>
        <p:spPr bwMode="auto">
          <a:xfrm>
            <a:off x="6146800" y="1423988"/>
            <a:ext cx="365125" cy="263525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Freeform 20"/>
          <p:cNvSpPr>
            <a:spLocks/>
          </p:cNvSpPr>
          <p:nvPr/>
        </p:nvSpPr>
        <p:spPr bwMode="auto">
          <a:xfrm>
            <a:off x="3425825" y="1790700"/>
            <a:ext cx="366713" cy="263525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Freeform 21"/>
          <p:cNvSpPr>
            <a:spLocks/>
          </p:cNvSpPr>
          <p:nvPr/>
        </p:nvSpPr>
        <p:spPr bwMode="auto">
          <a:xfrm>
            <a:off x="5275263" y="1790700"/>
            <a:ext cx="366712" cy="263525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26"/>
          <p:cNvSpPr>
            <a:spLocks noChangeShapeType="1"/>
          </p:cNvSpPr>
          <p:nvPr/>
        </p:nvSpPr>
        <p:spPr bwMode="auto">
          <a:xfrm>
            <a:off x="3516313" y="2182813"/>
            <a:ext cx="228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27"/>
          <p:cNvSpPr>
            <a:spLocks noChangeShapeType="1"/>
          </p:cNvSpPr>
          <p:nvPr/>
        </p:nvSpPr>
        <p:spPr bwMode="auto">
          <a:xfrm>
            <a:off x="3516313" y="2270125"/>
            <a:ext cx="228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28"/>
          <p:cNvSpPr>
            <a:spLocks noChangeShapeType="1"/>
          </p:cNvSpPr>
          <p:nvPr/>
        </p:nvSpPr>
        <p:spPr bwMode="auto">
          <a:xfrm>
            <a:off x="2693988" y="1787525"/>
            <a:ext cx="2270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29"/>
          <p:cNvSpPr>
            <a:spLocks noChangeShapeType="1"/>
          </p:cNvSpPr>
          <p:nvPr/>
        </p:nvSpPr>
        <p:spPr bwMode="auto">
          <a:xfrm>
            <a:off x="2693988" y="1876425"/>
            <a:ext cx="2270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30"/>
          <p:cNvSpPr>
            <a:spLocks noChangeShapeType="1"/>
          </p:cNvSpPr>
          <p:nvPr/>
        </p:nvSpPr>
        <p:spPr bwMode="auto">
          <a:xfrm>
            <a:off x="3562350" y="1393825"/>
            <a:ext cx="228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31"/>
          <p:cNvSpPr>
            <a:spLocks noChangeShapeType="1"/>
          </p:cNvSpPr>
          <p:nvPr/>
        </p:nvSpPr>
        <p:spPr bwMode="auto">
          <a:xfrm>
            <a:off x="3562350" y="1481138"/>
            <a:ext cx="228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32"/>
          <p:cNvSpPr>
            <a:spLocks noChangeShapeType="1"/>
          </p:cNvSpPr>
          <p:nvPr/>
        </p:nvSpPr>
        <p:spPr bwMode="auto">
          <a:xfrm>
            <a:off x="5348288" y="2182813"/>
            <a:ext cx="2270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33"/>
          <p:cNvSpPr>
            <a:spLocks noChangeShapeType="1"/>
          </p:cNvSpPr>
          <p:nvPr/>
        </p:nvSpPr>
        <p:spPr bwMode="auto">
          <a:xfrm>
            <a:off x="5348288" y="2270125"/>
            <a:ext cx="2270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34"/>
          <p:cNvSpPr>
            <a:spLocks noChangeShapeType="1"/>
          </p:cNvSpPr>
          <p:nvPr/>
        </p:nvSpPr>
        <p:spPr bwMode="auto">
          <a:xfrm>
            <a:off x="6261100" y="1787525"/>
            <a:ext cx="2301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35"/>
          <p:cNvSpPr>
            <a:spLocks noChangeShapeType="1"/>
          </p:cNvSpPr>
          <p:nvPr/>
        </p:nvSpPr>
        <p:spPr bwMode="auto">
          <a:xfrm>
            <a:off x="6261100" y="1876425"/>
            <a:ext cx="2301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36"/>
          <p:cNvSpPr>
            <a:spLocks noChangeShapeType="1"/>
          </p:cNvSpPr>
          <p:nvPr/>
        </p:nvSpPr>
        <p:spPr bwMode="auto">
          <a:xfrm>
            <a:off x="5437188" y="1393825"/>
            <a:ext cx="23018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37"/>
          <p:cNvSpPr>
            <a:spLocks noChangeShapeType="1"/>
          </p:cNvSpPr>
          <p:nvPr/>
        </p:nvSpPr>
        <p:spPr bwMode="auto">
          <a:xfrm>
            <a:off x="5437188" y="1481138"/>
            <a:ext cx="23018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Rectangle 44"/>
          <p:cNvSpPr>
            <a:spLocks noChangeArrowheads="1"/>
          </p:cNvSpPr>
          <p:nvPr/>
        </p:nvSpPr>
        <p:spPr bwMode="auto">
          <a:xfrm>
            <a:off x="4572000" y="2492375"/>
            <a:ext cx="1668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>
                <a:sym typeface="Symbol" pitchFamily="18" charset="2"/>
              </a:rPr>
              <a:t>/a</a:t>
            </a:r>
            <a:r>
              <a:rPr lang="en-US"/>
              <a:t>(0.83; 0;0)</a:t>
            </a:r>
            <a:endParaRPr lang="ru-RU"/>
          </a:p>
        </p:txBody>
      </p:sp>
      <p:sp>
        <p:nvSpPr>
          <p:cNvPr id="27680" name="Oval 87"/>
          <p:cNvSpPr>
            <a:spLocks noChangeArrowheads="1"/>
          </p:cNvSpPr>
          <p:nvPr/>
        </p:nvSpPr>
        <p:spPr bwMode="auto">
          <a:xfrm>
            <a:off x="2894013" y="5416550"/>
            <a:ext cx="3784600" cy="91757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7681" name="Oval 88"/>
          <p:cNvSpPr>
            <a:spLocks noChangeArrowheads="1"/>
          </p:cNvSpPr>
          <p:nvPr/>
        </p:nvSpPr>
        <p:spPr bwMode="auto">
          <a:xfrm>
            <a:off x="2894013" y="4060825"/>
            <a:ext cx="3784600" cy="91757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7682" name="Text Box 91"/>
          <p:cNvSpPr txBox="1">
            <a:spLocks noChangeArrowheads="1"/>
          </p:cNvSpPr>
          <p:nvPr/>
        </p:nvSpPr>
        <p:spPr bwMode="auto">
          <a:xfrm>
            <a:off x="6875463" y="44100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010</a:t>
            </a:r>
            <a:endParaRPr lang="ru-RU"/>
          </a:p>
        </p:txBody>
      </p:sp>
      <p:sp>
        <p:nvSpPr>
          <p:cNvPr id="27683" name="Text Box 92"/>
          <p:cNvSpPr txBox="1">
            <a:spLocks noChangeArrowheads="1"/>
          </p:cNvSpPr>
          <p:nvPr/>
        </p:nvSpPr>
        <p:spPr bwMode="auto">
          <a:xfrm>
            <a:off x="6000750" y="4978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</a:t>
            </a:r>
            <a:endParaRPr lang="ru-RU"/>
          </a:p>
        </p:txBody>
      </p:sp>
      <p:sp>
        <p:nvSpPr>
          <p:cNvPr id="27684" name="Freeform 96"/>
          <p:cNvSpPr>
            <a:spLocks/>
          </p:cNvSpPr>
          <p:nvPr/>
        </p:nvSpPr>
        <p:spPr bwMode="auto">
          <a:xfrm>
            <a:off x="6484938" y="4279900"/>
            <a:ext cx="388937" cy="261938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Freeform 97"/>
          <p:cNvSpPr>
            <a:spLocks/>
          </p:cNvSpPr>
          <p:nvPr/>
        </p:nvSpPr>
        <p:spPr bwMode="auto">
          <a:xfrm>
            <a:off x="2700338" y="4279900"/>
            <a:ext cx="388937" cy="261938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Freeform 98"/>
          <p:cNvSpPr>
            <a:spLocks/>
          </p:cNvSpPr>
          <p:nvPr/>
        </p:nvSpPr>
        <p:spPr bwMode="auto">
          <a:xfrm>
            <a:off x="5562600" y="4673600"/>
            <a:ext cx="388938" cy="261938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Freeform 99"/>
          <p:cNvSpPr>
            <a:spLocks/>
          </p:cNvSpPr>
          <p:nvPr/>
        </p:nvSpPr>
        <p:spPr bwMode="auto">
          <a:xfrm>
            <a:off x="3670300" y="3886200"/>
            <a:ext cx="388938" cy="261938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8" name="Freeform 100"/>
          <p:cNvSpPr>
            <a:spLocks/>
          </p:cNvSpPr>
          <p:nvPr/>
        </p:nvSpPr>
        <p:spPr bwMode="auto">
          <a:xfrm>
            <a:off x="5465763" y="5240338"/>
            <a:ext cx="388937" cy="263525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9" name="Freeform 101"/>
          <p:cNvSpPr>
            <a:spLocks/>
          </p:cNvSpPr>
          <p:nvPr/>
        </p:nvSpPr>
        <p:spPr bwMode="auto">
          <a:xfrm>
            <a:off x="3573463" y="6027738"/>
            <a:ext cx="388937" cy="261937"/>
          </a:xfrm>
          <a:custGeom>
            <a:avLst/>
            <a:gdLst>
              <a:gd name="T0" fmla="*/ 0 w 384"/>
              <a:gd name="T1" fmla="*/ 0 h 480"/>
              <a:gd name="T2" fmla="*/ 192 w 384"/>
              <a:gd name="T3" fmla="*/ 480 h 480"/>
              <a:gd name="T4" fmla="*/ 384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0" y="0"/>
                </a:moveTo>
                <a:cubicBezTo>
                  <a:pt x="64" y="240"/>
                  <a:pt x="128" y="480"/>
                  <a:pt x="192" y="480"/>
                </a:cubicBezTo>
                <a:cubicBezTo>
                  <a:pt x="256" y="480"/>
                  <a:pt x="320" y="240"/>
                  <a:pt x="384" y="0"/>
                </a:cubicBezTo>
              </a:path>
            </a:pathLst>
          </a:custGeom>
          <a:noFill/>
          <a:ln w="666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0" name="Line 102"/>
          <p:cNvSpPr>
            <a:spLocks noChangeShapeType="1"/>
          </p:cNvSpPr>
          <p:nvPr/>
        </p:nvSpPr>
        <p:spPr bwMode="auto">
          <a:xfrm>
            <a:off x="2797175" y="4629150"/>
            <a:ext cx="242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1" name="Line 103"/>
          <p:cNvSpPr>
            <a:spLocks noChangeShapeType="1"/>
          </p:cNvSpPr>
          <p:nvPr/>
        </p:nvSpPr>
        <p:spPr bwMode="auto">
          <a:xfrm>
            <a:off x="2797175" y="4716463"/>
            <a:ext cx="242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2" name="Line 104"/>
          <p:cNvSpPr>
            <a:spLocks noChangeShapeType="1"/>
          </p:cNvSpPr>
          <p:nvPr/>
        </p:nvSpPr>
        <p:spPr bwMode="auto">
          <a:xfrm>
            <a:off x="3670300" y="6376988"/>
            <a:ext cx="24288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3" name="Line 105"/>
          <p:cNvSpPr>
            <a:spLocks noChangeShapeType="1"/>
          </p:cNvSpPr>
          <p:nvPr/>
        </p:nvSpPr>
        <p:spPr bwMode="auto">
          <a:xfrm>
            <a:off x="3670300" y="6464300"/>
            <a:ext cx="24288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4" name="Line 106"/>
          <p:cNvSpPr>
            <a:spLocks noChangeShapeType="1"/>
          </p:cNvSpPr>
          <p:nvPr/>
        </p:nvSpPr>
        <p:spPr bwMode="auto">
          <a:xfrm>
            <a:off x="5562600" y="5591175"/>
            <a:ext cx="24288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5" name="Line 107"/>
          <p:cNvSpPr>
            <a:spLocks noChangeShapeType="1"/>
          </p:cNvSpPr>
          <p:nvPr/>
        </p:nvSpPr>
        <p:spPr bwMode="auto">
          <a:xfrm>
            <a:off x="5562600" y="5678488"/>
            <a:ext cx="24288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6" name="Line 108"/>
          <p:cNvSpPr>
            <a:spLocks noChangeShapeType="1"/>
          </p:cNvSpPr>
          <p:nvPr/>
        </p:nvSpPr>
        <p:spPr bwMode="auto">
          <a:xfrm>
            <a:off x="3767138" y="4235450"/>
            <a:ext cx="24288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7" name="Line 109"/>
          <p:cNvSpPr>
            <a:spLocks noChangeShapeType="1"/>
          </p:cNvSpPr>
          <p:nvPr/>
        </p:nvSpPr>
        <p:spPr bwMode="auto">
          <a:xfrm>
            <a:off x="3767138" y="4322763"/>
            <a:ext cx="24288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8" name="Line 110"/>
          <p:cNvSpPr>
            <a:spLocks noChangeShapeType="1"/>
          </p:cNvSpPr>
          <p:nvPr/>
        </p:nvSpPr>
        <p:spPr bwMode="auto">
          <a:xfrm>
            <a:off x="5661025" y="5022850"/>
            <a:ext cx="2413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99" name="Line 111"/>
          <p:cNvSpPr>
            <a:spLocks noChangeShapeType="1"/>
          </p:cNvSpPr>
          <p:nvPr/>
        </p:nvSpPr>
        <p:spPr bwMode="auto">
          <a:xfrm>
            <a:off x="5661025" y="5110163"/>
            <a:ext cx="2413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00" name="Line 112"/>
          <p:cNvSpPr>
            <a:spLocks noChangeShapeType="1"/>
          </p:cNvSpPr>
          <p:nvPr/>
        </p:nvSpPr>
        <p:spPr bwMode="auto">
          <a:xfrm>
            <a:off x="6534150" y="4629150"/>
            <a:ext cx="242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01" name="Line 113"/>
          <p:cNvSpPr>
            <a:spLocks noChangeShapeType="1"/>
          </p:cNvSpPr>
          <p:nvPr/>
        </p:nvSpPr>
        <p:spPr bwMode="auto">
          <a:xfrm>
            <a:off x="6534150" y="4716463"/>
            <a:ext cx="242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02" name="Text Box 114"/>
          <p:cNvSpPr txBox="1">
            <a:spLocks noChangeArrowheads="1"/>
          </p:cNvSpPr>
          <p:nvPr/>
        </p:nvSpPr>
        <p:spPr bwMode="auto">
          <a:xfrm>
            <a:off x="2700338" y="5229225"/>
            <a:ext cx="63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</a:t>
            </a:r>
            <a:r>
              <a:rPr lang="en-US" sz="2800"/>
              <a:t>E</a:t>
            </a:r>
          </a:p>
        </p:txBody>
      </p:sp>
      <p:sp>
        <p:nvSpPr>
          <p:cNvPr id="27703" name="Line 115"/>
          <p:cNvSpPr>
            <a:spLocks noChangeShapeType="1"/>
          </p:cNvSpPr>
          <p:nvPr/>
        </p:nvSpPr>
        <p:spPr bwMode="auto">
          <a:xfrm>
            <a:off x="3419475" y="4868863"/>
            <a:ext cx="0" cy="1311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42988" y="109538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  <a:latin typeface="Times New Roman" pitchFamily="18" charset="0"/>
              </a:rPr>
              <a:t>Влияние деформации</a:t>
            </a:r>
          </a:p>
        </p:txBody>
      </p:sp>
      <p:grpSp>
        <p:nvGrpSpPr>
          <p:cNvPr id="23687" name="Group 135"/>
          <p:cNvGrpSpPr>
            <a:grpSpLocks/>
          </p:cNvGrpSpPr>
          <p:nvPr/>
        </p:nvGrpSpPr>
        <p:grpSpPr bwMode="auto">
          <a:xfrm>
            <a:off x="2339975" y="3644900"/>
            <a:ext cx="3743325" cy="2924175"/>
            <a:chOff x="1474" y="2296"/>
            <a:chExt cx="2358" cy="1842"/>
          </a:xfrm>
        </p:grpSpPr>
        <p:sp>
          <p:nvSpPr>
            <p:cNvPr id="23556" name="Line 166"/>
            <p:cNvSpPr>
              <a:spLocks noChangeShapeType="1"/>
            </p:cNvSpPr>
            <p:nvPr/>
          </p:nvSpPr>
          <p:spPr bwMode="auto">
            <a:xfrm flipV="1">
              <a:off x="2426" y="361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7" name="Line 92"/>
            <p:cNvSpPr>
              <a:spLocks noChangeShapeType="1"/>
            </p:cNvSpPr>
            <p:nvPr/>
          </p:nvSpPr>
          <p:spPr bwMode="auto">
            <a:xfrm>
              <a:off x="2426" y="3747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Line 163"/>
            <p:cNvSpPr>
              <a:spLocks noChangeShapeType="1"/>
            </p:cNvSpPr>
            <p:nvPr/>
          </p:nvSpPr>
          <p:spPr bwMode="auto">
            <a:xfrm flipH="1">
              <a:off x="2653" y="356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Oval 90"/>
            <p:cNvSpPr>
              <a:spLocks noChangeArrowheads="1"/>
            </p:cNvSpPr>
            <p:nvPr/>
          </p:nvSpPr>
          <p:spPr bwMode="auto">
            <a:xfrm>
              <a:off x="2245" y="3702"/>
              <a:ext cx="270" cy="12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560" name="Oval 91"/>
            <p:cNvSpPr>
              <a:spLocks noChangeArrowheads="1"/>
            </p:cNvSpPr>
            <p:nvPr/>
          </p:nvSpPr>
          <p:spPr bwMode="auto">
            <a:xfrm>
              <a:off x="2789" y="3702"/>
              <a:ext cx="295" cy="12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23561" name="Group 93"/>
            <p:cNvGrpSpPr>
              <a:grpSpLocks/>
            </p:cNvGrpSpPr>
            <p:nvPr/>
          </p:nvGrpSpPr>
          <p:grpSpPr bwMode="auto">
            <a:xfrm>
              <a:off x="1882" y="3112"/>
              <a:ext cx="800" cy="90"/>
              <a:chOff x="2743" y="3158"/>
              <a:chExt cx="1179" cy="97"/>
            </a:xfrm>
          </p:grpSpPr>
          <p:grpSp>
            <p:nvGrpSpPr>
              <p:cNvPr id="23562" name="Group 94"/>
              <p:cNvGrpSpPr>
                <a:grpSpLocks/>
              </p:cNvGrpSpPr>
              <p:nvPr/>
            </p:nvGrpSpPr>
            <p:grpSpPr bwMode="auto">
              <a:xfrm rot="-5400000">
                <a:off x="2922" y="2982"/>
                <a:ext cx="94" cy="452"/>
                <a:chOff x="4558" y="1706"/>
                <a:chExt cx="515" cy="1769"/>
              </a:xfrm>
            </p:grpSpPr>
            <p:grpSp>
              <p:nvGrpSpPr>
                <p:cNvPr id="23563" name="Group 95"/>
                <p:cNvGrpSpPr>
                  <a:grpSpLocks/>
                </p:cNvGrpSpPr>
                <p:nvPr/>
              </p:nvGrpSpPr>
              <p:grpSpPr bwMode="auto">
                <a:xfrm>
                  <a:off x="4574" y="2568"/>
                  <a:ext cx="499" cy="907"/>
                  <a:chOff x="3742" y="2115"/>
                  <a:chExt cx="499" cy="907"/>
                </a:xfrm>
              </p:grpSpPr>
              <p:sp>
                <p:nvSpPr>
                  <p:cNvPr id="23564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6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566" name="Group 98"/>
                <p:cNvGrpSpPr>
                  <a:grpSpLocks/>
                </p:cNvGrpSpPr>
                <p:nvPr/>
              </p:nvGrpSpPr>
              <p:grpSpPr bwMode="auto">
                <a:xfrm rot="10800000">
                  <a:off x="4558" y="1706"/>
                  <a:ext cx="499" cy="907"/>
                  <a:chOff x="3742" y="2115"/>
                  <a:chExt cx="499" cy="907"/>
                </a:xfrm>
              </p:grpSpPr>
              <p:sp>
                <p:nvSpPr>
                  <p:cNvPr id="23567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68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3569" name="Group 101"/>
              <p:cNvGrpSpPr>
                <a:grpSpLocks/>
              </p:cNvGrpSpPr>
              <p:nvPr/>
            </p:nvGrpSpPr>
            <p:grpSpPr bwMode="auto">
              <a:xfrm rot="-5400000">
                <a:off x="3649" y="2979"/>
                <a:ext cx="93" cy="452"/>
                <a:chOff x="4558" y="1706"/>
                <a:chExt cx="515" cy="1769"/>
              </a:xfrm>
            </p:grpSpPr>
            <p:grpSp>
              <p:nvGrpSpPr>
                <p:cNvPr id="23570" name="Group 102"/>
                <p:cNvGrpSpPr>
                  <a:grpSpLocks/>
                </p:cNvGrpSpPr>
                <p:nvPr/>
              </p:nvGrpSpPr>
              <p:grpSpPr bwMode="auto">
                <a:xfrm>
                  <a:off x="4574" y="2568"/>
                  <a:ext cx="499" cy="907"/>
                  <a:chOff x="3742" y="2115"/>
                  <a:chExt cx="499" cy="907"/>
                </a:xfrm>
              </p:grpSpPr>
              <p:sp>
                <p:nvSpPr>
                  <p:cNvPr id="23571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72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573" name="Group 105"/>
                <p:cNvGrpSpPr>
                  <a:grpSpLocks/>
                </p:cNvGrpSpPr>
                <p:nvPr/>
              </p:nvGrpSpPr>
              <p:grpSpPr bwMode="auto">
                <a:xfrm rot="10800000">
                  <a:off x="4558" y="1706"/>
                  <a:ext cx="499" cy="907"/>
                  <a:chOff x="3742" y="2115"/>
                  <a:chExt cx="499" cy="907"/>
                </a:xfrm>
              </p:grpSpPr>
              <p:sp>
                <p:nvSpPr>
                  <p:cNvPr id="23574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75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576" name="Line 108"/>
              <p:cNvSpPr>
                <a:spLocks noChangeShapeType="1"/>
              </p:cNvSpPr>
              <p:nvPr/>
            </p:nvSpPr>
            <p:spPr bwMode="auto">
              <a:xfrm>
                <a:off x="3195" y="3201"/>
                <a:ext cx="2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109"/>
            <p:cNvGrpSpPr>
              <a:grpSpLocks/>
            </p:cNvGrpSpPr>
            <p:nvPr/>
          </p:nvGrpSpPr>
          <p:grpSpPr bwMode="auto">
            <a:xfrm>
              <a:off x="2426" y="2296"/>
              <a:ext cx="662" cy="816"/>
              <a:chOff x="3876" y="1661"/>
              <a:chExt cx="901" cy="1225"/>
            </a:xfrm>
          </p:grpSpPr>
          <p:grpSp>
            <p:nvGrpSpPr>
              <p:cNvPr id="23578" name="Group 110"/>
              <p:cNvGrpSpPr>
                <a:grpSpLocks/>
              </p:cNvGrpSpPr>
              <p:nvPr/>
            </p:nvGrpSpPr>
            <p:grpSpPr bwMode="auto">
              <a:xfrm rot="-1818598">
                <a:off x="3876" y="2387"/>
                <a:ext cx="440" cy="133"/>
                <a:chOff x="3742" y="2305"/>
                <a:chExt cx="1315" cy="308"/>
              </a:xfrm>
            </p:grpSpPr>
            <p:grpSp>
              <p:nvGrpSpPr>
                <p:cNvPr id="23579" name="Group 111"/>
                <p:cNvGrpSpPr>
                  <a:grpSpLocks/>
                </p:cNvGrpSpPr>
                <p:nvPr/>
              </p:nvGrpSpPr>
              <p:grpSpPr bwMode="auto">
                <a:xfrm rot="-5400000">
                  <a:off x="4626" y="2137"/>
                  <a:ext cx="227" cy="635"/>
                  <a:chOff x="3742" y="2115"/>
                  <a:chExt cx="499" cy="907"/>
                </a:xfrm>
              </p:grpSpPr>
              <p:sp>
                <p:nvSpPr>
                  <p:cNvPr id="23580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FF7C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81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FF7C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582" name="Group 114"/>
                <p:cNvGrpSpPr>
                  <a:grpSpLocks/>
                </p:cNvGrpSpPr>
                <p:nvPr/>
              </p:nvGrpSpPr>
              <p:grpSpPr bwMode="auto">
                <a:xfrm rot="5400000">
                  <a:off x="3972" y="2075"/>
                  <a:ext cx="308" cy="767"/>
                  <a:chOff x="3742" y="2115"/>
                  <a:chExt cx="499" cy="907"/>
                </a:xfrm>
              </p:grpSpPr>
              <p:sp>
                <p:nvSpPr>
                  <p:cNvPr id="23583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FF7C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84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FF7C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3585" name="Group 117"/>
              <p:cNvGrpSpPr>
                <a:grpSpLocks/>
              </p:cNvGrpSpPr>
              <p:nvPr/>
            </p:nvGrpSpPr>
            <p:grpSpPr bwMode="auto">
              <a:xfrm rot="622917">
                <a:off x="4515" y="2040"/>
                <a:ext cx="262" cy="154"/>
                <a:chOff x="4584" y="2205"/>
                <a:chExt cx="476" cy="240"/>
              </a:xfrm>
            </p:grpSpPr>
            <p:grpSp>
              <p:nvGrpSpPr>
                <p:cNvPr id="23586" name="Group 118"/>
                <p:cNvGrpSpPr>
                  <a:grpSpLocks/>
                </p:cNvGrpSpPr>
                <p:nvPr/>
              </p:nvGrpSpPr>
              <p:grpSpPr bwMode="auto">
                <a:xfrm rot="-7752871">
                  <a:off x="4879" y="2111"/>
                  <a:ext cx="88" cy="275"/>
                  <a:chOff x="3742" y="2115"/>
                  <a:chExt cx="499" cy="907"/>
                </a:xfrm>
              </p:grpSpPr>
              <p:sp>
                <p:nvSpPr>
                  <p:cNvPr id="23587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FF7C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88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FF7C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589" name="Group 121"/>
                <p:cNvGrpSpPr>
                  <a:grpSpLocks/>
                </p:cNvGrpSpPr>
                <p:nvPr/>
              </p:nvGrpSpPr>
              <p:grpSpPr bwMode="auto">
                <a:xfrm rot="3047128">
                  <a:off x="4690" y="2220"/>
                  <a:ext cx="119" cy="332"/>
                  <a:chOff x="3742" y="2115"/>
                  <a:chExt cx="499" cy="907"/>
                </a:xfrm>
              </p:grpSpPr>
              <p:sp>
                <p:nvSpPr>
                  <p:cNvPr id="23590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FF7C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91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FF7C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592" name="Line 124"/>
              <p:cNvSpPr>
                <a:spLocks noChangeShapeType="1"/>
              </p:cNvSpPr>
              <p:nvPr/>
            </p:nvSpPr>
            <p:spPr bwMode="auto">
              <a:xfrm>
                <a:off x="4418" y="2100"/>
                <a:ext cx="0" cy="3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593" name="Group 125"/>
              <p:cNvGrpSpPr>
                <a:grpSpLocks/>
              </p:cNvGrpSpPr>
              <p:nvPr/>
            </p:nvGrpSpPr>
            <p:grpSpPr bwMode="auto">
              <a:xfrm rot="10800000">
                <a:off x="4370" y="2447"/>
                <a:ext cx="96" cy="439"/>
                <a:chOff x="4558" y="1706"/>
                <a:chExt cx="515" cy="1769"/>
              </a:xfrm>
            </p:grpSpPr>
            <p:grpSp>
              <p:nvGrpSpPr>
                <p:cNvPr id="23594" name="Group 126"/>
                <p:cNvGrpSpPr>
                  <a:grpSpLocks/>
                </p:cNvGrpSpPr>
                <p:nvPr/>
              </p:nvGrpSpPr>
              <p:grpSpPr bwMode="auto">
                <a:xfrm>
                  <a:off x="4574" y="2568"/>
                  <a:ext cx="499" cy="907"/>
                  <a:chOff x="3742" y="2115"/>
                  <a:chExt cx="499" cy="907"/>
                </a:xfrm>
              </p:grpSpPr>
              <p:sp>
                <p:nvSpPr>
                  <p:cNvPr id="23595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FF7C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96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FF7C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597" name="Group 129"/>
                <p:cNvGrpSpPr>
                  <a:grpSpLocks/>
                </p:cNvGrpSpPr>
                <p:nvPr/>
              </p:nvGrpSpPr>
              <p:grpSpPr bwMode="auto">
                <a:xfrm rot="10800000">
                  <a:off x="4558" y="1706"/>
                  <a:ext cx="499" cy="907"/>
                  <a:chOff x="3742" y="2115"/>
                  <a:chExt cx="499" cy="907"/>
                </a:xfrm>
              </p:grpSpPr>
              <p:sp>
                <p:nvSpPr>
                  <p:cNvPr id="23598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FF7C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99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FF7C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3600" name="Group 132"/>
              <p:cNvGrpSpPr>
                <a:grpSpLocks/>
              </p:cNvGrpSpPr>
              <p:nvPr/>
            </p:nvGrpSpPr>
            <p:grpSpPr bwMode="auto">
              <a:xfrm rot="10800000">
                <a:off x="4373" y="1661"/>
                <a:ext cx="95" cy="439"/>
                <a:chOff x="4558" y="1706"/>
                <a:chExt cx="515" cy="1769"/>
              </a:xfrm>
            </p:grpSpPr>
            <p:grpSp>
              <p:nvGrpSpPr>
                <p:cNvPr id="23601" name="Group 133"/>
                <p:cNvGrpSpPr>
                  <a:grpSpLocks/>
                </p:cNvGrpSpPr>
                <p:nvPr/>
              </p:nvGrpSpPr>
              <p:grpSpPr bwMode="auto">
                <a:xfrm>
                  <a:off x="4574" y="2568"/>
                  <a:ext cx="499" cy="907"/>
                  <a:chOff x="3742" y="2115"/>
                  <a:chExt cx="499" cy="907"/>
                </a:xfrm>
              </p:grpSpPr>
              <p:sp>
                <p:nvSpPr>
                  <p:cNvPr id="23602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FF7C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03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FF7C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604" name="Group 136"/>
                <p:cNvGrpSpPr>
                  <a:grpSpLocks/>
                </p:cNvGrpSpPr>
                <p:nvPr/>
              </p:nvGrpSpPr>
              <p:grpSpPr bwMode="auto">
                <a:xfrm rot="10800000">
                  <a:off x="4558" y="1706"/>
                  <a:ext cx="499" cy="907"/>
                  <a:chOff x="3742" y="2115"/>
                  <a:chExt cx="499" cy="907"/>
                </a:xfrm>
              </p:grpSpPr>
              <p:sp>
                <p:nvSpPr>
                  <p:cNvPr id="23605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FF7C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06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FF7C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607" name="Line 139"/>
              <p:cNvSpPr>
                <a:spLocks noChangeShapeType="1"/>
              </p:cNvSpPr>
              <p:nvPr/>
            </p:nvSpPr>
            <p:spPr bwMode="auto">
              <a:xfrm flipV="1">
                <a:off x="4286" y="2191"/>
                <a:ext cx="236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08" name="Line 150"/>
            <p:cNvSpPr>
              <a:spLocks noChangeShapeType="1"/>
            </p:cNvSpPr>
            <p:nvPr/>
          </p:nvSpPr>
          <p:spPr bwMode="auto">
            <a:xfrm flipV="1">
              <a:off x="1791" y="3339"/>
              <a:ext cx="22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3609" name="Object 57"/>
            <p:cNvGraphicFramePr>
              <a:graphicFrameLocks noChangeAspect="1"/>
            </p:cNvGraphicFramePr>
            <p:nvPr/>
          </p:nvGraphicFramePr>
          <p:xfrm>
            <a:off x="1706" y="3344"/>
            <a:ext cx="117" cy="141"/>
          </p:xfrm>
          <a:graphic>
            <a:graphicData uri="http://schemas.openxmlformats.org/presentationml/2006/ole">
              <p:oleObj spid="_x0000_s23609" name="Формула" r:id="rId3" imgW="152280" imgH="203040" progId="Equation.3">
                <p:embed/>
              </p:oleObj>
            </a:graphicData>
          </a:graphic>
        </p:graphicFrame>
        <p:sp>
          <p:nvSpPr>
            <p:cNvPr id="23610" name="Freeform 152"/>
            <p:cNvSpPr>
              <a:spLocks/>
            </p:cNvSpPr>
            <p:nvPr/>
          </p:nvSpPr>
          <p:spPr bwMode="auto">
            <a:xfrm flipH="1">
              <a:off x="1474" y="3430"/>
              <a:ext cx="590" cy="98"/>
            </a:xfrm>
            <a:custGeom>
              <a:avLst/>
              <a:gdLst>
                <a:gd name="T0" fmla="*/ 0 w 544"/>
                <a:gd name="T1" fmla="*/ 189 h 234"/>
                <a:gd name="T2" fmla="*/ 136 w 544"/>
                <a:gd name="T3" fmla="*/ 7 h 234"/>
                <a:gd name="T4" fmla="*/ 272 w 544"/>
                <a:gd name="T5" fmla="*/ 234 h 234"/>
                <a:gd name="T6" fmla="*/ 408 w 544"/>
                <a:gd name="T7" fmla="*/ 7 h 234"/>
                <a:gd name="T8" fmla="*/ 544 w 544"/>
                <a:gd name="T9" fmla="*/ 234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234"/>
                <a:gd name="T17" fmla="*/ 544 w 544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234">
                  <a:moveTo>
                    <a:pt x="0" y="189"/>
                  </a:moveTo>
                  <a:cubicBezTo>
                    <a:pt x="45" y="94"/>
                    <a:pt x="91" y="0"/>
                    <a:pt x="136" y="7"/>
                  </a:cubicBezTo>
                  <a:cubicBezTo>
                    <a:pt x="181" y="14"/>
                    <a:pt x="227" y="234"/>
                    <a:pt x="272" y="234"/>
                  </a:cubicBezTo>
                  <a:cubicBezTo>
                    <a:pt x="317" y="234"/>
                    <a:pt x="363" y="7"/>
                    <a:pt x="408" y="7"/>
                  </a:cubicBezTo>
                  <a:cubicBezTo>
                    <a:pt x="453" y="7"/>
                    <a:pt x="498" y="120"/>
                    <a:pt x="544" y="234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1" name="Line 153"/>
            <p:cNvSpPr>
              <a:spLocks noChangeShapeType="1"/>
            </p:cNvSpPr>
            <p:nvPr/>
          </p:nvSpPr>
          <p:spPr bwMode="auto">
            <a:xfrm flipV="1">
              <a:off x="2335" y="3157"/>
              <a:ext cx="0" cy="49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2" name="Line 154"/>
            <p:cNvSpPr>
              <a:spLocks noChangeShapeType="1"/>
            </p:cNvSpPr>
            <p:nvPr/>
          </p:nvSpPr>
          <p:spPr bwMode="auto">
            <a:xfrm flipV="1">
              <a:off x="2880" y="2794"/>
              <a:ext cx="0" cy="7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3" name="Line 156"/>
            <p:cNvSpPr>
              <a:spLocks noChangeShapeType="1"/>
            </p:cNvSpPr>
            <p:nvPr/>
          </p:nvSpPr>
          <p:spPr bwMode="auto">
            <a:xfrm flipV="1">
              <a:off x="3197" y="2794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3614" name="Object 62"/>
            <p:cNvGraphicFramePr>
              <a:graphicFrameLocks noChangeAspect="1"/>
            </p:cNvGraphicFramePr>
            <p:nvPr/>
          </p:nvGraphicFramePr>
          <p:xfrm>
            <a:off x="3197" y="2885"/>
            <a:ext cx="127" cy="150"/>
          </p:xfrm>
          <a:graphic>
            <a:graphicData uri="http://schemas.openxmlformats.org/presentationml/2006/ole">
              <p:oleObj spid="_x0000_s23614" name="Формула" r:id="rId4" imgW="164880" imgH="215640" progId="Equation.3">
                <p:embed/>
              </p:oleObj>
            </a:graphicData>
          </a:graphic>
        </p:graphicFrame>
        <p:sp>
          <p:nvSpPr>
            <p:cNvPr id="23615" name="Freeform 158"/>
            <p:cNvSpPr>
              <a:spLocks/>
            </p:cNvSpPr>
            <p:nvPr/>
          </p:nvSpPr>
          <p:spPr bwMode="auto">
            <a:xfrm>
              <a:off x="3379" y="2794"/>
              <a:ext cx="453" cy="91"/>
            </a:xfrm>
            <a:custGeom>
              <a:avLst/>
              <a:gdLst>
                <a:gd name="T0" fmla="*/ 0 w 544"/>
                <a:gd name="T1" fmla="*/ 189 h 234"/>
                <a:gd name="T2" fmla="*/ 136 w 544"/>
                <a:gd name="T3" fmla="*/ 7 h 234"/>
                <a:gd name="T4" fmla="*/ 272 w 544"/>
                <a:gd name="T5" fmla="*/ 234 h 234"/>
                <a:gd name="T6" fmla="*/ 408 w 544"/>
                <a:gd name="T7" fmla="*/ 7 h 234"/>
                <a:gd name="T8" fmla="*/ 544 w 544"/>
                <a:gd name="T9" fmla="*/ 234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234"/>
                <a:gd name="T17" fmla="*/ 544 w 544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234">
                  <a:moveTo>
                    <a:pt x="0" y="189"/>
                  </a:moveTo>
                  <a:cubicBezTo>
                    <a:pt x="45" y="94"/>
                    <a:pt x="91" y="0"/>
                    <a:pt x="136" y="7"/>
                  </a:cubicBezTo>
                  <a:cubicBezTo>
                    <a:pt x="181" y="14"/>
                    <a:pt x="227" y="234"/>
                    <a:pt x="272" y="234"/>
                  </a:cubicBezTo>
                  <a:cubicBezTo>
                    <a:pt x="317" y="234"/>
                    <a:pt x="363" y="7"/>
                    <a:pt x="408" y="7"/>
                  </a:cubicBezTo>
                  <a:cubicBezTo>
                    <a:pt x="453" y="7"/>
                    <a:pt x="498" y="120"/>
                    <a:pt x="544" y="234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6" name="Text Box 159"/>
            <p:cNvSpPr txBox="1">
              <a:spLocks noChangeArrowheads="1"/>
            </p:cNvSpPr>
            <p:nvPr/>
          </p:nvSpPr>
          <p:spPr bwMode="auto">
            <a:xfrm>
              <a:off x="2063" y="2794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2p</a:t>
              </a:r>
              <a:r>
                <a:rPr lang="en-US" baseline="-25000">
                  <a:latin typeface="Times New Roman" pitchFamily="18" charset="0"/>
                </a:rPr>
                <a:t>0</a:t>
              </a:r>
              <a:endParaRPr lang="ru-RU" baseline="-25000">
                <a:latin typeface="Times New Roman" pitchFamily="18" charset="0"/>
              </a:endParaRPr>
            </a:p>
          </p:txBody>
        </p:sp>
        <p:sp>
          <p:nvSpPr>
            <p:cNvPr id="23617" name="Text Box 160"/>
            <p:cNvSpPr txBox="1">
              <a:spLocks noChangeArrowheads="1"/>
            </p:cNvSpPr>
            <p:nvPr/>
          </p:nvSpPr>
          <p:spPr bwMode="auto">
            <a:xfrm>
              <a:off x="3107" y="3747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1s(A</a:t>
              </a:r>
              <a:r>
                <a:rPr lang="en-US" baseline="-25000">
                  <a:latin typeface="Times New Roman" pitchFamily="18" charset="0"/>
                </a:rPr>
                <a:t>1</a:t>
              </a:r>
              <a:r>
                <a:rPr lang="en-US">
                  <a:latin typeface="Times New Roman" pitchFamily="18" charset="0"/>
                </a:rPr>
                <a:t>)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23618" name="Oval 161"/>
            <p:cNvSpPr>
              <a:spLocks noChangeArrowheads="1"/>
            </p:cNvSpPr>
            <p:nvPr/>
          </p:nvSpPr>
          <p:spPr bwMode="auto">
            <a:xfrm rot="-5400000">
              <a:off x="2517" y="3475"/>
              <a:ext cx="295" cy="12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619" name="Oval 162"/>
            <p:cNvSpPr>
              <a:spLocks noChangeArrowheads="1"/>
            </p:cNvSpPr>
            <p:nvPr/>
          </p:nvSpPr>
          <p:spPr bwMode="auto">
            <a:xfrm rot="-5400000">
              <a:off x="2523" y="3928"/>
              <a:ext cx="295" cy="12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620" name="Oval 164"/>
            <p:cNvSpPr>
              <a:spLocks noChangeArrowheads="1"/>
            </p:cNvSpPr>
            <p:nvPr/>
          </p:nvSpPr>
          <p:spPr bwMode="auto">
            <a:xfrm rot="-2645437">
              <a:off x="2744" y="3566"/>
              <a:ext cx="181" cy="91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621" name="Oval 165"/>
            <p:cNvSpPr>
              <a:spLocks noChangeArrowheads="1"/>
            </p:cNvSpPr>
            <p:nvPr/>
          </p:nvSpPr>
          <p:spPr bwMode="auto">
            <a:xfrm rot="-2645437">
              <a:off x="2248" y="3891"/>
              <a:ext cx="298" cy="181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23622" name="Text Box 168"/>
          <p:cNvSpPr txBox="1">
            <a:spLocks noChangeArrowheads="1"/>
          </p:cNvSpPr>
          <p:nvPr/>
        </p:nvSpPr>
        <p:spPr bwMode="auto">
          <a:xfrm>
            <a:off x="1908175" y="836613"/>
            <a:ext cx="256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Отсутствие деформации</a:t>
            </a:r>
          </a:p>
        </p:txBody>
      </p:sp>
      <p:sp>
        <p:nvSpPr>
          <p:cNvPr id="23623" name="Text Box 169"/>
          <p:cNvSpPr txBox="1">
            <a:spLocks noChangeArrowheads="1"/>
          </p:cNvSpPr>
          <p:nvPr/>
        </p:nvSpPr>
        <p:spPr bwMode="auto">
          <a:xfrm>
            <a:off x="1979613" y="3068638"/>
            <a:ext cx="256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Малые деформации</a:t>
            </a:r>
          </a:p>
        </p:txBody>
      </p:sp>
      <p:grpSp>
        <p:nvGrpSpPr>
          <p:cNvPr id="23624" name="Group 172"/>
          <p:cNvGrpSpPr>
            <a:grpSpLocks/>
          </p:cNvGrpSpPr>
          <p:nvPr/>
        </p:nvGrpSpPr>
        <p:grpSpPr bwMode="auto">
          <a:xfrm>
            <a:off x="6011863" y="836613"/>
            <a:ext cx="2159000" cy="2808287"/>
            <a:chOff x="3787" y="527"/>
            <a:chExt cx="1360" cy="1769"/>
          </a:xfrm>
        </p:grpSpPr>
        <p:sp>
          <p:nvSpPr>
            <p:cNvPr id="23625" name="Oval 26"/>
            <p:cNvSpPr>
              <a:spLocks noChangeArrowheads="1"/>
            </p:cNvSpPr>
            <p:nvPr/>
          </p:nvSpPr>
          <p:spPr bwMode="auto">
            <a:xfrm>
              <a:off x="3858" y="1860"/>
              <a:ext cx="244" cy="124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626" name="Oval 27"/>
            <p:cNvSpPr>
              <a:spLocks noChangeArrowheads="1"/>
            </p:cNvSpPr>
            <p:nvPr/>
          </p:nvSpPr>
          <p:spPr bwMode="auto">
            <a:xfrm>
              <a:off x="4380" y="1880"/>
              <a:ext cx="274" cy="124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627" name="Oval 28"/>
            <p:cNvSpPr>
              <a:spLocks noChangeArrowheads="1"/>
            </p:cNvSpPr>
            <p:nvPr/>
          </p:nvSpPr>
          <p:spPr bwMode="auto">
            <a:xfrm rot="-5400000">
              <a:off x="4143" y="2130"/>
              <a:ext cx="218" cy="114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628" name="Oval 29"/>
            <p:cNvSpPr>
              <a:spLocks noChangeArrowheads="1"/>
            </p:cNvSpPr>
            <p:nvPr/>
          </p:nvSpPr>
          <p:spPr bwMode="auto">
            <a:xfrm rot="-5400000">
              <a:off x="4116" y="1598"/>
              <a:ext cx="262" cy="13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629" name="Oval 30"/>
            <p:cNvSpPr>
              <a:spLocks noChangeArrowheads="1"/>
            </p:cNvSpPr>
            <p:nvPr/>
          </p:nvSpPr>
          <p:spPr bwMode="auto">
            <a:xfrm rot="3237094">
              <a:off x="3939" y="1973"/>
              <a:ext cx="133" cy="296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630" name="Line 31"/>
            <p:cNvSpPr>
              <a:spLocks noChangeShapeType="1"/>
            </p:cNvSpPr>
            <p:nvPr/>
          </p:nvSpPr>
          <p:spPr bwMode="auto">
            <a:xfrm>
              <a:off x="4253" y="1795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1" name="Line 32"/>
            <p:cNvSpPr>
              <a:spLocks noChangeShapeType="1"/>
            </p:cNvSpPr>
            <p:nvPr/>
          </p:nvSpPr>
          <p:spPr bwMode="auto">
            <a:xfrm>
              <a:off x="4105" y="1934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2" name="Line 33"/>
            <p:cNvSpPr>
              <a:spLocks noChangeShapeType="1"/>
            </p:cNvSpPr>
            <p:nvPr/>
          </p:nvSpPr>
          <p:spPr bwMode="auto">
            <a:xfrm flipH="1">
              <a:off x="4122" y="1858"/>
              <a:ext cx="23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3" name="Oval 34"/>
            <p:cNvSpPr>
              <a:spLocks noChangeArrowheads="1"/>
            </p:cNvSpPr>
            <p:nvPr/>
          </p:nvSpPr>
          <p:spPr bwMode="auto">
            <a:xfrm rot="2837246">
              <a:off x="4345" y="1736"/>
              <a:ext cx="100" cy="148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23634" name="Group 36"/>
            <p:cNvGrpSpPr>
              <a:grpSpLocks/>
            </p:cNvGrpSpPr>
            <p:nvPr/>
          </p:nvGrpSpPr>
          <p:grpSpPr bwMode="auto">
            <a:xfrm>
              <a:off x="3787" y="527"/>
              <a:ext cx="906" cy="902"/>
              <a:chOff x="2653" y="1842"/>
              <a:chExt cx="2132" cy="2178"/>
            </a:xfrm>
          </p:grpSpPr>
          <p:grpSp>
            <p:nvGrpSpPr>
              <p:cNvPr id="23635" name="Group 37"/>
              <p:cNvGrpSpPr>
                <a:grpSpLocks/>
              </p:cNvGrpSpPr>
              <p:nvPr/>
            </p:nvGrpSpPr>
            <p:grpSpPr bwMode="auto">
              <a:xfrm rot="-5400000">
                <a:off x="2978" y="2534"/>
                <a:ext cx="167" cy="818"/>
                <a:chOff x="4558" y="1706"/>
                <a:chExt cx="515" cy="1769"/>
              </a:xfrm>
            </p:grpSpPr>
            <p:grpSp>
              <p:nvGrpSpPr>
                <p:cNvPr id="23636" name="Group 38"/>
                <p:cNvGrpSpPr>
                  <a:grpSpLocks/>
                </p:cNvGrpSpPr>
                <p:nvPr/>
              </p:nvGrpSpPr>
              <p:grpSpPr bwMode="auto">
                <a:xfrm>
                  <a:off x="4574" y="2568"/>
                  <a:ext cx="499" cy="907"/>
                  <a:chOff x="3742" y="2115"/>
                  <a:chExt cx="499" cy="907"/>
                </a:xfrm>
              </p:grpSpPr>
              <p:sp>
                <p:nvSpPr>
                  <p:cNvPr id="23637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3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639" name="Group 41"/>
                <p:cNvGrpSpPr>
                  <a:grpSpLocks/>
                </p:cNvGrpSpPr>
                <p:nvPr/>
              </p:nvGrpSpPr>
              <p:grpSpPr bwMode="auto">
                <a:xfrm rot="10800000">
                  <a:off x="4558" y="1706"/>
                  <a:ext cx="499" cy="907"/>
                  <a:chOff x="3742" y="2115"/>
                  <a:chExt cx="499" cy="907"/>
                </a:xfrm>
              </p:grpSpPr>
              <p:sp>
                <p:nvSpPr>
                  <p:cNvPr id="23640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4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3642" name="Group 44"/>
              <p:cNvGrpSpPr>
                <a:grpSpLocks/>
              </p:cNvGrpSpPr>
              <p:nvPr/>
            </p:nvGrpSpPr>
            <p:grpSpPr bwMode="auto">
              <a:xfrm rot="-2279463">
                <a:off x="2728" y="3270"/>
                <a:ext cx="794" cy="237"/>
                <a:chOff x="3742" y="2305"/>
                <a:chExt cx="1315" cy="308"/>
              </a:xfrm>
            </p:grpSpPr>
            <p:grpSp>
              <p:nvGrpSpPr>
                <p:cNvPr id="23643" name="Group 45"/>
                <p:cNvGrpSpPr>
                  <a:grpSpLocks/>
                </p:cNvGrpSpPr>
                <p:nvPr/>
              </p:nvGrpSpPr>
              <p:grpSpPr bwMode="auto">
                <a:xfrm rot="-5400000">
                  <a:off x="4626" y="2137"/>
                  <a:ext cx="227" cy="635"/>
                  <a:chOff x="3742" y="2115"/>
                  <a:chExt cx="499" cy="907"/>
                </a:xfrm>
              </p:grpSpPr>
              <p:sp>
                <p:nvSpPr>
                  <p:cNvPr id="23644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4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646" name="Group 48"/>
                <p:cNvGrpSpPr>
                  <a:grpSpLocks/>
                </p:cNvGrpSpPr>
                <p:nvPr/>
              </p:nvGrpSpPr>
              <p:grpSpPr bwMode="auto">
                <a:xfrm rot="5400000">
                  <a:off x="3972" y="2075"/>
                  <a:ext cx="308" cy="767"/>
                  <a:chOff x="3742" y="2115"/>
                  <a:chExt cx="499" cy="907"/>
                </a:xfrm>
              </p:grpSpPr>
              <p:sp>
                <p:nvSpPr>
                  <p:cNvPr id="23647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4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3649" name="Group 51"/>
              <p:cNvGrpSpPr>
                <a:grpSpLocks/>
              </p:cNvGrpSpPr>
              <p:nvPr/>
            </p:nvGrpSpPr>
            <p:grpSpPr bwMode="auto">
              <a:xfrm rot="-5400000">
                <a:off x="4293" y="2526"/>
                <a:ext cx="166" cy="818"/>
                <a:chOff x="4558" y="1706"/>
                <a:chExt cx="515" cy="1769"/>
              </a:xfrm>
            </p:grpSpPr>
            <p:grpSp>
              <p:nvGrpSpPr>
                <p:cNvPr id="23650" name="Group 52"/>
                <p:cNvGrpSpPr>
                  <a:grpSpLocks/>
                </p:cNvGrpSpPr>
                <p:nvPr/>
              </p:nvGrpSpPr>
              <p:grpSpPr bwMode="auto">
                <a:xfrm>
                  <a:off x="4574" y="2568"/>
                  <a:ext cx="499" cy="907"/>
                  <a:chOff x="3742" y="2115"/>
                  <a:chExt cx="499" cy="907"/>
                </a:xfrm>
              </p:grpSpPr>
              <p:sp>
                <p:nvSpPr>
                  <p:cNvPr id="23651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52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653" name="Group 55"/>
                <p:cNvGrpSpPr>
                  <a:grpSpLocks/>
                </p:cNvGrpSpPr>
                <p:nvPr/>
              </p:nvGrpSpPr>
              <p:grpSpPr bwMode="auto">
                <a:xfrm rot="10800000">
                  <a:off x="4558" y="1706"/>
                  <a:ext cx="499" cy="907"/>
                  <a:chOff x="3742" y="2115"/>
                  <a:chExt cx="499" cy="907"/>
                </a:xfrm>
              </p:grpSpPr>
              <p:sp>
                <p:nvSpPr>
                  <p:cNvPr id="23654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5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3656" name="Group 58"/>
              <p:cNvGrpSpPr>
                <a:grpSpLocks/>
              </p:cNvGrpSpPr>
              <p:nvPr/>
            </p:nvGrpSpPr>
            <p:grpSpPr bwMode="auto">
              <a:xfrm>
                <a:off x="3878" y="2471"/>
                <a:ext cx="473" cy="273"/>
                <a:chOff x="4584" y="2205"/>
                <a:chExt cx="476" cy="240"/>
              </a:xfrm>
            </p:grpSpPr>
            <p:grpSp>
              <p:nvGrpSpPr>
                <p:cNvPr id="23657" name="Group 59"/>
                <p:cNvGrpSpPr>
                  <a:grpSpLocks/>
                </p:cNvGrpSpPr>
                <p:nvPr/>
              </p:nvGrpSpPr>
              <p:grpSpPr bwMode="auto">
                <a:xfrm rot="-7752871">
                  <a:off x="4879" y="2111"/>
                  <a:ext cx="88" cy="275"/>
                  <a:chOff x="3742" y="2115"/>
                  <a:chExt cx="499" cy="907"/>
                </a:xfrm>
              </p:grpSpPr>
              <p:sp>
                <p:nvSpPr>
                  <p:cNvPr id="23658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59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660" name="Group 62"/>
                <p:cNvGrpSpPr>
                  <a:grpSpLocks/>
                </p:cNvGrpSpPr>
                <p:nvPr/>
              </p:nvGrpSpPr>
              <p:grpSpPr bwMode="auto">
                <a:xfrm rot="3047128">
                  <a:off x="4690" y="2220"/>
                  <a:ext cx="119" cy="332"/>
                  <a:chOff x="3742" y="2115"/>
                  <a:chExt cx="499" cy="907"/>
                </a:xfrm>
              </p:grpSpPr>
              <p:sp>
                <p:nvSpPr>
                  <p:cNvPr id="23661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62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663" name="Line 65"/>
              <p:cNvSpPr>
                <a:spLocks noChangeShapeType="1"/>
              </p:cNvSpPr>
              <p:nvPr/>
            </p:nvSpPr>
            <p:spPr bwMode="auto">
              <a:xfrm>
                <a:off x="3471" y="2930"/>
                <a:ext cx="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64" name="Line 66"/>
              <p:cNvSpPr>
                <a:spLocks noChangeShapeType="1"/>
              </p:cNvSpPr>
              <p:nvPr/>
            </p:nvSpPr>
            <p:spPr bwMode="auto">
              <a:xfrm>
                <a:off x="3719" y="2624"/>
                <a:ext cx="0" cy="6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665" name="Group 67"/>
              <p:cNvGrpSpPr>
                <a:grpSpLocks/>
              </p:cNvGrpSpPr>
              <p:nvPr/>
            </p:nvGrpSpPr>
            <p:grpSpPr bwMode="auto">
              <a:xfrm rot="10800000">
                <a:off x="3634" y="3238"/>
                <a:ext cx="173" cy="782"/>
                <a:chOff x="4558" y="1706"/>
                <a:chExt cx="515" cy="1769"/>
              </a:xfrm>
            </p:grpSpPr>
            <p:grpSp>
              <p:nvGrpSpPr>
                <p:cNvPr id="23666" name="Group 68"/>
                <p:cNvGrpSpPr>
                  <a:grpSpLocks/>
                </p:cNvGrpSpPr>
                <p:nvPr/>
              </p:nvGrpSpPr>
              <p:grpSpPr bwMode="auto">
                <a:xfrm>
                  <a:off x="4574" y="2568"/>
                  <a:ext cx="499" cy="907"/>
                  <a:chOff x="3742" y="2115"/>
                  <a:chExt cx="499" cy="907"/>
                </a:xfrm>
              </p:grpSpPr>
              <p:sp>
                <p:nvSpPr>
                  <p:cNvPr id="23667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68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669" name="Group 71"/>
                <p:cNvGrpSpPr>
                  <a:grpSpLocks/>
                </p:cNvGrpSpPr>
                <p:nvPr/>
              </p:nvGrpSpPr>
              <p:grpSpPr bwMode="auto">
                <a:xfrm rot="10800000">
                  <a:off x="4558" y="1706"/>
                  <a:ext cx="499" cy="907"/>
                  <a:chOff x="3742" y="2115"/>
                  <a:chExt cx="499" cy="907"/>
                </a:xfrm>
              </p:grpSpPr>
              <p:sp>
                <p:nvSpPr>
                  <p:cNvPr id="23670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71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3672" name="Group 74"/>
              <p:cNvGrpSpPr>
                <a:grpSpLocks/>
              </p:cNvGrpSpPr>
              <p:nvPr/>
            </p:nvGrpSpPr>
            <p:grpSpPr bwMode="auto">
              <a:xfrm rot="10800000">
                <a:off x="3638" y="1842"/>
                <a:ext cx="173" cy="782"/>
                <a:chOff x="4558" y="1706"/>
                <a:chExt cx="515" cy="1769"/>
              </a:xfrm>
            </p:grpSpPr>
            <p:grpSp>
              <p:nvGrpSpPr>
                <p:cNvPr id="23673" name="Group 75"/>
                <p:cNvGrpSpPr>
                  <a:grpSpLocks/>
                </p:cNvGrpSpPr>
                <p:nvPr/>
              </p:nvGrpSpPr>
              <p:grpSpPr bwMode="auto">
                <a:xfrm>
                  <a:off x="4574" y="2568"/>
                  <a:ext cx="499" cy="907"/>
                  <a:chOff x="3742" y="2115"/>
                  <a:chExt cx="499" cy="907"/>
                </a:xfrm>
              </p:grpSpPr>
              <p:sp>
                <p:nvSpPr>
                  <p:cNvPr id="23674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7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676" name="Group 78"/>
                <p:cNvGrpSpPr>
                  <a:grpSpLocks/>
                </p:cNvGrpSpPr>
                <p:nvPr/>
              </p:nvGrpSpPr>
              <p:grpSpPr bwMode="auto">
                <a:xfrm rot="10800000">
                  <a:off x="4558" y="1706"/>
                  <a:ext cx="499" cy="907"/>
                  <a:chOff x="3742" y="2115"/>
                  <a:chExt cx="499" cy="907"/>
                </a:xfrm>
              </p:grpSpPr>
              <p:sp>
                <p:nvSpPr>
                  <p:cNvPr id="23677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115"/>
                    <a:ext cx="499" cy="635"/>
                  </a:xfrm>
                  <a:prstGeom prst="triangle">
                    <a:avLst>
                      <a:gd name="adj" fmla="val 48495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678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68"/>
                    <a:ext cx="499" cy="45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3679" name="Line 81"/>
              <p:cNvSpPr>
                <a:spLocks noChangeShapeType="1"/>
              </p:cNvSpPr>
              <p:nvPr/>
            </p:nvSpPr>
            <p:spPr bwMode="auto">
              <a:xfrm flipV="1">
                <a:off x="3446" y="2766"/>
                <a:ext cx="472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80" name="Text Box 82"/>
            <p:cNvSpPr txBox="1">
              <a:spLocks noChangeArrowheads="1"/>
            </p:cNvSpPr>
            <p:nvPr/>
          </p:nvSpPr>
          <p:spPr bwMode="auto">
            <a:xfrm>
              <a:off x="4415" y="1221"/>
              <a:ext cx="4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   </a:t>
              </a:r>
              <a:endParaRPr lang="ru-RU" sz="1000" b="1" i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grpSp>
          <p:nvGrpSpPr>
            <p:cNvPr id="23681" name="Group 83"/>
            <p:cNvGrpSpPr>
              <a:grpSpLocks/>
            </p:cNvGrpSpPr>
            <p:nvPr/>
          </p:nvGrpSpPr>
          <p:grpSpPr bwMode="auto">
            <a:xfrm>
              <a:off x="4624" y="1082"/>
              <a:ext cx="523" cy="555"/>
              <a:chOff x="1791" y="3113"/>
              <a:chExt cx="681" cy="725"/>
            </a:xfrm>
          </p:grpSpPr>
          <p:sp>
            <p:nvSpPr>
              <p:cNvPr id="23682" name="Line 84"/>
              <p:cNvSpPr>
                <a:spLocks noChangeShapeType="1"/>
              </p:cNvSpPr>
              <p:nvPr/>
            </p:nvSpPr>
            <p:spPr bwMode="auto">
              <a:xfrm flipV="1">
                <a:off x="2064" y="3113"/>
                <a:ext cx="0" cy="45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3" name="Line 85"/>
              <p:cNvSpPr>
                <a:spLocks noChangeShapeType="1"/>
              </p:cNvSpPr>
              <p:nvPr/>
            </p:nvSpPr>
            <p:spPr bwMode="auto">
              <a:xfrm>
                <a:off x="2064" y="3566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4" name="Line 86"/>
              <p:cNvSpPr>
                <a:spLocks noChangeShapeType="1"/>
              </p:cNvSpPr>
              <p:nvPr/>
            </p:nvSpPr>
            <p:spPr bwMode="auto">
              <a:xfrm flipH="1">
                <a:off x="1791" y="3566"/>
                <a:ext cx="273" cy="227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3685" name="Object 133"/>
              <p:cNvGraphicFramePr>
                <a:graphicFrameLocks noChangeAspect="1"/>
              </p:cNvGraphicFramePr>
              <p:nvPr/>
            </p:nvGraphicFramePr>
            <p:xfrm>
              <a:off x="2290" y="3612"/>
              <a:ext cx="173" cy="226"/>
            </p:xfrm>
            <a:graphic>
              <a:graphicData uri="http://schemas.openxmlformats.org/presentationml/2006/ole">
                <p:oleObj spid="_x0000_s23685" name="Формула" r:id="rId5" imgW="164880" imgH="215640" progId="Equation.3">
                  <p:embed/>
                </p:oleObj>
              </a:graphicData>
            </a:graphic>
          </p:graphicFrame>
        </p:grpSp>
        <p:sp>
          <p:nvSpPr>
            <p:cNvPr id="23686" name="Line 170"/>
            <p:cNvSpPr>
              <a:spLocks noChangeShapeType="1"/>
            </p:cNvSpPr>
            <p:nvPr/>
          </p:nvSpPr>
          <p:spPr bwMode="auto">
            <a:xfrm flipV="1">
              <a:off x="4513" y="102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42988" y="109538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Влияние деформации. </a:t>
            </a:r>
            <a:r>
              <a:rPr lang="en-US" b="1" i="1">
                <a:solidFill>
                  <a:schemeClr val="accent2"/>
                </a:solidFill>
              </a:rPr>
              <a:t>Pump-probe.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28742" name="Text Box 168"/>
          <p:cNvSpPr txBox="1">
            <a:spLocks noChangeArrowheads="1"/>
          </p:cNvSpPr>
          <p:nvPr/>
        </p:nvSpPr>
        <p:spPr bwMode="auto">
          <a:xfrm>
            <a:off x="1908175" y="836613"/>
            <a:ext cx="256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Отсутствие деформации</a:t>
            </a:r>
          </a:p>
        </p:txBody>
      </p:sp>
      <p:sp>
        <p:nvSpPr>
          <p:cNvPr id="28743" name="Text Box 169"/>
          <p:cNvSpPr txBox="1">
            <a:spLocks noChangeArrowheads="1"/>
          </p:cNvSpPr>
          <p:nvPr/>
        </p:nvSpPr>
        <p:spPr bwMode="auto">
          <a:xfrm>
            <a:off x="1979613" y="3068638"/>
            <a:ext cx="256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Малые деформации</a:t>
            </a:r>
          </a:p>
        </p:txBody>
      </p:sp>
      <p:grpSp>
        <p:nvGrpSpPr>
          <p:cNvPr id="28807" name="Group 135"/>
          <p:cNvGrpSpPr>
            <a:grpSpLocks/>
          </p:cNvGrpSpPr>
          <p:nvPr/>
        </p:nvGrpSpPr>
        <p:grpSpPr bwMode="auto">
          <a:xfrm>
            <a:off x="6011863" y="836613"/>
            <a:ext cx="2159000" cy="2808287"/>
            <a:chOff x="3787" y="527"/>
            <a:chExt cx="1360" cy="1769"/>
          </a:xfrm>
        </p:grpSpPr>
        <p:sp>
          <p:nvSpPr>
            <p:cNvPr id="28745" name="Oval 26"/>
            <p:cNvSpPr>
              <a:spLocks noChangeArrowheads="1"/>
            </p:cNvSpPr>
            <p:nvPr/>
          </p:nvSpPr>
          <p:spPr bwMode="auto">
            <a:xfrm>
              <a:off x="3858" y="1860"/>
              <a:ext cx="244" cy="124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8746" name="Oval 27"/>
            <p:cNvSpPr>
              <a:spLocks noChangeArrowheads="1"/>
            </p:cNvSpPr>
            <p:nvPr/>
          </p:nvSpPr>
          <p:spPr bwMode="auto">
            <a:xfrm>
              <a:off x="4380" y="1880"/>
              <a:ext cx="274" cy="124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8747" name="Oval 28"/>
            <p:cNvSpPr>
              <a:spLocks noChangeArrowheads="1"/>
            </p:cNvSpPr>
            <p:nvPr/>
          </p:nvSpPr>
          <p:spPr bwMode="auto">
            <a:xfrm rot="-5400000">
              <a:off x="4143" y="2130"/>
              <a:ext cx="218" cy="114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8748" name="Oval 29"/>
            <p:cNvSpPr>
              <a:spLocks noChangeArrowheads="1"/>
            </p:cNvSpPr>
            <p:nvPr/>
          </p:nvSpPr>
          <p:spPr bwMode="auto">
            <a:xfrm rot="-5400000">
              <a:off x="4116" y="1598"/>
              <a:ext cx="262" cy="13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8749" name="Oval 30"/>
            <p:cNvSpPr>
              <a:spLocks noChangeArrowheads="1"/>
            </p:cNvSpPr>
            <p:nvPr/>
          </p:nvSpPr>
          <p:spPr bwMode="auto">
            <a:xfrm rot="3237094">
              <a:off x="3939" y="1973"/>
              <a:ext cx="133" cy="296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8750" name="Line 31"/>
            <p:cNvSpPr>
              <a:spLocks noChangeShapeType="1"/>
            </p:cNvSpPr>
            <p:nvPr/>
          </p:nvSpPr>
          <p:spPr bwMode="auto">
            <a:xfrm>
              <a:off x="4253" y="1795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1" name="Line 32"/>
            <p:cNvSpPr>
              <a:spLocks noChangeShapeType="1"/>
            </p:cNvSpPr>
            <p:nvPr/>
          </p:nvSpPr>
          <p:spPr bwMode="auto">
            <a:xfrm>
              <a:off x="4105" y="1934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2" name="Line 33"/>
            <p:cNvSpPr>
              <a:spLocks noChangeShapeType="1"/>
            </p:cNvSpPr>
            <p:nvPr/>
          </p:nvSpPr>
          <p:spPr bwMode="auto">
            <a:xfrm flipH="1">
              <a:off x="4122" y="1858"/>
              <a:ext cx="23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53" name="Oval 34"/>
            <p:cNvSpPr>
              <a:spLocks noChangeArrowheads="1"/>
            </p:cNvSpPr>
            <p:nvPr/>
          </p:nvSpPr>
          <p:spPr bwMode="auto">
            <a:xfrm rot="2837246">
              <a:off x="4345" y="1736"/>
              <a:ext cx="100" cy="148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28755" name="Group 37"/>
            <p:cNvGrpSpPr>
              <a:grpSpLocks/>
            </p:cNvGrpSpPr>
            <p:nvPr/>
          </p:nvGrpSpPr>
          <p:grpSpPr bwMode="auto">
            <a:xfrm rot="-5400000">
              <a:off x="3926" y="809"/>
              <a:ext cx="69" cy="348"/>
              <a:chOff x="4558" y="1706"/>
              <a:chExt cx="515" cy="1769"/>
            </a:xfrm>
          </p:grpSpPr>
          <p:grpSp>
            <p:nvGrpSpPr>
              <p:cNvPr id="28756" name="Group 38"/>
              <p:cNvGrpSpPr>
                <a:grpSpLocks/>
              </p:cNvGrpSpPr>
              <p:nvPr/>
            </p:nvGrpSpPr>
            <p:grpSpPr bwMode="auto">
              <a:xfrm>
                <a:off x="4574" y="2568"/>
                <a:ext cx="499" cy="907"/>
                <a:chOff x="3742" y="2115"/>
                <a:chExt cx="499" cy="907"/>
              </a:xfrm>
            </p:grpSpPr>
            <p:sp>
              <p:nvSpPr>
                <p:cNvPr id="28757" name="AutoShape 39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58" name="Oval 40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8759" name="Group 41"/>
              <p:cNvGrpSpPr>
                <a:grpSpLocks/>
              </p:cNvGrpSpPr>
              <p:nvPr/>
            </p:nvGrpSpPr>
            <p:grpSpPr bwMode="auto">
              <a:xfrm rot="10800000">
                <a:off x="4558" y="1706"/>
                <a:ext cx="499" cy="907"/>
                <a:chOff x="3742" y="2115"/>
                <a:chExt cx="499" cy="907"/>
              </a:xfrm>
            </p:grpSpPr>
            <p:sp>
              <p:nvSpPr>
                <p:cNvPr id="28760" name="AutoShape 42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61" name="Oval 43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8762" name="Group 44"/>
            <p:cNvGrpSpPr>
              <a:grpSpLocks/>
            </p:cNvGrpSpPr>
            <p:nvPr/>
          </p:nvGrpSpPr>
          <p:grpSpPr bwMode="auto">
            <a:xfrm rot="-2279463">
              <a:off x="3819" y="1118"/>
              <a:ext cx="337" cy="99"/>
              <a:chOff x="3742" y="2305"/>
              <a:chExt cx="1315" cy="308"/>
            </a:xfrm>
          </p:grpSpPr>
          <p:grpSp>
            <p:nvGrpSpPr>
              <p:cNvPr id="28763" name="Group 45"/>
              <p:cNvGrpSpPr>
                <a:grpSpLocks/>
              </p:cNvGrpSpPr>
              <p:nvPr/>
            </p:nvGrpSpPr>
            <p:grpSpPr bwMode="auto">
              <a:xfrm rot="-5400000">
                <a:off x="4626" y="2137"/>
                <a:ext cx="227" cy="635"/>
                <a:chOff x="3742" y="2115"/>
                <a:chExt cx="499" cy="907"/>
              </a:xfrm>
            </p:grpSpPr>
            <p:sp>
              <p:nvSpPr>
                <p:cNvPr id="28764" name="AutoShape 46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65" name="Oval 47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8766" name="Group 48"/>
              <p:cNvGrpSpPr>
                <a:grpSpLocks/>
              </p:cNvGrpSpPr>
              <p:nvPr/>
            </p:nvGrpSpPr>
            <p:grpSpPr bwMode="auto">
              <a:xfrm rot="5400000">
                <a:off x="3972" y="2075"/>
                <a:ext cx="308" cy="767"/>
                <a:chOff x="3742" y="2115"/>
                <a:chExt cx="499" cy="907"/>
              </a:xfrm>
            </p:grpSpPr>
            <p:sp>
              <p:nvSpPr>
                <p:cNvPr id="28767" name="AutoShape 49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68" name="Oval 50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8769" name="Group 51"/>
            <p:cNvGrpSpPr>
              <a:grpSpLocks/>
            </p:cNvGrpSpPr>
            <p:nvPr/>
          </p:nvGrpSpPr>
          <p:grpSpPr bwMode="auto">
            <a:xfrm rot="-5400000">
              <a:off x="4484" y="806"/>
              <a:ext cx="69" cy="348"/>
              <a:chOff x="4558" y="1706"/>
              <a:chExt cx="515" cy="1769"/>
            </a:xfrm>
          </p:grpSpPr>
          <p:grpSp>
            <p:nvGrpSpPr>
              <p:cNvPr id="28770" name="Group 52"/>
              <p:cNvGrpSpPr>
                <a:grpSpLocks/>
              </p:cNvGrpSpPr>
              <p:nvPr/>
            </p:nvGrpSpPr>
            <p:grpSpPr bwMode="auto">
              <a:xfrm>
                <a:off x="4574" y="2568"/>
                <a:ext cx="499" cy="907"/>
                <a:chOff x="3742" y="2115"/>
                <a:chExt cx="499" cy="907"/>
              </a:xfrm>
            </p:grpSpPr>
            <p:sp>
              <p:nvSpPr>
                <p:cNvPr id="28771" name="AutoShape 53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72" name="Oval 54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8773" name="Group 55"/>
              <p:cNvGrpSpPr>
                <a:grpSpLocks/>
              </p:cNvGrpSpPr>
              <p:nvPr/>
            </p:nvGrpSpPr>
            <p:grpSpPr bwMode="auto">
              <a:xfrm rot="10800000">
                <a:off x="4558" y="1706"/>
                <a:ext cx="499" cy="907"/>
                <a:chOff x="3742" y="2115"/>
                <a:chExt cx="499" cy="907"/>
              </a:xfrm>
            </p:grpSpPr>
            <p:sp>
              <p:nvSpPr>
                <p:cNvPr id="28774" name="AutoShape 56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75" name="Oval 57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8776" name="Group 58"/>
            <p:cNvGrpSpPr>
              <a:grpSpLocks/>
            </p:cNvGrpSpPr>
            <p:nvPr/>
          </p:nvGrpSpPr>
          <p:grpSpPr bwMode="auto">
            <a:xfrm>
              <a:off x="4308" y="787"/>
              <a:ext cx="201" cy="114"/>
              <a:chOff x="4584" y="2205"/>
              <a:chExt cx="476" cy="240"/>
            </a:xfrm>
          </p:grpSpPr>
          <p:grpSp>
            <p:nvGrpSpPr>
              <p:cNvPr id="28777" name="Group 59"/>
              <p:cNvGrpSpPr>
                <a:grpSpLocks/>
              </p:cNvGrpSpPr>
              <p:nvPr/>
            </p:nvGrpSpPr>
            <p:grpSpPr bwMode="auto">
              <a:xfrm rot="-7752871">
                <a:off x="4879" y="2111"/>
                <a:ext cx="88" cy="275"/>
                <a:chOff x="3742" y="2115"/>
                <a:chExt cx="499" cy="907"/>
              </a:xfrm>
            </p:grpSpPr>
            <p:sp>
              <p:nvSpPr>
                <p:cNvPr id="28778" name="AutoShape 60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79" name="Oval 61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8780" name="Group 62"/>
              <p:cNvGrpSpPr>
                <a:grpSpLocks/>
              </p:cNvGrpSpPr>
              <p:nvPr/>
            </p:nvGrpSpPr>
            <p:grpSpPr bwMode="auto">
              <a:xfrm rot="3047128">
                <a:off x="4690" y="2220"/>
                <a:ext cx="119" cy="332"/>
                <a:chOff x="3742" y="2115"/>
                <a:chExt cx="499" cy="907"/>
              </a:xfrm>
            </p:grpSpPr>
            <p:sp>
              <p:nvSpPr>
                <p:cNvPr id="28781" name="AutoShape 63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82" name="Oval 64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8783" name="Line 65"/>
            <p:cNvSpPr>
              <a:spLocks noChangeShapeType="1"/>
            </p:cNvSpPr>
            <p:nvPr/>
          </p:nvSpPr>
          <p:spPr bwMode="auto">
            <a:xfrm>
              <a:off x="4135" y="978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84" name="Line 66"/>
            <p:cNvSpPr>
              <a:spLocks noChangeShapeType="1"/>
            </p:cNvSpPr>
            <p:nvPr/>
          </p:nvSpPr>
          <p:spPr bwMode="auto">
            <a:xfrm>
              <a:off x="4240" y="851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785" name="Group 67"/>
            <p:cNvGrpSpPr>
              <a:grpSpLocks/>
            </p:cNvGrpSpPr>
            <p:nvPr/>
          </p:nvGrpSpPr>
          <p:grpSpPr bwMode="auto">
            <a:xfrm rot="10800000">
              <a:off x="4204" y="1105"/>
              <a:ext cx="73" cy="324"/>
              <a:chOff x="4558" y="1706"/>
              <a:chExt cx="515" cy="1769"/>
            </a:xfrm>
          </p:grpSpPr>
          <p:grpSp>
            <p:nvGrpSpPr>
              <p:cNvPr id="28786" name="Group 68"/>
              <p:cNvGrpSpPr>
                <a:grpSpLocks/>
              </p:cNvGrpSpPr>
              <p:nvPr/>
            </p:nvGrpSpPr>
            <p:grpSpPr bwMode="auto">
              <a:xfrm>
                <a:off x="4574" y="2568"/>
                <a:ext cx="499" cy="907"/>
                <a:chOff x="3742" y="2115"/>
                <a:chExt cx="499" cy="907"/>
              </a:xfrm>
            </p:grpSpPr>
            <p:sp>
              <p:nvSpPr>
                <p:cNvPr id="28787" name="AutoShape 69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88" name="Oval 70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8789" name="Group 71"/>
              <p:cNvGrpSpPr>
                <a:grpSpLocks/>
              </p:cNvGrpSpPr>
              <p:nvPr/>
            </p:nvGrpSpPr>
            <p:grpSpPr bwMode="auto">
              <a:xfrm rot="10800000">
                <a:off x="4558" y="1706"/>
                <a:ext cx="499" cy="907"/>
                <a:chOff x="3742" y="2115"/>
                <a:chExt cx="499" cy="907"/>
              </a:xfrm>
            </p:grpSpPr>
            <p:sp>
              <p:nvSpPr>
                <p:cNvPr id="28790" name="AutoShape 72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91" name="Oval 73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8792" name="Group 74"/>
            <p:cNvGrpSpPr>
              <a:grpSpLocks/>
            </p:cNvGrpSpPr>
            <p:nvPr/>
          </p:nvGrpSpPr>
          <p:grpSpPr bwMode="auto">
            <a:xfrm rot="10800000">
              <a:off x="4206" y="527"/>
              <a:ext cx="73" cy="324"/>
              <a:chOff x="4558" y="1706"/>
              <a:chExt cx="515" cy="1769"/>
            </a:xfrm>
          </p:grpSpPr>
          <p:grpSp>
            <p:nvGrpSpPr>
              <p:cNvPr id="28793" name="Group 75"/>
              <p:cNvGrpSpPr>
                <a:grpSpLocks/>
              </p:cNvGrpSpPr>
              <p:nvPr/>
            </p:nvGrpSpPr>
            <p:grpSpPr bwMode="auto">
              <a:xfrm>
                <a:off x="4574" y="2568"/>
                <a:ext cx="499" cy="907"/>
                <a:chOff x="3742" y="2115"/>
                <a:chExt cx="499" cy="907"/>
              </a:xfrm>
            </p:grpSpPr>
            <p:sp>
              <p:nvSpPr>
                <p:cNvPr id="28794" name="AutoShape 76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95" name="Oval 77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8796" name="Group 78"/>
              <p:cNvGrpSpPr>
                <a:grpSpLocks/>
              </p:cNvGrpSpPr>
              <p:nvPr/>
            </p:nvGrpSpPr>
            <p:grpSpPr bwMode="auto">
              <a:xfrm rot="10800000">
                <a:off x="4558" y="1706"/>
                <a:ext cx="499" cy="907"/>
                <a:chOff x="3742" y="2115"/>
                <a:chExt cx="499" cy="907"/>
              </a:xfrm>
            </p:grpSpPr>
            <p:sp>
              <p:nvSpPr>
                <p:cNvPr id="28797" name="AutoShape 79"/>
                <p:cNvSpPr>
                  <a:spLocks noChangeArrowheads="1"/>
                </p:cNvSpPr>
                <p:nvPr/>
              </p:nvSpPr>
              <p:spPr bwMode="auto">
                <a:xfrm>
                  <a:off x="3742" y="2115"/>
                  <a:ext cx="499" cy="635"/>
                </a:xfrm>
                <a:prstGeom prst="triangle">
                  <a:avLst>
                    <a:gd name="adj" fmla="val 48495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8798" name="Oval 80"/>
                <p:cNvSpPr>
                  <a:spLocks noChangeArrowheads="1"/>
                </p:cNvSpPr>
                <p:nvPr/>
              </p:nvSpPr>
              <p:spPr bwMode="auto">
                <a:xfrm>
                  <a:off x="3742" y="2568"/>
                  <a:ext cx="499" cy="4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8799" name="Line 81"/>
            <p:cNvSpPr>
              <a:spLocks noChangeShapeType="1"/>
            </p:cNvSpPr>
            <p:nvPr/>
          </p:nvSpPr>
          <p:spPr bwMode="auto">
            <a:xfrm flipV="1">
              <a:off x="4124" y="910"/>
              <a:ext cx="201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00" name="Text Box 82"/>
            <p:cNvSpPr txBox="1">
              <a:spLocks noChangeArrowheads="1"/>
            </p:cNvSpPr>
            <p:nvPr/>
          </p:nvSpPr>
          <p:spPr bwMode="auto">
            <a:xfrm>
              <a:off x="4415" y="1221"/>
              <a:ext cx="4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   </a:t>
              </a:r>
              <a:endParaRPr lang="ru-RU" sz="1000" b="1" i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8802" name="Line 84"/>
            <p:cNvSpPr>
              <a:spLocks noChangeShapeType="1"/>
            </p:cNvSpPr>
            <p:nvPr/>
          </p:nvSpPr>
          <p:spPr bwMode="auto">
            <a:xfrm flipV="1">
              <a:off x="4834" y="1082"/>
              <a:ext cx="0" cy="3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03" name="Line 85"/>
            <p:cNvSpPr>
              <a:spLocks noChangeShapeType="1"/>
            </p:cNvSpPr>
            <p:nvPr/>
          </p:nvSpPr>
          <p:spPr bwMode="auto">
            <a:xfrm>
              <a:off x="4834" y="1429"/>
              <a:ext cx="313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04" name="Line 86"/>
            <p:cNvSpPr>
              <a:spLocks noChangeShapeType="1"/>
            </p:cNvSpPr>
            <p:nvPr/>
          </p:nvSpPr>
          <p:spPr bwMode="auto">
            <a:xfrm flipH="1">
              <a:off x="4624" y="1429"/>
              <a:ext cx="210" cy="17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8805" name="Object 133"/>
            <p:cNvGraphicFramePr>
              <a:graphicFrameLocks noChangeAspect="1"/>
            </p:cNvGraphicFramePr>
            <p:nvPr/>
          </p:nvGraphicFramePr>
          <p:xfrm>
            <a:off x="5007" y="1464"/>
            <a:ext cx="133" cy="173"/>
          </p:xfrm>
          <a:graphic>
            <a:graphicData uri="http://schemas.openxmlformats.org/presentationml/2006/ole">
              <p:oleObj spid="_x0000_s28805" name="Формула" r:id="rId3" imgW="164880" imgH="215640" progId="Equation.3">
                <p:embed/>
              </p:oleObj>
            </a:graphicData>
          </a:graphic>
        </p:graphicFrame>
        <p:sp>
          <p:nvSpPr>
            <p:cNvPr id="28806" name="Line 170"/>
            <p:cNvSpPr>
              <a:spLocks noChangeShapeType="1"/>
            </p:cNvSpPr>
            <p:nvPr/>
          </p:nvSpPr>
          <p:spPr bwMode="auto">
            <a:xfrm flipV="1">
              <a:off x="4513" y="102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1258888" y="3644900"/>
            <a:ext cx="4824412" cy="2924175"/>
            <a:chOff x="1258888" y="3644900"/>
            <a:chExt cx="4824412" cy="2924175"/>
          </a:xfrm>
        </p:grpSpPr>
        <p:grpSp>
          <p:nvGrpSpPr>
            <p:cNvPr id="28675" name="Group 3"/>
            <p:cNvGrpSpPr>
              <a:grpSpLocks/>
            </p:cNvGrpSpPr>
            <p:nvPr/>
          </p:nvGrpSpPr>
          <p:grpSpPr bwMode="auto">
            <a:xfrm>
              <a:off x="2339975" y="3644900"/>
              <a:ext cx="3743325" cy="2924175"/>
              <a:chOff x="1474" y="2296"/>
              <a:chExt cx="2358" cy="1842"/>
            </a:xfrm>
          </p:grpSpPr>
          <p:sp>
            <p:nvSpPr>
              <p:cNvPr id="28676" name="Line 166"/>
              <p:cNvSpPr>
                <a:spLocks noChangeShapeType="1"/>
              </p:cNvSpPr>
              <p:nvPr/>
            </p:nvSpPr>
            <p:spPr bwMode="auto">
              <a:xfrm flipV="1">
                <a:off x="2426" y="3611"/>
                <a:ext cx="408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7" name="Line 92"/>
              <p:cNvSpPr>
                <a:spLocks noChangeShapeType="1"/>
              </p:cNvSpPr>
              <p:nvPr/>
            </p:nvSpPr>
            <p:spPr bwMode="auto">
              <a:xfrm>
                <a:off x="2426" y="3747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8" name="Line 163"/>
              <p:cNvSpPr>
                <a:spLocks noChangeShapeType="1"/>
              </p:cNvSpPr>
              <p:nvPr/>
            </p:nvSpPr>
            <p:spPr bwMode="auto">
              <a:xfrm flipH="1">
                <a:off x="2653" y="3566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9" name="Oval 90"/>
              <p:cNvSpPr>
                <a:spLocks noChangeArrowheads="1"/>
              </p:cNvSpPr>
              <p:nvPr/>
            </p:nvSpPr>
            <p:spPr bwMode="auto">
              <a:xfrm>
                <a:off x="2245" y="3702"/>
                <a:ext cx="270" cy="1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8680" name="Oval 91"/>
              <p:cNvSpPr>
                <a:spLocks noChangeArrowheads="1"/>
              </p:cNvSpPr>
              <p:nvPr/>
            </p:nvSpPr>
            <p:spPr bwMode="auto">
              <a:xfrm>
                <a:off x="2789" y="3702"/>
                <a:ext cx="295" cy="1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grpSp>
            <p:nvGrpSpPr>
              <p:cNvPr id="28681" name="Group 93"/>
              <p:cNvGrpSpPr>
                <a:grpSpLocks/>
              </p:cNvGrpSpPr>
              <p:nvPr/>
            </p:nvGrpSpPr>
            <p:grpSpPr bwMode="auto">
              <a:xfrm>
                <a:off x="1882" y="3112"/>
                <a:ext cx="800" cy="90"/>
                <a:chOff x="2743" y="3158"/>
                <a:chExt cx="1179" cy="97"/>
              </a:xfrm>
            </p:grpSpPr>
            <p:grpSp>
              <p:nvGrpSpPr>
                <p:cNvPr id="28682" name="Group 94"/>
                <p:cNvGrpSpPr>
                  <a:grpSpLocks/>
                </p:cNvGrpSpPr>
                <p:nvPr/>
              </p:nvGrpSpPr>
              <p:grpSpPr bwMode="auto">
                <a:xfrm rot="-5400000">
                  <a:off x="2922" y="2982"/>
                  <a:ext cx="94" cy="452"/>
                  <a:chOff x="4558" y="1706"/>
                  <a:chExt cx="515" cy="1769"/>
                </a:xfrm>
              </p:grpSpPr>
              <p:grpSp>
                <p:nvGrpSpPr>
                  <p:cNvPr id="2868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4574" y="2568"/>
                    <a:ext cx="499" cy="907"/>
                    <a:chOff x="3742" y="2115"/>
                    <a:chExt cx="499" cy="907"/>
                  </a:xfrm>
                </p:grpSpPr>
                <p:sp>
                  <p:nvSpPr>
                    <p:cNvPr id="28684" name="AutoShap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685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8686" name="Group 98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58" y="1706"/>
                    <a:ext cx="499" cy="907"/>
                    <a:chOff x="3742" y="2115"/>
                    <a:chExt cx="499" cy="907"/>
                  </a:xfrm>
                </p:grpSpPr>
                <p:sp>
                  <p:nvSpPr>
                    <p:cNvPr id="28687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688" name="Oval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8689" name="Group 101"/>
                <p:cNvGrpSpPr>
                  <a:grpSpLocks/>
                </p:cNvGrpSpPr>
                <p:nvPr/>
              </p:nvGrpSpPr>
              <p:grpSpPr bwMode="auto">
                <a:xfrm rot="-5400000">
                  <a:off x="3649" y="2979"/>
                  <a:ext cx="93" cy="452"/>
                  <a:chOff x="4558" y="1706"/>
                  <a:chExt cx="515" cy="1769"/>
                </a:xfrm>
              </p:grpSpPr>
              <p:grpSp>
                <p:nvGrpSpPr>
                  <p:cNvPr id="28690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574" y="2568"/>
                    <a:ext cx="499" cy="907"/>
                    <a:chOff x="3742" y="2115"/>
                    <a:chExt cx="499" cy="907"/>
                  </a:xfrm>
                </p:grpSpPr>
                <p:sp>
                  <p:nvSpPr>
                    <p:cNvPr id="28691" name="AutoShap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692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8693" name="Group 105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58" y="1706"/>
                    <a:ext cx="499" cy="907"/>
                    <a:chOff x="3742" y="2115"/>
                    <a:chExt cx="499" cy="907"/>
                  </a:xfrm>
                </p:grpSpPr>
                <p:sp>
                  <p:nvSpPr>
                    <p:cNvPr id="28694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695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8696" name="Line 108"/>
                <p:cNvSpPr>
                  <a:spLocks noChangeShapeType="1"/>
                </p:cNvSpPr>
                <p:nvPr/>
              </p:nvSpPr>
              <p:spPr bwMode="auto">
                <a:xfrm>
                  <a:off x="3195" y="3201"/>
                  <a:ext cx="2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697" name="Group 109"/>
              <p:cNvGrpSpPr>
                <a:grpSpLocks/>
              </p:cNvGrpSpPr>
              <p:nvPr/>
            </p:nvGrpSpPr>
            <p:grpSpPr bwMode="auto">
              <a:xfrm>
                <a:off x="2426" y="2296"/>
                <a:ext cx="662" cy="816"/>
                <a:chOff x="3876" y="1661"/>
                <a:chExt cx="901" cy="1225"/>
              </a:xfrm>
            </p:grpSpPr>
            <p:grpSp>
              <p:nvGrpSpPr>
                <p:cNvPr id="28698" name="Group 110"/>
                <p:cNvGrpSpPr>
                  <a:grpSpLocks/>
                </p:cNvGrpSpPr>
                <p:nvPr/>
              </p:nvGrpSpPr>
              <p:grpSpPr bwMode="auto">
                <a:xfrm rot="-1818598">
                  <a:off x="3876" y="2387"/>
                  <a:ext cx="440" cy="133"/>
                  <a:chOff x="3742" y="2305"/>
                  <a:chExt cx="1315" cy="308"/>
                </a:xfrm>
              </p:grpSpPr>
              <p:grpSp>
                <p:nvGrpSpPr>
                  <p:cNvPr id="28699" name="Group 11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626" y="2137"/>
                    <a:ext cx="227" cy="635"/>
                    <a:chOff x="3742" y="2115"/>
                    <a:chExt cx="499" cy="907"/>
                  </a:xfrm>
                </p:grpSpPr>
                <p:sp>
                  <p:nvSpPr>
                    <p:cNvPr id="28700" name="AutoShap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FF7C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701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FF7C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8702" name="Group 11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972" y="2075"/>
                    <a:ext cx="308" cy="767"/>
                    <a:chOff x="3742" y="2115"/>
                    <a:chExt cx="499" cy="907"/>
                  </a:xfrm>
                </p:grpSpPr>
                <p:sp>
                  <p:nvSpPr>
                    <p:cNvPr id="28703" name="AutoShap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FF7C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704" name="Oval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FF7C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8705" name="Group 117"/>
                <p:cNvGrpSpPr>
                  <a:grpSpLocks/>
                </p:cNvGrpSpPr>
                <p:nvPr/>
              </p:nvGrpSpPr>
              <p:grpSpPr bwMode="auto">
                <a:xfrm rot="622917">
                  <a:off x="4515" y="2040"/>
                  <a:ext cx="262" cy="154"/>
                  <a:chOff x="4584" y="2205"/>
                  <a:chExt cx="476" cy="240"/>
                </a:xfrm>
              </p:grpSpPr>
              <p:grpSp>
                <p:nvGrpSpPr>
                  <p:cNvPr id="28706" name="Group 118"/>
                  <p:cNvGrpSpPr>
                    <a:grpSpLocks/>
                  </p:cNvGrpSpPr>
                  <p:nvPr/>
                </p:nvGrpSpPr>
                <p:grpSpPr bwMode="auto">
                  <a:xfrm rot="-7752871">
                    <a:off x="4879" y="2111"/>
                    <a:ext cx="88" cy="275"/>
                    <a:chOff x="3742" y="2115"/>
                    <a:chExt cx="499" cy="907"/>
                  </a:xfrm>
                </p:grpSpPr>
                <p:sp>
                  <p:nvSpPr>
                    <p:cNvPr id="28707" name="AutoShap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FF7C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708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FF7C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8709" name="Group 121"/>
                  <p:cNvGrpSpPr>
                    <a:grpSpLocks/>
                  </p:cNvGrpSpPr>
                  <p:nvPr/>
                </p:nvGrpSpPr>
                <p:grpSpPr bwMode="auto">
                  <a:xfrm rot="3047128">
                    <a:off x="4690" y="2220"/>
                    <a:ext cx="119" cy="332"/>
                    <a:chOff x="3742" y="2115"/>
                    <a:chExt cx="499" cy="907"/>
                  </a:xfrm>
                </p:grpSpPr>
                <p:sp>
                  <p:nvSpPr>
                    <p:cNvPr id="28710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FF7C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711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FF7C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rot="10800000" vert="eaVert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8712" name="Line 124"/>
                <p:cNvSpPr>
                  <a:spLocks noChangeShapeType="1"/>
                </p:cNvSpPr>
                <p:nvPr/>
              </p:nvSpPr>
              <p:spPr bwMode="auto">
                <a:xfrm>
                  <a:off x="4418" y="2100"/>
                  <a:ext cx="0" cy="34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8713" name="Group 125"/>
                <p:cNvGrpSpPr>
                  <a:grpSpLocks/>
                </p:cNvGrpSpPr>
                <p:nvPr/>
              </p:nvGrpSpPr>
              <p:grpSpPr bwMode="auto">
                <a:xfrm rot="10800000">
                  <a:off x="4370" y="2447"/>
                  <a:ext cx="96" cy="439"/>
                  <a:chOff x="4558" y="1706"/>
                  <a:chExt cx="515" cy="1769"/>
                </a:xfrm>
              </p:grpSpPr>
              <p:grpSp>
                <p:nvGrpSpPr>
                  <p:cNvPr id="28714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4574" y="2568"/>
                    <a:ext cx="499" cy="907"/>
                    <a:chOff x="3742" y="2115"/>
                    <a:chExt cx="499" cy="907"/>
                  </a:xfrm>
                </p:grpSpPr>
                <p:sp>
                  <p:nvSpPr>
                    <p:cNvPr id="28715" name="AutoShap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FF7C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716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FF7C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8717" name="Group 129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58" y="1706"/>
                    <a:ext cx="499" cy="907"/>
                    <a:chOff x="3742" y="2115"/>
                    <a:chExt cx="499" cy="907"/>
                  </a:xfrm>
                </p:grpSpPr>
                <p:sp>
                  <p:nvSpPr>
                    <p:cNvPr id="28718" name="AutoShap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FF7C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719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FF7C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8720" name="Group 132"/>
                <p:cNvGrpSpPr>
                  <a:grpSpLocks/>
                </p:cNvGrpSpPr>
                <p:nvPr/>
              </p:nvGrpSpPr>
              <p:grpSpPr bwMode="auto">
                <a:xfrm rot="10800000">
                  <a:off x="4373" y="1661"/>
                  <a:ext cx="95" cy="439"/>
                  <a:chOff x="4558" y="1706"/>
                  <a:chExt cx="515" cy="1769"/>
                </a:xfrm>
              </p:grpSpPr>
              <p:grpSp>
                <p:nvGrpSpPr>
                  <p:cNvPr id="2872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4574" y="2568"/>
                    <a:ext cx="499" cy="907"/>
                    <a:chOff x="3742" y="2115"/>
                    <a:chExt cx="499" cy="907"/>
                  </a:xfrm>
                </p:grpSpPr>
                <p:sp>
                  <p:nvSpPr>
                    <p:cNvPr id="28722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FF7C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723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FF7C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8724" name="Group 136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58" y="1706"/>
                    <a:ext cx="499" cy="907"/>
                    <a:chOff x="3742" y="2115"/>
                    <a:chExt cx="499" cy="907"/>
                  </a:xfrm>
                </p:grpSpPr>
                <p:sp>
                  <p:nvSpPr>
                    <p:cNvPr id="28725" name="AutoShap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115"/>
                      <a:ext cx="499" cy="635"/>
                    </a:xfrm>
                    <a:prstGeom prst="triangle">
                      <a:avLst>
                        <a:gd name="adj" fmla="val 48495"/>
                      </a:avLst>
                    </a:prstGeom>
                    <a:solidFill>
                      <a:srgbClr val="FF7C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8726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2568"/>
                      <a:ext cx="499" cy="454"/>
                    </a:xfrm>
                    <a:prstGeom prst="ellipse">
                      <a:avLst/>
                    </a:prstGeom>
                    <a:solidFill>
                      <a:srgbClr val="FF7C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latin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8727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286" y="2191"/>
                  <a:ext cx="236" cy="1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8728" name="Line 150"/>
              <p:cNvSpPr>
                <a:spLocks noChangeShapeType="1"/>
              </p:cNvSpPr>
              <p:nvPr/>
            </p:nvSpPr>
            <p:spPr bwMode="auto">
              <a:xfrm flipV="1">
                <a:off x="1791" y="3339"/>
                <a:ext cx="227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8729" name="Object 57"/>
              <p:cNvGraphicFramePr>
                <a:graphicFrameLocks noChangeAspect="1"/>
              </p:cNvGraphicFramePr>
              <p:nvPr/>
            </p:nvGraphicFramePr>
            <p:xfrm>
              <a:off x="1706" y="3344"/>
              <a:ext cx="117" cy="141"/>
            </p:xfrm>
            <a:graphic>
              <a:graphicData uri="http://schemas.openxmlformats.org/presentationml/2006/ole">
                <p:oleObj spid="_x0000_s28729" name="Формула" r:id="rId4" imgW="152280" imgH="203040" progId="Equation.3">
                  <p:embed/>
                </p:oleObj>
              </a:graphicData>
            </a:graphic>
          </p:graphicFrame>
          <p:sp>
            <p:nvSpPr>
              <p:cNvPr id="28730" name="Freeform 152"/>
              <p:cNvSpPr>
                <a:spLocks/>
              </p:cNvSpPr>
              <p:nvPr/>
            </p:nvSpPr>
            <p:spPr bwMode="auto">
              <a:xfrm flipH="1">
                <a:off x="1474" y="3430"/>
                <a:ext cx="590" cy="98"/>
              </a:xfrm>
              <a:custGeom>
                <a:avLst/>
                <a:gdLst>
                  <a:gd name="T0" fmla="*/ 0 w 544"/>
                  <a:gd name="T1" fmla="*/ 189 h 234"/>
                  <a:gd name="T2" fmla="*/ 136 w 544"/>
                  <a:gd name="T3" fmla="*/ 7 h 234"/>
                  <a:gd name="T4" fmla="*/ 272 w 544"/>
                  <a:gd name="T5" fmla="*/ 234 h 234"/>
                  <a:gd name="T6" fmla="*/ 408 w 544"/>
                  <a:gd name="T7" fmla="*/ 7 h 234"/>
                  <a:gd name="T8" fmla="*/ 544 w 544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4"/>
                  <a:gd name="T16" fmla="*/ 0 h 234"/>
                  <a:gd name="T17" fmla="*/ 544 w 54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4" h="234">
                    <a:moveTo>
                      <a:pt x="0" y="189"/>
                    </a:moveTo>
                    <a:cubicBezTo>
                      <a:pt x="45" y="94"/>
                      <a:pt x="91" y="0"/>
                      <a:pt x="136" y="7"/>
                    </a:cubicBezTo>
                    <a:cubicBezTo>
                      <a:pt x="181" y="14"/>
                      <a:pt x="227" y="234"/>
                      <a:pt x="272" y="234"/>
                    </a:cubicBezTo>
                    <a:cubicBezTo>
                      <a:pt x="317" y="234"/>
                      <a:pt x="363" y="7"/>
                      <a:pt x="408" y="7"/>
                    </a:cubicBezTo>
                    <a:cubicBezTo>
                      <a:pt x="453" y="7"/>
                      <a:pt x="498" y="120"/>
                      <a:pt x="544" y="234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1" name="Line 153"/>
              <p:cNvSpPr>
                <a:spLocks noChangeShapeType="1"/>
              </p:cNvSpPr>
              <p:nvPr/>
            </p:nvSpPr>
            <p:spPr bwMode="auto">
              <a:xfrm flipV="1">
                <a:off x="2335" y="3157"/>
                <a:ext cx="0" cy="49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2" name="Line 154"/>
              <p:cNvSpPr>
                <a:spLocks noChangeShapeType="1"/>
              </p:cNvSpPr>
              <p:nvPr/>
            </p:nvSpPr>
            <p:spPr bwMode="auto">
              <a:xfrm flipV="1">
                <a:off x="2880" y="2794"/>
                <a:ext cx="0" cy="72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3" name="Line 156"/>
              <p:cNvSpPr>
                <a:spLocks noChangeShapeType="1"/>
              </p:cNvSpPr>
              <p:nvPr/>
            </p:nvSpPr>
            <p:spPr bwMode="auto">
              <a:xfrm flipV="1">
                <a:off x="3197" y="2794"/>
                <a:ext cx="0" cy="27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8734" name="Object 62"/>
              <p:cNvGraphicFramePr>
                <a:graphicFrameLocks noChangeAspect="1"/>
              </p:cNvGraphicFramePr>
              <p:nvPr/>
            </p:nvGraphicFramePr>
            <p:xfrm>
              <a:off x="3197" y="2885"/>
              <a:ext cx="127" cy="150"/>
            </p:xfrm>
            <a:graphic>
              <a:graphicData uri="http://schemas.openxmlformats.org/presentationml/2006/ole">
                <p:oleObj spid="_x0000_s28734" name="Формула" r:id="rId5" imgW="164880" imgH="215640" progId="Equation.3">
                  <p:embed/>
                </p:oleObj>
              </a:graphicData>
            </a:graphic>
          </p:graphicFrame>
          <p:sp>
            <p:nvSpPr>
              <p:cNvPr id="28735" name="Freeform 158"/>
              <p:cNvSpPr>
                <a:spLocks/>
              </p:cNvSpPr>
              <p:nvPr/>
            </p:nvSpPr>
            <p:spPr bwMode="auto">
              <a:xfrm>
                <a:off x="3379" y="2794"/>
                <a:ext cx="453" cy="91"/>
              </a:xfrm>
              <a:custGeom>
                <a:avLst/>
                <a:gdLst>
                  <a:gd name="T0" fmla="*/ 0 w 544"/>
                  <a:gd name="T1" fmla="*/ 189 h 234"/>
                  <a:gd name="T2" fmla="*/ 136 w 544"/>
                  <a:gd name="T3" fmla="*/ 7 h 234"/>
                  <a:gd name="T4" fmla="*/ 272 w 544"/>
                  <a:gd name="T5" fmla="*/ 234 h 234"/>
                  <a:gd name="T6" fmla="*/ 408 w 544"/>
                  <a:gd name="T7" fmla="*/ 7 h 234"/>
                  <a:gd name="T8" fmla="*/ 544 w 544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4"/>
                  <a:gd name="T16" fmla="*/ 0 h 234"/>
                  <a:gd name="T17" fmla="*/ 544 w 54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4" h="234">
                    <a:moveTo>
                      <a:pt x="0" y="189"/>
                    </a:moveTo>
                    <a:cubicBezTo>
                      <a:pt x="45" y="94"/>
                      <a:pt x="91" y="0"/>
                      <a:pt x="136" y="7"/>
                    </a:cubicBezTo>
                    <a:cubicBezTo>
                      <a:pt x="181" y="14"/>
                      <a:pt x="227" y="234"/>
                      <a:pt x="272" y="234"/>
                    </a:cubicBezTo>
                    <a:cubicBezTo>
                      <a:pt x="317" y="234"/>
                      <a:pt x="363" y="7"/>
                      <a:pt x="408" y="7"/>
                    </a:cubicBezTo>
                    <a:cubicBezTo>
                      <a:pt x="453" y="7"/>
                      <a:pt x="498" y="120"/>
                      <a:pt x="544" y="234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36" name="Text Box 159"/>
              <p:cNvSpPr txBox="1">
                <a:spLocks noChangeArrowheads="1"/>
              </p:cNvSpPr>
              <p:nvPr/>
            </p:nvSpPr>
            <p:spPr bwMode="auto">
              <a:xfrm>
                <a:off x="2063" y="2794"/>
                <a:ext cx="3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2p</a:t>
                </a:r>
                <a:r>
                  <a:rPr lang="en-US" baseline="-25000">
                    <a:latin typeface="Times New Roman" pitchFamily="18" charset="0"/>
                  </a:rPr>
                  <a:t>0</a:t>
                </a:r>
                <a:endParaRPr lang="ru-RU" baseline="-25000">
                  <a:latin typeface="Times New Roman" pitchFamily="18" charset="0"/>
                </a:endParaRPr>
              </a:p>
            </p:txBody>
          </p:sp>
          <p:sp>
            <p:nvSpPr>
              <p:cNvPr id="28737" name="Text Box 160"/>
              <p:cNvSpPr txBox="1">
                <a:spLocks noChangeArrowheads="1"/>
              </p:cNvSpPr>
              <p:nvPr/>
            </p:nvSpPr>
            <p:spPr bwMode="auto">
              <a:xfrm>
                <a:off x="3107" y="3747"/>
                <a:ext cx="4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</a:rPr>
                  <a:t>1s(A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)</a:t>
                </a:r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8738" name="Oval 161"/>
              <p:cNvSpPr>
                <a:spLocks noChangeArrowheads="1"/>
              </p:cNvSpPr>
              <p:nvPr/>
            </p:nvSpPr>
            <p:spPr bwMode="auto">
              <a:xfrm rot="-5400000">
                <a:off x="2517" y="3475"/>
                <a:ext cx="295" cy="1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8739" name="Oval 162"/>
              <p:cNvSpPr>
                <a:spLocks noChangeArrowheads="1"/>
              </p:cNvSpPr>
              <p:nvPr/>
            </p:nvSpPr>
            <p:spPr bwMode="auto">
              <a:xfrm rot="-5400000">
                <a:off x="2523" y="3928"/>
                <a:ext cx="295" cy="12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8740" name="Oval 164"/>
              <p:cNvSpPr>
                <a:spLocks noChangeArrowheads="1"/>
              </p:cNvSpPr>
              <p:nvPr/>
            </p:nvSpPr>
            <p:spPr bwMode="auto">
              <a:xfrm rot="-2645437">
                <a:off x="2744" y="3566"/>
                <a:ext cx="181" cy="9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8741" name="Oval 165"/>
              <p:cNvSpPr>
                <a:spLocks noChangeArrowheads="1"/>
              </p:cNvSpPr>
              <p:nvPr/>
            </p:nvSpPr>
            <p:spPr bwMode="auto">
              <a:xfrm rot="-2645437">
                <a:off x="2248" y="3891"/>
                <a:ext cx="298" cy="18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  <p:sp>
          <p:nvSpPr>
            <p:cNvPr id="28810" name="Line 138"/>
            <p:cNvSpPr>
              <a:spLocks noChangeShapeType="1"/>
            </p:cNvSpPr>
            <p:nvPr/>
          </p:nvSpPr>
          <p:spPr bwMode="auto">
            <a:xfrm flipV="1">
              <a:off x="1258888" y="4652963"/>
              <a:ext cx="504825" cy="503237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811" name="Line 139"/>
            <p:cNvSpPr>
              <a:spLocks noChangeShapeType="1"/>
            </p:cNvSpPr>
            <p:nvPr/>
          </p:nvSpPr>
          <p:spPr bwMode="auto">
            <a:xfrm flipH="1" flipV="1">
              <a:off x="1258888" y="4652963"/>
              <a:ext cx="504825" cy="503237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Si:P</a:t>
            </a:r>
            <a:r>
              <a:rPr lang="en-US" dirty="0" smtClean="0"/>
              <a:t> (stress control of lifetime)</a:t>
            </a:r>
            <a:endParaRPr lang="ru-RU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143000"/>
            <a:ext cx="7531100" cy="503078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Si:P. Pump-Probe</a:t>
            </a:r>
            <a:endParaRPr lang="ru-RU" smtClean="0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175125" y="2060575"/>
            <a:ext cx="4968875" cy="3403600"/>
          </a:xfrm>
          <a:noFill/>
          <a:ln/>
        </p:spPr>
      </p:pic>
      <p:graphicFrame>
        <p:nvGraphicFramePr>
          <p:cNvPr id="29701" name="Object 5"/>
          <p:cNvGraphicFramePr>
            <a:graphicFrameLocks noChangeAspect="1"/>
          </p:cNvGraphicFramePr>
          <p:nvPr>
            <p:ph idx="1"/>
          </p:nvPr>
        </p:nvGraphicFramePr>
        <p:xfrm>
          <a:off x="395288" y="2284413"/>
          <a:ext cx="4248150" cy="2967037"/>
        </p:xfrm>
        <a:graphic>
          <a:graphicData uri="http://schemas.openxmlformats.org/presentationml/2006/ole">
            <p:oleObj spid="_x0000_s29701" name="Graph" r:id="rId4" imgW="4154400" imgH="2901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Si:Bi</a:t>
            </a:r>
            <a:r>
              <a:rPr lang="en-US" dirty="0" smtClean="0"/>
              <a:t> levels</a:t>
            </a:r>
            <a:endParaRPr lang="ru-RU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642938" y="1785938"/>
          <a:ext cx="2847975" cy="4111625"/>
        </p:xfrm>
        <a:graphic>
          <a:graphicData uri="http://schemas.openxmlformats.org/presentationml/2006/ole">
            <p:oleObj spid="_x0000_s30723" name="Graph" r:id="rId3" imgW="2848320" imgH="4111200" progId="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857625" y="2000250"/>
          <a:ext cx="4786313" cy="3786188"/>
        </p:xfrm>
        <a:graphic>
          <a:graphicData uri="http://schemas.openxmlformats.org/presentationml/2006/ole">
            <p:oleObj spid="_x0000_s30724" name="Graph" r:id="rId4" imgW="4154400" imgH="2901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385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95288" y="3573463"/>
          <a:ext cx="4392612" cy="3063875"/>
        </p:xfrm>
        <a:graphic>
          <a:graphicData uri="http://schemas.openxmlformats.org/presentationml/2006/ole">
            <p:oleObj spid="_x0000_s21506" name="Graph" r:id="rId3" imgW="4153814" imgH="2901696" progId="">
              <p:embed/>
            </p:oleObj>
          </a:graphicData>
        </a:graphic>
      </p:graphicFrame>
      <p:pic>
        <p:nvPicPr>
          <p:cNvPr id="21508" name="Picture 4" descr="Graph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85794"/>
            <a:ext cx="3673475" cy="2595562"/>
          </a:xfrm>
          <a:prstGeom prst="rect">
            <a:avLst/>
          </a:prstGeom>
          <a:noFill/>
        </p:spPr>
      </p:pic>
      <p:pic>
        <p:nvPicPr>
          <p:cNvPr id="21509" name="Picture 5" descr="Recalculated_time"/>
          <p:cNvPicPr>
            <a:picLocks noChangeAspect="1" noChangeArrowheads="1"/>
          </p:cNvPicPr>
          <p:nvPr/>
        </p:nvPicPr>
        <p:blipFill>
          <a:blip r:embed="rId5"/>
          <a:srcRect t="18794"/>
          <a:stretch>
            <a:fillRect/>
          </a:stretch>
        </p:blipFill>
        <p:spPr bwMode="auto">
          <a:xfrm>
            <a:off x="4787900" y="4005263"/>
            <a:ext cx="38893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0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latin typeface="Calibri" pitchFamily="34" charset="0"/>
              </a:rPr>
              <a:t>Si:Bi. Pump-probe</a:t>
            </a:r>
            <a:endParaRPr lang="ru-RU" sz="2400">
              <a:latin typeface="Calibri" pitchFamily="34" charset="0"/>
            </a:endParaRP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23850" y="404813"/>
          <a:ext cx="4392613" cy="3100387"/>
        </p:xfrm>
        <a:graphic>
          <a:graphicData uri="http://schemas.openxmlformats.org/presentationml/2006/ole">
            <p:oleObj spid="_x0000_s21511" name="Graph" r:id="rId6" imgW="4276800" imgH="3022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Si:Se</a:t>
            </a:r>
            <a:r>
              <a:rPr lang="en-US" sz="4000" dirty="0" smtClean="0"/>
              <a:t> (1s(A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)-1s(T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«Двухуровневая» система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707" y="2285992"/>
            <a:ext cx="4244293" cy="2714644"/>
          </a:xfrm>
          <a:prstGeom prst="rect">
            <a:avLst/>
          </a:prstGeom>
          <a:noFill/>
        </p:spPr>
      </p:pic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684213" y="5157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900113" y="29972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57158" y="307181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1s(T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428596" y="5214950"/>
            <a:ext cx="81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1s(A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V="1">
            <a:off x="1331913" y="29972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900113" y="2852738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1671638" y="40973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~ 272 meV</a:t>
            </a:r>
            <a:endParaRPr lang="ru-RU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323850" y="23495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Conduction band</a:t>
            </a:r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008313" y="2198688"/>
          <a:ext cx="1624012" cy="3486150"/>
        </p:xfrm>
        <a:graphic>
          <a:graphicData uri="http://schemas.openxmlformats.org/presentationml/2006/ole">
            <p:oleObj spid="_x0000_s32770" name="Формула" r:id="rId4" imgW="1231560" imgH="2641320" progId="Equation.3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2071670" y="5143512"/>
            <a:ext cx="85725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857356" y="2500306"/>
            <a:ext cx="107157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57356" y="3000372"/>
            <a:ext cx="107157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857356" y="3000372"/>
            <a:ext cx="107157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dirty="0" smtClean="0"/>
              <a:t>План: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250825" y="1844675"/>
            <a:ext cx="8518525" cy="2879725"/>
          </a:xfrm>
        </p:spPr>
        <p:txBody>
          <a:bodyPr/>
          <a:lstStyle/>
          <a:p>
            <a:r>
              <a:rPr lang="ru-RU" dirty="0" smtClean="0"/>
              <a:t>Методика </a:t>
            </a:r>
            <a:r>
              <a:rPr lang="en-US" u="sng" dirty="0" smtClean="0"/>
              <a:t>single color “pump-probe”</a:t>
            </a:r>
            <a:endParaRPr lang="ru-RU" u="sng" dirty="0" smtClean="0"/>
          </a:p>
          <a:p>
            <a:r>
              <a:rPr lang="ru-RU" dirty="0" smtClean="0"/>
              <a:t>Параметры источника излучения</a:t>
            </a:r>
          </a:p>
          <a:p>
            <a:r>
              <a:rPr lang="ru-RU" dirty="0" smtClean="0"/>
              <a:t>Кулоновские центры в полупроводниках.  Доноры в кремнии. Одноосная деформация</a:t>
            </a:r>
          </a:p>
          <a:p>
            <a:r>
              <a:rPr lang="ru-RU" dirty="0" smtClean="0"/>
              <a:t>Некоторые результаты</a:t>
            </a:r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r>
              <a:rPr lang="ru-RU" smtClean="0"/>
              <a:t>Спасибо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Pump-probe technique</a:t>
            </a:r>
            <a:br>
              <a:rPr lang="en-US" dirty="0" smtClean="0"/>
            </a:br>
            <a:r>
              <a:rPr lang="en-US" dirty="0" smtClean="0"/>
              <a:t>(single color)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00250" y="3714750"/>
            <a:ext cx="135731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00250" y="3286125"/>
            <a:ext cx="135731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00250" y="4643438"/>
            <a:ext cx="1357313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00250" y="5429250"/>
            <a:ext cx="135731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1427957" y="4572794"/>
            <a:ext cx="17145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2143919" y="4571206"/>
            <a:ext cx="171450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572419" y="2856706"/>
            <a:ext cx="1714500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286794" y="2856706"/>
            <a:ext cx="1714500" cy="1588"/>
          </a:xfrm>
          <a:prstGeom prst="straightConnector1">
            <a:avLst/>
          </a:prstGeom>
          <a:ln w="158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18"/>
          <p:cNvSpPr txBox="1">
            <a:spLocks noChangeArrowheads="1"/>
          </p:cNvSpPr>
          <p:nvPr/>
        </p:nvSpPr>
        <p:spPr bwMode="auto">
          <a:xfrm>
            <a:off x="3429000" y="52149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14347" name="TextBox 19"/>
          <p:cNvSpPr txBox="1">
            <a:spLocks noChangeArrowheads="1"/>
          </p:cNvSpPr>
          <p:nvPr/>
        </p:nvSpPr>
        <p:spPr bwMode="auto">
          <a:xfrm>
            <a:off x="3429000" y="350043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000250" y="2000250"/>
            <a:ext cx="135731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Box 21"/>
          <p:cNvSpPr txBox="1">
            <a:spLocks noChangeArrowheads="1"/>
          </p:cNvSpPr>
          <p:nvPr/>
        </p:nvSpPr>
        <p:spPr bwMode="auto">
          <a:xfrm>
            <a:off x="1428750" y="4143375"/>
            <a:ext cx="73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pump</a:t>
            </a:r>
            <a:endParaRPr lang="ru-RU">
              <a:latin typeface="Calibri" pitchFamily="34" charset="0"/>
            </a:endParaRPr>
          </a:p>
        </p:txBody>
      </p:sp>
      <p:sp>
        <p:nvSpPr>
          <p:cNvPr id="14350" name="TextBox 22"/>
          <p:cNvSpPr txBox="1">
            <a:spLocks noChangeArrowheads="1"/>
          </p:cNvSpPr>
          <p:nvPr/>
        </p:nvSpPr>
        <p:spPr bwMode="auto">
          <a:xfrm>
            <a:off x="3071813" y="4143375"/>
            <a:ext cx="741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probe</a:t>
            </a:r>
            <a:endParaRPr lang="ru-RU">
              <a:latin typeface="Calibri" pitchFamily="34" charset="0"/>
            </a:endParaRPr>
          </a:p>
        </p:txBody>
      </p:sp>
      <p:sp>
        <p:nvSpPr>
          <p:cNvPr id="14351" name="TextBox 23"/>
          <p:cNvSpPr txBox="1">
            <a:spLocks noChangeArrowheads="1"/>
          </p:cNvSpPr>
          <p:nvPr/>
        </p:nvSpPr>
        <p:spPr bwMode="auto">
          <a:xfrm>
            <a:off x="2428875" y="3714750"/>
            <a:ext cx="392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τ</a:t>
            </a:r>
            <a:r>
              <a:rPr lang="en-US">
                <a:latin typeface="Calibri" pitchFamily="34" charset="0"/>
              </a:rPr>
              <a:t>0</a:t>
            </a:r>
            <a:endParaRPr lang="ru-RU">
              <a:latin typeface="Calibri" pitchFamily="34" charset="0"/>
            </a:endParaRPr>
          </a:p>
        </p:txBody>
      </p:sp>
      <p:sp>
        <p:nvSpPr>
          <p:cNvPr id="14352" name="TextBox 24"/>
          <p:cNvSpPr txBox="1">
            <a:spLocks noChangeArrowheads="1"/>
          </p:cNvSpPr>
          <p:nvPr/>
        </p:nvSpPr>
        <p:spPr bwMode="auto">
          <a:xfrm>
            <a:off x="2428875" y="4643438"/>
            <a:ext cx="392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τ</a:t>
            </a:r>
            <a:r>
              <a:rPr lang="en-US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14353" name="TextBox 25"/>
          <p:cNvSpPr txBox="1">
            <a:spLocks noChangeArrowheads="1"/>
          </p:cNvSpPr>
          <p:nvPr/>
        </p:nvSpPr>
        <p:spPr bwMode="auto">
          <a:xfrm>
            <a:off x="2571750" y="2000250"/>
            <a:ext cx="392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τ</a:t>
            </a:r>
            <a:r>
              <a:rPr lang="en-US">
                <a:latin typeface="Calibri" pitchFamily="34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sp>
        <p:nvSpPr>
          <p:cNvPr id="14354" name="TextBox 26"/>
          <p:cNvSpPr txBox="1">
            <a:spLocks noChangeArrowheads="1"/>
          </p:cNvSpPr>
          <p:nvPr/>
        </p:nvSpPr>
        <p:spPr bwMode="auto">
          <a:xfrm>
            <a:off x="1928813" y="2857500"/>
            <a:ext cx="392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τ</a:t>
            </a:r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4355" name="TextBox 27"/>
          <p:cNvSpPr txBox="1">
            <a:spLocks noChangeArrowheads="1"/>
          </p:cNvSpPr>
          <p:nvPr/>
        </p:nvSpPr>
        <p:spPr bwMode="auto">
          <a:xfrm>
            <a:off x="1857375" y="48577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σ</a:t>
            </a:r>
            <a:r>
              <a:rPr lang="en-US">
                <a:latin typeface="Calibri" pitchFamily="34" charset="0"/>
              </a:rPr>
              <a:t>0</a:t>
            </a:r>
            <a:endParaRPr lang="ru-RU">
              <a:latin typeface="Calibri" pitchFamily="34" charset="0"/>
            </a:endParaRPr>
          </a:p>
        </p:txBody>
      </p:sp>
      <p:sp>
        <p:nvSpPr>
          <p:cNvPr id="14356" name="TextBox 29"/>
          <p:cNvSpPr txBox="1">
            <a:spLocks noChangeArrowheads="1"/>
          </p:cNvSpPr>
          <p:nvPr/>
        </p:nvSpPr>
        <p:spPr bwMode="auto">
          <a:xfrm>
            <a:off x="4214813" y="2500313"/>
            <a:ext cx="119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α</a:t>
            </a:r>
            <a:r>
              <a:rPr lang="en-US">
                <a:latin typeface="Calibri" pitchFamily="34" charset="0"/>
              </a:rPr>
              <a:t>(t)= </a:t>
            </a:r>
            <a:r>
              <a:rPr lang="el-GR">
                <a:latin typeface="Calibri" pitchFamily="34" charset="0"/>
              </a:rPr>
              <a:t>σ</a:t>
            </a:r>
            <a:r>
              <a:rPr lang="en-US">
                <a:latin typeface="Calibri" pitchFamily="34" charset="0"/>
              </a:rPr>
              <a:t>N(t)</a:t>
            </a:r>
            <a:endParaRPr lang="ru-RU">
              <a:latin typeface="Calibri" pitchFamily="34" charset="0"/>
            </a:endParaRPr>
          </a:p>
        </p:txBody>
      </p:sp>
      <p:pic>
        <p:nvPicPr>
          <p:cNvPr id="14357" name="Picture 4" descr="http://www.dmphotonics.com/Hatteras/Hat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143250"/>
            <a:ext cx="42243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FELBE Parameters</a:t>
            </a:r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/>
              <a:t>Parameters of the FEL radiation</a:t>
            </a:r>
          </a:p>
          <a:p>
            <a:r>
              <a:rPr lang="ru-RU" b="1" smtClean="0"/>
              <a:t>Wavelengt range</a:t>
            </a:r>
            <a:r>
              <a:rPr lang="ru-RU" smtClean="0"/>
              <a:t>  4 -    250 μm</a:t>
            </a:r>
            <a:r>
              <a:rPr lang="ru-RU" b="1" u="sng" smtClean="0"/>
              <a:t> </a:t>
            </a:r>
            <a:br>
              <a:rPr lang="ru-RU" b="1" u="sng" smtClean="0"/>
            </a:br>
            <a:endParaRPr lang="en-US" smtClean="0"/>
          </a:p>
          <a:p>
            <a:r>
              <a:rPr lang="ru-RU" b="1" smtClean="0"/>
              <a:t>Pulse energy</a:t>
            </a:r>
            <a:r>
              <a:rPr lang="en-US" b="1" smtClean="0"/>
              <a:t> </a:t>
            </a:r>
            <a:r>
              <a:rPr lang="ru-RU" smtClean="0"/>
              <a:t>0.01 - 2 μJ</a:t>
            </a:r>
            <a:r>
              <a:rPr lang="en-US" smtClean="0"/>
              <a:t>  </a:t>
            </a:r>
            <a:r>
              <a:rPr lang="ru-RU" smtClean="0"/>
              <a:t>depending on wavelength</a:t>
            </a:r>
            <a:endParaRPr lang="en-US" smtClean="0"/>
          </a:p>
          <a:p>
            <a:r>
              <a:rPr lang="ru-RU" b="1" smtClean="0"/>
              <a:t>Pulse length</a:t>
            </a:r>
            <a:r>
              <a:rPr lang="en-US" b="1" smtClean="0"/>
              <a:t>  </a:t>
            </a:r>
            <a:r>
              <a:rPr lang="ru-RU" smtClean="0"/>
              <a:t>1 - 25 ps</a:t>
            </a:r>
            <a:r>
              <a:rPr lang="en-US" smtClean="0"/>
              <a:t>  </a:t>
            </a:r>
            <a:r>
              <a:rPr lang="ru-RU" smtClean="0"/>
              <a:t>depending on wavelength</a:t>
            </a:r>
            <a:endParaRPr lang="en-US" smtClean="0"/>
          </a:p>
          <a:p>
            <a:r>
              <a:rPr lang="ru-RU" b="1" smtClean="0"/>
              <a:t>Repetition rate</a:t>
            </a:r>
            <a:r>
              <a:rPr lang="en-US" b="1" smtClean="0"/>
              <a:t>   </a:t>
            </a:r>
            <a:r>
              <a:rPr lang="ru-RU" smtClean="0"/>
              <a:t>13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785813"/>
            <a:ext cx="6429375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75" y="3000375"/>
            <a:ext cx="1428750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Lock-in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3286125" y="3643313"/>
            <a:ext cx="2071688" cy="714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3286125" y="2143125"/>
            <a:ext cx="4929188" cy="10715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7686675" cy="868362"/>
          </a:xfrm>
        </p:spPr>
        <p:txBody>
          <a:bodyPr/>
          <a:lstStyle/>
          <a:p>
            <a:r>
              <a:rPr lang="en-US" sz="3200" smtClean="0"/>
              <a:t>FELBE </a:t>
            </a:r>
            <a:br>
              <a:rPr lang="en-US" sz="3200" smtClean="0"/>
            </a:br>
            <a:r>
              <a:rPr lang="en-US" sz="3200" smtClean="0"/>
              <a:t>PUMP PROBE SETUP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FELIX parameters</a:t>
            </a:r>
            <a:endParaRPr lang="ru-RU" sz="2400" smtClean="0"/>
          </a:p>
        </p:txBody>
      </p:sp>
      <p:pic>
        <p:nvPicPr>
          <p:cNvPr id="26630" name="Picture 6" descr="FELIX overview tab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230" y="1022919"/>
            <a:ext cx="8611050" cy="506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</a:rPr>
              <a:t>FELIX parameters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371600"/>
          <a:ext cx="4800600" cy="3954463"/>
        </p:xfrm>
        <a:graphic>
          <a:graphicData uri="http://schemas.openxmlformats.org/presentationml/2006/ole">
            <p:oleObj spid="_x0000_s1026" name="Документ" r:id="rId3" imgW="5432070" imgH="4133668" progId="Word.Document.8">
              <p:embed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ltGray">
          <a:xfrm>
            <a:off x="4859338" y="2997200"/>
            <a:ext cx="39687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cs typeface="Times New Roman" pitchFamily="18" charset="0"/>
              </a:rPr>
              <a:t>Present experiment:</a:t>
            </a:r>
          </a:p>
          <a:p>
            <a:r>
              <a:rPr lang="en-GB" sz="2200">
                <a:cs typeface="Times New Roman" pitchFamily="18" charset="0"/>
              </a:rPr>
              <a:t>3 μm</a:t>
            </a:r>
            <a:r>
              <a:rPr lang="nl-NL" sz="2200"/>
              <a:t> </a:t>
            </a:r>
            <a:r>
              <a:rPr lang="en-GB" sz="2200">
                <a:cs typeface="Times New Roman" pitchFamily="18" charset="0"/>
              </a:rPr>
              <a:t>≤</a:t>
            </a:r>
            <a:r>
              <a:rPr lang="en-GB" sz="2200"/>
              <a:t> </a:t>
            </a:r>
            <a:r>
              <a:rPr lang="nl-NL" sz="2200"/>
              <a:t> </a:t>
            </a:r>
            <a:r>
              <a:rPr lang="en-GB" sz="2200">
                <a:cs typeface="Times New Roman" pitchFamily="18" charset="0"/>
              </a:rPr>
              <a:t>λ</a:t>
            </a:r>
            <a:r>
              <a:rPr lang="en-GB" sz="2200"/>
              <a:t>  </a:t>
            </a:r>
            <a:r>
              <a:rPr lang="en-GB" sz="2200">
                <a:cs typeface="Times New Roman" pitchFamily="18" charset="0"/>
              </a:rPr>
              <a:t>≤</a:t>
            </a:r>
            <a:r>
              <a:rPr lang="en-GB" sz="2200"/>
              <a:t> 150 </a:t>
            </a:r>
            <a:r>
              <a:rPr lang="en-GB" sz="2200">
                <a:cs typeface="Times New Roman" pitchFamily="18" charset="0"/>
              </a:rPr>
              <a:t>μm</a:t>
            </a:r>
            <a:endParaRPr lang="nl-NL" sz="2200"/>
          </a:p>
          <a:p>
            <a:r>
              <a:rPr lang="nl-NL" sz="2200"/>
              <a:t>Macropulse T </a:t>
            </a:r>
            <a:r>
              <a:rPr lang="en-GB" sz="2200">
                <a:cs typeface="Times New Roman" pitchFamily="18" charset="0"/>
              </a:rPr>
              <a:t>≈  5 μs</a:t>
            </a:r>
          </a:p>
          <a:p>
            <a:r>
              <a:rPr lang="en-GB" sz="2200">
                <a:cs typeface="Times New Roman" pitchFamily="18" charset="0"/>
              </a:rPr>
              <a:t>Micropulse </a:t>
            </a:r>
            <a:r>
              <a:rPr lang="en-GB" sz="2200">
                <a:cs typeface="Times New Roman" pitchFamily="18" charset="0"/>
                <a:sym typeface="Symbol" pitchFamily="18" charset="2"/>
              </a:rPr>
              <a:t></a:t>
            </a:r>
            <a:r>
              <a:rPr lang="en-GB" sz="2200">
                <a:cs typeface="Times New Roman" pitchFamily="18" charset="0"/>
              </a:rPr>
              <a:t> ≈</a:t>
            </a:r>
            <a:r>
              <a:rPr lang="en-GB" sz="2200"/>
              <a:t>  5 ps</a:t>
            </a:r>
          </a:p>
          <a:p>
            <a:r>
              <a:rPr lang="en-GB" sz="2200"/>
              <a:t>Pulse repetition cycle = 40 ns</a:t>
            </a:r>
            <a:r>
              <a:rPr lang="en-GB" sz="2200">
                <a:cs typeface="Times New Roman" pitchFamily="18" charset="0"/>
              </a:rPr>
              <a:t> </a:t>
            </a:r>
            <a:endParaRPr lang="en-GB" sz="2200"/>
          </a:p>
          <a:p>
            <a:r>
              <a:rPr lang="en-GB" sz="2200"/>
              <a:t>Micropulse Energy </a:t>
            </a:r>
            <a:r>
              <a:rPr lang="en-GB" sz="2200">
                <a:cs typeface="Times New Roman" pitchFamily="18" charset="0"/>
              </a:rPr>
              <a:t>≈ 2 μJ</a:t>
            </a:r>
            <a:endParaRPr lang="en-GB" sz="2200"/>
          </a:p>
          <a:p>
            <a:endParaRPr lang="nl-NL" sz="2200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0"/>
            <a:ext cx="187483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868362"/>
          </a:xfrm>
        </p:spPr>
        <p:txBody>
          <a:bodyPr/>
          <a:lstStyle/>
          <a:p>
            <a:r>
              <a:rPr lang="en-US" sz="2800" smtClean="0"/>
              <a:t>FELIX </a:t>
            </a:r>
            <a:br>
              <a:rPr lang="en-US" sz="2800" smtClean="0"/>
            </a:br>
            <a:r>
              <a:rPr lang="en-US" sz="2800" smtClean="0"/>
              <a:t>PUMP PROBE SETUP</a:t>
            </a:r>
            <a:endParaRPr lang="ru-RU" sz="2800" smtClean="0"/>
          </a:p>
        </p:txBody>
      </p:sp>
      <p:pic>
        <p:nvPicPr>
          <p:cNvPr id="17410" name="Picture 2" descr="FIR-p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7215188" cy="5199063"/>
          </a:xfrm>
        </p:spPr>
      </p:pic>
      <p:grpSp>
        <p:nvGrpSpPr>
          <p:cNvPr id="17411" name="Группа 22"/>
          <p:cNvGrpSpPr>
            <a:grpSpLocks/>
          </p:cNvGrpSpPr>
          <p:nvPr/>
        </p:nvGrpSpPr>
        <p:grpSpPr bwMode="auto">
          <a:xfrm>
            <a:off x="5214938" y="4286250"/>
            <a:ext cx="2776537" cy="796925"/>
            <a:chOff x="4938714" y="4572008"/>
            <a:chExt cx="2776558" cy="796136"/>
          </a:xfrm>
        </p:grpSpPr>
        <p:grpSp>
          <p:nvGrpSpPr>
            <p:cNvPr id="17418" name="Группа 15"/>
            <p:cNvGrpSpPr>
              <a:grpSpLocks/>
            </p:cNvGrpSpPr>
            <p:nvPr/>
          </p:nvGrpSpPr>
          <p:grpSpPr bwMode="auto">
            <a:xfrm>
              <a:off x="5857884" y="4572008"/>
              <a:ext cx="928694" cy="786612"/>
              <a:chOff x="4786314" y="4429132"/>
              <a:chExt cx="928694" cy="786612"/>
            </a:xfrm>
          </p:grpSpPr>
          <p:cxnSp>
            <p:nvCxnSpPr>
              <p:cNvPr id="5" name="Соединительная линия уступом 4"/>
              <p:cNvCxnSpPr/>
              <p:nvPr/>
            </p:nvCxnSpPr>
            <p:spPr>
              <a:xfrm>
                <a:off x="4786313" y="4429132"/>
                <a:ext cx="928695" cy="78503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Соединительная линия уступом 6"/>
              <p:cNvCxnSpPr/>
              <p:nvPr/>
            </p:nvCxnSpPr>
            <p:spPr>
              <a:xfrm rot="5400000" flipH="1" flipV="1">
                <a:off x="5320904" y="4821648"/>
                <a:ext cx="78662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19" name="Группа 16"/>
            <p:cNvGrpSpPr>
              <a:grpSpLocks/>
            </p:cNvGrpSpPr>
            <p:nvPr/>
          </p:nvGrpSpPr>
          <p:grpSpPr bwMode="auto">
            <a:xfrm>
              <a:off x="4938714" y="4581532"/>
              <a:ext cx="928694" cy="786612"/>
              <a:chOff x="4786314" y="4429132"/>
              <a:chExt cx="928694" cy="786612"/>
            </a:xfrm>
          </p:grpSpPr>
          <p:cxnSp>
            <p:nvCxnSpPr>
              <p:cNvPr id="18" name="Соединительная линия уступом 17"/>
              <p:cNvCxnSpPr/>
              <p:nvPr/>
            </p:nvCxnSpPr>
            <p:spPr>
              <a:xfrm>
                <a:off x="4786314" y="4429124"/>
                <a:ext cx="928694" cy="78503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оединительная линия уступом 18"/>
              <p:cNvCxnSpPr/>
              <p:nvPr/>
            </p:nvCxnSpPr>
            <p:spPr>
              <a:xfrm rot="5400000" flipH="1" flipV="1">
                <a:off x="5320905" y="4821640"/>
                <a:ext cx="786620" cy="1587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20" name="Группа 19"/>
            <p:cNvGrpSpPr>
              <a:grpSpLocks/>
            </p:cNvGrpSpPr>
            <p:nvPr/>
          </p:nvGrpSpPr>
          <p:grpSpPr bwMode="auto">
            <a:xfrm>
              <a:off x="6786578" y="4572008"/>
              <a:ext cx="928694" cy="786612"/>
              <a:chOff x="4786314" y="4429132"/>
              <a:chExt cx="928694" cy="786612"/>
            </a:xfrm>
          </p:grpSpPr>
          <p:cxnSp>
            <p:nvCxnSpPr>
              <p:cNvPr id="21" name="Соединительная линия уступом 20"/>
              <p:cNvCxnSpPr/>
              <p:nvPr/>
            </p:nvCxnSpPr>
            <p:spPr>
              <a:xfrm>
                <a:off x="4786314" y="4429132"/>
                <a:ext cx="928694" cy="78503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Соединительная линия уступом 21"/>
              <p:cNvCxnSpPr/>
              <p:nvPr/>
            </p:nvCxnSpPr>
            <p:spPr>
              <a:xfrm rot="5400000" flipH="1" flipV="1">
                <a:off x="5320905" y="4821648"/>
                <a:ext cx="786620" cy="1587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Прямая соединительная линия 24"/>
          <p:cNvCxnSpPr/>
          <p:nvPr/>
        </p:nvCxnSpPr>
        <p:spPr>
          <a:xfrm rot="10800000">
            <a:off x="5429250" y="4643438"/>
            <a:ext cx="2643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357938" y="4143375"/>
            <a:ext cx="4603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81688" y="4656138"/>
            <a:ext cx="4603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30"/>
          <p:cNvSpPr txBox="1">
            <a:spLocks noChangeArrowheads="1"/>
          </p:cNvSpPr>
          <p:nvPr/>
        </p:nvSpPr>
        <p:spPr bwMode="auto">
          <a:xfrm>
            <a:off x="8072438" y="4500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21488" y="4656138"/>
            <a:ext cx="4603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286625" y="4143375"/>
            <a:ext cx="46038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88925" y="1844675"/>
            <a:ext cx="3635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Sb donor THz output vs. pump intensity and compressive stress.</a:t>
            </a:r>
            <a:endParaRPr lang="ru-RU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50825" y="3068638"/>
          <a:ext cx="4248150" cy="2965450"/>
        </p:xfrm>
        <a:graphic>
          <a:graphicData uri="http://schemas.openxmlformats.org/presentationml/2006/ole">
            <p:oleObj spid="_x0000_s35842" name="Graph" r:id="rId3" imgW="4154400" imgH="2901600" progId="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4356100" y="3275013"/>
          <a:ext cx="4032250" cy="2817812"/>
        </p:xfrm>
        <a:graphic>
          <a:graphicData uri="http://schemas.openxmlformats.org/presentationml/2006/ole">
            <p:oleObj spid="_x0000_s35843" name="Graph" r:id="rId4" imgW="4154400" imgH="2901600" progId="">
              <p:embed/>
            </p:oleObj>
          </a:graphicData>
        </a:graphic>
      </p:graphicFrame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615950"/>
            <a:ext cx="3779838" cy="941388"/>
          </a:xfrm>
          <a:noFill/>
          <a:ln/>
        </p:spPr>
        <p:txBody>
          <a:bodyPr/>
          <a:lstStyle/>
          <a:p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  <a:t>Si:Sb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  <a:t>experiment</a:t>
            </a:r>
            <a:b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(10,6 µm TEA CO2 laser excitation)</a:t>
            </a:r>
            <a:endParaRPr lang="ru-RU" sz="2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6452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4500563" y="549275"/>
          <a:ext cx="3816350" cy="2667000"/>
        </p:xfrm>
        <a:graphic>
          <a:graphicData uri="http://schemas.openxmlformats.org/presentationml/2006/ole">
            <p:oleObj spid="_x0000_s35844" name="Graph" r:id="rId5" imgW="4154400" imgH="2901600" progId="">
              <p:embed/>
            </p:oleObj>
          </a:graphicData>
        </a:graphic>
      </p:graphicFrame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484438" y="62309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CC9900"/>
                </a:solidFill>
                <a:latin typeface="Times New Roman" pitchFamily="18" charset="0"/>
              </a:rPr>
              <a:t>200kW/cm</a:t>
            </a:r>
            <a:r>
              <a:rPr lang="en-US" sz="1400" baseline="30000">
                <a:solidFill>
                  <a:srgbClr val="CC9900"/>
                </a:solidFill>
                <a:latin typeface="Times New Roman" pitchFamily="18" charset="0"/>
              </a:rPr>
              <a:t>2</a:t>
            </a:r>
            <a:r>
              <a:rPr lang="en-US" sz="1400">
                <a:solidFill>
                  <a:srgbClr val="CC9900"/>
                </a:solidFill>
                <a:latin typeface="Times New Roman" pitchFamily="18" charset="0"/>
              </a:rPr>
              <a:t> correspond 10</a:t>
            </a:r>
            <a:r>
              <a:rPr lang="en-US" sz="1400" baseline="30000">
                <a:solidFill>
                  <a:srgbClr val="CC9900"/>
                </a:solidFill>
                <a:latin typeface="Times New Roman" pitchFamily="18" charset="0"/>
              </a:rPr>
              <a:t>25</a:t>
            </a:r>
            <a:r>
              <a:rPr lang="en-US" sz="1400">
                <a:solidFill>
                  <a:srgbClr val="CC9900"/>
                </a:solidFill>
                <a:latin typeface="Times New Roman" pitchFamily="18" charset="0"/>
              </a:rPr>
              <a:t>quant/cm</a:t>
            </a:r>
            <a:r>
              <a:rPr lang="en-US" sz="1400" baseline="30000">
                <a:solidFill>
                  <a:srgbClr val="CC9900"/>
                </a:solidFill>
                <a:latin typeface="Times New Roman" pitchFamily="18" charset="0"/>
              </a:rPr>
              <a:t>2</a:t>
            </a:r>
            <a:r>
              <a:rPr lang="en-US" sz="1400">
                <a:solidFill>
                  <a:srgbClr val="CC9900"/>
                </a:solidFill>
                <a:latin typeface="Times New Roman" pitchFamily="18" charset="0"/>
              </a:rPr>
              <a:t>s.</a:t>
            </a:r>
            <a:r>
              <a:rPr lang="ru-RU">
                <a:solidFill>
                  <a:srgbClr val="CC99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290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Документ</vt:lpstr>
      <vt:lpstr>Graph</vt:lpstr>
      <vt:lpstr>Формула</vt:lpstr>
      <vt:lpstr>Измерение времен релаксации кулоновских центров в  полупроводниках методом "pump-probe”</vt:lpstr>
      <vt:lpstr>План:</vt:lpstr>
      <vt:lpstr>Pump-probe technique (single color)</vt:lpstr>
      <vt:lpstr>FELBE Parameters</vt:lpstr>
      <vt:lpstr>FELBE  PUMP PROBE SETUP</vt:lpstr>
      <vt:lpstr>FELIX parameters</vt:lpstr>
      <vt:lpstr>FELIX parameters</vt:lpstr>
      <vt:lpstr>FELIX  PUMP PROBE SETUP</vt:lpstr>
      <vt:lpstr>Si:Sb experiment (10,6 µm TEA CO2 laser excitation)</vt:lpstr>
      <vt:lpstr>Атом водорода</vt:lpstr>
      <vt:lpstr>Слайд 11</vt:lpstr>
      <vt:lpstr>Слайд 12</vt:lpstr>
      <vt:lpstr>Слайд 13</vt:lpstr>
      <vt:lpstr>Слайд 14</vt:lpstr>
      <vt:lpstr>Si:P (stress control of lifetime)</vt:lpstr>
      <vt:lpstr>Si:P. Pump-Probe</vt:lpstr>
      <vt:lpstr>Si:Bi levels</vt:lpstr>
      <vt:lpstr>Слайд 18</vt:lpstr>
      <vt:lpstr>Si:Se (1s(A1)-1s(T2) «Двухуровневая» система</vt:lpstr>
      <vt:lpstr>Спасибо</vt:lpstr>
    </vt:vector>
  </TitlesOfParts>
  <Company>ИФМ РАН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времен релаксации кулоновских центров в  полупроводниках методом "pump-probe”</dc:title>
  <dc:creator>ZHUR</dc:creator>
  <cp:lastModifiedBy>user</cp:lastModifiedBy>
  <cp:revision>29</cp:revision>
  <dcterms:created xsi:type="dcterms:W3CDTF">2016-12-07T12:48:15Z</dcterms:created>
  <dcterms:modified xsi:type="dcterms:W3CDTF">2016-12-08T10:45:08Z</dcterms:modified>
</cp:coreProperties>
</file>