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4" r:id="rId6"/>
    <p:sldId id="265" r:id="rId7"/>
    <p:sldId id="261" r:id="rId8"/>
    <p:sldId id="262" r:id="rId9"/>
    <p:sldId id="263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86171" autoAdjust="0"/>
  </p:normalViewPr>
  <p:slideViewPr>
    <p:cSldViewPr snapToGrid="0">
      <p:cViewPr varScale="1">
        <p:scale>
          <a:sx n="100" d="100"/>
          <a:sy n="100" d="100"/>
        </p:scale>
        <p:origin x="-95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image" Target="../media/image32.wmf"/><Relationship Id="rId18" Type="http://schemas.openxmlformats.org/officeDocument/2006/relationships/image" Target="../media/image37.wmf"/><Relationship Id="rId3" Type="http://schemas.openxmlformats.org/officeDocument/2006/relationships/image" Target="../media/image22.wmf"/><Relationship Id="rId21" Type="http://schemas.openxmlformats.org/officeDocument/2006/relationships/image" Target="../media/image40.wmf"/><Relationship Id="rId7" Type="http://schemas.openxmlformats.org/officeDocument/2006/relationships/image" Target="../media/image26.wmf"/><Relationship Id="rId12" Type="http://schemas.openxmlformats.org/officeDocument/2006/relationships/image" Target="../media/image31.wmf"/><Relationship Id="rId17" Type="http://schemas.openxmlformats.org/officeDocument/2006/relationships/image" Target="../media/image36.wmf"/><Relationship Id="rId2" Type="http://schemas.openxmlformats.org/officeDocument/2006/relationships/image" Target="../media/image21.wmf"/><Relationship Id="rId16" Type="http://schemas.openxmlformats.org/officeDocument/2006/relationships/image" Target="../media/image35.wmf"/><Relationship Id="rId20" Type="http://schemas.openxmlformats.org/officeDocument/2006/relationships/image" Target="../media/image39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11" Type="http://schemas.openxmlformats.org/officeDocument/2006/relationships/image" Target="../media/image30.wmf"/><Relationship Id="rId5" Type="http://schemas.openxmlformats.org/officeDocument/2006/relationships/image" Target="../media/image24.wmf"/><Relationship Id="rId15" Type="http://schemas.openxmlformats.org/officeDocument/2006/relationships/image" Target="../media/image34.wmf"/><Relationship Id="rId10" Type="http://schemas.openxmlformats.org/officeDocument/2006/relationships/image" Target="../media/image29.wmf"/><Relationship Id="rId19" Type="http://schemas.openxmlformats.org/officeDocument/2006/relationships/image" Target="../media/image38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Relationship Id="rId14" Type="http://schemas.openxmlformats.org/officeDocument/2006/relationships/image" Target="../media/image33.wmf"/><Relationship Id="rId22" Type="http://schemas.openxmlformats.org/officeDocument/2006/relationships/image" Target="../media/image4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B4898-450C-49C9-9CC1-216821FE354C}" type="datetimeFigureOut">
              <a:rPr lang="ru-RU" smtClean="0"/>
              <a:t>10.12.2015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24A3F-4988-4C42-9D1F-407372208B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705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24A3F-4988-4C42-9D1F-407372208B3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260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24A3F-4988-4C42-9D1F-407372208B3F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9808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24A3F-4988-4C42-9D1F-407372208B3F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980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24A3F-4988-4C42-9D1F-407372208B3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328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24A3F-4988-4C42-9D1F-407372208B3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4435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24A3F-4988-4C42-9D1F-407372208B3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3884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24A3F-4988-4C42-9D1F-407372208B3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3884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24A3F-4988-4C42-9D1F-407372208B3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331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24A3F-4988-4C42-9D1F-407372208B3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0122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24A3F-4988-4C42-9D1F-407372208B3F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9808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24A3F-4988-4C42-9D1F-407372208B3F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980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7CE48-2BD7-4CEE-84FD-0E526B42513D}" type="datetimeFigureOut">
              <a:rPr lang="ru-RU" smtClean="0"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B055-4DCC-4F9B-8400-CD1C1C1CA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690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7CE48-2BD7-4CEE-84FD-0E526B42513D}" type="datetimeFigureOut">
              <a:rPr lang="ru-RU" smtClean="0"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B055-4DCC-4F9B-8400-CD1C1C1CA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884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7CE48-2BD7-4CEE-84FD-0E526B42513D}" type="datetimeFigureOut">
              <a:rPr lang="ru-RU" smtClean="0"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B055-4DCC-4F9B-8400-CD1C1C1CA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053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7CE48-2BD7-4CEE-84FD-0E526B42513D}" type="datetimeFigureOut">
              <a:rPr lang="ru-RU" smtClean="0"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B055-4DCC-4F9B-8400-CD1C1C1CA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955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7CE48-2BD7-4CEE-84FD-0E526B42513D}" type="datetimeFigureOut">
              <a:rPr lang="ru-RU" smtClean="0"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B055-4DCC-4F9B-8400-CD1C1C1CA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021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7CE48-2BD7-4CEE-84FD-0E526B42513D}" type="datetimeFigureOut">
              <a:rPr lang="ru-RU" smtClean="0"/>
              <a:t>10.12.2015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B055-4DCC-4F9B-8400-CD1C1C1CA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752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7CE48-2BD7-4CEE-84FD-0E526B42513D}" type="datetimeFigureOut">
              <a:rPr lang="ru-RU" smtClean="0"/>
              <a:t>10.12.2015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B055-4DCC-4F9B-8400-CD1C1C1CA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069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7CE48-2BD7-4CEE-84FD-0E526B42513D}" type="datetimeFigureOut">
              <a:rPr lang="ru-RU" smtClean="0"/>
              <a:t>10.12.2015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B055-4DCC-4F9B-8400-CD1C1C1CA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256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7CE48-2BD7-4CEE-84FD-0E526B42513D}" type="datetimeFigureOut">
              <a:rPr lang="ru-RU" smtClean="0"/>
              <a:t>10.12.2015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B055-4DCC-4F9B-8400-CD1C1C1CA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909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7CE48-2BD7-4CEE-84FD-0E526B42513D}" type="datetimeFigureOut">
              <a:rPr lang="ru-RU" smtClean="0"/>
              <a:t>10.12.2015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B055-4DCC-4F9B-8400-CD1C1C1CA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248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7CE48-2BD7-4CEE-84FD-0E526B42513D}" type="datetimeFigureOut">
              <a:rPr lang="ru-RU" smtClean="0"/>
              <a:t>10.12.2015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B055-4DCC-4F9B-8400-CD1C1C1CA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0345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7CE48-2BD7-4CEE-84FD-0E526B42513D}" type="datetimeFigureOut">
              <a:rPr lang="ru-RU" smtClean="0"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DB055-4DCC-4F9B-8400-CD1C1C1CA3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339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53.wmf"/><Relationship Id="rId5" Type="http://schemas.openxmlformats.org/officeDocument/2006/relationships/image" Target="../media/image51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5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image" Target="../media/image9.png"/><Relationship Id="rId5" Type="http://schemas.openxmlformats.org/officeDocument/2006/relationships/oleObject" Target="../embeddings/oleObject1.bin"/><Relationship Id="rId10" Type="http://schemas.openxmlformats.org/officeDocument/2006/relationships/image" Target="../media/image8.png"/><Relationship Id="rId4" Type="http://schemas.openxmlformats.org/officeDocument/2006/relationships/image" Target="../media/image6.png"/><Relationship Id="rId9" Type="http://schemas.openxmlformats.org/officeDocument/2006/relationships/image" Target="../media/image7.png"/><Relationship Id="rId1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14.wmf"/><Relationship Id="rId18" Type="http://schemas.openxmlformats.org/officeDocument/2006/relationships/image" Target="../media/image16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8.png"/><Relationship Id="rId12" Type="http://schemas.openxmlformats.org/officeDocument/2006/relationships/oleObject" Target="../embeddings/oleObject7.bin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image" Target="../media/image13.wmf"/><Relationship Id="rId5" Type="http://schemas.openxmlformats.org/officeDocument/2006/relationships/oleObject" Target="../embeddings/oleObject4.bin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6.bin"/><Relationship Id="rId4" Type="http://schemas.openxmlformats.org/officeDocument/2006/relationships/image" Target="../media/image17.png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26.wmf"/><Relationship Id="rId26" Type="http://schemas.openxmlformats.org/officeDocument/2006/relationships/image" Target="../media/image30.wmf"/><Relationship Id="rId39" Type="http://schemas.openxmlformats.org/officeDocument/2006/relationships/oleObject" Target="../embeddings/oleObject27.bin"/><Relationship Id="rId3" Type="http://schemas.openxmlformats.org/officeDocument/2006/relationships/notesSlide" Target="../notesSlides/notesSlide4.xml"/><Relationship Id="rId21" Type="http://schemas.openxmlformats.org/officeDocument/2006/relationships/oleObject" Target="../embeddings/oleObject18.bin"/><Relationship Id="rId34" Type="http://schemas.openxmlformats.org/officeDocument/2006/relationships/image" Target="../media/image34.wmf"/><Relationship Id="rId42" Type="http://schemas.openxmlformats.org/officeDocument/2006/relationships/image" Target="../media/image38.wmf"/><Relationship Id="rId47" Type="http://schemas.openxmlformats.org/officeDocument/2006/relationships/oleObject" Target="../embeddings/oleObject31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16.bin"/><Relationship Id="rId25" Type="http://schemas.openxmlformats.org/officeDocument/2006/relationships/oleObject" Target="../embeddings/oleObject20.bin"/><Relationship Id="rId33" Type="http://schemas.openxmlformats.org/officeDocument/2006/relationships/oleObject" Target="../embeddings/oleObject24.bin"/><Relationship Id="rId38" Type="http://schemas.openxmlformats.org/officeDocument/2006/relationships/image" Target="../media/image36.wmf"/><Relationship Id="rId46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29" Type="http://schemas.openxmlformats.org/officeDocument/2006/relationships/oleObject" Target="../embeddings/oleObject22.bin"/><Relationship Id="rId41" Type="http://schemas.openxmlformats.org/officeDocument/2006/relationships/oleObject" Target="../embeddings/oleObject28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13.bin"/><Relationship Id="rId24" Type="http://schemas.openxmlformats.org/officeDocument/2006/relationships/image" Target="../media/image29.wmf"/><Relationship Id="rId32" Type="http://schemas.openxmlformats.org/officeDocument/2006/relationships/image" Target="../media/image33.wmf"/><Relationship Id="rId37" Type="http://schemas.openxmlformats.org/officeDocument/2006/relationships/oleObject" Target="../embeddings/oleObject26.bin"/><Relationship Id="rId40" Type="http://schemas.openxmlformats.org/officeDocument/2006/relationships/image" Target="../media/image37.wmf"/><Relationship Id="rId45" Type="http://schemas.openxmlformats.org/officeDocument/2006/relationships/oleObject" Target="../embeddings/oleObject30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23" Type="http://schemas.openxmlformats.org/officeDocument/2006/relationships/oleObject" Target="../embeddings/oleObject19.bin"/><Relationship Id="rId28" Type="http://schemas.openxmlformats.org/officeDocument/2006/relationships/image" Target="../media/image31.wmf"/><Relationship Id="rId36" Type="http://schemas.openxmlformats.org/officeDocument/2006/relationships/image" Target="../media/image35.wmf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17.bin"/><Relationship Id="rId31" Type="http://schemas.openxmlformats.org/officeDocument/2006/relationships/oleObject" Target="../embeddings/oleObject23.bin"/><Relationship Id="rId44" Type="http://schemas.openxmlformats.org/officeDocument/2006/relationships/image" Target="../media/image39.wmf"/><Relationship Id="rId4" Type="http://schemas.openxmlformats.org/officeDocument/2006/relationships/image" Target="../media/image42.png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24.wmf"/><Relationship Id="rId22" Type="http://schemas.openxmlformats.org/officeDocument/2006/relationships/image" Target="../media/image28.wmf"/><Relationship Id="rId27" Type="http://schemas.openxmlformats.org/officeDocument/2006/relationships/oleObject" Target="../embeddings/oleObject21.bin"/><Relationship Id="rId30" Type="http://schemas.openxmlformats.org/officeDocument/2006/relationships/image" Target="../media/image32.wmf"/><Relationship Id="rId35" Type="http://schemas.openxmlformats.org/officeDocument/2006/relationships/oleObject" Target="../embeddings/oleObject25.bin"/><Relationship Id="rId43" Type="http://schemas.openxmlformats.org/officeDocument/2006/relationships/oleObject" Target="../embeddings/oleObject29.bin"/><Relationship Id="rId48" Type="http://schemas.openxmlformats.org/officeDocument/2006/relationships/image" Target="../media/image4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28700" y="962025"/>
            <a:ext cx="10126980" cy="3095715"/>
          </a:xfrm>
        </p:spPr>
        <p:txBody>
          <a:bodyPr>
            <a:normAutofit/>
          </a:bodyPr>
          <a:lstStyle/>
          <a:p>
            <a:r>
              <a:rPr lang="ru-RU" sz="4800" b="1" dirty="0" smtClean="0"/>
              <a:t>Модельная и безмодельная реконструкция тонкопленочных систем по данным рентгеновской рефлектометрии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7340" y="4407853"/>
            <a:ext cx="9144000" cy="1183322"/>
          </a:xfrm>
        </p:spPr>
        <p:txBody>
          <a:bodyPr>
            <a:normAutofit fontScale="92500" lnSpcReduction="10000"/>
          </a:bodyPr>
          <a:lstStyle/>
          <a:p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Михаил Свечников</a:t>
            </a:r>
          </a:p>
          <a:p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аспирант 2 года, </a:t>
            </a:r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отдел 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130.</a:t>
            </a:r>
          </a:p>
          <a:p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научный руководитель д.ф.-м.н. Н.И. Чхало</a:t>
            </a:r>
            <a:endParaRPr lang="ru-RU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74072" y="6220917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10.1</a:t>
            </a:r>
            <a:r>
              <a:rPr lang="en-US" dirty="0" smtClean="0"/>
              <a:t>2</a:t>
            </a:r>
            <a:r>
              <a:rPr lang="ru-RU" dirty="0" smtClean="0"/>
              <a:t>.2015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001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0"/>
            <a:ext cx="12192000" cy="10942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dirty="0" smtClean="0">
                <a:solidFill>
                  <a:prstClr val="black"/>
                </a:solidFill>
                <a:latin typeface="Calibri"/>
              </a:rPr>
              <a:t>Метод асимптотического продолжения кривой отражения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54473" y="1212939"/>
            <a:ext cx="663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Если  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4983782"/>
              </p:ext>
            </p:extLst>
          </p:nvPr>
        </p:nvGraphicFramePr>
        <p:xfrm>
          <a:off x="1608295" y="1196509"/>
          <a:ext cx="1795816" cy="417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2" name="Формула" r:id="rId4" imgW="990360" imgH="228600" progId="Equation.3">
                  <p:embed/>
                </p:oleObj>
              </mc:Choice>
              <mc:Fallback>
                <p:oleObj name="Формула" r:id="rId4" imgW="99036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08295" y="1196509"/>
                        <a:ext cx="1795816" cy="4175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568270" y="1215792"/>
            <a:ext cx="442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то</a:t>
            </a:r>
            <a:endParaRPr lang="ru-RU" dirty="0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406388"/>
              </p:ext>
            </p:extLst>
          </p:nvPr>
        </p:nvGraphicFramePr>
        <p:xfrm>
          <a:off x="4150197" y="970837"/>
          <a:ext cx="3959387" cy="8592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3" name="Формула" r:id="rId6" imgW="2184120" imgH="469800" progId="Equation.3">
                  <p:embed/>
                </p:oleObj>
              </mc:Choice>
              <mc:Fallback>
                <p:oleObj name="Формула" r:id="rId6" imgW="218412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0197" y="970837"/>
                        <a:ext cx="3959387" cy="8592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20582" y="1984664"/>
            <a:ext cx="107172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При больших углах скольжения основной вклад в коэффициент отражения вносят особенности диэлектрической проницаемости, в первую очередь – скачки! Найти особые точки = найти асимптотику.</a:t>
            </a:r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8" y="5464322"/>
            <a:ext cx="1022032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12601" y="4616667"/>
            <a:ext cx="10643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Конструкция невязки:    рассогласование кривых отражения                  неоднородность проницаемости </a:t>
            </a:r>
          </a:p>
          <a:p>
            <a:r>
              <a:rPr lang="ru-RU" dirty="0"/>
              <a:t>	</a:t>
            </a:r>
            <a:r>
              <a:rPr lang="ru-RU" dirty="0" smtClean="0"/>
              <a:t>						        ВНЕ точек разрыва</a:t>
            </a:r>
            <a:endParaRPr lang="ru-RU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5424055" y="5114062"/>
            <a:ext cx="0" cy="49703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9504219" y="5262998"/>
            <a:ext cx="0" cy="381001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424" y="3541627"/>
            <a:ext cx="7070795" cy="87580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2826327" y="3056323"/>
            <a:ext cx="6546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Асимптотика отражения в области больших углов скольжения:</a:t>
            </a:r>
            <a:endParaRPr lang="ru-RU" dirty="0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404515"/>
              </p:ext>
            </p:extLst>
          </p:nvPr>
        </p:nvGraphicFramePr>
        <p:xfrm>
          <a:off x="9860973" y="3583191"/>
          <a:ext cx="1035050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4" name="Формула" r:id="rId10" imgW="571320" imgH="190440" progId="Equation.3">
                  <p:embed/>
                </p:oleObj>
              </mc:Choice>
              <mc:Fallback>
                <p:oleObj name="Формула" r:id="rId10" imgW="571320" imgH="19044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60973" y="3583191"/>
                        <a:ext cx="1035050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9840191" y="3927576"/>
            <a:ext cx="234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r>
              <a:rPr lang="ru-RU" dirty="0" smtClean="0"/>
              <a:t> – </a:t>
            </a:r>
            <a:r>
              <a:rPr lang="ru-RU" sz="1600" dirty="0" smtClean="0"/>
              <a:t>величины скачков </a:t>
            </a:r>
            <a:r>
              <a:rPr lang="el-GR" sz="1600" dirty="0" smtClean="0"/>
              <a:t>ε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38751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3064" y="0"/>
            <a:ext cx="10910454" cy="10942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77" y="1767578"/>
            <a:ext cx="7681627" cy="4872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Прямая соединительная линия 3"/>
          <p:cNvCxnSpPr/>
          <p:nvPr/>
        </p:nvCxnSpPr>
        <p:spPr>
          <a:xfrm flipH="1" flipV="1">
            <a:off x="4083627" y="1855601"/>
            <a:ext cx="10392" cy="4129562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070264" y="1485895"/>
            <a:ext cx="73775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771348" y="1521514"/>
            <a:ext cx="810491" cy="0"/>
          </a:xfrm>
          <a:prstGeom prst="line">
            <a:avLst/>
          </a:prstGeom>
          <a:ln w="2857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274381" y="1545148"/>
            <a:ext cx="758537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468088" y="1550614"/>
            <a:ext cx="79663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623401" y="1336848"/>
            <a:ext cx="1025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initial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1974271" y="1297949"/>
            <a:ext cx="1025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5451759" y="1360482"/>
            <a:ext cx="1025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fit 1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7219953" y="1359944"/>
            <a:ext cx="1025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fit 2</a:t>
            </a:r>
            <a:endParaRPr lang="ru-RU" dirty="0"/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732562" y="-1"/>
            <a:ext cx="10910454" cy="10942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dirty="0" smtClean="0">
                <a:solidFill>
                  <a:prstClr val="black"/>
                </a:solidFill>
                <a:latin typeface="Calibri"/>
              </a:rPr>
              <a:t>Неоднозначность решения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8614064" y="879335"/>
            <a:ext cx="3106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Диапазон подгонки 0 – 7°</a:t>
            </a:r>
            <a:endParaRPr lang="ru-RU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8614064" y="1367468"/>
            <a:ext cx="31068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Различия в отражении от подогнанных проявляются после 7°</a:t>
            </a:r>
            <a:endParaRPr lang="ru-RU" sz="2000" dirty="0"/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3207" y="3732341"/>
            <a:ext cx="4170637" cy="2728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8669483" y="3369675"/>
            <a:ext cx="30514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Профили </a:t>
            </a:r>
            <a:r>
              <a:rPr lang="ru-RU" sz="1600" dirty="0" err="1" smtClean="0"/>
              <a:t>диэл</a:t>
            </a:r>
            <a:r>
              <a:rPr lang="ru-RU" sz="1600" dirty="0" smtClean="0"/>
              <a:t>. проницаемости:</a:t>
            </a:r>
            <a:endParaRPr lang="ru-RU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8614064" y="2613780"/>
            <a:ext cx="34497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fit </a:t>
            </a:r>
            <a:r>
              <a:rPr lang="ru-RU" dirty="0" smtClean="0"/>
              <a:t>1 и </a:t>
            </a:r>
            <a:r>
              <a:rPr lang="en-US" dirty="0" smtClean="0"/>
              <a:t>fit 2 – </a:t>
            </a:r>
            <a:r>
              <a:rPr lang="ru-RU" dirty="0" smtClean="0"/>
              <a:t>при различных значениях </a:t>
            </a:r>
            <a:r>
              <a:rPr lang="en-US" dirty="0" smtClean="0"/>
              <a:t>Q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987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3064" y="0"/>
            <a:ext cx="10910454" cy="10942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dirty="0"/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732562" y="-1"/>
            <a:ext cx="10910454" cy="10942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dirty="0" smtClean="0">
                <a:solidFill>
                  <a:prstClr val="black"/>
                </a:solidFill>
                <a:latin typeface="Calibri"/>
              </a:rPr>
              <a:t>Вывод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1314449" y="876073"/>
            <a:ext cx="10157117" cy="584775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2200" dirty="0" smtClean="0"/>
              <a:t>Полностью аналитическое рассмотрение позволяет выявить лишь основные параметры структуры как целого (пространственные  гармоники проницаемости)</a:t>
            </a:r>
          </a:p>
          <a:p>
            <a:pPr marL="342900" indent="-342900">
              <a:buAutoNum type="arabicParenR"/>
            </a:pPr>
            <a:endParaRPr lang="ru-RU" sz="2200" dirty="0" smtClean="0"/>
          </a:p>
          <a:p>
            <a:pPr marL="342900" indent="-342900">
              <a:buAutoNum type="arabicParenR"/>
            </a:pPr>
            <a:r>
              <a:rPr lang="ru-RU" sz="2200" dirty="0" smtClean="0"/>
              <a:t>Часть зеркал полностью удается описать в простейшей кусочно-однородной модели и найти их параметры</a:t>
            </a:r>
          </a:p>
          <a:p>
            <a:pPr marL="342900" indent="-342900">
              <a:buAutoNum type="arabicParenR"/>
            </a:pPr>
            <a:endParaRPr lang="ru-RU" sz="2200" dirty="0" smtClean="0"/>
          </a:p>
          <a:p>
            <a:pPr marL="342900" indent="-342900">
              <a:buAutoNum type="arabicParenR"/>
            </a:pPr>
            <a:r>
              <a:rPr lang="ru-RU" sz="2200" dirty="0" smtClean="0"/>
              <a:t>Часть зеркал удается модельно описать на 0.154 нм, но расчет в мягком рентгене не совпадает с экспериментом</a:t>
            </a:r>
          </a:p>
          <a:p>
            <a:pPr marL="342900" indent="-342900">
              <a:buAutoNum type="arabicParenR"/>
            </a:pPr>
            <a:endParaRPr lang="ru-RU" sz="2200" dirty="0" smtClean="0"/>
          </a:p>
          <a:p>
            <a:pPr marL="342900" indent="-342900">
              <a:buAutoNum type="arabicParenR"/>
            </a:pPr>
            <a:r>
              <a:rPr lang="ru-RU" sz="2200" dirty="0" smtClean="0"/>
              <a:t>Часть зеркал не удается полностью описать кусочно-однородной моделью ни в жестком, ни в мягком рентгене</a:t>
            </a:r>
          </a:p>
          <a:p>
            <a:pPr marL="342900" indent="-342900">
              <a:buAutoNum type="arabicParenR"/>
            </a:pPr>
            <a:endParaRPr lang="ru-RU" sz="2200" dirty="0"/>
          </a:p>
          <a:p>
            <a:pPr marL="342900" indent="-342900">
              <a:buAutoNum type="arabicParenR"/>
            </a:pP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«Безмодельный» 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подход к реконструкции отдельных пленок позволит выявить тонкую структуру слоев и, таким образом, создать физически обоснованную модель для рассмотрения многослойных систем, таких как рентгеновские зеркала</a:t>
            </a:r>
            <a:endParaRPr lang="ru-RU" sz="2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37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02876"/>
          </a:xfrm>
        </p:spPr>
        <p:txBody>
          <a:bodyPr/>
          <a:lstStyle/>
          <a:p>
            <a:pPr algn="ctr"/>
            <a:r>
              <a:rPr lang="ru-RU" sz="3600" dirty="0">
                <a:solidFill>
                  <a:prstClr val="black"/>
                </a:solidFill>
                <a:latin typeface="Calibri"/>
              </a:rPr>
              <a:t>Задача рентгеновской рефлектометрии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317012" y="2821125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 film on Si substrate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7065050" y="2819847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Mo/Si multilayer, 70 periods (SG-17)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1885609" y="2449237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Отражение от тонкой пленки: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6847350" y="2449237"/>
            <a:ext cx="403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Отражение от многослойного зеркала: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2148144" y="1824554"/>
            <a:ext cx="8208913" cy="46166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Цель – восстановить структуру объекта по кривой отражения</a:t>
            </a:r>
            <a:endParaRPr lang="ru-RU" sz="2400" dirty="0"/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250" y="3209508"/>
            <a:ext cx="5490145" cy="3222085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728" y="3227279"/>
            <a:ext cx="5356933" cy="320431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822114" y="1130139"/>
            <a:ext cx="8860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Рефлектометрические измерения – </a:t>
            </a:r>
            <a:r>
              <a:rPr lang="ru-RU" dirty="0" smtClean="0"/>
              <a:t>измерения </a:t>
            </a:r>
            <a:r>
              <a:rPr lang="ru-RU" dirty="0" smtClean="0"/>
              <a:t>коэффициента зеркального отражения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240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43000"/>
          </a:xfrm>
        </p:spPr>
        <p:txBody>
          <a:bodyPr/>
          <a:lstStyle/>
          <a:p>
            <a:pPr algn="ctr"/>
            <a:r>
              <a:rPr lang="ru-RU" sz="3600" dirty="0" smtClean="0">
                <a:solidFill>
                  <a:prstClr val="black"/>
                </a:solidFill>
                <a:latin typeface="Calibri"/>
              </a:rPr>
              <a:t>Разрешение по глубине</a:t>
            </a:r>
            <a:endParaRPr lang="ru-RU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529" y="1246734"/>
            <a:ext cx="3496951" cy="2237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5705958"/>
              </p:ext>
            </p:extLst>
          </p:nvPr>
        </p:nvGraphicFramePr>
        <p:xfrm>
          <a:off x="4904512" y="1995054"/>
          <a:ext cx="221932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" name="Формула" r:id="rId5" imgW="1079280" imgH="190440" progId="Equation.3">
                  <p:embed/>
                </p:oleObj>
              </mc:Choice>
              <mc:Fallback>
                <p:oleObj name="Формула" r:id="rId5" imgW="1079280" imgH="1904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04512" y="1995054"/>
                        <a:ext cx="2219325" cy="392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43000" y="3739675"/>
            <a:ext cx="35121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Диэлектрическая проницаемость</a:t>
            </a:r>
            <a:endParaRPr lang="ru-RU" sz="16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662988"/>
              </p:ext>
            </p:extLst>
          </p:nvPr>
        </p:nvGraphicFramePr>
        <p:xfrm>
          <a:off x="4197926" y="3761201"/>
          <a:ext cx="914401" cy="297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2" name="Формула" r:id="rId7" imgW="507960" imgH="164880" progId="Equation.3">
                  <p:embed/>
                </p:oleObj>
              </mc:Choice>
              <mc:Fallback>
                <p:oleObj name="Формула" r:id="rId7" imgW="507960" imgH="164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197926" y="3761201"/>
                        <a:ext cx="914401" cy="2971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Группа 17"/>
          <p:cNvGrpSpPr/>
          <p:nvPr/>
        </p:nvGrpSpPr>
        <p:grpSpPr>
          <a:xfrm>
            <a:off x="1000126" y="4140924"/>
            <a:ext cx="3852432" cy="2430498"/>
            <a:chOff x="960055" y="4261286"/>
            <a:chExt cx="3611945" cy="2187095"/>
          </a:xfrm>
        </p:grpSpPr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960055" y="4261286"/>
              <a:ext cx="3611945" cy="2187095"/>
            </a:xfrm>
            <a:prstGeom prst="rect">
              <a:avLst/>
            </a:prstGeom>
          </p:spPr>
        </p:pic>
        <p:cxnSp>
          <p:nvCxnSpPr>
            <p:cNvPr id="9" name="Прямая со стрелкой 8"/>
            <p:cNvCxnSpPr/>
            <p:nvPr/>
          </p:nvCxnSpPr>
          <p:spPr>
            <a:xfrm>
              <a:off x="2750096" y="4873337"/>
              <a:ext cx="529936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866443" y="4519137"/>
              <a:ext cx="3824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endParaRPr lang="ru-RU" dirty="0"/>
            </a:p>
          </p:txBody>
        </p:sp>
      </p:grpSp>
      <p:grpSp>
        <p:nvGrpSpPr>
          <p:cNvPr id="14" name="Группа 13"/>
          <p:cNvGrpSpPr>
            <a:grpSpLocks noChangeAspect="1"/>
          </p:cNvGrpSpPr>
          <p:nvPr/>
        </p:nvGrpSpPr>
        <p:grpSpPr>
          <a:xfrm>
            <a:off x="6501667" y="3401550"/>
            <a:ext cx="4876378" cy="3217497"/>
            <a:chOff x="6241894" y="3569148"/>
            <a:chExt cx="4363711" cy="2879233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10"/>
            <a:srcRect r="8588"/>
            <a:stretch/>
          </p:blipFill>
          <p:spPr>
            <a:xfrm>
              <a:off x="6241894" y="3945482"/>
              <a:ext cx="4294488" cy="2502899"/>
            </a:xfrm>
            <a:prstGeom prst="rect">
              <a:avLst/>
            </a:prstGeom>
          </p:spPr>
        </p:pic>
        <p:pic>
          <p:nvPicPr>
            <p:cNvPr id="1056" name="Picture 32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8163" y="3642076"/>
              <a:ext cx="533400" cy="17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7" name="Picture 3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62951" y="3650110"/>
              <a:ext cx="495300" cy="180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9206296" y="3569148"/>
              <a:ext cx="139930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с пленкой</a:t>
              </a:r>
              <a:endParaRPr lang="ru-RU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559336" y="3569149"/>
              <a:ext cx="139930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без пленки</a:t>
              </a:r>
              <a:endParaRPr lang="ru-RU" sz="1400" dirty="0"/>
            </a:p>
          </p:txBody>
        </p:sp>
      </p:grpSp>
      <p:cxnSp>
        <p:nvCxnSpPr>
          <p:cNvPr id="16" name="Прямая со стрелкой 15"/>
          <p:cNvCxnSpPr/>
          <p:nvPr/>
        </p:nvCxnSpPr>
        <p:spPr>
          <a:xfrm>
            <a:off x="5174672" y="5444147"/>
            <a:ext cx="1174173" cy="0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226626" y="1155486"/>
            <a:ext cx="5288190" cy="64633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Критерий для оценки предельного разрешения – существенная интерференция отраженных волн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7047023" y="1995054"/>
            <a:ext cx="49856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Symbol"/>
              <a:buChar char="Þ"/>
            </a:pPr>
            <a:r>
              <a:rPr lang="ru-RU" dirty="0" smtClean="0"/>
              <a:t>Отраженные волны приходят в противофазе. </a:t>
            </a:r>
          </a:p>
          <a:p>
            <a:r>
              <a:rPr lang="ru-RU" dirty="0" smtClean="0"/>
              <a:t>      Интерференционный минимум.</a:t>
            </a:r>
            <a:endParaRPr lang="ru-RU" dirty="0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492032"/>
              </p:ext>
            </p:extLst>
          </p:nvPr>
        </p:nvGraphicFramePr>
        <p:xfrm>
          <a:off x="5436033" y="2641385"/>
          <a:ext cx="18256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3" name="Формула" r:id="rId13" imgW="888840" imgH="419040" progId="Equation.3">
                  <p:embed/>
                </p:oleObj>
              </mc:Choice>
              <mc:Fallback>
                <p:oleObj name="Формула" r:id="rId13" imgW="888840" imgH="41904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33" y="2641385"/>
                        <a:ext cx="1825625" cy="86360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5174671" y="4673025"/>
            <a:ext cx="1174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d=0.154 nm</a:t>
            </a:r>
          </a:p>
          <a:p>
            <a:r>
              <a:rPr lang="en-US" sz="1600" dirty="0" smtClean="0"/>
              <a:t>λ=0.154 nm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40304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3" name="Picture 4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3287" y="1836159"/>
            <a:ext cx="40957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5589821"/>
              </p:ext>
            </p:extLst>
          </p:nvPr>
        </p:nvGraphicFramePr>
        <p:xfrm>
          <a:off x="9669197" y="1747458"/>
          <a:ext cx="2182959" cy="3491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4" name="Формула" r:id="rId5" imgW="1193760" imgH="190440" progId="Equation.3">
                  <p:embed/>
                </p:oleObj>
              </mc:Choice>
              <mc:Fallback>
                <p:oleObj name="Формула" r:id="rId5" imgW="1193760" imgH="190440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9197" y="1747458"/>
                        <a:ext cx="2182959" cy="3491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094283"/>
          </a:xfrm>
        </p:spPr>
        <p:txBody>
          <a:bodyPr/>
          <a:lstStyle/>
          <a:p>
            <a:pPr algn="ctr"/>
            <a:r>
              <a:rPr lang="ru-RU" sz="3600" dirty="0" smtClean="0">
                <a:solidFill>
                  <a:prstClr val="black"/>
                </a:solidFill>
                <a:latin typeface="Calibri"/>
              </a:rPr>
              <a:t>Квазипериодическое многослойное зеркало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7"/>
          <a:srcRect r="6758"/>
          <a:stretch/>
        </p:blipFill>
        <p:spPr>
          <a:xfrm>
            <a:off x="6304075" y="2090664"/>
            <a:ext cx="5755902" cy="361488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37380" y="1432442"/>
            <a:ext cx="39852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Пример: </a:t>
            </a:r>
            <a:r>
              <a:rPr lang="en-US" sz="1600" dirty="0" smtClean="0"/>
              <a:t>Mo/Be</a:t>
            </a:r>
            <a:r>
              <a:rPr lang="ru-RU" sz="1600" dirty="0" smtClean="0"/>
              <a:t>, 100 периодов</a:t>
            </a:r>
            <a:r>
              <a:rPr lang="en-US" sz="1600" dirty="0" smtClean="0"/>
              <a:t>, d=</a:t>
            </a:r>
            <a:r>
              <a:rPr lang="ru-RU" sz="1600" dirty="0" smtClean="0"/>
              <a:t>6 нм</a:t>
            </a:r>
            <a:endParaRPr lang="ru-RU" sz="1600" dirty="0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0644366"/>
              </p:ext>
            </p:extLst>
          </p:nvPr>
        </p:nvGraphicFramePr>
        <p:xfrm>
          <a:off x="768782" y="1836665"/>
          <a:ext cx="5491163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5" name="Уравнение" r:id="rId8" imgW="3606480" imgH="482400" progId="Equation.3">
                  <p:embed/>
                </p:oleObj>
              </mc:Choice>
              <mc:Fallback>
                <p:oleObj name="Уравнение" r:id="rId8" imgW="3606480" imgH="48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68782" y="1836665"/>
                        <a:ext cx="5491163" cy="735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04391"/>
              </p:ext>
            </p:extLst>
          </p:nvPr>
        </p:nvGraphicFramePr>
        <p:xfrm>
          <a:off x="801183" y="3708335"/>
          <a:ext cx="2301875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6" name="Уравнение" r:id="rId10" imgW="1511280" imgH="406080" progId="Equation.3">
                  <p:embed/>
                </p:oleObj>
              </mc:Choice>
              <mc:Fallback>
                <p:oleObj name="Уравнение" r:id="rId10" imgW="1511280" imgH="4060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01183" y="3708335"/>
                        <a:ext cx="2301875" cy="61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357150"/>
              </p:ext>
            </p:extLst>
          </p:nvPr>
        </p:nvGraphicFramePr>
        <p:xfrm>
          <a:off x="749228" y="2541643"/>
          <a:ext cx="2106612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7" name="Уравнение" r:id="rId12" imgW="1384200" imgH="482400" progId="Equation.3">
                  <p:embed/>
                </p:oleObj>
              </mc:Choice>
              <mc:Fallback>
                <p:oleObj name="Уравнение" r:id="rId12" imgW="1384200" imgH="48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49228" y="2541643"/>
                        <a:ext cx="2106612" cy="735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9847288"/>
              </p:ext>
            </p:extLst>
          </p:nvPr>
        </p:nvGraphicFramePr>
        <p:xfrm>
          <a:off x="707664" y="4444309"/>
          <a:ext cx="2921000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8" name="Уравнение" r:id="rId14" imgW="1917360" imgH="495000" progId="Equation.3">
                  <p:embed/>
                </p:oleObj>
              </mc:Choice>
              <mc:Fallback>
                <p:oleObj name="Уравнение" r:id="rId14" imgW="1917360" imgH="495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07664" y="4444309"/>
                        <a:ext cx="2921000" cy="754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629569" y="3842267"/>
            <a:ext cx="26745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– </a:t>
            </a:r>
            <a:r>
              <a:rPr lang="ru-RU" sz="1600" dirty="0" smtClean="0"/>
              <a:t>увеличение толщины всей структуры</a:t>
            </a:r>
            <a:endParaRPr lang="ru-RU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3650460" y="4652408"/>
            <a:ext cx="2539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– среднеквадратическое отклонение периода от номинального</a:t>
            </a:r>
            <a:endParaRPr lang="ru-RU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259774" y="5625996"/>
            <a:ext cx="1178329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dirty="0" smtClean="0"/>
              <a:t>Аналитическое рассмотрение позволяет найти распределение пространственных Фурье-гармоник диэлектрической </a:t>
            </a:r>
          </a:p>
          <a:p>
            <a:r>
              <a:rPr lang="ru-RU" sz="1700" dirty="0" smtClean="0"/>
              <a:t>проницаемости. </a:t>
            </a:r>
            <a:r>
              <a:rPr lang="ru-RU" sz="1700" dirty="0" smtClean="0"/>
              <a:t>Но для их интерпретации </a:t>
            </a:r>
            <a:r>
              <a:rPr lang="ru-RU" sz="1700" dirty="0" smtClean="0"/>
              <a:t>нужна модель структуры!</a:t>
            </a:r>
            <a:endParaRPr lang="ru-RU" sz="1700" dirty="0"/>
          </a:p>
        </p:txBody>
      </p:sp>
      <p:pic>
        <p:nvPicPr>
          <p:cNvPr id="2092" name="Picture 44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658" y="1886175"/>
            <a:ext cx="371475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49228" y="1031937"/>
            <a:ext cx="10879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Коэффициент отражения </a:t>
            </a:r>
            <a:r>
              <a:rPr lang="en-US" dirty="0" smtClean="0"/>
              <a:t>&lt;&lt; 1</a:t>
            </a:r>
            <a:r>
              <a:rPr lang="ru-RU" dirty="0"/>
              <a:t> </a:t>
            </a:r>
            <a:r>
              <a:rPr lang="ru-RU" dirty="0" smtClean="0"/>
              <a:t> =</a:t>
            </a:r>
            <a:r>
              <a:rPr lang="en-US" dirty="0" smtClean="0"/>
              <a:t>&gt; </a:t>
            </a:r>
            <a:r>
              <a:rPr lang="ru-RU" dirty="0" smtClean="0"/>
              <a:t>приближение однократного рассеяния (кинематическое рассмотрение)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707664" y="1549560"/>
            <a:ext cx="36819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Фурье-образ кривой отражения: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892858" y="2728152"/>
            <a:ext cx="35525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– изменение толщины структуры, относительно номинальной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707664" y="3317070"/>
            <a:ext cx="440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Моменты распределения толщин:</a:t>
            </a:r>
            <a:endParaRPr lang="ru-RU" dirty="0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8681417"/>
              </p:ext>
            </p:extLst>
          </p:nvPr>
        </p:nvGraphicFramePr>
        <p:xfrm>
          <a:off x="7914706" y="1763422"/>
          <a:ext cx="696966" cy="3020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9" name="Формула" r:id="rId17" imgW="380880" imgH="164880" progId="Equation.3">
                  <p:embed/>
                </p:oleObj>
              </mc:Choice>
              <mc:Fallback>
                <p:oleObj name="Формула" r:id="rId17" imgW="380880" imgH="164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914706" y="1763422"/>
                        <a:ext cx="696966" cy="3020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59774" y="6253277"/>
            <a:ext cx="1180020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dirty="0" smtClean="0"/>
              <a:t>Могут влиять флуктуации толщин и плотностей плёнок, неоднородность профилей пленок, форма переходных слоев и т.д.</a:t>
            </a: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405483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13064" y="0"/>
            <a:ext cx="10910454" cy="10942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dirty="0" smtClean="0">
                <a:solidFill>
                  <a:prstClr val="black"/>
                </a:solidFill>
                <a:latin typeface="Calibri"/>
              </a:rPr>
              <a:t>Кусочно-однородная модель </a:t>
            </a:r>
            <a:r>
              <a:rPr lang="ru-RU" sz="3600" dirty="0">
                <a:solidFill>
                  <a:prstClr val="black"/>
                </a:solidFill>
                <a:latin typeface="Calibri"/>
              </a:rPr>
              <a:t>многослойного зеркала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/>
          <a:srcRect t="2235" r="685" b="24055"/>
          <a:stretch/>
        </p:blipFill>
        <p:spPr>
          <a:xfrm>
            <a:off x="1777186" y="1674892"/>
            <a:ext cx="2592000" cy="1980000"/>
          </a:xfrm>
          <a:prstGeom prst="rect">
            <a:avLst/>
          </a:prstGeom>
        </p:spPr>
      </p:pic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9421544"/>
              </p:ext>
            </p:extLst>
          </p:nvPr>
        </p:nvGraphicFramePr>
        <p:xfrm>
          <a:off x="6273954" y="1094283"/>
          <a:ext cx="3561977" cy="934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0" name="Формула" r:id="rId5" imgW="1841400" imgH="482400" progId="Equation.3">
                  <p:embed/>
                </p:oleObj>
              </mc:Choice>
              <mc:Fallback>
                <p:oleObj name="Формула" r:id="rId5" imgW="184140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3954" y="1094283"/>
                        <a:ext cx="3561977" cy="9340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012183"/>
              </p:ext>
            </p:extLst>
          </p:nvPr>
        </p:nvGraphicFramePr>
        <p:xfrm>
          <a:off x="5874099" y="2405912"/>
          <a:ext cx="2401957" cy="7812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1" name="Формула" r:id="rId7" imgW="1447560" imgH="469800" progId="Equation.3">
                  <p:embed/>
                </p:oleObj>
              </mc:Choice>
              <mc:Fallback>
                <p:oleObj name="Формула" r:id="rId7" imgW="144756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874099" y="2405912"/>
                        <a:ext cx="2401957" cy="7812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04419" y="3574934"/>
            <a:ext cx="71207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Наличие переходного слоя учитывается введением ослабляющего фактора для </a:t>
            </a:r>
            <a:r>
              <a:rPr lang="ru-RU" dirty="0" err="1" smtClean="0"/>
              <a:t>Френелевских</a:t>
            </a:r>
            <a:r>
              <a:rPr lang="ru-RU" dirty="0" smtClean="0"/>
              <a:t> коэффициентов отражения</a:t>
            </a:r>
          </a:p>
          <a:p>
            <a:endParaRPr lang="ru-RU" dirty="0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370878" y="2418612"/>
            <a:ext cx="377818" cy="4641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2885973" y="2405912"/>
            <a:ext cx="383002" cy="4641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3128588"/>
              </p:ext>
            </p:extLst>
          </p:nvPr>
        </p:nvGraphicFramePr>
        <p:xfrm>
          <a:off x="1520260" y="2811294"/>
          <a:ext cx="207962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2" name="Уравнение" r:id="rId9" imgW="152280" imgH="215640" progId="Equation.3">
                  <p:embed/>
                </p:oleObj>
              </mc:Choice>
              <mc:Fallback>
                <p:oleObj name="Уравнение" r:id="rId9" imgW="15228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20260" y="2811294"/>
                        <a:ext cx="207962" cy="293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5699786"/>
              </p:ext>
            </p:extLst>
          </p:nvPr>
        </p:nvGraphicFramePr>
        <p:xfrm>
          <a:off x="1520576" y="2049888"/>
          <a:ext cx="328613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3" name="Уравнение" r:id="rId11" imgW="241200" imgH="215640" progId="Equation.3">
                  <p:embed/>
                </p:oleObj>
              </mc:Choice>
              <mc:Fallback>
                <p:oleObj name="Уравнение" r:id="rId11" imgW="24120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20576" y="2049888"/>
                        <a:ext cx="328613" cy="293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6413249"/>
              </p:ext>
            </p:extLst>
          </p:nvPr>
        </p:nvGraphicFramePr>
        <p:xfrm>
          <a:off x="1520576" y="3265385"/>
          <a:ext cx="328613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4" name="Уравнение" r:id="rId13" imgW="241200" imgH="215640" progId="Equation.3">
                  <p:embed/>
                </p:oleObj>
              </mc:Choice>
              <mc:Fallback>
                <p:oleObj name="Уравнение" r:id="rId13" imgW="24120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20576" y="3265385"/>
                        <a:ext cx="328613" cy="293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9039392"/>
              </p:ext>
            </p:extLst>
          </p:nvPr>
        </p:nvGraphicFramePr>
        <p:xfrm>
          <a:off x="2062558" y="2451682"/>
          <a:ext cx="308319" cy="386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5" name="Формула" r:id="rId15" imgW="203040" imgH="253800" progId="Equation.3">
                  <p:embed/>
                </p:oleObj>
              </mc:Choice>
              <mc:Fallback>
                <p:oleObj name="Формула" r:id="rId15" imgW="20304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2558" y="2451682"/>
                        <a:ext cx="308319" cy="3865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6493725"/>
              </p:ext>
            </p:extLst>
          </p:nvPr>
        </p:nvGraphicFramePr>
        <p:xfrm>
          <a:off x="3246775" y="2430386"/>
          <a:ext cx="965978" cy="387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6" name="Формула" r:id="rId17" imgW="634680" imgH="253800" progId="Equation.3">
                  <p:embed/>
                </p:oleObj>
              </mc:Choice>
              <mc:Fallback>
                <p:oleObj name="Формула" r:id="rId17" imgW="6346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6775" y="2430386"/>
                        <a:ext cx="965978" cy="3878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авая фигурная скобка 15"/>
          <p:cNvSpPr/>
          <p:nvPr/>
        </p:nvSpPr>
        <p:spPr>
          <a:xfrm>
            <a:off x="4355084" y="2157021"/>
            <a:ext cx="154416" cy="806350"/>
          </a:xfrm>
          <a:prstGeom prst="rightBrace">
            <a:avLst>
              <a:gd name="adj1" fmla="val 54596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197488"/>
              </p:ext>
            </p:extLst>
          </p:nvPr>
        </p:nvGraphicFramePr>
        <p:xfrm>
          <a:off x="4527037" y="2356364"/>
          <a:ext cx="558063" cy="40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7" name="Формула" r:id="rId19" imgW="330120" imgH="241200" progId="Equation.3">
                  <p:embed/>
                </p:oleObj>
              </mc:Choice>
              <mc:Fallback>
                <p:oleObj name="Формула" r:id="rId19" imgW="33012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7037" y="2356364"/>
                        <a:ext cx="558063" cy="40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Прямая со стрелкой 17"/>
          <p:cNvCxnSpPr/>
          <p:nvPr/>
        </p:nvCxnSpPr>
        <p:spPr>
          <a:xfrm>
            <a:off x="2356281" y="1275370"/>
            <a:ext cx="358431" cy="4367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2885973" y="1247949"/>
            <a:ext cx="383002" cy="4641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532535" y="1247949"/>
            <a:ext cx="1016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вакуум</a:t>
            </a:r>
            <a:endParaRPr lang="ru-RU" dirty="0"/>
          </a:p>
        </p:txBody>
      </p:sp>
      <p:sp>
        <p:nvSpPr>
          <p:cNvPr id="21" name="Дуга 20"/>
          <p:cNvSpPr/>
          <p:nvPr/>
        </p:nvSpPr>
        <p:spPr>
          <a:xfrm rot="15636055">
            <a:off x="2333647" y="1492204"/>
            <a:ext cx="403698" cy="365377"/>
          </a:xfrm>
          <a:prstGeom prst="arc">
            <a:avLst>
              <a:gd name="adj1" fmla="val 15709704"/>
              <a:gd name="adj2" fmla="val 20043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5170026"/>
              </p:ext>
            </p:extLst>
          </p:nvPr>
        </p:nvGraphicFramePr>
        <p:xfrm>
          <a:off x="2095896" y="1364711"/>
          <a:ext cx="226400" cy="269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8" name="Формула" r:id="rId21" imgW="139680" imgH="164880" progId="Equation.3">
                  <p:embed/>
                </p:oleObj>
              </mc:Choice>
              <mc:Fallback>
                <p:oleObj name="Формула" r:id="rId21" imgW="13968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896" y="1364711"/>
                        <a:ext cx="226400" cy="2696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5460065"/>
              </p:ext>
            </p:extLst>
          </p:nvPr>
        </p:nvGraphicFramePr>
        <p:xfrm>
          <a:off x="3077474" y="879649"/>
          <a:ext cx="965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9" name="Формула" r:id="rId23" imgW="634680" imgH="241200" progId="Equation.3">
                  <p:embed/>
                </p:oleObj>
              </mc:Choice>
              <mc:Fallback>
                <p:oleObj name="Формула" r:id="rId23" imgW="6346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7474" y="879649"/>
                        <a:ext cx="965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4849260"/>
              </p:ext>
            </p:extLst>
          </p:nvPr>
        </p:nvGraphicFramePr>
        <p:xfrm>
          <a:off x="1538684" y="1519442"/>
          <a:ext cx="2254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0" name="Формула" r:id="rId25" imgW="164880" imgH="228600" progId="Equation.3">
                  <p:embed/>
                </p:oleObj>
              </mc:Choice>
              <mc:Fallback>
                <p:oleObj name="Формула" r:id="rId25" imgW="1648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8684" y="1519442"/>
                        <a:ext cx="225425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6029509"/>
              </p:ext>
            </p:extLst>
          </p:nvPr>
        </p:nvGraphicFramePr>
        <p:xfrm>
          <a:off x="2013346" y="897142"/>
          <a:ext cx="3079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1" name="Формула" r:id="rId27" imgW="203040" imgH="241200" progId="Equation.3">
                  <p:embed/>
                </p:oleObj>
              </mc:Choice>
              <mc:Fallback>
                <p:oleObj name="Формула" r:id="rId27" imgW="2030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3346" y="897142"/>
                        <a:ext cx="307975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1214512"/>
              </p:ext>
            </p:extLst>
          </p:nvPr>
        </p:nvGraphicFramePr>
        <p:xfrm>
          <a:off x="8482315" y="2208194"/>
          <a:ext cx="1904907" cy="4769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2" name="Формула" r:id="rId29" imgW="1218960" imgH="304560" progId="Equation.3">
                  <p:embed/>
                </p:oleObj>
              </mc:Choice>
              <mc:Fallback>
                <p:oleObj name="Формула" r:id="rId29" imgW="1218960" imgH="304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82315" y="2208194"/>
                        <a:ext cx="1904907" cy="4769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3640998"/>
              </p:ext>
            </p:extLst>
          </p:nvPr>
        </p:nvGraphicFramePr>
        <p:xfrm>
          <a:off x="8425072" y="2696922"/>
          <a:ext cx="2209800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3" name="Формула" r:id="rId31" imgW="1333440" imgH="482400" progId="Equation.3">
                  <p:embed/>
                </p:oleObj>
              </mc:Choice>
              <mc:Fallback>
                <p:oleObj name="Формула" r:id="rId31" imgW="133344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5072" y="2696922"/>
                        <a:ext cx="2209800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Группа 2"/>
          <p:cNvGrpSpPr>
            <a:grpSpLocks noChangeAspect="1"/>
          </p:cNvGrpSpPr>
          <p:nvPr/>
        </p:nvGrpSpPr>
        <p:grpSpPr>
          <a:xfrm>
            <a:off x="2418545" y="4244270"/>
            <a:ext cx="1894912" cy="812800"/>
            <a:chOff x="2595192" y="4244270"/>
            <a:chExt cx="1894912" cy="812800"/>
          </a:xfrm>
        </p:grpSpPr>
        <p:cxnSp>
          <p:nvCxnSpPr>
            <p:cNvPr id="28" name="Прямая со стрелкой 27"/>
            <p:cNvCxnSpPr/>
            <p:nvPr/>
          </p:nvCxnSpPr>
          <p:spPr>
            <a:xfrm flipV="1">
              <a:off x="2595192" y="4244270"/>
              <a:ext cx="0" cy="8128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 стрелкой 28"/>
            <p:cNvCxnSpPr/>
            <p:nvPr/>
          </p:nvCxnSpPr>
          <p:spPr>
            <a:xfrm>
              <a:off x="2595192" y="5057070"/>
              <a:ext cx="189491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2595192" y="4498264"/>
              <a:ext cx="842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>
              <a:off x="3432829" y="4498264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>
              <a:off x="3428066" y="4803064"/>
              <a:ext cx="8763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3" name="Объект 3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81266134"/>
                </p:ext>
              </p:extLst>
            </p:nvPr>
          </p:nvGraphicFramePr>
          <p:xfrm>
            <a:off x="2978253" y="4244270"/>
            <a:ext cx="162049" cy="2300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74" name="Формула" r:id="rId33" imgW="152280" imgH="215640" progId="Equation.3">
                    <p:embed/>
                  </p:oleObj>
                </mc:Choice>
                <mc:Fallback>
                  <p:oleObj name="Формула" r:id="rId33" imgW="15228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8253" y="4244270"/>
                          <a:ext cx="162049" cy="2300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Объект 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57740494"/>
                </p:ext>
              </p:extLst>
            </p:nvPr>
          </p:nvGraphicFramePr>
          <p:xfrm>
            <a:off x="3801905" y="4538743"/>
            <a:ext cx="178573" cy="233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75" name="Формула" r:id="rId35" imgW="164880" imgH="215640" progId="Equation.3">
                    <p:embed/>
                  </p:oleObj>
                </mc:Choice>
                <mc:Fallback>
                  <p:oleObj name="Формула" r:id="rId35" imgW="16488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01905" y="4538743"/>
                          <a:ext cx="178573" cy="233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8" name="Группа 47"/>
          <p:cNvGrpSpPr>
            <a:grpSpLocks noChangeAspect="1"/>
          </p:cNvGrpSpPr>
          <p:nvPr/>
        </p:nvGrpSpPr>
        <p:grpSpPr>
          <a:xfrm>
            <a:off x="7438763" y="4206170"/>
            <a:ext cx="1885386" cy="812800"/>
            <a:chOff x="7075078" y="4206170"/>
            <a:chExt cx="1885386" cy="812800"/>
          </a:xfrm>
        </p:grpSpPr>
        <p:cxnSp>
          <p:nvCxnSpPr>
            <p:cNvPr id="35" name="Прямая со стрелкой 34"/>
            <p:cNvCxnSpPr/>
            <p:nvPr/>
          </p:nvCxnSpPr>
          <p:spPr>
            <a:xfrm flipV="1">
              <a:off x="7075078" y="4206170"/>
              <a:ext cx="0" cy="8128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 стрелкой 35"/>
            <p:cNvCxnSpPr/>
            <p:nvPr/>
          </p:nvCxnSpPr>
          <p:spPr>
            <a:xfrm>
              <a:off x="7075078" y="5018970"/>
              <a:ext cx="1885386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>
              <a:off x="7075078" y="4460164"/>
              <a:ext cx="62332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>
              <a:off x="8117502" y="4764964"/>
              <a:ext cx="6667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9" name="Объект 3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41816969"/>
                </p:ext>
              </p:extLst>
            </p:nvPr>
          </p:nvGraphicFramePr>
          <p:xfrm>
            <a:off x="7458139" y="4206170"/>
            <a:ext cx="162049" cy="2300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76" name="Формула" r:id="rId37" imgW="152280" imgH="215640" progId="Equation.3">
                    <p:embed/>
                  </p:oleObj>
                </mc:Choice>
                <mc:Fallback>
                  <p:oleObj name="Формула" r:id="rId37" imgW="15228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58139" y="4206170"/>
                          <a:ext cx="162049" cy="2300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" name="Объект 3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86588134"/>
                </p:ext>
              </p:extLst>
            </p:nvPr>
          </p:nvGraphicFramePr>
          <p:xfrm>
            <a:off x="8281791" y="4500643"/>
            <a:ext cx="178573" cy="233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77" name="Формула" r:id="rId39" imgW="164880" imgH="215640" progId="Equation.3">
                    <p:embed/>
                  </p:oleObj>
                </mc:Choice>
                <mc:Fallback>
                  <p:oleObj name="Формула" r:id="rId39" imgW="16488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81791" y="4500643"/>
                          <a:ext cx="178573" cy="233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" name="Полилиния 40"/>
            <p:cNvSpPr/>
            <p:nvPr/>
          </p:nvSpPr>
          <p:spPr>
            <a:xfrm>
              <a:off x="7691258" y="4460164"/>
              <a:ext cx="438150" cy="304800"/>
            </a:xfrm>
            <a:custGeom>
              <a:avLst/>
              <a:gdLst>
                <a:gd name="connsiteX0" fmla="*/ 0 w 438150"/>
                <a:gd name="connsiteY0" fmla="*/ 2771 h 310314"/>
                <a:gd name="connsiteX1" fmla="*/ 97631 w 438150"/>
                <a:gd name="connsiteY1" fmla="*/ 9915 h 310314"/>
                <a:gd name="connsiteX2" fmla="*/ 178594 w 438150"/>
                <a:gd name="connsiteY2" fmla="*/ 83733 h 310314"/>
                <a:gd name="connsiteX3" fmla="*/ 219075 w 438150"/>
                <a:gd name="connsiteY3" fmla="*/ 155171 h 310314"/>
                <a:gd name="connsiteX4" fmla="*/ 254794 w 438150"/>
                <a:gd name="connsiteY4" fmla="*/ 233752 h 310314"/>
                <a:gd name="connsiteX5" fmla="*/ 330994 w 438150"/>
                <a:gd name="connsiteY5" fmla="*/ 300427 h 310314"/>
                <a:gd name="connsiteX6" fmla="*/ 438150 w 438150"/>
                <a:gd name="connsiteY6" fmla="*/ 307571 h 310314"/>
                <a:gd name="connsiteX0" fmla="*/ 0 w 438150"/>
                <a:gd name="connsiteY0" fmla="*/ 654 h 308197"/>
                <a:gd name="connsiteX1" fmla="*/ 97631 w 438150"/>
                <a:gd name="connsiteY1" fmla="*/ 19704 h 308197"/>
                <a:gd name="connsiteX2" fmla="*/ 178594 w 438150"/>
                <a:gd name="connsiteY2" fmla="*/ 81616 h 308197"/>
                <a:gd name="connsiteX3" fmla="*/ 219075 w 438150"/>
                <a:gd name="connsiteY3" fmla="*/ 153054 h 308197"/>
                <a:gd name="connsiteX4" fmla="*/ 254794 w 438150"/>
                <a:gd name="connsiteY4" fmla="*/ 231635 h 308197"/>
                <a:gd name="connsiteX5" fmla="*/ 330994 w 438150"/>
                <a:gd name="connsiteY5" fmla="*/ 298310 h 308197"/>
                <a:gd name="connsiteX6" fmla="*/ 438150 w 438150"/>
                <a:gd name="connsiteY6" fmla="*/ 305454 h 308197"/>
                <a:gd name="connsiteX0" fmla="*/ 0 w 438150"/>
                <a:gd name="connsiteY0" fmla="*/ 741 h 308284"/>
                <a:gd name="connsiteX1" fmla="*/ 97631 w 438150"/>
                <a:gd name="connsiteY1" fmla="*/ 19791 h 308284"/>
                <a:gd name="connsiteX2" fmla="*/ 173832 w 438150"/>
                <a:gd name="connsiteY2" fmla="*/ 91228 h 308284"/>
                <a:gd name="connsiteX3" fmla="*/ 219075 w 438150"/>
                <a:gd name="connsiteY3" fmla="*/ 153141 h 308284"/>
                <a:gd name="connsiteX4" fmla="*/ 254794 w 438150"/>
                <a:gd name="connsiteY4" fmla="*/ 231722 h 308284"/>
                <a:gd name="connsiteX5" fmla="*/ 330994 w 438150"/>
                <a:gd name="connsiteY5" fmla="*/ 298397 h 308284"/>
                <a:gd name="connsiteX6" fmla="*/ 438150 w 438150"/>
                <a:gd name="connsiteY6" fmla="*/ 305541 h 308284"/>
                <a:gd name="connsiteX0" fmla="*/ 0 w 438150"/>
                <a:gd name="connsiteY0" fmla="*/ 741 h 308284"/>
                <a:gd name="connsiteX1" fmla="*/ 97631 w 438150"/>
                <a:gd name="connsiteY1" fmla="*/ 19791 h 308284"/>
                <a:gd name="connsiteX2" fmla="*/ 173832 w 438150"/>
                <a:gd name="connsiteY2" fmla="*/ 91228 h 308284"/>
                <a:gd name="connsiteX3" fmla="*/ 216693 w 438150"/>
                <a:gd name="connsiteY3" fmla="*/ 160285 h 308284"/>
                <a:gd name="connsiteX4" fmla="*/ 254794 w 438150"/>
                <a:gd name="connsiteY4" fmla="*/ 231722 h 308284"/>
                <a:gd name="connsiteX5" fmla="*/ 330994 w 438150"/>
                <a:gd name="connsiteY5" fmla="*/ 298397 h 308284"/>
                <a:gd name="connsiteX6" fmla="*/ 438150 w 438150"/>
                <a:gd name="connsiteY6" fmla="*/ 305541 h 308284"/>
                <a:gd name="connsiteX0" fmla="*/ 0 w 438150"/>
                <a:gd name="connsiteY0" fmla="*/ 741 h 308284"/>
                <a:gd name="connsiteX1" fmla="*/ 97631 w 438150"/>
                <a:gd name="connsiteY1" fmla="*/ 19791 h 308284"/>
                <a:gd name="connsiteX2" fmla="*/ 173832 w 438150"/>
                <a:gd name="connsiteY2" fmla="*/ 91228 h 308284"/>
                <a:gd name="connsiteX3" fmla="*/ 221456 w 438150"/>
                <a:gd name="connsiteY3" fmla="*/ 167429 h 308284"/>
                <a:gd name="connsiteX4" fmla="*/ 254794 w 438150"/>
                <a:gd name="connsiteY4" fmla="*/ 231722 h 308284"/>
                <a:gd name="connsiteX5" fmla="*/ 330994 w 438150"/>
                <a:gd name="connsiteY5" fmla="*/ 298397 h 308284"/>
                <a:gd name="connsiteX6" fmla="*/ 438150 w 438150"/>
                <a:gd name="connsiteY6" fmla="*/ 305541 h 308284"/>
                <a:gd name="connsiteX0" fmla="*/ 0 w 438150"/>
                <a:gd name="connsiteY0" fmla="*/ 611 h 308154"/>
                <a:gd name="connsiteX1" fmla="*/ 109537 w 438150"/>
                <a:gd name="connsiteY1" fmla="*/ 22042 h 308154"/>
                <a:gd name="connsiteX2" fmla="*/ 173832 w 438150"/>
                <a:gd name="connsiteY2" fmla="*/ 91098 h 308154"/>
                <a:gd name="connsiteX3" fmla="*/ 221456 w 438150"/>
                <a:gd name="connsiteY3" fmla="*/ 167299 h 308154"/>
                <a:gd name="connsiteX4" fmla="*/ 254794 w 438150"/>
                <a:gd name="connsiteY4" fmla="*/ 231592 h 308154"/>
                <a:gd name="connsiteX5" fmla="*/ 330994 w 438150"/>
                <a:gd name="connsiteY5" fmla="*/ 298267 h 308154"/>
                <a:gd name="connsiteX6" fmla="*/ 438150 w 438150"/>
                <a:gd name="connsiteY6" fmla="*/ 305411 h 308154"/>
                <a:gd name="connsiteX0" fmla="*/ 0 w 438150"/>
                <a:gd name="connsiteY0" fmla="*/ 611 h 306632"/>
                <a:gd name="connsiteX1" fmla="*/ 109537 w 438150"/>
                <a:gd name="connsiteY1" fmla="*/ 22042 h 306632"/>
                <a:gd name="connsiteX2" fmla="*/ 173832 w 438150"/>
                <a:gd name="connsiteY2" fmla="*/ 91098 h 306632"/>
                <a:gd name="connsiteX3" fmla="*/ 221456 w 438150"/>
                <a:gd name="connsiteY3" fmla="*/ 167299 h 306632"/>
                <a:gd name="connsiteX4" fmla="*/ 254794 w 438150"/>
                <a:gd name="connsiteY4" fmla="*/ 231592 h 306632"/>
                <a:gd name="connsiteX5" fmla="*/ 328613 w 438150"/>
                <a:gd name="connsiteY5" fmla="*/ 291124 h 306632"/>
                <a:gd name="connsiteX6" fmla="*/ 438150 w 438150"/>
                <a:gd name="connsiteY6" fmla="*/ 305411 h 306632"/>
                <a:gd name="connsiteX0" fmla="*/ 0 w 438150"/>
                <a:gd name="connsiteY0" fmla="*/ 611 h 306632"/>
                <a:gd name="connsiteX1" fmla="*/ 109537 w 438150"/>
                <a:gd name="connsiteY1" fmla="*/ 22042 h 306632"/>
                <a:gd name="connsiteX2" fmla="*/ 173832 w 438150"/>
                <a:gd name="connsiteY2" fmla="*/ 91098 h 306632"/>
                <a:gd name="connsiteX3" fmla="*/ 209549 w 438150"/>
                <a:gd name="connsiteY3" fmla="*/ 167299 h 306632"/>
                <a:gd name="connsiteX4" fmla="*/ 254794 w 438150"/>
                <a:gd name="connsiteY4" fmla="*/ 231592 h 306632"/>
                <a:gd name="connsiteX5" fmla="*/ 328613 w 438150"/>
                <a:gd name="connsiteY5" fmla="*/ 291124 h 306632"/>
                <a:gd name="connsiteX6" fmla="*/ 438150 w 438150"/>
                <a:gd name="connsiteY6" fmla="*/ 305411 h 306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38150" h="306632">
                  <a:moveTo>
                    <a:pt x="0" y="611"/>
                  </a:moveTo>
                  <a:cubicBezTo>
                    <a:pt x="33932" y="-2564"/>
                    <a:pt x="80565" y="6961"/>
                    <a:pt x="109537" y="22042"/>
                  </a:cubicBezTo>
                  <a:cubicBezTo>
                    <a:pt x="138509" y="37123"/>
                    <a:pt x="157163" y="66889"/>
                    <a:pt x="173832" y="91098"/>
                  </a:cubicBezTo>
                  <a:cubicBezTo>
                    <a:pt x="190501" y="115308"/>
                    <a:pt x="196055" y="143883"/>
                    <a:pt x="209549" y="167299"/>
                  </a:cubicBezTo>
                  <a:cubicBezTo>
                    <a:pt x="223043" y="190715"/>
                    <a:pt x="234950" y="210955"/>
                    <a:pt x="254794" y="231592"/>
                  </a:cubicBezTo>
                  <a:cubicBezTo>
                    <a:pt x="274638" y="252229"/>
                    <a:pt x="298054" y="278821"/>
                    <a:pt x="328613" y="291124"/>
                  </a:cubicBezTo>
                  <a:cubicBezTo>
                    <a:pt x="359172" y="303427"/>
                    <a:pt x="419894" y="309380"/>
                    <a:pt x="438150" y="305411"/>
                  </a:cubicBezTo>
                </a:path>
              </a:pathLst>
            </a:cu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42" name="Прямая со стрелкой 41"/>
          <p:cNvCxnSpPr/>
          <p:nvPr/>
        </p:nvCxnSpPr>
        <p:spPr>
          <a:xfrm>
            <a:off x="5073854" y="4744325"/>
            <a:ext cx="1420464" cy="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3" name="Объект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102340"/>
              </p:ext>
            </p:extLst>
          </p:nvPr>
        </p:nvGraphicFramePr>
        <p:xfrm>
          <a:off x="3129429" y="5134568"/>
          <a:ext cx="31273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8" name="Формула" r:id="rId41" imgW="190440" imgH="253800" progId="Equation.3">
                  <p:embed/>
                </p:oleObj>
              </mc:Choice>
              <mc:Fallback>
                <p:oleObj name="Формула" r:id="rId41" imgW="19044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9429" y="5134568"/>
                        <a:ext cx="312738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Объект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088301"/>
              </p:ext>
            </p:extLst>
          </p:nvPr>
        </p:nvGraphicFramePr>
        <p:xfrm>
          <a:off x="7782030" y="5134568"/>
          <a:ext cx="89693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9" name="Формула" r:id="rId43" imgW="545760" imgH="253800" progId="Equation.3">
                  <p:embed/>
                </p:oleObj>
              </mc:Choice>
              <mc:Fallback>
                <p:oleObj name="Формула" r:id="rId43" imgW="5457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2030" y="5134568"/>
                        <a:ext cx="896938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2149166" y="5475159"/>
            <a:ext cx="80582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Предположение о Гауссовой статистике высот шероховатостей =</a:t>
            </a:r>
            <a:r>
              <a:rPr lang="en-US" dirty="0" smtClean="0"/>
              <a:t>&gt; </a:t>
            </a:r>
            <a:r>
              <a:rPr lang="ru-RU" dirty="0" smtClean="0"/>
              <a:t>фактор </a:t>
            </a:r>
          </a:p>
          <a:p>
            <a:r>
              <a:rPr lang="ru-RU" dirty="0" smtClean="0"/>
              <a:t>Нево-</a:t>
            </a:r>
            <a:r>
              <a:rPr lang="ru-RU" dirty="0" err="1" smtClean="0"/>
              <a:t>Кросе</a:t>
            </a:r>
            <a:r>
              <a:rPr lang="ru-RU" dirty="0" smtClean="0"/>
              <a:t> или Дебая-</a:t>
            </a:r>
            <a:r>
              <a:rPr lang="ru-RU" dirty="0" err="1" smtClean="0"/>
              <a:t>Валлера</a:t>
            </a:r>
            <a:endParaRPr lang="ru-RU" dirty="0"/>
          </a:p>
        </p:txBody>
      </p:sp>
      <p:graphicFrame>
        <p:nvGraphicFramePr>
          <p:cNvPr id="46" name="Объект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1654530"/>
              </p:ext>
            </p:extLst>
          </p:nvPr>
        </p:nvGraphicFramePr>
        <p:xfrm>
          <a:off x="2392004" y="6033349"/>
          <a:ext cx="2647592" cy="672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0" name="Формула" r:id="rId45" imgW="1854000" imgH="469800" progId="Equation.3">
                  <p:embed/>
                </p:oleObj>
              </mc:Choice>
              <mc:Fallback>
                <p:oleObj name="Формула" r:id="rId45" imgW="185400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2004" y="6033349"/>
                        <a:ext cx="2647592" cy="6722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Объект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763169"/>
              </p:ext>
            </p:extLst>
          </p:nvPr>
        </p:nvGraphicFramePr>
        <p:xfrm>
          <a:off x="5895075" y="6011863"/>
          <a:ext cx="404495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1" name="Формула" r:id="rId47" imgW="2831760" imgH="469800" progId="Equation.3">
                  <p:embed/>
                </p:oleObj>
              </mc:Choice>
              <mc:Fallback>
                <p:oleObj name="Формула" r:id="rId47" imgW="283176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5075" y="6011863"/>
                        <a:ext cx="404495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282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613064" y="0"/>
            <a:ext cx="10910454" cy="10942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dirty="0" smtClean="0">
                <a:solidFill>
                  <a:prstClr val="black"/>
                </a:solidFill>
                <a:latin typeface="Calibri"/>
              </a:rPr>
              <a:t>Кусочно-однородная модель </a:t>
            </a:r>
            <a:r>
              <a:rPr lang="ru-RU" sz="3600" dirty="0">
                <a:solidFill>
                  <a:prstClr val="black"/>
                </a:solidFill>
                <a:latin typeface="Calibri"/>
              </a:rPr>
              <a:t>многослойного зеркала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5314" y="3854370"/>
            <a:ext cx="4043075" cy="2673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663" y="1255759"/>
            <a:ext cx="3709554" cy="2569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582" y="2513442"/>
            <a:ext cx="6182591" cy="4006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083251" y="1094283"/>
            <a:ext cx="54292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 smtClean="0"/>
              <a:t>Зеркало </a:t>
            </a:r>
            <a:r>
              <a:rPr lang="en-US" u="sng" dirty="0" smtClean="0"/>
              <a:t>D228</a:t>
            </a:r>
          </a:p>
          <a:p>
            <a:r>
              <a:rPr lang="en-US" dirty="0" smtClean="0"/>
              <a:t>Mo/Be, 70 </a:t>
            </a:r>
            <a:r>
              <a:rPr lang="ru-RU" dirty="0" smtClean="0"/>
              <a:t>периодов</a:t>
            </a:r>
          </a:p>
          <a:p>
            <a:r>
              <a:rPr lang="en-US" dirty="0" smtClean="0"/>
              <a:t>d≈6.02</a:t>
            </a:r>
            <a:r>
              <a:rPr lang="ru-RU" dirty="0" smtClean="0"/>
              <a:t> нм, </a:t>
            </a:r>
            <a:r>
              <a:rPr lang="el-GR" dirty="0" smtClean="0"/>
              <a:t>β</a:t>
            </a:r>
            <a:r>
              <a:rPr lang="en-US" dirty="0" smtClean="0"/>
              <a:t> ≈ </a:t>
            </a:r>
            <a:r>
              <a:rPr lang="ru-RU" dirty="0" smtClean="0"/>
              <a:t>0.</a:t>
            </a:r>
            <a:r>
              <a:rPr lang="en-US" dirty="0" smtClean="0"/>
              <a:t>497</a:t>
            </a:r>
            <a:r>
              <a:rPr lang="ru-RU" dirty="0" smtClean="0"/>
              <a:t>,</a:t>
            </a:r>
            <a:r>
              <a:rPr lang="el-GR" dirty="0" smtClean="0"/>
              <a:t> Δ</a:t>
            </a:r>
            <a:r>
              <a:rPr lang="en-US" dirty="0" smtClean="0"/>
              <a:t>d ≈ 0.0017 </a:t>
            </a:r>
            <a:r>
              <a:rPr lang="ru-RU" dirty="0" smtClean="0"/>
              <a:t>нм</a:t>
            </a:r>
          </a:p>
          <a:p>
            <a:r>
              <a:rPr lang="ru-RU" dirty="0" smtClean="0"/>
              <a:t>σ1</a:t>
            </a:r>
            <a:r>
              <a:rPr lang="en-US" dirty="0" smtClean="0"/>
              <a:t> ≈</a:t>
            </a:r>
            <a:r>
              <a:rPr lang="ru-RU" dirty="0" smtClean="0"/>
              <a:t>0.</a:t>
            </a:r>
            <a:r>
              <a:rPr lang="en-US" dirty="0" smtClean="0"/>
              <a:t>59</a:t>
            </a:r>
            <a:r>
              <a:rPr lang="ru-RU" dirty="0"/>
              <a:t> </a:t>
            </a:r>
            <a:r>
              <a:rPr lang="ru-RU" dirty="0" smtClean="0"/>
              <a:t>нм, σ2</a:t>
            </a:r>
            <a:r>
              <a:rPr lang="en-US" dirty="0" smtClean="0"/>
              <a:t> ≈</a:t>
            </a:r>
            <a:r>
              <a:rPr lang="ru-RU" dirty="0" smtClean="0"/>
              <a:t>0.3</a:t>
            </a:r>
            <a:r>
              <a:rPr lang="en-US" dirty="0" smtClean="0"/>
              <a:t>3</a:t>
            </a:r>
            <a:r>
              <a:rPr lang="ru-RU" dirty="0" smtClean="0"/>
              <a:t> нм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759036" y="2855129"/>
            <a:ext cx="1454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λ</a:t>
            </a:r>
            <a:r>
              <a:rPr lang="ru-RU" dirty="0" smtClean="0"/>
              <a:t>=</a:t>
            </a:r>
            <a:r>
              <a:rPr lang="en-US" dirty="0" smtClean="0"/>
              <a:t>0.154</a:t>
            </a:r>
            <a:r>
              <a:rPr lang="ru-RU" dirty="0" smtClean="0"/>
              <a:t> нм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0397117" y="4053761"/>
            <a:ext cx="1199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λ</a:t>
            </a:r>
            <a:r>
              <a:rPr lang="ru-RU" dirty="0" smtClean="0"/>
              <a:t>=11.4 нм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8126700" y="923252"/>
            <a:ext cx="3331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Распределение толщин пленок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6870078" y="2349132"/>
            <a:ext cx="14623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толщина, нм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11259561" y="3214070"/>
            <a:ext cx="1178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номер периода</a:t>
            </a:r>
            <a:endParaRPr lang="ru-RU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4447310" y="923252"/>
            <a:ext cx="27847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Mo/Be, </a:t>
            </a:r>
            <a:r>
              <a:rPr lang="ru-RU" dirty="0" smtClean="0"/>
              <a:t>удалось подогнать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687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3064" y="0"/>
            <a:ext cx="10910454" cy="10942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dirty="0" smtClean="0">
                <a:solidFill>
                  <a:prstClr val="black"/>
                </a:solidFill>
                <a:latin typeface="Calibri"/>
              </a:rPr>
              <a:t>Кусочно-однородная модель </a:t>
            </a:r>
            <a:r>
              <a:rPr lang="ru-RU" sz="3600" dirty="0">
                <a:solidFill>
                  <a:prstClr val="black"/>
                </a:solidFill>
                <a:latin typeface="Calibri"/>
              </a:rPr>
              <a:t>многослойного зеркала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064" y="2383450"/>
            <a:ext cx="6381139" cy="4090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1975" y="3846043"/>
            <a:ext cx="4420097" cy="3011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012" y="1187802"/>
            <a:ext cx="3682687" cy="2550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083251" y="1094283"/>
            <a:ext cx="5762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 smtClean="0"/>
              <a:t>Зеркало </a:t>
            </a:r>
            <a:r>
              <a:rPr lang="en-US" u="sng" dirty="0" smtClean="0"/>
              <a:t>PM1254</a:t>
            </a:r>
          </a:p>
          <a:p>
            <a:r>
              <a:rPr lang="en-US" dirty="0" smtClean="0"/>
              <a:t>Be/Al, 60 </a:t>
            </a:r>
            <a:r>
              <a:rPr lang="ru-RU" dirty="0" smtClean="0"/>
              <a:t>периодов</a:t>
            </a:r>
          </a:p>
          <a:p>
            <a:r>
              <a:rPr lang="en-US" dirty="0" smtClean="0"/>
              <a:t>d≈9.1</a:t>
            </a:r>
            <a:r>
              <a:rPr lang="ru-RU" dirty="0" smtClean="0"/>
              <a:t> нм, </a:t>
            </a:r>
            <a:r>
              <a:rPr lang="el-GR" dirty="0" smtClean="0"/>
              <a:t>β</a:t>
            </a:r>
            <a:r>
              <a:rPr lang="en-US" dirty="0" smtClean="0"/>
              <a:t> ≈ </a:t>
            </a:r>
            <a:r>
              <a:rPr lang="ru-RU" dirty="0" smtClean="0"/>
              <a:t>0.</a:t>
            </a:r>
            <a:r>
              <a:rPr lang="en-US" dirty="0" smtClean="0"/>
              <a:t>42</a:t>
            </a:r>
            <a:r>
              <a:rPr lang="ru-RU" dirty="0" smtClean="0"/>
              <a:t>,</a:t>
            </a:r>
            <a:r>
              <a:rPr lang="el-GR" dirty="0" smtClean="0"/>
              <a:t> Δ</a:t>
            </a:r>
            <a:r>
              <a:rPr lang="en-US" dirty="0" smtClean="0"/>
              <a:t>d ≈ -0.0038 </a:t>
            </a:r>
            <a:r>
              <a:rPr lang="ru-RU" dirty="0" smtClean="0"/>
              <a:t>нм </a:t>
            </a:r>
          </a:p>
          <a:p>
            <a:r>
              <a:rPr lang="ru-RU" dirty="0" smtClean="0"/>
              <a:t>σ1</a:t>
            </a:r>
            <a:r>
              <a:rPr lang="en-US" dirty="0" smtClean="0"/>
              <a:t> ≈</a:t>
            </a:r>
            <a:r>
              <a:rPr lang="ru-RU" dirty="0" smtClean="0"/>
              <a:t>0.</a:t>
            </a:r>
            <a:r>
              <a:rPr lang="en-US" dirty="0" smtClean="0"/>
              <a:t>9</a:t>
            </a:r>
            <a:r>
              <a:rPr lang="ru-RU" dirty="0" smtClean="0"/>
              <a:t> нм, σ2</a:t>
            </a:r>
            <a:r>
              <a:rPr lang="en-US" dirty="0" smtClean="0"/>
              <a:t> ≈</a:t>
            </a:r>
            <a:r>
              <a:rPr lang="ru-RU" dirty="0" smtClean="0"/>
              <a:t>0.</a:t>
            </a:r>
            <a:r>
              <a:rPr lang="en-US" dirty="0" smtClean="0"/>
              <a:t>9</a:t>
            </a:r>
            <a:r>
              <a:rPr lang="ru-RU" dirty="0" smtClean="0"/>
              <a:t> нм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8126700" y="923252"/>
            <a:ext cx="3331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Распределение толщин пленок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 rot="16200000">
            <a:off x="6870078" y="2349132"/>
            <a:ext cx="14623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толщина, нм</a:t>
            </a:r>
            <a:endParaRPr lang="ru-RU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11259561" y="3214070"/>
            <a:ext cx="1178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номер периода</a:t>
            </a:r>
            <a:endParaRPr lang="ru-RU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4914899" y="2772002"/>
            <a:ext cx="1454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λ</a:t>
            </a:r>
            <a:r>
              <a:rPr lang="ru-RU" dirty="0" smtClean="0"/>
              <a:t>=</a:t>
            </a:r>
            <a:r>
              <a:rPr lang="en-US" dirty="0" smtClean="0"/>
              <a:t>0.154</a:t>
            </a:r>
            <a:r>
              <a:rPr lang="ru-RU" dirty="0" smtClean="0"/>
              <a:t> нм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10397117" y="4053761"/>
            <a:ext cx="1344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λ</a:t>
            </a:r>
            <a:r>
              <a:rPr lang="ru-RU" dirty="0" smtClean="0"/>
              <a:t>=1</a:t>
            </a:r>
            <a:r>
              <a:rPr lang="en-US" dirty="0" smtClean="0"/>
              <a:t>7</a:t>
            </a:r>
            <a:r>
              <a:rPr lang="ru-RU" dirty="0" smtClean="0"/>
              <a:t>.</a:t>
            </a:r>
            <a:r>
              <a:rPr lang="en-US" dirty="0" smtClean="0"/>
              <a:t>1</a:t>
            </a:r>
            <a:r>
              <a:rPr lang="ru-RU" dirty="0" smtClean="0"/>
              <a:t>4 нм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3964275" y="864636"/>
            <a:ext cx="400555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Be/Al, </a:t>
            </a:r>
            <a:r>
              <a:rPr lang="ru-RU" dirty="0" smtClean="0"/>
              <a:t>удалось подогнать</a:t>
            </a:r>
            <a:r>
              <a:rPr lang="en-US" dirty="0" smtClean="0"/>
              <a:t> </a:t>
            </a:r>
            <a:r>
              <a:rPr lang="ru-RU" dirty="0" smtClean="0"/>
              <a:t>на 0.154 нм</a:t>
            </a:r>
          </a:p>
          <a:p>
            <a:r>
              <a:rPr lang="ru-RU" dirty="0" smtClean="0"/>
              <a:t>Сильное отличие на 17.14 нм!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287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613064" y="0"/>
            <a:ext cx="10910454" cy="10942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dirty="0" smtClean="0">
                <a:solidFill>
                  <a:prstClr val="black"/>
                </a:solidFill>
                <a:latin typeface="Calibri"/>
              </a:rPr>
              <a:t>Кусочно-однородная модель </a:t>
            </a:r>
            <a:r>
              <a:rPr lang="ru-RU" sz="3600" dirty="0">
                <a:solidFill>
                  <a:prstClr val="black"/>
                </a:solidFill>
                <a:latin typeface="Calibri"/>
              </a:rPr>
              <a:t>многослойного зеркала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064" y="2484243"/>
            <a:ext cx="6400800" cy="4106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718" y="3748343"/>
            <a:ext cx="4239491" cy="2832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000123" y="1021546"/>
            <a:ext cx="57620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 smtClean="0"/>
              <a:t>Зеркало </a:t>
            </a:r>
            <a:r>
              <a:rPr lang="en-US" u="sng" dirty="0" smtClean="0"/>
              <a:t>PM12</a:t>
            </a:r>
            <a:r>
              <a:rPr lang="ru-RU" u="sng" dirty="0" smtClean="0"/>
              <a:t>68</a:t>
            </a:r>
            <a:endParaRPr lang="en-US" u="sng" dirty="0" smtClean="0"/>
          </a:p>
          <a:p>
            <a:r>
              <a:rPr lang="en-US" dirty="0" smtClean="0"/>
              <a:t>Be/Si/Al, 60 </a:t>
            </a:r>
            <a:r>
              <a:rPr lang="ru-RU" dirty="0" smtClean="0"/>
              <a:t>периодов</a:t>
            </a:r>
          </a:p>
          <a:p>
            <a:r>
              <a:rPr lang="en-US" dirty="0" smtClean="0"/>
              <a:t>d≈8.9</a:t>
            </a:r>
            <a:r>
              <a:rPr lang="ru-RU" dirty="0" smtClean="0"/>
              <a:t> нм, </a:t>
            </a:r>
            <a:r>
              <a:rPr lang="el-GR" dirty="0" smtClean="0"/>
              <a:t>β</a:t>
            </a:r>
            <a:r>
              <a:rPr lang="en-US" dirty="0" smtClean="0"/>
              <a:t> ≈ </a:t>
            </a:r>
            <a:r>
              <a:rPr lang="ru-RU" dirty="0" smtClean="0"/>
              <a:t>0.</a:t>
            </a:r>
            <a:r>
              <a:rPr lang="en-US" dirty="0" smtClean="0"/>
              <a:t>4</a:t>
            </a:r>
            <a:r>
              <a:rPr lang="ru-RU" dirty="0" smtClean="0"/>
              <a:t>1,</a:t>
            </a:r>
            <a:r>
              <a:rPr lang="el-GR" dirty="0" smtClean="0"/>
              <a:t> Δ</a:t>
            </a:r>
            <a:r>
              <a:rPr lang="en-US" dirty="0" smtClean="0"/>
              <a:t>d ≈ -0.00</a:t>
            </a:r>
            <a:r>
              <a:rPr lang="ru-RU" dirty="0" smtClean="0"/>
              <a:t>2</a:t>
            </a:r>
            <a:r>
              <a:rPr lang="en-US" dirty="0" smtClean="0"/>
              <a:t> </a:t>
            </a:r>
            <a:r>
              <a:rPr lang="ru-RU" dirty="0" smtClean="0"/>
              <a:t>нм </a:t>
            </a:r>
          </a:p>
          <a:p>
            <a:r>
              <a:rPr lang="ru-RU" dirty="0" smtClean="0"/>
              <a:t>σ1</a:t>
            </a:r>
            <a:r>
              <a:rPr lang="en-US" dirty="0" smtClean="0"/>
              <a:t> ≈</a:t>
            </a:r>
            <a:r>
              <a:rPr lang="ru-RU" dirty="0" smtClean="0"/>
              <a:t>0.4 нм</a:t>
            </a:r>
            <a:r>
              <a:rPr lang="ru-RU" dirty="0"/>
              <a:t>, σ2</a:t>
            </a:r>
            <a:r>
              <a:rPr lang="en-US" dirty="0"/>
              <a:t> ≈</a:t>
            </a:r>
            <a:r>
              <a:rPr lang="ru-RU" dirty="0"/>
              <a:t>0.8 </a:t>
            </a:r>
            <a:r>
              <a:rPr lang="ru-RU" dirty="0" smtClean="0"/>
              <a:t>нм</a:t>
            </a:r>
            <a:r>
              <a:rPr lang="ru-RU" dirty="0"/>
              <a:t>, </a:t>
            </a:r>
            <a:r>
              <a:rPr lang="ru-RU" dirty="0" smtClean="0"/>
              <a:t>σ3</a:t>
            </a:r>
            <a:r>
              <a:rPr lang="en-US" dirty="0" smtClean="0"/>
              <a:t> </a:t>
            </a:r>
            <a:r>
              <a:rPr lang="en-US" dirty="0"/>
              <a:t>≈</a:t>
            </a:r>
            <a:r>
              <a:rPr lang="ru-RU" dirty="0"/>
              <a:t>0.8 </a:t>
            </a:r>
            <a:r>
              <a:rPr lang="ru-RU" dirty="0" smtClean="0"/>
              <a:t>нм</a:t>
            </a:r>
          </a:p>
          <a:p>
            <a:r>
              <a:rPr lang="en-US" dirty="0"/>
              <a:t>d</a:t>
            </a:r>
            <a:r>
              <a:rPr lang="ru-RU" dirty="0" smtClean="0"/>
              <a:t>(</a:t>
            </a:r>
            <a:r>
              <a:rPr lang="en-US" dirty="0" smtClean="0"/>
              <a:t>Si</a:t>
            </a:r>
            <a:r>
              <a:rPr lang="ru-RU" dirty="0" smtClean="0"/>
              <a:t>)</a:t>
            </a:r>
            <a:r>
              <a:rPr lang="en-US" dirty="0" smtClean="0"/>
              <a:t>=0.8 </a:t>
            </a:r>
            <a:r>
              <a:rPr lang="ru-RU" dirty="0" smtClean="0"/>
              <a:t>нм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914899" y="2772002"/>
            <a:ext cx="1454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λ</a:t>
            </a:r>
            <a:r>
              <a:rPr lang="ru-RU" dirty="0" smtClean="0"/>
              <a:t>=</a:t>
            </a:r>
            <a:r>
              <a:rPr lang="en-US" dirty="0" smtClean="0"/>
              <a:t>0.154</a:t>
            </a:r>
            <a:r>
              <a:rPr lang="ru-RU" dirty="0" smtClean="0"/>
              <a:t> нм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0397117" y="4053761"/>
            <a:ext cx="1344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λ</a:t>
            </a:r>
            <a:r>
              <a:rPr lang="ru-RU" dirty="0" smtClean="0"/>
              <a:t>=1</a:t>
            </a:r>
            <a:r>
              <a:rPr lang="en-US" dirty="0" smtClean="0"/>
              <a:t>7</a:t>
            </a:r>
            <a:r>
              <a:rPr lang="ru-RU" dirty="0" smtClean="0"/>
              <a:t>.</a:t>
            </a:r>
            <a:r>
              <a:rPr lang="en-US" dirty="0" smtClean="0"/>
              <a:t>1</a:t>
            </a:r>
            <a:r>
              <a:rPr lang="ru-RU" dirty="0" smtClean="0"/>
              <a:t>4 нм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526610" y="825992"/>
            <a:ext cx="472050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Be/Si/Al, </a:t>
            </a:r>
            <a:r>
              <a:rPr lang="ru-RU" dirty="0" smtClean="0"/>
              <a:t>пики удалось подогнать</a:t>
            </a:r>
            <a:r>
              <a:rPr lang="en-US" dirty="0" smtClean="0"/>
              <a:t> </a:t>
            </a:r>
            <a:r>
              <a:rPr lang="ru-RU" dirty="0" smtClean="0"/>
              <a:t>на 0.154 нм,</a:t>
            </a:r>
          </a:p>
          <a:p>
            <a:r>
              <a:rPr lang="ru-RU" dirty="0" smtClean="0"/>
              <a:t>межпиковую область – нет,</a:t>
            </a:r>
          </a:p>
          <a:p>
            <a:r>
              <a:rPr lang="ru-RU" dirty="0" smtClean="0"/>
              <a:t>Отличие на 17.14 нм уже не такое сильное!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444634" y="1941005"/>
            <a:ext cx="3022746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2000" dirty="0" smtClean="0"/>
              <a:t>Не</a:t>
            </a:r>
            <a:r>
              <a:rPr lang="en-US" sz="2000" dirty="0" smtClean="0"/>
              <a:t> </a:t>
            </a:r>
            <a:r>
              <a:rPr lang="ru-RU" sz="2000" dirty="0" smtClean="0"/>
              <a:t>удалось провести подгонку отдельных толщин МС!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462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3064" y="0"/>
            <a:ext cx="10910454" cy="10942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dirty="0" smtClean="0">
                <a:solidFill>
                  <a:prstClr val="black"/>
                </a:solidFill>
                <a:latin typeface="Calibri"/>
              </a:rPr>
              <a:t>Резюме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485900" y="1000764"/>
            <a:ext cx="97155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2400" dirty="0" smtClean="0"/>
              <a:t>Полностью аналитическое рассмотрение позволяет выявить лишь основные параметры структуры как целого (пространственные  гармоники проницаемости)</a:t>
            </a:r>
          </a:p>
          <a:p>
            <a:pPr marL="342900" indent="-342900">
              <a:buAutoNum type="arabicParenR"/>
            </a:pPr>
            <a:endParaRPr lang="ru-RU" sz="2400" dirty="0" smtClean="0"/>
          </a:p>
          <a:p>
            <a:pPr marL="342900" indent="-342900">
              <a:buAutoNum type="arabicParenR"/>
            </a:pPr>
            <a:r>
              <a:rPr lang="ru-RU" sz="2400" dirty="0" smtClean="0"/>
              <a:t>Часть зеркал полностью удается описать в простейшей кусочно-однородной модели и найти их параметры</a:t>
            </a:r>
          </a:p>
          <a:p>
            <a:pPr marL="342900" indent="-342900">
              <a:buAutoNum type="arabicParenR"/>
            </a:pPr>
            <a:endParaRPr lang="ru-RU" sz="2400" dirty="0" smtClean="0"/>
          </a:p>
          <a:p>
            <a:pPr marL="342900" indent="-342900">
              <a:buAutoNum type="arabicParenR"/>
            </a:pPr>
            <a:r>
              <a:rPr lang="ru-RU" sz="2400" dirty="0" smtClean="0"/>
              <a:t>Часть зеркал удается модельно описать на 0.154 нм, но расчет в мягком рентгене не совпадает с экспериментом</a:t>
            </a:r>
          </a:p>
          <a:p>
            <a:pPr marL="342900" indent="-342900">
              <a:buAutoNum type="arabicParenR"/>
            </a:pPr>
            <a:endParaRPr lang="ru-RU" sz="2400" dirty="0" smtClean="0"/>
          </a:p>
          <a:p>
            <a:pPr marL="342900" indent="-342900">
              <a:buAutoNum type="arabicParenR"/>
            </a:pPr>
            <a:r>
              <a:rPr lang="ru-RU" sz="2400" dirty="0" smtClean="0"/>
              <a:t>Часть зеркал не удается полностью описать кусочно-однородной моделью ни в жестком, ни в мягком рентгене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789710" y="5673436"/>
            <a:ext cx="10827326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Как развивать модель для более корректного (и при этом достаточно однозначного) описания многослойных структур – неизвестно.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2318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</TotalTime>
  <Words>720</Words>
  <Application>Microsoft Office PowerPoint</Application>
  <PresentationFormat>Произвольный</PresentationFormat>
  <Paragraphs>120</Paragraphs>
  <Slides>12</Slides>
  <Notes>11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Тема Office</vt:lpstr>
      <vt:lpstr>Формула</vt:lpstr>
      <vt:lpstr>Уравнение</vt:lpstr>
      <vt:lpstr>Модельная и безмодельная реконструкция тонкопленочных систем по данным рентгеновской рефлектометрии</vt:lpstr>
      <vt:lpstr>Задача рентгеновской рефлектометрии</vt:lpstr>
      <vt:lpstr>Разрешение по глубине</vt:lpstr>
      <vt:lpstr>Квазипериодическое многослойное зеркало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Модельная и безмодельная реконструкция тонкопленочных систем по данным рентгеновской рефлектометрии</dc:title>
  <dc:creator>mihaylo</dc:creator>
  <cp:lastModifiedBy>1</cp:lastModifiedBy>
  <cp:revision>90</cp:revision>
  <dcterms:created xsi:type="dcterms:W3CDTF">2015-12-09T19:37:23Z</dcterms:created>
  <dcterms:modified xsi:type="dcterms:W3CDTF">2015-12-10T11:51:40Z</dcterms:modified>
</cp:coreProperties>
</file>