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71" r:id="rId2"/>
    <p:sldId id="260" r:id="rId3"/>
    <p:sldId id="269" r:id="rId4"/>
    <p:sldId id="285" r:id="rId5"/>
    <p:sldId id="294" r:id="rId6"/>
    <p:sldId id="286" r:id="rId7"/>
    <p:sldId id="284" r:id="rId8"/>
    <p:sldId id="287" r:id="rId9"/>
    <p:sldId id="288" r:id="rId10"/>
    <p:sldId id="292" r:id="rId11"/>
    <p:sldId id="289" r:id="rId12"/>
    <p:sldId id="293" r:id="rId13"/>
    <p:sldId id="295" r:id="rId14"/>
    <p:sldId id="283" r:id="rId15"/>
    <p:sldId id="25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0" d="100"/>
          <a:sy n="80" d="100"/>
        </p:scale>
        <p:origin x="-1522" y="-158"/>
      </p:cViewPr>
      <p:guideLst>
        <p:guide orient="horz" pos="2160"/>
        <p:guide pos="2880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3BBFFFE4-1E82-422B-9BD2-2083885D31C2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55300" y="1114667"/>
            <a:ext cx="7433400" cy="66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855300" y="2170533"/>
            <a:ext cx="7433400" cy="368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⦿"/>
              <a:defRPr/>
            </a:lvl1pPr>
            <a:lvl2pPr marL="914400" lvl="1" indent="-381000" rtl="0">
              <a:spcBef>
                <a:spcPts val="1000"/>
              </a:spcBef>
              <a:spcAft>
                <a:spcPts val="0"/>
              </a:spcAft>
              <a:buSzPts val="2400"/>
              <a:buChar char="⌾"/>
              <a:defRPr/>
            </a:lvl2pPr>
            <a:lvl3pPr marL="1371600" lvl="2" indent="-381000" rtl="0">
              <a:spcBef>
                <a:spcPts val="1000"/>
              </a:spcBef>
              <a:spcAft>
                <a:spcPts val="0"/>
              </a:spcAft>
              <a:buSzPts val="2400"/>
              <a:buChar char="•"/>
              <a:defRPr/>
            </a:lvl3pPr>
            <a:lvl4pPr marL="1828800" lvl="3" indent="-381000" rtl="0">
              <a:spcBef>
                <a:spcPts val="100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rtl="0">
              <a:spcBef>
                <a:spcPts val="100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rtl="0">
              <a:spcBef>
                <a:spcPts val="100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rtl="0">
              <a:spcBef>
                <a:spcPts val="100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rtl="0">
              <a:spcBef>
                <a:spcPts val="100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rtl="0">
              <a:spcBef>
                <a:spcPts val="1000"/>
              </a:spcBef>
              <a:spcAft>
                <a:spcPts val="1000"/>
              </a:spcAft>
              <a:buSzPts val="2400"/>
              <a:buChar char="■"/>
              <a:defRPr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57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FFFE4-1E82-422B-9BD2-2083885D31C2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29E8AAD-39EB-4479-8C1F-E7E48E4DFF4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DB4B44-DB00-43E8-90F7-1D7AAEC1EFAB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18.gi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image" Target="../media/image1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5300" y="2276872"/>
            <a:ext cx="7433400" cy="187220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Лазерные системы охлаждения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855300" y="3645024"/>
            <a:ext cx="7433400" cy="3212976"/>
          </a:xfrm>
        </p:spPr>
        <p:txBody>
          <a:bodyPr>
            <a:normAutofit lnSpcReduction="10000"/>
          </a:bodyPr>
          <a:lstStyle/>
          <a:p>
            <a:pPr algn="ctr"/>
            <a:endParaRPr lang="ru-RU" dirty="0">
              <a:solidFill>
                <a:schemeClr val="tx1"/>
              </a:solidFill>
              <a:latin typeface="+mn-lt"/>
            </a:endParaRPr>
          </a:p>
          <a:p>
            <a:pPr algn="ctr"/>
            <a:endParaRPr lang="en-US" dirty="0">
              <a:solidFill>
                <a:schemeClr val="tx1"/>
              </a:solidFill>
              <a:latin typeface="+mn-lt"/>
            </a:endParaRPr>
          </a:p>
          <a:p>
            <a:pPr marL="76200" indent="0" algn="ctr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Нечай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А.Н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6200" indent="0" algn="ctr">
              <a:buNone/>
            </a:pPr>
            <a:endParaRPr lang="ru-RU" dirty="0" smtClean="0">
              <a:solidFill>
                <a:schemeClr val="tx1"/>
              </a:solidFill>
              <a:latin typeface="+mn-lt"/>
            </a:endParaRPr>
          </a:p>
          <a:p>
            <a:pPr marL="76200" indent="0" algn="ctr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76200" indent="0" algn="ctr">
              <a:buNone/>
            </a:pPr>
            <a:endParaRPr lang="ru-RU" dirty="0" smtClean="0">
              <a:solidFill>
                <a:schemeClr val="tx1"/>
              </a:solidFill>
              <a:latin typeface="+mn-lt"/>
            </a:endParaRPr>
          </a:p>
          <a:p>
            <a:pPr marL="76200" indent="0" algn="ctr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76200" indent="0" algn="ctr">
              <a:buNone/>
            </a:pPr>
            <a:endParaRPr lang="ru-RU" dirty="0" smtClean="0">
              <a:solidFill>
                <a:schemeClr val="tx1"/>
              </a:solidFill>
              <a:latin typeface="+mn-lt"/>
            </a:endParaRPr>
          </a:p>
          <a:p>
            <a:pPr marL="76200" indent="0" algn="ctr">
              <a:buNone/>
            </a:pPr>
            <a:endParaRPr lang="ru-RU" dirty="0">
              <a:solidFill>
                <a:schemeClr val="tx1"/>
              </a:solidFill>
              <a:latin typeface="+mn-lt"/>
            </a:endParaRPr>
          </a:p>
          <a:p>
            <a:pPr marL="76200" indent="0" algn="ctr">
              <a:buNone/>
            </a:pPr>
            <a:endParaRPr lang="ru-RU" dirty="0">
              <a:solidFill>
                <a:schemeClr val="tx1"/>
              </a:solidFill>
              <a:latin typeface="+mn-lt"/>
            </a:endParaRPr>
          </a:p>
          <a:p>
            <a:pPr marL="76200" indent="0" algn="ctr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Нижний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Новгород, 2024</a:t>
            </a: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2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6200" y="-152400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охлаждения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7021" y="404664"/>
            <a:ext cx="3438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Энергетический выход процесса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71600" y="661863"/>
                <a:ext cx="6568850" cy="12341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e>
                        <m:sub>
                          <m:r>
                            <a:rPr lang="ru-RU" sz="1600" b="0" i="1" smtClean="0">
                              <a:latin typeface="Cambria Math"/>
                            </a:rPr>
                            <m:t>эн</m:t>
                          </m:r>
                        </m:sub>
                      </m:sSub>
                      <m:r>
                        <a:rPr lang="ru-RU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16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1600" b="0" i="1" smtClean="0">
                                  <a:latin typeface="Cambria Math"/>
                                </a:rPr>
                                <m:t>Р</m:t>
                              </m:r>
                            </m:e>
                            <m:sub>
                              <m:r>
                                <a:rPr lang="ru-RU" sz="1600" b="0" i="1" smtClean="0">
                                  <a:latin typeface="Cambria Math"/>
                                </a:rPr>
                                <m:t>люм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16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1600" b="0" i="1" smtClean="0">
                                  <a:latin typeface="Cambria Math"/>
                                </a:rPr>
                                <m:t>Р</m:t>
                              </m:r>
                            </m:e>
                            <m:sub>
                              <m:r>
                                <a:rPr lang="ru-RU" sz="1600" b="0" i="1" smtClean="0">
                                  <a:latin typeface="Cambria Math"/>
                                </a:rPr>
                                <m:t>погл</m:t>
                              </m:r>
                            </m:sub>
                          </m:sSub>
                        </m:den>
                      </m:f>
                      <m:r>
                        <a:rPr lang="ru-RU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1600" b="0" i="1" smtClean="0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n-US" sz="1600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sz="16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sz="1600" i="1">
                                      <a:latin typeface="Cambria Math"/>
                                    </a:rPr>
                                    <m:t>Рлюм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sz="1600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sz="1600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ru-RU" sz="1600" i="1">
                                      <a:latin typeface="Cambria Math"/>
                                    </a:rPr>
                                    <m:t>Р</m:t>
                                  </m:r>
                                  <m:r>
                                    <a:rPr lang="ru-RU" sz="1600" b="0" i="1" smtClean="0">
                                      <a:latin typeface="Cambria Math"/>
                                    </a:rPr>
                                    <m:t>погл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  <m:r>
                        <a:rPr lang="ru-RU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1600" i="1">
                              <a:latin typeface="Cambria Math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pHide m:val="on"/>
                              <m:ctrlPr>
                                <a:rPr lang="en-US" sz="1600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sz="16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𝑗</m:t>
                              </m:r>
                            </m:sub>
                            <m:sup/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160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h</m:t>
                                  </m:r>
                                  <m:sSub>
                                    <m:sSubPr>
                                      <m:ctrlPr>
                                        <a:rPr lang="en-US" sz="160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1600" i="1" smtClean="0">
                                          <a:latin typeface="Cambria Math"/>
                                        </a:rPr>
                                        <m:t>ν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𝑗𝑖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𝑢</m:t>
                                      </m:r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0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1600" b="0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600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b="0" i="1" smtClean="0"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en-US" sz="1600" b="0" i="1" smtClean="0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sz="1600" b="0" i="1" smtClean="0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US" sz="1600" b="0" i="1" smtClean="0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en-US" sz="1600" dirty="0"/>
                                                <m:t>g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600" b="0" i="1" smtClean="0">
                                                  <a:latin typeface="Cambria Math"/>
                                                </a:rPr>
                                                <m:t>𝑗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US" sz="1600" b="0" i="1" smtClean="0">
                                                  <a:latin typeface="Cambria Math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en-US" sz="1600" dirty="0"/>
                                                <m:t>g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600" b="0" i="1" smtClean="0">
                                                  <a:latin typeface="Cambria Math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  <m:sSub>
                                        <m:sSubPr>
                                          <m:ctrlPr>
                                            <a:rPr lang="en-US" sz="1600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600" b="0" i="1" smtClean="0"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en-US" sz="1600" b="0" i="1" smtClean="0"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1600" b="0" i="1" smtClean="0">
                                      <a:latin typeface="Cambria Math"/>
                                    </a:rPr>
                                    <m:t>h</m:t>
                                  </m:r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sz="1600" b="0" i="1" smtClean="0">
                                          <a:latin typeface="Cambria Math"/>
                                        </a:rPr>
                                        <m:t>ν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US" sz="1600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sz="1600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&lt;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/>
                                    </a:rPr>
                                    <m:t>𝑗𝑖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16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1600" i="1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1600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en-US" sz="1600" dirty="0"/>
                                            <m:t>g</m:t>
                                          </m:r>
                                        </m:e>
                                        <m:sub>
                                          <m:r>
                                            <a:rPr lang="en-US" sz="1600" i="1"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1600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en-US" sz="1600" dirty="0"/>
                                            <m:t>g</m:t>
                                          </m:r>
                                        </m:e>
                                        <m:sub>
                                          <m:r>
                                            <a:rPr lang="en-US" sz="1600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den>
                                  </m:f>
                                  <m:sSub>
                                    <m:sSubPr>
                                      <m:ctrlPr>
                                        <a:rPr lang="en-US" sz="16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1600" i="1">
                                  <a:latin typeface="Cambria Math"/>
                                </a:rPr>
                                <m:t>h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1600" i="1">
                                      <a:latin typeface="Cambria Math"/>
                                    </a:rPr>
                                    <m:t>ν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661863"/>
                <a:ext cx="6568850" cy="12341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19150" y="1772816"/>
                <a:ext cx="8188267" cy="6686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стат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вес уровня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А, В – коэффициенты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Энштейна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– 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населенности уровней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плотность внешнего излучения частоты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/>
                          </a:rPr>
                          <m:t>ν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𝑢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тепловая радиация 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50" y="1772816"/>
                <a:ext cx="8188267" cy="668645"/>
              </a:xfrm>
              <a:prstGeom prst="rect">
                <a:avLst/>
              </a:prstGeom>
              <a:blipFill>
                <a:blip r:embed="rId3"/>
                <a:stretch>
                  <a:fillRect l="-670" t="-5455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6200" y="2736188"/>
                <a:ext cx="6394443" cy="11248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e>
                        <m:sub>
                          <m:r>
                            <a:rPr lang="ru-RU" b="0" i="1" smtClean="0">
                              <a:latin typeface="Cambria Math"/>
                            </a:rPr>
                            <m:t>эн</m:t>
                          </m:r>
                        </m:sub>
                      </m:sSub>
                      <m:r>
                        <a:rPr lang="ru-RU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1−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Г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/>
                                </a:rPr>
                                <m:t>31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21</m:t>
                              </m:r>
                            </m:sub>
                          </m:sSub>
                          <m:f>
                            <m:f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/>
                                    </a:rPr>
                                    <m:t>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/>
                                    </a:rPr>
                                    <m:t>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32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Г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/>
                                </a:rPr>
                                <m:t>32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31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h</m:t>
                                      </m:r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l-GR" i="1">
                                              <a:latin typeface="Cambria Math"/>
                                            </a:rPr>
                                            <m:t>ν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/>
                                            </a:rPr>
                                            <m:t>32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</a:rPr>
                                        <m:t>𝑘𝑇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b="0" i="1" smtClean="0">
                                  <a:latin typeface="Cambria Math"/>
                                </a:rPr>
                                <m:t>Г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/>
                                </a:rPr>
                                <m:t>21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31</m:t>
                              </m:r>
                            </m:sub>
                          </m:sSub>
                          <m:f>
                            <m:f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/>
                                    </a:rPr>
                                    <m:t>ν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21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/>
                                    </a:rPr>
                                    <m:t>ν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32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32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21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31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h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l-GR" i="1">
                                              <a:latin typeface="Cambria Math"/>
                                            </a:rPr>
                                            <m:t>ν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32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𝑘𝑇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736188"/>
                <a:ext cx="6394443" cy="11248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63977" y="2492896"/>
            <a:ext cx="3039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Для трехуровневой системы</a:t>
            </a:r>
            <a:r>
              <a:rPr lang="en-US" dirty="0" smtClean="0"/>
              <a:t>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19570" y="5157192"/>
                <a:ext cx="30562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 smtClean="0"/>
                  <a:t>Условие при котором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𝛾</m:t>
                        </m:r>
                      </m:e>
                      <m:sub>
                        <m:r>
                          <a:rPr lang="ru-RU" i="1">
                            <a:latin typeface="Cambria Math"/>
                          </a:rPr>
                          <m:t>эн</m:t>
                        </m:r>
                      </m:sub>
                    </m:sSub>
                    <m:r>
                      <a:rPr lang="en-US" b="0" i="0" smtClean="0">
                        <a:latin typeface="Cambria Math"/>
                      </a:rPr>
                      <m:t>&gt;1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0" y="5157192"/>
                <a:ext cx="3056286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597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79512" y="5445224"/>
                <a:ext cx="5523807" cy="6293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 smtClean="0">
                            <a:latin typeface="Cambria Math"/>
                          </a:rPr>
                        </m:ctrlPr>
                      </m:sSubPr>
                      <m:e>
                        <m:f>
                          <m:fPr>
                            <m:ctrlPr>
                              <a:rPr lang="en-US" sz="2200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2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200" i="1">
                                    <a:latin typeface="Cambria Math"/>
                                  </a:rPr>
                                  <m:t>Г</m:t>
                                </m:r>
                              </m:e>
                              <m:sub>
                                <m:r>
                                  <a:rPr lang="en-US" sz="2200" i="1">
                                    <a:latin typeface="Cambria Math"/>
                                  </a:rPr>
                                  <m:t>21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2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200" i="1">
                                    <a:latin typeface="Cambria Math"/>
                                  </a:rPr>
                                  <m:t>Г</m:t>
                                </m:r>
                              </m:e>
                              <m:sub>
                                <m:r>
                                  <a:rPr lang="en-US" sz="2200" i="1">
                                    <a:latin typeface="Cambria Math"/>
                                  </a:rPr>
                                  <m:t>32</m:t>
                                </m:r>
                              </m:sub>
                            </m:sSub>
                          </m:den>
                        </m:f>
                        <m:r>
                          <a:rPr lang="en-US" sz="22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31</m:t>
                        </m:r>
                      </m:sub>
                    </m:sSub>
                  </m:oMath>
                </a14:m>
                <a:r>
                  <a:rPr lang="en-US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</a:rPr>
                        </m:ctrlPr>
                      </m:sSubPr>
                      <m:e>
                        <m:f>
                          <m:fPr>
                            <m:ctrlPr>
                              <a:rPr lang="en-US" sz="2200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2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200" i="1">
                                    <a:latin typeface="Cambria Math"/>
                                  </a:rPr>
                                  <m:t>Г</m:t>
                                </m:r>
                              </m:e>
                              <m:sub>
                                <m:r>
                                  <a:rPr lang="ru-RU" sz="22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2200" i="1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2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2200" i="1">
                                    <a:latin typeface="Cambria Math"/>
                                  </a:rPr>
                                  <m:t>Г</m:t>
                                </m:r>
                              </m:e>
                              <m:sub>
                                <m:r>
                                  <a:rPr lang="en-US" sz="2200" i="1">
                                    <a:latin typeface="Cambria Math"/>
                                  </a:rPr>
                                  <m:t>32</m:t>
                                </m:r>
                              </m:sub>
                            </m:sSub>
                          </m:den>
                        </m:f>
                        <m:r>
                          <a:rPr lang="en-US" sz="22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ru-RU" sz="2200" b="0" i="1" smtClean="0">
                            <a:latin typeface="Cambria Math"/>
                          </a:rPr>
                          <m:t>2</m:t>
                        </m:r>
                        <m:r>
                          <a:rPr lang="en-US" sz="22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200" dirty="0" smtClean="0"/>
                  <a:t> </a:t>
                </a:r>
                <a:r>
                  <a:rPr lang="en-US" sz="2200" dirty="0" smtClean="0"/>
                  <a:t>&gt;</a:t>
                </a:r>
                <a:r>
                  <a:rPr lang="ru-RU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2200" i="1">
                            <a:latin typeface="Cambria Math"/>
                          </a:rPr>
                          <m:t>21</m:t>
                        </m:r>
                      </m:sub>
                    </m:sSub>
                    <m:r>
                      <a:rPr lang="en-US" sz="22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2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sz="2200" i="1">
                            <a:latin typeface="Cambria Math"/>
                          </a:rPr>
                          <m:t>31</m:t>
                        </m:r>
                      </m:sub>
                    </m:sSub>
                    <m:func>
                      <m:funcPr>
                        <m:ctrlPr>
                          <a:rPr lang="en-US" sz="2200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>
                            <a:latin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2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2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200" i="1">
                                    <a:latin typeface="Cambria Math"/>
                                  </a:rPr>
                                  <m:t>h</m:t>
                                </m:r>
                                <m:sSub>
                                  <m:sSubPr>
                                    <m:ctrlPr>
                                      <a:rPr lang="en-US" sz="22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2200" i="1">
                                        <a:latin typeface="Cambria Math"/>
                                      </a:rPr>
                                      <m:t>ν</m:t>
                                    </m:r>
                                  </m:e>
                                  <m:sub>
                                    <m:r>
                                      <a:rPr lang="en-US" sz="2200" i="1">
                                        <a:latin typeface="Cambria Math"/>
                                      </a:rPr>
                                      <m:t>32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2200" i="1">
                                    <a:latin typeface="Cambria Math"/>
                                  </a:rPr>
                                  <m:t>𝑘𝑇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200" i="1"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200" i="1">
                                <a:latin typeface="Cambria Math"/>
                              </a:rPr>
                              <m:t>ν</m:t>
                            </m:r>
                          </m:e>
                          <m:sub>
                            <m:r>
                              <a:rPr lang="ru-RU" sz="2200" b="0" i="1" smtClean="0">
                                <a:latin typeface="Cambria Math"/>
                              </a:rPr>
                              <m:t>32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200" i="1">
                                <a:latin typeface="Cambria Math"/>
                              </a:rPr>
                              <m:t>ν</m:t>
                            </m:r>
                          </m:e>
                          <m:sub>
                            <m:r>
                              <a:rPr lang="ru-RU" sz="2200" b="0" i="1" smtClean="0">
                                <a:latin typeface="Cambria Math"/>
                              </a:rPr>
                              <m:t>21</m:t>
                            </m:r>
                          </m:sub>
                        </m:sSub>
                      </m:den>
                    </m:f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5445224"/>
                <a:ext cx="5523807" cy="629339"/>
              </a:xfrm>
              <a:prstGeom prst="rect">
                <a:avLst/>
              </a:prstGeom>
              <a:blipFill rotWithShape="1">
                <a:blip r:embed="rId6"/>
                <a:stretch>
                  <a:fillRect b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251520" y="3789040"/>
            <a:ext cx="47510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вероятность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безизлучательного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вероятности переходов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429000"/>
            <a:ext cx="3312368" cy="3240360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35496" y="6381328"/>
            <a:ext cx="5808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определяется используемой системой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787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6200" y="-152400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системы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6445" y="392237"/>
            <a:ext cx="26729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YAG:Nd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endParaRPr lang="ru-RU" sz="2400" b="1" baseline="30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538" y="423021"/>
            <a:ext cx="2932898" cy="29597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8667" y="744115"/>
            <a:ext cx="5915081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эксперимента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Кристалл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S=0,78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мм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L=50,8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мм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Т=300К, Накачка Р=100Вт,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Nd:YAG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Населенность основного состояния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6·10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Сечение поглощения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=8.8·10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-19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см</a:t>
            </a:r>
            <a:r>
              <a:rPr lang="ru-RU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496" y="2564904"/>
            <a:ext cx="53910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Понижение температуры 8,4С.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Сильнейшая зависимость от качества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кристалла.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0648" y="4230403"/>
            <a:ext cx="2699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:Cr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endParaRPr lang="ru-RU" sz="2400" b="1" baseline="30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6519" y="4685364"/>
            <a:ext cx="498194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Расчетные параметры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Т=300К, Накачка Р=100Вт, охлаждение 20К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Минимальная рабочая температура 0,02К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16519" y="5712040"/>
            <a:ext cx="47093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Флюоресцентное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излучение эффективно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возбуждает фононы, образец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греется.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645024"/>
            <a:ext cx="3126332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166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6200" y="-152400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системы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150" y="522637"/>
            <a:ext cx="41884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стекло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ZBLANP:Yb</a:t>
            </a:r>
            <a:r>
              <a:rPr lang="en-US" sz="2400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endParaRPr lang="ru-RU" sz="2400" b="1" baseline="30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0" y="1014285"/>
            <a:ext cx="501772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эксперимента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Кристалл 2,5х2,5х6,9 мм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V=43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мм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Т=300К, Накачка Р=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сапфир 1020нм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5031" y="2276872"/>
            <a:ext cx="50189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Холодильная мощность 0,4 Вт.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Сильнейшая зависимость от качества кристалла.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5594" y="4725144"/>
            <a:ext cx="80894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Проводились попытки применения режима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сверхизлучения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увеличения эффекта лазерного охлаждения. Данному режиму препятствует плохое качество кристаллов и большая доля паразитных процессов.</a:t>
            </a:r>
            <a:endParaRPr lang="ru-RU" sz="2000" b="1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8304" y="488332"/>
            <a:ext cx="3056144" cy="294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435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47" y="3789040"/>
            <a:ext cx="4036802" cy="274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-152400"/>
            <a:ext cx="889248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Допплеровское охлаждение атомов в ловушках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56100" y="4838321"/>
            <a:ext cx="43923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атомов туллия в ловушке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ступени охлаждения, с разными длинами волн используемых лазеров, ширинами линий и достигаемыми температурами 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2" y="533921"/>
            <a:ext cx="4265928" cy="289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27984" y="404664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допплеровского охлаждения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Контур линии атомного перехода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Узкая линия лазерного излучения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Лабораторная система отчета. Частота лазерного излучения отстроена от атомного перехода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Система отчета атома. При движении атом увидел резонансную частоту и начинает эффективно поглощать и излучать на этой частоте. За один акт взаимодействия потеряет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v/c(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hw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энергии.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Важен один канал распада возбуждения 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излучательный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51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07504" y="64962"/>
            <a:ext cx="8928992" cy="662800"/>
          </a:xfrm>
          <a:prstGeom prst="rect">
            <a:avLst/>
          </a:prstGeom>
          <a:noFill/>
          <a:ln>
            <a:noFill/>
          </a:ln>
          <a:effectLst>
            <a:outerShdw dist="9525" dir="16200000" algn="bl" rotWithShape="0">
              <a:schemeClr val="lt1">
                <a:alpha val="35000"/>
              </a:schemeClr>
            </a:outerShdw>
          </a:effectLst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tillium Web"/>
              <a:buNone/>
              <a:defRPr sz="36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R="0" lvl="1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tillium Web"/>
              <a:buNone/>
              <a:defRPr sz="36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R="0" lvl="2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tillium Web"/>
              <a:buNone/>
              <a:defRPr sz="36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R="0" lvl="3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tillium Web"/>
              <a:buNone/>
              <a:defRPr sz="36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R="0" lvl="4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tillium Web"/>
              <a:buNone/>
              <a:defRPr sz="36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R="0" lvl="5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tillium Web"/>
              <a:buNone/>
              <a:defRPr sz="36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R="0" lvl="6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tillium Web"/>
              <a:buNone/>
              <a:defRPr sz="36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R="0" lvl="7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tillium Web"/>
              <a:buNone/>
              <a:defRPr sz="36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R="0" lvl="8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tillium Web"/>
              <a:buNone/>
              <a:defRPr sz="36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algn="ctr"/>
            <a:r>
              <a:rPr lang="ru-RU" sz="2800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en-US" sz="2800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571" y="429551"/>
            <a:ext cx="8748464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процесса лазерного охлаждения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  Охлаждается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подсистема либо отдельный атом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  Возможно локальное охлаждение</a:t>
            </a:r>
          </a:p>
          <a:p>
            <a:pPr marL="1257300" lvl="2" indent="-342900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охлаждения слабо зависят от температуры</a:t>
            </a:r>
          </a:p>
          <a:p>
            <a:pPr lvl="0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лазерного охлаждения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Малая эффективность охлаждения</a:t>
            </a: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Высочайшие требования к рабочему телу</a:t>
            </a:r>
          </a:p>
          <a:p>
            <a:pPr lvl="0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исследований процессов лазерного охлаждения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Использование вместо фотонов электронов</a:t>
            </a:r>
          </a:p>
          <a:p>
            <a:pPr lvl="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Нахождение новых систем в которых запрещены 	неоптические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переходы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arenR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процесса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лазерного охлаждения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>
              <a:buFontTx/>
              <a:buChar char="-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Охлаждение отдельных атомов либо молекул в ловушках</a:t>
            </a:r>
          </a:p>
          <a:p>
            <a:pPr marL="1257300" lvl="2" indent="-342900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Радиационно-сбалансированный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лазер</a:t>
            </a:r>
          </a:p>
          <a:p>
            <a:pPr marL="1257300" lvl="2" indent="-342900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Охлаждение оптических систем</a:t>
            </a:r>
          </a:p>
          <a:p>
            <a:pPr marL="1257300" lvl="2" indent="-342900">
              <a:buFontTx/>
              <a:buChar char="-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Охлаждение квантового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компьютера</a:t>
            </a:r>
          </a:p>
        </p:txBody>
      </p:sp>
    </p:spTree>
    <p:extLst>
      <p:ext uri="{BB962C8B-B14F-4D97-AF65-F5344CB8AC3E}">
        <p14:creationId xmlns:p14="http://schemas.microsoft.com/office/powerpoint/2010/main" val="906068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98991"/>
            <a:ext cx="7433400" cy="662800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23486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5300" y="1124744"/>
            <a:ext cx="7433400" cy="6628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доклада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467544" y="2708920"/>
            <a:ext cx="8208912" cy="2304256"/>
          </a:xfrm>
        </p:spPr>
        <p:txBody>
          <a:bodyPr>
            <a:noAutofit/>
          </a:bodyPr>
          <a:lstStyle/>
          <a:p>
            <a:pPr marL="514350" indent="-514350" algn="just">
              <a:spcBef>
                <a:spcPts val="6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КПД.</a:t>
            </a:r>
          </a:p>
          <a:p>
            <a:pPr marL="514350" indent="-514350" algn="just">
              <a:spcBef>
                <a:spcPts val="6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Термодинамические основы.</a:t>
            </a:r>
            <a:endParaRPr lang="ru-RU" sz="2400" b="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600"/>
              </a:spcBef>
              <a:buClr>
                <a:schemeClr val="tx1"/>
              </a:buClr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лазерного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охлаждения.</a:t>
            </a: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spcBef>
                <a:spcPts val="600"/>
              </a:spcBef>
              <a:buClr>
                <a:schemeClr val="tx1"/>
              </a:buClr>
              <a:buAutoNum type="arabicPeriod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Экспериментальные результаты. 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spcBef>
                <a:spcPts val="600"/>
              </a:spcBef>
              <a:buFont typeface="Arial" pitchFamily="34" charset="0"/>
              <a:buAutoNum type="arabicPeriod"/>
            </a:pPr>
            <a:endParaRPr lang="ru-RU" sz="26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ru-RU" sz="2800" b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45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76200" y="-152400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полезного действия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23528" y="1149885"/>
                <a:ext cx="3168352" cy="10908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3200" i="1" smtClean="0">
                          <a:latin typeface="Cambria Math"/>
                          <a:ea typeface="Cambria Math"/>
                        </a:rPr>
                        <m:t>η</m:t>
                      </m:r>
                      <m:r>
                        <a:rPr lang="en-US" sz="32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sz="3200" dirty="0" smtClean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149885"/>
                <a:ext cx="3168352" cy="109081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95536" y="4149080"/>
                <a:ext cx="3750146" cy="11004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3200" i="1" smtClean="0">
                          <a:latin typeface="Cambria Math"/>
                          <a:ea typeface="Cambria Math"/>
                        </a:rPr>
                        <m:t>η</m:t>
                      </m:r>
                      <m:r>
                        <a:rPr lang="en-US" sz="32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3200" b="0" i="1" smtClean="0">
                              <a:latin typeface="Cambria Math"/>
                            </a:rPr>
                            <m:t>Э</m:t>
                          </m:r>
                          <m:r>
                            <a:rPr lang="ru-RU" sz="3200" b="0" i="1" baseline="-25000" smtClean="0">
                              <a:latin typeface="Cambria Math"/>
                            </a:rPr>
                            <m:t>полезная</m:t>
                          </m:r>
                        </m:num>
                        <m:den>
                          <m:r>
                            <a:rPr lang="ru-RU" sz="3200" b="0" i="1" smtClean="0">
                              <a:latin typeface="Cambria Math"/>
                            </a:rPr>
                            <m:t>Э</m:t>
                          </m:r>
                          <m:r>
                            <a:rPr lang="ru-RU" sz="3200" b="0" i="1" baseline="-25000" smtClean="0">
                              <a:latin typeface="Cambria Math"/>
                            </a:rPr>
                            <m:t>затраченная</m:t>
                          </m:r>
                        </m:den>
                      </m:f>
                    </m:oMath>
                  </m:oMathPara>
                </a14:m>
                <a:endParaRPr lang="en-US" sz="3200" dirty="0" smtClean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149080"/>
                <a:ext cx="3750146" cy="1100429"/>
              </a:xfrm>
              <a:prstGeom prst="rect">
                <a:avLst/>
              </a:prstGeom>
              <a:blipFill>
                <a:blip r:embed="rId3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4356100" y="648241"/>
            <a:ext cx="41763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Работает для паровых машин.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проблемы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есть верхняя и нижняя теплоты сгорания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сравнить разные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6100" y="3453569"/>
            <a:ext cx="43923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Ограниченно применимая формула.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Дальнейшие проблемы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холодильными машинами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электрохимией</a:t>
            </a:r>
          </a:p>
          <a:p>
            <a:pPr marL="342900" indent="-3429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еплофикация</a:t>
            </a:r>
          </a:p>
          <a:p>
            <a:pPr marL="342900" indent="-342900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сравнить разные энергии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145682" y="6206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145682" y="620688"/>
            <a:ext cx="0" cy="56886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77330" y="3284984"/>
            <a:ext cx="733908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35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76200" y="-152400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Эксергия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252689" y="502024"/>
                <a:ext cx="4751154" cy="9743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800" i="1" smtClean="0">
                          <a:latin typeface="Cambria Math"/>
                          <a:ea typeface="Cambria Math"/>
                        </a:rPr>
                        <m:t>η</m:t>
                      </m:r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/>
                            </a:rPr>
                            <m:t>Эксергия полезная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/>
                            </a:rPr>
                            <m:t>Эксергия затраченная</m:t>
                          </m:r>
                        </m:den>
                      </m:f>
                    </m:oMath>
                  </m:oMathPara>
                </a14:m>
                <a:endParaRPr lang="en-US" sz="2800" dirty="0" smtClean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689" y="502024"/>
                <a:ext cx="4751154" cy="97436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4612728" y="1532979"/>
            <a:ext cx="4207743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доступная энергия.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работает для всех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случаев, но необходимо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определиться с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эксергиями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формуле незримо присутствует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окружающей среды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8969" y="4337809"/>
            <a:ext cx="87215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 таблицы определения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Таблицы базируются на разработанных технологиях либо экспериментах.</a:t>
            </a:r>
          </a:p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Эксергетический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процессов позволяет вскрыть много чего интересного. Эффективность теплофикации и градирен.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1798" y="5534561"/>
            <a:ext cx="88106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создание систем, где на затраты 1 Дж некой энергии будет получен 1 кВт электроэнергии.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интересна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ядерных процессов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лазерного излучения.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04664"/>
            <a:ext cx="2880320" cy="393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52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-36512" y="-27384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компрессионной холодильной машины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2" descr="data:image/jpeg;base64,/9j/4AAQSkZJRgABAQAAAQABAAD/2wCEAAkGBwgHBgkIBwgKCgkLDRYPDQwMDRsUFRAWIB0iIiAdHx8kKDQsJCYxJx8fLT0tMTU3Ojo6Iys/RD84QzQ5OjcBCgoKDQwNGg8PGjclHyU3Nzc3Nzc3Nzc3Nzc3Nzc3Nzc3Nzc3Nzc3Nzc3Nzc3Nzc3Nzc3Nzc3Nzc3Nzc3Nzc3N//AABEIAMAAzAMBIgACEQEDEQH/xAAbAAEAAwEBAQEAAAAAAAAAAAAAAQUGBAMCB//EAE8QAAEDAwICBgIMBw0JAAAAAAEAAgMEBREGEiExExRBUWFxB5IVFiIyU1WBkZOhs9EjNlJUdLGyFzM1QkRjZHJ1goOiwSQnN0ViZXOj4f/EABQBAQAAAAAAAAAAAAAAAAAAAAD/xAAUEQEAAAAAAAAAAAAAAAAAAAAA/9oADAMBAAIRAxEAPwD9jutPU1NC+Giq3UszsATBocWjPHgVnNHQXaolkrKu91FTBFUTwGGWNgDw12GnIHmte8ZaQCRw5jsVVp+zGywTQ9cmqhNM6XMoA2lxycYQZH0m391uuVmigALqedtW/wByeA4t/UXLf00jZomSR+8eNw8QeSoNUtY646fa5ocDcRz7fwb1o2AAYAwB2IPpERAREQEREBERAREQEREBERAREQEREBERAREQEPJEQZrVH8K6a/tA/ZvWkCzeqP4W00P+4H7Ny0g5oJREQEREBERAREQEREBERAREQEREBERAREQEREFVd9QW2zGMXKpbB0gJbuB5DmvW1XmhvED5rbUMnjY7Y5zex3PCrNdCnj01XTTMBf0exrg33XEjgF51t4is1FTz0lunnp52CWaaFrWtY3AG45xx5cEH1qYbr5plv9PefmieVo28h5LNajeDfNLP5NNbIePcYH//ABaQOAA4jkg+0Xzvb3jHmm4IPpFG5veE3DGUEovncO9NwxnKD6RRuHem4ZwglFGU3BBKKNwzjPFC4IJRRlNwQSoyF5VNRFSwPnqHtjijGXPccABcrKyhu9vmNPVRy072uY6SKTkMcePYg64Z4pgXQyskaDgljgQD8i9VidFC3SXm6SWXoYKFjWRMiiPCUgnMhHzDPbjK2oQSiIgIiIPh8Ye3a4AjuIWe1VpurvkdPDTXXqdOxwdLF0G/peWP4wxyWkRBkNWUUVdctNUVSHuhNVJvwcbsQu7vJXdLYqGloJaCFjxTyg7w6Vzic+JOQq7UPDUumRgcamY5/wAF33rSBBU0unLfS009PE2Xo5wA8GVxJx4k5Cm3aeoLbNJLSiYGRu1wfM94x4ZPBWyIKeg03b6CqbU03WBICcb6h7hx8CVDdM29taKsGp6UP34NQ8tz5ZwrlEFTU6foqi4deeZ+my0+5neG8OXAHC+K3TVvrqp1TU9YMrsZ2VD2t4DHIHCuUQVFdp6ir5WSVDp8sYGAMnewY+QpcNO0VwmZLUOqMsaGjo53M4fIVbr53BBWVVgoquCCGZ1RthbtYWTvaceJB4qKywUdZDBFM+pDYGlrCydzTjxwePyrugraapL+r1EUmw7XbXA7T3FKutpqJgfV1EULScAyPDQT8qDgbp+iZQSULXVPQyO3PJqH78+Ds5Cil0/R0tPUwxPqS2obtfuneTjwJPBZ6v8ASRbhO+ls1PPcqoO2Ygb7kOzwBKkwa0vRcJ56az07gcCH8JKOGMHs8UFtDbrRYXPq5K2WMBpDnVFY4tAPgSs1UXvTtDXiSyeyF2rg87IqeZ74ySO3JxgZ7FdUeg7XFIJLjJVXKUHIdVyl48sd3gtHRW+koYujo6eOBn5MbcIPy67WTUNxpa67VkYt1NDG+qNLJO6YuLBu27c4wSPkWw0TRCssclwrDFI+7ASSxMi2xtbjaGgeQVpqsY0vd+7qM2fUK5tADGjbUP5j/UoO+22S3Wtz3W6jp6YvADuijDdwHfhWKIgIiICIiAiIgzeofxm0z+kT/YuWjCz1+AOptN57J5z/AOhy0Dc44oJOexQHHPEYR/JY2OGqt2saOI1lc+GqZI+SSodmOV2MiNjQMNIGTngg2eVBcc8uCw2rrvdqe8uo6KvlpZTEx1DTRwMeKx5Pug4lpIAx2ELjisOt6+ll9mb3IHsbmGOlcyIud3FzWjA8wUG/lqo4GOfPIyNrBl5c4Db5qjrdb6fo5eikuMLnlu4CM7gezmFn7ToYVEm/UFHUTShuTM+4l/SnuLAAMeKu7BbHUss0TtM2+ggI3h0MrXb38uI2/Wg5Dr4TPbDQWO6TTv8AeNdCWNP948OXFZXWWqNR3KOW2Q2esoonACUiF7nO8NzRjC/RbfU3WaYtrbTHTRtBw9tSH5PYMbRzU0VZdpaeodV2ptPJHkxMbUB3S/Ljgg/L/R7aa+ubUUL6y5WgtPTNbFTujEpPAkuI447PNbej9HGn4ZXTVcMlbK8fhDUPyHO7XYHarmGruzqCSaS0sZVNOGU4qQQ4d+7HBfUdZdDb5JnWrbVA+5pzUNO7x3Y4IOyjoKahibFRwMhY0AAMaBwC6MYGDxCq2Vl2dbnTPtTWVYOG03WW4cO/djgjay6G3Pnda9tUDhtN1hpyO/dj/RBa8FKq21dx9jendbcVf5t04I5/lYwvmCuurrfLPNadlU12GU4qGneO/djh2oI1ccaVvX6BP9m5eGhQG6QtIH5u1cWpK2vfpK4vq6B1ISwxyfhBJtidwc/h3Ak48FOgZHttD6ds/WaGnfso6no9hljxnl4EkZ8EGqRZuatukeqYYpZjDbZGbYWiJrumkAJILubVo2nIQSiIgIiICIiDOX051Ppkd81R9g5aIclm79+Numf/ACVP2JWkbyQQ8ZHJU9Jp2iprj14y1U8zS4sE8zntjJ57QeSulBQYu+EfukaeZ2imnP1LaN5LG3UA+k2xcP5FP+pbJnvQgYCYHcpRBGApREBRgKUQMJhEQEREFJrQ40neR/QZgc/1CvPRewaUtOBgdXb2qp9LNWyn0fNGS4PqJGRsx35yc+GAV5eiOrZU6Rii3u3QSua4k5HHjgeCDQx2eV1067X1z6lsTi6mhLA1sWc8eHM4OMlXAHBAFKAiIgIiICFFB4hBmb9+N+mh41P2RWmHas5eDnWGnuPZU8Mfza0TeSD6UOOFKgoPz26X21+3+21nX4erwUkzJH7vctdx4Fb+nkZNCySJwdG8Za4ciF+GansUX7pLLfHIGQ1dVE5wEYIZvwTwz4L90hY2OJrGNDWgYDR2BB9oiICIiAiIgIiICIiDIekaxU1zsdVW1EkrZKClmlia08C7YSM/Mno6sFNa7THW00k26vhZJJG85AdjmFZ64ONIXnJI/wBil5D/AKSvXSBJ0tai4gnqsfEeSC2HIKURAREQEREBF5T1MFOzfUTRxM5bpHho+tfMFZTVJcKeoilLRk9G8Ox8yChu/DWOnf6lT+wFo28lnbsN2sdPEdkdUT6gWibyQfSgqHnA71htRahrBqPqEMdTFbKLo31lVABnc84a3J7MjiBx4hB9XWlhl9KVpL42Fwo5JM447hkA/Itw3ksVcHf70rUM/wDLZsBbUIJREQEREBERAREQEREFHrckaTuxbz6q/GfJeukc+1i1559Vj/UufXh26NvBHMUrl06TBbpi1g8+qx8vIILZERAREQEREFbebXQ3KlDLlBHPHGekDZBkZA5lZfR7bbabZZ6mChHT3ECmkniA4EEkB31j5Ft5o2yxuje0OY4EOaRkEdyz10s88ItcFho6SGlpqrpZIx+Da0D8kDh2lBF4kjj1fp98rw3eypY3PadoOPmB+ZWdLe7ZVdOKathk6AEzbXfvY8fmVbdM+3OwtIGzoKojzwz7yr6OCIAkRsBd77DQM+aDhor7a7iyZ1DXwT9AN0ux2dg8VRPpbDfq6eqp7u90Za19XBBKOjft96XcMjHgRnC1jKaGPdsijbu54aBlG08UYIZGxoPPDQMoPz64Xakk1pS36nf09tt9K+CqqIuLYnP4gnw4j51tKy+Wug2Ctrqen3t3M6R4G4d4WUudvppvSPQUb4m9Wko3TSxDg2V7D7kuA99jhz7gtt1eGUAyxMfj8poKDjq79aaJkTqu4U8ImbujL3gbh3hTWXy10PRGsr4Iembuj3vxvHeF2vpoZABJFG4AYGWg4Ch9NBIMSQxuA4AFgKDiq77bKIRmrr6eESs3xmR4G9veFMt9tUNLFVS3CmZTzfvcpkG1/kV2PpYHhofDG7bwblg4eSdVpzGIzDGWN5NLRgIOOS+WuKliqpK+nbTynEcrpAGv8iplvdshpYquWvp208xxHKZBtf5HtXU6kp3MbG6CIxt960sGAjqWAxtYYYixvvWlgwPJBxm/2htM2qNypRA4lrZOkG0kdmV9zXq2w00VTNXU7IJf3uR0gDX+RXuaOkLAw00Oznt6MYz5LzqhQQwhtUKdkTBwa/aAB4dyD4bebc6kdVtrqY07XbTKJQWg+aezNt6m+s6/TdWY7a6bpRsB7s9/FZ6s1dpqmMlDEG1cmcGnpYN+4+HDBXG12qb1GWW+3UNmt7jlpqIg+QnvLOWCMIO/WN0prhpiqpLa9lbNXMfBAyBwdvdjjx8Au2w1scGjaaoiidJ1alw6JvvtzBhw+cFUrdDxUkE9dV3KvqKyNj5I3tmMbYXbTktDcHHgrizQvdoenjpIg6WahBALsbnvbkkk95JKC3tFc25WujrmsLBU08cwYebdzQcfWuxVOmKWpobBb6Stjayenpo4HhrtwyxobnPjjKtkBERAREQFBHBSiDO3RpOsbGe6Cq/UxaFvALOXTjraxY/Nqon/ACfetG3kglQVD844DKzMOp3VOrWWmmia6kax4fUZyHyNAOGnlw4g+IQclb/xTt39mSftLYs96sTXTwt9KlvEkzGn2Oe0NccEkk8PNaWe+2ikeYqq6UUMrffRyVDA4fJlBZoshP6Q7A1xbSTy1sucCKmiLnO8u8LwGsLxXCR9m0zWSwg7GyTkR+67cg8cBBs3vDBl2Ao6Zn5bfnX53qSl1VcrJU+zs1vt1HAwzOdE8uLtvEAnhhZLSWiLvqBrKqeplo6Bwa5sjiS6UHuGeHmUH6/ctR2m2bxXV9PE9gy6MyAv8PcjiVQVHpAgnl6tYLXW3Sc8WlkfRx+PF2Dw8l22rQ9itwiIoWVEzDu6ef3bye/JWjip4oo+jiiYxmc7WtAGfJBjBSa4uuXT1tHZ4+QihYZXOae89hC6afQNBI5r7xV1dzc33vWHnbju2jgflWt2juX0g4qG00FvjZHRUsULWDDQxgGF2BuBzUog47t7m2VZHZC8/wCUrl0oB7WLT+hxfshdF7dttNa48hTyE+qV4aU/Fm1focX7IQWmFKIgIiICIiAiIUGcuP472b9Cqv1xLRBZS/11NbdXWiprZBFAKWpYZHcQCTGR+yV3jV1g+NIfrQXUrQ9uDyWWptHU1Bd6SsoqmqbBT9JmB8znAF3Hh3DPPvXd7cdP5wbpB9ag6x09u2+ylPnzKCgvNhdedS19sd0RpaiKGpqJHx5kYMloYw9g9z+tW9LoPTkMLWPtzJyP48zy5x+tV9NqOz+2+sq3V8QgfQwsY/jhxD3kj6x86uhq7T+OF0g+dBZ09vo6UNFNSwxbRhuxgBA8wujbnn2Kk9t2n/jSD1lPtusHxpB6yC4liZLG6OVjXscMFrhkH5FIja0ABoAHAAdipvbdYPjWn9ZPbdYPjWn9ZBd4ClUntssHxrTeuh1bYPjWm9ZBdoqNurtPuGRdqX119DVdgdyu1L66C6RUjtV2FoybtTD++p9tdgxn2Vpsf10HVqBu6x3EZ/ksv7BXzppuzTtsb3Usf7IVPfdUWOWyXBsNzp3PdSyNaA/iTtIAHzqbBqmxR2ShjlulMx8dPG1zXPwQQ0INSipRqywO5Xal+kU+2qw/G1L9IEFyipvbTYTw9lqX6QKqufpAsNuq44Zql0kT2b+nh920ceRxxQa5FwWq7UF2iMtvqmTsGN20+9zx49y70BERB5viY/G9jXY5bhlR1eH4GP1AvVEHl1aD4GP1Ao6tB8DF6gXsiDy6tB8DH6gUdWg+Bj9QL2RB49Wg+Ai9QJ1WD4CL1AvZEHiKWn+Ai9QJ1Wn+Ai9QL2RBz9Tp/gYvox9ynqdN+bQ/Rhe6IOc0dN2U8I8owo6nT/AR/Rt+5dKIOfqdMedPEfONqdTpvzeEf4YXQiDn6lS/m0P0YUGipvgIvo2/culEHN1Gl+Ah+janUqb4CL6MfculEHMaKmwfwEX0YVXcdN2WtroqmtpYnyMYWMY7g3B8FeHksXq2hiuF2Y1ssE9RHAT1Gd7o8jPvmOHI/P8AIg1tJBBA3FPFHGw8gwYXQqPRhhOmbY6mfK+E04LHSnL8HvKvE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data:image/jpeg;base64,/9j/4AAQSkZJRgABAQAAAQABAAD/2wCEAAkGBwgHBgkIBwgKCgkLDRYPDQwMDRsUFRAWIB0iIiAdHx8kKDQsJCYxJx8fLT0tMTU3Ojo6Iys/RD84QzQ5OjcBCgoKDQwNGg8PGjclHyU3Nzc3Nzc3Nzc3Nzc3Nzc3Nzc3Nzc3Nzc3Nzc3Nzc3Nzc3Nzc3Nzc3Nzc3Nzc3Nzc3N//AABEIAMAAzAMBIgACEQEDEQH/xAAbAAEAAwEBAQEAAAAAAAAAAAAAAQUGBAMCB//EAE8QAAEDAwICBgIMBw0JAAAAAAEAAgMEBREGEiExExRBUWFxB5IVFiIyU1WBkZOhs9EjNlJUdLGyFzM1QkRjZHJ1goOiwSQnN0ViZXOj4f/EABQBAQAAAAAAAAAAAAAAAAAAAAD/xAAUEQEAAAAAAAAAAAAAAAAAAAAA/9oADAMBAAIRAxEAPwD9jutPU1NC+Giq3UszsATBocWjPHgVnNHQXaolkrKu91FTBFUTwGGWNgDw12GnIHmte8ZaQCRw5jsVVp+zGywTQ9cmqhNM6XMoA2lxycYQZH0m391uuVmigALqedtW/wByeA4t/UXLf00jZomSR+8eNw8QeSoNUtY646fa5ocDcRz7fwb1o2AAYAwB2IPpERAREQEREBERAREQEREBERAREQEREBERAREQEPJEQZrVH8K6a/tA/ZvWkCzeqP4W00P+4H7Ny0g5oJREQEREBERAREQEREBERAREQEREBERAREQEREFVd9QW2zGMXKpbB0gJbuB5DmvW1XmhvED5rbUMnjY7Y5zex3PCrNdCnj01XTTMBf0exrg33XEjgF51t4is1FTz0lunnp52CWaaFrWtY3AG45xx5cEH1qYbr5plv9PefmieVo28h5LNajeDfNLP5NNbIePcYH//ABaQOAA4jkg+0Xzvb3jHmm4IPpFG5veE3DGUEovncO9NwxnKD6RRuHem4ZwglFGU3BBKKNwzjPFC4IJRRlNwQSoyF5VNRFSwPnqHtjijGXPccABcrKyhu9vmNPVRy072uY6SKTkMcePYg64Z4pgXQyskaDgljgQD8i9VidFC3SXm6SWXoYKFjWRMiiPCUgnMhHzDPbjK2oQSiIgIiIPh8Ye3a4AjuIWe1VpurvkdPDTXXqdOxwdLF0G/peWP4wxyWkRBkNWUUVdctNUVSHuhNVJvwcbsQu7vJXdLYqGloJaCFjxTyg7w6Vzic+JOQq7UPDUumRgcamY5/wAF33rSBBU0unLfS009PE2Xo5wA8GVxJx4k5Cm3aeoLbNJLSiYGRu1wfM94x4ZPBWyIKeg03b6CqbU03WBICcb6h7hx8CVDdM29taKsGp6UP34NQ8tz5ZwrlEFTU6foqi4deeZ+my0+5neG8OXAHC+K3TVvrqp1TU9YMrsZ2VD2t4DHIHCuUQVFdp6ir5WSVDp8sYGAMnewY+QpcNO0VwmZLUOqMsaGjo53M4fIVbr53BBWVVgoquCCGZ1RthbtYWTvaceJB4qKywUdZDBFM+pDYGlrCydzTjxwePyrugraapL+r1EUmw7XbXA7T3FKutpqJgfV1EULScAyPDQT8qDgbp+iZQSULXVPQyO3PJqH78+Ds5Cil0/R0tPUwxPqS2obtfuneTjwJPBZ6v8ASRbhO+ls1PPcqoO2Ygb7kOzwBKkwa0vRcJ56az07gcCH8JKOGMHs8UFtDbrRYXPq5K2WMBpDnVFY4tAPgSs1UXvTtDXiSyeyF2rg87IqeZ74ySO3JxgZ7FdUeg7XFIJLjJVXKUHIdVyl48sd3gtHRW+koYujo6eOBn5MbcIPy67WTUNxpa67VkYt1NDG+qNLJO6YuLBu27c4wSPkWw0TRCssclwrDFI+7ASSxMi2xtbjaGgeQVpqsY0vd+7qM2fUK5tADGjbUP5j/UoO+22S3Wtz3W6jp6YvADuijDdwHfhWKIgIiICIiAiIgzeofxm0z+kT/YuWjCz1+AOptN57J5z/AOhy0Dc44oJOexQHHPEYR/JY2OGqt2saOI1lc+GqZI+SSodmOV2MiNjQMNIGTngg2eVBcc8uCw2rrvdqe8uo6KvlpZTEx1DTRwMeKx5Pug4lpIAx2ELjisOt6+ll9mb3IHsbmGOlcyIud3FzWjA8wUG/lqo4GOfPIyNrBl5c4Db5qjrdb6fo5eikuMLnlu4CM7gezmFn7ToYVEm/UFHUTShuTM+4l/SnuLAAMeKu7BbHUss0TtM2+ggI3h0MrXb38uI2/Wg5Dr4TPbDQWO6TTv8AeNdCWNP948OXFZXWWqNR3KOW2Q2esoonACUiF7nO8NzRjC/RbfU3WaYtrbTHTRtBw9tSH5PYMbRzU0VZdpaeodV2ptPJHkxMbUB3S/Ljgg/L/R7aa+ubUUL6y5WgtPTNbFTujEpPAkuI447PNbej9HGn4ZXTVcMlbK8fhDUPyHO7XYHarmGruzqCSaS0sZVNOGU4qQQ4d+7HBfUdZdDb5JnWrbVA+5pzUNO7x3Y4IOyjoKahibFRwMhY0AAMaBwC6MYGDxCq2Vl2dbnTPtTWVYOG03WW4cO/djgjay6G3Pnda9tUDhtN1hpyO/dj/RBa8FKq21dx9jendbcVf5t04I5/lYwvmCuurrfLPNadlU12GU4qGneO/djh2oI1ccaVvX6BP9m5eGhQG6QtIH5u1cWpK2vfpK4vq6B1ISwxyfhBJtidwc/h3Ak48FOgZHttD6ds/WaGnfso6no9hljxnl4EkZ8EGqRZuatukeqYYpZjDbZGbYWiJrumkAJILubVo2nIQSiIgIiICIiDOX051Ppkd81R9g5aIclm79+Numf/ACVP2JWkbyQQ8ZHJU9Jp2iprj14y1U8zS4sE8zntjJ57QeSulBQYu+EfukaeZ2imnP1LaN5LG3UA+k2xcP5FP+pbJnvQgYCYHcpRBGApREBRgKUQMJhEQEREFJrQ40neR/QZgc/1CvPRewaUtOBgdXb2qp9LNWyn0fNGS4PqJGRsx35yc+GAV5eiOrZU6Rii3u3QSua4k5HHjgeCDQx2eV1067X1z6lsTi6mhLA1sWc8eHM4OMlXAHBAFKAiIgIiICFFB4hBmb9+N+mh41P2RWmHas5eDnWGnuPZU8Mfza0TeSD6UOOFKgoPz26X21+3+21nX4erwUkzJH7vctdx4Fb+nkZNCySJwdG8Za4ciF+GansUX7pLLfHIGQ1dVE5wEYIZvwTwz4L90hY2OJrGNDWgYDR2BB9oiICIiAiIgIiICIiDIekaxU1zsdVW1EkrZKClmlia08C7YSM/Mno6sFNa7THW00k26vhZJJG85AdjmFZ64ONIXnJI/wBil5D/AKSvXSBJ0tai4gnqsfEeSC2HIKURAREQEREBF5T1MFOzfUTRxM5bpHho+tfMFZTVJcKeoilLRk9G8Ox8yChu/DWOnf6lT+wFo28lnbsN2sdPEdkdUT6gWibyQfSgqHnA71htRahrBqPqEMdTFbKLo31lVABnc84a3J7MjiBx4hB9XWlhl9KVpL42Fwo5JM447hkA/Itw3ksVcHf70rUM/wDLZsBbUIJREQEREBERAREQEREFHrckaTuxbz6q/GfJeukc+1i1559Vj/UufXh26NvBHMUrl06TBbpi1g8+qx8vIILZERAREQEREFbebXQ3KlDLlBHPHGekDZBkZA5lZfR7bbabZZ6mChHT3ECmkniA4EEkB31j5Ft5o2yxuje0OY4EOaRkEdyz10s88ItcFho6SGlpqrpZIx+Da0D8kDh2lBF4kjj1fp98rw3eypY3PadoOPmB+ZWdLe7ZVdOKathk6AEzbXfvY8fmVbdM+3OwtIGzoKojzwz7yr6OCIAkRsBd77DQM+aDhor7a7iyZ1DXwT9AN0ux2dg8VRPpbDfq6eqp7u90Za19XBBKOjft96XcMjHgRnC1jKaGPdsijbu54aBlG08UYIZGxoPPDQMoPz64Xakk1pS36nf09tt9K+CqqIuLYnP4gnw4j51tKy+Wug2Ctrqen3t3M6R4G4d4WUudvppvSPQUb4m9Wko3TSxDg2V7D7kuA99jhz7gtt1eGUAyxMfj8poKDjq79aaJkTqu4U8ImbujL3gbh3hTWXy10PRGsr4Iembuj3vxvHeF2vpoZABJFG4AYGWg4Ch9NBIMSQxuA4AFgKDiq77bKIRmrr6eESs3xmR4G9veFMt9tUNLFVS3CmZTzfvcpkG1/kV2PpYHhofDG7bwblg4eSdVpzGIzDGWN5NLRgIOOS+WuKliqpK+nbTynEcrpAGv8iplvdshpYquWvp208xxHKZBtf5HtXU6kp3MbG6CIxt960sGAjqWAxtYYYixvvWlgwPJBxm/2htM2qNypRA4lrZOkG0kdmV9zXq2w00VTNXU7IJf3uR0gDX+RXuaOkLAw00Oznt6MYz5LzqhQQwhtUKdkTBwa/aAB4dyD4bebc6kdVtrqY07XbTKJQWg+aezNt6m+s6/TdWY7a6bpRsB7s9/FZ6s1dpqmMlDEG1cmcGnpYN+4+HDBXG12qb1GWW+3UNmt7jlpqIg+QnvLOWCMIO/WN0prhpiqpLa9lbNXMfBAyBwdvdjjx8Au2w1scGjaaoiidJ1alw6JvvtzBhw+cFUrdDxUkE9dV3KvqKyNj5I3tmMbYXbTktDcHHgrizQvdoenjpIg6WahBALsbnvbkkk95JKC3tFc25WujrmsLBU08cwYebdzQcfWuxVOmKWpobBb6Stjayenpo4HhrtwyxobnPjjKtkBERAREQFBHBSiDO3RpOsbGe6Cq/UxaFvALOXTjraxY/Nqon/ACfetG3kglQVD844DKzMOp3VOrWWmmia6kax4fUZyHyNAOGnlw4g+IQclb/xTt39mSftLYs96sTXTwt9KlvEkzGn2Oe0NccEkk8PNaWe+2ikeYqq6UUMrffRyVDA4fJlBZoshP6Q7A1xbSTy1sucCKmiLnO8u8LwGsLxXCR9m0zWSwg7GyTkR+67cg8cBBs3vDBl2Ao6Zn5bfnX53qSl1VcrJU+zs1vt1HAwzOdE8uLtvEAnhhZLSWiLvqBrKqeplo6Bwa5sjiS6UHuGeHmUH6/ctR2m2bxXV9PE9gy6MyAv8PcjiVQVHpAgnl6tYLXW3Sc8WlkfRx+PF2Dw8l22rQ9itwiIoWVEzDu6ef3bye/JWjip4oo+jiiYxmc7WtAGfJBjBSa4uuXT1tHZ4+QihYZXOae89hC6afQNBI5r7xV1dzc33vWHnbju2jgflWt2juX0g4qG00FvjZHRUsULWDDQxgGF2BuBzUog47t7m2VZHZC8/wCUrl0oB7WLT+hxfshdF7dttNa48hTyE+qV4aU/Fm1focX7IQWmFKIgIiICIiAiIUGcuP472b9Cqv1xLRBZS/11NbdXWiprZBFAKWpYZHcQCTGR+yV3jV1g+NIfrQXUrQ9uDyWWptHU1Bd6SsoqmqbBT9JmB8znAF3Hh3DPPvXd7cdP5wbpB9ag6x09u2+ylPnzKCgvNhdedS19sd0RpaiKGpqJHx5kYMloYw9g9z+tW9LoPTkMLWPtzJyP48zy5x+tV9NqOz+2+sq3V8QgfQwsY/jhxD3kj6x86uhq7T+OF0g+dBZ09vo6UNFNSwxbRhuxgBA8wujbnn2Kk9t2n/jSD1lPtusHxpB6yC4liZLG6OVjXscMFrhkH5FIja0ABoAHAAdipvbdYPjWn9ZPbdYPjWn9ZBd4ClUntssHxrTeuh1bYPjWm9ZBdoqNurtPuGRdqX119DVdgdyu1L66C6RUjtV2FoybtTD++p9tdgxn2Vpsf10HVqBu6x3EZ/ksv7BXzppuzTtsb3Usf7IVPfdUWOWyXBsNzp3PdSyNaA/iTtIAHzqbBqmxR2ShjlulMx8dPG1zXPwQQ0INSipRqywO5Xal+kU+2qw/G1L9IEFyipvbTYTw9lqX6QKqufpAsNuq44Zql0kT2b+nh920ceRxxQa5FwWq7UF2iMtvqmTsGN20+9zx49y70BERB5viY/G9jXY5bhlR1eH4GP1AvVEHl1aD4GP1Ao6tB8DF6gXsiDy6tB8DH6gUdWg+Bj9QL2RB49Wg+Ai9QJ1WD4CL1AvZEHiKWn+Ai9QJ1Wn+Ai9QL2RBz9Tp/gYvox9ynqdN+bQ/Rhe6IOc0dN2U8I8owo6nT/AR/Rt+5dKIOfqdMedPEfONqdTpvzeEf4YXQiDn6lS/m0P0YUGipvgIvo2/culEHN1Gl+Ah+janUqb4CL6MfculEHMaKmwfwEX0YVXcdN2WtroqmtpYnyMYWMY7g3B8FeHksXq2hiuF2Y1ssE9RHAT1Gd7o8jPvmOHI/P8AIg1tJBBA3FPFHGw8gwYXQqPRhhOmbY6mfK+E04LHSnL8HvKvEH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4743056" y="3501008"/>
            <a:ext cx="42089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в рабочем теле ХМ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1-2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 тепла от объекта охлаждения (рост энтропии)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2-3 Адиабатическое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сжатие рабочего тела, подвод работы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3-4 Сброс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тепла радиатором (уменьшение энтропии)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4-1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Адиабатическое расширение, получение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эксергии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6454497"/>
            <a:ext cx="862973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охлаждения – уменьшение энтропии охлаждаемого объекта </a:t>
            </a:r>
            <a:endParaRPr 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056" y="548681"/>
            <a:ext cx="3933400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58" y="3645024"/>
            <a:ext cx="4352306" cy="288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5" descr="Основные компоненты холодильного контура. Цикл парокомпрессионной холодильной  машины - Учебный центр Верконт Сервис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548681"/>
            <a:ext cx="4111625" cy="2808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5921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6200" y="-152400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Энтропия излучения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664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 излучения – если излучение находится в равновесии с резонатором, то оно имеет такую же температуру как резонатор. Значит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эксергия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излучения растет с увеличением энергии кванта.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032972"/>
            <a:ext cx="806086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Приняв что фотонный газ является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бозе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-газом,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S=k</a:t>
            </a:r>
            <a:r>
              <a:rPr lang="ru-RU" sz="2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lnZ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получаем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Энтропия монохроматического излучения равна нулю </a:t>
            </a:r>
          </a:p>
          <a:p>
            <a:pPr marL="342900" indent="-342900">
              <a:buAutoNum type="arabicParenR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Энтропия строго направленного излучения равна нулю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356992"/>
            <a:ext cx="7560840" cy="288032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00790" y="6324128"/>
            <a:ext cx="81316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Схемы холодильников – по направлению, по энергии кванта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1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6200" y="-152400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Люминисценция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7840980" cy="147828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5496" y="1988840"/>
            <a:ext cx="4680320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 – отражение света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РКР – резонансное комбинационное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рассеяние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 – горячая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люминисценция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 –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люминисценция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 – фосфоресценция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8104" y="1988840"/>
            <a:ext cx="288032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ru-RU" sz="2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возникновение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фонона 10</a:t>
            </a:r>
            <a:r>
              <a:rPr lang="ru-RU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-12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ru-RU" sz="22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релаксация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 10</a:t>
            </a:r>
            <a:r>
              <a:rPr lang="ru-RU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ru-RU" sz="22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захват 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возбуждения 100с 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206" y="4438628"/>
            <a:ext cx="1964900" cy="201470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433322"/>
            <a:ext cx="2160240" cy="2092022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536551" y="5301207"/>
            <a:ext cx="9479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Стокс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78695" y="5215148"/>
            <a:ext cx="1570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Антистокс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37805" y="6423898"/>
            <a:ext cx="74444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Охлаждение можно достичь в антистоксовом процессе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589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92" y="446270"/>
            <a:ext cx="2677026" cy="211863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24" y="2913911"/>
            <a:ext cx="2854800" cy="2099266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6200" y="-152400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Схемы охлаждения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460748"/>
            <a:ext cx="2361133" cy="196825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987824" y="513124"/>
            <a:ext cx="33227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1-2 десятки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2-3 несколько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2-3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термализация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он должен быть быстрый, быстрее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люминисценции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2-1 паразитный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50840" y="3689738"/>
            <a:ext cx="35566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1-2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Расстояние 2-3 десятки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1-2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термализация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3-2 паразитный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07460" y="3429000"/>
            <a:ext cx="22851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холодильника в полупроводниках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33024" y="5839967"/>
                <a:ext cx="4150944" cy="9014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latin typeface="Cambria Math"/>
                          <a:ea typeface="Cambria Math"/>
                        </a:rPr>
                        <m:t>η</m:t>
                      </m:r>
                      <m:r>
                        <a:rPr lang="ru-RU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400" b="0" i="1" smtClean="0">
                                  <a:latin typeface="Cambria Math"/>
                                </a:rPr>
                                <m:t>Р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/>
                                </a:rPr>
                                <m:t>охл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400" b="0" i="1" smtClean="0">
                                  <a:latin typeface="Cambria Math"/>
                                </a:rPr>
                                <m:t>Р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/>
                                </a:rPr>
                                <m:t>погл</m:t>
                              </m:r>
                            </m:sub>
                          </m:sSub>
                        </m:den>
                      </m:f>
                      <m:r>
                        <a:rPr lang="ru-RU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/>
                            </a:rPr>
                            <m:t>кв</m:t>
                          </m:r>
                        </m:sub>
                      </m:sSub>
                      <m:f>
                        <m:fPr>
                          <m:ctrlPr>
                            <a:rPr lang="ru-RU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/>
                            </a:rPr>
                            <m:t>λ</m:t>
                          </m:r>
                        </m:num>
                        <m:den>
                          <m:sSub>
                            <m:sSubPr>
                              <m:ctrlPr>
                                <a:rPr lang="ru-RU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b="0" i="1" smtClean="0">
                                  <a:latin typeface="Cambria Math"/>
                                </a:rPr>
                                <m:t>λ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/>
                                </a:rPr>
                                <m:t>фл</m:t>
                              </m:r>
                            </m:sub>
                          </m:sSub>
                        </m:den>
                      </m:f>
                      <m:r>
                        <a:rPr lang="ru-RU" sz="24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24" y="5839967"/>
                <a:ext cx="4150944" cy="90140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467544" y="5199583"/>
            <a:ext cx="81800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охлаждения из энергетических соображений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27984" y="5705380"/>
            <a:ext cx="439492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длина волны накачки</a:t>
            </a:r>
          </a:p>
          <a:p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ru-RU" sz="22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длина волны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флюоресценции</a:t>
            </a:r>
          </a:p>
          <a:p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ϒ</a:t>
            </a:r>
            <a:r>
              <a:rPr lang="ru-RU" sz="22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квантовый выход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928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6200" y="-152400"/>
            <a:ext cx="9067800" cy="65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тела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150" y="522637"/>
            <a:ext cx="720428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Газовые рабочие тела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азреженный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газ+буферный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газ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СО, С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расчеты</a:t>
            </a:r>
          </a:p>
          <a:p>
            <a:pPr marL="285750" indent="-285750">
              <a:buFontTx/>
              <a:buChar char="-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(буфер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Т=600К,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=300Вт, есть эффект)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168857"/>
            <a:ext cx="489654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Жидкостные рабочие тела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высокий квантовый выход 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Родамин 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дейтерированный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спирте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фототермическая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линза,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ru-RU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=579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ru-RU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флюор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=563нм,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=1,1% ) схема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9150" y="4114815"/>
            <a:ext cx="52889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Твердотельные рабочие тела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Лазерные рабочие тела, полупроводники,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YAG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Рубин (неподходящий спектр, флюоресценция совместно с фононами)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РЗМ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Nd:Y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W=100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Вт,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1064нм, замедление роста Т кристалла, нагрев от примесей)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полупроводник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19" y="2121048"/>
            <a:ext cx="2880363" cy="195602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453" y="4509120"/>
            <a:ext cx="3002280" cy="1722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166981"/>
      </p:ext>
    </p:extLst>
  </p:cSld>
  <p:clrMapOvr>
    <a:masterClrMapping/>
  </p:clrMapOvr>
</p:sld>
</file>

<file path=ppt/theme/theme1.xml><?xml version="1.0" encoding="utf-8"?>
<a:theme xmlns:a="http://schemas.openxmlformats.org/drawingml/2006/main" name="Составная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Состав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тав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68131</TotalTime>
  <Words>1109</Words>
  <Application>Microsoft Office PowerPoint</Application>
  <PresentationFormat>Экран (4:3)</PresentationFormat>
  <Paragraphs>165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Составная</vt:lpstr>
      <vt:lpstr>Лазерные системы охлаждения</vt:lpstr>
      <vt:lpstr>План доклада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Нечай Андрей Николаевич</dc:creator>
  <cp:lastModifiedBy>Нечай Андрей Николаевич</cp:lastModifiedBy>
  <cp:revision>221</cp:revision>
  <dcterms:created xsi:type="dcterms:W3CDTF">2022-03-04T06:53:24Z</dcterms:created>
  <dcterms:modified xsi:type="dcterms:W3CDTF">2024-10-31T11:24:01Z</dcterms:modified>
</cp:coreProperties>
</file>