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Default Extension="emf" ContentType="image/x-emf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57"/>
  </p:notesMasterIdLst>
  <p:handoutMasterIdLst>
    <p:handoutMasterId r:id="rId58"/>
  </p:handoutMasterIdLst>
  <p:sldIdLst>
    <p:sldId id="560" r:id="rId2"/>
    <p:sldId id="658" r:id="rId3"/>
    <p:sldId id="561" r:id="rId4"/>
    <p:sldId id="622" r:id="rId5"/>
    <p:sldId id="623" r:id="rId6"/>
    <p:sldId id="624" r:id="rId7"/>
    <p:sldId id="628" r:id="rId8"/>
    <p:sldId id="629" r:id="rId9"/>
    <p:sldId id="636" r:id="rId10"/>
    <p:sldId id="637" r:id="rId11"/>
    <p:sldId id="638" r:id="rId12"/>
    <p:sldId id="639" r:id="rId13"/>
    <p:sldId id="640" r:id="rId14"/>
    <p:sldId id="641" r:id="rId15"/>
    <p:sldId id="642" r:id="rId16"/>
    <p:sldId id="659" r:id="rId17"/>
    <p:sldId id="671" r:id="rId18"/>
    <p:sldId id="672" r:id="rId19"/>
    <p:sldId id="605" r:id="rId20"/>
    <p:sldId id="598" r:id="rId21"/>
    <p:sldId id="626" r:id="rId22"/>
    <p:sldId id="673" r:id="rId23"/>
    <p:sldId id="595" r:id="rId24"/>
    <p:sldId id="661" r:id="rId25"/>
    <p:sldId id="591" r:id="rId26"/>
    <p:sldId id="606" r:id="rId27"/>
    <p:sldId id="643" r:id="rId28"/>
    <p:sldId id="644" r:id="rId29"/>
    <p:sldId id="646" r:id="rId30"/>
    <p:sldId id="648" r:id="rId31"/>
    <p:sldId id="649" r:id="rId32"/>
    <p:sldId id="650" r:id="rId33"/>
    <p:sldId id="651" r:id="rId34"/>
    <p:sldId id="652" r:id="rId35"/>
    <p:sldId id="653" r:id="rId36"/>
    <p:sldId id="654" r:id="rId37"/>
    <p:sldId id="663" r:id="rId38"/>
    <p:sldId id="665" r:id="rId39"/>
    <p:sldId id="667" r:id="rId40"/>
    <p:sldId id="592" r:id="rId41"/>
    <p:sldId id="627" r:id="rId42"/>
    <p:sldId id="589" r:id="rId43"/>
    <p:sldId id="594" r:id="rId44"/>
    <p:sldId id="579" r:id="rId45"/>
    <p:sldId id="666" r:id="rId46"/>
    <p:sldId id="596" r:id="rId47"/>
    <p:sldId id="590" r:id="rId48"/>
    <p:sldId id="581" r:id="rId49"/>
    <p:sldId id="656" r:id="rId50"/>
    <p:sldId id="669" r:id="rId51"/>
    <p:sldId id="668" r:id="rId52"/>
    <p:sldId id="670" r:id="rId53"/>
    <p:sldId id="655" r:id="rId54"/>
    <p:sldId id="574" r:id="rId55"/>
    <p:sldId id="660" r:id="rId56"/>
  </p:sldIdLst>
  <p:sldSz cx="9144000" cy="6858000" type="screen4x3"/>
  <p:notesSz cx="61722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4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00FF"/>
    <a:srgbClr val="3CB1B1"/>
    <a:srgbClr val="D5F6FB"/>
    <a:srgbClr val="FE9280"/>
    <a:srgbClr val="7094FF"/>
    <a:srgbClr val="66CCFF"/>
    <a:srgbClr val="FFCCCC"/>
    <a:srgbClr val="009999"/>
    <a:srgbClr val="2055A4"/>
    <a:srgbClr val="FFF3E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826" autoAdjust="0"/>
    <p:restoredTop sz="99717" autoAdjust="0"/>
  </p:normalViewPr>
  <p:slideViewPr>
    <p:cSldViewPr>
      <p:cViewPr>
        <p:scale>
          <a:sx n="70" d="100"/>
          <a:sy n="70" d="100"/>
        </p:scale>
        <p:origin x="-126" y="-78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02"/>
    </p:cViewPr>
  </p:sorterViewPr>
  <p:notesViewPr>
    <p:cSldViewPr>
      <p:cViewPr varScale="1">
        <p:scale>
          <a:sx n="56" d="100"/>
          <a:sy n="56" d="100"/>
        </p:scale>
        <p:origin x="-1854" y="-96"/>
      </p:cViewPr>
      <p:guideLst>
        <p:guide orient="horz" pos="2880"/>
        <p:guide pos="1944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6" Type="http://schemas.openxmlformats.org/officeDocument/2006/relationships/image" Target="../media/image6.wmf"/><Relationship Id="rId5" Type="http://schemas.openxmlformats.org/officeDocument/2006/relationships/image" Target="../media/image5.wmf"/><Relationship Id="rId10" Type="http://schemas.openxmlformats.org/officeDocument/2006/relationships/image" Target="../media/image10.wmf"/><Relationship Id="rId4" Type="http://schemas.openxmlformats.org/officeDocument/2006/relationships/image" Target="../media/image4.wmf"/><Relationship Id="rId9" Type="http://schemas.openxmlformats.org/officeDocument/2006/relationships/image" Target="../media/image9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5.vml.rels><?xml version="1.0" encoding="UTF-8" standalone="yes"?>
<Relationships xmlns="http://schemas.openxmlformats.org/package/2006/relationships"><Relationship Id="rId8" Type="http://schemas.openxmlformats.org/officeDocument/2006/relationships/image" Target="../media/image50.wmf"/><Relationship Id="rId3" Type="http://schemas.openxmlformats.org/officeDocument/2006/relationships/image" Target="../media/image45.wmf"/><Relationship Id="rId7" Type="http://schemas.openxmlformats.org/officeDocument/2006/relationships/image" Target="../media/image49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6" Type="http://schemas.openxmlformats.org/officeDocument/2006/relationships/image" Target="../media/image48.wmf"/><Relationship Id="rId5" Type="http://schemas.openxmlformats.org/officeDocument/2006/relationships/image" Target="../media/image47.wmf"/><Relationship Id="rId4" Type="http://schemas.openxmlformats.org/officeDocument/2006/relationships/image" Target="../media/image46.wmf"/><Relationship Id="rId9" Type="http://schemas.openxmlformats.org/officeDocument/2006/relationships/image" Target="../media/image51.wmf"/></Relationships>
</file>

<file path=ppt/drawings/_rels/vmlDrawing1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image" Target="../media/image54.wmf"/><Relationship Id="rId7" Type="http://schemas.openxmlformats.org/officeDocument/2006/relationships/image" Target="../media/image58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Relationship Id="rId6" Type="http://schemas.openxmlformats.org/officeDocument/2006/relationships/image" Target="../media/image57.wmf"/><Relationship Id="rId5" Type="http://schemas.openxmlformats.org/officeDocument/2006/relationships/image" Target="../media/image56.wmf"/><Relationship Id="rId4" Type="http://schemas.openxmlformats.org/officeDocument/2006/relationships/image" Target="../media/image55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mf"/><Relationship Id="rId2" Type="http://schemas.openxmlformats.org/officeDocument/2006/relationships/image" Target="../media/image61.wmf"/><Relationship Id="rId1" Type="http://schemas.openxmlformats.org/officeDocument/2006/relationships/image" Target="../media/image60.wmf"/><Relationship Id="rId4" Type="http://schemas.openxmlformats.org/officeDocument/2006/relationships/image" Target="../media/image63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4" Type="http://schemas.openxmlformats.org/officeDocument/2006/relationships/image" Target="../media/image71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5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4" Type="http://schemas.openxmlformats.org/officeDocument/2006/relationships/image" Target="../media/image7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7" Type="http://schemas.openxmlformats.org/officeDocument/2006/relationships/image" Target="../media/image46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2.wmf"/><Relationship Id="rId2" Type="http://schemas.openxmlformats.org/officeDocument/2006/relationships/image" Target="../media/image81.wmf"/><Relationship Id="rId1" Type="http://schemas.openxmlformats.org/officeDocument/2006/relationships/image" Target="../media/image80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3.wmf"/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wmf"/><Relationship Id="rId1" Type="http://schemas.openxmlformats.org/officeDocument/2006/relationships/image" Target="../media/image99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6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wmf"/><Relationship Id="rId2" Type="http://schemas.openxmlformats.org/officeDocument/2006/relationships/image" Target="../media/image110.wmf"/><Relationship Id="rId1" Type="http://schemas.openxmlformats.org/officeDocument/2006/relationships/image" Target="../media/image109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wmf"/><Relationship Id="rId2" Type="http://schemas.openxmlformats.org/officeDocument/2006/relationships/image" Target="../media/image124.wmf"/><Relationship Id="rId1" Type="http://schemas.openxmlformats.org/officeDocument/2006/relationships/image" Target="../media/image123.wmf"/><Relationship Id="rId4" Type="http://schemas.openxmlformats.org/officeDocument/2006/relationships/image" Target="../media/image126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5" Type="http://schemas.openxmlformats.org/officeDocument/2006/relationships/image" Target="../media/image131.wmf"/><Relationship Id="rId4" Type="http://schemas.openxmlformats.org/officeDocument/2006/relationships/image" Target="../media/image130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2" Type="http://schemas.openxmlformats.org/officeDocument/2006/relationships/image" Target="../media/image133.wmf"/><Relationship Id="rId1" Type="http://schemas.openxmlformats.org/officeDocument/2006/relationships/image" Target="../media/image132.wmf"/><Relationship Id="rId4" Type="http://schemas.openxmlformats.org/officeDocument/2006/relationships/image" Target="../media/image13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wmf"/><Relationship Id="rId1" Type="http://schemas.openxmlformats.org/officeDocument/2006/relationships/image" Target="../media/image19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3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wmf"/><Relationship Id="rId7" Type="http://schemas.openxmlformats.org/officeDocument/2006/relationships/image" Target="../media/image138.wmf"/><Relationship Id="rId2" Type="http://schemas.openxmlformats.org/officeDocument/2006/relationships/image" Target="../media/image74.wmf"/><Relationship Id="rId1" Type="http://schemas.openxmlformats.org/officeDocument/2006/relationships/image" Target="../media/image73.wmf"/><Relationship Id="rId6" Type="http://schemas.openxmlformats.org/officeDocument/2006/relationships/image" Target="../media/image76.wmf"/><Relationship Id="rId5" Type="http://schemas.openxmlformats.org/officeDocument/2006/relationships/image" Target="../media/image75.wmf"/><Relationship Id="rId4" Type="http://schemas.openxmlformats.org/officeDocument/2006/relationships/image" Target="../media/image137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wmf"/><Relationship Id="rId2" Type="http://schemas.openxmlformats.org/officeDocument/2006/relationships/image" Target="../media/image140.wmf"/><Relationship Id="rId1" Type="http://schemas.openxmlformats.org/officeDocument/2006/relationships/image" Target="../media/image139.wmf"/><Relationship Id="rId6" Type="http://schemas.openxmlformats.org/officeDocument/2006/relationships/image" Target="../media/image144.wmf"/><Relationship Id="rId5" Type="http://schemas.openxmlformats.org/officeDocument/2006/relationships/image" Target="../media/image143.wmf"/><Relationship Id="rId4" Type="http://schemas.openxmlformats.org/officeDocument/2006/relationships/image" Target="../media/image14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4" Type="http://schemas.openxmlformats.org/officeDocument/2006/relationships/image" Target="../media/image148.wmf"/></Relationships>
</file>

<file path=ppt/drawings/_rels/vmlDrawing3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wmf"/><Relationship Id="rId1" Type="http://schemas.openxmlformats.org/officeDocument/2006/relationships/image" Target="../media/image139.wmf"/></Relationships>
</file>

<file path=ppt/drawings/_rels/vmlDrawing3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wmf"/><Relationship Id="rId2" Type="http://schemas.openxmlformats.org/officeDocument/2006/relationships/image" Target="../media/image154.wmf"/><Relationship Id="rId1" Type="http://schemas.openxmlformats.org/officeDocument/2006/relationships/image" Target="../media/image153.wmf"/><Relationship Id="rId4" Type="http://schemas.openxmlformats.org/officeDocument/2006/relationships/image" Target="../media/image48.wmf"/></Relationships>
</file>

<file path=ppt/drawings/_rels/vmlDrawing3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4" Type="http://schemas.openxmlformats.org/officeDocument/2006/relationships/image" Target="../media/image162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wmf"/><Relationship Id="rId2" Type="http://schemas.openxmlformats.org/officeDocument/2006/relationships/image" Target="../media/image170.wmf"/><Relationship Id="rId1" Type="http://schemas.openxmlformats.org/officeDocument/2006/relationships/image" Target="../media/image169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image" Target="../media/image29.wmf"/><Relationship Id="rId6" Type="http://schemas.openxmlformats.org/officeDocument/2006/relationships/image" Target="../media/image33.wmf"/><Relationship Id="rId5" Type="http://schemas.openxmlformats.org/officeDocument/2006/relationships/image" Target="../media/image32.wmf"/><Relationship Id="rId4" Type="http://schemas.openxmlformats.org/officeDocument/2006/relationships/image" Target="../media/image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674988" cy="45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515" tIns="43757" rIns="87515" bIns="43757" numCol="1" anchor="t" anchorCtr="0" compatLnSpc="1">
            <a:prstTxWarp prst="textNoShape">
              <a:avLst/>
            </a:prstTxWarp>
          </a:bodyPr>
          <a:lstStyle>
            <a:lvl1pPr defTabSz="875096" eaLnBrk="1" hangingPunct="1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495833" y="0"/>
            <a:ext cx="2674988" cy="45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515" tIns="43757" rIns="87515" bIns="43757" numCol="1" anchor="t" anchorCtr="0" compatLnSpc="1">
            <a:prstTxWarp prst="textNoShape">
              <a:avLst/>
            </a:prstTxWarp>
          </a:bodyPr>
          <a:lstStyle>
            <a:lvl1pPr algn="r" defTabSz="875096" eaLnBrk="1" hangingPunct="1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685878"/>
            <a:ext cx="2674988" cy="45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515" tIns="43757" rIns="87515" bIns="43757" numCol="1" anchor="b" anchorCtr="0" compatLnSpc="1">
            <a:prstTxWarp prst="textNoShape">
              <a:avLst/>
            </a:prstTxWarp>
          </a:bodyPr>
          <a:lstStyle>
            <a:lvl1pPr defTabSz="875096" eaLnBrk="1" hangingPunct="1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495833" y="8685878"/>
            <a:ext cx="2674988" cy="45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515" tIns="43757" rIns="87515" bIns="43757" numCol="1" anchor="b" anchorCtr="0" compatLnSpc="1">
            <a:prstTxWarp prst="textNoShape">
              <a:avLst/>
            </a:prstTxWarp>
          </a:bodyPr>
          <a:lstStyle>
            <a:lvl1pPr algn="r" defTabSz="875096" eaLnBrk="1" hangingPunct="1">
              <a:defRPr sz="1100"/>
            </a:lvl1pPr>
          </a:lstStyle>
          <a:p>
            <a:pPr>
              <a:defRPr/>
            </a:pPr>
            <a:fld id="{5CD25CF3-3826-47C3-A3ED-B850C1FC59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18978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674988" cy="45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515" tIns="43757" rIns="87515" bIns="43757" numCol="1" anchor="t" anchorCtr="0" compatLnSpc="1">
            <a:prstTxWarp prst="textNoShape">
              <a:avLst/>
            </a:prstTxWarp>
          </a:bodyPr>
          <a:lstStyle>
            <a:lvl1pPr defTabSz="875096" eaLnBrk="1" hangingPunct="1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495833" y="0"/>
            <a:ext cx="2674988" cy="45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515" tIns="43757" rIns="87515" bIns="43757" numCol="1" anchor="t" anchorCtr="0" compatLnSpc="1">
            <a:prstTxWarp prst="textNoShape">
              <a:avLst/>
            </a:prstTxWarp>
          </a:bodyPr>
          <a:lstStyle>
            <a:lvl1pPr algn="r" defTabSz="875096" eaLnBrk="1" hangingPunct="1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001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16668" y="4342939"/>
            <a:ext cx="4938864" cy="4114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515" tIns="43757" rIns="87515" bIns="437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685878"/>
            <a:ext cx="2674988" cy="45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515" tIns="43757" rIns="87515" bIns="43757" numCol="1" anchor="b" anchorCtr="0" compatLnSpc="1">
            <a:prstTxWarp prst="textNoShape">
              <a:avLst/>
            </a:prstTxWarp>
          </a:bodyPr>
          <a:lstStyle>
            <a:lvl1pPr defTabSz="875096" eaLnBrk="1" hangingPunct="1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495833" y="8685878"/>
            <a:ext cx="2674988" cy="456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515" tIns="43757" rIns="87515" bIns="43757" numCol="1" anchor="b" anchorCtr="0" compatLnSpc="1">
            <a:prstTxWarp prst="textNoShape">
              <a:avLst/>
            </a:prstTxWarp>
          </a:bodyPr>
          <a:lstStyle>
            <a:lvl1pPr algn="r" defTabSz="875096" eaLnBrk="1" hangingPunct="1">
              <a:defRPr sz="1100"/>
            </a:lvl1pPr>
          </a:lstStyle>
          <a:p>
            <a:pPr>
              <a:defRPr/>
            </a:pPr>
            <a:fld id="{3A29CCE0-4DD8-4236-9B94-D9D2156496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526525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001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25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1C25E72-1094-4D6A-A0B0-85BEDC1F8811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73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6E2621E-8C6A-4978-93A5-C6797232A9A5}" type="slidenum">
              <a:rPr lang="ru-RU" smtClean="0"/>
              <a:pPr/>
              <a:t>11</a:t>
            </a:fld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83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D0BED09-9F40-427E-AD2D-8142E8FD68B4}" type="slidenum">
              <a:rPr lang="ru-RU" smtClean="0"/>
              <a:pPr/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93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24EFEC8-4C15-4970-86FE-33722E6A32E1}" type="slidenum">
              <a:rPr lang="ru-RU" smtClean="0"/>
              <a:pPr/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042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F1388C7-D80B-407E-A3D2-B88235570270}" type="slidenum">
              <a:rPr lang="ru-RU" smtClean="0"/>
              <a:pPr/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14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DFCFBA0-1F05-433C-9AB6-671139EC191B}" type="slidenum">
              <a:rPr lang="ru-RU" smtClean="0"/>
              <a:pPr/>
              <a:t>15</a:t>
            </a:fld>
            <a:endParaRPr lang="ru-RU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337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15B4EC8-3B8A-4877-AE39-554A4E9EF7A2}" type="slidenum">
              <a:rPr lang="ru-RU" smtClean="0"/>
              <a:pPr/>
              <a:t>17</a:t>
            </a:fld>
            <a:endParaRPr lang="ru-RU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6AAC4B1-50DD-4920-8792-A6CC99C19191}" type="slidenum">
              <a:rPr lang="ru-RU" smtClean="0"/>
              <a:pPr/>
              <a:t>18</a:t>
            </a:fld>
            <a:endParaRPr lang="ru-RU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9767DB-95B9-429C-A814-3379210DD055}" type="slidenum">
              <a:rPr lang="ru-RU" smtClean="0"/>
              <a:pPr/>
              <a:t>21</a:t>
            </a:fld>
            <a:endParaRPr lang="ru-RU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A9767DB-95B9-429C-A814-3379210DD055}" type="slidenum">
              <a:rPr lang="ru-RU" smtClean="0"/>
              <a:pPr/>
              <a:t>22</a:t>
            </a:fld>
            <a:endParaRPr lang="ru-RU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665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F705907-404F-4EB1-AEB0-A00B320FA3A9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8001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355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1204588-86A6-4428-BDE9-2420FEA07CE2}" type="slidenum">
              <a:rPr lang="ru-RU" smtClean="0"/>
              <a:pPr/>
              <a:t>3</a:t>
            </a:fld>
            <a:endParaRPr lang="ru-RU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675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74713"/>
            <a:fld id="{ACE5741B-CE17-407D-B6BB-02D83CB64EA0}" type="slidenum">
              <a:rPr lang="ru-RU" smtClean="0">
                <a:latin typeface="Arial" charset="0"/>
              </a:rPr>
              <a:pPr defTabSz="874713"/>
              <a:t>28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96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8F29539-9126-44CE-BF92-CC92B8CF1B3A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06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874713"/>
            <a:fld id="{A7364980-D044-4F86-95C8-EE3376469C09}" type="slidenum">
              <a:rPr lang="ru-RU" smtClean="0">
                <a:latin typeface="Arial" charset="0"/>
              </a:rPr>
              <a:pPr defTabSz="874713"/>
              <a:t>32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716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5796E06-0F52-4E84-B500-9AA93504AC49}" type="slidenum">
              <a:rPr lang="ru-RU" smtClean="0"/>
              <a:pPr/>
              <a:t>33</a:t>
            </a:fld>
            <a:endParaRPr lang="ru-RU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27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BB11AE1-90F9-4011-A367-29832D076C77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37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C18D871-AA4E-4343-AC42-18D3151A1F99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44D9AC-42AA-4FDA-8887-D7F66F22C915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98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98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CA0D0A-C835-4258-B24D-A3F622E40455}" type="slidenum">
              <a:rPr lang="ru-RU" smtClean="0"/>
              <a:pPr/>
              <a:t>37</a:t>
            </a:fld>
            <a:endParaRPr lang="ru-RU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19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ACAADF6-17D7-404A-B37E-7926664B0903}" type="slidenum">
              <a:rPr lang="ru-RU" smtClean="0"/>
              <a:pPr/>
              <a:t>38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9021E8-9539-4F85-A720-72384A210EA6}" type="slidenum">
              <a:rPr lang="ru-RU" smtClean="0"/>
              <a:pPr/>
              <a:t>4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BBE5F67-6FFB-49FA-AD98-09932E82193A}" type="slidenum">
              <a:rPr lang="ru-RU" smtClean="0"/>
              <a:pPr/>
              <a:t>5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09BFFAE-1E54-45D4-BCCD-CA75D3AD340D}" type="slidenum">
              <a:rPr lang="ru-RU" smtClean="0"/>
              <a:pPr/>
              <a:t>6</a:t>
            </a:fld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1993B2-5EE6-4773-A6A5-60CACCD0E74F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813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791460-9FB1-4841-A304-9BD640BDB469}" type="slidenum">
              <a:rPr lang="ru-RU" smtClean="0"/>
              <a:pPr/>
              <a:t>8</a:t>
            </a:fld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53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755A337-B370-424D-89D9-848247D5E17E}" type="slidenum">
              <a:rPr lang="ru-RU" smtClean="0"/>
              <a:pPr/>
              <a:t>9</a:t>
            </a:fld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563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47D02BD-912F-47BC-9E6A-2B96127B2788}" type="slidenum">
              <a:rPr lang="ru-RU" smtClean="0"/>
              <a:pPr/>
              <a:t>10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A142F62-EABD-4F66-B86E-BB4331E4F0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0D70B5-2678-4BD9-8232-2E64DFCB31C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11EE55-3D20-469A-BF56-53EF260E52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BD5F49-454F-42A9-9C93-7129F4918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80BD46-2DA5-43B6-AA4C-83E28F8B99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0CCBAD-F1B6-460F-93B0-8996F26701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E5D319-B2F2-45FF-92DC-67BB0E609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5B0C50-C457-4760-A5B2-223A7B15E19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6D559C-DEBE-472E-8454-E3881F8210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71BD92F-8FE2-48A0-975B-01FDBDA4E46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F7C19BA-5667-4788-B17A-88A4AE6A6E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59BF76F-838C-4EEA-BA60-B180F37836A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9.xml"/><Relationship Id="rId7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36.bin"/><Relationship Id="rId5" Type="http://schemas.openxmlformats.org/officeDocument/2006/relationships/oleObject" Target="../embeddings/oleObject35.bin"/><Relationship Id="rId4" Type="http://schemas.openxmlformats.org/officeDocument/2006/relationships/oleObject" Target="../embeddings/oleObject34.bin"/><Relationship Id="rId9" Type="http://schemas.openxmlformats.org/officeDocument/2006/relationships/oleObject" Target="../embeddings/oleObject3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notesSlide" Target="../notesSlides/notesSlide10.xml"/><Relationship Id="rId7" Type="http://schemas.openxmlformats.org/officeDocument/2006/relationships/oleObject" Target="../embeddings/oleObject4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42.bin"/><Relationship Id="rId5" Type="http://schemas.openxmlformats.org/officeDocument/2006/relationships/oleObject" Target="../embeddings/oleObject41.bin"/><Relationship Id="rId4" Type="http://schemas.openxmlformats.org/officeDocument/2006/relationships/oleObject" Target="../embeddings/oleObject40.bin"/><Relationship Id="rId9" Type="http://schemas.openxmlformats.org/officeDocument/2006/relationships/oleObject" Target="../embeddings/oleObject4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0.bin"/><Relationship Id="rId3" Type="http://schemas.openxmlformats.org/officeDocument/2006/relationships/notesSlide" Target="../notesSlides/notesSlide11.xml"/><Relationship Id="rId7" Type="http://schemas.openxmlformats.org/officeDocument/2006/relationships/oleObject" Target="../embeddings/oleObject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48.bin"/><Relationship Id="rId5" Type="http://schemas.openxmlformats.org/officeDocument/2006/relationships/oleObject" Target="../embeddings/oleObject47.bin"/><Relationship Id="rId4" Type="http://schemas.openxmlformats.org/officeDocument/2006/relationships/oleObject" Target="../embeddings/oleObject46.bin"/><Relationship Id="rId9" Type="http://schemas.openxmlformats.org/officeDocument/2006/relationships/oleObject" Target="../embeddings/oleObject5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5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54.bin"/><Relationship Id="rId5" Type="http://schemas.openxmlformats.org/officeDocument/2006/relationships/oleObject" Target="../embeddings/oleObject53.bin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7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2.bin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oleObject6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60.bin"/><Relationship Id="rId5" Type="http://schemas.openxmlformats.org/officeDocument/2006/relationships/oleObject" Target="../embeddings/oleObject59.bin"/><Relationship Id="rId4" Type="http://schemas.openxmlformats.org/officeDocument/2006/relationships/oleObject" Target="../embeddings/oleObject58.bin"/><Relationship Id="rId9" Type="http://schemas.openxmlformats.org/officeDocument/2006/relationships/oleObject" Target="../embeddings/oleObject6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66.bin"/><Relationship Id="rId5" Type="http://schemas.openxmlformats.org/officeDocument/2006/relationships/oleObject" Target="../embeddings/oleObject65.bin"/><Relationship Id="rId4" Type="http://schemas.openxmlformats.org/officeDocument/2006/relationships/oleObject" Target="../embeddings/oleObject6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oleObject" Target="../embeddings/oleObject69.bin"/><Relationship Id="rId4" Type="http://schemas.openxmlformats.org/officeDocument/2006/relationships/oleObject" Target="../embeddings/oleObject68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72.bin"/><Relationship Id="rId5" Type="http://schemas.openxmlformats.org/officeDocument/2006/relationships/oleObject" Target="../embeddings/oleObject71.bin"/><Relationship Id="rId4" Type="http://schemas.openxmlformats.org/officeDocument/2006/relationships/oleObject" Target="../embeddings/oleObject70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8.bin"/><Relationship Id="rId3" Type="http://schemas.openxmlformats.org/officeDocument/2006/relationships/oleObject" Target="../embeddings/oleObject73.bin"/><Relationship Id="rId7" Type="http://schemas.openxmlformats.org/officeDocument/2006/relationships/oleObject" Target="../embeddings/oleObject7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76.bin"/><Relationship Id="rId11" Type="http://schemas.openxmlformats.org/officeDocument/2006/relationships/oleObject" Target="../embeddings/oleObject81.bin"/><Relationship Id="rId5" Type="http://schemas.openxmlformats.org/officeDocument/2006/relationships/oleObject" Target="../embeddings/oleObject75.bin"/><Relationship Id="rId10" Type="http://schemas.openxmlformats.org/officeDocument/2006/relationships/oleObject" Target="../embeddings/oleObject80.bin"/><Relationship Id="rId4" Type="http://schemas.openxmlformats.org/officeDocument/2006/relationships/oleObject" Target="../embeddings/oleObject74.bin"/><Relationship Id="rId9" Type="http://schemas.openxmlformats.org/officeDocument/2006/relationships/oleObject" Target="../embeddings/oleObject79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7.bin"/><Relationship Id="rId3" Type="http://schemas.openxmlformats.org/officeDocument/2006/relationships/oleObject" Target="../embeddings/oleObject82.bin"/><Relationship Id="rId7" Type="http://schemas.openxmlformats.org/officeDocument/2006/relationships/oleObject" Target="../embeddings/oleObject8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85.bin"/><Relationship Id="rId5" Type="http://schemas.openxmlformats.org/officeDocument/2006/relationships/oleObject" Target="../embeddings/oleObject84.bin"/><Relationship Id="rId10" Type="http://schemas.openxmlformats.org/officeDocument/2006/relationships/oleObject" Target="../embeddings/oleObject89.bin"/><Relationship Id="rId4" Type="http://schemas.openxmlformats.org/officeDocument/2006/relationships/oleObject" Target="../embeddings/oleObject83.bin"/><Relationship Id="rId9" Type="http://schemas.openxmlformats.org/officeDocument/2006/relationships/oleObject" Target="../embeddings/oleObject88.bin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3.bin"/><Relationship Id="rId3" Type="http://schemas.openxmlformats.org/officeDocument/2006/relationships/notesSlide" Target="../notesSlides/notesSlide17.xml"/><Relationship Id="rId7" Type="http://schemas.openxmlformats.org/officeDocument/2006/relationships/oleObject" Target="../embeddings/oleObject9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4.jpeg"/><Relationship Id="rId5" Type="http://schemas.openxmlformats.org/officeDocument/2006/relationships/oleObject" Target="../embeddings/oleObject91.bin"/><Relationship Id="rId4" Type="http://schemas.openxmlformats.org/officeDocument/2006/relationships/oleObject" Target="../embeddings/oleObject9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96.bin"/><Relationship Id="rId5" Type="http://schemas.openxmlformats.org/officeDocument/2006/relationships/oleObject" Target="../embeddings/oleObject95.bin"/><Relationship Id="rId4" Type="http://schemas.openxmlformats.org/officeDocument/2006/relationships/oleObject" Target="../embeddings/oleObject9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oleObject" Target="../embeddings/oleObject10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99.bin"/><Relationship Id="rId5" Type="http://schemas.openxmlformats.org/officeDocument/2006/relationships/oleObject" Target="../embeddings/oleObject98.bin"/><Relationship Id="rId4" Type="http://schemas.openxmlformats.org/officeDocument/2006/relationships/oleObject" Target="../embeddings/oleObject97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7" Type="http://schemas.openxmlformats.org/officeDocument/2006/relationships/oleObject" Target="../embeddings/oleObject10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03.bin"/><Relationship Id="rId5" Type="http://schemas.openxmlformats.org/officeDocument/2006/relationships/oleObject" Target="../embeddings/oleObject102.bin"/><Relationship Id="rId4" Type="http://schemas.openxmlformats.org/officeDocument/2006/relationships/oleObject" Target="../embeddings/oleObject101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0.bin"/><Relationship Id="rId3" Type="http://schemas.openxmlformats.org/officeDocument/2006/relationships/oleObject" Target="../embeddings/oleObject105.bin"/><Relationship Id="rId7" Type="http://schemas.openxmlformats.org/officeDocument/2006/relationships/oleObject" Target="../embeddings/oleObject10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08.bin"/><Relationship Id="rId5" Type="http://schemas.openxmlformats.org/officeDocument/2006/relationships/oleObject" Target="../embeddings/oleObject107.bin"/><Relationship Id="rId4" Type="http://schemas.openxmlformats.org/officeDocument/2006/relationships/oleObject" Target="../embeddings/oleObject106.bin"/><Relationship Id="rId9" Type="http://schemas.openxmlformats.org/officeDocument/2006/relationships/oleObject" Target="../embeddings/oleObject111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114.bin"/><Relationship Id="rId4" Type="http://schemas.openxmlformats.org/officeDocument/2006/relationships/oleObject" Target="../embeddings/oleObject11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5.png"/><Relationship Id="rId4" Type="http://schemas.openxmlformats.org/officeDocument/2006/relationships/image" Target="../media/image8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7.bin"/><Relationship Id="rId3" Type="http://schemas.openxmlformats.org/officeDocument/2006/relationships/notesSlide" Target="../notesSlides/notesSlide22.xml"/><Relationship Id="rId7" Type="http://schemas.openxmlformats.org/officeDocument/2006/relationships/oleObject" Target="../embeddings/oleObject1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15.bin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19.bin"/><Relationship Id="rId5" Type="http://schemas.openxmlformats.org/officeDocument/2006/relationships/oleObject" Target="../embeddings/oleObject118.bin"/><Relationship Id="rId4" Type="http://schemas.openxmlformats.org/officeDocument/2006/relationships/image" Target="../media/image101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5.pn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08.emf"/><Relationship Id="rId5" Type="http://schemas.openxmlformats.org/officeDocument/2006/relationships/oleObject" Target="../embeddings/oleObject120.bin"/><Relationship Id="rId4" Type="http://schemas.openxmlformats.org/officeDocument/2006/relationships/image" Target="../media/image107.e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3.bin"/><Relationship Id="rId3" Type="http://schemas.openxmlformats.org/officeDocument/2006/relationships/notesSlide" Target="../notesSlides/notesSlide28.xml"/><Relationship Id="rId7" Type="http://schemas.openxmlformats.org/officeDocument/2006/relationships/oleObject" Target="../embeddings/oleObject1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oleObject" Target="../embeddings/oleObject121.bin"/><Relationship Id="rId5" Type="http://schemas.openxmlformats.org/officeDocument/2006/relationships/image" Target="../media/image113.png"/><Relationship Id="rId4" Type="http://schemas.openxmlformats.org/officeDocument/2006/relationships/image" Target="../media/image112.e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image" Target="../media/image1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8.png"/><Relationship Id="rId5" Type="http://schemas.openxmlformats.org/officeDocument/2006/relationships/image" Target="../media/image117.png"/><Relationship Id="rId4" Type="http://schemas.openxmlformats.org/officeDocument/2006/relationships/image" Target="../media/image1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oleObject" Target="../embeddings/oleObject10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.bin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6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oleObject" Target="../embeddings/oleObject127.bin"/><Relationship Id="rId5" Type="http://schemas.openxmlformats.org/officeDocument/2006/relationships/oleObject" Target="../embeddings/oleObject126.bin"/><Relationship Id="rId4" Type="http://schemas.openxmlformats.org/officeDocument/2006/relationships/oleObject" Target="../embeddings/oleObject12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8.bin"/><Relationship Id="rId7" Type="http://schemas.openxmlformats.org/officeDocument/2006/relationships/oleObject" Target="../embeddings/oleObject1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31.bin"/><Relationship Id="rId5" Type="http://schemas.openxmlformats.org/officeDocument/2006/relationships/oleObject" Target="../embeddings/oleObject130.bin"/><Relationship Id="rId4" Type="http://schemas.openxmlformats.org/officeDocument/2006/relationships/oleObject" Target="../embeddings/oleObject129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135.bin"/><Relationship Id="rId5" Type="http://schemas.openxmlformats.org/officeDocument/2006/relationships/image" Target="../media/image136.png"/><Relationship Id="rId4" Type="http://schemas.openxmlformats.org/officeDocument/2006/relationships/oleObject" Target="../embeddings/oleObject134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2.bin"/><Relationship Id="rId3" Type="http://schemas.openxmlformats.org/officeDocument/2006/relationships/oleObject" Target="../embeddings/oleObject137.bin"/><Relationship Id="rId7" Type="http://schemas.openxmlformats.org/officeDocument/2006/relationships/oleObject" Target="../embeddings/oleObject1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140.bin"/><Relationship Id="rId5" Type="http://schemas.openxmlformats.org/officeDocument/2006/relationships/oleObject" Target="../embeddings/oleObject139.bin"/><Relationship Id="rId10" Type="http://schemas.openxmlformats.org/officeDocument/2006/relationships/oleObject" Target="../embeddings/oleObject144.bin"/><Relationship Id="rId4" Type="http://schemas.openxmlformats.org/officeDocument/2006/relationships/oleObject" Target="../embeddings/oleObject138.bin"/><Relationship Id="rId9" Type="http://schemas.openxmlformats.org/officeDocument/2006/relationships/oleObject" Target="../embeddings/oleObject143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0.bin"/><Relationship Id="rId3" Type="http://schemas.openxmlformats.org/officeDocument/2006/relationships/oleObject" Target="../embeddings/oleObject145.bin"/><Relationship Id="rId7" Type="http://schemas.openxmlformats.org/officeDocument/2006/relationships/oleObject" Target="../embeddings/oleObject14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148.bin"/><Relationship Id="rId5" Type="http://schemas.openxmlformats.org/officeDocument/2006/relationships/oleObject" Target="../embeddings/oleObject147.bin"/><Relationship Id="rId4" Type="http://schemas.openxmlformats.org/officeDocument/2006/relationships/oleObject" Target="../embeddings/oleObject146.bin"/><Relationship Id="rId9" Type="http://schemas.openxmlformats.org/officeDocument/2006/relationships/oleObject" Target="../embeddings/oleObject151.bin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55.bin"/><Relationship Id="rId5" Type="http://schemas.openxmlformats.org/officeDocument/2006/relationships/oleObject" Target="../embeddings/oleObject154.bin"/><Relationship Id="rId4" Type="http://schemas.openxmlformats.org/officeDocument/2006/relationships/oleObject" Target="../embeddings/oleObject153.bin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3.vml"/><Relationship Id="rId4" Type="http://schemas.openxmlformats.org/officeDocument/2006/relationships/oleObject" Target="../embeddings/oleObject157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1.png"/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3.bin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2.bin"/><Relationship Id="rId10" Type="http://schemas.openxmlformats.org/officeDocument/2006/relationships/oleObject" Target="../embeddings/oleObject17.bin"/><Relationship Id="rId4" Type="http://schemas.openxmlformats.org/officeDocument/2006/relationships/oleObject" Target="../embeddings/oleObject11.bin"/><Relationship Id="rId9" Type="http://schemas.openxmlformats.org/officeDocument/2006/relationships/oleObject" Target="../embeddings/oleObject16.bin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9.bin"/><Relationship Id="rId3" Type="http://schemas.openxmlformats.org/officeDocument/2006/relationships/image" Target="../media/image155.png"/><Relationship Id="rId7" Type="http://schemas.openxmlformats.org/officeDocument/2006/relationships/oleObject" Target="../embeddings/oleObject15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158.png"/><Relationship Id="rId5" Type="http://schemas.openxmlformats.org/officeDocument/2006/relationships/image" Target="../media/image157.png"/><Relationship Id="rId10" Type="http://schemas.openxmlformats.org/officeDocument/2006/relationships/oleObject" Target="../embeddings/oleObject161.bin"/><Relationship Id="rId4" Type="http://schemas.openxmlformats.org/officeDocument/2006/relationships/image" Target="../media/image156.png"/><Relationship Id="rId9" Type="http://schemas.openxmlformats.org/officeDocument/2006/relationships/oleObject" Target="../embeddings/oleObject160.bin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65.bin"/><Relationship Id="rId5" Type="http://schemas.openxmlformats.org/officeDocument/2006/relationships/oleObject" Target="../embeddings/oleObject164.bin"/><Relationship Id="rId4" Type="http://schemas.openxmlformats.org/officeDocument/2006/relationships/oleObject" Target="../embeddings/oleObject163.bin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5.png"/><Relationship Id="rId2" Type="http://schemas.openxmlformats.org/officeDocument/2006/relationships/image" Target="../media/image1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8.png"/><Relationship Id="rId5" Type="http://schemas.openxmlformats.org/officeDocument/2006/relationships/image" Target="../media/image167.png"/><Relationship Id="rId4" Type="http://schemas.openxmlformats.org/officeDocument/2006/relationships/image" Target="../media/image166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6.vml"/><Relationship Id="rId5" Type="http://schemas.openxmlformats.org/officeDocument/2006/relationships/oleObject" Target="../embeddings/oleObject168.bin"/><Relationship Id="rId4" Type="http://schemas.openxmlformats.org/officeDocument/2006/relationships/oleObject" Target="../embeddings/oleObject167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3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1.bin"/><Relationship Id="rId5" Type="http://schemas.openxmlformats.org/officeDocument/2006/relationships/oleObject" Target="../embeddings/oleObject20.bin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4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26.bin"/><Relationship Id="rId4" Type="http://schemas.openxmlformats.org/officeDocument/2006/relationships/oleObject" Target="../embeddings/oleObject2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28.bin"/><Relationship Id="rId4" Type="http://schemas.openxmlformats.org/officeDocument/2006/relationships/oleObject" Target="../embeddings/oleObject27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3.bin"/><Relationship Id="rId3" Type="http://schemas.openxmlformats.org/officeDocument/2006/relationships/notesSlide" Target="../notesSlides/notesSlide8.xml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1.bin"/><Relationship Id="rId5" Type="http://schemas.openxmlformats.org/officeDocument/2006/relationships/oleObject" Target="../embeddings/oleObject30.bin"/><Relationship Id="rId4" Type="http://schemas.openxmlformats.org/officeDocument/2006/relationships/oleObject" Target="../embeddings/oleObject29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3"/>
          <p:cNvSpPr>
            <a:spLocks noChangeArrowheads="1"/>
          </p:cNvSpPr>
          <p:nvPr/>
        </p:nvSpPr>
        <p:spPr bwMode="auto">
          <a:xfrm>
            <a:off x="219808" y="285750"/>
            <a:ext cx="8686800" cy="6248400"/>
          </a:xfrm>
          <a:prstGeom prst="rect">
            <a:avLst/>
          </a:prstGeom>
          <a:solidFill>
            <a:srgbClr val="CCFF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/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500034" y="1214422"/>
            <a:ext cx="82296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Lecture course.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2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Electronic structure of topological insulators and superconductors</a:t>
            </a:r>
          </a:p>
          <a:p>
            <a:pPr algn="ctr"/>
            <a:endParaRPr lang="en-US" sz="32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Part 2: Superconductivity in topologically nontrivial systems</a:t>
            </a:r>
          </a:p>
        </p:txBody>
      </p:sp>
      <p:sp>
        <p:nvSpPr>
          <p:cNvPr id="13316" name="Text Box 61"/>
          <p:cNvSpPr txBox="1">
            <a:spLocks noChangeArrowheads="1"/>
          </p:cNvSpPr>
          <p:nvPr/>
        </p:nvSpPr>
        <p:spPr bwMode="auto">
          <a:xfrm>
            <a:off x="3000364" y="4286256"/>
            <a:ext cx="28849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 smtClean="0"/>
              <a:t>A. S. </a:t>
            </a:r>
            <a:r>
              <a:rPr lang="en-US" sz="2800" b="1" i="1" dirty="0" err="1" smtClean="0"/>
              <a:t>Mel’nikov</a:t>
            </a:r>
            <a:endParaRPr lang="en-US" sz="2800" b="1" i="1" dirty="0"/>
          </a:p>
        </p:txBody>
      </p:sp>
      <p:sp>
        <p:nvSpPr>
          <p:cNvPr id="13317" name="Text Box 62"/>
          <p:cNvSpPr txBox="1">
            <a:spLocks noChangeArrowheads="1"/>
          </p:cNvSpPr>
          <p:nvPr/>
        </p:nvSpPr>
        <p:spPr bwMode="auto">
          <a:xfrm>
            <a:off x="1000100" y="5643578"/>
            <a:ext cx="6871188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Institute for Physics of Microstructures RAS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 i="1" dirty="0">
                <a:latin typeface="Times New Roman" pitchFamily="18" charset="0"/>
                <a:cs typeface="Times New Roman" pitchFamily="18" charset="0"/>
              </a:rPr>
              <a:t>Nizhny Novgorod, Russia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Прямоугольник 1"/>
          <p:cNvSpPr>
            <a:spLocks noChangeArrowheads="1"/>
          </p:cNvSpPr>
          <p:nvPr/>
        </p:nvSpPr>
        <p:spPr bwMode="auto">
          <a:xfrm>
            <a:off x="214282" y="549276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Peculiarities of the </a:t>
            </a:r>
            <a:r>
              <a:rPr lang="en-US" sz="2400" b="1" dirty="0" err="1" smtClean="0">
                <a:solidFill>
                  <a:srgbClr val="0000FF"/>
                </a:solidFill>
              </a:rPr>
              <a:t>quasiclassical</a:t>
            </a:r>
            <a:r>
              <a:rPr lang="en-US" sz="2400" b="1" dirty="0" smtClean="0">
                <a:solidFill>
                  <a:srgbClr val="0000FF"/>
                </a:solidFill>
              </a:rPr>
              <a:t> approach in </a:t>
            </a:r>
            <a:r>
              <a:rPr lang="en-US" sz="2400" b="1" dirty="0" err="1" smtClean="0">
                <a:solidFill>
                  <a:srgbClr val="0000FF"/>
                </a:solidFill>
              </a:rPr>
              <a:t>BdG</a:t>
            </a:r>
            <a:r>
              <a:rPr lang="en-US" sz="2400" b="1" dirty="0" smtClean="0">
                <a:solidFill>
                  <a:srgbClr val="0000FF"/>
                </a:solidFill>
              </a:rPr>
              <a:t> equations</a:t>
            </a:r>
            <a:endParaRPr lang="ru-RU" sz="2400" dirty="0"/>
          </a:p>
        </p:txBody>
      </p:sp>
      <p:cxnSp>
        <p:nvCxnSpPr>
          <p:cNvPr id="13321" name="Прямая со стрелкой 65"/>
          <p:cNvCxnSpPr>
            <a:cxnSpLocks noChangeShapeType="1"/>
          </p:cNvCxnSpPr>
          <p:nvPr/>
        </p:nvCxnSpPr>
        <p:spPr bwMode="auto">
          <a:xfrm rot="5400000">
            <a:off x="1465934" y="4325267"/>
            <a:ext cx="500063" cy="293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graphicFrame>
        <p:nvGraphicFramePr>
          <p:cNvPr id="13314" name="Object 48"/>
          <p:cNvGraphicFramePr>
            <a:graphicFrameLocks noChangeAspect="1"/>
          </p:cNvGraphicFramePr>
          <p:nvPr/>
        </p:nvGraphicFramePr>
        <p:xfrm>
          <a:off x="1248508" y="3644900"/>
          <a:ext cx="325315" cy="890588"/>
        </p:xfrm>
        <a:graphic>
          <a:graphicData uri="http://schemas.openxmlformats.org/presentationml/2006/ole">
            <p:oleObj spid="_x0000_s176130" name="Формула" r:id="rId4" imgW="152280" imgH="419040" progId="Equation.3">
              <p:embed/>
            </p:oleObj>
          </a:graphicData>
        </a:graphic>
      </p:graphicFrame>
      <p:cxnSp>
        <p:nvCxnSpPr>
          <p:cNvPr id="13322" name="Прямая со стрелкой 75"/>
          <p:cNvCxnSpPr>
            <a:cxnSpLocks noChangeShapeType="1"/>
          </p:cNvCxnSpPr>
          <p:nvPr/>
        </p:nvCxnSpPr>
        <p:spPr bwMode="auto">
          <a:xfrm>
            <a:off x="1381858" y="4581525"/>
            <a:ext cx="5649057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3323" name="Прямая со стрелкой 79"/>
          <p:cNvCxnSpPr>
            <a:cxnSpLocks noChangeShapeType="1"/>
          </p:cNvCxnSpPr>
          <p:nvPr/>
        </p:nvCxnSpPr>
        <p:spPr bwMode="auto">
          <a:xfrm rot="5400000" flipH="1" flipV="1">
            <a:off x="3347122" y="3816412"/>
            <a:ext cx="1785938" cy="146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13315" name="Object 1032"/>
          <p:cNvGraphicFramePr>
            <a:graphicFrameLocks noChangeAspect="1"/>
          </p:cNvGraphicFramePr>
          <p:nvPr/>
        </p:nvGraphicFramePr>
        <p:xfrm>
          <a:off x="4104543" y="2606676"/>
          <a:ext cx="567103" cy="347663"/>
        </p:xfrm>
        <a:graphic>
          <a:graphicData uri="http://schemas.openxmlformats.org/presentationml/2006/ole">
            <p:oleObj spid="_x0000_s176131" name="Формула" r:id="rId5" imgW="330120" imgH="203040" progId="Equation.3">
              <p:embed/>
            </p:oleObj>
          </a:graphicData>
        </a:graphic>
      </p:graphicFrame>
      <p:graphicFrame>
        <p:nvGraphicFramePr>
          <p:cNvPr id="13316" name="Object 50"/>
          <p:cNvGraphicFramePr>
            <a:graphicFrameLocks noChangeAspect="1"/>
          </p:cNvGraphicFramePr>
          <p:nvPr/>
        </p:nvGraphicFramePr>
        <p:xfrm>
          <a:off x="6742235" y="4191001"/>
          <a:ext cx="589085" cy="347663"/>
        </p:xfrm>
        <a:graphic>
          <a:graphicData uri="http://schemas.openxmlformats.org/presentationml/2006/ole">
            <p:oleObj spid="_x0000_s176132" name="Формула" r:id="rId6" imgW="342720" imgH="203040" progId="Equation.3">
              <p:embed/>
            </p:oleObj>
          </a:graphicData>
        </a:graphic>
      </p:graphicFrame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5901104" y="4724400"/>
          <a:ext cx="328246" cy="369888"/>
        </p:xfrm>
        <a:graphic>
          <a:graphicData uri="http://schemas.openxmlformats.org/presentationml/2006/ole">
            <p:oleObj spid="_x0000_s176133" name="Формула" r:id="rId7" imgW="190440" imgH="215640" progId="Equation.3">
              <p:embed/>
            </p:oleObj>
          </a:graphicData>
        </a:graphic>
      </p:graphicFrame>
      <p:graphicFrame>
        <p:nvGraphicFramePr>
          <p:cNvPr id="13318" name="Object 6"/>
          <p:cNvGraphicFramePr>
            <a:graphicFrameLocks noChangeAspect="1"/>
          </p:cNvGraphicFramePr>
          <p:nvPr/>
        </p:nvGraphicFramePr>
        <p:xfrm>
          <a:off x="3710354" y="1584325"/>
          <a:ext cx="1081454" cy="654050"/>
        </p:xfrm>
        <a:graphic>
          <a:graphicData uri="http://schemas.openxmlformats.org/presentationml/2006/ole">
            <p:oleObj spid="_x0000_s176134" name="Формула" r:id="rId8" imgW="431640" imgH="241200" progId="Equation.3">
              <p:embed/>
            </p:oleObj>
          </a:graphicData>
        </a:graphic>
      </p:graphicFrame>
      <p:graphicFrame>
        <p:nvGraphicFramePr>
          <p:cNvPr id="13319" name="Object 7"/>
          <p:cNvGraphicFramePr>
            <a:graphicFrameLocks noChangeAspect="1"/>
          </p:cNvGraphicFramePr>
          <p:nvPr/>
        </p:nvGraphicFramePr>
        <p:xfrm>
          <a:off x="2244970" y="4724400"/>
          <a:ext cx="524608" cy="369888"/>
        </p:xfrm>
        <a:graphic>
          <a:graphicData uri="http://schemas.openxmlformats.org/presentationml/2006/ole">
            <p:oleObj spid="_x0000_s176135" name="Формула" r:id="rId9" imgW="304560" imgH="215640" progId="Equation.3">
              <p:embed/>
            </p:oleObj>
          </a:graphicData>
        </a:graphic>
      </p:graphicFrame>
      <p:cxnSp>
        <p:nvCxnSpPr>
          <p:cNvPr id="13324" name="Прямая соединительная линия 19"/>
          <p:cNvCxnSpPr>
            <a:cxnSpLocks noChangeShapeType="1"/>
          </p:cNvCxnSpPr>
          <p:nvPr/>
        </p:nvCxnSpPr>
        <p:spPr bwMode="auto">
          <a:xfrm rot="5400000">
            <a:off x="5111445" y="4472782"/>
            <a:ext cx="237648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25" name="Прямая соединительная линия 21"/>
          <p:cNvCxnSpPr>
            <a:cxnSpLocks noChangeShapeType="1"/>
          </p:cNvCxnSpPr>
          <p:nvPr/>
        </p:nvCxnSpPr>
        <p:spPr bwMode="auto">
          <a:xfrm rot="5400000">
            <a:off x="991577" y="4545013"/>
            <a:ext cx="23749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3326" name="Овал 22"/>
          <p:cNvSpPr>
            <a:spLocks noChangeArrowheads="1"/>
          </p:cNvSpPr>
          <p:nvPr/>
        </p:nvSpPr>
        <p:spPr bwMode="auto">
          <a:xfrm>
            <a:off x="2378319" y="4508501"/>
            <a:ext cx="133350" cy="1444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7" name="Овал 23"/>
          <p:cNvSpPr>
            <a:spLocks noChangeArrowheads="1"/>
          </p:cNvSpPr>
          <p:nvPr/>
        </p:nvSpPr>
        <p:spPr bwMode="auto">
          <a:xfrm>
            <a:off x="1846385" y="4508501"/>
            <a:ext cx="133350" cy="1444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8" name="Овал 24"/>
          <p:cNvSpPr>
            <a:spLocks noChangeArrowheads="1"/>
          </p:cNvSpPr>
          <p:nvPr/>
        </p:nvSpPr>
        <p:spPr bwMode="auto">
          <a:xfrm>
            <a:off x="5968512" y="4508501"/>
            <a:ext cx="131885" cy="1444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29" name="Овал 25"/>
          <p:cNvSpPr>
            <a:spLocks noChangeArrowheads="1"/>
          </p:cNvSpPr>
          <p:nvPr/>
        </p:nvSpPr>
        <p:spPr bwMode="auto">
          <a:xfrm>
            <a:off x="6498981" y="4508501"/>
            <a:ext cx="133350" cy="1444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45" name="Прямая со стрелкой 65"/>
          <p:cNvCxnSpPr>
            <a:cxnSpLocks noChangeShapeType="1"/>
          </p:cNvCxnSpPr>
          <p:nvPr/>
        </p:nvCxnSpPr>
        <p:spPr bwMode="auto">
          <a:xfrm rot="5400000">
            <a:off x="1465934" y="4325267"/>
            <a:ext cx="500063" cy="293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graphicFrame>
        <p:nvGraphicFramePr>
          <p:cNvPr id="14338" name="Object 48"/>
          <p:cNvGraphicFramePr>
            <a:graphicFrameLocks noChangeAspect="1"/>
          </p:cNvGraphicFramePr>
          <p:nvPr/>
        </p:nvGraphicFramePr>
        <p:xfrm>
          <a:off x="1248508" y="3644900"/>
          <a:ext cx="325315" cy="890588"/>
        </p:xfrm>
        <a:graphic>
          <a:graphicData uri="http://schemas.openxmlformats.org/presentationml/2006/ole">
            <p:oleObj spid="_x0000_s177154" name="Формула" r:id="rId4" imgW="152280" imgH="419040" progId="Equation.3">
              <p:embed/>
            </p:oleObj>
          </a:graphicData>
        </a:graphic>
      </p:graphicFrame>
      <p:cxnSp>
        <p:nvCxnSpPr>
          <p:cNvPr id="14346" name="Прямая со стрелкой 75"/>
          <p:cNvCxnSpPr>
            <a:cxnSpLocks noChangeShapeType="1"/>
          </p:cNvCxnSpPr>
          <p:nvPr/>
        </p:nvCxnSpPr>
        <p:spPr bwMode="auto">
          <a:xfrm>
            <a:off x="1381858" y="4581525"/>
            <a:ext cx="5649057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347" name="Прямая со стрелкой 79"/>
          <p:cNvCxnSpPr>
            <a:cxnSpLocks noChangeShapeType="1"/>
          </p:cNvCxnSpPr>
          <p:nvPr/>
        </p:nvCxnSpPr>
        <p:spPr bwMode="auto">
          <a:xfrm rot="5400000" flipH="1" flipV="1">
            <a:off x="3347122" y="3816412"/>
            <a:ext cx="1785938" cy="146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14339" name="Object 1032"/>
          <p:cNvGraphicFramePr>
            <a:graphicFrameLocks noChangeAspect="1"/>
          </p:cNvGraphicFramePr>
          <p:nvPr/>
        </p:nvGraphicFramePr>
        <p:xfrm>
          <a:off x="4104543" y="2606676"/>
          <a:ext cx="567103" cy="347663"/>
        </p:xfrm>
        <a:graphic>
          <a:graphicData uri="http://schemas.openxmlformats.org/presentationml/2006/ole">
            <p:oleObj spid="_x0000_s177155" name="Формула" r:id="rId5" imgW="330120" imgH="203040" progId="Equation.3">
              <p:embed/>
            </p:oleObj>
          </a:graphicData>
        </a:graphic>
      </p:graphicFrame>
      <p:graphicFrame>
        <p:nvGraphicFramePr>
          <p:cNvPr id="14340" name="Object 50"/>
          <p:cNvGraphicFramePr>
            <a:graphicFrameLocks noChangeAspect="1"/>
          </p:cNvGraphicFramePr>
          <p:nvPr/>
        </p:nvGraphicFramePr>
        <p:xfrm>
          <a:off x="6742235" y="4191001"/>
          <a:ext cx="589085" cy="347663"/>
        </p:xfrm>
        <a:graphic>
          <a:graphicData uri="http://schemas.openxmlformats.org/presentationml/2006/ole">
            <p:oleObj spid="_x0000_s177156" name="Формула" r:id="rId6" imgW="342720" imgH="203040" progId="Equation.3">
              <p:embed/>
            </p:oleObj>
          </a:graphicData>
        </a:graphic>
      </p:graphicFrame>
      <p:graphicFrame>
        <p:nvGraphicFramePr>
          <p:cNvPr id="14341" name="Object 5"/>
          <p:cNvGraphicFramePr>
            <a:graphicFrameLocks noChangeAspect="1"/>
          </p:cNvGraphicFramePr>
          <p:nvPr/>
        </p:nvGraphicFramePr>
        <p:xfrm>
          <a:off x="5901104" y="4724400"/>
          <a:ext cx="328246" cy="369888"/>
        </p:xfrm>
        <a:graphic>
          <a:graphicData uri="http://schemas.openxmlformats.org/presentationml/2006/ole">
            <p:oleObj spid="_x0000_s177157" name="Формула" r:id="rId7" imgW="190440" imgH="215640" progId="Equation.3">
              <p:embed/>
            </p:oleObj>
          </a:graphicData>
        </a:graphic>
      </p:graphicFrame>
      <p:graphicFrame>
        <p:nvGraphicFramePr>
          <p:cNvPr id="14342" name="Object 6"/>
          <p:cNvGraphicFramePr>
            <a:graphicFrameLocks noChangeAspect="1"/>
          </p:cNvGraphicFramePr>
          <p:nvPr/>
        </p:nvGraphicFramePr>
        <p:xfrm>
          <a:off x="3710354" y="1584325"/>
          <a:ext cx="1081454" cy="654050"/>
        </p:xfrm>
        <a:graphic>
          <a:graphicData uri="http://schemas.openxmlformats.org/presentationml/2006/ole">
            <p:oleObj spid="_x0000_s177158" name="Формула" r:id="rId8" imgW="431640" imgH="241200" progId="Equation.3">
              <p:embed/>
            </p:oleObj>
          </a:graphicData>
        </a:graphic>
      </p:graphicFrame>
      <p:graphicFrame>
        <p:nvGraphicFramePr>
          <p:cNvPr id="14343" name="Object 7"/>
          <p:cNvGraphicFramePr>
            <a:graphicFrameLocks noChangeAspect="1"/>
          </p:cNvGraphicFramePr>
          <p:nvPr/>
        </p:nvGraphicFramePr>
        <p:xfrm>
          <a:off x="2244970" y="4724400"/>
          <a:ext cx="524608" cy="369888"/>
        </p:xfrm>
        <a:graphic>
          <a:graphicData uri="http://schemas.openxmlformats.org/presentationml/2006/ole">
            <p:oleObj spid="_x0000_s177159" name="Формула" r:id="rId9" imgW="304560" imgH="215640" progId="Equation.3">
              <p:embed/>
            </p:oleObj>
          </a:graphicData>
        </a:graphic>
      </p:graphicFrame>
      <p:cxnSp>
        <p:nvCxnSpPr>
          <p:cNvPr id="14348" name="Прямая соединительная линия 19"/>
          <p:cNvCxnSpPr>
            <a:cxnSpLocks noChangeShapeType="1"/>
          </p:cNvCxnSpPr>
          <p:nvPr/>
        </p:nvCxnSpPr>
        <p:spPr bwMode="auto">
          <a:xfrm rot="5400000">
            <a:off x="5111445" y="4472782"/>
            <a:ext cx="237648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49" name="Прямая соединительная линия 21"/>
          <p:cNvCxnSpPr>
            <a:cxnSpLocks noChangeShapeType="1"/>
          </p:cNvCxnSpPr>
          <p:nvPr/>
        </p:nvCxnSpPr>
        <p:spPr bwMode="auto">
          <a:xfrm rot="5400000">
            <a:off x="991577" y="4545013"/>
            <a:ext cx="23749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4350" name="Овал 22"/>
          <p:cNvSpPr>
            <a:spLocks noChangeArrowheads="1"/>
          </p:cNvSpPr>
          <p:nvPr/>
        </p:nvSpPr>
        <p:spPr bwMode="auto">
          <a:xfrm>
            <a:off x="2244970" y="4508501"/>
            <a:ext cx="133350" cy="1444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1" name="Овал 23"/>
          <p:cNvSpPr>
            <a:spLocks noChangeArrowheads="1"/>
          </p:cNvSpPr>
          <p:nvPr/>
        </p:nvSpPr>
        <p:spPr bwMode="auto">
          <a:xfrm>
            <a:off x="1979735" y="4508501"/>
            <a:ext cx="133350" cy="1444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2" name="Овал 24"/>
          <p:cNvSpPr>
            <a:spLocks noChangeArrowheads="1"/>
          </p:cNvSpPr>
          <p:nvPr/>
        </p:nvSpPr>
        <p:spPr bwMode="auto">
          <a:xfrm>
            <a:off x="6100396" y="4508501"/>
            <a:ext cx="133350" cy="1444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53" name="Овал 25"/>
          <p:cNvSpPr>
            <a:spLocks noChangeArrowheads="1"/>
          </p:cNvSpPr>
          <p:nvPr/>
        </p:nvSpPr>
        <p:spPr bwMode="auto">
          <a:xfrm>
            <a:off x="6367097" y="4508501"/>
            <a:ext cx="131885" cy="1444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214282" y="549276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Peculiarities of the </a:t>
            </a:r>
            <a:r>
              <a:rPr lang="en-US" sz="2400" b="1" dirty="0" err="1" smtClean="0">
                <a:solidFill>
                  <a:srgbClr val="0000FF"/>
                </a:solidFill>
              </a:rPr>
              <a:t>quasiclassical</a:t>
            </a:r>
            <a:r>
              <a:rPr lang="en-US" sz="2400" b="1" dirty="0" smtClean="0">
                <a:solidFill>
                  <a:srgbClr val="0000FF"/>
                </a:solidFill>
              </a:rPr>
              <a:t> approach in </a:t>
            </a:r>
            <a:r>
              <a:rPr lang="en-US" sz="2400" b="1" dirty="0" err="1" smtClean="0">
                <a:solidFill>
                  <a:srgbClr val="0000FF"/>
                </a:solidFill>
              </a:rPr>
              <a:t>BdG</a:t>
            </a:r>
            <a:r>
              <a:rPr lang="en-US" sz="2400" b="1" dirty="0" smtClean="0">
                <a:solidFill>
                  <a:srgbClr val="0000FF"/>
                </a:solidFill>
              </a:rPr>
              <a:t> equations</a:t>
            </a:r>
            <a:endParaRPr lang="ru-RU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69" name="Прямая со стрелкой 65"/>
          <p:cNvCxnSpPr>
            <a:cxnSpLocks noChangeShapeType="1"/>
          </p:cNvCxnSpPr>
          <p:nvPr/>
        </p:nvCxnSpPr>
        <p:spPr bwMode="auto">
          <a:xfrm rot="5400000">
            <a:off x="1465934" y="4325267"/>
            <a:ext cx="500063" cy="293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graphicFrame>
        <p:nvGraphicFramePr>
          <p:cNvPr id="15362" name="Object 48"/>
          <p:cNvGraphicFramePr>
            <a:graphicFrameLocks noChangeAspect="1"/>
          </p:cNvGraphicFramePr>
          <p:nvPr/>
        </p:nvGraphicFramePr>
        <p:xfrm>
          <a:off x="1248508" y="3644900"/>
          <a:ext cx="325315" cy="890588"/>
        </p:xfrm>
        <a:graphic>
          <a:graphicData uri="http://schemas.openxmlformats.org/presentationml/2006/ole">
            <p:oleObj spid="_x0000_s178178" name="Формула" r:id="rId4" imgW="152280" imgH="419040" progId="Equation.3">
              <p:embed/>
            </p:oleObj>
          </a:graphicData>
        </a:graphic>
      </p:graphicFrame>
      <p:cxnSp>
        <p:nvCxnSpPr>
          <p:cNvPr id="15370" name="Прямая со стрелкой 75"/>
          <p:cNvCxnSpPr>
            <a:cxnSpLocks noChangeShapeType="1"/>
          </p:cNvCxnSpPr>
          <p:nvPr/>
        </p:nvCxnSpPr>
        <p:spPr bwMode="auto">
          <a:xfrm>
            <a:off x="1381858" y="4581525"/>
            <a:ext cx="5649057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5371" name="Прямая со стрелкой 79"/>
          <p:cNvCxnSpPr>
            <a:cxnSpLocks noChangeShapeType="1"/>
          </p:cNvCxnSpPr>
          <p:nvPr/>
        </p:nvCxnSpPr>
        <p:spPr bwMode="auto">
          <a:xfrm rot="5400000" flipH="1" flipV="1">
            <a:off x="3347122" y="3816412"/>
            <a:ext cx="1785938" cy="146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15363" name="Object 1032"/>
          <p:cNvGraphicFramePr>
            <a:graphicFrameLocks noChangeAspect="1"/>
          </p:cNvGraphicFramePr>
          <p:nvPr/>
        </p:nvGraphicFramePr>
        <p:xfrm>
          <a:off x="4104543" y="2606676"/>
          <a:ext cx="567103" cy="347663"/>
        </p:xfrm>
        <a:graphic>
          <a:graphicData uri="http://schemas.openxmlformats.org/presentationml/2006/ole">
            <p:oleObj spid="_x0000_s178179" name="Формула" r:id="rId5" imgW="330120" imgH="203040" progId="Equation.3">
              <p:embed/>
            </p:oleObj>
          </a:graphicData>
        </a:graphic>
      </p:graphicFrame>
      <p:graphicFrame>
        <p:nvGraphicFramePr>
          <p:cNvPr id="15364" name="Object 50"/>
          <p:cNvGraphicFramePr>
            <a:graphicFrameLocks noChangeAspect="1"/>
          </p:cNvGraphicFramePr>
          <p:nvPr/>
        </p:nvGraphicFramePr>
        <p:xfrm>
          <a:off x="6742235" y="4191001"/>
          <a:ext cx="589085" cy="347663"/>
        </p:xfrm>
        <a:graphic>
          <a:graphicData uri="http://schemas.openxmlformats.org/presentationml/2006/ole">
            <p:oleObj spid="_x0000_s178180" name="Формула" r:id="rId6" imgW="342720" imgH="203040" progId="Equation.3">
              <p:embed/>
            </p:oleObj>
          </a:graphicData>
        </a:graphic>
      </p:graphicFrame>
      <p:graphicFrame>
        <p:nvGraphicFramePr>
          <p:cNvPr id="15365" name="Object 5"/>
          <p:cNvGraphicFramePr>
            <a:graphicFrameLocks noChangeAspect="1"/>
          </p:cNvGraphicFramePr>
          <p:nvPr/>
        </p:nvGraphicFramePr>
        <p:xfrm>
          <a:off x="5901104" y="4724400"/>
          <a:ext cx="328246" cy="369888"/>
        </p:xfrm>
        <a:graphic>
          <a:graphicData uri="http://schemas.openxmlformats.org/presentationml/2006/ole">
            <p:oleObj spid="_x0000_s178181" name="Формула" r:id="rId7" imgW="190440" imgH="215640" progId="Equation.3">
              <p:embed/>
            </p:oleObj>
          </a:graphicData>
        </a:graphic>
      </p:graphicFrame>
      <p:graphicFrame>
        <p:nvGraphicFramePr>
          <p:cNvPr id="15366" name="Object 6"/>
          <p:cNvGraphicFramePr>
            <a:graphicFrameLocks noChangeAspect="1"/>
          </p:cNvGraphicFramePr>
          <p:nvPr/>
        </p:nvGraphicFramePr>
        <p:xfrm>
          <a:off x="3710354" y="1584325"/>
          <a:ext cx="1081454" cy="654050"/>
        </p:xfrm>
        <a:graphic>
          <a:graphicData uri="http://schemas.openxmlformats.org/presentationml/2006/ole">
            <p:oleObj spid="_x0000_s178182" name="Формула" r:id="rId8" imgW="431640" imgH="241200" progId="Equation.3">
              <p:embed/>
            </p:oleObj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/>
        </p:nvGraphicFramePr>
        <p:xfrm>
          <a:off x="2244970" y="4724400"/>
          <a:ext cx="524608" cy="369888"/>
        </p:xfrm>
        <a:graphic>
          <a:graphicData uri="http://schemas.openxmlformats.org/presentationml/2006/ole">
            <p:oleObj spid="_x0000_s178183" name="Формула" r:id="rId9" imgW="304560" imgH="215640" progId="Equation.3">
              <p:embed/>
            </p:oleObj>
          </a:graphicData>
        </a:graphic>
      </p:graphicFrame>
      <p:cxnSp>
        <p:nvCxnSpPr>
          <p:cNvPr id="15372" name="Прямая соединительная линия 19"/>
          <p:cNvCxnSpPr>
            <a:cxnSpLocks noChangeShapeType="1"/>
          </p:cNvCxnSpPr>
          <p:nvPr/>
        </p:nvCxnSpPr>
        <p:spPr bwMode="auto">
          <a:xfrm rot="5400000">
            <a:off x="5111445" y="4472782"/>
            <a:ext cx="237648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3" name="Прямая соединительная линия 21"/>
          <p:cNvCxnSpPr>
            <a:cxnSpLocks noChangeShapeType="1"/>
          </p:cNvCxnSpPr>
          <p:nvPr/>
        </p:nvCxnSpPr>
        <p:spPr bwMode="auto">
          <a:xfrm rot="5400000">
            <a:off x="991577" y="4545013"/>
            <a:ext cx="23749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374" name="Овал 22"/>
          <p:cNvSpPr>
            <a:spLocks noChangeArrowheads="1"/>
          </p:cNvSpPr>
          <p:nvPr/>
        </p:nvSpPr>
        <p:spPr bwMode="auto">
          <a:xfrm>
            <a:off x="2113085" y="4508501"/>
            <a:ext cx="131885" cy="1444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5" name="Овал 23"/>
          <p:cNvSpPr>
            <a:spLocks noChangeArrowheads="1"/>
          </p:cNvSpPr>
          <p:nvPr/>
        </p:nvSpPr>
        <p:spPr bwMode="auto">
          <a:xfrm>
            <a:off x="2113085" y="4508501"/>
            <a:ext cx="131885" cy="1444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6" name="Овал 24"/>
          <p:cNvSpPr>
            <a:spLocks noChangeArrowheads="1"/>
          </p:cNvSpPr>
          <p:nvPr/>
        </p:nvSpPr>
        <p:spPr bwMode="auto">
          <a:xfrm>
            <a:off x="6233747" y="4508501"/>
            <a:ext cx="133350" cy="1444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77" name="Овал 25"/>
          <p:cNvSpPr>
            <a:spLocks noChangeArrowheads="1"/>
          </p:cNvSpPr>
          <p:nvPr/>
        </p:nvSpPr>
        <p:spPr bwMode="auto">
          <a:xfrm>
            <a:off x="6233747" y="4518026"/>
            <a:ext cx="133350" cy="1444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214282" y="549276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Peculiarities of the </a:t>
            </a:r>
            <a:r>
              <a:rPr lang="en-US" sz="2400" b="1" dirty="0" err="1" smtClean="0">
                <a:solidFill>
                  <a:srgbClr val="0000FF"/>
                </a:solidFill>
              </a:rPr>
              <a:t>quasiclassical</a:t>
            </a:r>
            <a:r>
              <a:rPr lang="en-US" sz="2400" b="1" dirty="0" smtClean="0">
                <a:solidFill>
                  <a:srgbClr val="0000FF"/>
                </a:solidFill>
              </a:rPr>
              <a:t> approach in </a:t>
            </a:r>
            <a:r>
              <a:rPr lang="en-US" sz="2400" b="1" dirty="0" err="1" smtClean="0">
                <a:solidFill>
                  <a:srgbClr val="0000FF"/>
                </a:solidFill>
              </a:rPr>
              <a:t>BdG</a:t>
            </a:r>
            <a:r>
              <a:rPr lang="en-US" sz="2400" b="1" dirty="0" smtClean="0">
                <a:solidFill>
                  <a:srgbClr val="0000FF"/>
                </a:solidFill>
              </a:rPr>
              <a:t> equations</a:t>
            </a:r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93" name="Прямая со стрелкой 65"/>
          <p:cNvCxnSpPr>
            <a:cxnSpLocks noChangeShapeType="1"/>
          </p:cNvCxnSpPr>
          <p:nvPr/>
        </p:nvCxnSpPr>
        <p:spPr bwMode="auto">
          <a:xfrm rot="5400000">
            <a:off x="1465934" y="4325267"/>
            <a:ext cx="500063" cy="293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graphicFrame>
        <p:nvGraphicFramePr>
          <p:cNvPr id="16386" name="Object 48"/>
          <p:cNvGraphicFramePr>
            <a:graphicFrameLocks noChangeAspect="1"/>
          </p:cNvGraphicFramePr>
          <p:nvPr/>
        </p:nvGraphicFramePr>
        <p:xfrm>
          <a:off x="1248508" y="3644900"/>
          <a:ext cx="325315" cy="890588"/>
        </p:xfrm>
        <a:graphic>
          <a:graphicData uri="http://schemas.openxmlformats.org/presentationml/2006/ole">
            <p:oleObj spid="_x0000_s179202" name="Формула" r:id="rId4" imgW="152280" imgH="419040" progId="Equation.3">
              <p:embed/>
            </p:oleObj>
          </a:graphicData>
        </a:graphic>
      </p:graphicFrame>
      <p:cxnSp>
        <p:nvCxnSpPr>
          <p:cNvPr id="16394" name="Прямая со стрелкой 75"/>
          <p:cNvCxnSpPr>
            <a:cxnSpLocks noChangeShapeType="1"/>
          </p:cNvCxnSpPr>
          <p:nvPr/>
        </p:nvCxnSpPr>
        <p:spPr bwMode="auto">
          <a:xfrm>
            <a:off x="1381858" y="4581525"/>
            <a:ext cx="5649057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6395" name="Прямая со стрелкой 79"/>
          <p:cNvCxnSpPr>
            <a:cxnSpLocks noChangeShapeType="1"/>
          </p:cNvCxnSpPr>
          <p:nvPr/>
        </p:nvCxnSpPr>
        <p:spPr bwMode="auto">
          <a:xfrm rot="5400000" flipH="1" flipV="1">
            <a:off x="3347122" y="3816412"/>
            <a:ext cx="1785938" cy="146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16387" name="Object 1032"/>
          <p:cNvGraphicFramePr>
            <a:graphicFrameLocks noChangeAspect="1"/>
          </p:cNvGraphicFramePr>
          <p:nvPr/>
        </p:nvGraphicFramePr>
        <p:xfrm>
          <a:off x="4104543" y="2606676"/>
          <a:ext cx="567103" cy="347663"/>
        </p:xfrm>
        <a:graphic>
          <a:graphicData uri="http://schemas.openxmlformats.org/presentationml/2006/ole">
            <p:oleObj spid="_x0000_s179203" name="Формула" r:id="rId5" imgW="330120" imgH="203040" progId="Equation.3">
              <p:embed/>
            </p:oleObj>
          </a:graphicData>
        </a:graphic>
      </p:graphicFrame>
      <p:graphicFrame>
        <p:nvGraphicFramePr>
          <p:cNvPr id="16388" name="Object 50"/>
          <p:cNvGraphicFramePr>
            <a:graphicFrameLocks noChangeAspect="1"/>
          </p:cNvGraphicFramePr>
          <p:nvPr/>
        </p:nvGraphicFramePr>
        <p:xfrm>
          <a:off x="6742235" y="4191001"/>
          <a:ext cx="589085" cy="347663"/>
        </p:xfrm>
        <a:graphic>
          <a:graphicData uri="http://schemas.openxmlformats.org/presentationml/2006/ole">
            <p:oleObj spid="_x0000_s179204" name="Формула" r:id="rId6" imgW="342720" imgH="203040" progId="Equation.3">
              <p:embed/>
            </p:oleObj>
          </a:graphicData>
        </a:graphic>
      </p:graphicFrame>
      <p:graphicFrame>
        <p:nvGraphicFramePr>
          <p:cNvPr id="16389" name="Object 5"/>
          <p:cNvGraphicFramePr>
            <a:graphicFrameLocks noChangeAspect="1"/>
          </p:cNvGraphicFramePr>
          <p:nvPr/>
        </p:nvGraphicFramePr>
        <p:xfrm>
          <a:off x="5901104" y="4724400"/>
          <a:ext cx="328246" cy="369888"/>
        </p:xfrm>
        <a:graphic>
          <a:graphicData uri="http://schemas.openxmlformats.org/presentationml/2006/ole">
            <p:oleObj spid="_x0000_s179205" name="Формула" r:id="rId7" imgW="190440" imgH="215640" progId="Equation.3">
              <p:embed/>
            </p:oleObj>
          </a:graphicData>
        </a:graphic>
      </p:graphicFrame>
      <p:graphicFrame>
        <p:nvGraphicFramePr>
          <p:cNvPr id="16390" name="Object 6"/>
          <p:cNvGraphicFramePr>
            <a:graphicFrameLocks noChangeAspect="1"/>
          </p:cNvGraphicFramePr>
          <p:nvPr/>
        </p:nvGraphicFramePr>
        <p:xfrm>
          <a:off x="3710354" y="1584325"/>
          <a:ext cx="1081454" cy="654050"/>
        </p:xfrm>
        <a:graphic>
          <a:graphicData uri="http://schemas.openxmlformats.org/presentationml/2006/ole">
            <p:oleObj spid="_x0000_s179206" name="Формула" r:id="rId8" imgW="431640" imgH="241200" progId="Equation.3">
              <p:embed/>
            </p:oleObj>
          </a:graphicData>
        </a:graphic>
      </p:graphicFrame>
      <p:graphicFrame>
        <p:nvGraphicFramePr>
          <p:cNvPr id="16391" name="Object 7"/>
          <p:cNvGraphicFramePr>
            <a:graphicFrameLocks noChangeAspect="1"/>
          </p:cNvGraphicFramePr>
          <p:nvPr/>
        </p:nvGraphicFramePr>
        <p:xfrm>
          <a:off x="2244970" y="4724400"/>
          <a:ext cx="524608" cy="369888"/>
        </p:xfrm>
        <a:graphic>
          <a:graphicData uri="http://schemas.openxmlformats.org/presentationml/2006/ole">
            <p:oleObj spid="_x0000_s179207" name="Формула" r:id="rId9" imgW="304560" imgH="215640" progId="Equation.3">
              <p:embed/>
            </p:oleObj>
          </a:graphicData>
        </a:graphic>
      </p:graphicFrame>
      <p:cxnSp>
        <p:nvCxnSpPr>
          <p:cNvPr id="16396" name="Прямая соединительная линия 19"/>
          <p:cNvCxnSpPr>
            <a:cxnSpLocks noChangeShapeType="1"/>
          </p:cNvCxnSpPr>
          <p:nvPr/>
        </p:nvCxnSpPr>
        <p:spPr bwMode="auto">
          <a:xfrm rot="5400000">
            <a:off x="5111445" y="4472782"/>
            <a:ext cx="237648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97" name="Прямая соединительная линия 21"/>
          <p:cNvCxnSpPr>
            <a:cxnSpLocks noChangeShapeType="1"/>
          </p:cNvCxnSpPr>
          <p:nvPr/>
        </p:nvCxnSpPr>
        <p:spPr bwMode="auto">
          <a:xfrm rot="5400000">
            <a:off x="991577" y="4545013"/>
            <a:ext cx="23749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6398" name="Овал 22"/>
          <p:cNvSpPr>
            <a:spLocks noChangeArrowheads="1"/>
          </p:cNvSpPr>
          <p:nvPr/>
        </p:nvSpPr>
        <p:spPr bwMode="auto">
          <a:xfrm>
            <a:off x="2113085" y="4365626"/>
            <a:ext cx="131885" cy="1428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9" name="Овал 23"/>
          <p:cNvSpPr>
            <a:spLocks noChangeArrowheads="1"/>
          </p:cNvSpPr>
          <p:nvPr/>
        </p:nvSpPr>
        <p:spPr bwMode="auto">
          <a:xfrm>
            <a:off x="2113085" y="4652963"/>
            <a:ext cx="131885" cy="1444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0" name="Овал 24"/>
          <p:cNvSpPr>
            <a:spLocks noChangeArrowheads="1"/>
          </p:cNvSpPr>
          <p:nvPr/>
        </p:nvSpPr>
        <p:spPr bwMode="auto">
          <a:xfrm>
            <a:off x="6233747" y="4365626"/>
            <a:ext cx="133350" cy="1428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401" name="Овал 25"/>
          <p:cNvSpPr>
            <a:spLocks noChangeArrowheads="1"/>
          </p:cNvSpPr>
          <p:nvPr/>
        </p:nvSpPr>
        <p:spPr bwMode="auto">
          <a:xfrm>
            <a:off x="6233747" y="4694239"/>
            <a:ext cx="133350" cy="1428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214282" y="549276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Peculiarities of the </a:t>
            </a:r>
            <a:r>
              <a:rPr lang="en-US" sz="2400" b="1" dirty="0" err="1" smtClean="0">
                <a:solidFill>
                  <a:srgbClr val="0000FF"/>
                </a:solidFill>
              </a:rPr>
              <a:t>quasiclassical</a:t>
            </a:r>
            <a:r>
              <a:rPr lang="en-US" sz="2400" b="1" dirty="0" smtClean="0">
                <a:solidFill>
                  <a:srgbClr val="0000FF"/>
                </a:solidFill>
              </a:rPr>
              <a:t> approach in </a:t>
            </a:r>
            <a:r>
              <a:rPr lang="en-US" sz="2400" b="1" dirty="0" err="1" smtClean="0">
                <a:solidFill>
                  <a:srgbClr val="0000FF"/>
                </a:solidFill>
              </a:rPr>
              <a:t>BdG</a:t>
            </a:r>
            <a:r>
              <a:rPr lang="en-US" sz="2400" b="1" dirty="0" smtClean="0">
                <a:solidFill>
                  <a:srgbClr val="0000FF"/>
                </a:solidFill>
              </a:rPr>
              <a:t> equations</a:t>
            </a:r>
            <a:endParaRPr lang="ru-RU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7" name="Прямая со стрелкой 65"/>
          <p:cNvCxnSpPr>
            <a:cxnSpLocks noChangeShapeType="1"/>
          </p:cNvCxnSpPr>
          <p:nvPr/>
        </p:nvCxnSpPr>
        <p:spPr bwMode="auto">
          <a:xfrm rot="5400000">
            <a:off x="1465934" y="4325267"/>
            <a:ext cx="500063" cy="293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graphicFrame>
        <p:nvGraphicFramePr>
          <p:cNvPr id="17410" name="Object 48"/>
          <p:cNvGraphicFramePr>
            <a:graphicFrameLocks noChangeAspect="1"/>
          </p:cNvGraphicFramePr>
          <p:nvPr/>
        </p:nvGraphicFramePr>
        <p:xfrm>
          <a:off x="1248508" y="3644900"/>
          <a:ext cx="325315" cy="890588"/>
        </p:xfrm>
        <a:graphic>
          <a:graphicData uri="http://schemas.openxmlformats.org/presentationml/2006/ole">
            <p:oleObj spid="_x0000_s180226" name="Формула" r:id="rId4" imgW="152280" imgH="419040" progId="Equation.3">
              <p:embed/>
            </p:oleObj>
          </a:graphicData>
        </a:graphic>
      </p:graphicFrame>
      <p:cxnSp>
        <p:nvCxnSpPr>
          <p:cNvPr id="17418" name="Прямая со стрелкой 75"/>
          <p:cNvCxnSpPr>
            <a:cxnSpLocks noChangeShapeType="1"/>
          </p:cNvCxnSpPr>
          <p:nvPr/>
        </p:nvCxnSpPr>
        <p:spPr bwMode="auto">
          <a:xfrm>
            <a:off x="1381858" y="4581525"/>
            <a:ext cx="5649057" cy="15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7419" name="Прямая со стрелкой 79"/>
          <p:cNvCxnSpPr>
            <a:cxnSpLocks noChangeShapeType="1"/>
          </p:cNvCxnSpPr>
          <p:nvPr/>
        </p:nvCxnSpPr>
        <p:spPr bwMode="auto">
          <a:xfrm rot="5400000" flipH="1" flipV="1">
            <a:off x="3347122" y="3816412"/>
            <a:ext cx="1785938" cy="146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17411" name="Object 1032"/>
          <p:cNvGraphicFramePr>
            <a:graphicFrameLocks noChangeAspect="1"/>
          </p:cNvGraphicFramePr>
          <p:nvPr/>
        </p:nvGraphicFramePr>
        <p:xfrm>
          <a:off x="4104543" y="2606676"/>
          <a:ext cx="567103" cy="347663"/>
        </p:xfrm>
        <a:graphic>
          <a:graphicData uri="http://schemas.openxmlformats.org/presentationml/2006/ole">
            <p:oleObj spid="_x0000_s180227" name="Формула" r:id="rId5" imgW="330120" imgH="203040" progId="Equation.3">
              <p:embed/>
            </p:oleObj>
          </a:graphicData>
        </a:graphic>
      </p:graphicFrame>
      <p:graphicFrame>
        <p:nvGraphicFramePr>
          <p:cNvPr id="17412" name="Object 50"/>
          <p:cNvGraphicFramePr>
            <a:graphicFrameLocks noChangeAspect="1"/>
          </p:cNvGraphicFramePr>
          <p:nvPr/>
        </p:nvGraphicFramePr>
        <p:xfrm>
          <a:off x="6742235" y="4191001"/>
          <a:ext cx="589085" cy="347663"/>
        </p:xfrm>
        <a:graphic>
          <a:graphicData uri="http://schemas.openxmlformats.org/presentationml/2006/ole">
            <p:oleObj spid="_x0000_s180228" name="Формула" r:id="rId6" imgW="342720" imgH="203040" progId="Equation.3">
              <p:embed/>
            </p:oleObj>
          </a:graphicData>
        </a:graphic>
      </p:graphicFrame>
      <p:graphicFrame>
        <p:nvGraphicFramePr>
          <p:cNvPr id="17413" name="Object 5"/>
          <p:cNvGraphicFramePr>
            <a:graphicFrameLocks noChangeAspect="1"/>
          </p:cNvGraphicFramePr>
          <p:nvPr/>
        </p:nvGraphicFramePr>
        <p:xfrm>
          <a:off x="5901104" y="4724400"/>
          <a:ext cx="328246" cy="369888"/>
        </p:xfrm>
        <a:graphic>
          <a:graphicData uri="http://schemas.openxmlformats.org/presentationml/2006/ole">
            <p:oleObj spid="_x0000_s180229" name="Формула" r:id="rId7" imgW="190440" imgH="215640" progId="Equation.3">
              <p:embed/>
            </p:oleObj>
          </a:graphicData>
        </a:graphic>
      </p:graphicFrame>
      <p:graphicFrame>
        <p:nvGraphicFramePr>
          <p:cNvPr id="17414" name="Object 6"/>
          <p:cNvGraphicFramePr>
            <a:graphicFrameLocks noChangeAspect="1"/>
          </p:cNvGraphicFramePr>
          <p:nvPr/>
        </p:nvGraphicFramePr>
        <p:xfrm>
          <a:off x="3710354" y="1584325"/>
          <a:ext cx="1081454" cy="654050"/>
        </p:xfrm>
        <a:graphic>
          <a:graphicData uri="http://schemas.openxmlformats.org/presentationml/2006/ole">
            <p:oleObj spid="_x0000_s180230" name="Формула" r:id="rId8" imgW="431640" imgH="241200" progId="Equation.3">
              <p:embed/>
            </p:oleObj>
          </a:graphicData>
        </a:graphic>
      </p:graphicFrame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2244970" y="4724400"/>
          <a:ext cx="524608" cy="369888"/>
        </p:xfrm>
        <a:graphic>
          <a:graphicData uri="http://schemas.openxmlformats.org/presentationml/2006/ole">
            <p:oleObj spid="_x0000_s180231" name="Формула" r:id="rId9" imgW="304560" imgH="215640" progId="Equation.3">
              <p:embed/>
            </p:oleObj>
          </a:graphicData>
        </a:graphic>
      </p:graphicFrame>
      <p:cxnSp>
        <p:nvCxnSpPr>
          <p:cNvPr id="17420" name="Прямая соединительная линия 19"/>
          <p:cNvCxnSpPr>
            <a:cxnSpLocks noChangeShapeType="1"/>
          </p:cNvCxnSpPr>
          <p:nvPr/>
        </p:nvCxnSpPr>
        <p:spPr bwMode="auto">
          <a:xfrm rot="5400000">
            <a:off x="5111445" y="4472782"/>
            <a:ext cx="2376487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21" name="Прямая соединительная линия 21"/>
          <p:cNvCxnSpPr>
            <a:cxnSpLocks noChangeShapeType="1"/>
          </p:cNvCxnSpPr>
          <p:nvPr/>
        </p:nvCxnSpPr>
        <p:spPr bwMode="auto">
          <a:xfrm rot="5400000">
            <a:off x="991577" y="4545013"/>
            <a:ext cx="2374900" cy="0"/>
          </a:xfrm>
          <a:prstGeom prst="line">
            <a:avLst/>
          </a:prstGeom>
          <a:noFill/>
          <a:ln w="1270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7422" name="Овал 22"/>
          <p:cNvSpPr>
            <a:spLocks noChangeArrowheads="1"/>
          </p:cNvSpPr>
          <p:nvPr/>
        </p:nvSpPr>
        <p:spPr bwMode="auto">
          <a:xfrm>
            <a:off x="2113085" y="4076701"/>
            <a:ext cx="131885" cy="1444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3" name="Овал 23"/>
          <p:cNvSpPr>
            <a:spLocks noChangeArrowheads="1"/>
          </p:cNvSpPr>
          <p:nvPr/>
        </p:nvSpPr>
        <p:spPr bwMode="auto">
          <a:xfrm>
            <a:off x="2113085" y="5013326"/>
            <a:ext cx="131885" cy="1444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4" name="Овал 24"/>
          <p:cNvSpPr>
            <a:spLocks noChangeArrowheads="1"/>
          </p:cNvSpPr>
          <p:nvPr/>
        </p:nvSpPr>
        <p:spPr bwMode="auto">
          <a:xfrm>
            <a:off x="6233747" y="4076701"/>
            <a:ext cx="133350" cy="144463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5" name="Овал 25"/>
          <p:cNvSpPr>
            <a:spLocks noChangeArrowheads="1"/>
          </p:cNvSpPr>
          <p:nvPr/>
        </p:nvSpPr>
        <p:spPr bwMode="auto">
          <a:xfrm>
            <a:off x="6233747" y="4941889"/>
            <a:ext cx="133350" cy="142875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214282" y="549276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FF"/>
                </a:solidFill>
              </a:rPr>
              <a:t>Peculiarities of the </a:t>
            </a:r>
            <a:r>
              <a:rPr lang="en-US" sz="2400" b="1" dirty="0" err="1" smtClean="0">
                <a:solidFill>
                  <a:srgbClr val="0000FF"/>
                </a:solidFill>
              </a:rPr>
              <a:t>quasiclassical</a:t>
            </a:r>
            <a:r>
              <a:rPr lang="en-US" sz="2400" b="1" dirty="0" smtClean="0">
                <a:solidFill>
                  <a:srgbClr val="0000FF"/>
                </a:solidFill>
              </a:rPr>
              <a:t> approach in </a:t>
            </a:r>
            <a:r>
              <a:rPr lang="en-US" sz="2400" b="1" dirty="0" err="1" smtClean="0">
                <a:solidFill>
                  <a:srgbClr val="0000FF"/>
                </a:solidFill>
              </a:rPr>
              <a:t>BdG</a:t>
            </a:r>
            <a:r>
              <a:rPr lang="en-US" sz="2400" b="1" dirty="0" smtClean="0">
                <a:solidFill>
                  <a:srgbClr val="0000FF"/>
                </a:solidFill>
              </a:rPr>
              <a:t> equations</a:t>
            </a:r>
            <a:endParaRPr lang="ru-RU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7" name="Прямоугольник 1"/>
          <p:cNvSpPr>
            <a:spLocks noChangeArrowheads="1"/>
          </p:cNvSpPr>
          <p:nvPr/>
        </p:nvSpPr>
        <p:spPr bwMode="auto">
          <a:xfrm>
            <a:off x="1208066" y="357166"/>
            <a:ext cx="672152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Quasiclassical</a:t>
            </a:r>
            <a:r>
              <a:rPr lang="en-US" sz="2400" b="1" dirty="0" smtClean="0">
                <a:solidFill>
                  <a:srgbClr val="0000FF"/>
                </a:solidFill>
              </a:rPr>
              <a:t> approach. Andreev equations</a:t>
            </a:r>
            <a:endParaRPr lang="ru-RU" sz="2400" dirty="0"/>
          </a:p>
        </p:txBody>
      </p:sp>
      <p:sp>
        <p:nvSpPr>
          <p:cNvPr id="18438" name="Rectangle 2055"/>
          <p:cNvSpPr>
            <a:spLocks noChangeArrowheads="1"/>
          </p:cNvSpPr>
          <p:nvPr/>
        </p:nvSpPr>
        <p:spPr bwMode="auto">
          <a:xfrm>
            <a:off x="1720589" y="1196976"/>
            <a:ext cx="130420" cy="2016125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2000479" y="1412875"/>
          <a:ext cx="4936880" cy="857250"/>
        </p:xfrm>
        <a:graphic>
          <a:graphicData uri="http://schemas.openxmlformats.org/presentationml/2006/ole">
            <p:oleObj spid="_x0000_s181250" name="Формула" r:id="rId4" imgW="2654280" imgH="457200" progId="Equation.3">
              <p:embed/>
            </p:oleObj>
          </a:graphicData>
        </a:graphic>
      </p:graphicFrame>
      <p:graphicFrame>
        <p:nvGraphicFramePr>
          <p:cNvPr id="18435" name="Object 3"/>
          <p:cNvGraphicFramePr>
            <a:graphicFrameLocks noChangeAspect="1"/>
          </p:cNvGraphicFramePr>
          <p:nvPr/>
        </p:nvGraphicFramePr>
        <p:xfrm>
          <a:off x="2086936" y="2454275"/>
          <a:ext cx="4794738" cy="857250"/>
        </p:xfrm>
        <a:graphic>
          <a:graphicData uri="http://schemas.openxmlformats.org/presentationml/2006/ole">
            <p:oleObj spid="_x0000_s181251" name="Формула" r:id="rId5" imgW="2577960" imgH="457200" progId="Equation.3">
              <p:embed/>
            </p:oleObj>
          </a:graphicData>
        </a:graphic>
      </p:graphicFrame>
      <p:cxnSp>
        <p:nvCxnSpPr>
          <p:cNvPr id="18439" name="Прямая со стрелкой 75"/>
          <p:cNvCxnSpPr>
            <a:cxnSpLocks noChangeShapeType="1"/>
          </p:cNvCxnSpPr>
          <p:nvPr/>
        </p:nvCxnSpPr>
        <p:spPr bwMode="auto">
          <a:xfrm flipV="1">
            <a:off x="2889752" y="3500439"/>
            <a:ext cx="3058257" cy="201612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18436" name="Object 5"/>
          <p:cNvGraphicFramePr>
            <a:graphicFrameLocks noChangeAspect="1"/>
          </p:cNvGraphicFramePr>
          <p:nvPr/>
        </p:nvGraphicFramePr>
        <p:xfrm>
          <a:off x="5948010" y="4581526"/>
          <a:ext cx="624254" cy="784225"/>
        </p:xfrm>
        <a:graphic>
          <a:graphicData uri="http://schemas.openxmlformats.org/presentationml/2006/ole">
            <p:oleObj spid="_x0000_s181252" name="Формула" r:id="rId6" imgW="190440" imgH="241200" progId="Equation.3">
              <p:embed/>
            </p:oleObj>
          </a:graphicData>
        </a:graphic>
      </p:graphicFrame>
      <p:cxnSp>
        <p:nvCxnSpPr>
          <p:cNvPr id="18440" name="Прямая со стрелкой 75"/>
          <p:cNvCxnSpPr>
            <a:cxnSpLocks noChangeShapeType="1"/>
          </p:cNvCxnSpPr>
          <p:nvPr/>
        </p:nvCxnSpPr>
        <p:spPr bwMode="auto">
          <a:xfrm flipV="1">
            <a:off x="2690460" y="4365626"/>
            <a:ext cx="3515457" cy="511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8441" name="Прямая со стрелкой 75"/>
          <p:cNvCxnSpPr>
            <a:cxnSpLocks noChangeShapeType="1"/>
          </p:cNvCxnSpPr>
          <p:nvPr/>
        </p:nvCxnSpPr>
        <p:spPr bwMode="auto">
          <a:xfrm>
            <a:off x="3421686" y="3860800"/>
            <a:ext cx="1928446" cy="1944688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285852" y="1214422"/>
            <a:ext cx="6744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Analogy to the case of topological insulators</a:t>
            </a:r>
            <a:endParaRPr lang="ru-RU" sz="2400" dirty="0"/>
          </a:p>
        </p:txBody>
      </p:sp>
      <p:graphicFrame>
        <p:nvGraphicFramePr>
          <p:cNvPr id="218114" name="Object 2"/>
          <p:cNvGraphicFramePr>
            <a:graphicFrameLocks noChangeAspect="1"/>
          </p:cNvGraphicFramePr>
          <p:nvPr/>
        </p:nvGraphicFramePr>
        <p:xfrm>
          <a:off x="1000100" y="3143248"/>
          <a:ext cx="2265363" cy="709612"/>
        </p:xfrm>
        <a:graphic>
          <a:graphicData uri="http://schemas.openxmlformats.org/presentationml/2006/ole">
            <p:oleObj spid="_x0000_s218114" name="Формула" r:id="rId3" imgW="850680" imgH="266400" progId="Equation.3">
              <p:embed/>
            </p:oleObj>
          </a:graphicData>
        </a:graphic>
      </p:graphicFrame>
      <p:graphicFrame>
        <p:nvGraphicFramePr>
          <p:cNvPr id="218115" name="Object 3"/>
          <p:cNvGraphicFramePr>
            <a:graphicFrameLocks noChangeAspect="1"/>
          </p:cNvGraphicFramePr>
          <p:nvPr/>
        </p:nvGraphicFramePr>
        <p:xfrm>
          <a:off x="6215074" y="3214686"/>
          <a:ext cx="2232025" cy="709612"/>
        </p:xfrm>
        <a:graphic>
          <a:graphicData uri="http://schemas.openxmlformats.org/presentationml/2006/ole">
            <p:oleObj spid="_x0000_s218115" name="Формула" r:id="rId4" imgW="838080" imgH="266400" progId="Equation.3">
              <p:embed/>
            </p:oleObj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214414" y="5072074"/>
            <a:ext cx="59811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dirty="0" smtClean="0"/>
              <a:t>Q: How to get an appropriate		? </a:t>
            </a:r>
            <a:endParaRPr lang="ru-RU" sz="2400" dirty="0"/>
          </a:p>
        </p:txBody>
      </p:sp>
      <p:graphicFrame>
        <p:nvGraphicFramePr>
          <p:cNvPr id="218116" name="Object 4"/>
          <p:cNvGraphicFramePr>
            <a:graphicFrameLocks noChangeAspect="1"/>
          </p:cNvGraphicFramePr>
          <p:nvPr/>
        </p:nvGraphicFramePr>
        <p:xfrm>
          <a:off x="5500694" y="4929198"/>
          <a:ext cx="946150" cy="642938"/>
        </p:xfrm>
        <a:graphic>
          <a:graphicData uri="http://schemas.openxmlformats.org/presentationml/2006/ole">
            <p:oleObj spid="_x0000_s218116" name="Формула" r:id="rId5" imgW="355320" imgH="241200" progId="Equation.3">
              <p:embed/>
            </p:oleObj>
          </a:graphicData>
        </a:graphic>
      </p:graphicFrame>
      <p:sp>
        <p:nvSpPr>
          <p:cNvPr id="7" name="Стрелка вправо с вырезом 6"/>
          <p:cNvSpPr/>
          <p:nvPr/>
        </p:nvSpPr>
        <p:spPr>
          <a:xfrm>
            <a:off x="4214810" y="3286124"/>
            <a:ext cx="1357322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115159" y="404814"/>
            <a:ext cx="3528279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Andreev reflection</a:t>
            </a:r>
            <a:endParaRPr lang="ru-RU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914400" y="3200400"/>
            <a:ext cx="6806712" cy="19812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219200" y="3962400"/>
            <a:ext cx="25266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/>
              <a:t>superconductor</a:t>
            </a:r>
            <a:endParaRPr lang="ru-RU" sz="2400" b="1" dirty="0"/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1143000" y="2209801"/>
            <a:ext cx="237392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 dirty="0" smtClean="0"/>
              <a:t>Normal metal</a:t>
            </a:r>
            <a:endParaRPr lang="ru-RU" sz="2400" b="1" dirty="0"/>
          </a:p>
        </p:txBody>
      </p:sp>
      <p:sp>
        <p:nvSpPr>
          <p:cNvPr id="24582" name="Line 6"/>
          <p:cNvSpPr>
            <a:spLocks noChangeShapeType="1"/>
          </p:cNvSpPr>
          <p:nvPr/>
        </p:nvSpPr>
        <p:spPr bwMode="auto">
          <a:xfrm>
            <a:off x="2844312" y="1828800"/>
            <a:ext cx="1727688" cy="131445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785786" y="1285860"/>
            <a:ext cx="20717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dirty="0" smtClean="0"/>
              <a:t>Incident electron</a:t>
            </a:r>
            <a:endParaRPr lang="ru-RU" sz="2400" dirty="0"/>
          </a:p>
        </p:txBody>
      </p:sp>
      <p:sp>
        <p:nvSpPr>
          <p:cNvPr id="24584" name="Line 8"/>
          <p:cNvSpPr>
            <a:spLocks noChangeShapeType="1"/>
          </p:cNvSpPr>
          <p:nvPr/>
        </p:nvSpPr>
        <p:spPr bwMode="auto">
          <a:xfrm flipH="1" flipV="1">
            <a:off x="3251689" y="1657350"/>
            <a:ext cx="1726223" cy="1371600"/>
          </a:xfrm>
          <a:prstGeom prst="line">
            <a:avLst/>
          </a:prstGeom>
          <a:noFill/>
          <a:ln w="50800">
            <a:solidFill>
              <a:srgbClr val="FF0000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5" name="Line 9"/>
          <p:cNvSpPr>
            <a:spLocks noChangeShapeType="1"/>
          </p:cNvSpPr>
          <p:nvPr/>
        </p:nvSpPr>
        <p:spPr bwMode="auto">
          <a:xfrm flipV="1">
            <a:off x="5385289" y="1771650"/>
            <a:ext cx="1726223" cy="1257300"/>
          </a:xfrm>
          <a:prstGeom prst="line">
            <a:avLst/>
          </a:prstGeom>
          <a:noFill/>
          <a:ln w="50800">
            <a:solidFill>
              <a:srgbClr val="0000FF"/>
            </a:solidFill>
            <a:round/>
            <a:headEnd/>
            <a:tailEnd type="triangle" w="lg" len="med"/>
          </a:ln>
        </p:spPr>
        <p:txBody>
          <a:bodyPr/>
          <a:lstStyle/>
          <a:p>
            <a:endParaRPr lang="en-US"/>
          </a:p>
        </p:txBody>
      </p:sp>
      <p:sp>
        <p:nvSpPr>
          <p:cNvPr id="24586" name="Rectangle 10"/>
          <p:cNvSpPr>
            <a:spLocks noChangeArrowheads="1"/>
          </p:cNvSpPr>
          <p:nvPr/>
        </p:nvSpPr>
        <p:spPr bwMode="auto">
          <a:xfrm>
            <a:off x="914400" y="3200400"/>
            <a:ext cx="6806712" cy="1143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6572264" y="2714620"/>
            <a:ext cx="1075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dirty="0" smtClean="0">
                <a:solidFill>
                  <a:srgbClr val="008000"/>
                </a:solidFill>
              </a:rPr>
              <a:t>barrier</a:t>
            </a:r>
            <a:endParaRPr lang="ru-RU" sz="2400" dirty="0">
              <a:solidFill>
                <a:srgbClr val="008000"/>
              </a:solidFill>
            </a:endParaRP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3587261" y="1219201"/>
            <a:ext cx="16822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 smtClean="0">
                <a:solidFill>
                  <a:srgbClr val="FF3300"/>
                </a:solidFill>
              </a:rPr>
              <a:t>Reflected hole</a:t>
            </a:r>
            <a:endParaRPr lang="ru-RU" sz="2400" dirty="0">
              <a:solidFill>
                <a:srgbClr val="FF3300"/>
              </a:solidFill>
            </a:endParaRPr>
          </a:p>
        </p:txBody>
      </p:sp>
      <p:sp>
        <p:nvSpPr>
          <p:cNvPr id="24589" name="Text Box 13"/>
          <p:cNvSpPr txBox="1">
            <a:spLocks noChangeArrowheads="1"/>
          </p:cNvSpPr>
          <p:nvPr/>
        </p:nvSpPr>
        <p:spPr bwMode="auto">
          <a:xfrm>
            <a:off x="5715008" y="1071546"/>
            <a:ext cx="18756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dirty="0" smtClean="0">
                <a:solidFill>
                  <a:schemeClr val="accent2"/>
                </a:solidFill>
              </a:rPr>
              <a:t>Reflected electron</a:t>
            </a:r>
            <a:endParaRPr lang="ru-RU" sz="2400" dirty="0">
              <a:solidFill>
                <a:schemeClr val="accent2"/>
              </a:solidFill>
            </a:endParaRPr>
          </a:p>
        </p:txBody>
      </p:sp>
      <p:sp>
        <p:nvSpPr>
          <p:cNvPr id="24590" name="AutoShape 14"/>
          <p:cNvSpPr>
            <a:spLocks noChangeArrowheads="1"/>
          </p:cNvSpPr>
          <p:nvPr/>
        </p:nvSpPr>
        <p:spPr bwMode="auto">
          <a:xfrm>
            <a:off x="4673112" y="3429000"/>
            <a:ext cx="609600" cy="1295400"/>
          </a:xfrm>
          <a:prstGeom prst="downArrow">
            <a:avLst>
              <a:gd name="adj1" fmla="val 50000"/>
              <a:gd name="adj2" fmla="val 49038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4591" name="Text Box 15"/>
          <p:cNvSpPr txBox="1">
            <a:spLocks noChangeArrowheads="1"/>
          </p:cNvSpPr>
          <p:nvPr/>
        </p:nvSpPr>
        <p:spPr bwMode="auto">
          <a:xfrm>
            <a:off x="5486400" y="3886200"/>
            <a:ext cx="20842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 err="1" smtClean="0">
                <a:solidFill>
                  <a:srgbClr val="FF3300"/>
                </a:solidFill>
              </a:rPr>
              <a:t>supercurrent</a:t>
            </a:r>
            <a:endParaRPr lang="ru-RU" sz="2400" b="1" dirty="0">
              <a:solidFill>
                <a:srgbClr val="FF3300"/>
              </a:solidFill>
            </a:endParaRPr>
          </a:p>
        </p:txBody>
      </p:sp>
      <p:sp>
        <p:nvSpPr>
          <p:cNvPr id="24592" name="Прямоугольник 2"/>
          <p:cNvSpPr>
            <a:spLocks noChangeArrowheads="1"/>
          </p:cNvSpPr>
          <p:nvPr/>
        </p:nvSpPr>
        <p:spPr bwMode="auto">
          <a:xfrm>
            <a:off x="549520" y="5572126"/>
            <a:ext cx="81915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Heat transport</a:t>
            </a:r>
            <a:r>
              <a:rPr lang="ru-RU" sz="2400" b="1" dirty="0" smtClean="0">
                <a:solidFill>
                  <a:srgbClr val="0000FF"/>
                </a:solidFill>
              </a:rPr>
              <a:t>. </a:t>
            </a:r>
            <a:r>
              <a:rPr lang="en-US" sz="2400" b="1" dirty="0">
                <a:solidFill>
                  <a:srgbClr val="0000FF"/>
                </a:solidFill>
              </a:rPr>
              <a:t>SNSNS </a:t>
            </a:r>
            <a:r>
              <a:rPr lang="en-US" sz="2400" b="1" dirty="0" smtClean="0">
                <a:solidFill>
                  <a:srgbClr val="0000FF"/>
                </a:solidFill>
              </a:rPr>
              <a:t>structures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r>
              <a:rPr lang="ru-RU" sz="2400" b="1" dirty="0">
                <a:solidFill>
                  <a:srgbClr val="0000FF"/>
                </a:solidFill>
              </a:rPr>
              <a:t>– </a:t>
            </a:r>
            <a:r>
              <a:rPr lang="en-US" sz="2400" b="1" dirty="0" smtClean="0">
                <a:solidFill>
                  <a:srgbClr val="0000FF"/>
                </a:solidFill>
              </a:rPr>
              <a:t>intermediate state (</a:t>
            </a:r>
            <a:r>
              <a:rPr lang="en-US" sz="2400" b="1" dirty="0" err="1" smtClean="0">
                <a:solidFill>
                  <a:srgbClr val="0000FF"/>
                </a:solidFill>
              </a:rPr>
              <a:t>A.F.Andreev</a:t>
            </a:r>
            <a:r>
              <a:rPr lang="en-US" sz="2400" b="1" dirty="0" smtClean="0">
                <a:solidFill>
                  <a:srgbClr val="0000FF"/>
                </a:solidFill>
              </a:rPr>
              <a:t>)</a:t>
            </a:r>
            <a:endParaRPr lang="ru-RU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9" name="Rectangle 23"/>
          <p:cNvSpPr>
            <a:spLocks noChangeArrowheads="1"/>
          </p:cNvSpPr>
          <p:nvPr/>
        </p:nvSpPr>
        <p:spPr bwMode="auto">
          <a:xfrm>
            <a:off x="3505200" y="2590800"/>
            <a:ext cx="2286000" cy="1981200"/>
          </a:xfrm>
          <a:prstGeom prst="rect">
            <a:avLst/>
          </a:prstGeom>
          <a:solidFill>
            <a:schemeClr val="folHlink">
              <a:alpha val="21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0" name="Rectangle 2"/>
          <p:cNvSpPr>
            <a:spLocks noChangeArrowheads="1"/>
          </p:cNvSpPr>
          <p:nvPr/>
        </p:nvSpPr>
        <p:spPr bwMode="auto">
          <a:xfrm>
            <a:off x="1676400" y="2590800"/>
            <a:ext cx="1883020" cy="1981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sz="2400"/>
          </a:p>
        </p:txBody>
      </p:sp>
      <p:sp>
        <p:nvSpPr>
          <p:cNvPr id="11271" name="Rectangle 3"/>
          <p:cNvSpPr>
            <a:spLocks noChangeArrowheads="1"/>
          </p:cNvSpPr>
          <p:nvPr/>
        </p:nvSpPr>
        <p:spPr bwMode="auto">
          <a:xfrm>
            <a:off x="5736982" y="2590800"/>
            <a:ext cx="1883019" cy="19812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1948961" y="2590800"/>
            <a:ext cx="487974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endParaRPr lang="ru-RU" sz="3200" b="1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6572251" y="2590800"/>
            <a:ext cx="48797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</a:t>
            </a:r>
            <a:endParaRPr lang="ru-RU" sz="3200" b="1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8918" name="Text Box 6"/>
          <p:cNvSpPr txBox="1">
            <a:spLocks noChangeArrowheads="1"/>
          </p:cNvSpPr>
          <p:nvPr/>
        </p:nvSpPr>
        <p:spPr bwMode="auto">
          <a:xfrm>
            <a:off x="4038600" y="2667000"/>
            <a:ext cx="487974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3200" b="1" i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</a:t>
            </a:r>
            <a:endParaRPr lang="ru-RU" sz="3200" b="1" i="1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75" name="Line 7"/>
          <p:cNvSpPr>
            <a:spLocks noChangeShapeType="1"/>
          </p:cNvSpPr>
          <p:nvPr/>
        </p:nvSpPr>
        <p:spPr bwMode="auto">
          <a:xfrm>
            <a:off x="4454769" y="3657600"/>
            <a:ext cx="1031631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6" name="Oval 8"/>
          <p:cNvSpPr>
            <a:spLocks noChangeArrowheads="1"/>
          </p:cNvSpPr>
          <p:nvPr/>
        </p:nvSpPr>
        <p:spPr bwMode="auto">
          <a:xfrm>
            <a:off x="3851031" y="3429000"/>
            <a:ext cx="549520" cy="533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Text Box 9"/>
          <p:cNvSpPr txBox="1">
            <a:spLocks noChangeArrowheads="1"/>
          </p:cNvSpPr>
          <p:nvPr/>
        </p:nvSpPr>
        <p:spPr bwMode="auto">
          <a:xfrm>
            <a:off x="4004897" y="3429001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FF3300"/>
                </a:solidFill>
              </a:rPr>
              <a:t>e</a:t>
            </a:r>
            <a:endParaRPr lang="ru-RU" sz="2400" b="1">
              <a:solidFill>
                <a:srgbClr val="FF3300"/>
              </a:solidFill>
            </a:endParaRPr>
          </a:p>
        </p:txBody>
      </p:sp>
      <p:sp>
        <p:nvSpPr>
          <p:cNvPr id="11278" name="Line 10"/>
          <p:cNvSpPr>
            <a:spLocks noChangeShapeType="1"/>
          </p:cNvSpPr>
          <p:nvPr/>
        </p:nvSpPr>
        <p:spPr bwMode="auto">
          <a:xfrm flipH="1">
            <a:off x="3733801" y="4191000"/>
            <a:ext cx="1099038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79" name="Oval 11"/>
          <p:cNvSpPr>
            <a:spLocks noChangeArrowheads="1"/>
          </p:cNvSpPr>
          <p:nvPr/>
        </p:nvSpPr>
        <p:spPr bwMode="auto">
          <a:xfrm>
            <a:off x="4860681" y="3962400"/>
            <a:ext cx="549519" cy="533400"/>
          </a:xfrm>
          <a:prstGeom prst="ellips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0" name="Text Box 12"/>
          <p:cNvSpPr txBox="1">
            <a:spLocks noChangeArrowheads="1"/>
          </p:cNvSpPr>
          <p:nvPr/>
        </p:nvSpPr>
        <p:spPr bwMode="auto">
          <a:xfrm>
            <a:off x="5016013" y="3962401"/>
            <a:ext cx="3722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FF3300"/>
                </a:solidFill>
              </a:rPr>
              <a:t>h</a:t>
            </a:r>
            <a:endParaRPr lang="ru-RU" sz="2400" b="1">
              <a:solidFill>
                <a:srgbClr val="FF3300"/>
              </a:solidFill>
            </a:endParaRPr>
          </a:p>
        </p:txBody>
      </p:sp>
      <p:sp>
        <p:nvSpPr>
          <p:cNvPr id="11281" name="Oval 13"/>
          <p:cNvSpPr>
            <a:spLocks noChangeArrowheads="1"/>
          </p:cNvSpPr>
          <p:nvPr/>
        </p:nvSpPr>
        <p:spPr bwMode="auto">
          <a:xfrm>
            <a:off x="6627936" y="3124200"/>
            <a:ext cx="706315" cy="914400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282" name="Text Box 14"/>
          <p:cNvSpPr txBox="1">
            <a:spLocks noChangeArrowheads="1"/>
          </p:cNvSpPr>
          <p:nvPr/>
        </p:nvSpPr>
        <p:spPr bwMode="auto">
          <a:xfrm>
            <a:off x="6781801" y="3352801"/>
            <a:ext cx="527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chemeClr val="tx2"/>
                </a:solidFill>
              </a:rPr>
              <a:t>2e</a:t>
            </a:r>
            <a:endParaRPr lang="ru-RU" sz="2400" b="1">
              <a:solidFill>
                <a:schemeClr val="tx2"/>
              </a:solidFill>
            </a:endParaRPr>
          </a:p>
        </p:txBody>
      </p:sp>
      <p:sp>
        <p:nvSpPr>
          <p:cNvPr id="38927" name="Text Box 15"/>
          <p:cNvSpPr txBox="1">
            <a:spLocks noChangeArrowheads="1"/>
          </p:cNvSpPr>
          <p:nvPr/>
        </p:nvSpPr>
        <p:spPr bwMode="auto">
          <a:xfrm>
            <a:off x="1862505" y="914401"/>
            <a:ext cx="396294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Andreev bound states</a:t>
            </a:r>
            <a:endParaRPr lang="ru-RU" sz="2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1284" name="Line 16"/>
          <p:cNvSpPr>
            <a:spLocks noChangeShapeType="1"/>
          </p:cNvSpPr>
          <p:nvPr/>
        </p:nvSpPr>
        <p:spPr bwMode="auto">
          <a:xfrm>
            <a:off x="3657600" y="4953000"/>
            <a:ext cx="19812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285" name="Text Box 17"/>
          <p:cNvSpPr txBox="1">
            <a:spLocks noChangeArrowheads="1"/>
          </p:cNvSpPr>
          <p:nvPr/>
        </p:nvSpPr>
        <p:spPr bwMode="auto">
          <a:xfrm>
            <a:off x="4431323" y="5029201"/>
            <a:ext cx="3561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d</a:t>
            </a:r>
            <a:endParaRPr lang="ru-RU" sz="2400"/>
          </a:p>
        </p:txBody>
      </p:sp>
      <p:sp>
        <p:nvSpPr>
          <p:cNvPr id="11286" name="Freeform 18"/>
          <p:cNvSpPr>
            <a:spLocks/>
          </p:cNvSpPr>
          <p:nvPr/>
        </p:nvSpPr>
        <p:spPr bwMode="auto">
          <a:xfrm>
            <a:off x="914400" y="2362201"/>
            <a:ext cx="7467600" cy="2132013"/>
          </a:xfrm>
          <a:custGeom>
            <a:avLst/>
            <a:gdLst>
              <a:gd name="T0" fmla="*/ 0 w 4704"/>
              <a:gd name="T1" fmla="*/ 2147483647 h 1343"/>
              <a:gd name="T2" fmla="*/ 2147483647 w 4704"/>
              <a:gd name="T3" fmla="*/ 2147483647 h 1343"/>
              <a:gd name="T4" fmla="*/ 2147483647 w 4704"/>
              <a:gd name="T5" fmla="*/ 2147483647 h 1343"/>
              <a:gd name="T6" fmla="*/ 2147483647 w 4704"/>
              <a:gd name="T7" fmla="*/ 2147483647 h 1343"/>
              <a:gd name="T8" fmla="*/ 2147483647 w 4704"/>
              <a:gd name="T9" fmla="*/ 2147483647 h 1343"/>
              <a:gd name="T10" fmla="*/ 2147483647 w 4704"/>
              <a:gd name="T11" fmla="*/ 2147483647 h 1343"/>
              <a:gd name="T12" fmla="*/ 2147483647 w 4704"/>
              <a:gd name="T13" fmla="*/ 2147483647 h 1343"/>
              <a:gd name="T14" fmla="*/ 2147483647 w 4704"/>
              <a:gd name="T15" fmla="*/ 2147483647 h 1343"/>
              <a:gd name="T16" fmla="*/ 2147483647 w 4704"/>
              <a:gd name="T17" fmla="*/ 2147483647 h 134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704"/>
              <a:gd name="T28" fmla="*/ 0 h 1343"/>
              <a:gd name="T29" fmla="*/ 4704 w 4704"/>
              <a:gd name="T30" fmla="*/ 1343 h 1343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704" h="1343">
                <a:moveTo>
                  <a:pt x="0" y="1343"/>
                </a:moveTo>
                <a:cubicBezTo>
                  <a:pt x="134" y="1314"/>
                  <a:pt x="551" y="1283"/>
                  <a:pt x="802" y="1172"/>
                </a:cubicBezTo>
                <a:cubicBezTo>
                  <a:pt x="1053" y="1061"/>
                  <a:pt x="1326" y="831"/>
                  <a:pt x="1508" y="677"/>
                </a:cubicBezTo>
                <a:cubicBezTo>
                  <a:pt x="1690" y="523"/>
                  <a:pt x="1759" y="359"/>
                  <a:pt x="1897" y="247"/>
                </a:cubicBezTo>
                <a:cubicBezTo>
                  <a:pt x="2035" y="135"/>
                  <a:pt x="2188" y="8"/>
                  <a:pt x="2335" y="4"/>
                </a:cubicBezTo>
                <a:cubicBezTo>
                  <a:pt x="2482" y="0"/>
                  <a:pt x="2635" y="107"/>
                  <a:pt x="2781" y="223"/>
                </a:cubicBezTo>
                <a:cubicBezTo>
                  <a:pt x="2927" y="339"/>
                  <a:pt x="3041" y="541"/>
                  <a:pt x="3213" y="702"/>
                </a:cubicBezTo>
                <a:cubicBezTo>
                  <a:pt x="3385" y="863"/>
                  <a:pt x="3565" y="1083"/>
                  <a:pt x="3814" y="1190"/>
                </a:cubicBezTo>
                <a:cubicBezTo>
                  <a:pt x="4063" y="1297"/>
                  <a:pt x="4518" y="1311"/>
                  <a:pt x="4704" y="1343"/>
                </a:cubicBezTo>
              </a:path>
            </a:pathLst>
          </a:custGeom>
          <a:noFill/>
          <a:ln w="317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1287" name="Text Box 19"/>
          <p:cNvSpPr txBox="1">
            <a:spLocks noChangeArrowheads="1"/>
          </p:cNvSpPr>
          <p:nvPr/>
        </p:nvSpPr>
        <p:spPr bwMode="auto">
          <a:xfrm>
            <a:off x="7631723" y="5105401"/>
            <a:ext cx="3385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/>
              <a:t>x</a:t>
            </a:r>
            <a:endParaRPr lang="ru-RU" sz="2400"/>
          </a:p>
        </p:txBody>
      </p:sp>
      <p:sp>
        <p:nvSpPr>
          <p:cNvPr id="11288" name="Line 20"/>
          <p:cNvSpPr>
            <a:spLocks noChangeShapeType="1"/>
          </p:cNvSpPr>
          <p:nvPr/>
        </p:nvSpPr>
        <p:spPr bwMode="auto">
          <a:xfrm>
            <a:off x="1143000" y="5486400"/>
            <a:ext cx="64770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914400" y="2314575"/>
          <a:ext cx="646235" cy="954088"/>
        </p:xfrm>
        <a:graphic>
          <a:graphicData uri="http://schemas.openxmlformats.org/presentationml/2006/ole">
            <p:oleObj spid="_x0000_s293890" name="Формула" r:id="rId4" imgW="266400" imgH="393480" progId="Equation.3">
              <p:embed/>
            </p:oleObj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7924800" y="2314575"/>
          <a:ext cx="369277" cy="954088"/>
        </p:xfrm>
        <a:graphic>
          <a:graphicData uri="http://schemas.openxmlformats.org/presentationml/2006/ole">
            <p:oleObj spid="_x0000_s293891" name="Формула" r:id="rId5" imgW="152280" imgH="393480" progId="Equation.3">
              <p:embed/>
            </p:oleObj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4495800" y="3048000"/>
          <a:ext cx="863112" cy="554038"/>
        </p:xfrm>
        <a:graphic>
          <a:graphicData uri="http://schemas.openxmlformats.org/presentationml/2006/ole">
            <p:oleObj spid="_x0000_s293892" name="Формула" r:id="rId6" imgW="35532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19172" y="500042"/>
            <a:ext cx="14287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Examples: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62048" y="1285860"/>
            <a:ext cx="92869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vortex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8743" y="645078"/>
            <a:ext cx="1500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Josephson junction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Object 1024"/>
          <p:cNvGraphicFramePr>
            <a:graphicFrameLocks noChangeAspect="1"/>
          </p:cNvGraphicFramePr>
          <p:nvPr/>
        </p:nvGraphicFramePr>
        <p:xfrm>
          <a:off x="1019172" y="4429132"/>
          <a:ext cx="3124200" cy="949325"/>
        </p:xfrm>
        <a:graphic>
          <a:graphicData uri="http://schemas.openxmlformats.org/presentationml/2006/ole">
            <p:oleObj spid="_x0000_s87042" name="Формула" r:id="rId3" imgW="1422360" imgH="431640" progId="Equation.3">
              <p:embed/>
            </p:oleObj>
          </a:graphicData>
        </a:graphic>
      </p:graphicFrame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947734" y="2973382"/>
            <a:ext cx="21717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V="1">
            <a:off x="947739" y="3616319"/>
            <a:ext cx="2428870" cy="45719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6"/>
          <p:cNvSpPr>
            <a:spLocks noChangeShapeType="1"/>
          </p:cNvSpPr>
          <p:nvPr/>
        </p:nvSpPr>
        <p:spPr bwMode="auto">
          <a:xfrm>
            <a:off x="947734" y="4268782"/>
            <a:ext cx="21717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014534" y="2795582"/>
            <a:ext cx="0" cy="1600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947734" y="3024182"/>
            <a:ext cx="0" cy="1219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3" name="Object 9"/>
          <p:cNvGraphicFramePr>
            <a:graphicFrameLocks noChangeAspect="1"/>
          </p:cNvGraphicFramePr>
          <p:nvPr/>
        </p:nvGraphicFramePr>
        <p:xfrm>
          <a:off x="1019177" y="3116254"/>
          <a:ext cx="514350" cy="371475"/>
        </p:xfrm>
        <a:graphic>
          <a:graphicData uri="http://schemas.openxmlformats.org/presentationml/2006/ole">
            <p:oleObj spid="_x0000_s87044" name="Формула" r:id="rId4" imgW="228600" imgH="164880" progId="Equation.3">
              <p:embed/>
            </p:oleObj>
          </a:graphicData>
        </a:graphic>
      </p:graphicFrame>
      <p:graphicFrame>
        <p:nvGraphicFramePr>
          <p:cNvPr id="14" name="Object 10"/>
          <p:cNvGraphicFramePr>
            <a:graphicFrameLocks noChangeAspect="1"/>
          </p:cNvGraphicFramePr>
          <p:nvPr/>
        </p:nvGraphicFramePr>
        <p:xfrm>
          <a:off x="3019422" y="3259132"/>
          <a:ext cx="288925" cy="312738"/>
        </p:xfrm>
        <a:graphic>
          <a:graphicData uri="http://schemas.openxmlformats.org/presentationml/2006/ole">
            <p:oleObj spid="_x0000_s87045" name="Формула" r:id="rId5" imgW="152280" imgH="164880" progId="Equation.3">
              <p:embed/>
            </p:oleObj>
          </a:graphicData>
        </a:graphic>
      </p:graphicFrame>
      <p:graphicFrame>
        <p:nvGraphicFramePr>
          <p:cNvPr id="15" name="Object 11"/>
          <p:cNvGraphicFramePr>
            <a:graphicFrameLocks noChangeAspect="1"/>
          </p:cNvGraphicFramePr>
          <p:nvPr/>
        </p:nvGraphicFramePr>
        <p:xfrm>
          <a:off x="2090734" y="2643182"/>
          <a:ext cx="241300" cy="265113"/>
        </p:xfrm>
        <a:graphic>
          <a:graphicData uri="http://schemas.openxmlformats.org/presentationml/2006/ole">
            <p:oleObj spid="_x0000_s87046" name="Формула" r:id="rId6" imgW="126720" imgH="139680" progId="Equation.3">
              <p:embed/>
            </p:oleObj>
          </a:graphicData>
        </a:graphic>
      </p:graphicFrame>
      <p:sp>
        <p:nvSpPr>
          <p:cNvPr id="16" name="Freeform 12"/>
          <p:cNvSpPr>
            <a:spLocks/>
          </p:cNvSpPr>
          <p:nvPr/>
        </p:nvSpPr>
        <p:spPr bwMode="auto">
          <a:xfrm flipH="1">
            <a:off x="1557334" y="2998782"/>
            <a:ext cx="866775" cy="1241425"/>
          </a:xfrm>
          <a:custGeom>
            <a:avLst/>
            <a:gdLst>
              <a:gd name="T0" fmla="*/ 0 w 702"/>
              <a:gd name="T1" fmla="*/ 2147483647 h 782"/>
              <a:gd name="T2" fmla="*/ 2147483647 w 702"/>
              <a:gd name="T3" fmla="*/ 2147483647 h 782"/>
              <a:gd name="T4" fmla="*/ 2147483647 w 702"/>
              <a:gd name="T5" fmla="*/ 2147483647 h 782"/>
              <a:gd name="T6" fmla="*/ 2147483647 w 702"/>
              <a:gd name="T7" fmla="*/ 2147483647 h 782"/>
              <a:gd name="T8" fmla="*/ 2147483647 w 702"/>
              <a:gd name="T9" fmla="*/ 2147483647 h 782"/>
              <a:gd name="T10" fmla="*/ 2147483647 w 702"/>
              <a:gd name="T11" fmla="*/ 2147483647 h 782"/>
              <a:gd name="T12" fmla="*/ 2147483647 w 702"/>
              <a:gd name="T13" fmla="*/ 0 h 7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702"/>
              <a:gd name="T22" fmla="*/ 0 h 782"/>
              <a:gd name="T23" fmla="*/ 702 w 702"/>
              <a:gd name="T24" fmla="*/ 782 h 78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702" h="782">
                <a:moveTo>
                  <a:pt x="0" y="782"/>
                </a:moveTo>
                <a:cubicBezTo>
                  <a:pt x="48" y="778"/>
                  <a:pt x="99" y="772"/>
                  <a:pt x="144" y="734"/>
                </a:cubicBezTo>
                <a:cubicBezTo>
                  <a:pt x="189" y="696"/>
                  <a:pt x="240" y="608"/>
                  <a:pt x="272" y="552"/>
                </a:cubicBezTo>
                <a:cubicBezTo>
                  <a:pt x="304" y="496"/>
                  <a:pt x="314" y="453"/>
                  <a:pt x="336" y="398"/>
                </a:cubicBezTo>
                <a:cubicBezTo>
                  <a:pt x="358" y="343"/>
                  <a:pt x="371" y="277"/>
                  <a:pt x="402" y="220"/>
                </a:cubicBezTo>
                <a:cubicBezTo>
                  <a:pt x="433" y="163"/>
                  <a:pt x="474" y="94"/>
                  <a:pt x="524" y="57"/>
                </a:cubicBezTo>
                <a:cubicBezTo>
                  <a:pt x="574" y="20"/>
                  <a:pt x="665" y="12"/>
                  <a:pt x="702" y="0"/>
                </a:cubicBezTo>
              </a:path>
            </a:pathLst>
          </a:cu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Box 30"/>
          <p:cNvSpPr txBox="1">
            <a:spLocks noChangeArrowheads="1"/>
          </p:cNvSpPr>
          <p:nvPr/>
        </p:nvSpPr>
        <p:spPr bwMode="auto">
          <a:xfrm>
            <a:off x="2805127" y="3616320"/>
            <a:ext cx="104774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Fermi level</a:t>
            </a:r>
            <a:endParaRPr lang="ru-RU"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90610" y="1714488"/>
            <a:ext cx="157163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Anomalous spectral branch</a:t>
            </a:r>
            <a:r>
              <a:rPr lang="ru-RU" sz="16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endParaRPr lang="ru-RU" sz="1600" dirty="0"/>
          </a:p>
        </p:txBody>
      </p:sp>
      <p:grpSp>
        <p:nvGrpSpPr>
          <p:cNvPr id="46" name="Группа 45"/>
          <p:cNvGrpSpPr/>
          <p:nvPr/>
        </p:nvGrpSpPr>
        <p:grpSpPr>
          <a:xfrm>
            <a:off x="4867305" y="1359458"/>
            <a:ext cx="3990975" cy="2173288"/>
            <a:chOff x="4867305" y="1359458"/>
            <a:chExt cx="3990975" cy="2173288"/>
          </a:xfrm>
        </p:grpSpPr>
        <p:sp>
          <p:nvSpPr>
            <p:cNvPr id="21" name="Arc 1031"/>
            <p:cNvSpPr>
              <a:spLocks/>
            </p:cNvSpPr>
            <p:nvPr/>
          </p:nvSpPr>
          <p:spPr bwMode="auto">
            <a:xfrm>
              <a:off x="4949855" y="1411846"/>
              <a:ext cx="1314450" cy="893762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3CB1B1"/>
            </a:solidFill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Arc 1032"/>
            <p:cNvSpPr>
              <a:spLocks/>
            </p:cNvSpPr>
            <p:nvPr/>
          </p:nvSpPr>
          <p:spPr bwMode="auto">
            <a:xfrm flipV="1">
              <a:off x="4949855" y="2567546"/>
              <a:ext cx="1314450" cy="892175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3CB1B1"/>
            </a:solidFill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" name="Arc 1033"/>
            <p:cNvSpPr>
              <a:spLocks/>
            </p:cNvSpPr>
            <p:nvPr/>
          </p:nvSpPr>
          <p:spPr bwMode="auto">
            <a:xfrm flipH="1">
              <a:off x="7380317" y="1359458"/>
              <a:ext cx="1246188" cy="966788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3CB1B1"/>
            </a:solidFill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4" name="Arc 1034"/>
            <p:cNvSpPr>
              <a:spLocks/>
            </p:cNvSpPr>
            <p:nvPr/>
          </p:nvSpPr>
          <p:spPr bwMode="auto">
            <a:xfrm flipH="1" flipV="1">
              <a:off x="7380317" y="2567546"/>
              <a:ext cx="1246188" cy="9652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3CB1B1"/>
            </a:solidFill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4948369" y="2298643"/>
              <a:ext cx="3672408" cy="270385"/>
            </a:xfrm>
            <a:prstGeom prst="rect">
              <a:avLst/>
            </a:prstGeom>
            <a:solidFill>
              <a:srgbClr val="3CB1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9" name="Object 2051"/>
            <p:cNvGraphicFramePr>
              <a:graphicFrameLocks noChangeAspect="1"/>
            </p:cNvGraphicFramePr>
            <p:nvPr/>
          </p:nvGraphicFramePr>
          <p:xfrm>
            <a:off x="4978430" y="1740458"/>
            <a:ext cx="698500" cy="400050"/>
          </p:xfrm>
          <a:graphic>
            <a:graphicData uri="http://schemas.openxmlformats.org/presentationml/2006/ole">
              <p:oleObj spid="_x0000_s87047" name="Формула" r:id="rId7" imgW="266400" imgH="164880" progId="Equation.3">
                <p:embed/>
              </p:oleObj>
            </a:graphicData>
          </a:graphic>
        </p:graphicFrame>
        <p:graphicFrame>
          <p:nvGraphicFramePr>
            <p:cNvPr id="20" name="Object 2052"/>
            <p:cNvGraphicFramePr>
              <a:graphicFrameLocks noChangeAspect="1"/>
            </p:cNvGraphicFramePr>
            <p:nvPr/>
          </p:nvGraphicFramePr>
          <p:xfrm>
            <a:off x="8197880" y="1740458"/>
            <a:ext cx="400050" cy="400050"/>
          </p:xfrm>
          <a:graphic>
            <a:graphicData uri="http://schemas.openxmlformats.org/presentationml/2006/ole">
              <p:oleObj spid="_x0000_s87048" name="Формула" r:id="rId8" imgW="152280" imgH="164880" progId="Equation.3">
                <p:embed/>
              </p:oleObj>
            </a:graphicData>
          </a:graphic>
        </p:graphicFrame>
        <p:sp>
          <p:nvSpPr>
            <p:cNvPr id="25" name="Line 1035"/>
            <p:cNvSpPr>
              <a:spLocks noChangeShapeType="1"/>
            </p:cNvSpPr>
            <p:nvPr/>
          </p:nvSpPr>
          <p:spPr bwMode="auto">
            <a:xfrm>
              <a:off x="6264305" y="2305608"/>
              <a:ext cx="1116012" cy="15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036"/>
            <p:cNvSpPr>
              <a:spLocks noChangeShapeType="1"/>
            </p:cNvSpPr>
            <p:nvPr/>
          </p:nvSpPr>
          <p:spPr bwMode="auto">
            <a:xfrm>
              <a:off x="6264305" y="2567546"/>
              <a:ext cx="1116012" cy="158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1037"/>
            <p:cNvSpPr>
              <a:spLocks/>
            </p:cNvSpPr>
            <p:nvPr/>
          </p:nvSpPr>
          <p:spPr bwMode="auto">
            <a:xfrm>
              <a:off x="4867305" y="1359458"/>
              <a:ext cx="3990975" cy="1195388"/>
            </a:xfrm>
            <a:custGeom>
              <a:avLst/>
              <a:gdLst>
                <a:gd name="T0" fmla="*/ 0 w 2916"/>
                <a:gd name="T1" fmla="*/ 2147483647 h 1092"/>
                <a:gd name="T2" fmla="*/ 2147483647 w 2916"/>
                <a:gd name="T3" fmla="*/ 2147483647 h 1092"/>
                <a:gd name="T4" fmla="*/ 2147483647 w 2916"/>
                <a:gd name="T5" fmla="*/ 2147483647 h 1092"/>
                <a:gd name="T6" fmla="*/ 2147483647 w 2916"/>
                <a:gd name="T7" fmla="*/ 2147483647 h 1092"/>
                <a:gd name="T8" fmla="*/ 2147483647 w 2916"/>
                <a:gd name="T9" fmla="*/ 0 h 1092"/>
                <a:gd name="T10" fmla="*/ 2147483647 w 2916"/>
                <a:gd name="T11" fmla="*/ 2147483647 h 1092"/>
                <a:gd name="T12" fmla="*/ 2147483647 w 2916"/>
                <a:gd name="T13" fmla="*/ 2147483647 h 1092"/>
                <a:gd name="T14" fmla="*/ 2147483647 w 2916"/>
                <a:gd name="T15" fmla="*/ 2147483647 h 1092"/>
                <a:gd name="T16" fmla="*/ 2147483647 w 2916"/>
                <a:gd name="T17" fmla="*/ 2147483647 h 10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16"/>
                <a:gd name="T28" fmla="*/ 0 h 1092"/>
                <a:gd name="T29" fmla="*/ 2916 w 2916"/>
                <a:gd name="T30" fmla="*/ 1092 h 10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16" h="1092">
                  <a:moveTo>
                    <a:pt x="0" y="1092"/>
                  </a:moveTo>
                  <a:cubicBezTo>
                    <a:pt x="74" y="1076"/>
                    <a:pt x="292" y="1066"/>
                    <a:pt x="432" y="996"/>
                  </a:cubicBezTo>
                  <a:cubicBezTo>
                    <a:pt x="572" y="926"/>
                    <a:pt x="732" y="784"/>
                    <a:pt x="840" y="672"/>
                  </a:cubicBezTo>
                  <a:cubicBezTo>
                    <a:pt x="948" y="560"/>
                    <a:pt x="982" y="436"/>
                    <a:pt x="1080" y="324"/>
                  </a:cubicBezTo>
                  <a:cubicBezTo>
                    <a:pt x="1178" y="212"/>
                    <a:pt x="1308" y="0"/>
                    <a:pt x="1428" y="0"/>
                  </a:cubicBezTo>
                  <a:cubicBezTo>
                    <a:pt x="1548" y="0"/>
                    <a:pt x="1696" y="198"/>
                    <a:pt x="1800" y="324"/>
                  </a:cubicBezTo>
                  <a:cubicBezTo>
                    <a:pt x="1904" y="450"/>
                    <a:pt x="1958" y="648"/>
                    <a:pt x="2052" y="756"/>
                  </a:cubicBezTo>
                  <a:cubicBezTo>
                    <a:pt x="2146" y="864"/>
                    <a:pt x="2220" y="916"/>
                    <a:pt x="2364" y="972"/>
                  </a:cubicBezTo>
                  <a:cubicBezTo>
                    <a:pt x="2508" y="1028"/>
                    <a:pt x="2801" y="1067"/>
                    <a:pt x="2916" y="1092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AutoShape 1047"/>
          <p:cNvSpPr>
            <a:spLocks noChangeArrowheads="1"/>
          </p:cNvSpPr>
          <p:nvPr/>
        </p:nvSpPr>
        <p:spPr bwMode="auto">
          <a:xfrm>
            <a:off x="6600855" y="2654858"/>
            <a:ext cx="495300" cy="762000"/>
          </a:xfrm>
          <a:prstGeom prst="up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Text Box 1048"/>
          <p:cNvSpPr txBox="1">
            <a:spLocks noChangeArrowheads="1"/>
          </p:cNvSpPr>
          <p:nvPr/>
        </p:nvSpPr>
        <p:spPr bwMode="auto">
          <a:xfrm>
            <a:off x="5032405" y="3416858"/>
            <a:ext cx="3417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Bound </a:t>
            </a:r>
            <a:r>
              <a:rPr lang="en-US" sz="1800" b="1" dirty="0" err="1">
                <a:solidFill>
                  <a:schemeClr val="accent2"/>
                </a:solidFill>
              </a:rPr>
              <a:t>quasiparticle</a:t>
            </a:r>
            <a:r>
              <a:rPr lang="en-US" sz="1800" b="1" dirty="0">
                <a:solidFill>
                  <a:schemeClr val="accent2"/>
                </a:solidFill>
              </a:rPr>
              <a:t> states</a:t>
            </a:r>
            <a:endParaRPr lang="ru-RU" sz="1800" b="1" dirty="0">
              <a:solidFill>
                <a:schemeClr val="accent2"/>
              </a:solidFill>
            </a:endParaRPr>
          </a:p>
        </p:txBody>
      </p:sp>
      <p:graphicFrame>
        <p:nvGraphicFramePr>
          <p:cNvPr id="30" name="Object 2048"/>
          <p:cNvGraphicFramePr>
            <a:graphicFrameLocks noChangeAspect="1"/>
          </p:cNvGraphicFramePr>
          <p:nvPr/>
        </p:nvGraphicFramePr>
        <p:xfrm>
          <a:off x="7508875" y="5724548"/>
          <a:ext cx="366713" cy="338138"/>
        </p:xfrm>
        <a:graphic>
          <a:graphicData uri="http://schemas.openxmlformats.org/presentationml/2006/ole">
            <p:oleObj spid="_x0000_s87049" name="Формула" r:id="rId9" imgW="139680" imgH="139680" progId="Equation.3">
              <p:embed/>
            </p:oleObj>
          </a:graphicData>
        </a:graphic>
      </p:graphicFrame>
      <p:graphicFrame>
        <p:nvGraphicFramePr>
          <p:cNvPr id="31" name="Object 2049"/>
          <p:cNvGraphicFramePr>
            <a:graphicFrameLocks noChangeAspect="1"/>
          </p:cNvGraphicFramePr>
          <p:nvPr/>
        </p:nvGraphicFramePr>
        <p:xfrm>
          <a:off x="5907088" y="3819548"/>
          <a:ext cx="2327275" cy="522288"/>
        </p:xfrm>
        <a:graphic>
          <a:graphicData uri="http://schemas.openxmlformats.org/presentationml/2006/ole">
            <p:oleObj spid="_x0000_s87050" name="Формула" r:id="rId10" imgW="888840" imgH="215640" progId="Equation.3">
              <p:embed/>
            </p:oleObj>
          </a:graphicData>
        </a:graphic>
      </p:graphicFrame>
      <p:graphicFrame>
        <p:nvGraphicFramePr>
          <p:cNvPr id="32" name="Object 2050"/>
          <p:cNvGraphicFramePr>
            <a:graphicFrameLocks noChangeAspect="1"/>
          </p:cNvGraphicFramePr>
          <p:nvPr/>
        </p:nvGraphicFramePr>
        <p:xfrm>
          <a:off x="8334375" y="5038748"/>
          <a:ext cx="635000" cy="520700"/>
        </p:xfrm>
        <a:graphic>
          <a:graphicData uri="http://schemas.openxmlformats.org/presentationml/2006/ole">
            <p:oleObj spid="_x0000_s87051" name="Формула" r:id="rId11" imgW="228600" imgH="203040" progId="Equation.3">
              <p:embed/>
            </p:oleObj>
          </a:graphicData>
        </a:graphic>
      </p:graphicFrame>
      <p:sp>
        <p:nvSpPr>
          <p:cNvPr id="33" name="Line 1038"/>
          <p:cNvSpPr>
            <a:spLocks noChangeShapeType="1"/>
          </p:cNvSpPr>
          <p:nvPr/>
        </p:nvSpPr>
        <p:spPr bwMode="auto">
          <a:xfrm flipV="1">
            <a:off x="7304088" y="4657748"/>
            <a:ext cx="1587" cy="20574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" name="Line 1039"/>
          <p:cNvSpPr>
            <a:spLocks noChangeShapeType="1"/>
          </p:cNvSpPr>
          <p:nvPr/>
        </p:nvSpPr>
        <p:spPr bwMode="auto">
          <a:xfrm>
            <a:off x="6072188" y="4886348"/>
            <a:ext cx="2524125" cy="15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5" name="Line 1040"/>
          <p:cNvSpPr>
            <a:spLocks noChangeShapeType="1"/>
          </p:cNvSpPr>
          <p:nvPr/>
        </p:nvSpPr>
        <p:spPr bwMode="auto">
          <a:xfrm>
            <a:off x="6072188" y="6486548"/>
            <a:ext cx="2524125" cy="15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6" name="Freeform 1041"/>
          <p:cNvSpPr>
            <a:spLocks/>
          </p:cNvSpPr>
          <p:nvPr/>
        </p:nvSpPr>
        <p:spPr bwMode="auto">
          <a:xfrm>
            <a:off x="6072188" y="4886348"/>
            <a:ext cx="1211262" cy="800100"/>
          </a:xfrm>
          <a:custGeom>
            <a:avLst/>
            <a:gdLst>
              <a:gd name="T0" fmla="*/ 0 w 864"/>
              <a:gd name="T1" fmla="*/ 0 h 672"/>
              <a:gd name="T2" fmla="*/ 2147483647 w 864"/>
              <a:gd name="T3" fmla="*/ 2147483647 h 672"/>
              <a:gd name="T4" fmla="*/ 2147483647 w 864"/>
              <a:gd name="T5" fmla="*/ 2147483647 h 672"/>
              <a:gd name="T6" fmla="*/ 2147483647 w 864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864"/>
              <a:gd name="T13" fmla="*/ 0 h 672"/>
              <a:gd name="T14" fmla="*/ 864 w 864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4" h="672">
                <a:moveTo>
                  <a:pt x="0" y="0"/>
                </a:moveTo>
                <a:cubicBezTo>
                  <a:pt x="66" y="12"/>
                  <a:pt x="280" y="20"/>
                  <a:pt x="396" y="72"/>
                </a:cubicBezTo>
                <a:cubicBezTo>
                  <a:pt x="512" y="124"/>
                  <a:pt x="618" y="212"/>
                  <a:pt x="696" y="312"/>
                </a:cubicBezTo>
                <a:cubicBezTo>
                  <a:pt x="774" y="412"/>
                  <a:pt x="829" y="597"/>
                  <a:pt x="864" y="672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7" name="Freeform 1042"/>
          <p:cNvSpPr>
            <a:spLocks/>
          </p:cNvSpPr>
          <p:nvPr/>
        </p:nvSpPr>
        <p:spPr bwMode="auto">
          <a:xfrm>
            <a:off x="6208713" y="5686448"/>
            <a:ext cx="1074737" cy="742950"/>
          </a:xfrm>
          <a:custGeom>
            <a:avLst/>
            <a:gdLst>
              <a:gd name="T0" fmla="*/ 0 w 768"/>
              <a:gd name="T1" fmla="*/ 2147483647 h 624"/>
              <a:gd name="T2" fmla="*/ 2147483647 w 768"/>
              <a:gd name="T3" fmla="*/ 2147483647 h 624"/>
              <a:gd name="T4" fmla="*/ 2147483647 w 768"/>
              <a:gd name="T5" fmla="*/ 2147483647 h 624"/>
              <a:gd name="T6" fmla="*/ 2147483647 w 768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768"/>
              <a:gd name="T13" fmla="*/ 0 h 624"/>
              <a:gd name="T14" fmla="*/ 768 w 768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768" h="624">
                <a:moveTo>
                  <a:pt x="0" y="624"/>
                </a:moveTo>
                <a:cubicBezTo>
                  <a:pt x="58" y="614"/>
                  <a:pt x="252" y="601"/>
                  <a:pt x="348" y="564"/>
                </a:cubicBezTo>
                <a:cubicBezTo>
                  <a:pt x="444" y="527"/>
                  <a:pt x="506" y="495"/>
                  <a:pt x="576" y="401"/>
                </a:cubicBezTo>
                <a:cubicBezTo>
                  <a:pt x="646" y="307"/>
                  <a:pt x="736" y="67"/>
                  <a:pt x="768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8" name="Freeform 1043"/>
          <p:cNvSpPr>
            <a:spLocks/>
          </p:cNvSpPr>
          <p:nvPr/>
        </p:nvSpPr>
        <p:spPr bwMode="auto">
          <a:xfrm>
            <a:off x="7283450" y="5686448"/>
            <a:ext cx="1211263" cy="742950"/>
          </a:xfrm>
          <a:custGeom>
            <a:avLst/>
            <a:gdLst>
              <a:gd name="T0" fmla="*/ 2147483647 w 864"/>
              <a:gd name="T1" fmla="*/ 2147483647 h 624"/>
              <a:gd name="T2" fmla="*/ 2147483647 w 864"/>
              <a:gd name="T3" fmla="*/ 2147483647 h 624"/>
              <a:gd name="T4" fmla="*/ 2147483647 w 864"/>
              <a:gd name="T5" fmla="*/ 2147483647 h 624"/>
              <a:gd name="T6" fmla="*/ 0 w 864"/>
              <a:gd name="T7" fmla="*/ 0 h 624"/>
              <a:gd name="T8" fmla="*/ 0 60000 65536"/>
              <a:gd name="T9" fmla="*/ 0 60000 65536"/>
              <a:gd name="T10" fmla="*/ 0 60000 65536"/>
              <a:gd name="T11" fmla="*/ 0 60000 65536"/>
              <a:gd name="T12" fmla="*/ 0 w 864"/>
              <a:gd name="T13" fmla="*/ 0 h 624"/>
              <a:gd name="T14" fmla="*/ 864 w 864"/>
              <a:gd name="T15" fmla="*/ 624 h 624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64" h="624">
                <a:moveTo>
                  <a:pt x="864" y="624"/>
                </a:moveTo>
                <a:cubicBezTo>
                  <a:pt x="790" y="612"/>
                  <a:pt x="528" y="589"/>
                  <a:pt x="420" y="552"/>
                </a:cubicBezTo>
                <a:cubicBezTo>
                  <a:pt x="312" y="515"/>
                  <a:pt x="286" y="493"/>
                  <a:pt x="216" y="401"/>
                </a:cubicBezTo>
                <a:cubicBezTo>
                  <a:pt x="146" y="309"/>
                  <a:pt x="36" y="67"/>
                  <a:pt x="0" y="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9" name="Freeform 1044"/>
          <p:cNvSpPr>
            <a:spLocks/>
          </p:cNvSpPr>
          <p:nvPr/>
        </p:nvSpPr>
        <p:spPr bwMode="auto">
          <a:xfrm>
            <a:off x="7283450" y="4886348"/>
            <a:ext cx="1143000" cy="800100"/>
          </a:xfrm>
          <a:custGeom>
            <a:avLst/>
            <a:gdLst>
              <a:gd name="T0" fmla="*/ 2147483647 w 816"/>
              <a:gd name="T1" fmla="*/ 0 h 672"/>
              <a:gd name="T2" fmla="*/ 2147483647 w 816"/>
              <a:gd name="T3" fmla="*/ 2147483647 h 672"/>
              <a:gd name="T4" fmla="*/ 2147483647 w 816"/>
              <a:gd name="T5" fmla="*/ 2147483647 h 672"/>
              <a:gd name="T6" fmla="*/ 0 w 816"/>
              <a:gd name="T7" fmla="*/ 2147483647 h 672"/>
              <a:gd name="T8" fmla="*/ 0 60000 65536"/>
              <a:gd name="T9" fmla="*/ 0 60000 65536"/>
              <a:gd name="T10" fmla="*/ 0 60000 65536"/>
              <a:gd name="T11" fmla="*/ 0 60000 65536"/>
              <a:gd name="T12" fmla="*/ 0 w 816"/>
              <a:gd name="T13" fmla="*/ 0 h 672"/>
              <a:gd name="T14" fmla="*/ 816 w 816"/>
              <a:gd name="T15" fmla="*/ 672 h 67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816" h="672">
                <a:moveTo>
                  <a:pt x="816" y="0"/>
                </a:moveTo>
                <a:cubicBezTo>
                  <a:pt x="750" y="16"/>
                  <a:pt x="524" y="52"/>
                  <a:pt x="420" y="96"/>
                </a:cubicBezTo>
                <a:cubicBezTo>
                  <a:pt x="316" y="140"/>
                  <a:pt x="262" y="168"/>
                  <a:pt x="192" y="264"/>
                </a:cubicBezTo>
                <a:cubicBezTo>
                  <a:pt x="122" y="360"/>
                  <a:pt x="40" y="587"/>
                  <a:pt x="0" y="672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0" name="Line 1045"/>
          <p:cNvSpPr>
            <a:spLocks noChangeShapeType="1"/>
          </p:cNvSpPr>
          <p:nvPr/>
        </p:nvSpPr>
        <p:spPr bwMode="auto">
          <a:xfrm>
            <a:off x="6022975" y="5686448"/>
            <a:ext cx="2724150" cy="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1" name="Freeform 1064"/>
          <p:cNvSpPr>
            <a:spLocks/>
          </p:cNvSpPr>
          <p:nvPr/>
        </p:nvSpPr>
        <p:spPr bwMode="auto">
          <a:xfrm>
            <a:off x="7137400" y="5343548"/>
            <a:ext cx="330200" cy="152400"/>
          </a:xfrm>
          <a:custGeom>
            <a:avLst/>
            <a:gdLst>
              <a:gd name="T0" fmla="*/ 0 w 192"/>
              <a:gd name="T1" fmla="*/ 0 h 96"/>
              <a:gd name="T2" fmla="*/ 2147483647 w 192"/>
              <a:gd name="T3" fmla="*/ 2147483647 h 96"/>
              <a:gd name="T4" fmla="*/ 2147483647 w 192"/>
              <a:gd name="T5" fmla="*/ 0 h 96"/>
              <a:gd name="T6" fmla="*/ 0 60000 65536"/>
              <a:gd name="T7" fmla="*/ 0 60000 65536"/>
              <a:gd name="T8" fmla="*/ 0 60000 65536"/>
              <a:gd name="T9" fmla="*/ 0 w 192"/>
              <a:gd name="T10" fmla="*/ 0 h 96"/>
              <a:gd name="T11" fmla="*/ 192 w 192"/>
              <a:gd name="T12" fmla="*/ 96 h 9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92" h="96">
                <a:moveTo>
                  <a:pt x="0" y="0"/>
                </a:moveTo>
                <a:cubicBezTo>
                  <a:pt x="32" y="48"/>
                  <a:pt x="64" y="96"/>
                  <a:pt x="96" y="96"/>
                </a:cubicBezTo>
                <a:cubicBezTo>
                  <a:pt x="128" y="96"/>
                  <a:pt x="176" y="16"/>
                  <a:pt x="192" y="0"/>
                </a:cubicBezTo>
              </a:path>
            </a:pathLst>
          </a:custGeom>
          <a:noFill/>
          <a:ln w="317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1065"/>
          <p:cNvSpPr>
            <a:spLocks/>
          </p:cNvSpPr>
          <p:nvPr/>
        </p:nvSpPr>
        <p:spPr bwMode="auto">
          <a:xfrm>
            <a:off x="7096125" y="5953148"/>
            <a:ext cx="392113" cy="114300"/>
          </a:xfrm>
          <a:custGeom>
            <a:avLst/>
            <a:gdLst>
              <a:gd name="T0" fmla="*/ 0 w 228"/>
              <a:gd name="T1" fmla="*/ 2147483647 h 72"/>
              <a:gd name="T2" fmla="*/ 2147483647 w 228"/>
              <a:gd name="T3" fmla="*/ 0 h 72"/>
              <a:gd name="T4" fmla="*/ 2147483647 w 228"/>
              <a:gd name="T5" fmla="*/ 2147483647 h 72"/>
              <a:gd name="T6" fmla="*/ 0 60000 65536"/>
              <a:gd name="T7" fmla="*/ 0 60000 65536"/>
              <a:gd name="T8" fmla="*/ 0 60000 65536"/>
              <a:gd name="T9" fmla="*/ 0 w 228"/>
              <a:gd name="T10" fmla="*/ 0 h 72"/>
              <a:gd name="T11" fmla="*/ 228 w 228"/>
              <a:gd name="T12" fmla="*/ 72 h 7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28" h="72">
                <a:moveTo>
                  <a:pt x="0" y="72"/>
                </a:moveTo>
                <a:cubicBezTo>
                  <a:pt x="18" y="62"/>
                  <a:pt x="70" y="0"/>
                  <a:pt x="108" y="0"/>
                </a:cubicBezTo>
                <a:cubicBezTo>
                  <a:pt x="146" y="0"/>
                  <a:pt x="203" y="57"/>
                  <a:pt x="228" y="72"/>
                </a:cubicBezTo>
              </a:path>
            </a:pathLst>
          </a:custGeom>
          <a:noFill/>
          <a:ln w="3175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" name="AutoShape 1066"/>
          <p:cNvSpPr>
            <a:spLocks noChangeArrowheads="1"/>
          </p:cNvSpPr>
          <p:nvPr/>
        </p:nvSpPr>
        <p:spPr bwMode="auto">
          <a:xfrm rot="1212156">
            <a:off x="5607050" y="5181623"/>
            <a:ext cx="1568450" cy="239713"/>
          </a:xfrm>
          <a:prstGeom prst="rightArrow">
            <a:avLst>
              <a:gd name="adj1" fmla="val 50000"/>
              <a:gd name="adj2" fmla="val 15100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Text Box 1067"/>
          <p:cNvSpPr txBox="1">
            <a:spLocks noChangeArrowheads="1"/>
          </p:cNvSpPr>
          <p:nvPr/>
        </p:nvSpPr>
        <p:spPr bwMode="auto">
          <a:xfrm>
            <a:off x="4635500" y="4581548"/>
            <a:ext cx="108395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dirty="0" err="1" smtClean="0"/>
              <a:t>minigap</a:t>
            </a:r>
            <a:endParaRPr lang="ru-RU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075"/>
          <p:cNvSpPr txBox="1">
            <a:spLocks noChangeArrowheads="1"/>
          </p:cNvSpPr>
          <p:nvPr/>
        </p:nvSpPr>
        <p:spPr bwMode="auto">
          <a:xfrm>
            <a:off x="1538654" y="663575"/>
            <a:ext cx="5564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Our goal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  <a:r>
              <a:rPr lang="en-US" sz="2400" b="1" dirty="0" smtClean="0">
                <a:solidFill>
                  <a:srgbClr val="FF0000"/>
                </a:solidFill>
              </a:rPr>
              <a:t>  to develop simple analogy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19"/>
          <p:cNvSpPr>
            <a:spLocks noChangeArrowheads="1"/>
          </p:cNvSpPr>
          <p:nvPr/>
        </p:nvSpPr>
        <p:spPr bwMode="auto">
          <a:xfrm>
            <a:off x="714348" y="1500174"/>
            <a:ext cx="207170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Insulating gap</a:t>
            </a:r>
            <a:endParaRPr lang="ru-RU" sz="2400" dirty="0"/>
          </a:p>
        </p:txBody>
      </p:sp>
      <p:sp>
        <p:nvSpPr>
          <p:cNvPr id="4" name="Прямоугольник 19"/>
          <p:cNvSpPr>
            <a:spLocks noChangeArrowheads="1"/>
          </p:cNvSpPr>
          <p:nvPr/>
        </p:nvSpPr>
        <p:spPr bwMode="auto">
          <a:xfrm>
            <a:off x="714348" y="3000372"/>
            <a:ext cx="164307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Edge or surface states</a:t>
            </a:r>
            <a:endParaRPr lang="ru-RU" sz="2400" dirty="0"/>
          </a:p>
        </p:txBody>
      </p:sp>
      <p:sp>
        <p:nvSpPr>
          <p:cNvPr id="5" name="Прямоугольник 19"/>
          <p:cNvSpPr>
            <a:spLocks noChangeArrowheads="1"/>
          </p:cNvSpPr>
          <p:nvPr/>
        </p:nvSpPr>
        <p:spPr bwMode="auto">
          <a:xfrm>
            <a:off x="5357818" y="1500174"/>
            <a:ext cx="292895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superconducting gap</a:t>
            </a:r>
            <a:endParaRPr lang="ru-RU" sz="2400" dirty="0"/>
          </a:p>
        </p:txBody>
      </p:sp>
      <p:sp>
        <p:nvSpPr>
          <p:cNvPr id="6" name="Прямоугольник 19"/>
          <p:cNvSpPr>
            <a:spLocks noChangeArrowheads="1"/>
          </p:cNvSpPr>
          <p:nvPr/>
        </p:nvSpPr>
        <p:spPr bwMode="auto">
          <a:xfrm>
            <a:off x="5786446" y="2928934"/>
            <a:ext cx="2357454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Subgap</a:t>
            </a:r>
            <a:r>
              <a:rPr lang="en-US" sz="2400" b="1" dirty="0" smtClean="0">
                <a:solidFill>
                  <a:srgbClr val="0000FF"/>
                </a:solidFill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</a:rPr>
              <a:t>quasiparticle</a:t>
            </a:r>
            <a:r>
              <a:rPr lang="en-US" sz="2400" b="1" dirty="0" smtClean="0">
                <a:solidFill>
                  <a:srgbClr val="0000FF"/>
                </a:solidFill>
              </a:rPr>
              <a:t> states</a:t>
            </a:r>
            <a:endParaRPr lang="ru-RU" sz="2400" dirty="0"/>
          </a:p>
        </p:txBody>
      </p:sp>
      <p:sp>
        <p:nvSpPr>
          <p:cNvPr id="7" name="Стрелка вправо 6"/>
          <p:cNvSpPr/>
          <p:nvPr/>
        </p:nvSpPr>
        <p:spPr>
          <a:xfrm>
            <a:off x="3428992" y="1714488"/>
            <a:ext cx="121444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Стрелка вправо 7"/>
          <p:cNvSpPr/>
          <p:nvPr/>
        </p:nvSpPr>
        <p:spPr>
          <a:xfrm>
            <a:off x="3643306" y="3429000"/>
            <a:ext cx="1214446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Box 3075"/>
          <p:cNvSpPr txBox="1">
            <a:spLocks noChangeArrowheads="1"/>
          </p:cNvSpPr>
          <p:nvPr/>
        </p:nvSpPr>
        <p:spPr bwMode="auto">
          <a:xfrm>
            <a:off x="785786" y="4286256"/>
            <a:ext cx="7598555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Q: is it possible? </a:t>
            </a:r>
          </a:p>
          <a:p>
            <a:pPr algn="l"/>
            <a:r>
              <a:rPr lang="en-US" b="1" dirty="0" smtClean="0">
                <a:solidFill>
                  <a:srgbClr val="FF0000"/>
                </a:solidFill>
              </a:rPr>
              <a:t>Some difficulties: 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Can the </a:t>
            </a:r>
            <a:r>
              <a:rPr lang="en-US" sz="2400" b="1" dirty="0" err="1" smtClean="0">
                <a:solidFill>
                  <a:srgbClr val="FF0000"/>
                </a:solidFill>
              </a:rPr>
              <a:t>supercurrent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spoil all the fun? </a:t>
            </a:r>
            <a:endParaRPr lang="en-US" sz="2400" b="1" dirty="0" smtClean="0">
              <a:solidFill>
                <a:srgbClr val="FF0000"/>
              </a:solidFill>
            </a:endParaRPr>
          </a:p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How to get nontrivial gap dependence in k-space? </a:t>
            </a:r>
          </a:p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Different nature of </a:t>
            </a:r>
            <a:r>
              <a:rPr lang="en-US" sz="2400" b="1" dirty="0" err="1" smtClean="0">
                <a:solidFill>
                  <a:srgbClr val="FF0000"/>
                </a:solidFill>
              </a:rPr>
              <a:t>quasiparticle</a:t>
            </a:r>
            <a:r>
              <a:rPr lang="en-US" sz="2400" b="1" dirty="0" smtClean="0">
                <a:solidFill>
                  <a:srgbClr val="FF0000"/>
                </a:solidFill>
              </a:rPr>
              <a:t> confinement?</a:t>
            </a:r>
            <a:endParaRPr lang="ru-RU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14348" y="285728"/>
            <a:ext cx="79296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General recipe how to arrange zero energy states (at the Fermi level).</a:t>
            </a:r>
          </a:p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Compare: </a:t>
            </a:r>
            <a:r>
              <a:rPr lang="en-US" sz="2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Volkov-Pankratov</a:t>
            </a:r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problem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1"/>
          <p:cNvSpPr>
            <a:spLocks noChangeArrowheads="1"/>
          </p:cNvSpPr>
          <p:nvPr/>
        </p:nvSpPr>
        <p:spPr bwMode="auto">
          <a:xfrm>
            <a:off x="809625" y="2071688"/>
            <a:ext cx="2286000" cy="1643062"/>
          </a:xfrm>
          <a:prstGeom prst="roundRect">
            <a:avLst>
              <a:gd name="adj" fmla="val 16667"/>
            </a:avLst>
          </a:prstGeom>
          <a:solidFill>
            <a:srgbClr val="FFFF99"/>
          </a:solidFill>
          <a:ln w="9525" algn="ctr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5" name="Line 62"/>
          <p:cNvSpPr>
            <a:spLocks noChangeShapeType="1"/>
          </p:cNvSpPr>
          <p:nvPr/>
        </p:nvSpPr>
        <p:spPr bwMode="auto">
          <a:xfrm flipH="1" flipV="1">
            <a:off x="952500" y="1428750"/>
            <a:ext cx="2000250" cy="3071813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Text Box 81"/>
          <p:cNvSpPr txBox="1">
            <a:spLocks noChangeArrowheads="1"/>
          </p:cNvSpPr>
          <p:nvPr/>
        </p:nvSpPr>
        <p:spPr bwMode="auto">
          <a:xfrm>
            <a:off x="2357422" y="1000108"/>
            <a:ext cx="563006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superconducting phase should change by pi</a:t>
            </a:r>
            <a:endParaRPr lang="ru-RU" sz="2000" b="1" dirty="0"/>
          </a:p>
        </p:txBody>
      </p:sp>
      <p:graphicFrame>
        <p:nvGraphicFramePr>
          <p:cNvPr id="7" name="Object 8"/>
          <p:cNvGraphicFramePr>
            <a:graphicFrameLocks noChangeAspect="1"/>
          </p:cNvGraphicFramePr>
          <p:nvPr/>
        </p:nvGraphicFramePr>
        <p:xfrm>
          <a:off x="738188" y="1428750"/>
          <a:ext cx="217487" cy="265113"/>
        </p:xfrm>
        <a:graphic>
          <a:graphicData uri="http://schemas.openxmlformats.org/presentationml/2006/ole">
            <p:oleObj spid="_x0000_s86018" name="Формула" r:id="rId3" imgW="114120" imgH="139680" progId="Equation.3">
              <p:embed/>
            </p:oleObj>
          </a:graphicData>
        </a:graphic>
      </p:graphicFrame>
      <p:graphicFrame>
        <p:nvGraphicFramePr>
          <p:cNvPr id="8" name="Object 9"/>
          <p:cNvGraphicFramePr>
            <a:graphicFrameLocks noChangeAspect="1"/>
          </p:cNvGraphicFramePr>
          <p:nvPr/>
        </p:nvGraphicFramePr>
        <p:xfrm>
          <a:off x="1238250" y="1428750"/>
          <a:ext cx="676275" cy="338138"/>
        </p:xfrm>
        <a:graphic>
          <a:graphicData uri="http://schemas.openxmlformats.org/presentationml/2006/ole">
            <p:oleObj spid="_x0000_s86019" name="Формула" r:id="rId4" imgW="355320" imgH="177480" progId="Equation.3">
              <p:embed/>
            </p:oleObj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/>
        </p:nvGraphicFramePr>
        <p:xfrm>
          <a:off x="2881313" y="4071938"/>
          <a:ext cx="725487" cy="338137"/>
        </p:xfrm>
        <a:graphic>
          <a:graphicData uri="http://schemas.openxmlformats.org/presentationml/2006/ole">
            <p:oleObj spid="_x0000_s86020" name="Формула" r:id="rId5" imgW="380880" imgH="177480" progId="Equation.3">
              <p:embed/>
            </p:oleObj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3428992" y="2071678"/>
          <a:ext cx="5164137" cy="742950"/>
        </p:xfrm>
        <a:graphic>
          <a:graphicData uri="http://schemas.openxmlformats.org/presentationml/2006/ole">
            <p:oleObj spid="_x0000_s86021" name="Формула" r:id="rId6" imgW="2717640" imgH="393480" progId="Equation.3">
              <p:embed/>
            </p:oleObj>
          </a:graphicData>
        </a:graphic>
      </p:graphicFrame>
      <p:cxnSp>
        <p:nvCxnSpPr>
          <p:cNvPr id="11" name="Прямая соединительная линия 21"/>
          <p:cNvCxnSpPr>
            <a:cxnSpLocks noChangeShapeType="1"/>
          </p:cNvCxnSpPr>
          <p:nvPr/>
        </p:nvCxnSpPr>
        <p:spPr bwMode="auto">
          <a:xfrm rot="10800000" flipV="1">
            <a:off x="7094529" y="1714491"/>
            <a:ext cx="1428750" cy="1357312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2" name="Прямая соединительная линия 22"/>
          <p:cNvCxnSpPr>
            <a:cxnSpLocks noChangeShapeType="1"/>
          </p:cNvCxnSpPr>
          <p:nvPr/>
        </p:nvCxnSpPr>
        <p:spPr bwMode="auto">
          <a:xfrm rot="16200000" flipV="1">
            <a:off x="6951654" y="1857366"/>
            <a:ext cx="1500187" cy="1214438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068763" y="3071813"/>
          <a:ext cx="4854575" cy="990600"/>
        </p:xfrm>
        <a:graphic>
          <a:graphicData uri="http://schemas.openxmlformats.org/presentationml/2006/ole">
            <p:oleObj spid="_x0000_s86022" name="Формула" r:id="rId7" imgW="2489040" imgH="507960" progId="Equation.3">
              <p:embed/>
            </p:oleObj>
          </a:graphicData>
        </a:graphic>
      </p:graphicFrame>
      <p:sp>
        <p:nvSpPr>
          <p:cNvPr id="14" name="Line 5"/>
          <p:cNvSpPr>
            <a:spLocks noChangeShapeType="1"/>
          </p:cNvSpPr>
          <p:nvPr/>
        </p:nvSpPr>
        <p:spPr bwMode="auto">
          <a:xfrm flipV="1">
            <a:off x="4668838" y="4718050"/>
            <a:ext cx="0" cy="1714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2940050" y="5686425"/>
            <a:ext cx="41624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3883025" y="4503738"/>
          <a:ext cx="684213" cy="396875"/>
        </p:xfrm>
        <a:graphic>
          <a:graphicData uri="http://schemas.openxmlformats.org/presentationml/2006/ole">
            <p:oleObj spid="_x0000_s86023" name="Формула" r:id="rId8" imgW="317160" imgH="203040" progId="Equation.3">
              <p:embed/>
            </p:oleObj>
          </a:graphicData>
        </a:graphic>
      </p:graphicFrame>
      <p:graphicFrame>
        <p:nvGraphicFramePr>
          <p:cNvPr id="17" name="Object 4"/>
          <p:cNvGraphicFramePr>
            <a:graphicFrameLocks noChangeAspect="1"/>
          </p:cNvGraphicFramePr>
          <p:nvPr/>
        </p:nvGraphicFramePr>
        <p:xfrm>
          <a:off x="6811963" y="5826125"/>
          <a:ext cx="271462" cy="301625"/>
        </p:xfrm>
        <a:graphic>
          <a:graphicData uri="http://schemas.openxmlformats.org/presentationml/2006/ole">
            <p:oleObj spid="_x0000_s86024" name="Формула" r:id="rId9" imgW="114120" imgH="139680" progId="Equation.3">
              <p:embed/>
            </p:oleObj>
          </a:graphicData>
        </a:graphic>
      </p:graphicFrame>
      <p:graphicFrame>
        <p:nvGraphicFramePr>
          <p:cNvPr id="18" name="Object 7"/>
          <p:cNvGraphicFramePr>
            <a:graphicFrameLocks noChangeAspect="1"/>
          </p:cNvGraphicFramePr>
          <p:nvPr/>
        </p:nvGraphicFramePr>
        <p:xfrm>
          <a:off x="4311650" y="5289550"/>
          <a:ext cx="301625" cy="382588"/>
        </p:xfrm>
        <a:graphic>
          <a:graphicData uri="http://schemas.openxmlformats.org/presentationml/2006/ole">
            <p:oleObj spid="_x0000_s86025" name="Формула" r:id="rId10" imgW="126720" imgH="177480" progId="Equation.3">
              <p:embed/>
            </p:oleObj>
          </a:graphicData>
        </a:graphic>
      </p:graphicFrame>
      <p:sp>
        <p:nvSpPr>
          <p:cNvPr id="19" name="Line 17"/>
          <p:cNvSpPr>
            <a:spLocks noChangeShapeType="1"/>
          </p:cNvSpPr>
          <p:nvPr/>
        </p:nvSpPr>
        <p:spPr bwMode="auto">
          <a:xfrm>
            <a:off x="2940050" y="6289675"/>
            <a:ext cx="3814763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" name="Line 21"/>
          <p:cNvSpPr>
            <a:spLocks noChangeShapeType="1"/>
          </p:cNvSpPr>
          <p:nvPr/>
        </p:nvSpPr>
        <p:spPr bwMode="auto">
          <a:xfrm>
            <a:off x="2811463" y="4962525"/>
            <a:ext cx="3814762" cy="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1" name="Полилиния 59"/>
          <p:cNvSpPr>
            <a:spLocks/>
          </p:cNvSpPr>
          <p:nvPr/>
        </p:nvSpPr>
        <p:spPr bwMode="auto">
          <a:xfrm>
            <a:off x="2738438" y="5000625"/>
            <a:ext cx="3859212" cy="1279525"/>
          </a:xfrm>
          <a:custGeom>
            <a:avLst/>
            <a:gdLst>
              <a:gd name="T0" fmla="*/ 0 w 3859771"/>
              <a:gd name="T1" fmla="*/ 1263495 h 1279407"/>
              <a:gd name="T2" fmla="*/ 440724 w 3859771"/>
              <a:gd name="T3" fmla="*/ 1263495 h 1279407"/>
              <a:gd name="T4" fmla="*/ 1211832 w 3859771"/>
              <a:gd name="T5" fmla="*/ 1148942 h 1279407"/>
              <a:gd name="T6" fmla="*/ 1709944 w 3859771"/>
              <a:gd name="T7" fmla="*/ 862461 h 1279407"/>
              <a:gd name="T8" fmla="*/ 2208057 w 3859771"/>
              <a:gd name="T9" fmla="*/ 432780 h 1279407"/>
              <a:gd name="T10" fmla="*/ 2563848 w 3859771"/>
              <a:gd name="T11" fmla="*/ 217926 h 1279407"/>
              <a:gd name="T12" fmla="*/ 2990806 w 3859771"/>
              <a:gd name="T13" fmla="*/ 74699 h 1279407"/>
              <a:gd name="T14" fmla="*/ 3844720 w 3859771"/>
              <a:gd name="T15" fmla="*/ 3071 h 127940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3859771"/>
              <a:gd name="T25" fmla="*/ 0 h 1279407"/>
              <a:gd name="T26" fmla="*/ 3859771 w 3859771"/>
              <a:gd name="T27" fmla="*/ 1279407 h 127940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3859771" h="1279407">
                <a:moveTo>
                  <a:pt x="0" y="1260360"/>
                </a:moveTo>
                <a:cubicBezTo>
                  <a:pt x="119216" y="1268963"/>
                  <a:pt x="239691" y="1279407"/>
                  <a:pt x="442452" y="1260360"/>
                </a:cubicBezTo>
                <a:cubicBezTo>
                  <a:pt x="645213" y="1241313"/>
                  <a:pt x="1004201" y="1212752"/>
                  <a:pt x="1216564" y="1146080"/>
                </a:cubicBezTo>
                <a:cubicBezTo>
                  <a:pt x="1428927" y="1079408"/>
                  <a:pt x="1549941" y="979391"/>
                  <a:pt x="1716630" y="860328"/>
                </a:cubicBezTo>
                <a:cubicBezTo>
                  <a:pt x="1883319" y="741265"/>
                  <a:pt x="2073821" y="538857"/>
                  <a:pt x="2216697" y="431700"/>
                </a:cubicBezTo>
                <a:cubicBezTo>
                  <a:pt x="2359573" y="324543"/>
                  <a:pt x="2442917" y="276918"/>
                  <a:pt x="2573887" y="217386"/>
                </a:cubicBezTo>
                <a:cubicBezTo>
                  <a:pt x="2704857" y="157854"/>
                  <a:pt x="2788201" y="110229"/>
                  <a:pt x="3002515" y="74510"/>
                </a:cubicBezTo>
                <a:cubicBezTo>
                  <a:pt x="3216829" y="38791"/>
                  <a:pt x="3761344" y="0"/>
                  <a:pt x="3859771" y="3071"/>
                </a:cubicBezTo>
              </a:path>
            </a:pathLst>
          </a:cu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Box 81"/>
          <p:cNvSpPr txBox="1">
            <a:spLocks noChangeArrowheads="1"/>
          </p:cNvSpPr>
          <p:nvPr/>
        </p:nvSpPr>
        <p:spPr bwMode="auto">
          <a:xfrm>
            <a:off x="7239000" y="4929188"/>
            <a:ext cx="131799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energy</a:t>
            </a:r>
            <a:r>
              <a:rPr lang="ru-RU" sz="2000" b="1" dirty="0" smtClean="0"/>
              <a:t>=0</a:t>
            </a:r>
            <a:endParaRPr lang="ru-RU" sz="20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Прямоугольник 1"/>
          <p:cNvSpPr>
            <a:spLocks noChangeArrowheads="1"/>
          </p:cNvSpPr>
          <p:nvPr/>
        </p:nvSpPr>
        <p:spPr bwMode="auto">
          <a:xfrm>
            <a:off x="714348" y="571480"/>
            <a:ext cx="7858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Hallmark of the bound states at the Fermi level.</a:t>
            </a:r>
            <a:endParaRPr lang="ru-RU" b="1" dirty="0">
              <a:solidFill>
                <a:srgbClr val="0000FF"/>
              </a:solidFill>
            </a:endParaRPr>
          </a:p>
          <a:p>
            <a:r>
              <a:rPr lang="en-US" sz="2400" b="1" dirty="0" smtClean="0">
                <a:solidFill>
                  <a:srgbClr val="0000FF"/>
                </a:solidFill>
              </a:rPr>
              <a:t>Resonant Andreev reflection</a:t>
            </a:r>
            <a:r>
              <a:rPr lang="ru-RU" sz="2400" b="1" dirty="0" smtClean="0">
                <a:solidFill>
                  <a:srgbClr val="0000FF"/>
                </a:solidFill>
              </a:rPr>
              <a:t>.</a:t>
            </a:r>
            <a:r>
              <a:rPr lang="en-US" b="1" dirty="0" smtClean="0">
                <a:solidFill>
                  <a:srgbClr val="0000FF"/>
                </a:solidFill>
              </a:rPr>
              <a:t> Zero-bias anomaly.</a:t>
            </a:r>
            <a:endParaRPr lang="ru-RU" sz="2400" dirty="0"/>
          </a:p>
        </p:txBody>
      </p:sp>
      <p:cxnSp>
        <p:nvCxnSpPr>
          <p:cNvPr id="23" name="Прямая со стрелкой 4"/>
          <p:cNvCxnSpPr>
            <a:cxnSpLocks noChangeShapeType="1"/>
          </p:cNvCxnSpPr>
          <p:nvPr/>
        </p:nvCxnSpPr>
        <p:spPr bwMode="auto">
          <a:xfrm rot="5400000" flipH="1" flipV="1">
            <a:off x="2131355" y="5157434"/>
            <a:ext cx="2286000" cy="1587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4" name="Прямая со стрелкой 6"/>
          <p:cNvCxnSpPr>
            <a:cxnSpLocks noChangeShapeType="1"/>
          </p:cNvCxnSpPr>
          <p:nvPr/>
        </p:nvCxnSpPr>
        <p:spPr bwMode="auto">
          <a:xfrm flipV="1">
            <a:off x="3275148" y="6291721"/>
            <a:ext cx="2998780" cy="7919"/>
          </a:xfrm>
          <a:prstGeom prst="straightConnector1">
            <a:avLst/>
          </a:prstGeom>
          <a:noFill/>
          <a:ln w="19050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25" name="Object 3"/>
          <p:cNvGraphicFramePr>
            <a:graphicFrameLocks noChangeAspect="1"/>
          </p:cNvGraphicFramePr>
          <p:nvPr/>
        </p:nvGraphicFramePr>
        <p:xfrm>
          <a:off x="2500298" y="4071942"/>
          <a:ext cx="622300" cy="915988"/>
        </p:xfrm>
        <a:graphic>
          <a:graphicData uri="http://schemas.openxmlformats.org/presentationml/2006/ole">
            <p:oleObj spid="_x0000_s139273" name="Формула" r:id="rId4" imgW="266400" imgH="393480" progId="Equation.3">
              <p:embed/>
            </p:oleObj>
          </a:graphicData>
        </a:graphic>
      </p:graphicFrame>
      <p:graphicFrame>
        <p:nvGraphicFramePr>
          <p:cNvPr id="26" name="Object 5"/>
          <p:cNvGraphicFramePr>
            <a:graphicFrameLocks noChangeAspect="1"/>
          </p:cNvGraphicFramePr>
          <p:nvPr/>
        </p:nvGraphicFramePr>
        <p:xfrm>
          <a:off x="5916738" y="5791655"/>
          <a:ext cx="357187" cy="414338"/>
        </p:xfrm>
        <a:graphic>
          <a:graphicData uri="http://schemas.openxmlformats.org/presentationml/2006/ole">
            <p:oleObj spid="_x0000_s139274" name="Формула" r:id="rId5" imgW="152280" imgH="177480" progId="Equation.3">
              <p:embed/>
            </p:oleObj>
          </a:graphicData>
        </a:graphic>
      </p:graphicFrame>
      <p:cxnSp>
        <p:nvCxnSpPr>
          <p:cNvPr id="28" name="Прямая соединительная линия 11"/>
          <p:cNvCxnSpPr>
            <a:cxnSpLocks noChangeShapeType="1"/>
          </p:cNvCxnSpPr>
          <p:nvPr/>
        </p:nvCxnSpPr>
        <p:spPr bwMode="auto">
          <a:xfrm rot="5400000" flipH="1" flipV="1">
            <a:off x="4561023" y="6371078"/>
            <a:ext cx="142875" cy="0"/>
          </a:xfrm>
          <a:prstGeom prst="line">
            <a:avLst/>
          </a:prstGeom>
          <a:noFill/>
          <a:ln w="19050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33" name="Полилиния 32"/>
          <p:cNvSpPr/>
          <p:nvPr/>
        </p:nvSpPr>
        <p:spPr>
          <a:xfrm>
            <a:off x="3286116" y="4500570"/>
            <a:ext cx="2036618" cy="1690254"/>
          </a:xfrm>
          <a:custGeom>
            <a:avLst/>
            <a:gdLst>
              <a:gd name="connsiteX0" fmla="*/ 0 w 2036618"/>
              <a:gd name="connsiteY0" fmla="*/ 0 h 1690254"/>
              <a:gd name="connsiteX1" fmla="*/ 180109 w 2036618"/>
              <a:gd name="connsiteY1" fmla="*/ 138545 h 1690254"/>
              <a:gd name="connsiteX2" fmla="*/ 304800 w 2036618"/>
              <a:gd name="connsiteY2" fmla="*/ 581890 h 1690254"/>
              <a:gd name="connsiteX3" fmla="*/ 457200 w 2036618"/>
              <a:gd name="connsiteY3" fmla="*/ 1233054 h 1690254"/>
              <a:gd name="connsiteX4" fmla="*/ 789709 w 2036618"/>
              <a:gd name="connsiteY4" fmla="*/ 1524000 h 1690254"/>
              <a:gd name="connsiteX5" fmla="*/ 1246909 w 2036618"/>
              <a:gd name="connsiteY5" fmla="*/ 1648690 h 1690254"/>
              <a:gd name="connsiteX6" fmla="*/ 1620982 w 2036618"/>
              <a:gd name="connsiteY6" fmla="*/ 1676400 h 1690254"/>
              <a:gd name="connsiteX7" fmla="*/ 2036618 w 2036618"/>
              <a:gd name="connsiteY7" fmla="*/ 1690254 h 1690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036618" h="1690254">
                <a:moveTo>
                  <a:pt x="0" y="0"/>
                </a:moveTo>
                <a:cubicBezTo>
                  <a:pt x="64654" y="20781"/>
                  <a:pt x="129309" y="41563"/>
                  <a:pt x="180109" y="138545"/>
                </a:cubicBezTo>
                <a:cubicBezTo>
                  <a:pt x="230909" y="235527"/>
                  <a:pt x="258618" y="399472"/>
                  <a:pt x="304800" y="581890"/>
                </a:cubicBezTo>
                <a:cubicBezTo>
                  <a:pt x="350982" y="764308"/>
                  <a:pt x="376382" y="1076036"/>
                  <a:pt x="457200" y="1233054"/>
                </a:cubicBezTo>
                <a:cubicBezTo>
                  <a:pt x="538018" y="1390072"/>
                  <a:pt x="658091" y="1454727"/>
                  <a:pt x="789709" y="1524000"/>
                </a:cubicBezTo>
                <a:cubicBezTo>
                  <a:pt x="921327" y="1593273"/>
                  <a:pt x="1108364" y="1623290"/>
                  <a:pt x="1246909" y="1648690"/>
                </a:cubicBezTo>
                <a:cubicBezTo>
                  <a:pt x="1385454" y="1674090"/>
                  <a:pt x="1489364" y="1669473"/>
                  <a:pt x="1620982" y="1676400"/>
                </a:cubicBezTo>
                <a:cubicBezTo>
                  <a:pt x="1752600" y="1683327"/>
                  <a:pt x="1894609" y="1686790"/>
                  <a:pt x="2036618" y="1690254"/>
                </a:cubicBezTo>
              </a:path>
            </a:pathLst>
          </a:cu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Прямоугольник 6"/>
          <p:cNvSpPr>
            <a:spLocks noChangeArrowheads="1"/>
          </p:cNvSpPr>
          <p:nvPr/>
        </p:nvSpPr>
        <p:spPr bwMode="auto">
          <a:xfrm>
            <a:off x="1643042" y="1714488"/>
            <a:ext cx="2016125" cy="2143140"/>
          </a:xfrm>
          <a:prstGeom prst="rect">
            <a:avLst/>
          </a:prstGeom>
          <a:blipFill dpi="0" rotWithShape="1">
            <a:blip r:embed="rId6">
              <a:alphaModFix amt="55000"/>
            </a:blip>
            <a:srcRect/>
            <a:tile tx="0" ty="0" sx="100000" sy="100000" flip="none" algn="tl"/>
          </a:blipFill>
          <a:ln w="9525" algn="ctr">
            <a:noFill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3643306" y="1714488"/>
            <a:ext cx="3087696" cy="2128850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" name="Object 7"/>
          <p:cNvGraphicFramePr>
            <a:graphicFrameLocks noChangeAspect="1"/>
          </p:cNvGraphicFramePr>
          <p:nvPr/>
        </p:nvGraphicFramePr>
        <p:xfrm>
          <a:off x="6000760" y="1785926"/>
          <a:ext cx="757237" cy="803275"/>
        </p:xfrm>
        <a:graphic>
          <a:graphicData uri="http://schemas.openxmlformats.org/presentationml/2006/ole">
            <p:oleObj spid="_x0000_s139275" name="Формула" r:id="rId7" imgW="139680" imgH="177480" progId="Equation.3">
              <p:embed/>
            </p:oleObj>
          </a:graphicData>
        </a:graphic>
      </p:graphicFrame>
      <p:graphicFrame>
        <p:nvGraphicFramePr>
          <p:cNvPr id="32" name="Object 4"/>
          <p:cNvGraphicFramePr>
            <a:graphicFrameLocks noChangeAspect="1"/>
          </p:cNvGraphicFramePr>
          <p:nvPr/>
        </p:nvGraphicFramePr>
        <p:xfrm>
          <a:off x="1571604" y="1714488"/>
          <a:ext cx="963612" cy="803275"/>
        </p:xfrm>
        <a:graphic>
          <a:graphicData uri="http://schemas.openxmlformats.org/presentationml/2006/ole">
            <p:oleObj spid="_x0000_s139276" name="Формула" r:id="rId8" imgW="177480" imgH="177480" progId="Equation.3">
              <p:embed/>
            </p:oleObj>
          </a:graphicData>
        </a:graphic>
      </p:graphicFrame>
      <p:sp>
        <p:nvSpPr>
          <p:cNvPr id="34" name="Прямоугольник 33"/>
          <p:cNvSpPr/>
          <p:nvPr/>
        </p:nvSpPr>
        <p:spPr>
          <a:xfrm>
            <a:off x="3643306" y="1714488"/>
            <a:ext cx="142876" cy="214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2285984" y="2857496"/>
            <a:ext cx="1373183" cy="7143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3786182" y="2000240"/>
            <a:ext cx="1373183" cy="7143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 rot="10800000" flipV="1">
            <a:off x="3929060" y="2143116"/>
            <a:ext cx="1357321" cy="652466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/>
          <p:cNvCxnSpPr/>
          <p:nvPr/>
        </p:nvCxnSpPr>
        <p:spPr>
          <a:xfrm>
            <a:off x="3857620" y="2857496"/>
            <a:ext cx="1285884" cy="571504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10800000">
            <a:off x="3786185" y="2928935"/>
            <a:ext cx="1285881" cy="57150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/>
          <p:nvPr/>
        </p:nvCxnSpPr>
        <p:spPr>
          <a:xfrm rot="10800000" flipV="1">
            <a:off x="2143108" y="2786058"/>
            <a:ext cx="1428760" cy="714380"/>
          </a:xfrm>
          <a:prstGeom prst="straightConnector1">
            <a:avLst/>
          </a:prstGeom>
          <a:ln w="50800"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/>
          <p:nvPr/>
        </p:nvCxnSpPr>
        <p:spPr>
          <a:xfrm rot="10800000">
            <a:off x="2285987" y="2143116"/>
            <a:ext cx="1285881" cy="571505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Прямоугольник 1"/>
          <p:cNvSpPr>
            <a:spLocks noChangeArrowheads="1"/>
          </p:cNvSpPr>
          <p:nvPr/>
        </p:nvSpPr>
        <p:spPr bwMode="auto">
          <a:xfrm>
            <a:off x="714348" y="571480"/>
            <a:ext cx="78581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We need the gap function which changes its sign with the change in the momentum</a:t>
            </a:r>
            <a:endParaRPr lang="ru-RU" sz="2400" dirty="0"/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1269990" y="1857364"/>
            <a:ext cx="6731034" cy="3714776"/>
          </a:xfrm>
          <a:prstGeom prst="rect">
            <a:avLst/>
          </a:prstGeom>
          <a:solidFill>
            <a:srgbClr val="FF6600">
              <a:alpha val="50195"/>
            </a:srgbClr>
          </a:solidFill>
          <a:ln w="254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37" name="Прямая со стрелкой 36"/>
          <p:cNvCxnSpPr/>
          <p:nvPr/>
        </p:nvCxnSpPr>
        <p:spPr>
          <a:xfrm flipV="1">
            <a:off x="2412998" y="2714620"/>
            <a:ext cx="1373183" cy="71438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rot="16200000" flipH="1">
            <a:off x="3055940" y="3714752"/>
            <a:ext cx="1928826" cy="71438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 flipH="1" flipV="1">
            <a:off x="3984633" y="3143251"/>
            <a:ext cx="1857392" cy="157163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4918" name="Object 3"/>
          <p:cNvGraphicFramePr>
            <a:graphicFrameLocks noChangeAspect="1"/>
          </p:cNvGraphicFramePr>
          <p:nvPr/>
        </p:nvGraphicFramePr>
        <p:xfrm>
          <a:off x="2127246" y="2285992"/>
          <a:ext cx="1304806" cy="571504"/>
        </p:xfrm>
        <a:graphic>
          <a:graphicData uri="http://schemas.openxmlformats.org/presentationml/2006/ole">
            <p:oleObj spid="_x0000_s294918" name="Формула" r:id="rId4" imgW="368280" imgH="177480" progId="Equation.3">
              <p:embed/>
            </p:oleObj>
          </a:graphicData>
        </a:graphic>
      </p:graphicFrame>
      <p:graphicFrame>
        <p:nvGraphicFramePr>
          <p:cNvPr id="294919" name="Object 3"/>
          <p:cNvGraphicFramePr>
            <a:graphicFrameLocks noChangeAspect="1"/>
          </p:cNvGraphicFramePr>
          <p:nvPr/>
        </p:nvGraphicFramePr>
        <p:xfrm>
          <a:off x="4056072" y="2643182"/>
          <a:ext cx="1304925" cy="571500"/>
        </p:xfrm>
        <a:graphic>
          <a:graphicData uri="http://schemas.openxmlformats.org/presentationml/2006/ole">
            <p:oleObj spid="_x0000_s294919" name="Формула" r:id="rId5" imgW="368280" imgH="177480" progId="Equation.3">
              <p:embed/>
            </p:oleObj>
          </a:graphicData>
        </a:graphic>
      </p:graphicFrame>
      <p:graphicFrame>
        <p:nvGraphicFramePr>
          <p:cNvPr id="294920" name="Object 3"/>
          <p:cNvGraphicFramePr>
            <a:graphicFrameLocks noChangeAspect="1"/>
          </p:cNvGraphicFramePr>
          <p:nvPr/>
        </p:nvGraphicFramePr>
        <p:xfrm>
          <a:off x="5413394" y="3286124"/>
          <a:ext cx="1304925" cy="571500"/>
        </p:xfrm>
        <a:graphic>
          <a:graphicData uri="http://schemas.openxmlformats.org/presentationml/2006/ole">
            <p:oleObj spid="_x0000_s294920" name="Формула" r:id="rId6" imgW="368280" imgH="177480" progId="Equation.3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57290" y="1214422"/>
            <a:ext cx="57150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Unconventional superconductors</a:t>
            </a:r>
          </a:p>
          <a:p>
            <a:pPr>
              <a:defRPr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Self-consistency condition.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8776918" cy="78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477838" y="3252788"/>
          <a:ext cx="3203575" cy="695325"/>
        </p:xfrm>
        <a:graphic>
          <a:graphicData uri="http://schemas.openxmlformats.org/presentationml/2006/ole">
            <p:oleObj spid="_x0000_s80899" name="Формула" r:id="rId4" imgW="1320480" imgH="266400" progId="Equation.3">
              <p:embed/>
            </p:oleObj>
          </a:graphicData>
        </a:graphic>
      </p:graphicFrame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00034" y="214290"/>
            <a:ext cx="8286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Q: Do we have some way to modulate the gap in the k-space (!?)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80907" name="Object 11"/>
          <p:cNvGraphicFramePr>
            <a:graphicFrameLocks noChangeAspect="1"/>
          </p:cNvGraphicFramePr>
          <p:nvPr/>
        </p:nvGraphicFramePr>
        <p:xfrm>
          <a:off x="714348" y="4143380"/>
          <a:ext cx="1447800" cy="561975"/>
        </p:xfrm>
        <a:graphic>
          <a:graphicData uri="http://schemas.openxmlformats.org/presentationml/2006/ole">
            <p:oleObj spid="_x0000_s80907" name="Формула" r:id="rId5" imgW="596880" imgH="215640" progId="Equation.3">
              <p:embed/>
            </p:oleObj>
          </a:graphicData>
        </a:graphic>
      </p:graphicFrame>
      <p:graphicFrame>
        <p:nvGraphicFramePr>
          <p:cNvPr id="80908" name="Object 12"/>
          <p:cNvGraphicFramePr>
            <a:graphicFrameLocks noChangeAspect="1"/>
          </p:cNvGraphicFramePr>
          <p:nvPr/>
        </p:nvGraphicFramePr>
        <p:xfrm>
          <a:off x="500034" y="4786322"/>
          <a:ext cx="1601788" cy="1025525"/>
        </p:xfrm>
        <a:graphic>
          <a:graphicData uri="http://schemas.openxmlformats.org/presentationml/2006/ole">
            <p:oleObj spid="_x0000_s80908" name="Формула" r:id="rId6" imgW="660240" imgH="393480" progId="Equation.3">
              <p:embed/>
            </p:oleObj>
          </a:graphicData>
        </a:graphic>
      </p:graphicFrame>
      <p:sp>
        <p:nvSpPr>
          <p:cNvPr id="17" name="Овал 16"/>
          <p:cNvSpPr/>
          <p:nvPr/>
        </p:nvSpPr>
        <p:spPr>
          <a:xfrm>
            <a:off x="4572000" y="4572008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429124" y="5572140"/>
            <a:ext cx="571504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Выгнутая вправо стрелка 18"/>
          <p:cNvSpPr/>
          <p:nvPr/>
        </p:nvSpPr>
        <p:spPr>
          <a:xfrm>
            <a:off x="5357818" y="4929198"/>
            <a:ext cx="428628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Выгнутая вправо стрелка 19"/>
          <p:cNvSpPr/>
          <p:nvPr/>
        </p:nvSpPr>
        <p:spPr>
          <a:xfrm flipH="1" flipV="1">
            <a:off x="3786182" y="4786322"/>
            <a:ext cx="428628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Стрелка вправо с вырезом 20"/>
          <p:cNvSpPr/>
          <p:nvPr/>
        </p:nvSpPr>
        <p:spPr>
          <a:xfrm>
            <a:off x="4357686" y="3214686"/>
            <a:ext cx="928694" cy="71438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0909" name="Object 13"/>
          <p:cNvGraphicFramePr>
            <a:graphicFrameLocks noChangeAspect="1"/>
          </p:cNvGraphicFramePr>
          <p:nvPr/>
        </p:nvGraphicFramePr>
        <p:xfrm>
          <a:off x="6143636" y="3857628"/>
          <a:ext cx="1447800" cy="695325"/>
        </p:xfrm>
        <a:graphic>
          <a:graphicData uri="http://schemas.openxmlformats.org/presentationml/2006/ole">
            <p:oleObj spid="_x0000_s80909" name="Формула" r:id="rId7" imgW="596880" imgH="266400" progId="Equation.3">
              <p:embed/>
            </p:oleObj>
          </a:graphicData>
        </a:graphic>
      </p:graphicFrame>
      <p:cxnSp>
        <p:nvCxnSpPr>
          <p:cNvPr id="24" name="Прямая со стрелкой 23"/>
          <p:cNvCxnSpPr/>
          <p:nvPr/>
        </p:nvCxnSpPr>
        <p:spPr>
          <a:xfrm rot="16200000" flipV="1">
            <a:off x="7215206" y="4572008"/>
            <a:ext cx="64294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2"/>
          <p:cNvSpPr txBox="1">
            <a:spLocks noChangeArrowheads="1"/>
          </p:cNvSpPr>
          <p:nvPr/>
        </p:nvSpPr>
        <p:spPr bwMode="auto">
          <a:xfrm>
            <a:off x="6215074" y="5000636"/>
            <a:ext cx="27146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600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Ginzburg</a:t>
            </a:r>
            <a:r>
              <a:rPr lang="en-US" sz="16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-Landau variable</a:t>
            </a:r>
            <a:endParaRPr lang="ru-RU" sz="16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27" name="Прямая со стрелкой 26"/>
          <p:cNvCxnSpPr>
            <a:stCxn id="31" idx="2"/>
          </p:cNvCxnSpPr>
          <p:nvPr/>
        </p:nvCxnSpPr>
        <p:spPr>
          <a:xfrm rot="16200000" flipH="1">
            <a:off x="6750859" y="3607595"/>
            <a:ext cx="28575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5715008" y="2925545"/>
            <a:ext cx="214314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1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Internal momentum</a:t>
            </a:r>
            <a:endParaRPr lang="ru-RU" sz="1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1000100" y="4786322"/>
            <a:ext cx="1643074" cy="13573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357290" y="1214422"/>
            <a:ext cx="571504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Unconventional superconductors</a:t>
            </a:r>
          </a:p>
          <a:p>
            <a:pPr>
              <a:defRPr/>
            </a:pPr>
            <a:r>
              <a:rPr lang="en-US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Self-consistency condition.</a:t>
            </a:r>
            <a:endParaRPr lang="ru-RU" b="1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000240"/>
            <a:ext cx="8776918" cy="781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714375" y="2786063"/>
            <a:ext cx="2143125" cy="4286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en-US" sz="2400" b="1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Singlet pairing</a:t>
            </a:r>
            <a:endParaRPr lang="ru-RU" sz="2400" b="1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357813" y="2786063"/>
            <a:ext cx="2143125" cy="4286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en-US" sz="2400" b="1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Triplet pairing</a:t>
            </a:r>
            <a:endParaRPr lang="ru-RU" sz="2400" b="1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417513" y="3286125"/>
          <a:ext cx="3327400" cy="628650"/>
        </p:xfrm>
        <a:graphic>
          <a:graphicData uri="http://schemas.openxmlformats.org/presentationml/2006/ole">
            <p:oleObj spid="_x0000_s253954" name="Формула" r:id="rId4" imgW="1371600" imgH="2412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71500" y="3929063"/>
          <a:ext cx="2587625" cy="563562"/>
        </p:xfrm>
        <a:graphic>
          <a:graphicData uri="http://schemas.openxmlformats.org/presentationml/2006/ole">
            <p:oleObj spid="_x0000_s253955" name="Формула" r:id="rId5" imgW="1066680" imgH="215640" progId="Equation.3">
              <p:embed/>
            </p:oleObj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5092700" y="3252788"/>
          <a:ext cx="3511550" cy="695325"/>
        </p:xfrm>
        <a:graphic>
          <a:graphicData uri="http://schemas.openxmlformats.org/presentationml/2006/ole">
            <p:oleObj spid="_x0000_s253958" name="Формула" r:id="rId6" imgW="1447560" imgH="266400" progId="Equation.3">
              <p:embed/>
            </p:oleObj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5230813" y="3895725"/>
          <a:ext cx="2803525" cy="630238"/>
        </p:xfrm>
        <a:graphic>
          <a:graphicData uri="http://schemas.openxmlformats.org/presentationml/2006/ole">
            <p:oleObj spid="_x0000_s253959" name="Формула" r:id="rId7" imgW="1155600" imgH="241200" progId="Equation.3">
              <p:embed/>
            </p:oleObj>
          </a:graphicData>
        </a:graphic>
      </p:graphicFrame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00034" y="214290"/>
            <a:ext cx="828680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Q: Do we have some way to modulate the gap in the k-space (!?)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5" name="Стрелка вверх 14"/>
          <p:cNvSpPr/>
          <p:nvPr/>
        </p:nvSpPr>
        <p:spPr>
          <a:xfrm>
            <a:off x="1428728" y="5143512"/>
            <a:ext cx="357190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Стрелка вниз 15"/>
          <p:cNvSpPr/>
          <p:nvPr/>
        </p:nvSpPr>
        <p:spPr>
          <a:xfrm>
            <a:off x="1928794" y="5143512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5857884" y="4786322"/>
            <a:ext cx="1643074" cy="13573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Стрелка вверх 18"/>
          <p:cNvSpPr/>
          <p:nvPr/>
        </p:nvSpPr>
        <p:spPr>
          <a:xfrm>
            <a:off x="6286512" y="5143512"/>
            <a:ext cx="357190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Стрелка вниз 19"/>
          <p:cNvSpPr/>
          <p:nvPr/>
        </p:nvSpPr>
        <p:spPr>
          <a:xfrm flipV="1">
            <a:off x="6715140" y="5143512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7158" y="357188"/>
            <a:ext cx="87154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P-wave superconductors. </a:t>
            </a:r>
            <a:r>
              <a:rPr lang="en-US" sz="2000" b="1" i="1" dirty="0" smtClean="0">
                <a:solidFill>
                  <a:srgbClr val="FF3300"/>
                </a:solidFill>
              </a:rPr>
              <a:t>Sr</a:t>
            </a:r>
            <a:r>
              <a:rPr lang="en-US" sz="2000" b="1" i="1" baseline="-25000" dirty="0" smtClean="0">
                <a:solidFill>
                  <a:srgbClr val="FF3300"/>
                </a:solidFill>
              </a:rPr>
              <a:t>2</a:t>
            </a:r>
            <a:r>
              <a:rPr lang="en-US" sz="2000" b="1" i="1" dirty="0" smtClean="0">
                <a:solidFill>
                  <a:srgbClr val="FF3300"/>
                </a:solidFill>
              </a:rPr>
              <a:t>RuO</a:t>
            </a:r>
            <a:r>
              <a:rPr lang="en-US" sz="2000" b="1" i="1" baseline="-25000" dirty="0" smtClean="0">
                <a:solidFill>
                  <a:srgbClr val="FF3300"/>
                </a:solidFill>
              </a:rPr>
              <a:t>4</a:t>
            </a:r>
            <a:r>
              <a:rPr lang="en-US" sz="2000" b="1" i="1" dirty="0" smtClean="0">
                <a:solidFill>
                  <a:srgbClr val="FF3300"/>
                </a:solidFill>
              </a:rPr>
              <a:t> as a possible candidate?</a:t>
            </a:r>
          </a:p>
          <a:p>
            <a:r>
              <a:rPr lang="en-US" sz="2000" b="1" i="1" dirty="0" smtClean="0">
                <a:solidFill>
                  <a:srgbClr val="FF3300"/>
                </a:solidFill>
              </a:rPr>
              <a:t>He-3 </a:t>
            </a:r>
            <a:endParaRPr lang="ru-RU" sz="2000" b="1" i="1" dirty="0">
              <a:solidFill>
                <a:srgbClr val="FF3300"/>
              </a:solidFill>
            </a:endParaRPr>
          </a:p>
        </p:txBody>
      </p:sp>
      <p:graphicFrame>
        <p:nvGraphicFramePr>
          <p:cNvPr id="82947" name="Object 1"/>
          <p:cNvGraphicFramePr>
            <a:graphicFrameLocks noChangeAspect="1"/>
          </p:cNvGraphicFramePr>
          <p:nvPr/>
        </p:nvGraphicFramePr>
        <p:xfrm>
          <a:off x="428596" y="1643050"/>
          <a:ext cx="3260725" cy="730250"/>
        </p:xfrm>
        <a:graphic>
          <a:graphicData uri="http://schemas.openxmlformats.org/presentationml/2006/ole">
            <p:oleObj spid="_x0000_s82947" name="Формула" r:id="rId3" imgW="1002960" imgH="241200" progId="Equation.3">
              <p:embed/>
            </p:oleObj>
          </a:graphicData>
        </a:graphic>
      </p:graphicFrame>
      <p:graphicFrame>
        <p:nvGraphicFramePr>
          <p:cNvPr id="82948" name="Object 2"/>
          <p:cNvGraphicFramePr>
            <a:graphicFrameLocks noChangeAspect="1"/>
          </p:cNvGraphicFramePr>
          <p:nvPr/>
        </p:nvGraphicFramePr>
        <p:xfrm>
          <a:off x="285720" y="3857628"/>
          <a:ext cx="3451225" cy="1101725"/>
        </p:xfrm>
        <a:graphic>
          <a:graphicData uri="http://schemas.openxmlformats.org/presentationml/2006/ole">
            <p:oleObj spid="_x0000_s82948" name="Формула" r:id="rId4" imgW="1498320" imgH="482400" progId="Equation.3">
              <p:embed/>
            </p:oleObj>
          </a:graphicData>
        </a:graphic>
      </p:graphicFrame>
      <p:graphicFrame>
        <p:nvGraphicFramePr>
          <p:cNvPr id="82949" name="Object 1"/>
          <p:cNvGraphicFramePr>
            <a:graphicFrameLocks noChangeAspect="1"/>
          </p:cNvGraphicFramePr>
          <p:nvPr/>
        </p:nvGraphicFramePr>
        <p:xfrm>
          <a:off x="1000100" y="5214950"/>
          <a:ext cx="1238250" cy="614363"/>
        </p:xfrm>
        <a:graphic>
          <a:graphicData uri="http://schemas.openxmlformats.org/presentationml/2006/ole">
            <p:oleObj spid="_x0000_s82949" name="Формула" r:id="rId5" imgW="380880" imgH="203040" progId="Equation.3">
              <p:embed/>
            </p:oleObj>
          </a:graphicData>
        </a:graphic>
      </p:graphicFrame>
      <p:graphicFrame>
        <p:nvGraphicFramePr>
          <p:cNvPr id="82950" name="Object 1024"/>
          <p:cNvGraphicFramePr>
            <a:graphicFrameLocks noChangeAspect="1"/>
          </p:cNvGraphicFramePr>
          <p:nvPr/>
        </p:nvGraphicFramePr>
        <p:xfrm>
          <a:off x="357158" y="2714620"/>
          <a:ext cx="3124200" cy="949325"/>
        </p:xfrm>
        <a:graphic>
          <a:graphicData uri="http://schemas.openxmlformats.org/presentationml/2006/ole">
            <p:oleObj spid="_x0000_s82950" name="Формула" r:id="rId6" imgW="1422360" imgH="431640" progId="Equation.3">
              <p:embed/>
            </p:oleObj>
          </a:graphicData>
        </a:graphic>
      </p:graphicFrame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642910" y="1314378"/>
            <a:ext cx="1857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Free vortex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5572132" y="1142984"/>
            <a:ext cx="18573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Edge states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val 7"/>
          <p:cNvSpPr>
            <a:spLocks noChangeArrowheads="1"/>
          </p:cNvSpPr>
          <p:nvPr/>
        </p:nvSpPr>
        <p:spPr bwMode="auto">
          <a:xfrm>
            <a:off x="5072066" y="1643050"/>
            <a:ext cx="2714644" cy="2428892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Line 4"/>
          <p:cNvSpPr>
            <a:spLocks noChangeShapeType="1"/>
          </p:cNvSpPr>
          <p:nvPr/>
        </p:nvSpPr>
        <p:spPr bwMode="auto">
          <a:xfrm>
            <a:off x="6005530" y="4821246"/>
            <a:ext cx="21717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5"/>
          <p:cNvSpPr>
            <a:spLocks noChangeShapeType="1"/>
          </p:cNvSpPr>
          <p:nvPr/>
        </p:nvSpPr>
        <p:spPr bwMode="auto">
          <a:xfrm>
            <a:off x="5362593" y="5464183"/>
            <a:ext cx="3071812" cy="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6"/>
          <p:cNvSpPr>
            <a:spLocks noChangeShapeType="1"/>
          </p:cNvSpPr>
          <p:nvPr/>
        </p:nvSpPr>
        <p:spPr bwMode="auto">
          <a:xfrm>
            <a:off x="6005530" y="6116646"/>
            <a:ext cx="2171700" cy="0"/>
          </a:xfrm>
          <a:prstGeom prst="line">
            <a:avLst/>
          </a:prstGeom>
          <a:noFill/>
          <a:ln w="254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Line 7"/>
          <p:cNvSpPr>
            <a:spLocks noChangeShapeType="1"/>
          </p:cNvSpPr>
          <p:nvPr/>
        </p:nvSpPr>
        <p:spPr bwMode="auto">
          <a:xfrm>
            <a:off x="7072330" y="4643446"/>
            <a:ext cx="0" cy="1600200"/>
          </a:xfrm>
          <a:prstGeom prst="line">
            <a:avLst/>
          </a:prstGeom>
          <a:noFill/>
          <a:ln w="158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Line 8"/>
          <p:cNvSpPr>
            <a:spLocks noChangeShapeType="1"/>
          </p:cNvSpPr>
          <p:nvPr/>
        </p:nvSpPr>
        <p:spPr bwMode="auto">
          <a:xfrm>
            <a:off x="6005530" y="4872046"/>
            <a:ext cx="0" cy="12192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7" name="Object 9"/>
          <p:cNvGraphicFramePr>
            <a:graphicFrameLocks noChangeAspect="1"/>
          </p:cNvGraphicFramePr>
          <p:nvPr/>
        </p:nvGraphicFramePr>
        <p:xfrm>
          <a:off x="5395930" y="5024446"/>
          <a:ext cx="514350" cy="371475"/>
        </p:xfrm>
        <a:graphic>
          <a:graphicData uri="http://schemas.openxmlformats.org/presentationml/2006/ole">
            <p:oleObj spid="_x0000_s82951" name="Формула" r:id="rId7" imgW="228600" imgH="164880" progId="Equation.3">
              <p:embed/>
            </p:oleObj>
          </a:graphicData>
        </a:graphic>
      </p:graphicFrame>
      <p:graphicFrame>
        <p:nvGraphicFramePr>
          <p:cNvPr id="18" name="Object 10"/>
          <p:cNvGraphicFramePr>
            <a:graphicFrameLocks noChangeAspect="1"/>
          </p:cNvGraphicFramePr>
          <p:nvPr/>
        </p:nvGraphicFramePr>
        <p:xfrm>
          <a:off x="8077218" y="5106996"/>
          <a:ext cx="288925" cy="312737"/>
        </p:xfrm>
        <a:graphic>
          <a:graphicData uri="http://schemas.openxmlformats.org/presentationml/2006/ole">
            <p:oleObj spid="_x0000_s82952" name="Формула" r:id="rId8" imgW="152280" imgH="164880" progId="Equation.3">
              <p:embed/>
            </p:oleObj>
          </a:graphicData>
        </a:graphic>
      </p:graphicFrame>
      <p:graphicFrame>
        <p:nvGraphicFramePr>
          <p:cNvPr id="19" name="Object 11"/>
          <p:cNvGraphicFramePr>
            <a:graphicFrameLocks noChangeAspect="1"/>
          </p:cNvGraphicFramePr>
          <p:nvPr/>
        </p:nvGraphicFramePr>
        <p:xfrm>
          <a:off x="7148530" y="4491046"/>
          <a:ext cx="241300" cy="265112"/>
        </p:xfrm>
        <a:graphic>
          <a:graphicData uri="http://schemas.openxmlformats.org/presentationml/2006/ole">
            <p:oleObj spid="_x0000_s82953" name="Формула" r:id="rId9" imgW="126720" imgH="139680" progId="Equation.3">
              <p:embed/>
            </p:oleObj>
          </a:graphicData>
        </a:graphic>
      </p:graphicFrame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4214810" y="5500702"/>
            <a:ext cx="152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Fermi level</a:t>
            </a:r>
            <a:endParaRPr lang="ru-RU"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 bwMode="auto">
          <a:xfrm rot="16200000" flipH="1">
            <a:off x="6474636" y="5031590"/>
            <a:ext cx="1285875" cy="928688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3" name="Кольцо 22"/>
          <p:cNvSpPr/>
          <p:nvPr/>
        </p:nvSpPr>
        <p:spPr>
          <a:xfrm>
            <a:off x="5116208" y="1643050"/>
            <a:ext cx="2643206" cy="2428892"/>
          </a:xfrm>
          <a:prstGeom prst="donut">
            <a:avLst/>
          </a:prstGeom>
          <a:gradFill>
            <a:gsLst>
              <a:gs pos="0">
                <a:srgbClr val="5E9EFF">
                  <a:alpha val="0"/>
                </a:srgbClr>
              </a:gs>
              <a:gs pos="95000">
                <a:srgbClr val="D5F6FB"/>
              </a:gs>
              <a:gs pos="70000">
                <a:srgbClr val="C4D6EB"/>
              </a:gs>
              <a:gs pos="100000">
                <a:srgbClr val="FFEBFA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8992" y="571480"/>
            <a:ext cx="221457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Sample edge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rot="5400000" flipH="1" flipV="1">
            <a:off x="1822431" y="3178173"/>
            <a:ext cx="3500462" cy="158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10800000">
            <a:off x="3571868" y="2927345"/>
            <a:ext cx="264320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571868" y="2855907"/>
            <a:ext cx="3000396" cy="1588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8066" name="Object 2052"/>
          <p:cNvGraphicFramePr>
            <a:graphicFrameLocks noChangeAspect="1"/>
          </p:cNvGraphicFramePr>
          <p:nvPr/>
        </p:nvGraphicFramePr>
        <p:xfrm>
          <a:off x="4367221" y="3143246"/>
          <a:ext cx="666750" cy="400050"/>
        </p:xfrm>
        <a:graphic>
          <a:graphicData uri="http://schemas.openxmlformats.org/presentationml/2006/ole">
            <p:oleObj spid="_x0000_s88066" name="Формула" r:id="rId3" imgW="253800" imgH="164880" progId="Equation.3">
              <p:embed/>
            </p:oleObj>
          </a:graphicData>
        </a:graphic>
      </p:graphicFrame>
      <p:graphicFrame>
        <p:nvGraphicFramePr>
          <p:cNvPr id="88067" name="Object 2052"/>
          <p:cNvGraphicFramePr>
            <a:graphicFrameLocks noChangeAspect="1"/>
          </p:cNvGraphicFramePr>
          <p:nvPr/>
        </p:nvGraphicFramePr>
        <p:xfrm>
          <a:off x="4572000" y="2285992"/>
          <a:ext cx="666750" cy="400050"/>
        </p:xfrm>
        <a:graphic>
          <a:graphicData uri="http://schemas.openxmlformats.org/presentationml/2006/ole">
            <p:oleObj spid="_x0000_s88067" name="Формула" r:id="rId4" imgW="253800" imgH="164880" progId="Equation.3">
              <p:embed/>
            </p:oleObj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4071934" y="1214422"/>
            <a:ext cx="221457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1D P-wave superconductor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214446" y="1571612"/>
            <a:ext cx="15716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Vacuum or insulator</a:t>
            </a:r>
            <a:endParaRPr lang="en-US" sz="20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олилиния 9"/>
          <p:cNvSpPr/>
          <p:nvPr/>
        </p:nvSpPr>
        <p:spPr>
          <a:xfrm rot="21385291">
            <a:off x="3676229" y="1715465"/>
            <a:ext cx="821642" cy="1080655"/>
          </a:xfrm>
          <a:custGeom>
            <a:avLst/>
            <a:gdLst>
              <a:gd name="connsiteX0" fmla="*/ 0 w 1316182"/>
              <a:gd name="connsiteY0" fmla="*/ 1064491 h 1133764"/>
              <a:gd name="connsiteX1" fmla="*/ 304800 w 1316182"/>
              <a:gd name="connsiteY1" fmla="*/ 953655 h 1133764"/>
              <a:gd name="connsiteX2" fmla="*/ 443345 w 1316182"/>
              <a:gd name="connsiteY2" fmla="*/ 745837 h 1133764"/>
              <a:gd name="connsiteX3" fmla="*/ 554182 w 1316182"/>
              <a:gd name="connsiteY3" fmla="*/ 371764 h 1133764"/>
              <a:gd name="connsiteX4" fmla="*/ 692727 w 1316182"/>
              <a:gd name="connsiteY4" fmla="*/ 53109 h 1133764"/>
              <a:gd name="connsiteX5" fmla="*/ 872836 w 1316182"/>
              <a:gd name="connsiteY5" fmla="*/ 53109 h 1133764"/>
              <a:gd name="connsiteX6" fmla="*/ 942109 w 1316182"/>
              <a:gd name="connsiteY6" fmla="*/ 302491 h 1133764"/>
              <a:gd name="connsiteX7" fmla="*/ 1025236 w 1316182"/>
              <a:gd name="connsiteY7" fmla="*/ 759691 h 1133764"/>
              <a:gd name="connsiteX8" fmla="*/ 1094509 w 1316182"/>
              <a:gd name="connsiteY8" fmla="*/ 995218 h 1133764"/>
              <a:gd name="connsiteX9" fmla="*/ 1205345 w 1316182"/>
              <a:gd name="connsiteY9" fmla="*/ 1078346 h 1133764"/>
              <a:gd name="connsiteX10" fmla="*/ 1316182 w 1316182"/>
              <a:gd name="connsiteY10" fmla="*/ 1133764 h 1133764"/>
              <a:gd name="connsiteX0" fmla="*/ 0 w 1011382"/>
              <a:gd name="connsiteY0" fmla="*/ 953655 h 1133764"/>
              <a:gd name="connsiteX1" fmla="*/ 138545 w 1011382"/>
              <a:gd name="connsiteY1" fmla="*/ 745837 h 1133764"/>
              <a:gd name="connsiteX2" fmla="*/ 249382 w 1011382"/>
              <a:gd name="connsiteY2" fmla="*/ 371764 h 1133764"/>
              <a:gd name="connsiteX3" fmla="*/ 387927 w 1011382"/>
              <a:gd name="connsiteY3" fmla="*/ 53109 h 1133764"/>
              <a:gd name="connsiteX4" fmla="*/ 568036 w 1011382"/>
              <a:gd name="connsiteY4" fmla="*/ 53109 h 1133764"/>
              <a:gd name="connsiteX5" fmla="*/ 637309 w 1011382"/>
              <a:gd name="connsiteY5" fmla="*/ 302491 h 1133764"/>
              <a:gd name="connsiteX6" fmla="*/ 720436 w 1011382"/>
              <a:gd name="connsiteY6" fmla="*/ 759691 h 1133764"/>
              <a:gd name="connsiteX7" fmla="*/ 789709 w 1011382"/>
              <a:gd name="connsiteY7" fmla="*/ 995218 h 1133764"/>
              <a:gd name="connsiteX8" fmla="*/ 900545 w 1011382"/>
              <a:gd name="connsiteY8" fmla="*/ 1078346 h 1133764"/>
              <a:gd name="connsiteX9" fmla="*/ 1011382 w 1011382"/>
              <a:gd name="connsiteY9" fmla="*/ 1133764 h 1133764"/>
              <a:gd name="connsiteX0" fmla="*/ 0 w 872837"/>
              <a:gd name="connsiteY0" fmla="*/ 745837 h 1133764"/>
              <a:gd name="connsiteX1" fmla="*/ 110837 w 872837"/>
              <a:gd name="connsiteY1" fmla="*/ 371764 h 1133764"/>
              <a:gd name="connsiteX2" fmla="*/ 249382 w 872837"/>
              <a:gd name="connsiteY2" fmla="*/ 53109 h 1133764"/>
              <a:gd name="connsiteX3" fmla="*/ 429491 w 872837"/>
              <a:gd name="connsiteY3" fmla="*/ 53109 h 1133764"/>
              <a:gd name="connsiteX4" fmla="*/ 498764 w 872837"/>
              <a:gd name="connsiteY4" fmla="*/ 302491 h 1133764"/>
              <a:gd name="connsiteX5" fmla="*/ 581891 w 872837"/>
              <a:gd name="connsiteY5" fmla="*/ 759691 h 1133764"/>
              <a:gd name="connsiteX6" fmla="*/ 651164 w 872837"/>
              <a:gd name="connsiteY6" fmla="*/ 995218 h 1133764"/>
              <a:gd name="connsiteX7" fmla="*/ 762000 w 872837"/>
              <a:gd name="connsiteY7" fmla="*/ 1078346 h 1133764"/>
              <a:gd name="connsiteX8" fmla="*/ 872837 w 872837"/>
              <a:gd name="connsiteY8" fmla="*/ 1133764 h 1133764"/>
              <a:gd name="connsiteX0" fmla="*/ 0 w 762000"/>
              <a:gd name="connsiteY0" fmla="*/ 371764 h 1133764"/>
              <a:gd name="connsiteX1" fmla="*/ 138545 w 762000"/>
              <a:gd name="connsiteY1" fmla="*/ 53109 h 1133764"/>
              <a:gd name="connsiteX2" fmla="*/ 318654 w 762000"/>
              <a:gd name="connsiteY2" fmla="*/ 53109 h 1133764"/>
              <a:gd name="connsiteX3" fmla="*/ 387927 w 762000"/>
              <a:gd name="connsiteY3" fmla="*/ 302491 h 1133764"/>
              <a:gd name="connsiteX4" fmla="*/ 471054 w 762000"/>
              <a:gd name="connsiteY4" fmla="*/ 759691 h 1133764"/>
              <a:gd name="connsiteX5" fmla="*/ 540327 w 762000"/>
              <a:gd name="connsiteY5" fmla="*/ 995218 h 1133764"/>
              <a:gd name="connsiteX6" fmla="*/ 651163 w 762000"/>
              <a:gd name="connsiteY6" fmla="*/ 1078346 h 1133764"/>
              <a:gd name="connsiteX7" fmla="*/ 762000 w 762000"/>
              <a:gd name="connsiteY7" fmla="*/ 1133764 h 1133764"/>
              <a:gd name="connsiteX0" fmla="*/ 0 w 623455"/>
              <a:gd name="connsiteY0" fmla="*/ 53109 h 1133764"/>
              <a:gd name="connsiteX1" fmla="*/ 180109 w 623455"/>
              <a:gd name="connsiteY1" fmla="*/ 53109 h 1133764"/>
              <a:gd name="connsiteX2" fmla="*/ 249382 w 623455"/>
              <a:gd name="connsiteY2" fmla="*/ 302491 h 1133764"/>
              <a:gd name="connsiteX3" fmla="*/ 332509 w 623455"/>
              <a:gd name="connsiteY3" fmla="*/ 759691 h 1133764"/>
              <a:gd name="connsiteX4" fmla="*/ 401782 w 623455"/>
              <a:gd name="connsiteY4" fmla="*/ 995218 h 1133764"/>
              <a:gd name="connsiteX5" fmla="*/ 512618 w 623455"/>
              <a:gd name="connsiteY5" fmla="*/ 1078346 h 1133764"/>
              <a:gd name="connsiteX6" fmla="*/ 623455 w 623455"/>
              <a:gd name="connsiteY6" fmla="*/ 1133764 h 1133764"/>
              <a:gd name="connsiteX0" fmla="*/ 0 w 443346"/>
              <a:gd name="connsiteY0" fmla="*/ 0 h 1080655"/>
              <a:gd name="connsiteX1" fmla="*/ 69273 w 443346"/>
              <a:gd name="connsiteY1" fmla="*/ 249382 h 1080655"/>
              <a:gd name="connsiteX2" fmla="*/ 152400 w 443346"/>
              <a:gd name="connsiteY2" fmla="*/ 706582 h 1080655"/>
              <a:gd name="connsiteX3" fmla="*/ 221673 w 443346"/>
              <a:gd name="connsiteY3" fmla="*/ 942109 h 1080655"/>
              <a:gd name="connsiteX4" fmla="*/ 332509 w 443346"/>
              <a:gd name="connsiteY4" fmla="*/ 1025237 h 1080655"/>
              <a:gd name="connsiteX5" fmla="*/ 443346 w 443346"/>
              <a:gd name="connsiteY5" fmla="*/ 1080655 h 108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346" h="1080655">
                <a:moveTo>
                  <a:pt x="0" y="0"/>
                </a:moveTo>
                <a:cubicBezTo>
                  <a:pt x="41564" y="41564"/>
                  <a:pt x="43873" y="131618"/>
                  <a:pt x="69273" y="249382"/>
                </a:cubicBezTo>
                <a:cubicBezTo>
                  <a:pt x="94673" y="367146"/>
                  <a:pt x="127000" y="591128"/>
                  <a:pt x="152400" y="706582"/>
                </a:cubicBezTo>
                <a:cubicBezTo>
                  <a:pt x="177800" y="822037"/>
                  <a:pt x="191655" y="889000"/>
                  <a:pt x="221673" y="942109"/>
                </a:cubicBezTo>
                <a:cubicBezTo>
                  <a:pt x="251691" y="995218"/>
                  <a:pt x="295564" y="1002146"/>
                  <a:pt x="332509" y="1025237"/>
                </a:cubicBezTo>
                <a:cubicBezTo>
                  <a:pt x="369454" y="1048328"/>
                  <a:pt x="406400" y="1064491"/>
                  <a:pt x="443346" y="1080655"/>
                </a:cubicBezTo>
              </a:path>
            </a:pathLst>
          </a:cu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88068" name="Object 4"/>
          <p:cNvGraphicFramePr>
            <a:graphicFrameLocks noChangeAspect="1"/>
          </p:cNvGraphicFramePr>
          <p:nvPr/>
        </p:nvGraphicFramePr>
        <p:xfrm>
          <a:off x="6072198" y="1428736"/>
          <a:ext cx="2624138" cy="495300"/>
        </p:xfrm>
        <a:graphic>
          <a:graphicData uri="http://schemas.openxmlformats.org/presentationml/2006/ole">
            <p:oleObj spid="_x0000_s88068" name="Формула" r:id="rId5" imgW="110484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2"/>
          <p:cNvSpPr txBox="1">
            <a:spLocks noChangeArrowheads="1"/>
          </p:cNvSpPr>
          <p:nvPr/>
        </p:nvSpPr>
        <p:spPr bwMode="auto">
          <a:xfrm>
            <a:off x="357158" y="1919290"/>
            <a:ext cx="8572559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b="1" dirty="0" smtClean="0">
                <a:solidFill>
                  <a:schemeClr val="accent2"/>
                </a:solidFill>
              </a:rPr>
              <a:t>Another possibility to get topologically nontrivial systems: </a:t>
            </a:r>
            <a:endParaRPr lang="en-US" sz="2400" b="1" dirty="0">
              <a:solidFill>
                <a:schemeClr val="accent2"/>
              </a:solidFill>
            </a:endParaRPr>
          </a:p>
          <a:p>
            <a:pPr algn="l"/>
            <a:endParaRPr lang="en-US" sz="2400" b="1" dirty="0">
              <a:solidFill>
                <a:schemeClr val="accent2"/>
              </a:solidFill>
            </a:endParaRPr>
          </a:p>
          <a:p>
            <a:pPr algn="l"/>
            <a:r>
              <a:rPr lang="en-US" sz="2400" b="1" dirty="0">
                <a:solidFill>
                  <a:schemeClr val="accent2"/>
                </a:solidFill>
              </a:rPr>
              <a:t>Creating the systems with induced superconducting order to engineer the properties of new</a:t>
            </a:r>
          </a:p>
          <a:p>
            <a:pPr algn="l"/>
            <a:r>
              <a:rPr lang="en-US" sz="2400" b="1" dirty="0">
                <a:solidFill>
                  <a:schemeClr val="accent2"/>
                </a:solidFill>
              </a:rPr>
              <a:t>superconducting materials</a:t>
            </a:r>
            <a:endParaRPr lang="ru-RU" sz="2400" b="1" dirty="0">
              <a:solidFill>
                <a:schemeClr val="accent2"/>
              </a:solidFill>
            </a:endParaRPr>
          </a:p>
        </p:txBody>
      </p:sp>
      <p:sp>
        <p:nvSpPr>
          <p:cNvPr id="35843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8FF674-6F0A-4AED-8A28-B94E166C4C96}" type="slidenum">
              <a:rPr lang="ru-RU" smtClean="0"/>
              <a:pPr/>
              <a:t>27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8775" y="2862277"/>
            <a:ext cx="2047875" cy="1944688"/>
          </a:xfrm>
          <a:prstGeom prst="rect">
            <a:avLst/>
          </a:prstGeom>
          <a:solidFill>
            <a:srgbClr val="FFF3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503238" y="2994040"/>
            <a:ext cx="1800225" cy="1668462"/>
            <a:chOff x="719572" y="1400744"/>
            <a:chExt cx="3280601" cy="1668216"/>
          </a:xfrm>
        </p:grpSpPr>
        <p:cxnSp>
          <p:nvCxnSpPr>
            <p:cNvPr id="24" name="Прямая соединительная линия 23"/>
            <p:cNvCxnSpPr/>
            <p:nvPr/>
          </p:nvCxnSpPr>
          <p:spPr>
            <a:xfrm>
              <a:off x="719572" y="3068960"/>
              <a:ext cx="3280601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1911466" y="3067373"/>
              <a:ext cx="468657" cy="0"/>
            </a:xfrm>
            <a:prstGeom prst="line">
              <a:avLst/>
            </a:prstGeom>
            <a:ln w="254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/>
            <p:cNvCxnSpPr/>
            <p:nvPr/>
          </p:nvCxnSpPr>
          <p:spPr>
            <a:xfrm flipH="1">
              <a:off x="719572" y="1413442"/>
              <a:ext cx="3280601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H="1">
              <a:off x="2194975" y="1410268"/>
              <a:ext cx="468657" cy="0"/>
            </a:xfrm>
            <a:prstGeom prst="line">
              <a:avLst/>
            </a:prstGeom>
            <a:ln w="254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/>
            <p:cNvCxnSpPr/>
            <p:nvPr/>
          </p:nvCxnSpPr>
          <p:spPr>
            <a:xfrm>
              <a:off x="719572" y="1410268"/>
              <a:ext cx="0" cy="1657106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единительная линия 40"/>
            <p:cNvCxnSpPr/>
            <p:nvPr/>
          </p:nvCxnSpPr>
          <p:spPr>
            <a:xfrm>
              <a:off x="3997279" y="1400744"/>
              <a:ext cx="0" cy="1655518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/>
            <p:cNvCxnSpPr/>
            <p:nvPr/>
          </p:nvCxnSpPr>
          <p:spPr>
            <a:xfrm rot="16200000">
              <a:off x="3763156" y="2366596"/>
              <a:ext cx="468244" cy="0"/>
            </a:xfrm>
            <a:prstGeom prst="line">
              <a:avLst/>
            </a:prstGeom>
            <a:ln w="254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Прямая соединительная линия 42"/>
            <p:cNvCxnSpPr/>
            <p:nvPr/>
          </p:nvCxnSpPr>
          <p:spPr>
            <a:xfrm rot="5400000" flipV="1">
              <a:off x="485449" y="2042793"/>
              <a:ext cx="468244" cy="0"/>
            </a:xfrm>
            <a:prstGeom prst="line">
              <a:avLst/>
            </a:prstGeom>
            <a:ln w="254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Группа 9"/>
          <p:cNvGrpSpPr>
            <a:grpSpLocks/>
          </p:cNvGrpSpPr>
          <p:nvPr/>
        </p:nvGrpSpPr>
        <p:grpSpPr bwMode="auto">
          <a:xfrm>
            <a:off x="692150" y="3125802"/>
            <a:ext cx="1428750" cy="1393825"/>
            <a:chOff x="680479" y="1892952"/>
            <a:chExt cx="2919506" cy="1393006"/>
          </a:xfrm>
        </p:grpSpPr>
        <p:cxnSp>
          <p:nvCxnSpPr>
            <p:cNvPr id="45" name="Прямая соединительная линия 44"/>
            <p:cNvCxnSpPr/>
            <p:nvPr/>
          </p:nvCxnSpPr>
          <p:spPr>
            <a:xfrm flipH="1">
              <a:off x="680479" y="3285958"/>
              <a:ext cx="2919506" cy="0"/>
            </a:xfrm>
            <a:prstGeom prst="line">
              <a:avLst/>
            </a:prstGeom>
            <a:ln w="25400">
              <a:solidFill>
                <a:srgbClr val="FF61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/>
            <p:cNvCxnSpPr/>
            <p:nvPr/>
          </p:nvCxnSpPr>
          <p:spPr>
            <a:xfrm flipH="1">
              <a:off x="1991013" y="3284372"/>
              <a:ext cx="415219" cy="0"/>
            </a:xfrm>
            <a:prstGeom prst="line">
              <a:avLst/>
            </a:prstGeom>
            <a:ln w="25400">
              <a:solidFill>
                <a:srgbClr val="FF616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/>
            <p:cNvCxnSpPr/>
            <p:nvPr/>
          </p:nvCxnSpPr>
          <p:spPr>
            <a:xfrm>
              <a:off x="680479" y="1902471"/>
              <a:ext cx="2919506" cy="0"/>
            </a:xfrm>
            <a:prstGeom prst="line">
              <a:avLst/>
            </a:prstGeom>
            <a:ln w="25400">
              <a:solidFill>
                <a:srgbClr val="FF61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1728258" y="1900885"/>
              <a:ext cx="415219" cy="0"/>
            </a:xfrm>
            <a:prstGeom prst="line">
              <a:avLst/>
            </a:prstGeom>
            <a:ln w="25400">
              <a:solidFill>
                <a:srgbClr val="FF616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/>
            <p:cNvCxnSpPr/>
            <p:nvPr/>
          </p:nvCxnSpPr>
          <p:spPr>
            <a:xfrm flipH="1">
              <a:off x="3599985" y="1900885"/>
              <a:ext cx="0" cy="1383487"/>
            </a:xfrm>
            <a:prstGeom prst="line">
              <a:avLst/>
            </a:prstGeom>
            <a:ln w="25400">
              <a:solidFill>
                <a:srgbClr val="FF61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/>
            <p:cNvCxnSpPr/>
            <p:nvPr/>
          </p:nvCxnSpPr>
          <p:spPr>
            <a:xfrm flipH="1">
              <a:off x="683724" y="1892952"/>
              <a:ext cx="0" cy="1383487"/>
            </a:xfrm>
            <a:prstGeom prst="line">
              <a:avLst/>
            </a:prstGeom>
            <a:ln w="25400">
              <a:solidFill>
                <a:srgbClr val="FF616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/>
            <p:cNvCxnSpPr/>
            <p:nvPr/>
          </p:nvCxnSpPr>
          <p:spPr>
            <a:xfrm rot="5400000" flipH="1">
              <a:off x="488575" y="2676717"/>
              <a:ext cx="390296" cy="0"/>
            </a:xfrm>
            <a:prstGeom prst="line">
              <a:avLst/>
            </a:prstGeom>
            <a:ln w="25400">
              <a:solidFill>
                <a:srgbClr val="FF616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/>
            <p:cNvCxnSpPr/>
            <p:nvPr/>
          </p:nvCxnSpPr>
          <p:spPr>
            <a:xfrm rot="16200000" flipH="1" flipV="1">
              <a:off x="3404043" y="2441112"/>
              <a:ext cx="391883" cy="0"/>
            </a:xfrm>
            <a:prstGeom prst="line">
              <a:avLst/>
            </a:prstGeom>
            <a:ln w="25400">
              <a:solidFill>
                <a:srgbClr val="FF616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Шестиугольник 7"/>
          <p:cNvSpPr>
            <a:spLocks noChangeAspect="1"/>
          </p:cNvSpPr>
          <p:nvPr/>
        </p:nvSpPr>
        <p:spPr>
          <a:xfrm>
            <a:off x="2909888" y="3089290"/>
            <a:ext cx="503237" cy="434975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6871" name="Rectangle 3"/>
          <p:cNvSpPr>
            <a:spLocks noChangeArrowheads="1"/>
          </p:cNvSpPr>
          <p:nvPr/>
        </p:nvSpPr>
        <p:spPr bwMode="auto">
          <a:xfrm>
            <a:off x="133350" y="1947877"/>
            <a:ext cx="2573338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>
                <a:solidFill>
                  <a:srgbClr val="009999"/>
                </a:solidFill>
                <a:latin typeface="Calibri" pitchFamily="34" charset="0"/>
              </a:rPr>
              <a:t>Topological insulators</a:t>
            </a:r>
            <a:endParaRPr lang="ru-RU" sz="2400" b="1" i="1" baseline="-25000">
              <a:solidFill>
                <a:srgbClr val="009999"/>
              </a:solidFill>
              <a:latin typeface="Calibri" pitchFamily="34" charset="0"/>
            </a:endParaRPr>
          </a:p>
        </p:txBody>
      </p:sp>
      <p:sp>
        <p:nvSpPr>
          <p:cNvPr id="55" name="Шестиугольник 54"/>
          <p:cNvSpPr>
            <a:spLocks noChangeAspect="1"/>
          </p:cNvSpPr>
          <p:nvPr/>
        </p:nvSpPr>
        <p:spPr>
          <a:xfrm>
            <a:off x="3305175" y="2862277"/>
            <a:ext cx="504825" cy="434975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6" name="Шестиугольник 55"/>
          <p:cNvSpPr>
            <a:spLocks noChangeAspect="1"/>
          </p:cNvSpPr>
          <p:nvPr/>
        </p:nvSpPr>
        <p:spPr>
          <a:xfrm>
            <a:off x="3305175" y="3305190"/>
            <a:ext cx="504825" cy="434975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7" name="Шестиугольник 56"/>
          <p:cNvSpPr>
            <a:spLocks noChangeAspect="1"/>
          </p:cNvSpPr>
          <p:nvPr/>
        </p:nvSpPr>
        <p:spPr>
          <a:xfrm>
            <a:off x="3700463" y="3078177"/>
            <a:ext cx="504825" cy="434975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8" name="Шестиугольник 57"/>
          <p:cNvSpPr>
            <a:spLocks noChangeAspect="1"/>
          </p:cNvSpPr>
          <p:nvPr/>
        </p:nvSpPr>
        <p:spPr>
          <a:xfrm>
            <a:off x="4097338" y="3305190"/>
            <a:ext cx="503237" cy="434975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59" name="Шестиугольник 58"/>
          <p:cNvSpPr>
            <a:spLocks noChangeAspect="1"/>
          </p:cNvSpPr>
          <p:nvPr/>
        </p:nvSpPr>
        <p:spPr>
          <a:xfrm>
            <a:off x="4492625" y="3078177"/>
            <a:ext cx="504825" cy="434975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60" name="Шестиугольник 59"/>
          <p:cNvSpPr>
            <a:spLocks noChangeAspect="1"/>
          </p:cNvSpPr>
          <p:nvPr/>
        </p:nvSpPr>
        <p:spPr>
          <a:xfrm>
            <a:off x="4492625" y="3521090"/>
            <a:ext cx="504825" cy="434975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61" name="Шестиугольник 60"/>
          <p:cNvSpPr>
            <a:spLocks noChangeAspect="1"/>
          </p:cNvSpPr>
          <p:nvPr/>
        </p:nvSpPr>
        <p:spPr>
          <a:xfrm>
            <a:off x="4889500" y="3294077"/>
            <a:ext cx="503238" cy="434975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62" name="Шестиугольник 61"/>
          <p:cNvSpPr>
            <a:spLocks noChangeAspect="1"/>
          </p:cNvSpPr>
          <p:nvPr/>
        </p:nvSpPr>
        <p:spPr>
          <a:xfrm>
            <a:off x="3305175" y="3736990"/>
            <a:ext cx="504825" cy="434975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63" name="Шестиугольник 62"/>
          <p:cNvSpPr>
            <a:spLocks noChangeAspect="1"/>
          </p:cNvSpPr>
          <p:nvPr/>
        </p:nvSpPr>
        <p:spPr>
          <a:xfrm>
            <a:off x="3702050" y="3522677"/>
            <a:ext cx="503238" cy="434975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64" name="Шестиугольник 63"/>
          <p:cNvSpPr>
            <a:spLocks noChangeAspect="1"/>
          </p:cNvSpPr>
          <p:nvPr/>
        </p:nvSpPr>
        <p:spPr>
          <a:xfrm>
            <a:off x="3702050" y="3952890"/>
            <a:ext cx="503238" cy="434975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65" name="Шестиугольник 64"/>
          <p:cNvSpPr>
            <a:spLocks noChangeAspect="1"/>
          </p:cNvSpPr>
          <p:nvPr/>
        </p:nvSpPr>
        <p:spPr>
          <a:xfrm>
            <a:off x="4097338" y="3738577"/>
            <a:ext cx="504825" cy="434975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66" name="Шестиугольник 65"/>
          <p:cNvSpPr>
            <a:spLocks noChangeAspect="1"/>
          </p:cNvSpPr>
          <p:nvPr/>
        </p:nvSpPr>
        <p:spPr>
          <a:xfrm>
            <a:off x="4494213" y="3952890"/>
            <a:ext cx="503237" cy="434975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67" name="Шестиугольник 66"/>
          <p:cNvSpPr>
            <a:spLocks noChangeAspect="1"/>
          </p:cNvSpPr>
          <p:nvPr/>
        </p:nvSpPr>
        <p:spPr>
          <a:xfrm>
            <a:off x="4876800" y="3725877"/>
            <a:ext cx="504825" cy="434975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68" name="Шестиугольник 67"/>
          <p:cNvSpPr>
            <a:spLocks noChangeAspect="1"/>
          </p:cNvSpPr>
          <p:nvPr/>
        </p:nvSpPr>
        <p:spPr>
          <a:xfrm>
            <a:off x="4889500" y="4168790"/>
            <a:ext cx="504825" cy="434975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69" name="Шестиугольник 68"/>
          <p:cNvSpPr>
            <a:spLocks noChangeAspect="1"/>
          </p:cNvSpPr>
          <p:nvPr/>
        </p:nvSpPr>
        <p:spPr>
          <a:xfrm>
            <a:off x="5273675" y="3954477"/>
            <a:ext cx="503238" cy="434975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70" name="Шестиугольник 69"/>
          <p:cNvSpPr>
            <a:spLocks noChangeAspect="1"/>
          </p:cNvSpPr>
          <p:nvPr/>
        </p:nvSpPr>
        <p:spPr>
          <a:xfrm>
            <a:off x="4097338" y="4179902"/>
            <a:ext cx="503237" cy="434975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71" name="Шестиугольник 70"/>
          <p:cNvSpPr>
            <a:spLocks noChangeAspect="1"/>
          </p:cNvSpPr>
          <p:nvPr/>
        </p:nvSpPr>
        <p:spPr>
          <a:xfrm>
            <a:off x="4505325" y="4384690"/>
            <a:ext cx="503238" cy="433387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72" name="Шестиугольник 71"/>
          <p:cNvSpPr>
            <a:spLocks noChangeAspect="1"/>
          </p:cNvSpPr>
          <p:nvPr/>
        </p:nvSpPr>
        <p:spPr>
          <a:xfrm>
            <a:off x="2897188" y="3941777"/>
            <a:ext cx="504825" cy="433388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73" name="Шестиугольник 72"/>
          <p:cNvSpPr>
            <a:spLocks noChangeAspect="1"/>
          </p:cNvSpPr>
          <p:nvPr/>
        </p:nvSpPr>
        <p:spPr>
          <a:xfrm>
            <a:off x="3292475" y="4157677"/>
            <a:ext cx="504825" cy="433388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74" name="Шестиугольник 73"/>
          <p:cNvSpPr>
            <a:spLocks noChangeAspect="1"/>
          </p:cNvSpPr>
          <p:nvPr/>
        </p:nvSpPr>
        <p:spPr>
          <a:xfrm>
            <a:off x="3687763" y="4384690"/>
            <a:ext cx="504825" cy="433387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75" name="Шестиугольник 74"/>
          <p:cNvSpPr>
            <a:spLocks noChangeAspect="1"/>
          </p:cNvSpPr>
          <p:nvPr/>
        </p:nvSpPr>
        <p:spPr>
          <a:xfrm>
            <a:off x="4097338" y="2873390"/>
            <a:ext cx="504825" cy="434975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76" name="Шестиугольник 75"/>
          <p:cNvSpPr>
            <a:spLocks noChangeAspect="1"/>
          </p:cNvSpPr>
          <p:nvPr/>
        </p:nvSpPr>
        <p:spPr>
          <a:xfrm>
            <a:off x="4889500" y="2862277"/>
            <a:ext cx="503238" cy="434975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77" name="Шестиугольник 76"/>
          <p:cNvSpPr>
            <a:spLocks noChangeAspect="1"/>
          </p:cNvSpPr>
          <p:nvPr/>
        </p:nvSpPr>
        <p:spPr>
          <a:xfrm>
            <a:off x="2897188" y="4371990"/>
            <a:ext cx="504825" cy="434975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78" name="Шестиугольник 77"/>
          <p:cNvSpPr>
            <a:spLocks noChangeAspect="1"/>
          </p:cNvSpPr>
          <p:nvPr/>
        </p:nvSpPr>
        <p:spPr>
          <a:xfrm>
            <a:off x="2897188" y="3519502"/>
            <a:ext cx="504825" cy="434975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79" name="Шестиугольник 78"/>
          <p:cNvSpPr>
            <a:spLocks noChangeAspect="1"/>
          </p:cNvSpPr>
          <p:nvPr/>
        </p:nvSpPr>
        <p:spPr>
          <a:xfrm>
            <a:off x="5284788" y="3078177"/>
            <a:ext cx="504825" cy="434975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80" name="Шестиугольник 79"/>
          <p:cNvSpPr>
            <a:spLocks noChangeAspect="1"/>
          </p:cNvSpPr>
          <p:nvPr/>
        </p:nvSpPr>
        <p:spPr>
          <a:xfrm>
            <a:off x="5273675" y="3509977"/>
            <a:ext cx="503238" cy="434975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81" name="Шестиугольник 80"/>
          <p:cNvSpPr>
            <a:spLocks noChangeAspect="1"/>
          </p:cNvSpPr>
          <p:nvPr/>
        </p:nvSpPr>
        <p:spPr>
          <a:xfrm>
            <a:off x="5284788" y="4395802"/>
            <a:ext cx="504825" cy="434975"/>
          </a:xfrm>
          <a:prstGeom prst="hexagon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6899" name="Rectangle 3"/>
          <p:cNvSpPr>
            <a:spLocks noChangeArrowheads="1"/>
          </p:cNvSpPr>
          <p:nvPr/>
        </p:nvSpPr>
        <p:spPr bwMode="auto">
          <a:xfrm>
            <a:off x="2987675" y="1936765"/>
            <a:ext cx="2771775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>
                <a:solidFill>
                  <a:srgbClr val="009999"/>
                </a:solidFill>
                <a:latin typeface="Calibri" pitchFamily="34" charset="0"/>
              </a:rPr>
              <a:t>Graphene nanoribbons</a:t>
            </a:r>
            <a:endParaRPr lang="ru-RU" sz="2400" b="1" i="1" baseline="-25000">
              <a:solidFill>
                <a:srgbClr val="009999"/>
              </a:solidFill>
              <a:latin typeface="Calibri" pitchFamily="34" charset="0"/>
            </a:endParaRPr>
          </a:p>
        </p:txBody>
      </p:sp>
      <p:grpSp>
        <p:nvGrpSpPr>
          <p:cNvPr id="5" name="Группа 90"/>
          <p:cNvGrpSpPr>
            <a:grpSpLocks/>
          </p:cNvGrpSpPr>
          <p:nvPr/>
        </p:nvGrpSpPr>
        <p:grpSpPr bwMode="auto">
          <a:xfrm>
            <a:off x="2960688" y="2951177"/>
            <a:ext cx="2763837" cy="1819275"/>
            <a:chOff x="719572" y="1400744"/>
            <a:chExt cx="3280601" cy="1668216"/>
          </a:xfrm>
        </p:grpSpPr>
        <p:cxnSp>
          <p:nvCxnSpPr>
            <p:cNvPr id="92" name="Прямая соединительная линия 91"/>
            <p:cNvCxnSpPr/>
            <p:nvPr/>
          </p:nvCxnSpPr>
          <p:spPr>
            <a:xfrm>
              <a:off x="719572" y="3068960"/>
              <a:ext cx="3280601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Прямая соединительная линия 92"/>
            <p:cNvCxnSpPr/>
            <p:nvPr/>
          </p:nvCxnSpPr>
          <p:spPr>
            <a:xfrm>
              <a:off x="1912346" y="3067505"/>
              <a:ext cx="467311" cy="0"/>
            </a:xfrm>
            <a:prstGeom prst="line">
              <a:avLst/>
            </a:prstGeom>
            <a:ln w="254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Прямая соединительная линия 93"/>
            <p:cNvCxnSpPr/>
            <p:nvPr/>
          </p:nvCxnSpPr>
          <p:spPr>
            <a:xfrm flipH="1">
              <a:off x="719572" y="1412389"/>
              <a:ext cx="3280601" cy="0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Прямая соединительная линия 94"/>
            <p:cNvCxnSpPr/>
            <p:nvPr/>
          </p:nvCxnSpPr>
          <p:spPr>
            <a:xfrm flipH="1">
              <a:off x="2194994" y="1410934"/>
              <a:ext cx="469196" cy="0"/>
            </a:xfrm>
            <a:prstGeom prst="line">
              <a:avLst/>
            </a:prstGeom>
            <a:ln w="254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Прямая соединительная линия 95"/>
            <p:cNvCxnSpPr/>
            <p:nvPr/>
          </p:nvCxnSpPr>
          <p:spPr>
            <a:xfrm>
              <a:off x="719572" y="1410934"/>
              <a:ext cx="0" cy="1656571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Прямая соединительная линия 96"/>
            <p:cNvCxnSpPr/>
            <p:nvPr/>
          </p:nvCxnSpPr>
          <p:spPr>
            <a:xfrm>
              <a:off x="3996404" y="1400744"/>
              <a:ext cx="0" cy="1656571"/>
            </a:xfrm>
            <a:prstGeom prst="line">
              <a:avLst/>
            </a:prstGeom>
            <a:ln w="254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Прямая соединительная линия 97"/>
            <p:cNvCxnSpPr/>
            <p:nvPr/>
          </p:nvCxnSpPr>
          <p:spPr>
            <a:xfrm rot="16200000">
              <a:off x="3762766" y="2366592"/>
              <a:ext cx="467275" cy="0"/>
            </a:xfrm>
            <a:prstGeom prst="line">
              <a:avLst/>
            </a:prstGeom>
            <a:ln w="254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98"/>
            <p:cNvCxnSpPr/>
            <p:nvPr/>
          </p:nvCxnSpPr>
          <p:spPr>
            <a:xfrm rot="5400000" flipV="1">
              <a:off x="485206" y="2042702"/>
              <a:ext cx="468731" cy="0"/>
            </a:xfrm>
            <a:prstGeom prst="line">
              <a:avLst/>
            </a:prstGeom>
            <a:ln w="25400">
              <a:solidFill>
                <a:srgbClr val="0000FF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901" name="Text Box 2"/>
          <p:cNvSpPr txBox="1">
            <a:spLocks noChangeArrowheads="1"/>
          </p:cNvSpPr>
          <p:nvPr/>
        </p:nvSpPr>
        <p:spPr bwMode="auto">
          <a:xfrm>
            <a:off x="331788" y="4916502"/>
            <a:ext cx="21018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0">
                <a:latin typeface="Calibri" pitchFamily="34" charset="0"/>
              </a:rPr>
              <a:t>X.-L. Qi, S.-C. Zhang, </a:t>
            </a:r>
            <a:br>
              <a:rPr lang="en-US" sz="16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RMP 83, 1057</a:t>
            </a:r>
            <a:r>
              <a:rPr lang="ru-RU" sz="1600">
                <a:latin typeface="Calibri" pitchFamily="34" charset="0"/>
              </a:rPr>
              <a:t> </a:t>
            </a:r>
            <a:r>
              <a:rPr lang="en-US" sz="1600">
                <a:latin typeface="Calibri" pitchFamily="34" charset="0"/>
              </a:rPr>
              <a:t>(2011).</a:t>
            </a:r>
          </a:p>
        </p:txBody>
      </p:sp>
      <p:sp>
        <p:nvSpPr>
          <p:cNvPr id="36902" name="Text Box 2"/>
          <p:cNvSpPr txBox="1">
            <a:spLocks noChangeArrowheads="1"/>
          </p:cNvSpPr>
          <p:nvPr/>
        </p:nvSpPr>
        <p:spPr bwMode="auto">
          <a:xfrm>
            <a:off x="2816225" y="4853002"/>
            <a:ext cx="29035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pt-BR" sz="1600">
                <a:latin typeface="Calibri" pitchFamily="34" charset="0"/>
              </a:rPr>
              <a:t>A. H. Castro Neto, </a:t>
            </a:r>
            <a:r>
              <a:rPr lang="pt-BR" sz="1600" i="1">
                <a:latin typeface="Calibri" pitchFamily="34" charset="0"/>
              </a:rPr>
              <a:t>et al.</a:t>
            </a:r>
            <a:r>
              <a:rPr lang="pt-BR" sz="1600">
                <a:latin typeface="Calibri" pitchFamily="34" charset="0"/>
              </a:rPr>
              <a:t>, </a:t>
            </a:r>
            <a:br>
              <a:rPr lang="pt-BR" sz="1600">
                <a:latin typeface="Calibri" pitchFamily="34" charset="0"/>
              </a:rPr>
            </a:br>
            <a:r>
              <a:rPr lang="pt-BR" sz="1600">
                <a:latin typeface="Calibri" pitchFamily="34" charset="0"/>
              </a:rPr>
              <a:t>RMP 81, 109 (2009)</a:t>
            </a:r>
            <a:endParaRPr lang="en-US" sz="1600">
              <a:latin typeface="Calibri" pitchFamily="34" charset="0"/>
            </a:endParaRPr>
          </a:p>
        </p:txBody>
      </p:sp>
      <p:sp>
        <p:nvSpPr>
          <p:cNvPr id="36903" name="Rectangle 3"/>
          <p:cNvSpPr>
            <a:spLocks noChangeArrowheads="1"/>
          </p:cNvSpPr>
          <p:nvPr/>
        </p:nvSpPr>
        <p:spPr bwMode="auto">
          <a:xfrm>
            <a:off x="6161088" y="2039952"/>
            <a:ext cx="2767012" cy="54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400" b="1">
                <a:solidFill>
                  <a:srgbClr val="009999"/>
                </a:solidFill>
                <a:latin typeface="Calibri" pitchFamily="34" charset="0"/>
              </a:rPr>
              <a:t>nanowires</a:t>
            </a:r>
            <a:endParaRPr lang="ru-RU" sz="2400" b="1" i="1" baseline="-25000">
              <a:solidFill>
                <a:srgbClr val="009999"/>
              </a:solidFill>
              <a:latin typeface="Calibri" pitchFamily="34" charset="0"/>
            </a:endParaRPr>
          </a:p>
        </p:txBody>
      </p:sp>
      <p:sp>
        <p:nvSpPr>
          <p:cNvPr id="103" name="Куб 102"/>
          <p:cNvSpPr/>
          <p:nvPr/>
        </p:nvSpPr>
        <p:spPr>
          <a:xfrm>
            <a:off x="6154738" y="3405202"/>
            <a:ext cx="2867025" cy="788988"/>
          </a:xfrm>
          <a:prstGeom prst="cube">
            <a:avLst>
              <a:gd name="adj" fmla="val 81368"/>
            </a:avLst>
          </a:prstGeom>
          <a:solidFill>
            <a:srgbClr val="FFE4C9"/>
          </a:solidFill>
          <a:ln>
            <a:solidFill>
              <a:srgbClr val="FF93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9" name="Цилиндр 8"/>
          <p:cNvSpPr/>
          <p:nvPr/>
        </p:nvSpPr>
        <p:spPr>
          <a:xfrm rot="5400000">
            <a:off x="7404894" y="2585258"/>
            <a:ext cx="255588" cy="2143125"/>
          </a:xfrm>
          <a:prstGeom prst="can">
            <a:avLst>
              <a:gd name="adj" fmla="val 38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36906" name="Text Box 2"/>
          <p:cNvSpPr txBox="1">
            <a:spLocks noChangeArrowheads="1"/>
          </p:cNvSpPr>
          <p:nvPr/>
        </p:nvSpPr>
        <p:spPr bwMode="auto">
          <a:xfrm>
            <a:off x="5894388" y="4843477"/>
            <a:ext cx="3276600" cy="58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en-US" sz="1600">
                <a:latin typeface="Calibri" pitchFamily="34" charset="0"/>
              </a:rPr>
              <a:t>J.-C. Charlier, X. Blase, S. Roche, </a:t>
            </a:r>
            <a:br>
              <a:rPr lang="en-US" sz="1600">
                <a:latin typeface="Calibri" pitchFamily="34" charset="0"/>
              </a:rPr>
            </a:br>
            <a:r>
              <a:rPr lang="en-US" sz="1600">
                <a:latin typeface="Calibri" pitchFamily="34" charset="0"/>
              </a:rPr>
              <a:t>RMP 79, 677 (2007).</a:t>
            </a:r>
          </a:p>
        </p:txBody>
      </p:sp>
      <p:sp>
        <p:nvSpPr>
          <p:cNvPr id="36909" name="Номер слайда 8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4F8990-4F63-4A69-9BD1-C76727998B9C}" type="slidenum">
              <a:rPr lang="ru-RU" smtClean="0"/>
              <a:pPr/>
              <a:t>28</a:t>
            </a:fld>
            <a:endParaRPr lang="ru-RU" smtClean="0"/>
          </a:p>
        </p:txBody>
      </p:sp>
      <p:sp>
        <p:nvSpPr>
          <p:cNvPr id="82" name="Text Box 2"/>
          <p:cNvSpPr txBox="1">
            <a:spLocks noChangeArrowheads="1"/>
          </p:cNvSpPr>
          <p:nvPr/>
        </p:nvSpPr>
        <p:spPr bwMode="auto">
          <a:xfrm>
            <a:off x="1214414" y="857232"/>
            <a:ext cx="70167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Systems with induced superconducting order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02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692150"/>
            <a:ext cx="3733800" cy="126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102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1052513"/>
            <a:ext cx="3643313" cy="336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6" name="Text Box 1028"/>
          <p:cNvSpPr txBox="1">
            <a:spLocks noChangeArrowheads="1"/>
          </p:cNvSpPr>
          <p:nvPr/>
        </p:nvSpPr>
        <p:spPr bwMode="auto">
          <a:xfrm>
            <a:off x="4572000" y="4365625"/>
            <a:ext cx="4343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/>
              <a:t>Jarillo-Herrero</a:t>
            </a:r>
            <a:r>
              <a:rPr lang="en-US" sz="1800" i="1"/>
              <a:t> et al., Nature </a:t>
            </a:r>
            <a:r>
              <a:rPr lang="en-US" sz="1800" b="1" i="1"/>
              <a:t>439</a:t>
            </a:r>
            <a:r>
              <a:rPr lang="en-US" sz="1800" i="1"/>
              <a:t>, 953 (2006)</a:t>
            </a:r>
          </a:p>
        </p:txBody>
      </p:sp>
      <p:sp>
        <p:nvSpPr>
          <p:cNvPr id="38917" name="Text Box 1029"/>
          <p:cNvSpPr txBox="1">
            <a:spLocks noChangeArrowheads="1"/>
          </p:cNvSpPr>
          <p:nvPr/>
        </p:nvSpPr>
        <p:spPr bwMode="auto">
          <a:xfrm>
            <a:off x="5000628" y="571480"/>
            <a:ext cx="371477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solidFill>
                  <a:srgbClr val="FF0000"/>
                </a:solidFill>
              </a:rPr>
              <a:t>Carbon </a:t>
            </a:r>
            <a:r>
              <a:rPr lang="en-US" b="1" dirty="0" err="1">
                <a:solidFill>
                  <a:srgbClr val="FF0000"/>
                </a:solidFill>
              </a:rPr>
              <a:t>nanotube</a:t>
            </a:r>
            <a:r>
              <a:rPr lang="en-US" b="1" dirty="0">
                <a:solidFill>
                  <a:srgbClr val="FF0000"/>
                </a:solidFill>
              </a:rPr>
              <a:t> -Ti/Al electrodes</a:t>
            </a:r>
          </a:p>
        </p:txBody>
      </p:sp>
      <p:sp>
        <p:nvSpPr>
          <p:cNvPr id="38918" name="Text Box 1030"/>
          <p:cNvSpPr txBox="1">
            <a:spLocks noChangeArrowheads="1"/>
          </p:cNvSpPr>
          <p:nvPr/>
        </p:nvSpPr>
        <p:spPr bwMode="auto">
          <a:xfrm>
            <a:off x="611188" y="2133600"/>
            <a:ext cx="3513137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b="1">
                <a:solidFill>
                  <a:srgbClr val="FF0000"/>
                </a:solidFill>
              </a:rPr>
              <a:t>InAs semiconductor nanowire-Ti/Al electrodes</a:t>
            </a:r>
          </a:p>
        </p:txBody>
      </p:sp>
      <p:sp>
        <p:nvSpPr>
          <p:cNvPr id="38919" name="Text Box 1031"/>
          <p:cNvSpPr txBox="1">
            <a:spLocks noChangeArrowheads="1"/>
          </p:cNvSpPr>
          <p:nvPr/>
        </p:nvSpPr>
        <p:spPr bwMode="auto">
          <a:xfrm>
            <a:off x="539750" y="3348039"/>
            <a:ext cx="3429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1800" dirty="0" err="1"/>
              <a:t>Doh</a:t>
            </a:r>
            <a:r>
              <a:rPr lang="en-US" sz="1800" dirty="0"/>
              <a:t> </a:t>
            </a:r>
            <a:r>
              <a:rPr lang="en-US" sz="1800" i="1" dirty="0"/>
              <a:t>et al.</a:t>
            </a:r>
            <a:r>
              <a:rPr lang="en-US" sz="1800" dirty="0"/>
              <a:t>, </a:t>
            </a:r>
            <a:r>
              <a:rPr lang="en-US" sz="1800" i="1" dirty="0"/>
              <a:t>Science </a:t>
            </a:r>
            <a:r>
              <a:rPr lang="en-US" sz="1800" b="1" i="1" dirty="0"/>
              <a:t>309</a:t>
            </a:r>
            <a:r>
              <a:rPr lang="en-US" sz="1800" i="1" dirty="0"/>
              <a:t>, 272 (2005)</a:t>
            </a:r>
          </a:p>
        </p:txBody>
      </p:sp>
      <p:sp>
        <p:nvSpPr>
          <p:cNvPr id="38920" name="Text Box 1033"/>
          <p:cNvSpPr txBox="1">
            <a:spLocks noChangeArrowheads="1"/>
          </p:cNvSpPr>
          <p:nvPr/>
        </p:nvSpPr>
        <p:spPr bwMode="auto">
          <a:xfrm>
            <a:off x="468313" y="188913"/>
            <a:ext cx="58864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0000FF"/>
                </a:solidFill>
              </a:rPr>
              <a:t>Nanowires with superconducting electrodes</a:t>
            </a:r>
          </a:p>
        </p:txBody>
      </p:sp>
      <p:pic>
        <p:nvPicPr>
          <p:cNvPr id="38921" name="Picture 1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4941888"/>
            <a:ext cx="4933950" cy="164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22" name="Text Box 1028"/>
          <p:cNvSpPr txBox="1">
            <a:spLocks noChangeArrowheads="1"/>
          </p:cNvSpPr>
          <p:nvPr/>
        </p:nvSpPr>
        <p:spPr bwMode="auto">
          <a:xfrm>
            <a:off x="4357688" y="5929313"/>
            <a:ext cx="4391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/>
              <a:t>A. Kasumov et al, PRB </a:t>
            </a:r>
            <a:r>
              <a:rPr lang="ru-RU" sz="1800" b="1"/>
              <a:t>68, 214521 </a:t>
            </a:r>
            <a:r>
              <a:rPr lang="en-US" sz="1800" b="1"/>
              <a:t>(</a:t>
            </a:r>
            <a:r>
              <a:rPr lang="en-US" sz="1800"/>
              <a:t>2003)</a:t>
            </a:r>
            <a:endParaRPr lang="en-US" sz="1800" i="1"/>
          </a:p>
        </p:txBody>
      </p:sp>
      <p:sp>
        <p:nvSpPr>
          <p:cNvPr id="38923" name="Номер слайда 10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D5C4D81-38B9-4B78-B711-188DA5BA0AB8}" type="slidenum">
              <a:rPr lang="ru-RU" smtClean="0"/>
              <a:pPr/>
              <a:t>29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5786446" y="285728"/>
            <a:ext cx="250872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b="1" i="1" dirty="0">
                <a:solidFill>
                  <a:srgbClr val="FF3300"/>
                </a:solidFill>
              </a:rPr>
              <a:t>Outline</a:t>
            </a:r>
            <a:endParaRPr lang="ru-RU" sz="3600" b="1" i="1" dirty="0">
              <a:solidFill>
                <a:srgbClr val="FF3300"/>
              </a:solidFill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285720" y="714356"/>
            <a:ext cx="8572560" cy="55707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2">
              <a:buClr>
                <a:srgbClr val="FF3300"/>
              </a:buClr>
              <a:defRPr/>
            </a:pPr>
            <a:r>
              <a:rPr lang="ru-RU" b="1" dirty="0" smtClean="0">
                <a:solidFill>
                  <a:schemeClr val="accent2"/>
                </a:solidFill>
              </a:rPr>
              <a:t> </a:t>
            </a:r>
            <a:endParaRPr lang="en-US" b="1" i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	Confinement of excitations in superconducting state	</a:t>
            </a:r>
          </a:p>
          <a:p>
            <a:pPr>
              <a:buClr>
                <a:srgbClr val="FF3300"/>
              </a:buClr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Bogolubov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-de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Gennes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theory, Andreev reflection, 	</a:t>
            </a:r>
          </a:p>
          <a:p>
            <a:pPr>
              <a:buClr>
                <a:srgbClr val="FF3300"/>
              </a:buClr>
              <a:defRPr/>
            </a:pP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Andreev wells etc</a:t>
            </a:r>
          </a:p>
          <a:p>
            <a:pPr>
              <a:buClr>
                <a:srgbClr val="FF3300"/>
              </a:buClr>
              <a:defRPr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Unconventional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superfluids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with nontrivial topology</a:t>
            </a:r>
            <a:endParaRPr lang="en-US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3300"/>
              </a:buClr>
              <a:defRPr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gap anisotropy, singlet and triplet Cooper pairs</a:t>
            </a:r>
          </a:p>
          <a:p>
            <a:pPr>
              <a:buClr>
                <a:srgbClr val="FF3300"/>
              </a:buClr>
              <a:defRPr/>
            </a:pPr>
            <a:endParaRPr lang="en-US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	Induced superconducting order </a:t>
            </a:r>
          </a:p>
          <a:p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	Semiconducting wires with induced superconductivity. 	Superconductivity at the surfaces.</a:t>
            </a:r>
          </a:p>
          <a:p>
            <a:endParaRPr lang="en-US" sz="2000" dirty="0" smtClean="0"/>
          </a:p>
          <a:p>
            <a:pPr>
              <a:buClr>
                <a:srgbClr val="FF3300"/>
              </a:buClr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 	 </a:t>
            </a:r>
            <a:r>
              <a:rPr lang="en-US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Majorana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states. 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1">
              <a:buFont typeface="Wingdings" pitchFamily="2" charset="2"/>
              <a:buNone/>
              <a:defRPr/>
            </a:pPr>
            <a:r>
              <a:rPr lang="en-US" dirty="0" smtClean="0"/>
              <a:t>	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Bogolubov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transformation etc. Andreev reflection. 	Topological protection and </a:t>
            </a:r>
            <a:r>
              <a:rPr lang="en-US" dirty="0" err="1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nonlocality</a:t>
            </a:r>
            <a:r>
              <a:rPr lang="en-US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. Braiding.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ChangeArrowheads="1"/>
          </p:cNvSpPr>
          <p:nvPr/>
        </p:nvSpPr>
        <p:spPr bwMode="auto">
          <a:xfrm>
            <a:off x="142875" y="214313"/>
            <a:ext cx="885825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nontrivial superconductivity</a:t>
            </a:r>
            <a:endParaRPr lang="ru-RU" sz="32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4096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000125"/>
            <a:ext cx="81438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313" y="2928938"/>
            <a:ext cx="3675062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5" y="3071813"/>
            <a:ext cx="5153025" cy="2471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6" name="Номер слайда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FAC6C02-B747-4FBC-9C21-55F0BF06804D}" type="slidenum">
              <a:rPr lang="ru-RU" smtClean="0"/>
              <a:pPr/>
              <a:t>30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ChangeArrowheads="1"/>
          </p:cNvSpPr>
          <p:nvPr/>
        </p:nvSpPr>
        <p:spPr bwMode="auto">
          <a:xfrm>
            <a:off x="285750" y="642918"/>
            <a:ext cx="5715010" cy="782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3200" b="1" dirty="0">
                <a:solidFill>
                  <a:srgbClr val="C00000"/>
                </a:solidFill>
                <a:latin typeface="Calibri" pitchFamily="34" charset="0"/>
              </a:rPr>
              <a:t>Search for </a:t>
            </a:r>
            <a:r>
              <a:rPr lang="en-US" sz="3200" b="1" dirty="0" smtClean="0">
                <a:solidFill>
                  <a:srgbClr val="C00000"/>
                </a:solidFill>
                <a:latin typeface="Calibri" pitchFamily="34" charset="0"/>
              </a:rPr>
              <a:t>localized states</a:t>
            </a:r>
            <a:endParaRPr lang="ru-RU" sz="32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41987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454150"/>
            <a:ext cx="4143375" cy="123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76566" y="3124209"/>
            <a:ext cx="58674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Номер слайда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68D64E-BD2D-4E90-BDBC-3337DF576BC7}" type="slidenum">
              <a:rPr lang="ru-RU" smtClean="0"/>
              <a:pPr/>
              <a:t>31</a:t>
            </a:fld>
            <a:endParaRPr lang="ru-RU" smtClean="0"/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14282" y="214290"/>
            <a:ext cx="70167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Systems with induced superconducting order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Rectangle 3"/>
          <p:cNvSpPr>
            <a:spLocks noChangeArrowheads="1"/>
          </p:cNvSpPr>
          <p:nvPr/>
        </p:nvSpPr>
        <p:spPr bwMode="auto">
          <a:xfrm>
            <a:off x="142875" y="142875"/>
            <a:ext cx="88582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rgbClr val="C00000"/>
                </a:solidFill>
                <a:latin typeface="Calibri" pitchFamily="34" charset="0"/>
              </a:rPr>
              <a:t>Josephson transport through a Bi nanowire</a:t>
            </a:r>
            <a:endParaRPr lang="ru-RU" sz="2800" b="1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1030" name="Рисунок 1"/>
          <p:cNvPicPr>
            <a:picLocks noChangeAspect="1"/>
          </p:cNvPicPr>
          <p:nvPr/>
        </p:nvPicPr>
        <p:blipFill>
          <a:blip r:embed="rId4"/>
          <a:srcRect l="24899" t="28999" r="35825" b="20250"/>
          <a:stretch>
            <a:fillRect/>
          </a:stretch>
        </p:blipFill>
        <p:spPr bwMode="auto">
          <a:xfrm>
            <a:off x="107950" y="1160463"/>
            <a:ext cx="369887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1" name="Text Box 2"/>
          <p:cNvSpPr txBox="1">
            <a:spLocks noChangeArrowheads="1"/>
          </p:cNvSpPr>
          <p:nvPr/>
        </p:nvSpPr>
        <p:spPr bwMode="auto">
          <a:xfrm>
            <a:off x="112713" y="6122988"/>
            <a:ext cx="884713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en-US" sz="1800">
                <a:latin typeface="Calibri" pitchFamily="34" charset="0"/>
              </a:rPr>
              <a:t>C. Li, A. Kasumov,</a:t>
            </a:r>
            <a:r>
              <a:rPr lang="ru-RU" sz="1800">
                <a:latin typeface="Calibri" pitchFamily="34" charset="0"/>
              </a:rPr>
              <a:t> </a:t>
            </a:r>
            <a:r>
              <a:rPr lang="en-US" sz="1800">
                <a:latin typeface="Calibri" pitchFamily="34" charset="0"/>
              </a:rPr>
              <a:t>A. Murani, S. Sengupta, F. Fortuna, K. Napolskii, D. Koshkodaev, G. Tsirlina, Y. Kasumov, I. Khodos, R. Deblock, M. Ferrier, S. Guéron, H. Bouchiat, arXiv: </a:t>
            </a:r>
            <a:r>
              <a:rPr lang="en-US" sz="1800" b="1">
                <a:latin typeface="Calibri" pitchFamily="34" charset="0"/>
              </a:rPr>
              <a:t>1406.4280</a:t>
            </a:r>
            <a:r>
              <a:rPr lang="en-US" sz="1800">
                <a:latin typeface="Calibri" pitchFamily="34" charset="0"/>
              </a:rPr>
              <a:t> (2014)</a:t>
            </a:r>
          </a:p>
        </p:txBody>
      </p:sp>
      <p:pic>
        <p:nvPicPr>
          <p:cNvPr id="1032" name="Рисунок 1"/>
          <p:cNvPicPr>
            <a:picLocks noChangeAspect="1"/>
          </p:cNvPicPr>
          <p:nvPr/>
        </p:nvPicPr>
        <p:blipFill>
          <a:blip r:embed="rId5"/>
          <a:srcRect l="55684" t="22787" r="7292" b="9348"/>
          <a:stretch>
            <a:fillRect/>
          </a:stretch>
        </p:blipFill>
        <p:spPr bwMode="auto">
          <a:xfrm>
            <a:off x="3938588" y="1016000"/>
            <a:ext cx="5021262" cy="388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Rectangle 3"/>
          <p:cNvSpPr>
            <a:spLocks noChangeArrowheads="1"/>
          </p:cNvSpPr>
          <p:nvPr/>
        </p:nvSpPr>
        <p:spPr bwMode="auto">
          <a:xfrm>
            <a:off x="393700" y="4945063"/>
            <a:ext cx="8196263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2800" b="1">
                <a:solidFill>
                  <a:srgbClr val="009999"/>
                </a:solidFill>
                <a:latin typeface="Calibri" pitchFamily="34" charset="0"/>
              </a:rPr>
              <a:t>Multiperiodic magnetic oscillations</a:t>
            </a:r>
            <a:endParaRPr lang="ru-RU" sz="2800" b="1">
              <a:solidFill>
                <a:srgbClr val="009999"/>
              </a:solidFill>
              <a:latin typeface="Calibri" pitchFamily="34" charset="0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317750" y="4116388"/>
          <a:ext cx="1187450" cy="477837"/>
        </p:xfrm>
        <a:graphic>
          <a:graphicData uri="http://schemas.openxmlformats.org/presentationml/2006/ole">
            <p:oleObj spid="_x0000_s182274" name="Equation" r:id="rId6" imgW="507960" imgH="203040" progId="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192213" y="3441700"/>
          <a:ext cx="1692275" cy="538163"/>
        </p:xfrm>
        <a:graphic>
          <a:graphicData uri="http://schemas.openxmlformats.org/presentationml/2006/ole">
            <p:oleObj spid="_x0000_s182275" name="Equation" r:id="rId7" imgW="723600" imgH="228600" progId="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393700" y="4056063"/>
          <a:ext cx="1395413" cy="538162"/>
        </p:xfrm>
        <a:graphic>
          <a:graphicData uri="http://schemas.openxmlformats.org/presentationml/2006/ole">
            <p:oleObj spid="_x0000_s182276" name="Equation" r:id="rId8" imgW="596880" imgH="228600" progId="">
              <p:embed/>
            </p:oleObj>
          </a:graphicData>
        </a:graphic>
      </p:graphicFrame>
      <p:sp>
        <p:nvSpPr>
          <p:cNvPr id="1034" name="Номер слайда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63FAB8B-0458-4638-B06D-A1AF00C6AE74}" type="slidenum">
              <a:rPr lang="ru-RU" smtClean="0"/>
              <a:pPr/>
              <a:t>32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857224" y="214290"/>
            <a:ext cx="7488237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b="1" dirty="0">
                <a:solidFill>
                  <a:schemeClr val="accent2"/>
                </a:solidFill>
              </a:rPr>
              <a:t>Task for theoreticians:</a:t>
            </a:r>
          </a:p>
          <a:p>
            <a:pPr algn="l"/>
            <a:endParaRPr lang="en-US" sz="2400" b="1" dirty="0">
              <a:solidFill>
                <a:schemeClr val="accent2"/>
              </a:solidFill>
            </a:endParaRPr>
          </a:p>
          <a:p>
            <a:pPr algn="l"/>
            <a:r>
              <a:rPr lang="en-US" sz="2400" b="1" dirty="0"/>
              <a:t>Develop an approach describing inhomogeneous superconducting states in systems with superconducting ordering induced by proximity effect</a:t>
            </a:r>
            <a:endParaRPr lang="ru-RU" sz="2400" b="1" dirty="0"/>
          </a:p>
        </p:txBody>
      </p:sp>
      <p:sp>
        <p:nvSpPr>
          <p:cNvPr id="43011" name="Номер слайда 2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5D33C8D-FBA6-4F1A-A79C-79A182861752}" type="slidenum">
              <a:rPr lang="ru-RU" smtClean="0"/>
              <a:pPr/>
              <a:t>33</a:t>
            </a:fld>
            <a:endParaRPr lang="ru-RU" smtClean="0"/>
          </a:p>
        </p:txBody>
      </p:sp>
      <p:sp>
        <p:nvSpPr>
          <p:cNvPr id="4" name="Text Box 2"/>
          <p:cNvSpPr txBox="1">
            <a:spLocks noChangeArrowheads="1"/>
          </p:cNvSpPr>
          <p:nvPr/>
        </p:nvSpPr>
        <p:spPr bwMode="auto">
          <a:xfrm>
            <a:off x="714375" y="2786063"/>
            <a:ext cx="7488238" cy="3786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defRPr/>
            </a:pPr>
            <a:r>
              <a:rPr lang="en-US" sz="2400" b="1" dirty="0">
                <a:solidFill>
                  <a:schemeClr val="accent2"/>
                </a:solidFill>
              </a:rPr>
              <a:t>Possible ways:</a:t>
            </a:r>
          </a:p>
          <a:p>
            <a:pPr algn="l">
              <a:defRPr/>
            </a:pPr>
            <a:endParaRPr lang="en-US" sz="2400" b="1" dirty="0">
              <a:solidFill>
                <a:schemeClr val="accent2"/>
              </a:solidFill>
            </a:endParaRPr>
          </a:p>
          <a:p>
            <a:pPr marL="457200" indent="-457200" algn="l">
              <a:buFontTx/>
              <a:buAutoNum type="arabicPeriod"/>
              <a:defRPr/>
            </a:pPr>
            <a:r>
              <a:rPr lang="en-US" sz="2400" b="1" dirty="0">
                <a:solidFill>
                  <a:schemeClr val="accent2"/>
                </a:solidFill>
              </a:rPr>
              <a:t>To introduce a phenomenological gap into microscopic equations.</a:t>
            </a:r>
          </a:p>
          <a:p>
            <a:pPr marL="457200" indent="-457200" algn="l">
              <a:buFontTx/>
              <a:buAutoNum type="arabicPeriod"/>
              <a:defRPr/>
            </a:pPr>
            <a:r>
              <a:rPr lang="en-US" sz="2400" b="1" dirty="0">
                <a:solidFill>
                  <a:schemeClr val="accent2"/>
                </a:solidFill>
              </a:rPr>
              <a:t> more or less microscopic approaches based on calculations of the induced gap.</a:t>
            </a:r>
          </a:p>
          <a:p>
            <a:pPr marL="457200" indent="-457200" algn="l">
              <a:defRPr/>
            </a:pPr>
            <a:r>
              <a:rPr lang="en-US" sz="2400" b="1" dirty="0">
                <a:solidFill>
                  <a:schemeClr val="accent2"/>
                </a:solidFill>
              </a:rPr>
              <a:t>a. Tight-binding approximation.</a:t>
            </a:r>
          </a:p>
          <a:p>
            <a:pPr marL="457200" indent="-457200" algn="l">
              <a:defRPr/>
            </a:pPr>
            <a:r>
              <a:rPr lang="en-US" sz="2400" b="1" dirty="0">
                <a:solidFill>
                  <a:schemeClr val="accent2"/>
                </a:solidFill>
              </a:rPr>
              <a:t>b. Continuous models using model assumptions about the tunneling between the bulk superconductor and low-dimensional system.</a:t>
            </a:r>
            <a:endParaRPr lang="ru-RU" sz="24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468313" y="4424363"/>
            <a:ext cx="6807200" cy="1668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2901950" y="5588000"/>
            <a:ext cx="223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/>
              <a:t>superconductor</a:t>
            </a:r>
            <a:endParaRPr lang="ru-RU" sz="2400" b="1"/>
          </a:p>
        </p:txBody>
      </p:sp>
      <p:sp>
        <p:nvSpPr>
          <p:cNvPr id="44036" name="Rectangle 12"/>
          <p:cNvSpPr>
            <a:spLocks noChangeArrowheads="1"/>
          </p:cNvSpPr>
          <p:nvPr/>
        </p:nvSpPr>
        <p:spPr bwMode="auto">
          <a:xfrm>
            <a:off x="468313" y="4219575"/>
            <a:ext cx="6807200" cy="31908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Text Box 4"/>
          <p:cNvSpPr txBox="1">
            <a:spLocks noChangeArrowheads="1"/>
          </p:cNvSpPr>
          <p:nvPr/>
        </p:nvSpPr>
        <p:spPr bwMode="auto">
          <a:xfrm>
            <a:off x="527050" y="3787775"/>
            <a:ext cx="36020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/>
              <a:t>Thin film of normal metal</a:t>
            </a:r>
            <a:endParaRPr lang="ru-RU" sz="2400" b="1"/>
          </a:p>
        </p:txBody>
      </p:sp>
      <p:sp>
        <p:nvSpPr>
          <p:cNvPr id="44038" name="Rectangle 12"/>
          <p:cNvSpPr>
            <a:spLocks noChangeArrowheads="1"/>
          </p:cNvSpPr>
          <p:nvPr/>
        </p:nvSpPr>
        <p:spPr bwMode="auto">
          <a:xfrm>
            <a:off x="468313" y="4506913"/>
            <a:ext cx="6807200" cy="112712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9" name="Text Box 4"/>
          <p:cNvSpPr txBox="1">
            <a:spLocks noChangeArrowheads="1"/>
          </p:cNvSpPr>
          <p:nvPr/>
        </p:nvSpPr>
        <p:spPr bwMode="auto">
          <a:xfrm>
            <a:off x="7380288" y="4219575"/>
            <a:ext cx="15843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2400" b="1"/>
              <a:t>Isolating barrier</a:t>
            </a:r>
            <a:endParaRPr lang="ru-RU" sz="2400" b="1"/>
          </a:p>
        </p:txBody>
      </p:sp>
      <p:pic>
        <p:nvPicPr>
          <p:cNvPr id="4404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188" y="260350"/>
            <a:ext cx="8153400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539750" y="1876425"/>
            <a:ext cx="7629525" cy="1552575"/>
            <a:chOff x="827584" y="1864618"/>
            <a:chExt cx="7629525" cy="1552575"/>
          </a:xfrm>
        </p:grpSpPr>
        <p:pic>
          <p:nvPicPr>
            <p:cNvPr id="44043" name="Picture 5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27584" y="1864618"/>
              <a:ext cx="7629525" cy="12763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44" name="Picture 6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6300192" y="3140968"/>
              <a:ext cx="1914525" cy="276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44042" name="Номер слайда 11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64ACF8-2BF8-4947-9250-D2EAA7AC852D}" type="slidenum">
              <a:rPr lang="ru-RU" smtClean="0"/>
              <a:pPr/>
              <a:t>34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Рисунок 1" descr="Eg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3381375"/>
            <a:ext cx="4559300" cy="312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 Box 1033"/>
          <p:cNvSpPr txBox="1">
            <a:spLocks noChangeArrowheads="1"/>
          </p:cNvSpPr>
          <p:nvPr/>
        </p:nvSpPr>
        <p:spPr bwMode="auto">
          <a:xfrm>
            <a:off x="2555875" y="404813"/>
            <a:ext cx="408146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0000FF"/>
                </a:solidFill>
              </a:rPr>
              <a:t>Induced superconducting gap</a:t>
            </a:r>
          </a:p>
        </p:txBody>
      </p:sp>
      <p:graphicFrame>
        <p:nvGraphicFramePr>
          <p:cNvPr id="2050" name="Object 1024"/>
          <p:cNvGraphicFramePr>
            <a:graphicFrameLocks noChangeAspect="1"/>
          </p:cNvGraphicFramePr>
          <p:nvPr/>
        </p:nvGraphicFramePr>
        <p:xfrm>
          <a:off x="1577975" y="5310188"/>
          <a:ext cx="1076325" cy="584200"/>
        </p:xfrm>
        <a:graphic>
          <a:graphicData uri="http://schemas.openxmlformats.org/presentationml/2006/ole">
            <p:oleObj spid="_x0000_s183298" name="Формула" r:id="rId5" imgW="444240" imgH="241200" progId="Equation.3">
              <p:embed/>
            </p:oleObj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17613" y="1493838"/>
            <a:ext cx="6807200" cy="166846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 sz="2400"/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3651250" y="2657475"/>
            <a:ext cx="223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/>
              <a:t>superconductor</a:t>
            </a:r>
            <a:endParaRPr lang="ru-RU" sz="2400" b="1"/>
          </a:p>
        </p:txBody>
      </p:sp>
      <p:sp>
        <p:nvSpPr>
          <p:cNvPr id="2056" name="Rectangle 12"/>
          <p:cNvSpPr>
            <a:spLocks noChangeArrowheads="1"/>
          </p:cNvSpPr>
          <p:nvPr/>
        </p:nvSpPr>
        <p:spPr bwMode="auto">
          <a:xfrm>
            <a:off x="1217613" y="1289050"/>
            <a:ext cx="6807200" cy="319088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7" name="Text Box 4"/>
          <p:cNvSpPr txBox="1">
            <a:spLocks noChangeArrowheads="1"/>
          </p:cNvSpPr>
          <p:nvPr/>
        </p:nvSpPr>
        <p:spPr bwMode="auto">
          <a:xfrm>
            <a:off x="1276350" y="857250"/>
            <a:ext cx="1303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/>
              <a:t>2D layer</a:t>
            </a:r>
            <a:endParaRPr lang="ru-RU" sz="2400" b="1"/>
          </a:p>
        </p:txBody>
      </p:sp>
      <p:sp>
        <p:nvSpPr>
          <p:cNvPr id="2058" name="Овал 8"/>
          <p:cNvSpPr>
            <a:spLocks noChangeArrowheads="1"/>
          </p:cNvSpPr>
          <p:nvPr/>
        </p:nvSpPr>
        <p:spPr bwMode="auto">
          <a:xfrm>
            <a:off x="4546600" y="1331913"/>
            <a:ext cx="215900" cy="215900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10" name="Дуга 9"/>
          <p:cNvSpPr/>
          <p:nvPr/>
        </p:nvSpPr>
        <p:spPr bwMode="auto">
          <a:xfrm rot="6280021">
            <a:off x="3701256" y="748507"/>
            <a:ext cx="2073275" cy="2211388"/>
          </a:xfrm>
          <a:prstGeom prst="arc">
            <a:avLst>
              <a:gd name="adj1" fmla="val 15661250"/>
              <a:gd name="adj2" fmla="val 4210408"/>
            </a:avLst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cxnSp>
        <p:nvCxnSpPr>
          <p:cNvPr id="2060" name="Прямая со стрелкой 11"/>
          <p:cNvCxnSpPr>
            <a:cxnSpLocks noChangeShapeType="1"/>
          </p:cNvCxnSpPr>
          <p:nvPr/>
        </p:nvCxnSpPr>
        <p:spPr bwMode="auto">
          <a:xfrm rot="16200000" flipH="1">
            <a:off x="4732338" y="1722438"/>
            <a:ext cx="503237" cy="503237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2" name="Прямая со стрелкой 11"/>
          <p:cNvCxnSpPr/>
          <p:nvPr/>
        </p:nvCxnSpPr>
        <p:spPr bwMode="auto">
          <a:xfrm rot="5400000" flipH="1" flipV="1">
            <a:off x="3975894" y="1685132"/>
            <a:ext cx="647700" cy="57626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Прямая со стрелкой 12"/>
          <p:cNvCxnSpPr/>
          <p:nvPr/>
        </p:nvCxnSpPr>
        <p:spPr bwMode="auto">
          <a:xfrm rot="5400000" flipH="1" flipV="1">
            <a:off x="4272756" y="2082007"/>
            <a:ext cx="720725" cy="1588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063" name="Прямая со стрелкой 14"/>
          <p:cNvCxnSpPr>
            <a:cxnSpLocks noChangeShapeType="1"/>
          </p:cNvCxnSpPr>
          <p:nvPr/>
        </p:nvCxnSpPr>
        <p:spPr bwMode="auto">
          <a:xfrm>
            <a:off x="4803775" y="1649413"/>
            <a:ext cx="647700" cy="2889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064" name="Прямая со стрелкой 15"/>
          <p:cNvCxnSpPr>
            <a:cxnSpLocks noChangeShapeType="1"/>
          </p:cNvCxnSpPr>
          <p:nvPr/>
        </p:nvCxnSpPr>
        <p:spPr bwMode="auto">
          <a:xfrm rot="10800000" flipV="1">
            <a:off x="3867150" y="1649413"/>
            <a:ext cx="649288" cy="360362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065" name="Прямая со стрелкой 16"/>
          <p:cNvCxnSpPr>
            <a:cxnSpLocks noChangeShapeType="1"/>
          </p:cNvCxnSpPr>
          <p:nvPr/>
        </p:nvCxnSpPr>
        <p:spPr bwMode="auto">
          <a:xfrm rot="5400000">
            <a:off x="4084637" y="1793876"/>
            <a:ext cx="574675" cy="431800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2066" name="Прямая со стрелкой 17"/>
          <p:cNvCxnSpPr>
            <a:cxnSpLocks noChangeShapeType="1"/>
          </p:cNvCxnSpPr>
          <p:nvPr/>
        </p:nvCxnSpPr>
        <p:spPr bwMode="auto">
          <a:xfrm rot="16200000" flipH="1">
            <a:off x="4336257" y="2045494"/>
            <a:ext cx="719137" cy="73025"/>
          </a:xfrm>
          <a:prstGeom prst="straightConnector1">
            <a:avLst/>
          </a:prstGeom>
          <a:noFill/>
          <a:ln w="19050" algn="ctr">
            <a:solidFill>
              <a:srgbClr val="FF0000"/>
            </a:solidFill>
            <a:round/>
            <a:headEnd/>
            <a:tailEnd type="triangle" w="med" len="med"/>
          </a:ln>
        </p:spPr>
      </p:cxnSp>
      <p:cxnSp>
        <p:nvCxnSpPr>
          <p:cNvPr id="18" name="Прямая со стрелкой 17"/>
          <p:cNvCxnSpPr/>
          <p:nvPr/>
        </p:nvCxnSpPr>
        <p:spPr bwMode="auto">
          <a:xfrm rot="10800000">
            <a:off x="4803775" y="1722438"/>
            <a:ext cx="504825" cy="4318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2051" name="Object 1027"/>
          <p:cNvGraphicFramePr>
            <a:graphicFrameLocks noChangeAspect="1"/>
          </p:cNvGraphicFramePr>
          <p:nvPr/>
        </p:nvGraphicFramePr>
        <p:xfrm>
          <a:off x="5826125" y="3798888"/>
          <a:ext cx="1085850" cy="1028700"/>
        </p:xfrm>
        <a:graphic>
          <a:graphicData uri="http://schemas.openxmlformats.org/presentationml/2006/ole">
            <p:oleObj spid="_x0000_s183299" name="Формула" r:id="rId6" imgW="482400" imgH="457200" progId="Equation.3">
              <p:embed/>
            </p:oleObj>
          </a:graphicData>
        </a:graphic>
      </p:graphicFrame>
      <p:sp>
        <p:nvSpPr>
          <p:cNvPr id="2068" name="Номер слайда 1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FC4473F-2178-4D10-AFE2-B6515356F82F}" type="slidenum">
              <a:rPr lang="ru-RU" smtClean="0"/>
              <a:pPr/>
              <a:t>35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1033"/>
          <p:cNvSpPr txBox="1">
            <a:spLocks noChangeArrowheads="1"/>
          </p:cNvSpPr>
          <p:nvPr/>
        </p:nvSpPr>
        <p:spPr bwMode="auto">
          <a:xfrm>
            <a:off x="755650" y="404813"/>
            <a:ext cx="274002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>
                <a:solidFill>
                  <a:srgbClr val="0000FF"/>
                </a:solidFill>
              </a:rPr>
              <a:t>Microscopic model.</a:t>
            </a:r>
          </a:p>
          <a:p>
            <a:pPr algn="l"/>
            <a:r>
              <a:rPr lang="en-US" sz="2400" b="1" dirty="0">
                <a:solidFill>
                  <a:srgbClr val="0000FF"/>
                </a:solidFill>
              </a:rPr>
              <a:t>Derivation.</a:t>
            </a:r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31913" y="1700213"/>
            <a:ext cx="5780087" cy="1595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63713" y="3573463"/>
            <a:ext cx="4986337" cy="49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63938" y="4149725"/>
            <a:ext cx="4722812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 Box 1033"/>
          <p:cNvSpPr txBox="1">
            <a:spLocks noChangeArrowheads="1"/>
          </p:cNvSpPr>
          <p:nvPr/>
        </p:nvSpPr>
        <p:spPr bwMode="auto">
          <a:xfrm>
            <a:off x="250825" y="4222750"/>
            <a:ext cx="282733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0000FF"/>
                </a:solidFill>
              </a:rPr>
              <a:t>Homogeneous state:</a:t>
            </a:r>
          </a:p>
        </p:txBody>
      </p:sp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8313" y="5013325"/>
            <a:ext cx="406717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60" name="Номер слайда 7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467C19-BE23-48D4-9354-69465A8A6B00}" type="slidenum">
              <a:rPr lang="ru-RU" smtClean="0"/>
              <a:pPr/>
              <a:t>36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Рисунок 3" descr="andreev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19250" y="2565400"/>
            <a:ext cx="5613400" cy="397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6" name="Text Box 1033"/>
          <p:cNvSpPr txBox="1">
            <a:spLocks noChangeArrowheads="1"/>
          </p:cNvSpPr>
          <p:nvPr/>
        </p:nvSpPr>
        <p:spPr bwMode="auto">
          <a:xfrm>
            <a:off x="1187450" y="404813"/>
            <a:ext cx="66452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0000FF"/>
                </a:solidFill>
              </a:rPr>
              <a:t>S2D-N2D junction. Andreev reflection. Two gaps.</a:t>
            </a:r>
          </a:p>
        </p:txBody>
      </p:sp>
      <p:graphicFrame>
        <p:nvGraphicFramePr>
          <p:cNvPr id="3074" name="Object 1027"/>
          <p:cNvGraphicFramePr>
            <a:graphicFrameLocks noChangeAspect="1"/>
          </p:cNvGraphicFramePr>
          <p:nvPr/>
        </p:nvGraphicFramePr>
        <p:xfrm>
          <a:off x="1979613" y="4941888"/>
          <a:ext cx="571500" cy="342900"/>
        </p:xfrm>
        <a:graphic>
          <a:graphicData uri="http://schemas.openxmlformats.org/presentationml/2006/ole">
            <p:oleObj spid="_x0000_s254978" name="Формула" r:id="rId5" imgW="253800" imgH="152280" progId="Equation.3">
              <p:embed/>
            </p:oleObj>
          </a:graphicData>
        </a:graphic>
      </p:graphicFrame>
      <p:pic>
        <p:nvPicPr>
          <p:cNvPr id="3077" name="Рисунок 2" descr="fig5.eps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47813" y="1125538"/>
            <a:ext cx="5616575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8" name="Стрелка вправо 5"/>
          <p:cNvSpPr>
            <a:spLocks noChangeArrowheads="1"/>
          </p:cNvSpPr>
          <p:nvPr/>
        </p:nvSpPr>
        <p:spPr bwMode="auto">
          <a:xfrm>
            <a:off x="2268538" y="1916113"/>
            <a:ext cx="1366837" cy="217487"/>
          </a:xfrm>
          <a:prstGeom prst="rightArrow">
            <a:avLst>
              <a:gd name="adj1" fmla="val 50000"/>
              <a:gd name="adj2" fmla="val 49608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79" name="Стрелка вправо 6"/>
          <p:cNvSpPr>
            <a:spLocks noChangeArrowheads="1"/>
          </p:cNvSpPr>
          <p:nvPr/>
        </p:nvSpPr>
        <p:spPr bwMode="auto">
          <a:xfrm flipH="1">
            <a:off x="2268538" y="2205038"/>
            <a:ext cx="1295400" cy="223837"/>
          </a:xfrm>
          <a:prstGeom prst="rightArrow">
            <a:avLst>
              <a:gd name="adj1" fmla="val 50000"/>
              <a:gd name="adj2" fmla="val 50103"/>
            </a:avLst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23850" y="1844675"/>
            <a:ext cx="1800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/>
              <a:t>Incident electron</a:t>
            </a:r>
            <a:endParaRPr lang="ru-RU" sz="1800"/>
          </a:p>
        </p:txBody>
      </p:sp>
      <p:sp>
        <p:nvSpPr>
          <p:cNvPr id="3081" name="Text Box 15"/>
          <p:cNvSpPr txBox="1">
            <a:spLocks noChangeArrowheads="1"/>
          </p:cNvSpPr>
          <p:nvPr/>
        </p:nvSpPr>
        <p:spPr bwMode="auto">
          <a:xfrm>
            <a:off x="395288" y="2133600"/>
            <a:ext cx="165576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lang="en-US" sz="1800">
                <a:solidFill>
                  <a:srgbClr val="FF3300"/>
                </a:solidFill>
              </a:rPr>
              <a:t>Reflected hole</a:t>
            </a:r>
            <a:endParaRPr lang="ru-RU" sz="1800">
              <a:solidFill>
                <a:srgbClr val="FF3300"/>
              </a:solidFill>
            </a:endParaRPr>
          </a:p>
        </p:txBody>
      </p:sp>
      <p:sp>
        <p:nvSpPr>
          <p:cNvPr id="3082" name="Номер слайда 9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CB98093-DEEB-4642-9E0F-86C603CDCD62}" type="slidenum">
              <a:rPr lang="ru-RU" smtClean="0"/>
              <a:pPr/>
              <a:t>37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Рисунок 1" descr="Gamma01L10.eps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97050" y="1181100"/>
            <a:ext cx="55499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1033"/>
          <p:cNvSpPr txBox="1">
            <a:spLocks noChangeArrowheads="1"/>
          </p:cNvSpPr>
          <p:nvPr/>
        </p:nvSpPr>
        <p:spPr bwMode="auto">
          <a:xfrm>
            <a:off x="1187450" y="404813"/>
            <a:ext cx="607853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>
                <a:solidFill>
                  <a:srgbClr val="0000FF"/>
                </a:solidFill>
              </a:rPr>
              <a:t>S2D-N2D junction. Differential conductance.</a:t>
            </a:r>
          </a:p>
        </p:txBody>
      </p:sp>
      <p:pic>
        <p:nvPicPr>
          <p:cNvPr id="512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55650" y="5661025"/>
            <a:ext cx="4546600" cy="90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026"/>
          <p:cNvSpPr txBox="1">
            <a:spLocks noChangeArrowheads="1"/>
          </p:cNvSpPr>
          <p:nvPr/>
        </p:nvSpPr>
        <p:spPr bwMode="auto">
          <a:xfrm>
            <a:off x="2771775" y="4292600"/>
            <a:ext cx="28829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States above the effective gap: </a:t>
            </a:r>
            <a:r>
              <a:rPr lang="en-US" sz="1800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Tomash</a:t>
            </a:r>
            <a:r>
              <a:rPr lang="en-US" sz="18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oscillations</a:t>
            </a:r>
            <a:endParaRPr lang="ru-RU" sz="18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122" name="Object 1027"/>
          <p:cNvGraphicFramePr>
            <a:graphicFrameLocks noChangeAspect="1"/>
          </p:cNvGraphicFramePr>
          <p:nvPr/>
        </p:nvGraphicFramePr>
        <p:xfrm>
          <a:off x="6227763" y="5516563"/>
          <a:ext cx="2028825" cy="1028700"/>
        </p:xfrm>
        <a:graphic>
          <a:graphicData uri="http://schemas.openxmlformats.org/presentationml/2006/ole">
            <p:oleObj spid="_x0000_s257026" name="Формула" r:id="rId6" imgW="901440" imgH="457200" progId="Equation.3">
              <p:embed/>
            </p:oleObj>
          </a:graphicData>
        </a:graphic>
      </p:graphicFrame>
      <p:graphicFrame>
        <p:nvGraphicFramePr>
          <p:cNvPr id="5123" name="Object 7"/>
          <p:cNvGraphicFramePr>
            <a:graphicFrameLocks noChangeAspect="1"/>
          </p:cNvGraphicFramePr>
          <p:nvPr/>
        </p:nvGraphicFramePr>
        <p:xfrm>
          <a:off x="3203575" y="1628775"/>
          <a:ext cx="1114425" cy="885825"/>
        </p:xfrm>
        <a:graphic>
          <a:graphicData uri="http://schemas.openxmlformats.org/presentationml/2006/ole">
            <p:oleObj spid="_x0000_s257027" name="Формула" r:id="rId7" imgW="495000" imgH="393480" progId="Equation.3">
              <p:embed/>
            </p:oleObj>
          </a:graphicData>
        </a:graphic>
      </p:graphicFrame>
      <p:graphicFrame>
        <p:nvGraphicFramePr>
          <p:cNvPr id="5124" name="Object 8"/>
          <p:cNvGraphicFramePr>
            <a:graphicFrameLocks noChangeAspect="1"/>
          </p:cNvGraphicFramePr>
          <p:nvPr/>
        </p:nvGraphicFramePr>
        <p:xfrm>
          <a:off x="3262313" y="2665413"/>
          <a:ext cx="1428750" cy="971550"/>
        </p:xfrm>
        <a:graphic>
          <a:graphicData uri="http://schemas.openxmlformats.org/presentationml/2006/ole">
            <p:oleObj spid="_x0000_s257028" name="Формула" r:id="rId8" imgW="634680" imgH="431640" progId="Equation.3">
              <p:embed/>
            </p:oleObj>
          </a:graphicData>
        </a:graphic>
      </p:graphicFrame>
      <p:sp>
        <p:nvSpPr>
          <p:cNvPr id="5129" name="Номер слайда 8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DEC580-6A54-4249-B68F-4BE99B20F07D}" type="slidenum">
              <a:rPr lang="ru-RU" smtClean="0"/>
              <a:pPr/>
              <a:t>38</a:t>
            </a:fld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33"/>
          <p:cNvSpPr txBox="1">
            <a:spLocks noChangeArrowheads="1"/>
          </p:cNvSpPr>
          <p:nvPr/>
        </p:nvSpPr>
        <p:spPr bwMode="auto">
          <a:xfrm>
            <a:off x="500066" y="285728"/>
            <a:ext cx="82153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/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Nanowires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in magnetic field and strong spin-orbit interaction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852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785794"/>
            <a:ext cx="6286544" cy="1320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853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000240"/>
            <a:ext cx="7419975" cy="317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853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5143512"/>
            <a:ext cx="4064028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853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5072074"/>
            <a:ext cx="4258499" cy="6694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8533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7" y="5857892"/>
            <a:ext cx="3880895" cy="695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Прямоугольник 8"/>
          <p:cNvSpPr/>
          <p:nvPr/>
        </p:nvSpPr>
        <p:spPr>
          <a:xfrm>
            <a:off x="4500562" y="5000636"/>
            <a:ext cx="142876" cy="1571636"/>
          </a:xfrm>
          <a:prstGeom prst="rect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Прямоугольник 1"/>
          <p:cNvSpPr>
            <a:spLocks noChangeArrowheads="1"/>
          </p:cNvSpPr>
          <p:nvPr/>
        </p:nvSpPr>
        <p:spPr bwMode="auto">
          <a:xfrm>
            <a:off x="1765790" y="357188"/>
            <a:ext cx="458330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Electrons and holes in normal metal</a:t>
            </a:r>
            <a:endParaRPr lang="ru-RU" sz="2000" dirty="0"/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 rot="16200000" flipH="1">
            <a:off x="2949637" y="1750219"/>
            <a:ext cx="1357312" cy="5715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Прямая соединительная линия 3"/>
          <p:cNvCxnSpPr>
            <a:endCxn id="1041" idx="0"/>
          </p:cNvCxnSpPr>
          <p:nvPr/>
        </p:nvCxnSpPr>
        <p:spPr bwMode="auto">
          <a:xfrm rot="5400000">
            <a:off x="3498179" y="1727261"/>
            <a:ext cx="1401762" cy="57296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39" name="Прямая со стрелкой 75"/>
          <p:cNvCxnSpPr>
            <a:cxnSpLocks noChangeShapeType="1"/>
          </p:cNvCxnSpPr>
          <p:nvPr/>
        </p:nvCxnSpPr>
        <p:spPr bwMode="auto">
          <a:xfrm>
            <a:off x="945173" y="2714625"/>
            <a:ext cx="4396154" cy="0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040" name="Прямая со стрелкой 79"/>
          <p:cNvCxnSpPr>
            <a:cxnSpLocks noChangeShapeType="1"/>
          </p:cNvCxnSpPr>
          <p:nvPr/>
        </p:nvCxnSpPr>
        <p:spPr bwMode="auto">
          <a:xfrm rot="5400000" flipH="1" flipV="1">
            <a:off x="1127247" y="3785455"/>
            <a:ext cx="5572125" cy="1466"/>
          </a:xfrm>
          <a:prstGeom prst="straightConnector1">
            <a:avLst/>
          </a:prstGeom>
          <a:noFill/>
          <a:ln w="12700" algn="ctr">
            <a:solidFill>
              <a:srgbClr val="FF0000"/>
            </a:solidFill>
            <a:round/>
            <a:headEnd/>
            <a:tailEnd type="arrow" w="med" len="med"/>
          </a:ln>
        </p:spPr>
      </p:cxnSp>
      <p:graphicFrame>
        <p:nvGraphicFramePr>
          <p:cNvPr id="1026" name="Object 1032"/>
          <p:cNvGraphicFramePr>
            <a:graphicFrameLocks noChangeAspect="1"/>
          </p:cNvGraphicFramePr>
          <p:nvPr/>
        </p:nvGraphicFramePr>
        <p:xfrm>
          <a:off x="4056185" y="1000126"/>
          <a:ext cx="218343" cy="239713"/>
        </p:xfrm>
        <a:graphic>
          <a:graphicData uri="http://schemas.openxmlformats.org/presentationml/2006/ole">
            <p:oleObj spid="_x0000_s135170" name="Формула" r:id="rId4" imgW="126720" imgH="139680" progId="Equation.3">
              <p:embed/>
            </p:oleObj>
          </a:graphicData>
        </a:graphic>
      </p:graphicFrame>
      <p:graphicFrame>
        <p:nvGraphicFramePr>
          <p:cNvPr id="1027" name="Object 50"/>
          <p:cNvGraphicFramePr>
            <a:graphicFrameLocks noChangeAspect="1"/>
          </p:cNvGraphicFramePr>
          <p:nvPr/>
        </p:nvGraphicFramePr>
        <p:xfrm>
          <a:off x="5055577" y="2357438"/>
          <a:ext cx="218343" cy="304800"/>
        </p:xfrm>
        <a:graphic>
          <a:graphicData uri="http://schemas.openxmlformats.org/presentationml/2006/ole">
            <p:oleObj spid="_x0000_s135171" name="Формула" r:id="rId5" imgW="126720" imgH="177480" progId="Equation.3">
              <p:embed/>
            </p:oleObj>
          </a:graphicData>
        </a:graphic>
      </p:graphicFrame>
      <p:graphicFrame>
        <p:nvGraphicFramePr>
          <p:cNvPr id="1028" name="Object 5"/>
          <p:cNvGraphicFramePr>
            <a:graphicFrameLocks noChangeAspect="1"/>
          </p:cNvGraphicFramePr>
          <p:nvPr/>
        </p:nvGraphicFramePr>
        <p:xfrm>
          <a:off x="3978520" y="2714625"/>
          <a:ext cx="328246" cy="369888"/>
        </p:xfrm>
        <a:graphic>
          <a:graphicData uri="http://schemas.openxmlformats.org/presentationml/2006/ole">
            <p:oleObj spid="_x0000_s135172" name="Формула" r:id="rId6" imgW="190440" imgH="215640" progId="Equation.3">
              <p:embed/>
            </p:oleObj>
          </a:graphicData>
        </a:graphic>
      </p:graphicFrame>
      <p:sp>
        <p:nvSpPr>
          <p:cNvPr id="1041" name="Полилиния 13"/>
          <p:cNvSpPr>
            <a:spLocks/>
          </p:cNvSpPr>
          <p:nvPr/>
        </p:nvSpPr>
        <p:spPr bwMode="auto">
          <a:xfrm>
            <a:off x="1729154" y="2714625"/>
            <a:ext cx="2183423" cy="2270125"/>
          </a:xfrm>
          <a:custGeom>
            <a:avLst/>
            <a:gdLst>
              <a:gd name="T0" fmla="*/ 2360375 w 2365575"/>
              <a:gd name="T1" fmla="*/ 0 h 2270336"/>
              <a:gd name="T2" fmla="*/ 2146532 w 2365575"/>
              <a:gd name="T3" fmla="*/ 498853 h 2270336"/>
              <a:gd name="T4" fmla="*/ 1932711 w 2365575"/>
              <a:gd name="T5" fmla="*/ 926457 h 2270336"/>
              <a:gd name="T6" fmla="*/ 1647583 w 2365575"/>
              <a:gd name="T7" fmla="*/ 1354045 h 2270336"/>
              <a:gd name="T8" fmla="*/ 1291173 w 2365575"/>
              <a:gd name="T9" fmla="*/ 1781633 h 2270336"/>
              <a:gd name="T10" fmla="*/ 863480 w 2365575"/>
              <a:gd name="T11" fmla="*/ 2066683 h 2270336"/>
              <a:gd name="T12" fmla="*/ 435787 w 2365575"/>
              <a:gd name="T13" fmla="*/ 2209223 h 2270336"/>
              <a:gd name="T14" fmla="*/ 0 w 2365575"/>
              <a:gd name="T15" fmla="*/ 2264825 h 22703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365575"/>
              <a:gd name="T25" fmla="*/ 0 h 2270336"/>
              <a:gd name="T26" fmla="*/ 2365575 w 2365575"/>
              <a:gd name="T27" fmla="*/ 2270336 h 22703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365575" h="2270336">
                <a:moveTo>
                  <a:pt x="2365575" y="0"/>
                </a:moveTo>
                <a:cubicBezTo>
                  <a:pt x="2340022" y="61299"/>
                  <a:pt x="2222700" y="345283"/>
                  <a:pt x="2151262" y="500065"/>
                </a:cubicBezTo>
                <a:cubicBezTo>
                  <a:pt x="2079824" y="654847"/>
                  <a:pt x="2018552" y="799490"/>
                  <a:pt x="1936948" y="928693"/>
                </a:cubicBezTo>
                <a:cubicBezTo>
                  <a:pt x="1826335" y="1127796"/>
                  <a:pt x="1758353" y="1214445"/>
                  <a:pt x="1651196" y="1357321"/>
                </a:cubicBezTo>
                <a:cubicBezTo>
                  <a:pt x="1544039" y="1500197"/>
                  <a:pt x="1424976" y="1666886"/>
                  <a:pt x="1294006" y="1785949"/>
                </a:cubicBezTo>
                <a:cubicBezTo>
                  <a:pt x="1163036" y="1905012"/>
                  <a:pt x="1008254" y="2000263"/>
                  <a:pt x="865378" y="2071701"/>
                </a:cubicBezTo>
                <a:cubicBezTo>
                  <a:pt x="722502" y="2143139"/>
                  <a:pt x="580979" y="2181472"/>
                  <a:pt x="436749" y="2214578"/>
                </a:cubicBezTo>
                <a:cubicBezTo>
                  <a:pt x="292519" y="2247684"/>
                  <a:pt x="0" y="2270336"/>
                  <a:pt x="0" y="2270336"/>
                </a:cubicBezTo>
              </a:path>
            </a:pathLst>
          </a:cu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cxnSp>
        <p:nvCxnSpPr>
          <p:cNvPr id="1042" name="Прямая со стрелкой 79"/>
          <p:cNvCxnSpPr>
            <a:cxnSpLocks noChangeShapeType="1"/>
          </p:cNvCxnSpPr>
          <p:nvPr/>
        </p:nvCxnSpPr>
        <p:spPr bwMode="auto">
          <a:xfrm rot="5400000" flipH="1" flipV="1">
            <a:off x="270486" y="3750530"/>
            <a:ext cx="2930525" cy="146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1029" name="Object 3"/>
          <p:cNvGraphicFramePr>
            <a:graphicFrameLocks noChangeAspect="1"/>
          </p:cNvGraphicFramePr>
          <p:nvPr/>
        </p:nvGraphicFramePr>
        <p:xfrm>
          <a:off x="4506058" y="1428751"/>
          <a:ext cx="3231173" cy="747713"/>
        </p:xfrm>
        <a:graphic>
          <a:graphicData uri="http://schemas.openxmlformats.org/presentationml/2006/ole">
            <p:oleObj spid="_x0000_s135173" name="Формула" r:id="rId7" imgW="1828800" imgH="419040" progId="Equation.3">
              <p:embed/>
            </p:oleObj>
          </a:graphicData>
        </a:graphic>
      </p:graphicFrame>
      <p:sp>
        <p:nvSpPr>
          <p:cNvPr id="1043" name="Прямоугольник 22"/>
          <p:cNvSpPr>
            <a:spLocks noChangeArrowheads="1"/>
          </p:cNvSpPr>
          <p:nvPr/>
        </p:nvSpPr>
        <p:spPr bwMode="auto">
          <a:xfrm>
            <a:off x="5429250" y="785813"/>
            <a:ext cx="139493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electrons</a:t>
            </a:r>
            <a:r>
              <a:rPr lang="ru-RU" sz="2000" b="1" dirty="0" smtClean="0">
                <a:solidFill>
                  <a:srgbClr val="0000FF"/>
                </a:solidFill>
              </a:rPr>
              <a:t> </a:t>
            </a:r>
            <a:endParaRPr lang="ru-RU" sz="2000" dirty="0"/>
          </a:p>
        </p:txBody>
      </p:sp>
      <p:graphicFrame>
        <p:nvGraphicFramePr>
          <p:cNvPr id="1030" name="Object 7"/>
          <p:cNvGraphicFramePr>
            <a:graphicFrameLocks noChangeAspect="1"/>
          </p:cNvGraphicFramePr>
          <p:nvPr/>
        </p:nvGraphicFramePr>
        <p:xfrm>
          <a:off x="285750" y="1571626"/>
          <a:ext cx="3087565" cy="714375"/>
        </p:xfrm>
        <a:graphic>
          <a:graphicData uri="http://schemas.openxmlformats.org/presentationml/2006/ole">
            <p:oleObj spid="_x0000_s135174" name="Формула" r:id="rId8" imgW="1828800" imgH="419040" progId="Equation.3">
              <p:embed/>
            </p:oleObj>
          </a:graphicData>
        </a:graphic>
      </p:graphicFrame>
      <p:sp>
        <p:nvSpPr>
          <p:cNvPr id="1044" name="Прямоугольник 24"/>
          <p:cNvSpPr>
            <a:spLocks noChangeArrowheads="1"/>
          </p:cNvSpPr>
          <p:nvPr/>
        </p:nvSpPr>
        <p:spPr bwMode="auto">
          <a:xfrm>
            <a:off x="945174" y="785813"/>
            <a:ext cx="854721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holes</a:t>
            </a:r>
            <a:endParaRPr lang="ru-RU" sz="2000" dirty="0"/>
          </a:p>
        </p:txBody>
      </p:sp>
      <p:sp>
        <p:nvSpPr>
          <p:cNvPr id="1045" name="Прямоугольник 26"/>
          <p:cNvSpPr>
            <a:spLocks noChangeArrowheads="1"/>
          </p:cNvSpPr>
          <p:nvPr/>
        </p:nvSpPr>
        <p:spPr bwMode="auto">
          <a:xfrm>
            <a:off x="4044462" y="3429001"/>
            <a:ext cx="263769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 dirty="0" smtClean="0">
                <a:solidFill>
                  <a:srgbClr val="0000FF"/>
                </a:solidFill>
              </a:rPr>
              <a:t>Fermi liquid effects</a:t>
            </a:r>
            <a:r>
              <a:rPr lang="ru-RU" sz="2000" b="1" dirty="0" smtClean="0">
                <a:solidFill>
                  <a:srgbClr val="0000FF"/>
                </a:solidFill>
              </a:rPr>
              <a:t>:</a:t>
            </a:r>
            <a:endParaRPr lang="ru-RU" sz="2000" dirty="0"/>
          </a:p>
        </p:txBody>
      </p:sp>
      <p:graphicFrame>
        <p:nvGraphicFramePr>
          <p:cNvPr id="1031" name="Object 8"/>
          <p:cNvGraphicFramePr>
            <a:graphicFrameLocks noChangeAspect="1"/>
          </p:cNvGraphicFramePr>
          <p:nvPr/>
        </p:nvGraphicFramePr>
        <p:xfrm>
          <a:off x="6616213" y="3714750"/>
          <a:ext cx="1661746" cy="407988"/>
        </p:xfrm>
        <a:graphic>
          <a:graphicData uri="http://schemas.openxmlformats.org/presentationml/2006/ole">
            <p:oleObj spid="_x0000_s135175" name="Формула" r:id="rId9" imgW="939600" imgH="228600" progId="Equation.3">
              <p:embed/>
            </p:oleObj>
          </a:graphicData>
        </a:graphic>
      </p:graphicFrame>
      <p:sp>
        <p:nvSpPr>
          <p:cNvPr id="1046" name="Прямоугольник 28"/>
          <p:cNvSpPr>
            <a:spLocks noChangeArrowheads="1"/>
          </p:cNvSpPr>
          <p:nvPr/>
        </p:nvSpPr>
        <p:spPr bwMode="auto">
          <a:xfrm>
            <a:off x="2593731" y="4572000"/>
            <a:ext cx="336305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US" sz="2000" b="1" dirty="0" err="1" smtClean="0">
                <a:solidFill>
                  <a:srgbClr val="0000FF"/>
                </a:solidFill>
              </a:rPr>
              <a:t>Shroedinger</a:t>
            </a:r>
            <a:r>
              <a:rPr lang="en-US" sz="2000" b="1" dirty="0" smtClean="0">
                <a:solidFill>
                  <a:srgbClr val="0000FF"/>
                </a:solidFill>
              </a:rPr>
              <a:t> equation</a:t>
            </a:r>
            <a:r>
              <a:rPr lang="ru-RU" sz="2000" b="1" dirty="0" smtClean="0">
                <a:solidFill>
                  <a:srgbClr val="0000FF"/>
                </a:solidFill>
              </a:rPr>
              <a:t>:</a:t>
            </a:r>
            <a:endParaRPr lang="ru-RU" sz="2000" dirty="0"/>
          </a:p>
        </p:txBody>
      </p:sp>
      <p:graphicFrame>
        <p:nvGraphicFramePr>
          <p:cNvPr id="1032" name="Object 9"/>
          <p:cNvGraphicFramePr>
            <a:graphicFrameLocks noChangeAspect="1"/>
          </p:cNvGraphicFramePr>
          <p:nvPr/>
        </p:nvGraphicFramePr>
        <p:xfrm>
          <a:off x="4440115" y="5214939"/>
          <a:ext cx="2580543" cy="860425"/>
        </p:xfrm>
        <a:graphic>
          <a:graphicData uri="http://schemas.openxmlformats.org/presentationml/2006/ole">
            <p:oleObj spid="_x0000_s135176" name="Формула" r:id="rId10" imgW="1460160" imgH="482400" progId="Equation.3">
              <p:embed/>
            </p:oleObj>
          </a:graphicData>
        </a:graphic>
      </p:graphicFrame>
      <p:graphicFrame>
        <p:nvGraphicFramePr>
          <p:cNvPr id="1033" name="Object 10"/>
          <p:cNvGraphicFramePr>
            <a:graphicFrameLocks noChangeAspect="1"/>
          </p:cNvGraphicFramePr>
          <p:nvPr/>
        </p:nvGraphicFramePr>
        <p:xfrm>
          <a:off x="1077058" y="5214939"/>
          <a:ext cx="2356338" cy="860425"/>
        </p:xfrm>
        <a:graphic>
          <a:graphicData uri="http://schemas.openxmlformats.org/presentationml/2006/ole">
            <p:oleObj spid="_x0000_s135177" name="Формула" r:id="rId11" imgW="1333440" imgH="482400" progId="Equation.3">
              <p:embed/>
            </p:oleObj>
          </a:graphicData>
        </a:graphic>
      </p:graphicFrame>
      <p:graphicFrame>
        <p:nvGraphicFramePr>
          <p:cNvPr id="1034" name="Object 11"/>
          <p:cNvGraphicFramePr>
            <a:graphicFrameLocks noChangeAspect="1"/>
          </p:cNvGraphicFramePr>
          <p:nvPr/>
        </p:nvGraphicFramePr>
        <p:xfrm>
          <a:off x="1934308" y="6143625"/>
          <a:ext cx="628650" cy="317500"/>
        </p:xfrm>
        <a:graphic>
          <a:graphicData uri="http://schemas.openxmlformats.org/presentationml/2006/ole">
            <p:oleObj spid="_x0000_s135178" name="Формула" r:id="rId12" imgW="355320" imgH="177480" progId="Equation.3">
              <p:embed/>
            </p:oleObj>
          </a:graphicData>
        </a:graphic>
      </p:graphicFrame>
      <p:graphicFrame>
        <p:nvGraphicFramePr>
          <p:cNvPr id="1035" name="Object 12"/>
          <p:cNvGraphicFramePr>
            <a:graphicFrameLocks noChangeAspect="1"/>
          </p:cNvGraphicFramePr>
          <p:nvPr/>
        </p:nvGraphicFramePr>
        <p:xfrm>
          <a:off x="5440974" y="6143625"/>
          <a:ext cx="605203" cy="317500"/>
        </p:xfrm>
        <a:graphic>
          <a:graphicData uri="http://schemas.openxmlformats.org/presentationml/2006/ole">
            <p:oleObj spid="_x0000_s135179" name="Формула" r:id="rId13" imgW="342720" imgH="177480" progId="Equation.3">
              <p:embed/>
            </p:oleObj>
          </a:graphicData>
        </a:graphic>
      </p:graphicFrame>
      <p:sp>
        <p:nvSpPr>
          <p:cNvPr id="36" name="Овал 35"/>
          <p:cNvSpPr/>
          <p:nvPr/>
        </p:nvSpPr>
        <p:spPr bwMode="auto">
          <a:xfrm>
            <a:off x="285751" y="3214689"/>
            <a:ext cx="1186962" cy="121443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48" name="Овал 36"/>
          <p:cNvSpPr>
            <a:spLocks noChangeArrowheads="1"/>
          </p:cNvSpPr>
          <p:nvPr/>
        </p:nvSpPr>
        <p:spPr bwMode="auto">
          <a:xfrm>
            <a:off x="1011116" y="3357564"/>
            <a:ext cx="131885" cy="1428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8" name="Овал 37"/>
          <p:cNvSpPr/>
          <p:nvPr/>
        </p:nvSpPr>
        <p:spPr bwMode="auto">
          <a:xfrm>
            <a:off x="7473462" y="2214564"/>
            <a:ext cx="1186962" cy="121443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50" name="Овал 38"/>
          <p:cNvSpPr>
            <a:spLocks noChangeArrowheads="1"/>
          </p:cNvSpPr>
          <p:nvPr/>
        </p:nvSpPr>
        <p:spPr bwMode="auto">
          <a:xfrm>
            <a:off x="8330712" y="2071689"/>
            <a:ext cx="131885" cy="14287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500034" y="357188"/>
            <a:ext cx="701677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Zero bias anomaly   !?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802901"/>
            <a:ext cx="4754079" cy="1411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214554"/>
            <a:ext cx="5867400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2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10" y="3786190"/>
            <a:ext cx="3786214" cy="298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Ettore_Majoran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406008"/>
            <a:ext cx="2571768" cy="3288089"/>
          </a:xfrm>
          <a:prstGeom prst="rect">
            <a:avLst/>
          </a:prstGeom>
        </p:spPr>
      </p:pic>
      <p:sp>
        <p:nvSpPr>
          <p:cNvPr id="3" name="Прямоугольник 1"/>
          <p:cNvSpPr>
            <a:spLocks noChangeArrowheads="1"/>
          </p:cNvSpPr>
          <p:nvPr/>
        </p:nvSpPr>
        <p:spPr bwMode="auto">
          <a:xfrm>
            <a:off x="285720" y="4786322"/>
            <a:ext cx="221457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</a:rPr>
              <a:t>Ettore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Majorana</a:t>
            </a:r>
            <a:r>
              <a:rPr lang="en-US" sz="2000" b="1" dirty="0" smtClean="0">
                <a:solidFill>
                  <a:srgbClr val="0000FF"/>
                </a:solidFill>
              </a:rPr>
              <a:t> 1906-</a:t>
            </a:r>
            <a:r>
              <a:rPr lang="ru-RU" sz="2000" b="1" dirty="0" smtClean="0">
                <a:solidFill>
                  <a:srgbClr val="0000FF"/>
                </a:solidFill>
              </a:rPr>
              <a:t>?</a:t>
            </a:r>
            <a:endParaRPr lang="ru-RU" sz="2000" dirty="0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142852"/>
            <a:ext cx="56483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029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4500570"/>
            <a:ext cx="490537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ChangeArrowheads="1"/>
          </p:cNvSpPr>
          <p:nvPr/>
        </p:nvSpPr>
        <p:spPr bwMode="auto">
          <a:xfrm>
            <a:off x="142844" y="142852"/>
            <a:ext cx="885831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BCS mean field theory. </a:t>
            </a:r>
          </a:p>
          <a:p>
            <a:r>
              <a:rPr lang="en-US" sz="2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Bogolubov</a:t>
            </a:r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canonical transformation. </a:t>
            </a:r>
          </a:p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No changes in the operator commutation rules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5"/>
          <p:cNvGraphicFramePr>
            <a:graphicFrameLocks noChangeAspect="1"/>
          </p:cNvGraphicFramePr>
          <p:nvPr/>
        </p:nvGraphicFramePr>
        <p:xfrm>
          <a:off x="2212975" y="1955800"/>
          <a:ext cx="4543425" cy="758825"/>
        </p:xfrm>
        <a:graphic>
          <a:graphicData uri="http://schemas.openxmlformats.org/presentationml/2006/ole">
            <p:oleObj spid="_x0000_s78850" name="Формула" r:id="rId3" imgW="1993680" imgH="355320" progId="Equation.3">
              <p:embed/>
            </p:oleObj>
          </a:graphicData>
        </a:graphic>
      </p:graphicFrame>
      <p:graphicFrame>
        <p:nvGraphicFramePr>
          <p:cNvPr id="4" name="Object 4"/>
          <p:cNvGraphicFramePr>
            <a:graphicFrameLocks noChangeAspect="1"/>
          </p:cNvGraphicFramePr>
          <p:nvPr/>
        </p:nvGraphicFramePr>
        <p:xfrm>
          <a:off x="2127250" y="2741613"/>
          <a:ext cx="4572000" cy="758825"/>
        </p:xfrm>
        <a:graphic>
          <a:graphicData uri="http://schemas.openxmlformats.org/presentationml/2006/ole">
            <p:oleObj spid="_x0000_s78851" name="Формула" r:id="rId4" imgW="2006280" imgH="355320" progId="Equation.3">
              <p:embed/>
            </p:oleObj>
          </a:graphicData>
        </a:graphic>
      </p:graphicFrame>
      <p:sp>
        <p:nvSpPr>
          <p:cNvPr id="8" name="Стрелка вправо 7"/>
          <p:cNvSpPr/>
          <p:nvPr/>
        </p:nvSpPr>
        <p:spPr>
          <a:xfrm>
            <a:off x="1643042" y="2170095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Стрелка вправо 8"/>
          <p:cNvSpPr/>
          <p:nvPr/>
        </p:nvSpPr>
        <p:spPr>
          <a:xfrm>
            <a:off x="1571604" y="2741599"/>
            <a:ext cx="500066" cy="2857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42844" y="1884343"/>
            <a:ext cx="17144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Annihilation and creation electron operators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трелка вправо 10"/>
          <p:cNvSpPr/>
          <p:nvPr/>
        </p:nvSpPr>
        <p:spPr>
          <a:xfrm flipH="1">
            <a:off x="6786578" y="2170095"/>
            <a:ext cx="500066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Стрелка вправо 11"/>
          <p:cNvSpPr/>
          <p:nvPr/>
        </p:nvSpPr>
        <p:spPr>
          <a:xfrm flipH="1">
            <a:off x="6786578" y="2955913"/>
            <a:ext cx="428628" cy="21431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7215207" y="2027219"/>
            <a:ext cx="171447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Annihilation and creation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quasiparticle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operators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43240" y="3571876"/>
            <a:ext cx="27860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Inverse transformation</a:t>
            </a:r>
            <a:endParaRPr lang="en-US" sz="2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5"/>
          <p:cNvGraphicFramePr>
            <a:graphicFrameLocks noChangeAspect="1"/>
          </p:cNvGraphicFramePr>
          <p:nvPr/>
        </p:nvGraphicFramePr>
        <p:xfrm>
          <a:off x="1981196" y="4313259"/>
          <a:ext cx="4919663" cy="758825"/>
        </p:xfrm>
        <a:graphic>
          <a:graphicData uri="http://schemas.openxmlformats.org/presentationml/2006/ole">
            <p:oleObj spid="_x0000_s78852" name="Формула" r:id="rId5" imgW="2158920" imgH="355320" progId="Equation.3">
              <p:embed/>
            </p:oleObj>
          </a:graphicData>
        </a:graphic>
      </p:graphicFrame>
      <p:graphicFrame>
        <p:nvGraphicFramePr>
          <p:cNvPr id="78853" name="Object 5"/>
          <p:cNvGraphicFramePr>
            <a:graphicFrameLocks noChangeAspect="1"/>
          </p:cNvGraphicFramePr>
          <p:nvPr/>
        </p:nvGraphicFramePr>
        <p:xfrm>
          <a:off x="1952641" y="5170505"/>
          <a:ext cx="4976813" cy="758825"/>
        </p:xfrm>
        <a:graphic>
          <a:graphicData uri="http://schemas.openxmlformats.org/presentationml/2006/ole">
            <p:oleObj spid="_x0000_s78853" name="Формула" r:id="rId6" imgW="2184120" imgH="355320" progId="Equation.3">
              <p:embed/>
            </p:oleObj>
          </a:graphicData>
        </a:graphic>
      </p:graphicFrame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7"/>
          <p:cNvGraphicFramePr>
            <a:graphicFrameLocks noChangeAspect="1"/>
          </p:cNvGraphicFramePr>
          <p:nvPr/>
        </p:nvGraphicFramePr>
        <p:xfrm>
          <a:off x="2457450" y="1500188"/>
          <a:ext cx="1706563" cy="512762"/>
        </p:xfrm>
        <a:graphic>
          <a:graphicData uri="http://schemas.openxmlformats.org/presentationml/2006/ole">
            <p:oleObj spid="_x0000_s79874" name="Формула" r:id="rId3" imgW="749160" imgH="241200" progId="Equation.3">
              <p:embed/>
            </p:oleObj>
          </a:graphicData>
        </a:graphic>
      </p:graphicFrame>
      <p:graphicFrame>
        <p:nvGraphicFramePr>
          <p:cNvPr id="3" name="Object 8"/>
          <p:cNvGraphicFramePr>
            <a:graphicFrameLocks noChangeAspect="1"/>
          </p:cNvGraphicFramePr>
          <p:nvPr/>
        </p:nvGraphicFramePr>
        <p:xfrm>
          <a:off x="4457700" y="1500188"/>
          <a:ext cx="1444625" cy="485775"/>
        </p:xfrm>
        <a:graphic>
          <a:graphicData uri="http://schemas.openxmlformats.org/presentationml/2006/ole">
            <p:oleObj spid="_x0000_s79875" name="Формула" r:id="rId4" imgW="634680" imgH="228600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643174" y="857232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Fermi commutation rules:</a:t>
            </a:r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3714744" y="4786322"/>
          <a:ext cx="3571875" cy="601662"/>
        </p:xfrm>
        <a:graphic>
          <a:graphicData uri="http://schemas.openxmlformats.org/presentationml/2006/ole">
            <p:oleObj spid="_x0000_s79876" name="Формула" r:id="rId5" imgW="1904760" imgH="342720" progId="Equation.3">
              <p:embed/>
            </p:oleObj>
          </a:graphicData>
        </a:graphic>
      </p:graphicFrame>
      <p:graphicFrame>
        <p:nvGraphicFramePr>
          <p:cNvPr id="6" name="Object 13"/>
          <p:cNvGraphicFramePr>
            <a:graphicFrameLocks noChangeAspect="1"/>
          </p:cNvGraphicFramePr>
          <p:nvPr/>
        </p:nvGraphicFramePr>
        <p:xfrm>
          <a:off x="3786182" y="5500702"/>
          <a:ext cx="2357437" cy="601663"/>
        </p:xfrm>
        <a:graphic>
          <a:graphicData uri="http://schemas.openxmlformats.org/presentationml/2006/ole">
            <p:oleObj spid="_x0000_s79877" name="Формула" r:id="rId6" imgW="1257120" imgH="342720" progId="Equation.3">
              <p:embed/>
            </p:oleObj>
          </a:graphicData>
        </a:graphic>
      </p:graphicFrame>
      <p:graphicFrame>
        <p:nvGraphicFramePr>
          <p:cNvPr id="79878" name="Object 14"/>
          <p:cNvGraphicFramePr>
            <a:graphicFrameLocks noChangeAspect="1"/>
          </p:cNvGraphicFramePr>
          <p:nvPr/>
        </p:nvGraphicFramePr>
        <p:xfrm>
          <a:off x="3857620" y="3286124"/>
          <a:ext cx="4929187" cy="627062"/>
        </p:xfrm>
        <a:graphic>
          <a:graphicData uri="http://schemas.openxmlformats.org/presentationml/2006/ole">
            <p:oleObj spid="_x0000_s79878" name="Формула" r:id="rId7" imgW="2616120" imgH="355320" progId="Equation.3">
              <p:embed/>
            </p:oleObj>
          </a:graphicData>
        </a:graphic>
      </p:graphicFrame>
      <p:sp>
        <p:nvSpPr>
          <p:cNvPr id="8" name="Стрелка вниз 7"/>
          <p:cNvSpPr/>
          <p:nvPr/>
        </p:nvSpPr>
        <p:spPr>
          <a:xfrm>
            <a:off x="3357554" y="2214554"/>
            <a:ext cx="1071570" cy="92869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00034" y="3429000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Orthogonality</a:t>
            </a:r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condition: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71472" y="5100592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Complete set of functions: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4282" y="357188"/>
            <a:ext cx="87868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Bogolubov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– de </a:t>
            </a:r>
            <a:r>
              <a:rPr lang="en-US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Gennes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equations and their symmetry 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19458" name="Object 6"/>
          <p:cNvGraphicFramePr>
            <a:graphicFrameLocks noChangeAspect="1"/>
          </p:cNvGraphicFramePr>
          <p:nvPr/>
        </p:nvGraphicFramePr>
        <p:xfrm>
          <a:off x="957263" y="1000125"/>
          <a:ext cx="5699125" cy="727075"/>
        </p:xfrm>
        <a:graphic>
          <a:graphicData uri="http://schemas.openxmlformats.org/presentationml/2006/ole">
            <p:oleObj spid="_x0000_s51202" name="Формула" r:id="rId3" imgW="2349360" imgH="279360" progId="Equation.3">
              <p:embed/>
            </p:oleObj>
          </a:graphicData>
        </a:graphic>
      </p:graphicFrame>
      <p:graphicFrame>
        <p:nvGraphicFramePr>
          <p:cNvPr id="19459" name="Object 6"/>
          <p:cNvGraphicFramePr>
            <a:graphicFrameLocks noChangeAspect="1"/>
          </p:cNvGraphicFramePr>
          <p:nvPr/>
        </p:nvGraphicFramePr>
        <p:xfrm>
          <a:off x="927100" y="1714500"/>
          <a:ext cx="5762625" cy="727075"/>
        </p:xfrm>
        <a:graphic>
          <a:graphicData uri="http://schemas.openxmlformats.org/presentationml/2006/ole">
            <p:oleObj spid="_x0000_s51203" name="Формула" r:id="rId4" imgW="2374560" imgH="279360" progId="Equation.3">
              <p:embed/>
            </p:oleObj>
          </a:graphicData>
        </a:graphic>
      </p:graphicFrame>
      <p:pic>
        <p:nvPicPr>
          <p:cNvPr id="51212" name="Picture 1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43174" y="2786058"/>
            <a:ext cx="4208292" cy="766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1213" name="Object 13"/>
          <p:cNvGraphicFramePr>
            <a:graphicFrameLocks noChangeAspect="1"/>
          </p:cNvGraphicFramePr>
          <p:nvPr/>
        </p:nvGraphicFramePr>
        <p:xfrm>
          <a:off x="3857620" y="3857628"/>
          <a:ext cx="1231900" cy="365125"/>
        </p:xfrm>
        <a:graphic>
          <a:graphicData uri="http://schemas.openxmlformats.org/presentationml/2006/ole">
            <p:oleObj spid="_x0000_s51213" name="Формула" r:id="rId6" imgW="507960" imgH="139680" progId="Equation.3">
              <p:embed/>
            </p:oleObj>
          </a:graphicData>
        </a:graphic>
      </p:graphicFrame>
      <p:graphicFrame>
        <p:nvGraphicFramePr>
          <p:cNvPr id="51214" name="Object 14"/>
          <p:cNvGraphicFramePr>
            <a:graphicFrameLocks noChangeAspect="1"/>
          </p:cNvGraphicFramePr>
          <p:nvPr/>
        </p:nvGraphicFramePr>
        <p:xfrm>
          <a:off x="3408363" y="4500563"/>
          <a:ext cx="2062162" cy="1258887"/>
        </p:xfrm>
        <a:graphic>
          <a:graphicData uri="http://schemas.openxmlformats.org/presentationml/2006/ole">
            <p:oleObj spid="_x0000_s51214" name="Формула" r:id="rId7" imgW="850680" imgH="482400" progId="Equation.3">
              <p:embed/>
            </p:oleObj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928926" y="5786454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All states come in pairs???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Овал 16"/>
          <p:cNvSpPr/>
          <p:nvPr/>
        </p:nvSpPr>
        <p:spPr>
          <a:xfrm>
            <a:off x="1071538" y="1000108"/>
            <a:ext cx="1643074" cy="13573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14348" y="357166"/>
            <a:ext cx="2143125" cy="4286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en-US" sz="2400" b="1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Singlet pairing</a:t>
            </a:r>
            <a:endParaRPr lang="ru-RU" sz="2400" b="1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429256" y="357166"/>
            <a:ext cx="2143125" cy="428625"/>
          </a:xfrm>
          <a:prstGeom prst="rect">
            <a:avLst/>
          </a:prstGeom>
        </p:spPr>
        <p:txBody>
          <a:bodyPr/>
          <a:lstStyle/>
          <a:p>
            <a:pPr algn="r" eaLnBrk="0" hangingPunct="0">
              <a:defRPr/>
            </a:pPr>
            <a:r>
              <a:rPr lang="en-US" sz="2400" b="1" i="1" kern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Triplet pairing</a:t>
            </a:r>
            <a:endParaRPr lang="ru-RU" sz="2400" b="1" i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Object 6"/>
          <p:cNvGraphicFramePr>
            <a:graphicFrameLocks noChangeAspect="1"/>
          </p:cNvGraphicFramePr>
          <p:nvPr/>
        </p:nvGraphicFramePr>
        <p:xfrm>
          <a:off x="417518" y="2571740"/>
          <a:ext cx="3327400" cy="628650"/>
        </p:xfrm>
        <a:graphic>
          <a:graphicData uri="http://schemas.openxmlformats.org/presentationml/2006/ole">
            <p:oleObj spid="_x0000_s258050" name="Формула" r:id="rId3" imgW="1371600" imgH="241200" progId="Equation.3">
              <p:embed/>
            </p:oleObj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571505" y="3214678"/>
          <a:ext cx="2587625" cy="563562"/>
        </p:xfrm>
        <a:graphic>
          <a:graphicData uri="http://schemas.openxmlformats.org/presentationml/2006/ole">
            <p:oleObj spid="_x0000_s258051" name="Формула" r:id="rId4" imgW="1066680" imgH="215640" progId="Equation.3">
              <p:embed/>
            </p:oleObj>
          </a:graphicData>
        </a:graphic>
      </p:graphicFrame>
      <p:graphicFrame>
        <p:nvGraphicFramePr>
          <p:cNvPr id="8" name="Object 6"/>
          <p:cNvGraphicFramePr>
            <a:graphicFrameLocks noChangeAspect="1"/>
          </p:cNvGraphicFramePr>
          <p:nvPr/>
        </p:nvGraphicFramePr>
        <p:xfrm>
          <a:off x="571505" y="3929053"/>
          <a:ext cx="1231900" cy="365125"/>
        </p:xfrm>
        <a:graphic>
          <a:graphicData uri="http://schemas.openxmlformats.org/presentationml/2006/ole">
            <p:oleObj spid="_x0000_s258052" name="Формула" r:id="rId5" imgW="507960" imgH="139680" progId="Equation.3">
              <p:embed/>
            </p:oleObj>
          </a:graphicData>
        </a:graphic>
      </p:graphicFrame>
      <p:graphicFrame>
        <p:nvGraphicFramePr>
          <p:cNvPr id="9" name="Object 6"/>
          <p:cNvGraphicFramePr>
            <a:graphicFrameLocks noChangeAspect="1"/>
          </p:cNvGraphicFramePr>
          <p:nvPr/>
        </p:nvGraphicFramePr>
        <p:xfrm>
          <a:off x="642943" y="4429115"/>
          <a:ext cx="2092325" cy="1258888"/>
        </p:xfrm>
        <a:graphic>
          <a:graphicData uri="http://schemas.openxmlformats.org/presentationml/2006/ole">
            <p:oleObj spid="_x0000_s258053" name="Формула" r:id="rId6" imgW="863280" imgH="482400" progId="Equation.3">
              <p:embed/>
            </p:oleObj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/>
        </p:nvGraphicFramePr>
        <p:xfrm>
          <a:off x="5092705" y="2538403"/>
          <a:ext cx="3511550" cy="695325"/>
        </p:xfrm>
        <a:graphic>
          <a:graphicData uri="http://schemas.openxmlformats.org/presentationml/2006/ole">
            <p:oleObj spid="_x0000_s258054" name="Формула" r:id="rId7" imgW="1447560" imgH="266400" progId="Equation.3">
              <p:embed/>
            </p:oleObj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5230818" y="3181340"/>
          <a:ext cx="2803525" cy="630238"/>
        </p:xfrm>
        <a:graphic>
          <a:graphicData uri="http://schemas.openxmlformats.org/presentationml/2006/ole">
            <p:oleObj spid="_x0000_s258055" name="Формула" r:id="rId8" imgW="1155600" imgH="241200" progId="Equation.3">
              <p:embed/>
            </p:oleObj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/>
        </p:nvGraphicFramePr>
        <p:xfrm>
          <a:off x="5338768" y="3929053"/>
          <a:ext cx="1231900" cy="365125"/>
        </p:xfrm>
        <a:graphic>
          <a:graphicData uri="http://schemas.openxmlformats.org/presentationml/2006/ole">
            <p:oleObj spid="_x0000_s258056" name="Формула" r:id="rId9" imgW="507960" imgH="139680" progId="Equation.3">
              <p:embed/>
            </p:oleObj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/>
        </p:nvGraphicFramePr>
        <p:xfrm>
          <a:off x="5286385" y="4429115"/>
          <a:ext cx="1846262" cy="1258888"/>
        </p:xfrm>
        <a:graphic>
          <a:graphicData uri="http://schemas.openxmlformats.org/presentationml/2006/ole">
            <p:oleObj spid="_x0000_s258057" name="Формула" r:id="rId10" imgW="761760" imgH="482400" progId="Equation.3">
              <p:embed/>
            </p:oleObj>
          </a:graphicData>
        </a:graphic>
      </p:graphicFrame>
      <p:sp>
        <p:nvSpPr>
          <p:cNvPr id="15" name="Стрелка вверх 14"/>
          <p:cNvSpPr/>
          <p:nvPr/>
        </p:nvSpPr>
        <p:spPr>
          <a:xfrm>
            <a:off x="1500166" y="1357298"/>
            <a:ext cx="357190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Стрелка вниз 15"/>
          <p:cNvSpPr/>
          <p:nvPr/>
        </p:nvSpPr>
        <p:spPr>
          <a:xfrm>
            <a:off x="2000232" y="1357298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6000760" y="1000108"/>
            <a:ext cx="1643074" cy="135732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Стрелка вверх 18"/>
          <p:cNvSpPr/>
          <p:nvPr/>
        </p:nvSpPr>
        <p:spPr>
          <a:xfrm>
            <a:off x="6429388" y="1357298"/>
            <a:ext cx="357190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Стрелка вниз 19"/>
          <p:cNvSpPr/>
          <p:nvPr/>
        </p:nvSpPr>
        <p:spPr>
          <a:xfrm flipV="1">
            <a:off x="6858016" y="1357298"/>
            <a:ext cx="357190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Прямая соединительная линия 3"/>
          <p:cNvCxnSpPr>
            <a:cxnSpLocks noChangeShapeType="1"/>
          </p:cNvCxnSpPr>
          <p:nvPr/>
        </p:nvCxnSpPr>
        <p:spPr bwMode="auto">
          <a:xfrm>
            <a:off x="500063" y="2357424"/>
            <a:ext cx="285750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3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857250" y="2000237"/>
            <a:ext cx="2143125" cy="158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4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785813" y="1643049"/>
            <a:ext cx="2143125" cy="1588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5" name="Прямая соединительная линия 7"/>
          <p:cNvCxnSpPr>
            <a:cxnSpLocks noChangeShapeType="1"/>
          </p:cNvCxnSpPr>
          <p:nvPr/>
        </p:nvCxnSpPr>
        <p:spPr bwMode="auto">
          <a:xfrm>
            <a:off x="857250" y="2398699"/>
            <a:ext cx="2143125" cy="1588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6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857250" y="2330437"/>
            <a:ext cx="2143125" cy="158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7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884238" y="2695562"/>
            <a:ext cx="2143125" cy="158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9" name="Прямая соединительная линия 11"/>
          <p:cNvCxnSpPr>
            <a:cxnSpLocks noChangeShapeType="1"/>
          </p:cNvCxnSpPr>
          <p:nvPr/>
        </p:nvCxnSpPr>
        <p:spPr bwMode="auto">
          <a:xfrm>
            <a:off x="898525" y="3027349"/>
            <a:ext cx="2143125" cy="1588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0" name="Стрелка вниз 13"/>
          <p:cNvSpPr>
            <a:spLocks noChangeArrowheads="1"/>
          </p:cNvSpPr>
          <p:nvPr/>
        </p:nvSpPr>
        <p:spPr bwMode="auto">
          <a:xfrm flipV="1">
            <a:off x="3500438" y="2000237"/>
            <a:ext cx="428625" cy="928687"/>
          </a:xfrm>
          <a:prstGeom prst="down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/>
        </p:nvGraphicFramePr>
        <p:xfrm>
          <a:off x="3571875" y="1500174"/>
          <a:ext cx="307975" cy="365125"/>
        </p:xfrm>
        <a:graphic>
          <a:graphicData uri="http://schemas.openxmlformats.org/presentationml/2006/ole">
            <p:oleObj spid="_x0000_s81922" name="Формула" r:id="rId3" imgW="126720" imgH="139680" progId="Equation.3">
              <p:embed/>
            </p:oleObj>
          </a:graphicData>
        </a:graphic>
      </p:graphicFrame>
      <p:cxnSp>
        <p:nvCxnSpPr>
          <p:cNvPr id="12" name="Прямая соединительная линия 15"/>
          <p:cNvCxnSpPr>
            <a:cxnSpLocks noChangeShapeType="1"/>
          </p:cNvCxnSpPr>
          <p:nvPr/>
        </p:nvCxnSpPr>
        <p:spPr bwMode="auto">
          <a:xfrm>
            <a:off x="4786313" y="2285986"/>
            <a:ext cx="285750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13" name="Прямая соединительная линия 16"/>
          <p:cNvCxnSpPr>
            <a:cxnSpLocks noChangeShapeType="1"/>
          </p:cNvCxnSpPr>
          <p:nvPr/>
        </p:nvCxnSpPr>
        <p:spPr bwMode="auto">
          <a:xfrm>
            <a:off x="5143500" y="1928799"/>
            <a:ext cx="2143125" cy="158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4" name="Прямая соединительная линия 17"/>
          <p:cNvCxnSpPr>
            <a:cxnSpLocks noChangeShapeType="1"/>
          </p:cNvCxnSpPr>
          <p:nvPr/>
        </p:nvCxnSpPr>
        <p:spPr bwMode="auto">
          <a:xfrm>
            <a:off x="5072063" y="1571611"/>
            <a:ext cx="2143125" cy="1588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5" name="Прямая соединительная линия 18"/>
          <p:cNvCxnSpPr>
            <a:cxnSpLocks noChangeShapeType="1"/>
          </p:cNvCxnSpPr>
          <p:nvPr/>
        </p:nvCxnSpPr>
        <p:spPr bwMode="auto">
          <a:xfrm>
            <a:off x="5143500" y="2297099"/>
            <a:ext cx="2143125" cy="158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6" name="Прямая соединительная линия 20"/>
          <p:cNvCxnSpPr>
            <a:cxnSpLocks noChangeShapeType="1"/>
          </p:cNvCxnSpPr>
          <p:nvPr/>
        </p:nvCxnSpPr>
        <p:spPr bwMode="auto">
          <a:xfrm>
            <a:off x="5170488" y="2624124"/>
            <a:ext cx="2143125" cy="158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18" name="Прямая соединительная линия 22"/>
          <p:cNvCxnSpPr>
            <a:cxnSpLocks noChangeShapeType="1"/>
          </p:cNvCxnSpPr>
          <p:nvPr/>
        </p:nvCxnSpPr>
        <p:spPr bwMode="auto">
          <a:xfrm>
            <a:off x="5184775" y="2955911"/>
            <a:ext cx="2143125" cy="1588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19" name="Стрелка вниз 23"/>
          <p:cNvSpPr>
            <a:spLocks noChangeArrowheads="1"/>
          </p:cNvSpPr>
          <p:nvPr/>
        </p:nvSpPr>
        <p:spPr bwMode="auto">
          <a:xfrm flipV="1">
            <a:off x="7786688" y="1928799"/>
            <a:ext cx="428625" cy="928687"/>
          </a:xfrm>
          <a:prstGeom prst="down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0" name="Object 6"/>
          <p:cNvGraphicFramePr>
            <a:graphicFrameLocks noChangeAspect="1"/>
          </p:cNvGraphicFramePr>
          <p:nvPr/>
        </p:nvGraphicFramePr>
        <p:xfrm>
          <a:off x="7858125" y="1428736"/>
          <a:ext cx="307975" cy="365125"/>
        </p:xfrm>
        <a:graphic>
          <a:graphicData uri="http://schemas.openxmlformats.org/presentationml/2006/ole">
            <p:oleObj spid="_x0000_s81923" name="Формула" r:id="rId4" imgW="126720" imgH="139680" progId="Equation.3">
              <p:embed/>
            </p:oleObj>
          </a:graphicData>
        </a:graphic>
      </p:graphicFrame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214282" y="454863"/>
            <a:ext cx="878684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Is it possible to get a state without a partner? </a:t>
            </a:r>
          </a:p>
          <a:p>
            <a:pPr algn="ctr">
              <a:defRPr/>
            </a:pPr>
            <a:r>
              <a:rPr lang="en-US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Majorana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state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6" name="Object 6"/>
          <p:cNvGraphicFramePr>
            <a:graphicFrameLocks noChangeAspect="1"/>
          </p:cNvGraphicFramePr>
          <p:nvPr/>
        </p:nvGraphicFramePr>
        <p:xfrm>
          <a:off x="7189788" y="3319463"/>
          <a:ext cx="985837" cy="531812"/>
        </p:xfrm>
        <a:graphic>
          <a:graphicData uri="http://schemas.openxmlformats.org/presentationml/2006/ole">
            <p:oleObj spid="_x0000_s81924" name="Формула" r:id="rId5" imgW="406080" imgH="203040" progId="Equation.3">
              <p:embed/>
            </p:oleObj>
          </a:graphicData>
        </a:graphic>
      </p:graphicFrame>
      <p:graphicFrame>
        <p:nvGraphicFramePr>
          <p:cNvPr id="27" name="Object 6"/>
          <p:cNvGraphicFramePr>
            <a:graphicFrameLocks noChangeAspect="1"/>
          </p:cNvGraphicFramePr>
          <p:nvPr/>
        </p:nvGraphicFramePr>
        <p:xfrm>
          <a:off x="1316038" y="3248025"/>
          <a:ext cx="1016000" cy="531813"/>
        </p:xfrm>
        <a:graphic>
          <a:graphicData uri="http://schemas.openxmlformats.org/presentationml/2006/ole">
            <p:oleObj spid="_x0000_s81925" name="Формула" r:id="rId6" imgW="419040" imgH="203040" progId="Equation.3">
              <p:embed/>
            </p:oleObj>
          </a:graphicData>
        </a:graphic>
      </p:graphicFrame>
      <p:sp>
        <p:nvSpPr>
          <p:cNvPr id="28" name="Text Box 2"/>
          <p:cNvSpPr txBox="1">
            <a:spLocks noChangeArrowheads="1"/>
          </p:cNvSpPr>
          <p:nvPr/>
        </p:nvSpPr>
        <p:spPr bwMode="auto">
          <a:xfrm>
            <a:off x="71406" y="5500702"/>
            <a:ext cx="892975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Obvious contradiction:</a:t>
            </a:r>
          </a:p>
          <a:p>
            <a:pPr>
              <a:defRPr/>
            </a:pP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We can not change statistics using canonical </a:t>
            </a:r>
            <a:r>
              <a:rPr lang="en-US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Bogolubov</a:t>
            </a:r>
            <a:r>
              <a:rPr lang="en-US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tranformation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9" name="Object 6"/>
          <p:cNvGraphicFramePr>
            <a:graphicFrameLocks noChangeAspect="1"/>
          </p:cNvGraphicFramePr>
          <p:nvPr/>
        </p:nvGraphicFramePr>
        <p:xfrm>
          <a:off x="4832350" y="4864100"/>
          <a:ext cx="1939925" cy="531813"/>
        </p:xfrm>
        <a:graphic>
          <a:graphicData uri="http://schemas.openxmlformats.org/presentationml/2006/ole">
            <p:oleObj spid="_x0000_s81926" name="Формула" r:id="rId7" imgW="799920" imgH="203040" progId="Equation.3">
              <p:embed/>
            </p:oleObj>
          </a:graphicData>
        </a:graphic>
      </p:graphicFrame>
      <p:graphicFrame>
        <p:nvGraphicFramePr>
          <p:cNvPr id="30" name="Object 6"/>
          <p:cNvGraphicFramePr>
            <a:graphicFrameLocks noChangeAspect="1"/>
          </p:cNvGraphicFramePr>
          <p:nvPr/>
        </p:nvGraphicFramePr>
        <p:xfrm>
          <a:off x="7229475" y="4891088"/>
          <a:ext cx="1663700" cy="465137"/>
        </p:xfrm>
        <a:graphic>
          <a:graphicData uri="http://schemas.openxmlformats.org/presentationml/2006/ole">
            <p:oleObj spid="_x0000_s81927" name="Формула" r:id="rId8" imgW="685800" imgH="177480" progId="Equation.3">
              <p:embed/>
            </p:oleObj>
          </a:graphicData>
        </a:graphic>
      </p:graphicFrame>
      <p:sp>
        <p:nvSpPr>
          <p:cNvPr id="31" name="Text Box 2"/>
          <p:cNvSpPr txBox="1">
            <a:spLocks noChangeArrowheads="1"/>
          </p:cNvSpPr>
          <p:nvPr/>
        </p:nvSpPr>
        <p:spPr bwMode="auto">
          <a:xfrm>
            <a:off x="4857752" y="3929066"/>
            <a:ext cx="400052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???? </a:t>
            </a:r>
            <a:r>
              <a:rPr lang="en-US" b="1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Majorana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fermions (not fermions at all)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2" name="Text Box 2"/>
          <p:cNvSpPr txBox="1">
            <a:spLocks noChangeArrowheads="1"/>
          </p:cNvSpPr>
          <p:nvPr/>
        </p:nvSpPr>
        <p:spPr bwMode="auto">
          <a:xfrm>
            <a:off x="428625" y="3929066"/>
            <a:ext cx="40004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Standard fermions (with usual commutation rules)</a:t>
            </a:r>
            <a:endParaRPr lang="ru-RU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81928" name="Object 8"/>
          <p:cNvGraphicFramePr>
            <a:graphicFrameLocks noChangeAspect="1"/>
          </p:cNvGraphicFramePr>
          <p:nvPr/>
        </p:nvGraphicFramePr>
        <p:xfrm>
          <a:off x="5240338" y="3270250"/>
          <a:ext cx="1171575" cy="631825"/>
        </p:xfrm>
        <a:graphic>
          <a:graphicData uri="http://schemas.openxmlformats.org/presentationml/2006/ole">
            <p:oleObj spid="_x0000_s81928" name="Формула" r:id="rId9" imgW="482400" imgH="241200" progId="Equation.3">
              <p:embed/>
            </p:oleObj>
          </a:graphicData>
        </a:graphic>
      </p:graphicFrame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2214546" y="357166"/>
            <a:ext cx="4643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Partly defined </a:t>
            </a:r>
            <a:r>
              <a:rPr lang="en-US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quasiparticle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83970" name="Object 2"/>
          <p:cNvGraphicFramePr>
            <a:graphicFrameLocks noChangeAspect="1"/>
          </p:cNvGraphicFramePr>
          <p:nvPr/>
        </p:nvGraphicFramePr>
        <p:xfrm>
          <a:off x="3770313" y="3340100"/>
          <a:ext cx="1541462" cy="665163"/>
        </p:xfrm>
        <a:graphic>
          <a:graphicData uri="http://schemas.openxmlformats.org/presentationml/2006/ole">
            <p:oleObj spid="_x0000_s83970" name="Формула" r:id="rId3" imgW="634680" imgH="253800" progId="Equation.3">
              <p:embed/>
            </p:oleObj>
          </a:graphicData>
        </a:graphic>
      </p:graphicFrame>
      <p:sp>
        <p:nvSpPr>
          <p:cNvPr id="8" name="Стрелка вниз 7"/>
          <p:cNvSpPr/>
          <p:nvPr/>
        </p:nvSpPr>
        <p:spPr>
          <a:xfrm flipV="1">
            <a:off x="4929190" y="4000504"/>
            <a:ext cx="428628" cy="6429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3500430" y="4714884"/>
            <a:ext cx="371480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How to define this b-part???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28596" y="5572140"/>
            <a:ext cx="792961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Possible answer:          Let us find another ill-defined quasiparticle!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3971" name="Object 5"/>
          <p:cNvGraphicFramePr>
            <a:graphicFrameLocks noChangeAspect="1"/>
          </p:cNvGraphicFramePr>
          <p:nvPr/>
        </p:nvGraphicFramePr>
        <p:xfrm>
          <a:off x="1071538" y="928670"/>
          <a:ext cx="6888162" cy="758825"/>
        </p:xfrm>
        <a:graphic>
          <a:graphicData uri="http://schemas.openxmlformats.org/presentationml/2006/ole">
            <p:oleObj spid="_x0000_s83971" name="Формула" r:id="rId4" imgW="3022560" imgH="355320" progId="Equation.3">
              <p:embed/>
            </p:oleObj>
          </a:graphicData>
        </a:graphic>
      </p:graphicFrame>
      <p:graphicFrame>
        <p:nvGraphicFramePr>
          <p:cNvPr id="83973" name="Object 5"/>
          <p:cNvGraphicFramePr>
            <a:graphicFrameLocks noChangeAspect="1"/>
          </p:cNvGraphicFramePr>
          <p:nvPr/>
        </p:nvGraphicFramePr>
        <p:xfrm>
          <a:off x="1128713" y="1643063"/>
          <a:ext cx="6916737" cy="758825"/>
        </p:xfrm>
        <a:graphic>
          <a:graphicData uri="http://schemas.openxmlformats.org/presentationml/2006/ole">
            <p:oleObj spid="_x0000_s83973" name="Формула" r:id="rId5" imgW="3035160" imgH="355320" progId="Equation.3">
              <p:embed/>
            </p:oleObj>
          </a:graphicData>
        </a:graphic>
      </p:graphicFrame>
      <p:graphicFrame>
        <p:nvGraphicFramePr>
          <p:cNvPr id="83975" name="Object 5"/>
          <p:cNvGraphicFramePr>
            <a:graphicFrameLocks noChangeAspect="1"/>
          </p:cNvGraphicFramePr>
          <p:nvPr/>
        </p:nvGraphicFramePr>
        <p:xfrm>
          <a:off x="1142976" y="2643182"/>
          <a:ext cx="6743700" cy="758825"/>
        </p:xfrm>
        <a:graphic>
          <a:graphicData uri="http://schemas.openxmlformats.org/presentationml/2006/ole">
            <p:oleObj spid="_x0000_s83975" name="Формула" r:id="rId6" imgW="2958840" imgH="355320" progId="Equation.3">
              <p:embed/>
            </p:oleObj>
          </a:graphicData>
        </a:graphic>
      </p:graphicFrame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142876" y="357188"/>
            <a:ext cx="88582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 standard way to overcome the problem:</a:t>
            </a:r>
          </a:p>
          <a:p>
            <a:pPr algn="ctr">
              <a:defRPr/>
            </a:pP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We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construct the operator </a:t>
            </a:r>
            <a:r>
              <a:rPr 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b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from another zero energy state</a:t>
            </a:r>
            <a:endParaRPr lang="en-US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The states which define </a:t>
            </a:r>
            <a:r>
              <a:rPr 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b </a:t>
            </a:r>
            <a:r>
              <a:rPr lang="en-US" sz="2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are far </a:t>
            </a:r>
            <a:r>
              <a:rPr lang="en-US" sz="2000" b="1" dirty="0">
                <a:solidFill>
                  <a:srgbClr val="0070C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away from each other</a:t>
            </a:r>
            <a:endParaRPr lang="ru-RU" sz="2000" b="1" dirty="0">
              <a:solidFill>
                <a:srgbClr val="0070C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509" name="Прямая соединительная линия 2"/>
          <p:cNvCxnSpPr>
            <a:cxnSpLocks noChangeShapeType="1"/>
          </p:cNvCxnSpPr>
          <p:nvPr/>
        </p:nvCxnSpPr>
        <p:spPr bwMode="auto">
          <a:xfrm>
            <a:off x="3000375" y="2428875"/>
            <a:ext cx="2857500" cy="1588"/>
          </a:xfrm>
          <a:prstGeom prst="line">
            <a:avLst/>
          </a:prstGeom>
          <a:noFill/>
          <a:ln w="19050" algn="ctr">
            <a:solidFill>
              <a:schemeClr val="tx1"/>
            </a:solidFill>
            <a:prstDash val="dash"/>
            <a:round/>
            <a:headEnd/>
            <a:tailEnd/>
          </a:ln>
        </p:spPr>
      </p:cxnSp>
      <p:cxnSp>
        <p:nvCxnSpPr>
          <p:cNvPr id="21510" name="Прямая соединительная линия 3"/>
          <p:cNvCxnSpPr>
            <a:cxnSpLocks noChangeShapeType="1"/>
          </p:cNvCxnSpPr>
          <p:nvPr/>
        </p:nvCxnSpPr>
        <p:spPr bwMode="auto">
          <a:xfrm>
            <a:off x="3357563" y="2071688"/>
            <a:ext cx="2143125" cy="158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1511" name="Прямая соединительная линия 4"/>
          <p:cNvCxnSpPr>
            <a:cxnSpLocks noChangeShapeType="1"/>
          </p:cNvCxnSpPr>
          <p:nvPr/>
        </p:nvCxnSpPr>
        <p:spPr bwMode="auto">
          <a:xfrm>
            <a:off x="3286125" y="1714500"/>
            <a:ext cx="2143125" cy="1588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1512" name="Прямая соединительная линия 5"/>
          <p:cNvCxnSpPr>
            <a:cxnSpLocks noChangeShapeType="1"/>
          </p:cNvCxnSpPr>
          <p:nvPr/>
        </p:nvCxnSpPr>
        <p:spPr bwMode="auto">
          <a:xfrm>
            <a:off x="3357563" y="2470150"/>
            <a:ext cx="2143125" cy="1588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1513" name="Прямая соединительная линия 6"/>
          <p:cNvCxnSpPr>
            <a:cxnSpLocks noChangeShapeType="1"/>
          </p:cNvCxnSpPr>
          <p:nvPr/>
        </p:nvCxnSpPr>
        <p:spPr bwMode="auto">
          <a:xfrm>
            <a:off x="3357563" y="2401888"/>
            <a:ext cx="2143125" cy="158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1514" name="Прямая соединительная линия 7"/>
          <p:cNvCxnSpPr>
            <a:cxnSpLocks noChangeShapeType="1"/>
          </p:cNvCxnSpPr>
          <p:nvPr/>
        </p:nvCxnSpPr>
        <p:spPr bwMode="auto">
          <a:xfrm>
            <a:off x="3384550" y="2767013"/>
            <a:ext cx="2143125" cy="1587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1515" name="Прямая соединительная линия 8"/>
          <p:cNvCxnSpPr>
            <a:cxnSpLocks noChangeShapeType="1"/>
          </p:cNvCxnSpPr>
          <p:nvPr/>
        </p:nvCxnSpPr>
        <p:spPr bwMode="auto">
          <a:xfrm>
            <a:off x="3500438" y="3429000"/>
            <a:ext cx="2143125" cy="1588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cxnSp>
        <p:nvCxnSpPr>
          <p:cNvPr id="21516" name="Прямая соединительная линия 9"/>
          <p:cNvCxnSpPr>
            <a:cxnSpLocks noChangeShapeType="1"/>
          </p:cNvCxnSpPr>
          <p:nvPr/>
        </p:nvCxnSpPr>
        <p:spPr bwMode="auto">
          <a:xfrm>
            <a:off x="3398838" y="3098800"/>
            <a:ext cx="2143125" cy="1588"/>
          </a:xfrm>
          <a:prstGeom prst="lin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</p:cxnSp>
      <p:sp>
        <p:nvSpPr>
          <p:cNvPr id="21517" name="Стрелка вниз 10"/>
          <p:cNvSpPr>
            <a:spLocks noChangeArrowheads="1"/>
          </p:cNvSpPr>
          <p:nvPr/>
        </p:nvSpPr>
        <p:spPr bwMode="auto">
          <a:xfrm flipV="1">
            <a:off x="6000750" y="2071688"/>
            <a:ext cx="428625" cy="928687"/>
          </a:xfrm>
          <a:prstGeom prst="downArrow">
            <a:avLst>
              <a:gd name="adj1" fmla="val 50000"/>
              <a:gd name="adj2" fmla="val 50004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21506" name="Object 6"/>
          <p:cNvGraphicFramePr>
            <a:graphicFrameLocks noChangeAspect="1"/>
          </p:cNvGraphicFramePr>
          <p:nvPr/>
        </p:nvGraphicFramePr>
        <p:xfrm>
          <a:off x="6072188" y="1571625"/>
          <a:ext cx="307975" cy="365125"/>
        </p:xfrm>
        <a:graphic>
          <a:graphicData uri="http://schemas.openxmlformats.org/presentationml/2006/ole">
            <p:oleObj spid="_x0000_s53250" name="Формула" r:id="rId3" imgW="126720" imgH="139680" progId="Equation.3">
              <p:embed/>
            </p:oleObj>
          </a:graphicData>
        </a:graphic>
      </p:graphicFrame>
      <p:sp>
        <p:nvSpPr>
          <p:cNvPr id="21518" name="Овал 12"/>
          <p:cNvSpPr>
            <a:spLocks noChangeArrowheads="1"/>
          </p:cNvSpPr>
          <p:nvPr/>
        </p:nvSpPr>
        <p:spPr bwMode="auto">
          <a:xfrm>
            <a:off x="642938" y="3929063"/>
            <a:ext cx="1071562" cy="10715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9" name="Овал 13"/>
          <p:cNvSpPr>
            <a:spLocks noChangeArrowheads="1"/>
          </p:cNvSpPr>
          <p:nvPr/>
        </p:nvSpPr>
        <p:spPr bwMode="auto">
          <a:xfrm>
            <a:off x="7000875" y="3786188"/>
            <a:ext cx="1071563" cy="1071562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500034" y="5072074"/>
            <a:ext cx="835824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Examples: </a:t>
            </a:r>
            <a:endParaRPr lang="en-US" sz="2000" b="1" dirty="0" smtClean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20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vortices 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in p-wave superconductors (</a:t>
            </a:r>
            <a:r>
              <a:rPr lang="en-US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G.E.Volovik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, 1997)</a:t>
            </a:r>
          </a:p>
          <a:p>
            <a:pPr>
              <a:defRPr/>
            </a:pP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Edge states (</a:t>
            </a:r>
            <a:r>
              <a:rPr lang="en-US" sz="2000" b="1" dirty="0" err="1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Kitaev</a:t>
            </a: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1D p-wave superconductor)</a:t>
            </a:r>
          </a:p>
          <a:p>
            <a:pPr>
              <a:defRPr/>
            </a:pPr>
            <a:r>
              <a:rPr lang="en-US" sz="20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Systems with induced superconductivity </a:t>
            </a:r>
            <a:endParaRPr lang="ru-RU" sz="20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521" name="Прямая со стрелкой 16"/>
          <p:cNvCxnSpPr>
            <a:cxnSpLocks noChangeShapeType="1"/>
          </p:cNvCxnSpPr>
          <p:nvPr/>
        </p:nvCxnSpPr>
        <p:spPr bwMode="auto">
          <a:xfrm>
            <a:off x="2357438" y="4357688"/>
            <a:ext cx="4286250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med" len="med"/>
            <a:tailEnd type="arrow" w="med" len="med"/>
          </a:ln>
        </p:spPr>
      </p:cxnSp>
      <p:graphicFrame>
        <p:nvGraphicFramePr>
          <p:cNvPr id="21507" name="Object 6"/>
          <p:cNvGraphicFramePr>
            <a:graphicFrameLocks noChangeAspect="1"/>
          </p:cNvGraphicFramePr>
          <p:nvPr/>
        </p:nvGraphicFramePr>
        <p:xfrm>
          <a:off x="3201988" y="3703638"/>
          <a:ext cx="1047750" cy="531812"/>
        </p:xfrm>
        <a:graphic>
          <a:graphicData uri="http://schemas.openxmlformats.org/presentationml/2006/ole">
            <p:oleObj spid="_x0000_s53251" name="Формула" r:id="rId4" imgW="43164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57224" y="357166"/>
            <a:ext cx="6929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 of </a:t>
            </a:r>
            <a:r>
              <a:rPr lang="en-US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Majorana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states. </a:t>
            </a:r>
            <a:r>
              <a:rPr lang="en-US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Kitaev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chain.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84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928670"/>
            <a:ext cx="7152730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46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630" y="1857364"/>
            <a:ext cx="8835088" cy="3581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643174" y="3006866"/>
            <a:ext cx="328614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Topologically trivial phase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2643174" y="4357694"/>
            <a:ext cx="3286148" cy="70788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Topologically nontrivial phase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олилиния 8"/>
          <p:cNvSpPr/>
          <p:nvPr/>
        </p:nvSpPr>
        <p:spPr>
          <a:xfrm rot="21385291">
            <a:off x="591588" y="5465771"/>
            <a:ext cx="1191080" cy="681752"/>
          </a:xfrm>
          <a:custGeom>
            <a:avLst/>
            <a:gdLst>
              <a:gd name="connsiteX0" fmla="*/ 0 w 1316182"/>
              <a:gd name="connsiteY0" fmla="*/ 1064491 h 1133764"/>
              <a:gd name="connsiteX1" fmla="*/ 304800 w 1316182"/>
              <a:gd name="connsiteY1" fmla="*/ 953655 h 1133764"/>
              <a:gd name="connsiteX2" fmla="*/ 443345 w 1316182"/>
              <a:gd name="connsiteY2" fmla="*/ 745837 h 1133764"/>
              <a:gd name="connsiteX3" fmla="*/ 554182 w 1316182"/>
              <a:gd name="connsiteY3" fmla="*/ 371764 h 1133764"/>
              <a:gd name="connsiteX4" fmla="*/ 692727 w 1316182"/>
              <a:gd name="connsiteY4" fmla="*/ 53109 h 1133764"/>
              <a:gd name="connsiteX5" fmla="*/ 872836 w 1316182"/>
              <a:gd name="connsiteY5" fmla="*/ 53109 h 1133764"/>
              <a:gd name="connsiteX6" fmla="*/ 942109 w 1316182"/>
              <a:gd name="connsiteY6" fmla="*/ 302491 h 1133764"/>
              <a:gd name="connsiteX7" fmla="*/ 1025236 w 1316182"/>
              <a:gd name="connsiteY7" fmla="*/ 759691 h 1133764"/>
              <a:gd name="connsiteX8" fmla="*/ 1094509 w 1316182"/>
              <a:gd name="connsiteY8" fmla="*/ 995218 h 1133764"/>
              <a:gd name="connsiteX9" fmla="*/ 1205345 w 1316182"/>
              <a:gd name="connsiteY9" fmla="*/ 1078346 h 1133764"/>
              <a:gd name="connsiteX10" fmla="*/ 1316182 w 1316182"/>
              <a:gd name="connsiteY10" fmla="*/ 1133764 h 1133764"/>
              <a:gd name="connsiteX0" fmla="*/ 0 w 1011382"/>
              <a:gd name="connsiteY0" fmla="*/ 953655 h 1133764"/>
              <a:gd name="connsiteX1" fmla="*/ 138545 w 1011382"/>
              <a:gd name="connsiteY1" fmla="*/ 745837 h 1133764"/>
              <a:gd name="connsiteX2" fmla="*/ 249382 w 1011382"/>
              <a:gd name="connsiteY2" fmla="*/ 371764 h 1133764"/>
              <a:gd name="connsiteX3" fmla="*/ 387927 w 1011382"/>
              <a:gd name="connsiteY3" fmla="*/ 53109 h 1133764"/>
              <a:gd name="connsiteX4" fmla="*/ 568036 w 1011382"/>
              <a:gd name="connsiteY4" fmla="*/ 53109 h 1133764"/>
              <a:gd name="connsiteX5" fmla="*/ 637309 w 1011382"/>
              <a:gd name="connsiteY5" fmla="*/ 302491 h 1133764"/>
              <a:gd name="connsiteX6" fmla="*/ 720436 w 1011382"/>
              <a:gd name="connsiteY6" fmla="*/ 759691 h 1133764"/>
              <a:gd name="connsiteX7" fmla="*/ 789709 w 1011382"/>
              <a:gd name="connsiteY7" fmla="*/ 995218 h 1133764"/>
              <a:gd name="connsiteX8" fmla="*/ 900545 w 1011382"/>
              <a:gd name="connsiteY8" fmla="*/ 1078346 h 1133764"/>
              <a:gd name="connsiteX9" fmla="*/ 1011382 w 1011382"/>
              <a:gd name="connsiteY9" fmla="*/ 1133764 h 1133764"/>
              <a:gd name="connsiteX0" fmla="*/ 0 w 872837"/>
              <a:gd name="connsiteY0" fmla="*/ 745837 h 1133764"/>
              <a:gd name="connsiteX1" fmla="*/ 110837 w 872837"/>
              <a:gd name="connsiteY1" fmla="*/ 371764 h 1133764"/>
              <a:gd name="connsiteX2" fmla="*/ 249382 w 872837"/>
              <a:gd name="connsiteY2" fmla="*/ 53109 h 1133764"/>
              <a:gd name="connsiteX3" fmla="*/ 429491 w 872837"/>
              <a:gd name="connsiteY3" fmla="*/ 53109 h 1133764"/>
              <a:gd name="connsiteX4" fmla="*/ 498764 w 872837"/>
              <a:gd name="connsiteY4" fmla="*/ 302491 h 1133764"/>
              <a:gd name="connsiteX5" fmla="*/ 581891 w 872837"/>
              <a:gd name="connsiteY5" fmla="*/ 759691 h 1133764"/>
              <a:gd name="connsiteX6" fmla="*/ 651164 w 872837"/>
              <a:gd name="connsiteY6" fmla="*/ 995218 h 1133764"/>
              <a:gd name="connsiteX7" fmla="*/ 762000 w 872837"/>
              <a:gd name="connsiteY7" fmla="*/ 1078346 h 1133764"/>
              <a:gd name="connsiteX8" fmla="*/ 872837 w 872837"/>
              <a:gd name="connsiteY8" fmla="*/ 1133764 h 1133764"/>
              <a:gd name="connsiteX0" fmla="*/ 0 w 762000"/>
              <a:gd name="connsiteY0" fmla="*/ 371764 h 1133764"/>
              <a:gd name="connsiteX1" fmla="*/ 138545 w 762000"/>
              <a:gd name="connsiteY1" fmla="*/ 53109 h 1133764"/>
              <a:gd name="connsiteX2" fmla="*/ 318654 w 762000"/>
              <a:gd name="connsiteY2" fmla="*/ 53109 h 1133764"/>
              <a:gd name="connsiteX3" fmla="*/ 387927 w 762000"/>
              <a:gd name="connsiteY3" fmla="*/ 302491 h 1133764"/>
              <a:gd name="connsiteX4" fmla="*/ 471054 w 762000"/>
              <a:gd name="connsiteY4" fmla="*/ 759691 h 1133764"/>
              <a:gd name="connsiteX5" fmla="*/ 540327 w 762000"/>
              <a:gd name="connsiteY5" fmla="*/ 995218 h 1133764"/>
              <a:gd name="connsiteX6" fmla="*/ 651163 w 762000"/>
              <a:gd name="connsiteY6" fmla="*/ 1078346 h 1133764"/>
              <a:gd name="connsiteX7" fmla="*/ 762000 w 762000"/>
              <a:gd name="connsiteY7" fmla="*/ 1133764 h 1133764"/>
              <a:gd name="connsiteX0" fmla="*/ 0 w 623455"/>
              <a:gd name="connsiteY0" fmla="*/ 53109 h 1133764"/>
              <a:gd name="connsiteX1" fmla="*/ 180109 w 623455"/>
              <a:gd name="connsiteY1" fmla="*/ 53109 h 1133764"/>
              <a:gd name="connsiteX2" fmla="*/ 249382 w 623455"/>
              <a:gd name="connsiteY2" fmla="*/ 302491 h 1133764"/>
              <a:gd name="connsiteX3" fmla="*/ 332509 w 623455"/>
              <a:gd name="connsiteY3" fmla="*/ 759691 h 1133764"/>
              <a:gd name="connsiteX4" fmla="*/ 401782 w 623455"/>
              <a:gd name="connsiteY4" fmla="*/ 995218 h 1133764"/>
              <a:gd name="connsiteX5" fmla="*/ 512618 w 623455"/>
              <a:gd name="connsiteY5" fmla="*/ 1078346 h 1133764"/>
              <a:gd name="connsiteX6" fmla="*/ 623455 w 623455"/>
              <a:gd name="connsiteY6" fmla="*/ 1133764 h 1133764"/>
              <a:gd name="connsiteX0" fmla="*/ 0 w 443346"/>
              <a:gd name="connsiteY0" fmla="*/ 0 h 1080655"/>
              <a:gd name="connsiteX1" fmla="*/ 69273 w 443346"/>
              <a:gd name="connsiteY1" fmla="*/ 249382 h 1080655"/>
              <a:gd name="connsiteX2" fmla="*/ 152400 w 443346"/>
              <a:gd name="connsiteY2" fmla="*/ 706582 h 1080655"/>
              <a:gd name="connsiteX3" fmla="*/ 221673 w 443346"/>
              <a:gd name="connsiteY3" fmla="*/ 942109 h 1080655"/>
              <a:gd name="connsiteX4" fmla="*/ 332509 w 443346"/>
              <a:gd name="connsiteY4" fmla="*/ 1025237 h 1080655"/>
              <a:gd name="connsiteX5" fmla="*/ 443346 w 443346"/>
              <a:gd name="connsiteY5" fmla="*/ 1080655 h 108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346" h="1080655">
                <a:moveTo>
                  <a:pt x="0" y="0"/>
                </a:moveTo>
                <a:cubicBezTo>
                  <a:pt x="41564" y="41564"/>
                  <a:pt x="43873" y="131618"/>
                  <a:pt x="69273" y="249382"/>
                </a:cubicBezTo>
                <a:cubicBezTo>
                  <a:pt x="94673" y="367146"/>
                  <a:pt x="127000" y="591128"/>
                  <a:pt x="152400" y="706582"/>
                </a:cubicBezTo>
                <a:cubicBezTo>
                  <a:pt x="177800" y="822037"/>
                  <a:pt x="191655" y="889000"/>
                  <a:pt x="221673" y="942109"/>
                </a:cubicBezTo>
                <a:cubicBezTo>
                  <a:pt x="251691" y="995218"/>
                  <a:pt x="295564" y="1002146"/>
                  <a:pt x="332509" y="1025237"/>
                </a:cubicBezTo>
                <a:cubicBezTo>
                  <a:pt x="369454" y="1048328"/>
                  <a:pt x="406400" y="1064491"/>
                  <a:pt x="443346" y="1080655"/>
                </a:cubicBezTo>
              </a:path>
            </a:pathLst>
          </a:custGeom>
          <a:noFill/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Полилиния 9"/>
          <p:cNvSpPr/>
          <p:nvPr/>
        </p:nvSpPr>
        <p:spPr>
          <a:xfrm flipH="1">
            <a:off x="5033256" y="5500702"/>
            <a:ext cx="1124422" cy="614627"/>
          </a:xfrm>
          <a:custGeom>
            <a:avLst/>
            <a:gdLst>
              <a:gd name="connsiteX0" fmla="*/ 0 w 1316182"/>
              <a:gd name="connsiteY0" fmla="*/ 1064491 h 1133764"/>
              <a:gd name="connsiteX1" fmla="*/ 304800 w 1316182"/>
              <a:gd name="connsiteY1" fmla="*/ 953655 h 1133764"/>
              <a:gd name="connsiteX2" fmla="*/ 443345 w 1316182"/>
              <a:gd name="connsiteY2" fmla="*/ 745837 h 1133764"/>
              <a:gd name="connsiteX3" fmla="*/ 554182 w 1316182"/>
              <a:gd name="connsiteY3" fmla="*/ 371764 h 1133764"/>
              <a:gd name="connsiteX4" fmla="*/ 692727 w 1316182"/>
              <a:gd name="connsiteY4" fmla="*/ 53109 h 1133764"/>
              <a:gd name="connsiteX5" fmla="*/ 872836 w 1316182"/>
              <a:gd name="connsiteY5" fmla="*/ 53109 h 1133764"/>
              <a:gd name="connsiteX6" fmla="*/ 942109 w 1316182"/>
              <a:gd name="connsiteY6" fmla="*/ 302491 h 1133764"/>
              <a:gd name="connsiteX7" fmla="*/ 1025236 w 1316182"/>
              <a:gd name="connsiteY7" fmla="*/ 759691 h 1133764"/>
              <a:gd name="connsiteX8" fmla="*/ 1094509 w 1316182"/>
              <a:gd name="connsiteY8" fmla="*/ 995218 h 1133764"/>
              <a:gd name="connsiteX9" fmla="*/ 1205345 w 1316182"/>
              <a:gd name="connsiteY9" fmla="*/ 1078346 h 1133764"/>
              <a:gd name="connsiteX10" fmla="*/ 1316182 w 1316182"/>
              <a:gd name="connsiteY10" fmla="*/ 1133764 h 1133764"/>
              <a:gd name="connsiteX0" fmla="*/ 0 w 1011382"/>
              <a:gd name="connsiteY0" fmla="*/ 953655 h 1133764"/>
              <a:gd name="connsiteX1" fmla="*/ 138545 w 1011382"/>
              <a:gd name="connsiteY1" fmla="*/ 745837 h 1133764"/>
              <a:gd name="connsiteX2" fmla="*/ 249382 w 1011382"/>
              <a:gd name="connsiteY2" fmla="*/ 371764 h 1133764"/>
              <a:gd name="connsiteX3" fmla="*/ 387927 w 1011382"/>
              <a:gd name="connsiteY3" fmla="*/ 53109 h 1133764"/>
              <a:gd name="connsiteX4" fmla="*/ 568036 w 1011382"/>
              <a:gd name="connsiteY4" fmla="*/ 53109 h 1133764"/>
              <a:gd name="connsiteX5" fmla="*/ 637309 w 1011382"/>
              <a:gd name="connsiteY5" fmla="*/ 302491 h 1133764"/>
              <a:gd name="connsiteX6" fmla="*/ 720436 w 1011382"/>
              <a:gd name="connsiteY6" fmla="*/ 759691 h 1133764"/>
              <a:gd name="connsiteX7" fmla="*/ 789709 w 1011382"/>
              <a:gd name="connsiteY7" fmla="*/ 995218 h 1133764"/>
              <a:gd name="connsiteX8" fmla="*/ 900545 w 1011382"/>
              <a:gd name="connsiteY8" fmla="*/ 1078346 h 1133764"/>
              <a:gd name="connsiteX9" fmla="*/ 1011382 w 1011382"/>
              <a:gd name="connsiteY9" fmla="*/ 1133764 h 1133764"/>
              <a:gd name="connsiteX0" fmla="*/ 0 w 872837"/>
              <a:gd name="connsiteY0" fmla="*/ 745837 h 1133764"/>
              <a:gd name="connsiteX1" fmla="*/ 110837 w 872837"/>
              <a:gd name="connsiteY1" fmla="*/ 371764 h 1133764"/>
              <a:gd name="connsiteX2" fmla="*/ 249382 w 872837"/>
              <a:gd name="connsiteY2" fmla="*/ 53109 h 1133764"/>
              <a:gd name="connsiteX3" fmla="*/ 429491 w 872837"/>
              <a:gd name="connsiteY3" fmla="*/ 53109 h 1133764"/>
              <a:gd name="connsiteX4" fmla="*/ 498764 w 872837"/>
              <a:gd name="connsiteY4" fmla="*/ 302491 h 1133764"/>
              <a:gd name="connsiteX5" fmla="*/ 581891 w 872837"/>
              <a:gd name="connsiteY5" fmla="*/ 759691 h 1133764"/>
              <a:gd name="connsiteX6" fmla="*/ 651164 w 872837"/>
              <a:gd name="connsiteY6" fmla="*/ 995218 h 1133764"/>
              <a:gd name="connsiteX7" fmla="*/ 762000 w 872837"/>
              <a:gd name="connsiteY7" fmla="*/ 1078346 h 1133764"/>
              <a:gd name="connsiteX8" fmla="*/ 872837 w 872837"/>
              <a:gd name="connsiteY8" fmla="*/ 1133764 h 1133764"/>
              <a:gd name="connsiteX0" fmla="*/ 0 w 762000"/>
              <a:gd name="connsiteY0" fmla="*/ 371764 h 1133764"/>
              <a:gd name="connsiteX1" fmla="*/ 138545 w 762000"/>
              <a:gd name="connsiteY1" fmla="*/ 53109 h 1133764"/>
              <a:gd name="connsiteX2" fmla="*/ 318654 w 762000"/>
              <a:gd name="connsiteY2" fmla="*/ 53109 h 1133764"/>
              <a:gd name="connsiteX3" fmla="*/ 387927 w 762000"/>
              <a:gd name="connsiteY3" fmla="*/ 302491 h 1133764"/>
              <a:gd name="connsiteX4" fmla="*/ 471054 w 762000"/>
              <a:gd name="connsiteY4" fmla="*/ 759691 h 1133764"/>
              <a:gd name="connsiteX5" fmla="*/ 540327 w 762000"/>
              <a:gd name="connsiteY5" fmla="*/ 995218 h 1133764"/>
              <a:gd name="connsiteX6" fmla="*/ 651163 w 762000"/>
              <a:gd name="connsiteY6" fmla="*/ 1078346 h 1133764"/>
              <a:gd name="connsiteX7" fmla="*/ 762000 w 762000"/>
              <a:gd name="connsiteY7" fmla="*/ 1133764 h 1133764"/>
              <a:gd name="connsiteX0" fmla="*/ 0 w 623455"/>
              <a:gd name="connsiteY0" fmla="*/ 53109 h 1133764"/>
              <a:gd name="connsiteX1" fmla="*/ 180109 w 623455"/>
              <a:gd name="connsiteY1" fmla="*/ 53109 h 1133764"/>
              <a:gd name="connsiteX2" fmla="*/ 249382 w 623455"/>
              <a:gd name="connsiteY2" fmla="*/ 302491 h 1133764"/>
              <a:gd name="connsiteX3" fmla="*/ 332509 w 623455"/>
              <a:gd name="connsiteY3" fmla="*/ 759691 h 1133764"/>
              <a:gd name="connsiteX4" fmla="*/ 401782 w 623455"/>
              <a:gd name="connsiteY4" fmla="*/ 995218 h 1133764"/>
              <a:gd name="connsiteX5" fmla="*/ 512618 w 623455"/>
              <a:gd name="connsiteY5" fmla="*/ 1078346 h 1133764"/>
              <a:gd name="connsiteX6" fmla="*/ 623455 w 623455"/>
              <a:gd name="connsiteY6" fmla="*/ 1133764 h 1133764"/>
              <a:gd name="connsiteX0" fmla="*/ 0 w 443346"/>
              <a:gd name="connsiteY0" fmla="*/ 0 h 1080655"/>
              <a:gd name="connsiteX1" fmla="*/ 69273 w 443346"/>
              <a:gd name="connsiteY1" fmla="*/ 249382 h 1080655"/>
              <a:gd name="connsiteX2" fmla="*/ 152400 w 443346"/>
              <a:gd name="connsiteY2" fmla="*/ 706582 h 1080655"/>
              <a:gd name="connsiteX3" fmla="*/ 221673 w 443346"/>
              <a:gd name="connsiteY3" fmla="*/ 942109 h 1080655"/>
              <a:gd name="connsiteX4" fmla="*/ 332509 w 443346"/>
              <a:gd name="connsiteY4" fmla="*/ 1025237 h 1080655"/>
              <a:gd name="connsiteX5" fmla="*/ 443346 w 443346"/>
              <a:gd name="connsiteY5" fmla="*/ 1080655 h 108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346" h="1080655">
                <a:moveTo>
                  <a:pt x="0" y="0"/>
                </a:moveTo>
                <a:cubicBezTo>
                  <a:pt x="41564" y="41564"/>
                  <a:pt x="43873" y="131618"/>
                  <a:pt x="69273" y="249382"/>
                </a:cubicBezTo>
                <a:cubicBezTo>
                  <a:pt x="94673" y="367146"/>
                  <a:pt x="127000" y="591128"/>
                  <a:pt x="152400" y="706582"/>
                </a:cubicBezTo>
                <a:cubicBezTo>
                  <a:pt x="177800" y="822037"/>
                  <a:pt x="191655" y="889000"/>
                  <a:pt x="221673" y="942109"/>
                </a:cubicBezTo>
                <a:cubicBezTo>
                  <a:pt x="251691" y="995218"/>
                  <a:pt x="295564" y="1002146"/>
                  <a:pt x="332509" y="1025237"/>
                </a:cubicBezTo>
                <a:cubicBezTo>
                  <a:pt x="369454" y="1048328"/>
                  <a:pt x="406400" y="1064491"/>
                  <a:pt x="443346" y="1080655"/>
                </a:cubicBezTo>
              </a:path>
            </a:pathLst>
          </a:cu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Прямая со стрелкой 11"/>
          <p:cNvCxnSpPr/>
          <p:nvPr/>
        </p:nvCxnSpPr>
        <p:spPr>
          <a:xfrm rot="5400000" flipH="1" flipV="1">
            <a:off x="36481" y="5678503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 flipH="1" flipV="1">
            <a:off x="5680083" y="5892817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2"/>
          <p:cNvSpPr txBox="1">
            <a:spLocks noChangeArrowheads="1"/>
          </p:cNvSpPr>
          <p:nvPr/>
        </p:nvSpPr>
        <p:spPr bwMode="auto">
          <a:xfrm>
            <a:off x="2285984" y="5643578"/>
            <a:ext cx="2143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Edge states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571472" y="621508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928662" y="621508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1214414" y="621508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>
            <a:off x="1928794" y="621508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>
            <a:off x="1571604" y="621508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Овал 20"/>
          <p:cNvSpPr/>
          <p:nvPr/>
        </p:nvSpPr>
        <p:spPr>
          <a:xfrm>
            <a:off x="5715008" y="621508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Овал 21"/>
          <p:cNvSpPr/>
          <p:nvPr/>
        </p:nvSpPr>
        <p:spPr>
          <a:xfrm>
            <a:off x="6000760" y="621508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Овал 22"/>
          <p:cNvSpPr/>
          <p:nvPr/>
        </p:nvSpPr>
        <p:spPr>
          <a:xfrm>
            <a:off x="2643174" y="621508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Овал 23"/>
          <p:cNvSpPr/>
          <p:nvPr/>
        </p:nvSpPr>
        <p:spPr>
          <a:xfrm>
            <a:off x="5357818" y="621508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Овал 24"/>
          <p:cNvSpPr/>
          <p:nvPr/>
        </p:nvSpPr>
        <p:spPr>
          <a:xfrm>
            <a:off x="2285984" y="621508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Овал 25"/>
          <p:cNvSpPr/>
          <p:nvPr/>
        </p:nvSpPr>
        <p:spPr>
          <a:xfrm>
            <a:off x="3714744" y="621508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Овал 26"/>
          <p:cNvSpPr/>
          <p:nvPr/>
        </p:nvSpPr>
        <p:spPr>
          <a:xfrm>
            <a:off x="3000364" y="621508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Овал 27"/>
          <p:cNvSpPr/>
          <p:nvPr/>
        </p:nvSpPr>
        <p:spPr>
          <a:xfrm>
            <a:off x="3357554" y="621508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Овал 28"/>
          <p:cNvSpPr/>
          <p:nvPr/>
        </p:nvSpPr>
        <p:spPr>
          <a:xfrm>
            <a:off x="4071934" y="621508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Овал 29"/>
          <p:cNvSpPr/>
          <p:nvPr/>
        </p:nvSpPr>
        <p:spPr>
          <a:xfrm>
            <a:off x="4429124" y="621508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Овал 30"/>
          <p:cNvSpPr/>
          <p:nvPr/>
        </p:nvSpPr>
        <p:spPr>
          <a:xfrm>
            <a:off x="4786314" y="621508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Овал 31"/>
          <p:cNvSpPr/>
          <p:nvPr/>
        </p:nvSpPr>
        <p:spPr>
          <a:xfrm>
            <a:off x="5072066" y="6215082"/>
            <a:ext cx="21431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" name="Прямоугольник 1"/>
          <p:cNvSpPr>
            <a:spLocks noChangeArrowheads="1"/>
          </p:cNvSpPr>
          <p:nvPr/>
        </p:nvSpPr>
        <p:spPr bwMode="auto">
          <a:xfrm>
            <a:off x="2234712" y="2286001"/>
            <a:ext cx="51571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Electrons and holes in superconductors.</a:t>
            </a:r>
          </a:p>
          <a:p>
            <a:r>
              <a:rPr lang="en-US" sz="2000" b="1" dirty="0" smtClean="0">
                <a:solidFill>
                  <a:srgbClr val="0000FF"/>
                </a:solidFill>
              </a:rPr>
              <a:t>Anomalous averages</a:t>
            </a:r>
            <a:endParaRPr lang="ru-RU" sz="2000" dirty="0"/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417636" y="1000126"/>
          <a:ext cx="1548911" cy="542925"/>
        </p:xfrm>
        <a:graphic>
          <a:graphicData uri="http://schemas.openxmlformats.org/presentationml/2006/ole">
            <p:oleObj spid="_x0000_s136194" name="Формула" r:id="rId4" imgW="876240" imgH="304560" progId="Equation.3">
              <p:embed/>
            </p:oleObj>
          </a:graphicData>
        </a:graphic>
      </p:graphicFrame>
      <p:sp>
        <p:nvSpPr>
          <p:cNvPr id="2060" name="Прямоугольник 4"/>
          <p:cNvSpPr>
            <a:spLocks noChangeArrowheads="1"/>
          </p:cNvSpPr>
          <p:nvPr/>
        </p:nvSpPr>
        <p:spPr bwMode="auto">
          <a:xfrm>
            <a:off x="285720" y="1500174"/>
            <a:ext cx="79217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800" b="1" dirty="0">
                <a:solidFill>
                  <a:srgbClr val="0000FF"/>
                </a:solidFill>
              </a:rPr>
              <a:t>- </a:t>
            </a:r>
            <a:r>
              <a:rPr lang="en-US" sz="1800" b="1" dirty="0" smtClean="0">
                <a:solidFill>
                  <a:srgbClr val="0000FF"/>
                </a:solidFill>
              </a:rPr>
              <a:t>Amplitude of scattering of electron from the state</a:t>
            </a:r>
            <a:r>
              <a:rPr lang="ru-RU" sz="1800" b="1" dirty="0" smtClean="0">
                <a:solidFill>
                  <a:srgbClr val="0000FF"/>
                </a:solidFill>
              </a:rPr>
              <a:t>               </a:t>
            </a:r>
            <a:r>
              <a:rPr lang="en-US" sz="1800" b="1" dirty="0" smtClean="0">
                <a:solidFill>
                  <a:srgbClr val="0000FF"/>
                </a:solidFill>
              </a:rPr>
              <a:t>to the state</a:t>
            </a:r>
            <a:endParaRPr lang="ru-RU" sz="1800" dirty="0"/>
          </a:p>
        </p:txBody>
      </p:sp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6019083" y="1428736"/>
          <a:ext cx="696057" cy="542925"/>
        </p:xfrm>
        <a:graphic>
          <a:graphicData uri="http://schemas.openxmlformats.org/presentationml/2006/ole">
            <p:oleObj spid="_x0000_s136195" name="Формула" r:id="rId5" imgW="393480" imgH="304560" progId="Equation.3">
              <p:embed/>
            </p:oleObj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7929586" y="1427335"/>
          <a:ext cx="696058" cy="542925"/>
        </p:xfrm>
        <a:graphic>
          <a:graphicData uri="http://schemas.openxmlformats.org/presentationml/2006/ole">
            <p:oleObj spid="_x0000_s136196" name="Формула" r:id="rId6" imgW="393480" imgH="304560" progId="Equation.3">
              <p:embed/>
            </p:oleObj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537797" y="3214688"/>
          <a:ext cx="1572357" cy="542925"/>
        </p:xfrm>
        <a:graphic>
          <a:graphicData uri="http://schemas.openxmlformats.org/presentationml/2006/ole">
            <p:oleObj spid="_x0000_s136197" name="Формула" r:id="rId7" imgW="888840" imgH="304560" progId="Equation.3">
              <p:embed/>
            </p:oleObj>
          </a:graphicData>
        </a:graphic>
      </p:graphicFrame>
      <p:sp>
        <p:nvSpPr>
          <p:cNvPr id="2061" name="Прямоугольник 8"/>
          <p:cNvSpPr>
            <a:spLocks noChangeArrowheads="1"/>
          </p:cNvSpPr>
          <p:nvPr/>
        </p:nvSpPr>
        <p:spPr bwMode="auto">
          <a:xfrm>
            <a:off x="2000250" y="3244850"/>
            <a:ext cx="602419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 dirty="0" smtClean="0">
                <a:solidFill>
                  <a:srgbClr val="0000FF"/>
                </a:solidFill>
              </a:rPr>
              <a:t>- </a:t>
            </a:r>
            <a:r>
              <a:rPr lang="en-US" sz="2000" b="1" dirty="0" smtClean="0">
                <a:solidFill>
                  <a:srgbClr val="0000FF"/>
                </a:solidFill>
              </a:rPr>
              <a:t>Amplitude of scattering of electron from the state 			to the hole state</a:t>
            </a:r>
            <a:endParaRPr lang="ru-RU" sz="2000" dirty="0"/>
          </a:p>
        </p:txBody>
      </p:sp>
      <p:graphicFrame>
        <p:nvGraphicFramePr>
          <p:cNvPr id="2054" name="Object 6"/>
          <p:cNvGraphicFramePr>
            <a:graphicFrameLocks noChangeAspect="1"/>
          </p:cNvGraphicFramePr>
          <p:nvPr/>
        </p:nvGraphicFramePr>
        <p:xfrm>
          <a:off x="3143240" y="3571876"/>
          <a:ext cx="696058" cy="542925"/>
        </p:xfrm>
        <a:graphic>
          <a:graphicData uri="http://schemas.openxmlformats.org/presentationml/2006/ole">
            <p:oleObj spid="_x0000_s136198" name="Формула" r:id="rId8" imgW="393480" imgH="304560" progId="Equation.3">
              <p:embed/>
            </p:oleObj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7500958" y="3500438"/>
          <a:ext cx="674077" cy="542925"/>
        </p:xfrm>
        <a:graphic>
          <a:graphicData uri="http://schemas.openxmlformats.org/presentationml/2006/ole">
            <p:oleObj spid="_x0000_s136199" name="Формула" r:id="rId9" imgW="380880" imgH="304560" progId="Equation.3">
              <p:embed/>
            </p:oleObj>
          </a:graphicData>
        </a:graphic>
      </p:graphicFrame>
      <p:sp>
        <p:nvSpPr>
          <p:cNvPr id="12" name="Овал 11"/>
          <p:cNvSpPr/>
          <p:nvPr/>
        </p:nvSpPr>
        <p:spPr bwMode="auto">
          <a:xfrm>
            <a:off x="351693" y="4500564"/>
            <a:ext cx="1186962" cy="1214437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63" name="Овал 12"/>
          <p:cNvSpPr>
            <a:spLocks noChangeArrowheads="1"/>
          </p:cNvSpPr>
          <p:nvPr/>
        </p:nvSpPr>
        <p:spPr bwMode="auto">
          <a:xfrm>
            <a:off x="1208943" y="4357689"/>
            <a:ext cx="131885" cy="142875"/>
          </a:xfrm>
          <a:prstGeom prst="ellipse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4" name="Овал 13"/>
          <p:cNvSpPr>
            <a:spLocks noChangeArrowheads="1"/>
          </p:cNvSpPr>
          <p:nvPr/>
        </p:nvSpPr>
        <p:spPr bwMode="auto">
          <a:xfrm>
            <a:off x="681405" y="5429251"/>
            <a:ext cx="131885" cy="142875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65" name="Прямоугольник 14"/>
          <p:cNvSpPr>
            <a:spLocks noChangeArrowheads="1"/>
          </p:cNvSpPr>
          <p:nvPr/>
        </p:nvSpPr>
        <p:spPr bwMode="auto">
          <a:xfrm>
            <a:off x="1643042" y="4429132"/>
            <a:ext cx="728667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rgbClr val="0000FF"/>
                </a:solidFill>
              </a:rPr>
              <a:t>2 </a:t>
            </a:r>
            <a:r>
              <a:rPr lang="en-US" sz="2000" b="1" dirty="0" smtClean="0">
                <a:solidFill>
                  <a:srgbClr val="0000FF"/>
                </a:solidFill>
              </a:rPr>
              <a:t>coupled </a:t>
            </a:r>
            <a:r>
              <a:rPr lang="en-US" sz="2000" b="1" dirty="0" err="1" smtClean="0">
                <a:solidFill>
                  <a:srgbClr val="0000FF"/>
                </a:solidFill>
              </a:rPr>
              <a:t>Shroedinger</a:t>
            </a:r>
            <a:r>
              <a:rPr lang="en-US" sz="2000" b="1" dirty="0" smtClean="0">
                <a:solidFill>
                  <a:srgbClr val="0000FF"/>
                </a:solidFill>
              </a:rPr>
              <a:t> equations</a:t>
            </a:r>
            <a:r>
              <a:rPr lang="ru-RU" sz="2000" b="1" dirty="0" smtClean="0">
                <a:solidFill>
                  <a:srgbClr val="0000FF"/>
                </a:solidFill>
              </a:rPr>
              <a:t>= </a:t>
            </a:r>
            <a:r>
              <a:rPr lang="en-US" sz="2000" b="1" dirty="0" err="1" smtClean="0">
                <a:solidFill>
                  <a:srgbClr val="0000FF"/>
                </a:solidFill>
              </a:rPr>
              <a:t>Bogolubov</a:t>
            </a:r>
            <a:r>
              <a:rPr lang="en-US" sz="2000" b="1" dirty="0" smtClean="0">
                <a:solidFill>
                  <a:srgbClr val="0000FF"/>
                </a:solidFill>
              </a:rPr>
              <a:t>-de </a:t>
            </a:r>
            <a:r>
              <a:rPr lang="en-US" sz="2000" b="1" dirty="0" err="1" smtClean="0">
                <a:solidFill>
                  <a:srgbClr val="0000FF"/>
                </a:solidFill>
              </a:rPr>
              <a:t>Gennes</a:t>
            </a:r>
            <a:r>
              <a:rPr lang="en-US" sz="2000" b="1" dirty="0" smtClean="0">
                <a:solidFill>
                  <a:srgbClr val="0000FF"/>
                </a:solidFill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</a:rPr>
              <a:t>equaitons</a:t>
            </a:r>
            <a:endParaRPr lang="ru-RU" sz="2000" dirty="0"/>
          </a:p>
        </p:txBody>
      </p:sp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3050931" y="4929189"/>
          <a:ext cx="3118338" cy="860425"/>
        </p:xfrm>
        <a:graphic>
          <a:graphicData uri="http://schemas.openxmlformats.org/presentationml/2006/ole">
            <p:oleObj spid="_x0000_s136200" name="Формула" r:id="rId10" imgW="1765080" imgH="482400" progId="Equation.3">
              <p:embed/>
            </p:oleObj>
          </a:graphicData>
        </a:graphic>
      </p:graphicFrame>
      <p:graphicFrame>
        <p:nvGraphicFramePr>
          <p:cNvPr id="2057" name="Object 10"/>
          <p:cNvGraphicFramePr>
            <a:graphicFrameLocks noChangeAspect="1"/>
          </p:cNvGraphicFramePr>
          <p:nvPr/>
        </p:nvGraphicFramePr>
        <p:xfrm>
          <a:off x="3005505" y="5715000"/>
          <a:ext cx="3149111" cy="928688"/>
        </p:xfrm>
        <a:graphic>
          <a:graphicData uri="http://schemas.openxmlformats.org/presentationml/2006/ole">
            <p:oleObj spid="_x0000_s136201" name="Формула" r:id="rId11" imgW="1650960" imgH="482400" progId="Equation.3">
              <p:embed/>
            </p:oleObj>
          </a:graphicData>
        </a:graphic>
      </p:graphicFrame>
      <p:sp>
        <p:nvSpPr>
          <p:cNvPr id="18" name="Прямоугольник 1"/>
          <p:cNvSpPr>
            <a:spLocks noChangeArrowheads="1"/>
          </p:cNvSpPr>
          <p:nvPr/>
        </p:nvSpPr>
        <p:spPr bwMode="auto">
          <a:xfrm>
            <a:off x="1765790" y="357188"/>
            <a:ext cx="50866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</a:rPr>
              <a:t>Electrons and holes in </a:t>
            </a:r>
            <a:r>
              <a:rPr lang="en-US" sz="2000" b="1" dirty="0" smtClean="0">
                <a:solidFill>
                  <a:srgbClr val="0000FF"/>
                </a:solidFill>
              </a:rPr>
              <a:t>superconductors</a:t>
            </a:r>
            <a:endParaRPr lang="ru-RU" sz="2000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785786" y="142852"/>
            <a:ext cx="792961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Examples of </a:t>
            </a:r>
            <a:r>
              <a:rPr lang="en-US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Majorana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states.</a:t>
            </a:r>
          </a:p>
          <a:p>
            <a:pPr>
              <a:defRPr/>
            </a:pP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InAs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(</a:t>
            </a:r>
            <a:r>
              <a:rPr lang="en-US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InSb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) wire with induced superconductivity 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4" name="Цилиндр 3"/>
          <p:cNvSpPr/>
          <p:nvPr/>
        </p:nvSpPr>
        <p:spPr>
          <a:xfrm rot="5400000">
            <a:off x="4213222" y="-571528"/>
            <a:ext cx="357190" cy="5643602"/>
          </a:xfrm>
          <a:prstGeom prst="can">
            <a:avLst>
              <a:gd name="adj" fmla="val 4410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олилиния 4"/>
          <p:cNvSpPr/>
          <p:nvPr/>
        </p:nvSpPr>
        <p:spPr>
          <a:xfrm rot="21385291">
            <a:off x="1590132" y="1393805"/>
            <a:ext cx="1191080" cy="681752"/>
          </a:xfrm>
          <a:custGeom>
            <a:avLst/>
            <a:gdLst>
              <a:gd name="connsiteX0" fmla="*/ 0 w 1316182"/>
              <a:gd name="connsiteY0" fmla="*/ 1064491 h 1133764"/>
              <a:gd name="connsiteX1" fmla="*/ 304800 w 1316182"/>
              <a:gd name="connsiteY1" fmla="*/ 953655 h 1133764"/>
              <a:gd name="connsiteX2" fmla="*/ 443345 w 1316182"/>
              <a:gd name="connsiteY2" fmla="*/ 745837 h 1133764"/>
              <a:gd name="connsiteX3" fmla="*/ 554182 w 1316182"/>
              <a:gd name="connsiteY3" fmla="*/ 371764 h 1133764"/>
              <a:gd name="connsiteX4" fmla="*/ 692727 w 1316182"/>
              <a:gd name="connsiteY4" fmla="*/ 53109 h 1133764"/>
              <a:gd name="connsiteX5" fmla="*/ 872836 w 1316182"/>
              <a:gd name="connsiteY5" fmla="*/ 53109 h 1133764"/>
              <a:gd name="connsiteX6" fmla="*/ 942109 w 1316182"/>
              <a:gd name="connsiteY6" fmla="*/ 302491 h 1133764"/>
              <a:gd name="connsiteX7" fmla="*/ 1025236 w 1316182"/>
              <a:gd name="connsiteY7" fmla="*/ 759691 h 1133764"/>
              <a:gd name="connsiteX8" fmla="*/ 1094509 w 1316182"/>
              <a:gd name="connsiteY8" fmla="*/ 995218 h 1133764"/>
              <a:gd name="connsiteX9" fmla="*/ 1205345 w 1316182"/>
              <a:gd name="connsiteY9" fmla="*/ 1078346 h 1133764"/>
              <a:gd name="connsiteX10" fmla="*/ 1316182 w 1316182"/>
              <a:gd name="connsiteY10" fmla="*/ 1133764 h 1133764"/>
              <a:gd name="connsiteX0" fmla="*/ 0 w 1011382"/>
              <a:gd name="connsiteY0" fmla="*/ 953655 h 1133764"/>
              <a:gd name="connsiteX1" fmla="*/ 138545 w 1011382"/>
              <a:gd name="connsiteY1" fmla="*/ 745837 h 1133764"/>
              <a:gd name="connsiteX2" fmla="*/ 249382 w 1011382"/>
              <a:gd name="connsiteY2" fmla="*/ 371764 h 1133764"/>
              <a:gd name="connsiteX3" fmla="*/ 387927 w 1011382"/>
              <a:gd name="connsiteY3" fmla="*/ 53109 h 1133764"/>
              <a:gd name="connsiteX4" fmla="*/ 568036 w 1011382"/>
              <a:gd name="connsiteY4" fmla="*/ 53109 h 1133764"/>
              <a:gd name="connsiteX5" fmla="*/ 637309 w 1011382"/>
              <a:gd name="connsiteY5" fmla="*/ 302491 h 1133764"/>
              <a:gd name="connsiteX6" fmla="*/ 720436 w 1011382"/>
              <a:gd name="connsiteY6" fmla="*/ 759691 h 1133764"/>
              <a:gd name="connsiteX7" fmla="*/ 789709 w 1011382"/>
              <a:gd name="connsiteY7" fmla="*/ 995218 h 1133764"/>
              <a:gd name="connsiteX8" fmla="*/ 900545 w 1011382"/>
              <a:gd name="connsiteY8" fmla="*/ 1078346 h 1133764"/>
              <a:gd name="connsiteX9" fmla="*/ 1011382 w 1011382"/>
              <a:gd name="connsiteY9" fmla="*/ 1133764 h 1133764"/>
              <a:gd name="connsiteX0" fmla="*/ 0 w 872837"/>
              <a:gd name="connsiteY0" fmla="*/ 745837 h 1133764"/>
              <a:gd name="connsiteX1" fmla="*/ 110837 w 872837"/>
              <a:gd name="connsiteY1" fmla="*/ 371764 h 1133764"/>
              <a:gd name="connsiteX2" fmla="*/ 249382 w 872837"/>
              <a:gd name="connsiteY2" fmla="*/ 53109 h 1133764"/>
              <a:gd name="connsiteX3" fmla="*/ 429491 w 872837"/>
              <a:gd name="connsiteY3" fmla="*/ 53109 h 1133764"/>
              <a:gd name="connsiteX4" fmla="*/ 498764 w 872837"/>
              <a:gd name="connsiteY4" fmla="*/ 302491 h 1133764"/>
              <a:gd name="connsiteX5" fmla="*/ 581891 w 872837"/>
              <a:gd name="connsiteY5" fmla="*/ 759691 h 1133764"/>
              <a:gd name="connsiteX6" fmla="*/ 651164 w 872837"/>
              <a:gd name="connsiteY6" fmla="*/ 995218 h 1133764"/>
              <a:gd name="connsiteX7" fmla="*/ 762000 w 872837"/>
              <a:gd name="connsiteY7" fmla="*/ 1078346 h 1133764"/>
              <a:gd name="connsiteX8" fmla="*/ 872837 w 872837"/>
              <a:gd name="connsiteY8" fmla="*/ 1133764 h 1133764"/>
              <a:gd name="connsiteX0" fmla="*/ 0 w 762000"/>
              <a:gd name="connsiteY0" fmla="*/ 371764 h 1133764"/>
              <a:gd name="connsiteX1" fmla="*/ 138545 w 762000"/>
              <a:gd name="connsiteY1" fmla="*/ 53109 h 1133764"/>
              <a:gd name="connsiteX2" fmla="*/ 318654 w 762000"/>
              <a:gd name="connsiteY2" fmla="*/ 53109 h 1133764"/>
              <a:gd name="connsiteX3" fmla="*/ 387927 w 762000"/>
              <a:gd name="connsiteY3" fmla="*/ 302491 h 1133764"/>
              <a:gd name="connsiteX4" fmla="*/ 471054 w 762000"/>
              <a:gd name="connsiteY4" fmla="*/ 759691 h 1133764"/>
              <a:gd name="connsiteX5" fmla="*/ 540327 w 762000"/>
              <a:gd name="connsiteY5" fmla="*/ 995218 h 1133764"/>
              <a:gd name="connsiteX6" fmla="*/ 651163 w 762000"/>
              <a:gd name="connsiteY6" fmla="*/ 1078346 h 1133764"/>
              <a:gd name="connsiteX7" fmla="*/ 762000 w 762000"/>
              <a:gd name="connsiteY7" fmla="*/ 1133764 h 1133764"/>
              <a:gd name="connsiteX0" fmla="*/ 0 w 623455"/>
              <a:gd name="connsiteY0" fmla="*/ 53109 h 1133764"/>
              <a:gd name="connsiteX1" fmla="*/ 180109 w 623455"/>
              <a:gd name="connsiteY1" fmla="*/ 53109 h 1133764"/>
              <a:gd name="connsiteX2" fmla="*/ 249382 w 623455"/>
              <a:gd name="connsiteY2" fmla="*/ 302491 h 1133764"/>
              <a:gd name="connsiteX3" fmla="*/ 332509 w 623455"/>
              <a:gd name="connsiteY3" fmla="*/ 759691 h 1133764"/>
              <a:gd name="connsiteX4" fmla="*/ 401782 w 623455"/>
              <a:gd name="connsiteY4" fmla="*/ 995218 h 1133764"/>
              <a:gd name="connsiteX5" fmla="*/ 512618 w 623455"/>
              <a:gd name="connsiteY5" fmla="*/ 1078346 h 1133764"/>
              <a:gd name="connsiteX6" fmla="*/ 623455 w 623455"/>
              <a:gd name="connsiteY6" fmla="*/ 1133764 h 1133764"/>
              <a:gd name="connsiteX0" fmla="*/ 0 w 443346"/>
              <a:gd name="connsiteY0" fmla="*/ 0 h 1080655"/>
              <a:gd name="connsiteX1" fmla="*/ 69273 w 443346"/>
              <a:gd name="connsiteY1" fmla="*/ 249382 h 1080655"/>
              <a:gd name="connsiteX2" fmla="*/ 152400 w 443346"/>
              <a:gd name="connsiteY2" fmla="*/ 706582 h 1080655"/>
              <a:gd name="connsiteX3" fmla="*/ 221673 w 443346"/>
              <a:gd name="connsiteY3" fmla="*/ 942109 h 1080655"/>
              <a:gd name="connsiteX4" fmla="*/ 332509 w 443346"/>
              <a:gd name="connsiteY4" fmla="*/ 1025237 h 1080655"/>
              <a:gd name="connsiteX5" fmla="*/ 443346 w 443346"/>
              <a:gd name="connsiteY5" fmla="*/ 1080655 h 108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346" h="1080655">
                <a:moveTo>
                  <a:pt x="0" y="0"/>
                </a:moveTo>
                <a:cubicBezTo>
                  <a:pt x="41564" y="41564"/>
                  <a:pt x="43873" y="131618"/>
                  <a:pt x="69273" y="249382"/>
                </a:cubicBezTo>
                <a:cubicBezTo>
                  <a:pt x="94673" y="367146"/>
                  <a:pt x="127000" y="591128"/>
                  <a:pt x="152400" y="706582"/>
                </a:cubicBezTo>
                <a:cubicBezTo>
                  <a:pt x="177800" y="822037"/>
                  <a:pt x="191655" y="889000"/>
                  <a:pt x="221673" y="942109"/>
                </a:cubicBezTo>
                <a:cubicBezTo>
                  <a:pt x="251691" y="995218"/>
                  <a:pt x="295564" y="1002146"/>
                  <a:pt x="332509" y="1025237"/>
                </a:cubicBezTo>
                <a:cubicBezTo>
                  <a:pt x="369454" y="1048328"/>
                  <a:pt x="406400" y="1064491"/>
                  <a:pt x="443346" y="1080655"/>
                </a:cubicBezTo>
              </a:path>
            </a:pathLst>
          </a:custGeom>
          <a:noFill/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олилиния 5"/>
          <p:cNvSpPr/>
          <p:nvPr/>
        </p:nvSpPr>
        <p:spPr>
          <a:xfrm flipH="1">
            <a:off x="6031800" y="1428736"/>
            <a:ext cx="1124422" cy="614627"/>
          </a:xfrm>
          <a:custGeom>
            <a:avLst/>
            <a:gdLst>
              <a:gd name="connsiteX0" fmla="*/ 0 w 1316182"/>
              <a:gd name="connsiteY0" fmla="*/ 1064491 h 1133764"/>
              <a:gd name="connsiteX1" fmla="*/ 304800 w 1316182"/>
              <a:gd name="connsiteY1" fmla="*/ 953655 h 1133764"/>
              <a:gd name="connsiteX2" fmla="*/ 443345 w 1316182"/>
              <a:gd name="connsiteY2" fmla="*/ 745837 h 1133764"/>
              <a:gd name="connsiteX3" fmla="*/ 554182 w 1316182"/>
              <a:gd name="connsiteY3" fmla="*/ 371764 h 1133764"/>
              <a:gd name="connsiteX4" fmla="*/ 692727 w 1316182"/>
              <a:gd name="connsiteY4" fmla="*/ 53109 h 1133764"/>
              <a:gd name="connsiteX5" fmla="*/ 872836 w 1316182"/>
              <a:gd name="connsiteY5" fmla="*/ 53109 h 1133764"/>
              <a:gd name="connsiteX6" fmla="*/ 942109 w 1316182"/>
              <a:gd name="connsiteY6" fmla="*/ 302491 h 1133764"/>
              <a:gd name="connsiteX7" fmla="*/ 1025236 w 1316182"/>
              <a:gd name="connsiteY7" fmla="*/ 759691 h 1133764"/>
              <a:gd name="connsiteX8" fmla="*/ 1094509 w 1316182"/>
              <a:gd name="connsiteY8" fmla="*/ 995218 h 1133764"/>
              <a:gd name="connsiteX9" fmla="*/ 1205345 w 1316182"/>
              <a:gd name="connsiteY9" fmla="*/ 1078346 h 1133764"/>
              <a:gd name="connsiteX10" fmla="*/ 1316182 w 1316182"/>
              <a:gd name="connsiteY10" fmla="*/ 1133764 h 1133764"/>
              <a:gd name="connsiteX0" fmla="*/ 0 w 1011382"/>
              <a:gd name="connsiteY0" fmla="*/ 953655 h 1133764"/>
              <a:gd name="connsiteX1" fmla="*/ 138545 w 1011382"/>
              <a:gd name="connsiteY1" fmla="*/ 745837 h 1133764"/>
              <a:gd name="connsiteX2" fmla="*/ 249382 w 1011382"/>
              <a:gd name="connsiteY2" fmla="*/ 371764 h 1133764"/>
              <a:gd name="connsiteX3" fmla="*/ 387927 w 1011382"/>
              <a:gd name="connsiteY3" fmla="*/ 53109 h 1133764"/>
              <a:gd name="connsiteX4" fmla="*/ 568036 w 1011382"/>
              <a:gd name="connsiteY4" fmla="*/ 53109 h 1133764"/>
              <a:gd name="connsiteX5" fmla="*/ 637309 w 1011382"/>
              <a:gd name="connsiteY5" fmla="*/ 302491 h 1133764"/>
              <a:gd name="connsiteX6" fmla="*/ 720436 w 1011382"/>
              <a:gd name="connsiteY6" fmla="*/ 759691 h 1133764"/>
              <a:gd name="connsiteX7" fmla="*/ 789709 w 1011382"/>
              <a:gd name="connsiteY7" fmla="*/ 995218 h 1133764"/>
              <a:gd name="connsiteX8" fmla="*/ 900545 w 1011382"/>
              <a:gd name="connsiteY8" fmla="*/ 1078346 h 1133764"/>
              <a:gd name="connsiteX9" fmla="*/ 1011382 w 1011382"/>
              <a:gd name="connsiteY9" fmla="*/ 1133764 h 1133764"/>
              <a:gd name="connsiteX0" fmla="*/ 0 w 872837"/>
              <a:gd name="connsiteY0" fmla="*/ 745837 h 1133764"/>
              <a:gd name="connsiteX1" fmla="*/ 110837 w 872837"/>
              <a:gd name="connsiteY1" fmla="*/ 371764 h 1133764"/>
              <a:gd name="connsiteX2" fmla="*/ 249382 w 872837"/>
              <a:gd name="connsiteY2" fmla="*/ 53109 h 1133764"/>
              <a:gd name="connsiteX3" fmla="*/ 429491 w 872837"/>
              <a:gd name="connsiteY3" fmla="*/ 53109 h 1133764"/>
              <a:gd name="connsiteX4" fmla="*/ 498764 w 872837"/>
              <a:gd name="connsiteY4" fmla="*/ 302491 h 1133764"/>
              <a:gd name="connsiteX5" fmla="*/ 581891 w 872837"/>
              <a:gd name="connsiteY5" fmla="*/ 759691 h 1133764"/>
              <a:gd name="connsiteX6" fmla="*/ 651164 w 872837"/>
              <a:gd name="connsiteY6" fmla="*/ 995218 h 1133764"/>
              <a:gd name="connsiteX7" fmla="*/ 762000 w 872837"/>
              <a:gd name="connsiteY7" fmla="*/ 1078346 h 1133764"/>
              <a:gd name="connsiteX8" fmla="*/ 872837 w 872837"/>
              <a:gd name="connsiteY8" fmla="*/ 1133764 h 1133764"/>
              <a:gd name="connsiteX0" fmla="*/ 0 w 762000"/>
              <a:gd name="connsiteY0" fmla="*/ 371764 h 1133764"/>
              <a:gd name="connsiteX1" fmla="*/ 138545 w 762000"/>
              <a:gd name="connsiteY1" fmla="*/ 53109 h 1133764"/>
              <a:gd name="connsiteX2" fmla="*/ 318654 w 762000"/>
              <a:gd name="connsiteY2" fmla="*/ 53109 h 1133764"/>
              <a:gd name="connsiteX3" fmla="*/ 387927 w 762000"/>
              <a:gd name="connsiteY3" fmla="*/ 302491 h 1133764"/>
              <a:gd name="connsiteX4" fmla="*/ 471054 w 762000"/>
              <a:gd name="connsiteY4" fmla="*/ 759691 h 1133764"/>
              <a:gd name="connsiteX5" fmla="*/ 540327 w 762000"/>
              <a:gd name="connsiteY5" fmla="*/ 995218 h 1133764"/>
              <a:gd name="connsiteX6" fmla="*/ 651163 w 762000"/>
              <a:gd name="connsiteY6" fmla="*/ 1078346 h 1133764"/>
              <a:gd name="connsiteX7" fmla="*/ 762000 w 762000"/>
              <a:gd name="connsiteY7" fmla="*/ 1133764 h 1133764"/>
              <a:gd name="connsiteX0" fmla="*/ 0 w 623455"/>
              <a:gd name="connsiteY0" fmla="*/ 53109 h 1133764"/>
              <a:gd name="connsiteX1" fmla="*/ 180109 w 623455"/>
              <a:gd name="connsiteY1" fmla="*/ 53109 h 1133764"/>
              <a:gd name="connsiteX2" fmla="*/ 249382 w 623455"/>
              <a:gd name="connsiteY2" fmla="*/ 302491 h 1133764"/>
              <a:gd name="connsiteX3" fmla="*/ 332509 w 623455"/>
              <a:gd name="connsiteY3" fmla="*/ 759691 h 1133764"/>
              <a:gd name="connsiteX4" fmla="*/ 401782 w 623455"/>
              <a:gd name="connsiteY4" fmla="*/ 995218 h 1133764"/>
              <a:gd name="connsiteX5" fmla="*/ 512618 w 623455"/>
              <a:gd name="connsiteY5" fmla="*/ 1078346 h 1133764"/>
              <a:gd name="connsiteX6" fmla="*/ 623455 w 623455"/>
              <a:gd name="connsiteY6" fmla="*/ 1133764 h 1133764"/>
              <a:gd name="connsiteX0" fmla="*/ 0 w 443346"/>
              <a:gd name="connsiteY0" fmla="*/ 0 h 1080655"/>
              <a:gd name="connsiteX1" fmla="*/ 69273 w 443346"/>
              <a:gd name="connsiteY1" fmla="*/ 249382 h 1080655"/>
              <a:gd name="connsiteX2" fmla="*/ 152400 w 443346"/>
              <a:gd name="connsiteY2" fmla="*/ 706582 h 1080655"/>
              <a:gd name="connsiteX3" fmla="*/ 221673 w 443346"/>
              <a:gd name="connsiteY3" fmla="*/ 942109 h 1080655"/>
              <a:gd name="connsiteX4" fmla="*/ 332509 w 443346"/>
              <a:gd name="connsiteY4" fmla="*/ 1025237 h 1080655"/>
              <a:gd name="connsiteX5" fmla="*/ 443346 w 443346"/>
              <a:gd name="connsiteY5" fmla="*/ 1080655 h 10806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43346" h="1080655">
                <a:moveTo>
                  <a:pt x="0" y="0"/>
                </a:moveTo>
                <a:cubicBezTo>
                  <a:pt x="41564" y="41564"/>
                  <a:pt x="43873" y="131618"/>
                  <a:pt x="69273" y="249382"/>
                </a:cubicBezTo>
                <a:cubicBezTo>
                  <a:pt x="94673" y="367146"/>
                  <a:pt x="127000" y="591128"/>
                  <a:pt x="152400" y="706582"/>
                </a:cubicBezTo>
                <a:cubicBezTo>
                  <a:pt x="177800" y="822037"/>
                  <a:pt x="191655" y="889000"/>
                  <a:pt x="221673" y="942109"/>
                </a:cubicBezTo>
                <a:cubicBezTo>
                  <a:pt x="251691" y="995218"/>
                  <a:pt x="295564" y="1002146"/>
                  <a:pt x="332509" y="1025237"/>
                </a:cubicBezTo>
                <a:cubicBezTo>
                  <a:pt x="369454" y="1048328"/>
                  <a:pt x="406400" y="1064491"/>
                  <a:pt x="443346" y="1080655"/>
                </a:cubicBezTo>
              </a:path>
            </a:pathLst>
          </a:custGeom>
          <a:ln w="444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Прямая со стрелкой 6"/>
          <p:cNvCxnSpPr/>
          <p:nvPr/>
        </p:nvCxnSpPr>
        <p:spPr>
          <a:xfrm rot="5400000" flipH="1" flipV="1">
            <a:off x="1035025" y="1606537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 flipH="1" flipV="1">
            <a:off x="6678627" y="1820851"/>
            <a:ext cx="107157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3284528" y="1571612"/>
            <a:ext cx="21431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Edge states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285720" y="2643182"/>
            <a:ext cx="87154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Vortex in 3D topological insulator coupled to superconductor with a hole 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" name="Picture 6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429000"/>
            <a:ext cx="4516455" cy="308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Цилиндр 17"/>
          <p:cNvSpPr/>
          <p:nvPr/>
        </p:nvSpPr>
        <p:spPr>
          <a:xfrm>
            <a:off x="3000364" y="4286256"/>
            <a:ext cx="3214710" cy="1285884"/>
          </a:xfrm>
          <a:prstGeom prst="can">
            <a:avLst>
              <a:gd name="adj" fmla="val 50000"/>
            </a:avLst>
          </a:prstGeom>
          <a:solidFill>
            <a:srgbClr val="FFC000">
              <a:alpha val="3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857224" y="357166"/>
            <a:ext cx="6929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Josephson systems with </a:t>
            </a:r>
            <a:r>
              <a:rPr lang="en-US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Majorana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states.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8364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71934" y="2714620"/>
            <a:ext cx="32956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365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7422" y="928670"/>
            <a:ext cx="3517471" cy="785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3651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599009" y="1857364"/>
            <a:ext cx="3614377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3652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07973" y="2928934"/>
            <a:ext cx="1793183" cy="1438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88769" name="Object 1"/>
          <p:cNvGraphicFramePr>
            <a:graphicFrameLocks noChangeAspect="1"/>
          </p:cNvGraphicFramePr>
          <p:nvPr/>
        </p:nvGraphicFramePr>
        <p:xfrm>
          <a:off x="1857356" y="5313684"/>
          <a:ext cx="585773" cy="463550"/>
        </p:xfrm>
        <a:graphic>
          <a:graphicData uri="http://schemas.openxmlformats.org/presentationml/2006/ole">
            <p:oleObj spid="_x0000_s288769" name="Формула" r:id="rId7" imgW="228600" imgH="177480" progId="Equation.3">
              <p:embed/>
            </p:oleObj>
          </a:graphicData>
        </a:graphic>
      </p:graphicFrame>
      <p:graphicFrame>
        <p:nvGraphicFramePr>
          <p:cNvPr id="288770" name="Object 2"/>
          <p:cNvGraphicFramePr>
            <a:graphicFrameLocks noChangeAspect="1"/>
          </p:cNvGraphicFramePr>
          <p:nvPr/>
        </p:nvGraphicFramePr>
        <p:xfrm>
          <a:off x="2857488" y="5310486"/>
          <a:ext cx="585773" cy="463550"/>
        </p:xfrm>
        <a:graphic>
          <a:graphicData uri="http://schemas.openxmlformats.org/presentationml/2006/ole">
            <p:oleObj spid="_x0000_s288770" name="Формула" r:id="rId8" imgW="228600" imgH="177480" progId="Equation.3">
              <p:embed/>
            </p:oleObj>
          </a:graphicData>
        </a:graphic>
      </p:graphicFrame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1714480" y="5312647"/>
            <a:ext cx="69294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 or       periodicity of Josephson current?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52397" y="2643182"/>
            <a:ext cx="3990975" cy="2173288"/>
            <a:chOff x="4867305" y="1359458"/>
            <a:chExt cx="3990975" cy="2173288"/>
          </a:xfrm>
        </p:grpSpPr>
        <p:sp>
          <p:nvSpPr>
            <p:cNvPr id="11" name="Arc 1031"/>
            <p:cNvSpPr>
              <a:spLocks/>
            </p:cNvSpPr>
            <p:nvPr/>
          </p:nvSpPr>
          <p:spPr bwMode="auto">
            <a:xfrm>
              <a:off x="4949855" y="1411846"/>
              <a:ext cx="1314450" cy="893762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3CB1B1"/>
            </a:solidFill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" name="Arc 1032"/>
            <p:cNvSpPr>
              <a:spLocks/>
            </p:cNvSpPr>
            <p:nvPr/>
          </p:nvSpPr>
          <p:spPr bwMode="auto">
            <a:xfrm flipV="1">
              <a:off x="4949855" y="2567546"/>
              <a:ext cx="1314450" cy="892175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3CB1B1"/>
            </a:solidFill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" name="Arc 1033"/>
            <p:cNvSpPr>
              <a:spLocks/>
            </p:cNvSpPr>
            <p:nvPr/>
          </p:nvSpPr>
          <p:spPr bwMode="auto">
            <a:xfrm flipH="1">
              <a:off x="7380317" y="1359458"/>
              <a:ext cx="1246188" cy="966788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3CB1B1"/>
            </a:solidFill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" name="Arc 1034"/>
            <p:cNvSpPr>
              <a:spLocks/>
            </p:cNvSpPr>
            <p:nvPr/>
          </p:nvSpPr>
          <p:spPr bwMode="auto">
            <a:xfrm flipH="1" flipV="1">
              <a:off x="7380317" y="2567546"/>
              <a:ext cx="1246188" cy="965200"/>
            </a:xfrm>
            <a:custGeom>
              <a:avLst/>
              <a:gdLst>
                <a:gd name="T0" fmla="*/ 0 w 21600"/>
                <a:gd name="T1" fmla="*/ 0 h 21600"/>
                <a:gd name="T2" fmla="*/ 2147483647 w 21600"/>
                <a:gd name="T3" fmla="*/ 2147483647 h 21600"/>
                <a:gd name="T4" fmla="*/ 0 w 21600"/>
                <a:gd name="T5" fmla="*/ 2147483647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3CB1B1"/>
            </a:solidFill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4948369" y="2298643"/>
              <a:ext cx="3672408" cy="270385"/>
            </a:xfrm>
            <a:prstGeom prst="rect">
              <a:avLst/>
            </a:prstGeom>
            <a:solidFill>
              <a:srgbClr val="3CB1B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6" name="Object 2051"/>
            <p:cNvGraphicFramePr>
              <a:graphicFrameLocks noChangeAspect="1"/>
            </p:cNvGraphicFramePr>
            <p:nvPr/>
          </p:nvGraphicFramePr>
          <p:xfrm>
            <a:off x="4978430" y="1740458"/>
            <a:ext cx="698500" cy="400050"/>
          </p:xfrm>
          <a:graphic>
            <a:graphicData uri="http://schemas.openxmlformats.org/presentationml/2006/ole">
              <p:oleObj spid="_x0000_s288771" name="Формула" r:id="rId9" imgW="266400" imgH="164880" progId="Equation.3">
                <p:embed/>
              </p:oleObj>
            </a:graphicData>
          </a:graphic>
        </p:graphicFrame>
        <p:graphicFrame>
          <p:nvGraphicFramePr>
            <p:cNvPr id="17" name="Object 2052"/>
            <p:cNvGraphicFramePr>
              <a:graphicFrameLocks noChangeAspect="1"/>
            </p:cNvGraphicFramePr>
            <p:nvPr/>
          </p:nvGraphicFramePr>
          <p:xfrm>
            <a:off x="8197880" y="1740458"/>
            <a:ext cx="400050" cy="400050"/>
          </p:xfrm>
          <a:graphic>
            <a:graphicData uri="http://schemas.openxmlformats.org/presentationml/2006/ole">
              <p:oleObj spid="_x0000_s288772" name="Формула" r:id="rId10" imgW="152280" imgH="164880" progId="Equation.3">
                <p:embed/>
              </p:oleObj>
            </a:graphicData>
          </a:graphic>
        </p:graphicFrame>
        <p:sp>
          <p:nvSpPr>
            <p:cNvPr id="18" name="Line 1035"/>
            <p:cNvSpPr>
              <a:spLocks noChangeShapeType="1"/>
            </p:cNvSpPr>
            <p:nvPr/>
          </p:nvSpPr>
          <p:spPr bwMode="auto">
            <a:xfrm>
              <a:off x="6264305" y="2305608"/>
              <a:ext cx="1116012" cy="1588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036"/>
            <p:cNvSpPr>
              <a:spLocks noChangeShapeType="1"/>
            </p:cNvSpPr>
            <p:nvPr/>
          </p:nvSpPr>
          <p:spPr bwMode="auto">
            <a:xfrm>
              <a:off x="6264305" y="2567546"/>
              <a:ext cx="1116012" cy="1587"/>
            </a:xfrm>
            <a:prstGeom prst="line">
              <a:avLst/>
            </a:prstGeom>
            <a:noFill/>
            <a:ln w="317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037"/>
            <p:cNvSpPr>
              <a:spLocks/>
            </p:cNvSpPr>
            <p:nvPr/>
          </p:nvSpPr>
          <p:spPr bwMode="auto">
            <a:xfrm>
              <a:off x="4867305" y="1359458"/>
              <a:ext cx="3990975" cy="1195388"/>
            </a:xfrm>
            <a:custGeom>
              <a:avLst/>
              <a:gdLst>
                <a:gd name="T0" fmla="*/ 0 w 2916"/>
                <a:gd name="T1" fmla="*/ 2147483647 h 1092"/>
                <a:gd name="T2" fmla="*/ 2147483647 w 2916"/>
                <a:gd name="T3" fmla="*/ 2147483647 h 1092"/>
                <a:gd name="T4" fmla="*/ 2147483647 w 2916"/>
                <a:gd name="T5" fmla="*/ 2147483647 h 1092"/>
                <a:gd name="T6" fmla="*/ 2147483647 w 2916"/>
                <a:gd name="T7" fmla="*/ 2147483647 h 1092"/>
                <a:gd name="T8" fmla="*/ 2147483647 w 2916"/>
                <a:gd name="T9" fmla="*/ 0 h 1092"/>
                <a:gd name="T10" fmla="*/ 2147483647 w 2916"/>
                <a:gd name="T11" fmla="*/ 2147483647 h 1092"/>
                <a:gd name="T12" fmla="*/ 2147483647 w 2916"/>
                <a:gd name="T13" fmla="*/ 2147483647 h 1092"/>
                <a:gd name="T14" fmla="*/ 2147483647 w 2916"/>
                <a:gd name="T15" fmla="*/ 2147483647 h 1092"/>
                <a:gd name="T16" fmla="*/ 2147483647 w 2916"/>
                <a:gd name="T17" fmla="*/ 2147483647 h 109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2916"/>
                <a:gd name="T28" fmla="*/ 0 h 1092"/>
                <a:gd name="T29" fmla="*/ 2916 w 2916"/>
                <a:gd name="T30" fmla="*/ 1092 h 109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2916" h="1092">
                  <a:moveTo>
                    <a:pt x="0" y="1092"/>
                  </a:moveTo>
                  <a:cubicBezTo>
                    <a:pt x="74" y="1076"/>
                    <a:pt x="292" y="1066"/>
                    <a:pt x="432" y="996"/>
                  </a:cubicBezTo>
                  <a:cubicBezTo>
                    <a:pt x="572" y="926"/>
                    <a:pt x="732" y="784"/>
                    <a:pt x="840" y="672"/>
                  </a:cubicBezTo>
                  <a:cubicBezTo>
                    <a:pt x="948" y="560"/>
                    <a:pt x="982" y="436"/>
                    <a:pt x="1080" y="324"/>
                  </a:cubicBezTo>
                  <a:cubicBezTo>
                    <a:pt x="1178" y="212"/>
                    <a:pt x="1308" y="0"/>
                    <a:pt x="1428" y="0"/>
                  </a:cubicBezTo>
                  <a:cubicBezTo>
                    <a:pt x="1548" y="0"/>
                    <a:pt x="1696" y="198"/>
                    <a:pt x="1800" y="324"/>
                  </a:cubicBezTo>
                  <a:cubicBezTo>
                    <a:pt x="1904" y="450"/>
                    <a:pt x="1958" y="648"/>
                    <a:pt x="2052" y="756"/>
                  </a:cubicBezTo>
                  <a:cubicBezTo>
                    <a:pt x="2146" y="864"/>
                    <a:pt x="2220" y="916"/>
                    <a:pt x="2364" y="972"/>
                  </a:cubicBezTo>
                  <a:cubicBezTo>
                    <a:pt x="2508" y="1028"/>
                    <a:pt x="2801" y="1067"/>
                    <a:pt x="2916" y="1092"/>
                  </a:cubicBezTo>
                </a:path>
              </a:pathLst>
            </a:custGeom>
            <a:noFill/>
            <a:ln w="31750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AutoShape 1047"/>
          <p:cNvSpPr>
            <a:spLocks noChangeArrowheads="1"/>
          </p:cNvSpPr>
          <p:nvPr/>
        </p:nvSpPr>
        <p:spPr bwMode="auto">
          <a:xfrm>
            <a:off x="1733550" y="3938582"/>
            <a:ext cx="495300" cy="762000"/>
          </a:xfrm>
          <a:prstGeom prst="upArrow">
            <a:avLst>
              <a:gd name="adj1" fmla="val 50000"/>
              <a:gd name="adj2" fmla="val 41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Text Box 1048"/>
          <p:cNvSpPr txBox="1">
            <a:spLocks noChangeArrowheads="1"/>
          </p:cNvSpPr>
          <p:nvPr/>
        </p:nvSpPr>
        <p:spPr bwMode="auto">
          <a:xfrm>
            <a:off x="165100" y="4700582"/>
            <a:ext cx="34178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solidFill>
                  <a:schemeClr val="accent2"/>
                </a:solidFill>
              </a:rPr>
              <a:t>Bound </a:t>
            </a:r>
            <a:r>
              <a:rPr lang="en-US" sz="1800" b="1" dirty="0" err="1">
                <a:solidFill>
                  <a:schemeClr val="accent2"/>
                </a:solidFill>
              </a:rPr>
              <a:t>quasiparticle</a:t>
            </a:r>
            <a:r>
              <a:rPr lang="en-US" sz="1800" b="1" dirty="0">
                <a:solidFill>
                  <a:schemeClr val="accent2"/>
                </a:solidFill>
              </a:rPr>
              <a:t> states</a:t>
            </a:r>
            <a:endParaRPr lang="ru-RU" sz="1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7158" y="357166"/>
            <a:ext cx="857256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Idea of manipulation and braiding of </a:t>
            </a:r>
            <a:r>
              <a:rPr lang="en-US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Majorana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states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87746" name="Object 2"/>
          <p:cNvGraphicFramePr>
            <a:graphicFrameLocks noChangeAspect="1"/>
          </p:cNvGraphicFramePr>
          <p:nvPr/>
        </p:nvGraphicFramePr>
        <p:xfrm>
          <a:off x="1428728" y="1500174"/>
          <a:ext cx="6375400" cy="663575"/>
        </p:xfrm>
        <a:graphic>
          <a:graphicData uri="http://schemas.openxmlformats.org/presentationml/2006/ole">
            <p:oleObj spid="_x0000_s287746" name="Формула" r:id="rId3" imgW="2628720" imgH="253800" progId="Equation.3">
              <p:embed/>
            </p:oleObj>
          </a:graphicData>
        </a:graphic>
      </p:graphicFrame>
      <p:sp>
        <p:nvSpPr>
          <p:cNvPr id="4" name="Круговая стрелка 3"/>
          <p:cNvSpPr/>
          <p:nvPr/>
        </p:nvSpPr>
        <p:spPr>
          <a:xfrm>
            <a:off x="2928926" y="1071546"/>
            <a:ext cx="714380" cy="1000132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Круговая стрелка 4"/>
          <p:cNvSpPr/>
          <p:nvPr/>
        </p:nvSpPr>
        <p:spPr>
          <a:xfrm flipH="1" flipV="1">
            <a:off x="2928926" y="1643050"/>
            <a:ext cx="714380" cy="928694"/>
          </a:xfrm>
          <a:prstGeom prst="circular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aphicFrame>
        <p:nvGraphicFramePr>
          <p:cNvPr id="287747" name="Object 3"/>
          <p:cNvGraphicFramePr>
            <a:graphicFrameLocks noChangeAspect="1"/>
          </p:cNvGraphicFramePr>
          <p:nvPr/>
        </p:nvGraphicFramePr>
        <p:xfrm>
          <a:off x="5214942" y="2643182"/>
          <a:ext cx="892175" cy="530225"/>
        </p:xfrm>
        <a:graphic>
          <a:graphicData uri="http://schemas.openxmlformats.org/presentationml/2006/ole">
            <p:oleObj spid="_x0000_s287747" name="Формула" r:id="rId4" imgW="368280" imgH="203040" progId="Equation.3">
              <p:embed/>
            </p:oleObj>
          </a:graphicData>
        </a:graphic>
      </p:graphicFrame>
      <p:graphicFrame>
        <p:nvGraphicFramePr>
          <p:cNvPr id="287748" name="Object 4"/>
          <p:cNvGraphicFramePr>
            <a:graphicFrameLocks noChangeAspect="1"/>
          </p:cNvGraphicFramePr>
          <p:nvPr/>
        </p:nvGraphicFramePr>
        <p:xfrm>
          <a:off x="6572264" y="2714620"/>
          <a:ext cx="954088" cy="430213"/>
        </p:xfrm>
        <a:graphic>
          <a:graphicData uri="http://schemas.openxmlformats.org/presentationml/2006/ole">
            <p:oleObj spid="_x0000_s287748" name="Формула" r:id="rId5" imgW="393480" imgH="164880" progId="Equation.3">
              <p:embed/>
            </p:oleObj>
          </a:graphicData>
        </a:graphic>
      </p:graphicFrame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571440" y="2643182"/>
            <a:ext cx="80725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Standard quantum mechanics:		or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85720" y="3429000"/>
            <a:ext cx="807252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Q: Can 	be an arbitrary phase factor, or operator?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87749" name="Object 5"/>
          <p:cNvGraphicFramePr>
            <a:graphicFrameLocks noChangeAspect="1"/>
          </p:cNvGraphicFramePr>
          <p:nvPr/>
        </p:nvGraphicFramePr>
        <p:xfrm>
          <a:off x="1557337" y="3357553"/>
          <a:ext cx="492125" cy="530225"/>
        </p:xfrm>
        <a:graphic>
          <a:graphicData uri="http://schemas.openxmlformats.org/presentationml/2006/ole">
            <p:oleObj spid="_x0000_s287749" name="Формула" r:id="rId6" imgW="203040" imgH="203040" progId="Equation.3">
              <p:embed/>
            </p:oleObj>
          </a:graphicData>
        </a:graphic>
      </p:graphicFrame>
      <p:sp>
        <p:nvSpPr>
          <p:cNvPr id="11" name="Text Box 2"/>
          <p:cNvSpPr txBox="1">
            <a:spLocks noChangeArrowheads="1"/>
          </p:cNvSpPr>
          <p:nvPr/>
        </p:nvSpPr>
        <p:spPr bwMode="auto">
          <a:xfrm>
            <a:off x="214282" y="4286256"/>
            <a:ext cx="864399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Related Q: How does an ensemble of </a:t>
            </a:r>
            <a:r>
              <a:rPr lang="en-US" sz="2000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Majorana</a:t>
            </a:r>
            <a:r>
              <a:rPr 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 particles arrange in pairs?</a:t>
            </a:r>
          </a:p>
          <a:p>
            <a:pPr>
              <a:defRPr/>
            </a:pPr>
            <a:r>
              <a:rPr lang="en-US" sz="2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Degenerate ground state?</a:t>
            </a:r>
            <a:endParaRPr lang="ru-RU" sz="2000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428860" y="5643578"/>
            <a:ext cx="571504" cy="5715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Овал 12"/>
          <p:cNvSpPr/>
          <p:nvPr/>
        </p:nvSpPr>
        <p:spPr>
          <a:xfrm>
            <a:off x="4572000" y="5072074"/>
            <a:ext cx="571504" cy="5715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Овал 13"/>
          <p:cNvSpPr/>
          <p:nvPr/>
        </p:nvSpPr>
        <p:spPr>
          <a:xfrm>
            <a:off x="3357554" y="5143512"/>
            <a:ext cx="571504" cy="5715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Овал 14"/>
          <p:cNvSpPr/>
          <p:nvPr/>
        </p:nvSpPr>
        <p:spPr>
          <a:xfrm>
            <a:off x="7572396" y="5786454"/>
            <a:ext cx="571504" cy="5715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Овал 15"/>
          <p:cNvSpPr/>
          <p:nvPr/>
        </p:nvSpPr>
        <p:spPr>
          <a:xfrm>
            <a:off x="5429256" y="5715016"/>
            <a:ext cx="571504" cy="5715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Овал 16"/>
          <p:cNvSpPr/>
          <p:nvPr/>
        </p:nvSpPr>
        <p:spPr>
          <a:xfrm>
            <a:off x="6572264" y="5072074"/>
            <a:ext cx="571504" cy="5715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Овал 17"/>
          <p:cNvSpPr/>
          <p:nvPr/>
        </p:nvSpPr>
        <p:spPr>
          <a:xfrm>
            <a:off x="4071934" y="5857892"/>
            <a:ext cx="571504" cy="5715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Овал 18"/>
          <p:cNvSpPr/>
          <p:nvPr/>
        </p:nvSpPr>
        <p:spPr>
          <a:xfrm rot="21255679">
            <a:off x="2970913" y="5072074"/>
            <a:ext cx="2500330" cy="714380"/>
          </a:xfrm>
          <a:prstGeom prst="ellipse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Овал 19"/>
          <p:cNvSpPr/>
          <p:nvPr/>
        </p:nvSpPr>
        <p:spPr>
          <a:xfrm rot="2091684">
            <a:off x="6052007" y="5293928"/>
            <a:ext cx="2500330" cy="714380"/>
          </a:xfrm>
          <a:prstGeom prst="ellipse">
            <a:avLst/>
          </a:prstGeom>
          <a:solidFill>
            <a:srgbClr val="FF0000">
              <a:alpha val="27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357158" y="357166"/>
            <a:ext cx="442915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Braiding in </a:t>
            </a:r>
            <a:r>
              <a:rPr lang="en-US" b="1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nanowires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by gates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282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3436168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Овал 3"/>
          <p:cNvSpPr/>
          <p:nvPr/>
        </p:nvSpPr>
        <p:spPr>
          <a:xfrm>
            <a:off x="6286512" y="928670"/>
            <a:ext cx="571504" cy="5715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Овал 4"/>
          <p:cNvSpPr/>
          <p:nvPr/>
        </p:nvSpPr>
        <p:spPr>
          <a:xfrm>
            <a:off x="6143636" y="1928802"/>
            <a:ext cx="571504" cy="5715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Выгнутая вправо стрелка 5"/>
          <p:cNvSpPr/>
          <p:nvPr/>
        </p:nvSpPr>
        <p:spPr>
          <a:xfrm>
            <a:off x="7072330" y="1285860"/>
            <a:ext cx="428628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 flipH="1" flipV="1">
            <a:off x="5500694" y="1142984"/>
            <a:ext cx="428628" cy="107157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6438912" y="3286124"/>
            <a:ext cx="571504" cy="5715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Овал 8"/>
          <p:cNvSpPr/>
          <p:nvPr/>
        </p:nvSpPr>
        <p:spPr>
          <a:xfrm>
            <a:off x="6500826" y="4214818"/>
            <a:ext cx="571504" cy="571504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Выгнутая вправо стрелка 9"/>
          <p:cNvSpPr/>
          <p:nvPr/>
        </p:nvSpPr>
        <p:spPr>
          <a:xfrm>
            <a:off x="7215206" y="3429000"/>
            <a:ext cx="1152532" cy="207170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Выгнутая вправо стрелка 11"/>
          <p:cNvSpPr/>
          <p:nvPr/>
        </p:nvSpPr>
        <p:spPr>
          <a:xfrm flipH="1" flipV="1">
            <a:off x="5000628" y="3214686"/>
            <a:ext cx="1366846" cy="222410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 Box 2"/>
          <p:cNvSpPr txBox="1">
            <a:spLocks noChangeArrowheads="1"/>
          </p:cNvSpPr>
          <p:nvPr/>
        </p:nvSpPr>
        <p:spPr bwMode="auto">
          <a:xfrm>
            <a:off x="4929158" y="285728"/>
            <a:ext cx="385768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Braiding in vortex arrays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5286380" y="5929330"/>
            <a:ext cx="33575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b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Q: Dissipation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???</a:t>
            </a:r>
            <a:endParaRPr lang="ru-RU" b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928926" y="214290"/>
            <a:ext cx="3786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conclusions</a:t>
            </a:r>
            <a:endParaRPr lang="ru-RU" sz="2800" b="1" i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285720" y="928670"/>
            <a:ext cx="8572560" cy="2308324"/>
          </a:xfrm>
          <a:prstGeom prst="rect">
            <a:avLst/>
          </a:prstGeom>
          <a:solidFill>
            <a:srgbClr val="FFFF99"/>
          </a:solidFill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Clr>
                <a:schemeClr val="accent2"/>
              </a:buClr>
              <a:buFontTx/>
              <a:buChar char="•"/>
            </a:pPr>
            <a:r>
              <a:rPr lang="en-US" b="1" dirty="0" smtClean="0">
                <a:solidFill>
                  <a:schemeClr val="accent2"/>
                </a:solidFill>
              </a:rPr>
              <a:t> 	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topologically nontrivial states can be creating in 	superconductors with non s-wave pairing</a:t>
            </a:r>
          </a:p>
          <a:p>
            <a:pPr>
              <a:buClr>
                <a:schemeClr val="accent2"/>
              </a:buClr>
              <a:buFontTx/>
              <a:buChar char="•"/>
            </a:pPr>
            <a:endParaRPr lang="en-US" b="1" dirty="0" smtClean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 	one can engineer the effective pairing in hybrids</a:t>
            </a:r>
            <a:endParaRPr lang="ru-RU" b="1" dirty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buClr>
                <a:schemeClr val="accent2"/>
              </a:buClr>
            </a:pPr>
            <a:endParaRPr lang="ru-RU" sz="2400" b="1" dirty="0">
              <a:solidFill>
                <a:srgbClr val="0000FF"/>
              </a:solidFill>
              <a:cs typeface="Times New Roman" pitchFamily="18" charset="0"/>
            </a:endParaRPr>
          </a:p>
          <a:p>
            <a:pPr>
              <a:buClr>
                <a:schemeClr val="accent2"/>
              </a:buClr>
              <a:buFontTx/>
              <a:buChar char="•"/>
            </a:pPr>
            <a:r>
              <a:rPr lang="ru-RU" sz="2400" b="1" dirty="0">
                <a:solidFill>
                  <a:srgbClr val="0000FF"/>
                </a:solidFill>
                <a:cs typeface="Times New Roman" pitchFamily="18" charset="0"/>
              </a:rPr>
              <a:t>  </a:t>
            </a:r>
            <a:r>
              <a:rPr lang="en-US" sz="2400" b="1" dirty="0" smtClean="0">
                <a:solidFill>
                  <a:srgbClr val="0000FF"/>
                </a:solidFill>
                <a:cs typeface="Times New Roman" pitchFamily="18" charset="0"/>
              </a:rPr>
              <a:t>	new physics of 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manipulation of </a:t>
            </a:r>
            <a:r>
              <a:rPr lang="en-US" b="1" dirty="0" err="1" smtClean="0">
                <a:solidFill>
                  <a:srgbClr val="0000FF"/>
                </a:solidFill>
                <a:cs typeface="Times New Roman" pitchFamily="18" charset="0"/>
              </a:rPr>
              <a:t>Majorana</a:t>
            </a:r>
            <a:r>
              <a:rPr lang="en-US" b="1" dirty="0" smtClean="0">
                <a:solidFill>
                  <a:srgbClr val="0000FF"/>
                </a:solidFill>
                <a:cs typeface="Times New Roman" pitchFamily="18" charset="0"/>
              </a:rPr>
              <a:t> states</a:t>
            </a:r>
            <a:endParaRPr lang="ru-RU" sz="2400" b="1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571736" y="3643314"/>
            <a:ext cx="37862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references</a:t>
            </a:r>
            <a:endParaRPr lang="ru-RU" sz="2800" b="1" i="1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6276996"/>
            <a:ext cx="8806352" cy="509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4836" y="4967297"/>
            <a:ext cx="8572560" cy="527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4836" y="5610239"/>
            <a:ext cx="8794321" cy="547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1601" name="Picture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4143380"/>
            <a:ext cx="508635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81602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4282" y="4429132"/>
            <a:ext cx="4157667" cy="456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"/>
          <p:cNvSpPr txBox="1">
            <a:spLocks noChangeArrowheads="1"/>
          </p:cNvSpPr>
          <p:nvPr/>
        </p:nvSpPr>
        <p:spPr bwMode="auto">
          <a:xfrm>
            <a:off x="214282" y="214290"/>
            <a:ext cx="878684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b="1" i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Some problems to be solved after lectures</a:t>
            </a:r>
          </a:p>
          <a:p>
            <a:pPr algn="ctr">
              <a:defRPr/>
            </a:pPr>
            <a:endParaRPr lang="en-US" sz="2800" b="1" i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>
              <a:buAutoNum type="arabicPeriod"/>
              <a:defRPr/>
            </a:pPr>
            <a:r>
              <a:rPr 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Solve the </a:t>
            </a:r>
            <a:r>
              <a:rPr lang="en-US" sz="28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Volkov-Pankratov</a:t>
            </a:r>
            <a:r>
              <a:rPr 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problem (find localized states at the interface with the band inversion) for the particular case of the step-like profile </a:t>
            </a:r>
          </a:p>
          <a:p>
            <a:pPr marL="514350" indent="-514350">
              <a:buAutoNum type="arabicPeriod"/>
              <a:defRPr/>
            </a:pPr>
            <a:endParaRPr lang="en-US" sz="2800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>
              <a:buAutoNum type="arabicPeriod"/>
              <a:defRPr/>
            </a:pPr>
            <a:r>
              <a:rPr 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Solve the Andreev equation (find the </a:t>
            </a:r>
            <a:r>
              <a:rPr lang="en-US" sz="28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subgap</a:t>
            </a:r>
            <a:r>
              <a:rPr 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localized state) in the step-like gap profile.</a:t>
            </a:r>
          </a:p>
          <a:p>
            <a:pPr marL="514350" indent="-514350">
              <a:defRPr/>
            </a:pPr>
            <a:endParaRPr lang="en-US" sz="2800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514350" indent="-514350">
              <a:defRPr/>
            </a:pPr>
            <a:r>
              <a:rPr 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2a. Find the localized </a:t>
            </a:r>
            <a:r>
              <a:rPr lang="en-US" sz="2800" dirty="0" err="1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subgap</a:t>
            </a:r>
            <a:r>
              <a:rPr 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state at the end of a superconducting wire with p-wave pairing</a:t>
            </a:r>
            <a:endParaRPr lang="ru-RU" sz="2800" dirty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54274" name="Object 2"/>
          <p:cNvGraphicFramePr>
            <a:graphicFrameLocks noChangeAspect="1"/>
          </p:cNvGraphicFramePr>
          <p:nvPr/>
        </p:nvGraphicFramePr>
        <p:xfrm>
          <a:off x="3714744" y="2428868"/>
          <a:ext cx="2292350" cy="522288"/>
        </p:xfrm>
        <a:graphic>
          <a:graphicData uri="http://schemas.openxmlformats.org/presentationml/2006/ole">
            <p:oleObj spid="_x0000_s252930" name="Формула" r:id="rId3" imgW="965160" imgH="241200" progId="Equation.3">
              <p:embed/>
            </p:oleObj>
          </a:graphicData>
        </a:graphic>
      </p:graphicFrame>
      <p:graphicFrame>
        <p:nvGraphicFramePr>
          <p:cNvPr id="54275" name="Object 3"/>
          <p:cNvGraphicFramePr>
            <a:graphicFrameLocks noChangeAspect="1"/>
          </p:cNvGraphicFramePr>
          <p:nvPr/>
        </p:nvGraphicFramePr>
        <p:xfrm>
          <a:off x="3143240" y="3714752"/>
          <a:ext cx="2171700" cy="439737"/>
        </p:xfrm>
        <a:graphic>
          <a:graphicData uri="http://schemas.openxmlformats.org/presentationml/2006/ole">
            <p:oleObj spid="_x0000_s252931" name="Формула" r:id="rId4" imgW="914400" imgH="203040" progId="Equation.3">
              <p:embed/>
            </p:oleObj>
          </a:graphicData>
        </a:graphic>
      </p:graphicFrame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214314" y="5572140"/>
            <a:ext cx="8786842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14350" indent="-514350">
              <a:defRPr/>
            </a:pP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3. Solve them and send to</a:t>
            </a:r>
          </a:p>
          <a:p>
            <a:pPr marL="514350" indent="-514350">
              <a:defRPr/>
            </a:pPr>
            <a:r>
              <a:rPr lang="en-US" sz="28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					</a:t>
            </a:r>
            <a:r>
              <a:rPr lang="en-US" sz="28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melnikov@ipmras.ru</a:t>
            </a:r>
            <a:endParaRPr lang="ru-RU" sz="2800" dirty="0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252932" name="Object 4"/>
          <p:cNvGraphicFramePr>
            <a:graphicFrameLocks noChangeAspect="1"/>
          </p:cNvGraphicFramePr>
          <p:nvPr/>
        </p:nvGraphicFramePr>
        <p:xfrm>
          <a:off x="2978150" y="5045075"/>
          <a:ext cx="2503488" cy="495300"/>
        </p:xfrm>
        <a:graphic>
          <a:graphicData uri="http://schemas.openxmlformats.org/presentationml/2006/ole">
            <p:oleObj spid="_x0000_s252932" name="Формула" r:id="rId5" imgW="1054080" imgH="228600" progId="Equation.3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Text Box 3075"/>
          <p:cNvSpPr txBox="1">
            <a:spLocks noChangeArrowheads="1"/>
          </p:cNvSpPr>
          <p:nvPr/>
        </p:nvSpPr>
        <p:spPr bwMode="auto">
          <a:xfrm>
            <a:off x="1538654" y="663575"/>
            <a:ext cx="5808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l"/>
            <a:r>
              <a:rPr lang="en-US" sz="2400" b="1" dirty="0" smtClean="0">
                <a:solidFill>
                  <a:srgbClr val="FF0000"/>
                </a:solidFill>
              </a:rPr>
              <a:t>Homogeneous superconducting state</a:t>
            </a:r>
            <a:r>
              <a:rPr lang="ru-RU" sz="2400" b="1" dirty="0" smtClean="0">
                <a:solidFill>
                  <a:srgbClr val="FF0000"/>
                </a:solidFill>
              </a:rPr>
              <a:t>:</a:t>
            </a:r>
            <a:endParaRPr lang="ru-RU" sz="2400" b="1" dirty="0">
              <a:solidFill>
                <a:srgbClr val="FF000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 bwMode="auto">
          <a:xfrm rot="16200000" flipH="1">
            <a:off x="4031091" y="3632994"/>
            <a:ext cx="1357312" cy="5715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" name="Прямая соединительная линия 3"/>
          <p:cNvCxnSpPr/>
          <p:nvPr/>
        </p:nvCxnSpPr>
        <p:spPr bwMode="auto">
          <a:xfrm rot="5400000">
            <a:off x="4597829" y="3637757"/>
            <a:ext cx="1366837" cy="5715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83" name="Прямая со стрелкой 65"/>
          <p:cNvCxnSpPr>
            <a:cxnSpLocks noChangeShapeType="1"/>
          </p:cNvCxnSpPr>
          <p:nvPr/>
        </p:nvCxnSpPr>
        <p:spPr bwMode="auto">
          <a:xfrm rot="5400000">
            <a:off x="4456785" y="4274467"/>
            <a:ext cx="500063" cy="2931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graphicFrame>
        <p:nvGraphicFramePr>
          <p:cNvPr id="3074" name="Object 48"/>
          <p:cNvGraphicFramePr>
            <a:graphicFrameLocks noChangeAspect="1"/>
          </p:cNvGraphicFramePr>
          <p:nvPr/>
        </p:nvGraphicFramePr>
        <p:xfrm>
          <a:off x="4278923" y="4025900"/>
          <a:ext cx="298938" cy="350838"/>
        </p:xfrm>
        <a:graphic>
          <a:graphicData uri="http://schemas.openxmlformats.org/presentationml/2006/ole">
            <p:oleObj spid="_x0000_s137218" name="Формула" r:id="rId4" imgW="139680" imgH="164880" progId="Equation.3">
              <p:embed/>
            </p:oleObj>
          </a:graphicData>
        </a:graphic>
      </p:graphicFrame>
      <p:cxnSp>
        <p:nvCxnSpPr>
          <p:cNvPr id="3084" name="Прямая со стрелкой 75"/>
          <p:cNvCxnSpPr>
            <a:cxnSpLocks noChangeShapeType="1"/>
          </p:cNvCxnSpPr>
          <p:nvPr/>
        </p:nvCxnSpPr>
        <p:spPr bwMode="auto">
          <a:xfrm>
            <a:off x="4582258" y="4595814"/>
            <a:ext cx="1840523" cy="1587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3085" name="Прямая со стрелкой 79"/>
          <p:cNvCxnSpPr>
            <a:cxnSpLocks noChangeShapeType="1"/>
          </p:cNvCxnSpPr>
          <p:nvPr/>
        </p:nvCxnSpPr>
        <p:spPr bwMode="auto">
          <a:xfrm rot="5400000" flipH="1" flipV="1">
            <a:off x="4101795" y="3775136"/>
            <a:ext cx="1785938" cy="1466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arrow" w="med" len="med"/>
          </a:ln>
        </p:spPr>
      </p:cxnSp>
      <p:graphicFrame>
        <p:nvGraphicFramePr>
          <p:cNvPr id="3075" name="Object 1032"/>
          <p:cNvGraphicFramePr>
            <a:graphicFrameLocks noChangeAspect="1"/>
          </p:cNvGraphicFramePr>
          <p:nvPr/>
        </p:nvGraphicFramePr>
        <p:xfrm>
          <a:off x="5033597" y="2786063"/>
          <a:ext cx="218342" cy="239712"/>
        </p:xfrm>
        <a:graphic>
          <a:graphicData uri="http://schemas.openxmlformats.org/presentationml/2006/ole">
            <p:oleObj spid="_x0000_s137219" name="Формула" r:id="rId5" imgW="126720" imgH="139680" progId="Equation.3">
              <p:embed/>
            </p:oleObj>
          </a:graphicData>
        </a:graphic>
      </p:graphicFrame>
      <p:graphicFrame>
        <p:nvGraphicFramePr>
          <p:cNvPr id="3076" name="Object 50"/>
          <p:cNvGraphicFramePr>
            <a:graphicFrameLocks noChangeAspect="1"/>
          </p:cNvGraphicFramePr>
          <p:nvPr/>
        </p:nvGraphicFramePr>
        <p:xfrm>
          <a:off x="6137031" y="4240213"/>
          <a:ext cx="218343" cy="304800"/>
        </p:xfrm>
        <a:graphic>
          <a:graphicData uri="http://schemas.openxmlformats.org/presentationml/2006/ole">
            <p:oleObj spid="_x0000_s137220" name="Формула" r:id="rId6" imgW="126720" imgH="177480" progId="Equation.3">
              <p:embed/>
            </p:oleObj>
          </a:graphicData>
        </a:graphic>
      </p:graphicFrame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4868008" y="4708525"/>
          <a:ext cx="328246" cy="369888"/>
        </p:xfrm>
        <a:graphic>
          <a:graphicData uri="http://schemas.openxmlformats.org/presentationml/2006/ole">
            <p:oleObj spid="_x0000_s137221" name="Формула" r:id="rId7" imgW="190440" imgH="215640" progId="Equation.3">
              <p:embed/>
            </p:oleObj>
          </a:graphicData>
        </a:graphic>
      </p:graphicFrame>
      <p:sp>
        <p:nvSpPr>
          <p:cNvPr id="3086" name="Text Box 3081"/>
          <p:cNvSpPr txBox="1">
            <a:spLocks noChangeArrowheads="1"/>
          </p:cNvSpPr>
          <p:nvPr/>
        </p:nvSpPr>
        <p:spPr bwMode="auto">
          <a:xfrm>
            <a:off x="785786" y="4000504"/>
            <a:ext cx="282320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Superconducting gap</a:t>
            </a:r>
            <a:endParaRPr lang="ru-RU" sz="2000" b="1" dirty="0"/>
          </a:p>
        </p:txBody>
      </p:sp>
      <p:sp>
        <p:nvSpPr>
          <p:cNvPr id="3087" name="Полилиния 18"/>
          <p:cNvSpPr>
            <a:spLocks/>
          </p:cNvSpPr>
          <p:nvPr/>
        </p:nvSpPr>
        <p:spPr bwMode="auto">
          <a:xfrm>
            <a:off x="4519246" y="3357564"/>
            <a:ext cx="970085" cy="674687"/>
          </a:xfrm>
          <a:custGeom>
            <a:avLst/>
            <a:gdLst>
              <a:gd name="T0" fmla="*/ 0 w 970789"/>
              <a:gd name="T1" fmla="*/ 40031 h 674729"/>
              <a:gd name="T2" fmla="*/ 2326289 w 970789"/>
              <a:gd name="T3" fmla="*/ 524510 h 674729"/>
              <a:gd name="T4" fmla="*/ 4150432 w 970789"/>
              <a:gd name="T5" fmla="*/ 667144 h 674729"/>
              <a:gd name="T6" fmla="*/ 6128907 w 970789"/>
              <a:gd name="T7" fmla="*/ 485886 h 674729"/>
              <a:gd name="T8" fmla="*/ 8262958 w 970789"/>
              <a:gd name="T9" fmla="*/ 0 h 67472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970789"/>
              <a:gd name="T16" fmla="*/ 0 h 674729"/>
              <a:gd name="T17" fmla="*/ 970789 w 970789"/>
              <a:gd name="T18" fmla="*/ 674729 h 67472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970789" h="674729">
                <a:moveTo>
                  <a:pt x="0" y="40085"/>
                </a:moveTo>
                <a:cubicBezTo>
                  <a:pt x="157316" y="353488"/>
                  <a:pt x="192037" y="420702"/>
                  <a:pt x="273307" y="525401"/>
                </a:cubicBezTo>
                <a:cubicBezTo>
                  <a:pt x="354577" y="630100"/>
                  <a:pt x="413161" y="674729"/>
                  <a:pt x="487621" y="668278"/>
                </a:cubicBezTo>
                <a:cubicBezTo>
                  <a:pt x="562081" y="661827"/>
                  <a:pt x="639538" y="598076"/>
                  <a:pt x="720066" y="486696"/>
                </a:cubicBezTo>
                <a:cubicBezTo>
                  <a:pt x="800594" y="375316"/>
                  <a:pt x="885985" y="178209"/>
                  <a:pt x="970789" y="0"/>
                </a:cubicBezTo>
              </a:path>
            </a:pathLst>
          </a:cu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aphicFrame>
        <p:nvGraphicFramePr>
          <p:cNvPr id="3078" name="Object 8"/>
          <p:cNvGraphicFramePr>
            <a:graphicFrameLocks noChangeAspect="1"/>
          </p:cNvGraphicFramePr>
          <p:nvPr/>
        </p:nvGraphicFramePr>
        <p:xfrm>
          <a:off x="879231" y="1449388"/>
          <a:ext cx="2201008" cy="1192212"/>
        </p:xfrm>
        <a:graphic>
          <a:graphicData uri="http://schemas.openxmlformats.org/presentationml/2006/ole">
            <p:oleObj spid="_x0000_s137222" name="Формула" r:id="rId8" imgW="850680" imgH="457200" progId="Equation.3">
              <p:embed/>
            </p:oleObj>
          </a:graphicData>
        </a:graphic>
      </p:graphicFrame>
      <p:graphicFrame>
        <p:nvGraphicFramePr>
          <p:cNvPr id="3079" name="Object 22"/>
          <p:cNvGraphicFramePr>
            <a:graphicFrameLocks noChangeAspect="1"/>
          </p:cNvGraphicFramePr>
          <p:nvPr/>
        </p:nvGraphicFramePr>
        <p:xfrm>
          <a:off x="3846635" y="1663700"/>
          <a:ext cx="4270131" cy="762000"/>
        </p:xfrm>
        <a:graphic>
          <a:graphicData uri="http://schemas.openxmlformats.org/presentationml/2006/ole">
            <p:oleObj spid="_x0000_s137223" name="Формула" r:id="rId9" imgW="1650960" imgH="291960" progId="Equation.3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2055"/>
          <p:cNvSpPr>
            <a:spLocks noChangeArrowheads="1"/>
          </p:cNvSpPr>
          <p:nvPr/>
        </p:nvSpPr>
        <p:spPr bwMode="auto">
          <a:xfrm flipH="1">
            <a:off x="1208943" y="2833689"/>
            <a:ext cx="70338" cy="3171825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101" name="Text Box 2056"/>
          <p:cNvSpPr txBox="1">
            <a:spLocks noChangeArrowheads="1"/>
          </p:cNvSpPr>
          <p:nvPr/>
        </p:nvSpPr>
        <p:spPr bwMode="auto">
          <a:xfrm>
            <a:off x="813289" y="214313"/>
            <a:ext cx="7404588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 smtClean="0">
                <a:solidFill>
                  <a:schemeClr val="accent2"/>
                </a:solidFill>
              </a:rPr>
              <a:t>Some useful details</a:t>
            </a:r>
            <a:r>
              <a:rPr lang="ru-RU" sz="2800" b="1" i="1" dirty="0" smtClean="0">
                <a:solidFill>
                  <a:schemeClr val="accent2"/>
                </a:solidFill>
              </a:rPr>
              <a:t>: </a:t>
            </a:r>
            <a:endParaRPr lang="ru-RU" sz="2800" b="1" i="1" dirty="0">
              <a:solidFill>
                <a:schemeClr val="accent2"/>
              </a:solidFill>
            </a:endParaRPr>
          </a:p>
          <a:p>
            <a:r>
              <a:rPr lang="en-US" sz="2800" b="1" i="1" dirty="0" smtClean="0">
                <a:solidFill>
                  <a:schemeClr val="accent2"/>
                </a:solidFill>
              </a:rPr>
              <a:t>Magnetic field</a:t>
            </a:r>
            <a:r>
              <a:rPr lang="ru-RU" sz="2800" b="1" i="1" dirty="0" smtClean="0">
                <a:solidFill>
                  <a:schemeClr val="accent2"/>
                </a:solidFill>
              </a:rPr>
              <a:t>, </a:t>
            </a:r>
            <a:r>
              <a:rPr lang="en-US" sz="2800" b="1" i="1" dirty="0" smtClean="0">
                <a:solidFill>
                  <a:schemeClr val="accent2"/>
                </a:solidFill>
              </a:rPr>
              <a:t>order parameter phase</a:t>
            </a:r>
            <a:r>
              <a:rPr lang="ru-RU" sz="2800" b="1" i="1" dirty="0" smtClean="0">
                <a:solidFill>
                  <a:schemeClr val="accent2"/>
                </a:solidFill>
              </a:rPr>
              <a:t>,</a:t>
            </a:r>
            <a:r>
              <a:rPr lang="en-US" sz="2800" b="1" i="1" dirty="0" smtClean="0">
                <a:solidFill>
                  <a:schemeClr val="accent2"/>
                </a:solidFill>
              </a:rPr>
              <a:t> gauge invariance</a:t>
            </a:r>
            <a:r>
              <a:rPr lang="ru-RU" sz="2800" b="1" i="1" dirty="0" smtClean="0">
                <a:solidFill>
                  <a:schemeClr val="accent2"/>
                </a:solidFill>
              </a:rPr>
              <a:t>, </a:t>
            </a:r>
            <a:r>
              <a:rPr lang="en-US" sz="2800" b="1" i="1" dirty="0" smtClean="0">
                <a:solidFill>
                  <a:schemeClr val="accent2"/>
                </a:solidFill>
              </a:rPr>
              <a:t>elastic scattering</a:t>
            </a:r>
            <a:r>
              <a:rPr lang="ru-RU" sz="2800" b="1" i="1" dirty="0" smtClean="0">
                <a:solidFill>
                  <a:schemeClr val="accent2"/>
                </a:solidFill>
              </a:rPr>
              <a:t>, </a:t>
            </a:r>
            <a:r>
              <a:rPr lang="en-US" sz="2800" b="1" i="1" dirty="0" smtClean="0">
                <a:solidFill>
                  <a:schemeClr val="accent2"/>
                </a:solidFill>
              </a:rPr>
              <a:t>spin</a:t>
            </a:r>
            <a:endParaRPr lang="ru-RU" sz="2800" b="1" i="1" dirty="0">
              <a:solidFill>
                <a:schemeClr val="accent2"/>
              </a:solidFill>
            </a:endParaRP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395046" y="2570163"/>
          <a:ext cx="5693020" cy="1763712"/>
        </p:xfrm>
        <a:graphic>
          <a:graphicData uri="http://schemas.openxmlformats.org/presentationml/2006/ole">
            <p:oleObj spid="_x0000_s166914" name="Формула" r:id="rId4" imgW="3060360" imgH="939600" progId="Equation.3">
              <p:embed/>
            </p:oleObj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364274" y="4262438"/>
          <a:ext cx="5669573" cy="1809750"/>
        </p:xfrm>
        <a:graphic>
          <a:graphicData uri="http://schemas.openxmlformats.org/presentationml/2006/ole">
            <p:oleObj spid="_x0000_s166915" name="Формула" r:id="rId5" imgW="2971800" imgH="939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056"/>
          <p:cNvSpPr txBox="1">
            <a:spLocks noChangeArrowheads="1"/>
          </p:cNvSpPr>
          <p:nvPr/>
        </p:nvSpPr>
        <p:spPr bwMode="auto">
          <a:xfrm>
            <a:off x="879231" y="428625"/>
            <a:ext cx="4692901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i="1" dirty="0" smtClean="0">
                <a:solidFill>
                  <a:schemeClr val="accent2"/>
                </a:solidFill>
              </a:rPr>
              <a:t>More useful details</a:t>
            </a:r>
            <a:r>
              <a:rPr lang="ru-RU" sz="2800" b="1" i="1" dirty="0" smtClean="0">
                <a:solidFill>
                  <a:schemeClr val="accent2"/>
                </a:solidFill>
              </a:rPr>
              <a:t>: </a:t>
            </a:r>
            <a:endParaRPr lang="ru-RU" sz="2800" b="1" i="1" dirty="0">
              <a:solidFill>
                <a:schemeClr val="accent2"/>
              </a:solidFill>
            </a:endParaRPr>
          </a:p>
          <a:p>
            <a:r>
              <a:rPr lang="en-US" sz="2800" b="1" i="1" dirty="0" smtClean="0">
                <a:solidFill>
                  <a:schemeClr val="accent2"/>
                </a:solidFill>
              </a:rPr>
              <a:t>What is the operator       </a:t>
            </a:r>
            <a:r>
              <a:rPr lang="ru-RU" sz="2800" b="1" i="1" dirty="0" smtClean="0">
                <a:solidFill>
                  <a:schemeClr val="accent2"/>
                </a:solidFill>
              </a:rPr>
              <a:t>? </a:t>
            </a:r>
            <a:endParaRPr lang="ru-RU" sz="2800" b="1" i="1" dirty="0">
              <a:solidFill>
                <a:schemeClr val="accent2"/>
              </a:solidFill>
            </a:endParaRPr>
          </a:p>
        </p:txBody>
      </p:sp>
      <p:sp>
        <p:nvSpPr>
          <p:cNvPr id="5124" name="Text Box 2056"/>
          <p:cNvSpPr txBox="1">
            <a:spLocks noChangeArrowheads="1"/>
          </p:cNvSpPr>
          <p:nvPr/>
        </p:nvSpPr>
        <p:spPr bwMode="auto">
          <a:xfrm>
            <a:off x="813289" y="1714500"/>
            <a:ext cx="77152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 smtClean="0">
                <a:solidFill>
                  <a:schemeClr val="accent2"/>
                </a:solidFill>
              </a:rPr>
              <a:t>Answer</a:t>
            </a:r>
            <a:r>
              <a:rPr lang="ru-RU" sz="2800" b="1" i="1" dirty="0" smtClean="0">
                <a:solidFill>
                  <a:schemeClr val="accent2"/>
                </a:solidFill>
              </a:rPr>
              <a:t> </a:t>
            </a:r>
            <a:r>
              <a:rPr lang="ru-RU" sz="2800" b="1" i="1" dirty="0">
                <a:solidFill>
                  <a:schemeClr val="accent2"/>
                </a:solidFill>
              </a:rPr>
              <a:t>1: </a:t>
            </a:r>
            <a:r>
              <a:rPr lang="en-US" sz="2800" b="1" i="1" dirty="0" smtClean="0">
                <a:solidFill>
                  <a:schemeClr val="accent2"/>
                </a:solidFill>
              </a:rPr>
              <a:t>it is the order parameter in the </a:t>
            </a:r>
            <a:r>
              <a:rPr lang="en-US" sz="2800" b="1" i="1" dirty="0" err="1" smtClean="0">
                <a:solidFill>
                  <a:schemeClr val="accent2"/>
                </a:solidFill>
              </a:rPr>
              <a:t>Ginzburg</a:t>
            </a:r>
            <a:r>
              <a:rPr lang="en-US" sz="2800" b="1" i="1" dirty="0" smtClean="0">
                <a:solidFill>
                  <a:schemeClr val="accent2"/>
                </a:solidFill>
              </a:rPr>
              <a:t>-Landau theory</a:t>
            </a:r>
            <a:endParaRPr lang="ru-RU" sz="2800" b="1" i="1" dirty="0">
              <a:solidFill>
                <a:schemeClr val="accent2"/>
              </a:solidFill>
            </a:endParaRPr>
          </a:p>
        </p:txBody>
      </p:sp>
      <p:sp>
        <p:nvSpPr>
          <p:cNvPr id="5125" name="Text Box 2056"/>
          <p:cNvSpPr txBox="1">
            <a:spLocks noChangeArrowheads="1"/>
          </p:cNvSpPr>
          <p:nvPr/>
        </p:nvSpPr>
        <p:spPr bwMode="auto">
          <a:xfrm>
            <a:off x="747346" y="3286125"/>
            <a:ext cx="771525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 smtClean="0">
                <a:solidFill>
                  <a:schemeClr val="accent2"/>
                </a:solidFill>
              </a:rPr>
              <a:t>Answer 2</a:t>
            </a:r>
            <a:r>
              <a:rPr lang="ru-RU" sz="2800" b="1" i="1" dirty="0" smtClean="0">
                <a:solidFill>
                  <a:schemeClr val="accent2"/>
                </a:solidFill>
              </a:rPr>
              <a:t>: </a:t>
            </a:r>
            <a:r>
              <a:rPr lang="en-US" sz="2800" b="1" i="1" dirty="0" smtClean="0">
                <a:solidFill>
                  <a:schemeClr val="accent2"/>
                </a:solidFill>
              </a:rPr>
              <a:t>it is the self-consistent field of Cooper pairs</a:t>
            </a:r>
            <a:endParaRPr lang="ru-RU" sz="2800" b="1" i="1" dirty="0">
              <a:solidFill>
                <a:schemeClr val="accent2"/>
              </a:solidFill>
            </a:endParaRPr>
          </a:p>
        </p:txBody>
      </p:sp>
      <p:sp>
        <p:nvSpPr>
          <p:cNvPr id="5126" name="Text Box 2056"/>
          <p:cNvSpPr txBox="1">
            <a:spLocks noChangeArrowheads="1"/>
          </p:cNvSpPr>
          <p:nvPr/>
        </p:nvSpPr>
        <p:spPr bwMode="auto">
          <a:xfrm>
            <a:off x="681405" y="4500564"/>
            <a:ext cx="7715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i="1" dirty="0" smtClean="0">
                <a:solidFill>
                  <a:schemeClr val="accent2"/>
                </a:solidFill>
              </a:rPr>
              <a:t>Answer 3</a:t>
            </a:r>
            <a:r>
              <a:rPr lang="ru-RU" sz="2800" b="1" i="1" dirty="0" smtClean="0">
                <a:solidFill>
                  <a:schemeClr val="accent2"/>
                </a:solidFill>
              </a:rPr>
              <a:t>: </a:t>
            </a:r>
            <a:r>
              <a:rPr lang="en-US" sz="2800" b="1" i="1" dirty="0" smtClean="0">
                <a:solidFill>
                  <a:schemeClr val="accent2"/>
                </a:solidFill>
              </a:rPr>
              <a:t>it is the nonlocal gap operator</a:t>
            </a:r>
            <a:endParaRPr lang="ru-RU" sz="2800" b="1" i="1" dirty="0">
              <a:solidFill>
                <a:schemeClr val="accent2"/>
              </a:solidFill>
            </a:endParaRPr>
          </a:p>
        </p:txBody>
      </p:sp>
      <p:graphicFrame>
        <p:nvGraphicFramePr>
          <p:cNvPr id="5122" name="Object 8"/>
          <p:cNvGraphicFramePr>
            <a:graphicFrameLocks noChangeAspect="1"/>
          </p:cNvGraphicFramePr>
          <p:nvPr/>
        </p:nvGraphicFramePr>
        <p:xfrm>
          <a:off x="2264020" y="5572126"/>
          <a:ext cx="4034203" cy="822325"/>
        </p:xfrm>
        <a:graphic>
          <a:graphicData uri="http://schemas.openxmlformats.org/presentationml/2006/ole">
            <p:oleObj spid="_x0000_s167938" name="Формула" r:id="rId4" imgW="1384200" imgH="279360" progId="Equation.3">
              <p:embed/>
            </p:oleObj>
          </a:graphicData>
        </a:graphic>
      </p:graphicFrame>
      <p:graphicFrame>
        <p:nvGraphicFramePr>
          <p:cNvPr id="167939" name="Object 8"/>
          <p:cNvGraphicFramePr>
            <a:graphicFrameLocks noChangeAspect="1"/>
          </p:cNvGraphicFramePr>
          <p:nvPr/>
        </p:nvGraphicFramePr>
        <p:xfrm>
          <a:off x="4572000" y="714356"/>
          <a:ext cx="407987" cy="596900"/>
        </p:xfrm>
        <a:graphic>
          <a:graphicData uri="http://schemas.openxmlformats.org/presentationml/2006/ole">
            <p:oleObj spid="_x0000_s167939" name="Формула" r:id="rId5" imgW="139680" imgH="203040" progId="Equation.3">
              <p:embed/>
            </p:oleObj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5" name="Rectangle 2055"/>
          <p:cNvSpPr>
            <a:spLocks noChangeArrowheads="1"/>
          </p:cNvSpPr>
          <p:nvPr/>
        </p:nvSpPr>
        <p:spPr bwMode="auto">
          <a:xfrm flipH="1">
            <a:off x="231531" y="1477964"/>
            <a:ext cx="70338" cy="3171825"/>
          </a:xfrm>
          <a:prstGeom prst="rect">
            <a:avLst/>
          </a:prstGeom>
          <a:gradFill rotWithShape="0"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417635" y="1214438"/>
          <a:ext cx="5693019" cy="1763712"/>
        </p:xfrm>
        <a:graphic>
          <a:graphicData uri="http://schemas.openxmlformats.org/presentationml/2006/ole">
            <p:oleObj spid="_x0000_s175106" name="Формула" r:id="rId4" imgW="3060360" imgH="939600" progId="Equation.3">
              <p:embed/>
            </p:oleObj>
          </a:graphicData>
        </a:graphic>
      </p:graphicFrame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386861" y="2906713"/>
          <a:ext cx="5669574" cy="1809750"/>
        </p:xfrm>
        <a:graphic>
          <a:graphicData uri="http://schemas.openxmlformats.org/presentationml/2006/ole">
            <p:oleObj spid="_x0000_s175107" name="Формула" r:id="rId5" imgW="2971800" imgH="939600" progId="Equation.3">
              <p:embed/>
            </p:oleObj>
          </a:graphicData>
        </a:graphic>
      </p:graphicFrame>
      <p:sp>
        <p:nvSpPr>
          <p:cNvPr id="12296" name="Прямоугольник 1"/>
          <p:cNvSpPr>
            <a:spLocks noChangeArrowheads="1"/>
          </p:cNvSpPr>
          <p:nvPr/>
        </p:nvSpPr>
        <p:spPr bwMode="auto">
          <a:xfrm>
            <a:off x="2593731" y="500063"/>
            <a:ext cx="31886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00FF"/>
                </a:solidFill>
              </a:rPr>
              <a:t>Methods </a:t>
            </a:r>
            <a:r>
              <a:rPr lang="en-US" b="1" dirty="0" smtClean="0">
                <a:solidFill>
                  <a:srgbClr val="0000FF"/>
                </a:solidFill>
              </a:rPr>
              <a:t>of solution</a:t>
            </a:r>
            <a:r>
              <a:rPr lang="ru-RU" sz="2400" b="1" dirty="0" smtClean="0">
                <a:solidFill>
                  <a:srgbClr val="0000FF"/>
                </a:solidFill>
              </a:rPr>
              <a:t> </a:t>
            </a:r>
            <a:endParaRPr lang="ru-RU" sz="2400" dirty="0"/>
          </a:p>
        </p:txBody>
      </p:sp>
      <p:sp>
        <p:nvSpPr>
          <p:cNvPr id="12297" name="Прямоугольник 1"/>
          <p:cNvSpPr>
            <a:spLocks noChangeArrowheads="1"/>
          </p:cNvSpPr>
          <p:nvPr/>
        </p:nvSpPr>
        <p:spPr bwMode="auto">
          <a:xfrm>
            <a:off x="945174" y="4786313"/>
            <a:ext cx="38956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00FF"/>
                </a:solidFill>
              </a:rPr>
              <a:t>Quasiclassical</a:t>
            </a:r>
            <a:r>
              <a:rPr lang="en-US" sz="2400" b="1" dirty="0" smtClean="0">
                <a:solidFill>
                  <a:srgbClr val="0000FF"/>
                </a:solidFill>
              </a:rPr>
              <a:t> approach</a:t>
            </a:r>
            <a:r>
              <a:rPr lang="ru-RU" sz="2400" b="1" dirty="0" smtClean="0">
                <a:solidFill>
                  <a:srgbClr val="0000FF"/>
                </a:solidFill>
              </a:rPr>
              <a:t>:</a:t>
            </a:r>
            <a:endParaRPr lang="ru-RU" sz="2400" dirty="0"/>
          </a:p>
        </p:txBody>
      </p:sp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615462" y="5357814"/>
          <a:ext cx="2510204" cy="655637"/>
        </p:xfrm>
        <a:graphic>
          <a:graphicData uri="http://schemas.openxmlformats.org/presentationml/2006/ole">
            <p:oleObj spid="_x0000_s175108" name="Формула" r:id="rId6" imgW="1002960" imgH="241200" progId="Equation.3">
              <p:embed/>
            </p:oleObj>
          </a:graphicData>
        </a:graphic>
      </p:graphicFrame>
      <p:graphicFrame>
        <p:nvGraphicFramePr>
          <p:cNvPr id="12293" name="Object 5"/>
          <p:cNvGraphicFramePr>
            <a:graphicFrameLocks noChangeAspect="1"/>
          </p:cNvGraphicFramePr>
          <p:nvPr/>
        </p:nvGraphicFramePr>
        <p:xfrm>
          <a:off x="3928697" y="5081589"/>
          <a:ext cx="2416419" cy="1138237"/>
        </p:xfrm>
        <a:graphic>
          <a:graphicData uri="http://schemas.openxmlformats.org/presentationml/2006/ole">
            <p:oleObj spid="_x0000_s175109" name="Формула" r:id="rId7" imgW="965160" imgH="419040" progId="Equation.3">
              <p:embed/>
            </p:oleObj>
          </a:graphicData>
        </a:graphic>
      </p:graphicFrame>
      <p:sp>
        <p:nvSpPr>
          <p:cNvPr id="12298" name="Прямоугольник 1"/>
          <p:cNvSpPr>
            <a:spLocks noChangeArrowheads="1"/>
          </p:cNvSpPr>
          <p:nvPr/>
        </p:nvSpPr>
        <p:spPr bwMode="auto">
          <a:xfrm>
            <a:off x="6215074" y="2428868"/>
            <a:ext cx="25058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00FF"/>
                </a:solidFill>
              </a:rPr>
              <a:t>The scale of the gap modulation</a:t>
            </a:r>
            <a:endParaRPr lang="ru-RU" sz="2000" i="1" dirty="0"/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7341577" y="2928939"/>
          <a:ext cx="1397977" cy="1068387"/>
        </p:xfrm>
        <a:graphic>
          <a:graphicData uri="http://schemas.openxmlformats.org/presentationml/2006/ole">
            <p:oleObj spid="_x0000_s175110" name="Формула" r:id="rId8" imgW="558720" imgH="393480" progId="Equation.3">
              <p:embed/>
            </p:oleObj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54145</TotalTime>
  <Words>1190</Words>
  <Application>Microsoft Office PowerPoint</Application>
  <PresentationFormat>Экран (4:3)</PresentationFormat>
  <Paragraphs>265</Paragraphs>
  <Slides>55</Slides>
  <Notes>28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55</vt:i4>
      </vt:variant>
    </vt:vector>
  </HeadingPairs>
  <TitlesOfParts>
    <vt:vector size="58" baseType="lpstr">
      <vt:lpstr>Тема Office</vt:lpstr>
      <vt:lpstr>Формула</vt:lpstr>
      <vt:lpstr>Equation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</vt:vector>
  </TitlesOfParts>
  <Company>ИФМ РАН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Слабая локализация в неоднородном магнитном поле</dc:title>
  <dc:creator>Миронов</dc:creator>
  <cp:lastModifiedBy>melnikov</cp:lastModifiedBy>
  <cp:revision>1347</cp:revision>
  <dcterms:created xsi:type="dcterms:W3CDTF">2006-12-14T12:26:08Z</dcterms:created>
  <dcterms:modified xsi:type="dcterms:W3CDTF">2016-06-02T06:43:09Z</dcterms:modified>
</cp:coreProperties>
</file>