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</a:rPr>
              <a:t>Парамагнитный эффект </a:t>
            </a:r>
            <a:r>
              <a:rPr lang="ru-RU" sz="4000" dirty="0" err="1" smtClean="0">
                <a:latin typeface="Times New Roman" pitchFamily="18" charset="0"/>
              </a:rPr>
              <a:t>Мейснера</a:t>
            </a:r>
            <a:endParaRPr lang="ru-RU" sz="4000" dirty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99107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Марычев </a:t>
            </a:r>
            <a:r>
              <a:rPr lang="ru-RU" sz="2400" dirty="0" smtClean="0">
                <a:solidFill>
                  <a:schemeClr val="tx1"/>
                </a:solidFill>
              </a:rPr>
              <a:t>Павел Михайлович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Институт физики микроструктур РАН, Нижний </a:t>
            </a:r>
            <a:r>
              <a:rPr lang="ru-RU" sz="2400" dirty="0" smtClean="0">
                <a:solidFill>
                  <a:schemeClr val="tx1"/>
                </a:solidFill>
              </a:rPr>
              <a:t>Новгород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smtClean="0">
                <a:solidFill>
                  <a:schemeClr val="tx1"/>
                </a:solidFill>
              </a:rPr>
              <a:t>28 февраля 2019 </a:t>
            </a:r>
            <a:r>
              <a:rPr lang="ru-RU" sz="2400" dirty="0" smtClean="0">
                <a:solidFill>
                  <a:schemeClr val="tx1"/>
                </a:solidFill>
              </a:rPr>
              <a:t>г.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67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Парамагнитный эффект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Мейснера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обычных сверхпроводниках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8" y="836712"/>
            <a:ext cx="4149406" cy="262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41240" y="980728"/>
            <a:ext cx="3547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D. J. Thompson, M. S. 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Minhaj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L.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E.Wenger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Chen,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. 75 (1995) 529-532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0173" y="206084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диск диаметром 6.6 мм и толщиной 0.127 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849530" cy="330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Kostic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B. Veal, A. P.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Paulikas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U.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Welp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V. R.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Todt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U.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Geiser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J. M. Williams, K. D. Carlson,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Klemm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da-DK" dirty="0">
                <a:latin typeface="Times New Roman" pitchFamily="18" charset="0"/>
                <a:cs typeface="Times New Roman" pitchFamily="18" charset="0"/>
              </a:rPr>
              <a:t>. B 53 (1996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>
                <a:latin typeface="Times New Roman" pitchFamily="18" charset="0"/>
                <a:cs typeface="Times New Roman" pitchFamily="18" charset="0"/>
              </a:rPr>
              <a:t>791-801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844686"/>
            <a:ext cx="2835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диск диаметром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мм и толщиной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5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Парамагнитный эффект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Мейснера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обычных сверхпроводниках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908720"/>
            <a:ext cx="5238328" cy="66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A. K. Geim, S. V. Dubonos, J. G. S. Lok, M. </a:t>
            </a:r>
            <a:r>
              <a:rPr lang="pt-BR" dirty="0" smtClean="0"/>
              <a:t>Henini,</a:t>
            </a:r>
            <a:r>
              <a:rPr lang="ru-RU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J. C. </a:t>
            </a:r>
            <a:r>
              <a:rPr lang="en-US" dirty="0" err="1"/>
              <a:t>Maan</a:t>
            </a:r>
            <a:r>
              <a:rPr lang="en-US" dirty="0"/>
              <a:t>, </a:t>
            </a:r>
            <a:r>
              <a:rPr lang="fr-FR" dirty="0" smtClean="0"/>
              <a:t>Nature </a:t>
            </a:r>
            <a:r>
              <a:rPr lang="fr-FR" b="1" dirty="0"/>
              <a:t>396</a:t>
            </a:r>
            <a:r>
              <a:rPr lang="fr-FR" dirty="0"/>
              <a:t> (</a:t>
            </a:r>
            <a:r>
              <a:rPr lang="fr-FR" dirty="0" smtClean="0"/>
              <a:t>1998)</a:t>
            </a:r>
            <a:r>
              <a:rPr lang="ru-RU" dirty="0"/>
              <a:t>,</a:t>
            </a:r>
            <a:r>
              <a:rPr lang="fr-FR" dirty="0" smtClean="0"/>
              <a:t> </a:t>
            </a:r>
            <a:r>
              <a:rPr lang="fr-FR" dirty="0"/>
              <a:t>144-146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30486"/>
            <a:ext cx="4570476" cy="35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3503"/>
            <a:ext cx="4437708" cy="361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8439" y="1784752"/>
            <a:ext cx="497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=1.25 K,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(0.3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K)=80 G,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c3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(0.3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)=140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623731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T=0.4 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Парамагнитный эффект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Мейснера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обычных сверхпроводниках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80403"/>
            <a:ext cx="4983832" cy="382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478786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T=0.4 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" b="-4901"/>
          <a:stretch/>
        </p:blipFill>
        <p:spPr bwMode="auto">
          <a:xfrm>
            <a:off x="2195736" y="5589240"/>
            <a:ext cx="211455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89240"/>
            <a:ext cx="2266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2056" y="54800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&lt;</a:t>
            </a:r>
            <a:endParaRPr lang="ru-RU" sz="2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7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Модель Кошелева-Ларкина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12897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E.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Koshelev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A. I. Larkin,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Rev. B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13559 (1995)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71010"/>
            <a:ext cx="4677898" cy="297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87999"/>
            <a:ext cx="2801478" cy="67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66" y="5760879"/>
            <a:ext cx="1727076" cy="3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37312"/>
            <a:ext cx="1366267" cy="35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851747" cy="523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41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Парамагнитный эффект 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S/N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структурах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3724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F. B.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Muller-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Allinger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A. 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Phys. Rev.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3161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(2000)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413300" cy="390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445224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3AgNb: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=41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мкм,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5.5 мкм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4610" y="5445224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AgNb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мкм,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3.3 мкм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602128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H=0.2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7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Парамагнитный эффект 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S/N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структурах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8072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L.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Fauchère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Belzig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G.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Blatter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Phys. Rev.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3336 (1999)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576366" cy="388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54220"/>
            <a:ext cx="2771800" cy="54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81" y="2205584"/>
            <a:ext cx="865634" cy="35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7" b="-7507"/>
          <a:stretch/>
        </p:blipFill>
        <p:spPr bwMode="auto">
          <a:xfrm>
            <a:off x="7042953" y="2232000"/>
            <a:ext cx="913423" cy="35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90984"/>
            <a:ext cx="3351833" cy="56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74" y="2564904"/>
            <a:ext cx="3208958" cy="58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637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Парамагнитный эффект 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S/N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структурах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0259" y="980728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B. Simons, O.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Entin-Wohlman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Oreg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Y.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Imry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Phys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Rev.B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064509 (2012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17" y="1627059"/>
            <a:ext cx="5452212" cy="354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5229200"/>
            <a:ext cx="1552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5661248"/>
            <a:ext cx="45624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11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Парамагнитный эффект 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S/N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структурах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4344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Espedal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T. Yokoyama, and J. Linder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Phys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Rev.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116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127002 (2016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51911"/>
            <a:ext cx="3599302" cy="237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98" y="1838697"/>
            <a:ext cx="5474744" cy="35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228184" y="3933056"/>
            <a:ext cx="612000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99" b="19304"/>
          <a:stretch/>
        </p:blipFill>
        <p:spPr bwMode="auto">
          <a:xfrm>
            <a:off x="7020272" y="5616000"/>
            <a:ext cx="1399034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51" y="6114859"/>
            <a:ext cx="1255018" cy="29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23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Парамагнитный эффект 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S/N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структурах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43228"/>
            <a:ext cx="2861865" cy="68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215557" cy="350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90" y="1708029"/>
            <a:ext cx="3014836" cy="4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33" y="2436183"/>
            <a:ext cx="4463620" cy="265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2488" y="5301208"/>
            <a:ext cx="4644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Paramagnetic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Meissner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effect in voltage-biased proximity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systems, 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Ouassou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Belzig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J.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Linder,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arXiv:1902.09014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5702" y="6211669"/>
            <a:ext cx="4852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I. V.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Bobkova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A. 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Bobkov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Phys. Rev.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 88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174502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81" y="1765573"/>
            <a:ext cx="10572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30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Парамагнитный эффект 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S/F/N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структурах</a:t>
            </a:r>
            <a:endParaRPr lang="ru-RU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3"/>
            <a:ext cx="3981417" cy="23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258626" cy="56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79465"/>
            <a:ext cx="2354585" cy="87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235671"/>
            <a:ext cx="4696077" cy="8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r="3854"/>
          <a:stretch/>
        </p:blipFill>
        <p:spPr bwMode="auto">
          <a:xfrm>
            <a:off x="743029" y="4506809"/>
            <a:ext cx="832937" cy="38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679134" y="4718887"/>
            <a:ext cx="8053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46" y="4293096"/>
            <a:ext cx="2028770" cy="77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38220" y="544522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Alidoust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K.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Halterman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J. Linder, Phys. Rev.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054508(2014)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877272"/>
            <a:ext cx="6395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Mironov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Mel’nikov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Buzdin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Rev.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237002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(2012)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933056"/>
            <a:ext cx="361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парамагнитный отклик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0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Эффект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Мейснера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98072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1933,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. Meissner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R.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Ochsenfeld,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Naturwissenschaften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, 787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2" y="1412776"/>
            <a:ext cx="33432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6" y="1916832"/>
            <a:ext cx="2828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494921" cy="360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21" y="2780928"/>
            <a:ext cx="4944997" cy="351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276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Парамагнитный эффект 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S/F/N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структурах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516142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Au(27.5 nm)/Ho(4.5 nm)/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(150 nm)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7928" y="1052736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A. Di Bernardo et al., Phys. Rev. X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041021 (2015)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" y="2711491"/>
            <a:ext cx="418830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97" y="2204864"/>
            <a:ext cx="4899107" cy="322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98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8313" y="2852738"/>
            <a:ext cx="8229600" cy="1143000"/>
          </a:xfrm>
        </p:spPr>
        <p:txBody>
          <a:bodyPr lIns="91440" tIns="45720" rIns="91440" bIns="45720"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09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Парамагнитный эффект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Мейснера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ВТСП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08720"/>
            <a:ext cx="741682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n-NO" dirty="0">
                <a:latin typeface="Times New Roman" pitchFamily="18" charset="0"/>
                <a:cs typeface="Times New Roman" pitchFamily="18" charset="0"/>
              </a:rPr>
              <a:t>P. Svendlindh, K. Niskanane, P. Norling, P. Nordblad, </a:t>
            </a:r>
            <a:r>
              <a:rPr lang="nn-NO" dirty="0" smtClean="0"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Lundgren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Lonnberg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T.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Lundstrom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(Amsterdam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162-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1365 (1989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Braunisch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N.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Knauf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V.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Kataev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Neuhausen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Grutz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Kock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Roden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Khomskii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Wohlleben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Rev.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(1992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1908-1911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" y="3098774"/>
            <a:ext cx="4508838" cy="306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2007" y="2699628"/>
            <a:ext cx="2129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 спеканием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68" y="3140968"/>
            <a:ext cx="45260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93436" y="2699628"/>
            <a:ext cx="17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 литьём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2950" y="2267580"/>
            <a:ext cx="26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CaCu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8+</a:t>
            </a:r>
            <a:r>
              <a:rPr lang="el-GR" baseline="-250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Bi2212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496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Парамагнитный эффект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Мейснера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ВТСП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80462"/>
            <a:ext cx="5152732" cy="21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6" y="3717032"/>
            <a:ext cx="3194402" cy="293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328089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7888" y="3070701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Riedling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Bruchle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, R. Lucht, K.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Rhberg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, H.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v.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Lhneysen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H.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(1994) 13283-13286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1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Теория петель из </a:t>
            </a:r>
            <a:r>
              <a:rPr lang="el-GR" sz="3600" dirty="0" smtClean="0">
                <a:latin typeface="Times New Roman"/>
                <a:cs typeface="Times New Roman"/>
              </a:rPr>
              <a:t>π</a:t>
            </a:r>
            <a:r>
              <a:rPr lang="ru-RU" sz="3600" dirty="0" smtClean="0">
                <a:latin typeface="Times New Roman"/>
                <a:cs typeface="Times New Roman"/>
              </a:rPr>
              <a:t>-контактов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42358"/>
            <a:ext cx="5115694" cy="19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10" y="4465266"/>
            <a:ext cx="5382394" cy="19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5736" y="2007702"/>
                <a:ext cx="1369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I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007702"/>
                <a:ext cx="136973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44008" y="2007702"/>
                <a:ext cx="2832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I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fun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007702"/>
                <a:ext cx="283250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11760" y="1566362"/>
            <a:ext cx="113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0-контакт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572028"/>
            <a:ext cx="1132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-контакт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90872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dirty="0" smtClean="0">
                <a:latin typeface="Times New Roman"/>
                <a:cs typeface="Times New Roman"/>
              </a:rPr>
              <a:t>π-контакта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N.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Bulaevskii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V. V.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Kuzii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A. 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Sobyanin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Pis’ma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Eksp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25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1977)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n-NO" dirty="0" smtClean="0">
                <a:latin typeface="Times New Roman" pitchFamily="18" charset="0"/>
                <a:cs typeface="Times New Roman" pitchFamily="18" charset="0"/>
              </a:rPr>
              <a:t>314-318 </a:t>
            </a:r>
            <a:r>
              <a:rPr lang="nn-NO" dirty="0">
                <a:latin typeface="Times New Roman" pitchFamily="18" charset="0"/>
                <a:cs typeface="Times New Roman" pitchFamily="18" charset="0"/>
              </a:rPr>
              <a:t>(JETP lett. 25 (1977</a:t>
            </a:r>
            <a:r>
              <a:rPr lang="nn-NO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n-NO" dirty="0" smtClean="0">
                <a:latin typeface="Times New Roman" pitchFamily="18" charset="0"/>
                <a:cs typeface="Times New Roman" pitchFamily="18" charset="0"/>
              </a:rPr>
              <a:t> 290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9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Теория петель из </a:t>
            </a:r>
            <a:r>
              <a:rPr lang="el-GR" sz="3600" dirty="0">
                <a:latin typeface="Times New Roman"/>
                <a:cs typeface="Times New Roman"/>
              </a:rPr>
              <a:t>π</a:t>
            </a:r>
            <a:r>
              <a:rPr lang="ru-RU" sz="3600" dirty="0">
                <a:latin typeface="Times New Roman"/>
                <a:cs typeface="Times New Roman"/>
              </a:rPr>
              <a:t>-контактов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24238" y="937068"/>
                <a:ext cx="5035994" cy="403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 smtClean="0">
                    <a:latin typeface="Times New Roman" pitchFamily="18" charset="0"/>
                    <a:cs typeface="Times New Roman" pitchFamily="18" charset="0"/>
                  </a:rPr>
                  <a:t>Купраты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: параметр порядка с симметрией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238" y="937068"/>
                <a:ext cx="5035994" cy="403700"/>
              </a:xfrm>
              <a:prstGeom prst="rect">
                <a:avLst/>
              </a:prstGeom>
              <a:blipFill rotWithShape="1">
                <a:blip r:embed="rId2"/>
                <a:stretch>
                  <a:fillRect l="-967" t="-7576"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4673726" cy="40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63" y="1730615"/>
            <a:ext cx="2934271" cy="189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12" y="3717032"/>
            <a:ext cx="2817118" cy="17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09" y="5661248"/>
            <a:ext cx="30956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843808" y="5631631"/>
                <a:ext cx="50633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631631"/>
                <a:ext cx="50633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40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Теория петель из </a:t>
            </a:r>
            <a:r>
              <a:rPr lang="el-GR" sz="3600" dirty="0">
                <a:latin typeface="Times New Roman"/>
                <a:cs typeface="Times New Roman"/>
              </a:rPr>
              <a:t>π</a:t>
            </a:r>
            <a:r>
              <a:rPr lang="ru-RU" sz="3600" dirty="0">
                <a:latin typeface="Times New Roman"/>
                <a:cs typeface="Times New Roman"/>
              </a:rPr>
              <a:t>-контактов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8" b="558"/>
          <a:stretch/>
        </p:blipFill>
        <p:spPr bwMode="auto">
          <a:xfrm>
            <a:off x="2234555" y="1328400"/>
            <a:ext cx="3993629" cy="222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7928" y="971436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Sigrist</a:t>
            </a:r>
            <a:r>
              <a:rPr lang="en-US" dirty="0"/>
              <a:t> and T. M. </a:t>
            </a:r>
            <a:r>
              <a:rPr lang="en-US" dirty="0" smtClean="0"/>
              <a:t>Rice,</a:t>
            </a:r>
            <a:r>
              <a:rPr lang="ru-RU" dirty="0" smtClean="0"/>
              <a:t> </a:t>
            </a:r>
            <a:r>
              <a:rPr lang="en-US" dirty="0" smtClean="0"/>
              <a:t>Rev</a:t>
            </a:r>
            <a:r>
              <a:rPr lang="en-US" dirty="0"/>
              <a:t>. </a:t>
            </a:r>
            <a:r>
              <a:rPr lang="en-US" dirty="0" smtClean="0"/>
              <a:t>Mod.</a:t>
            </a:r>
            <a:r>
              <a:rPr lang="ru-RU" dirty="0" smtClean="0"/>
              <a:t> </a:t>
            </a:r>
            <a:r>
              <a:rPr lang="en-US" dirty="0" smtClean="0"/>
              <a:t>Phys</a:t>
            </a:r>
            <a:r>
              <a:rPr lang="en-US" dirty="0"/>
              <a:t>. </a:t>
            </a:r>
            <a:r>
              <a:rPr lang="en-US" b="1" dirty="0"/>
              <a:t>67</a:t>
            </a:r>
            <a:r>
              <a:rPr lang="en-US" dirty="0"/>
              <a:t> (1995</a:t>
            </a:r>
            <a:r>
              <a:rPr lang="en-US" dirty="0" smtClean="0"/>
              <a:t>)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/>
              <a:t>503-513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4582987" cy="57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35" y="4221088"/>
            <a:ext cx="3591578" cy="235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248571" y="6488668"/>
                <a:ext cx="755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Φ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571" y="6488668"/>
                <a:ext cx="75547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0161" t="-116393" r="-48387" b="-175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32" y="4797152"/>
            <a:ext cx="1469052" cy="69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53" y="5589240"/>
            <a:ext cx="9144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5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Теория петель из </a:t>
            </a:r>
            <a:r>
              <a:rPr lang="el-GR" sz="3600" dirty="0">
                <a:latin typeface="Times New Roman"/>
                <a:cs typeface="Times New Roman"/>
              </a:rPr>
              <a:t>π</a:t>
            </a:r>
            <a:r>
              <a:rPr lang="ru-RU" sz="3600" dirty="0">
                <a:latin typeface="Times New Roman"/>
                <a:cs typeface="Times New Roman"/>
              </a:rPr>
              <a:t>-контактов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3306118" cy="258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623731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H. Kawamura and M. S. Li,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Rev. B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(1996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619-636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57231"/>
            <a:ext cx="3985663" cy="278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97" y="3492854"/>
            <a:ext cx="3888499" cy="270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49" y="4293905"/>
            <a:ext cx="1188715" cy="55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76056" y="1389859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Sigrist</a:t>
            </a:r>
            <a:r>
              <a:rPr lang="en-US" dirty="0"/>
              <a:t> and T. M. </a:t>
            </a:r>
            <a:r>
              <a:rPr lang="en-US" dirty="0" smtClean="0"/>
              <a:t>Rice,</a:t>
            </a:r>
            <a:r>
              <a:rPr lang="ru-RU" dirty="0" smtClean="0"/>
              <a:t> </a:t>
            </a:r>
            <a:r>
              <a:rPr lang="en-US" dirty="0" smtClean="0"/>
              <a:t>Rev</a:t>
            </a:r>
            <a:r>
              <a:rPr lang="en-US" dirty="0"/>
              <a:t>. </a:t>
            </a:r>
            <a:r>
              <a:rPr lang="en-US" dirty="0" smtClean="0"/>
              <a:t>Mod.</a:t>
            </a:r>
            <a:r>
              <a:rPr lang="ru-RU" dirty="0" smtClean="0"/>
              <a:t> </a:t>
            </a:r>
            <a:r>
              <a:rPr lang="en-US" dirty="0" smtClean="0"/>
              <a:t>Phys</a:t>
            </a:r>
            <a:r>
              <a:rPr lang="en-US" dirty="0"/>
              <a:t>. </a:t>
            </a:r>
            <a:r>
              <a:rPr lang="en-US" b="1" dirty="0"/>
              <a:t>67</a:t>
            </a:r>
            <a:r>
              <a:rPr lang="en-US" dirty="0"/>
              <a:t> (1995</a:t>
            </a:r>
            <a:r>
              <a:rPr lang="en-US" dirty="0" smtClean="0"/>
              <a:t>)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/>
              <a:t>503-513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47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Парамагнетизм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мезоскопических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необычных сверхпроводников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052736"/>
            <a:ext cx="5705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S.-I. Suzuki and Y. Asano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Rev.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184508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2014)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" b="-315"/>
          <a:stretch/>
        </p:blipFill>
        <p:spPr bwMode="auto">
          <a:xfrm>
            <a:off x="1259632" y="1412776"/>
            <a:ext cx="3026587" cy="241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 b="-233"/>
          <a:stretch/>
        </p:blipFill>
        <p:spPr bwMode="auto">
          <a:xfrm>
            <a:off x="4788024" y="1412776"/>
            <a:ext cx="279192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76858"/>
            <a:ext cx="6566495" cy="283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3717032"/>
            <a:ext cx="199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сверхпроводник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8464" y="3717032"/>
            <a:ext cx="199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сверхпроводник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85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909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Парамагнитный эффект Мейснера</vt:lpstr>
      <vt:lpstr>Эффект Мейснера</vt:lpstr>
      <vt:lpstr>Парамагнитный эффект Мейснера в ВТСП</vt:lpstr>
      <vt:lpstr>Парамагнитный эффект Мейснера в ВТСП</vt:lpstr>
      <vt:lpstr>Теория петель из π-контактов</vt:lpstr>
      <vt:lpstr>Теория петель из π-контактов</vt:lpstr>
      <vt:lpstr>Теория петель из π-контактов</vt:lpstr>
      <vt:lpstr>Теория петель из π-контактов</vt:lpstr>
      <vt:lpstr>Парамагнетизм мезоскопических необычных сверхпроводников</vt:lpstr>
      <vt:lpstr>Парамагнитный эффект Мейснера в обычных сверхпроводниках</vt:lpstr>
      <vt:lpstr>Парамагнитный эффект Мейснера в обычных сверхпроводниках</vt:lpstr>
      <vt:lpstr>Парамагнитный эффект Мейснера в обычных сверхпроводниках</vt:lpstr>
      <vt:lpstr>Модель Кошелева-Ларкина</vt:lpstr>
      <vt:lpstr>Парамагнитный эффект в S/N структурах</vt:lpstr>
      <vt:lpstr>Парамагнитный эффект в S/N структурах</vt:lpstr>
      <vt:lpstr>Парамагнитный эффект в S/N структурах</vt:lpstr>
      <vt:lpstr>Парамагнитный эффект в S/N структурах</vt:lpstr>
      <vt:lpstr>Парамагнитный эффект в S/N структурах</vt:lpstr>
      <vt:lpstr>Парамагнитный эффект в S/F/N структурах</vt:lpstr>
      <vt:lpstr>Парамагнитный эффект в S/F/N структурах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Парамагнитный эффект Мейсснера</dc:title>
  <dc:creator>Марычев Павел Михайлович</dc:creator>
  <cp:lastModifiedBy>Марычев Павел Михайлович</cp:lastModifiedBy>
  <cp:revision>101</cp:revision>
  <dcterms:created xsi:type="dcterms:W3CDTF">2019-02-25T09:43:17Z</dcterms:created>
  <dcterms:modified xsi:type="dcterms:W3CDTF">2019-02-28T11:38:24Z</dcterms:modified>
</cp:coreProperties>
</file>