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92" r:id="rId1"/>
  </p:sldMasterIdLst>
  <p:notesMasterIdLst>
    <p:notesMasterId r:id="rId24"/>
  </p:notesMasterIdLst>
  <p:sldIdLst>
    <p:sldId id="343" r:id="rId2"/>
    <p:sldId id="435" r:id="rId3"/>
    <p:sldId id="395" r:id="rId4"/>
    <p:sldId id="482" r:id="rId5"/>
    <p:sldId id="483" r:id="rId6"/>
    <p:sldId id="507" r:id="rId7"/>
    <p:sldId id="456" r:id="rId8"/>
    <p:sldId id="457" r:id="rId9"/>
    <p:sldId id="458" r:id="rId10"/>
    <p:sldId id="460" r:id="rId11"/>
    <p:sldId id="502" r:id="rId12"/>
    <p:sldId id="500" r:id="rId13"/>
    <p:sldId id="513" r:id="rId14"/>
    <p:sldId id="514" r:id="rId15"/>
    <p:sldId id="512" r:id="rId16"/>
    <p:sldId id="489" r:id="rId17"/>
    <p:sldId id="491" r:id="rId18"/>
    <p:sldId id="492" r:id="rId19"/>
    <p:sldId id="493" r:id="rId20"/>
    <p:sldId id="494" r:id="rId21"/>
    <p:sldId id="495" r:id="rId22"/>
    <p:sldId id="40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аб114" initials="Л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126" autoAdjust="0"/>
    <p:restoredTop sz="86455" autoAdjust="0"/>
  </p:normalViewPr>
  <p:slideViewPr>
    <p:cSldViewPr>
      <p:cViewPr>
        <p:scale>
          <a:sx n="94" d="100"/>
          <a:sy n="94" d="100"/>
        </p:scale>
        <p:origin x="-684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41593-D823-4F73-BC32-3B4F5D37612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1B3C-D943-47D4-93B0-BB9907AA5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198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1B3C-D943-47D4-93B0-BB9907AA599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1B3C-D943-47D4-93B0-BB9907AA599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440B-0921-4C1B-AD54-D0CEDF354E5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440B-0921-4C1B-AD54-D0CEDF354E5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440B-0921-4C1B-AD54-D0CEDF354E5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440B-0921-4C1B-AD54-D0CEDF354E5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440B-0921-4C1B-AD54-D0CEDF354E5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440B-0921-4C1B-AD54-D0CEDF354E5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440B-0921-4C1B-AD54-D0CEDF354E5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440B-0921-4C1B-AD54-D0CEDF354E5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440B-0921-4C1B-AD54-D0CEDF354E5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440B-0921-4C1B-AD54-D0CEDF354E5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9D9440B-0921-4C1B-AD54-D0CEDF354E5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3BEBEB-5B24-4486-86A9-233F9AE44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9D9440B-0921-4C1B-AD54-D0CEDF354E5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3BEBEB-5B24-4486-86A9-233F9AE44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8.png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38.jpe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Особенности  формирования </a:t>
            </a:r>
            <a:r>
              <a:rPr lang="en-US" b="1" i="1" dirty="0" smtClean="0">
                <a:solidFill>
                  <a:srgbClr val="FF0000"/>
                </a:solidFill>
              </a:rPr>
              <a:t>InGaN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0496" y="4286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/>
              <a:t>Аспирант 2 курса:</a:t>
            </a:r>
          </a:p>
          <a:p>
            <a:pPr algn="r"/>
            <a:r>
              <a:rPr lang="ru-RU" b="1" dirty="0" smtClean="0"/>
              <a:t> Калинников М.А.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00430" y="6143644"/>
            <a:ext cx="204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24 февраля 2022 г.</a:t>
            </a:r>
            <a:endParaRPr lang="ru-RU" b="1" dirty="0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214282" y="1571612"/>
            <a:ext cx="1266825" cy="601664"/>
            <a:chOff x="261" y="255"/>
            <a:chExt cx="1089" cy="730"/>
          </a:xfrm>
        </p:grpSpPr>
        <p:sp>
          <p:nvSpPr>
            <p:cNvPr id="6" name="Rectangle 43"/>
            <p:cNvSpPr>
              <a:spLocks noChangeArrowheads="1"/>
            </p:cNvSpPr>
            <p:nvPr/>
          </p:nvSpPr>
          <p:spPr bwMode="auto">
            <a:xfrm>
              <a:off x="261" y="737"/>
              <a:ext cx="1089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lnSpc>
                  <a:spcPct val="80000"/>
                </a:lnSpc>
                <a:buClr>
                  <a:schemeClr val="bg2"/>
                </a:buClr>
                <a:buFont typeface="Monotype Sorts" pitchFamily="2" charset="2"/>
                <a:buNone/>
              </a:pPr>
              <a:r>
                <a:rPr kumimoji="1" lang="ru-RU" altLang="ru-RU" b="1" i="1" dirty="0">
                  <a:latin typeface="Times New Roman" pitchFamily="18" charset="0"/>
                </a:rPr>
                <a:t>ИФМ РАН</a:t>
              </a:r>
            </a:p>
          </p:txBody>
        </p:sp>
        <p:pic>
          <p:nvPicPr>
            <p:cNvPr id="7" name="Picture 44" descr="IPM 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55"/>
              <a:ext cx="921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Метастабильные фазовые </a:t>
            </a:r>
            <a:r>
              <a:rPr lang="ru-RU" dirty="0" smtClean="0">
                <a:solidFill>
                  <a:srgbClr val="FF0000"/>
                </a:solidFill>
              </a:rPr>
              <a:t>состояния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2252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91458519"/>
              </p:ext>
            </p:extLst>
          </p:nvPr>
        </p:nvGraphicFramePr>
        <p:xfrm>
          <a:off x="5214942" y="1714488"/>
          <a:ext cx="2286000" cy="836613"/>
        </p:xfrm>
        <a:graphic>
          <a:graphicData uri="http://schemas.openxmlformats.org/presentationml/2006/ole">
            <p:oleObj spid="_x0000_s319581" name="Формула" r:id="rId3" imgW="1066337" imgH="393529" progId="Equation.3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2844" y="2571744"/>
            <a:ext cx="9001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W-</a:t>
            </a:r>
            <a:r>
              <a:rPr lang="ru-RU" dirty="0" smtClean="0"/>
              <a:t> вероятность присоединение молекулы к критическому зародышу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1428736"/>
            <a:ext cx="496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Скорость зарождения критического размера 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6215082"/>
            <a:ext cx="5429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100" dirty="0" smtClean="0"/>
              <a:t>σ</a:t>
            </a:r>
            <a:r>
              <a:rPr lang="ru-RU" sz="1100" dirty="0" smtClean="0"/>
              <a:t>-поверхностное натяжение</a:t>
            </a:r>
            <a:r>
              <a:rPr lang="en-US" sz="1100" b="1" i="1" dirty="0" smtClean="0"/>
              <a:t>,v– </a:t>
            </a:r>
            <a:r>
              <a:rPr lang="ru-RU" sz="1100" dirty="0" err="1" smtClean="0"/>
              <a:t>объем,приходящийся</a:t>
            </a:r>
            <a:r>
              <a:rPr lang="ru-RU" sz="1100" dirty="0" smtClean="0"/>
              <a:t> на одну молекулу</a:t>
            </a:r>
            <a:r>
              <a:rPr lang="en-US" sz="1100" dirty="0" smtClean="0"/>
              <a:t>,</a:t>
            </a:r>
            <a:r>
              <a:rPr lang="el-GR" sz="1100" dirty="0" smtClean="0"/>
              <a:t>γ</a:t>
            </a:r>
            <a:r>
              <a:rPr lang="en-US" sz="1100" dirty="0" smtClean="0"/>
              <a:t>-</a:t>
            </a:r>
            <a:r>
              <a:rPr lang="ru-RU" sz="1100" dirty="0" smtClean="0"/>
              <a:t>степень </a:t>
            </a:r>
            <a:r>
              <a:rPr lang="ru-RU" sz="1100" dirty="0" err="1" smtClean="0"/>
              <a:t>пересыщения</a:t>
            </a:r>
            <a:r>
              <a:rPr lang="en-US" sz="1100" dirty="0" smtClean="0"/>
              <a:t>,C-</a:t>
            </a:r>
            <a:r>
              <a:rPr lang="ru-RU" sz="1100" dirty="0" smtClean="0"/>
              <a:t>равновесная концентрация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85720" y="3214686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Свободная энергия образования зародыша новой</a:t>
            </a:r>
            <a:r>
              <a:rPr lang="en-US" dirty="0" smtClean="0"/>
              <a:t> </a:t>
            </a:r>
            <a:r>
              <a:rPr lang="ru-RU" dirty="0" smtClean="0"/>
              <a:t>фазы</a:t>
            </a:r>
            <a:r>
              <a:rPr lang="en-US" dirty="0" smtClean="0"/>
              <a:t>:</a:t>
            </a:r>
            <a:endParaRPr lang="ru-RU" dirty="0"/>
          </a:p>
        </p:txBody>
      </p:sp>
      <p:graphicFrame>
        <p:nvGraphicFramePr>
          <p:cNvPr id="28" name="Object 9"/>
          <p:cNvGraphicFramePr>
            <a:graphicFrameLocks noChangeAspect="1"/>
          </p:cNvGraphicFramePr>
          <p:nvPr/>
        </p:nvGraphicFramePr>
        <p:xfrm>
          <a:off x="428596" y="3500438"/>
          <a:ext cx="4976813" cy="892175"/>
        </p:xfrm>
        <a:graphic>
          <a:graphicData uri="http://schemas.openxmlformats.org/presentationml/2006/ole">
            <p:oleObj spid="_x0000_s319582" name="Формула" r:id="rId4" imgW="2387600" imgH="431800" progId="Equation.3">
              <p:embed/>
            </p:oleObj>
          </a:graphicData>
        </a:graphic>
      </p:graphicFrame>
      <p:cxnSp>
        <p:nvCxnSpPr>
          <p:cNvPr id="29" name="Прямая со стрелкой 28"/>
          <p:cNvCxnSpPr/>
          <p:nvPr/>
        </p:nvCxnSpPr>
        <p:spPr>
          <a:xfrm flipV="1">
            <a:off x="1357290" y="4071942"/>
            <a:ext cx="571504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357686" y="4286256"/>
            <a:ext cx="24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Химическая составляющая </a:t>
            </a:r>
            <a:r>
              <a:rPr lang="en-US" sz="1200" dirty="0" smtClean="0"/>
              <a:t>F</a:t>
            </a:r>
            <a:endParaRPr lang="ru-RU" sz="120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rot="10800000">
            <a:off x="3643306" y="4214818"/>
            <a:ext cx="785818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4282" y="4214818"/>
            <a:ext cx="2672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Потенциальный барьер конденсации</a:t>
            </a:r>
            <a:endParaRPr lang="ru-RU" sz="1200" dirty="0"/>
          </a:p>
        </p:txBody>
      </p:sp>
      <p:pic>
        <p:nvPicPr>
          <p:cNvPr id="33" name="Picture 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429000"/>
            <a:ext cx="25812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19555" name="Object 67"/>
          <p:cNvGraphicFramePr>
            <a:graphicFrameLocks noChangeAspect="1"/>
          </p:cNvGraphicFramePr>
          <p:nvPr/>
        </p:nvGraphicFramePr>
        <p:xfrm>
          <a:off x="285720" y="4643446"/>
          <a:ext cx="4176713" cy="1519237"/>
        </p:xfrm>
        <a:graphic>
          <a:graphicData uri="http://schemas.openxmlformats.org/presentationml/2006/ole">
            <p:oleObj spid="_x0000_s319583" name="Формула" r:id="rId6" imgW="2425700" imgH="889000" progId="Equation.3">
              <p:embed/>
            </p:oleObj>
          </a:graphicData>
        </a:graphic>
      </p:graphicFrame>
      <p:graphicFrame>
        <p:nvGraphicFramePr>
          <p:cNvPr id="319556" name="Object 68"/>
          <p:cNvGraphicFramePr>
            <a:graphicFrameLocks noChangeAspect="1"/>
          </p:cNvGraphicFramePr>
          <p:nvPr/>
        </p:nvGraphicFramePr>
        <p:xfrm>
          <a:off x="500034" y="1714488"/>
          <a:ext cx="1728788" cy="923925"/>
        </p:xfrm>
        <a:graphic>
          <a:graphicData uri="http://schemas.openxmlformats.org/presentationml/2006/ole">
            <p:oleObj spid="_x0000_s319584" name="Формула" r:id="rId7" imgW="965200" imgH="520700" progId="Equation.3">
              <p:embed/>
            </p:oleObj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357158" y="1428736"/>
            <a:ext cx="2596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Химический потенциал: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 Кинетика роста новой фазы. Теория </a:t>
            </a:r>
            <a:r>
              <a:rPr lang="ru-RU" dirty="0" smtClean="0">
                <a:solidFill>
                  <a:srgbClr val="FF0000"/>
                </a:solidFill>
              </a:rPr>
              <a:t>Лифшица-</a:t>
            </a:r>
            <a:r>
              <a:rPr lang="ru-RU" dirty="0" err="1" smtClean="0">
                <a:solidFill>
                  <a:srgbClr val="FF0000"/>
                </a:solidFill>
              </a:rPr>
              <a:t>Слёзова</a:t>
            </a:r>
            <a:r>
              <a:rPr lang="ru-RU" dirty="0">
                <a:solidFill>
                  <a:srgbClr val="FF0000"/>
                </a:solidFill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28736"/>
            <a:ext cx="8501090" cy="2428892"/>
          </a:xfrm>
        </p:spPr>
        <p:txBody>
          <a:bodyPr>
            <a:normAutofit fontScale="47500" lnSpcReduction="20000"/>
          </a:bodyPr>
          <a:lstStyle/>
          <a:p>
            <a:pPr marL="118872" indent="0" algn="ctr">
              <a:buNone/>
            </a:pPr>
            <a:r>
              <a:rPr lang="ru-RU" sz="3800" dirty="0"/>
              <a:t>В основе </a:t>
            </a:r>
            <a:r>
              <a:rPr lang="ru-RU" sz="3800" dirty="0" smtClean="0"/>
              <a:t>теории лежат </a:t>
            </a:r>
            <a:r>
              <a:rPr lang="ru-RU" sz="3800" dirty="0"/>
              <a:t>следующие постулаты:</a:t>
            </a:r>
          </a:p>
          <a:p>
            <a:r>
              <a:rPr lang="ru-RU" sz="3800" dirty="0"/>
              <a:t>- асимптотика процесса (большие времена) не зависит от начальной функции распределения частиц по размерам;</a:t>
            </a:r>
          </a:p>
          <a:p>
            <a:r>
              <a:rPr lang="ru-RU" sz="3800" dirty="0"/>
              <a:t>- наличие упругой деформации частиц не </a:t>
            </a:r>
            <a:r>
              <a:rPr lang="ru-RU" sz="3800" dirty="0" smtClean="0"/>
              <a:t>учитывается;</a:t>
            </a:r>
            <a:endParaRPr lang="ru-RU" sz="3800" dirty="0"/>
          </a:p>
          <a:p>
            <a:r>
              <a:rPr lang="ru-RU" sz="3800" dirty="0"/>
              <a:t>- форма частиц принята </a:t>
            </a:r>
            <a:r>
              <a:rPr lang="ru-RU" sz="3800" dirty="0" smtClean="0"/>
              <a:t>сферической;</a:t>
            </a:r>
            <a:endParaRPr lang="ru-RU" sz="3800" dirty="0"/>
          </a:p>
          <a:p>
            <a:r>
              <a:rPr lang="ru-RU" sz="3800" dirty="0"/>
              <a:t>- рассматривается процесс в бинарной </a:t>
            </a:r>
            <a:r>
              <a:rPr lang="ru-RU" sz="3800" dirty="0" smtClean="0"/>
              <a:t>системе;</a:t>
            </a:r>
          </a:p>
          <a:p>
            <a:r>
              <a:rPr lang="ru-RU" sz="3800" dirty="0" smtClean="0"/>
              <a:t>- процесс диффузии рассматривается в </a:t>
            </a:r>
            <a:r>
              <a:rPr lang="ru-RU" sz="3800" dirty="0" err="1" smtClean="0"/>
              <a:t>квазистационарном</a:t>
            </a:r>
            <a:r>
              <a:rPr lang="ru-RU" sz="3800" dirty="0" smtClean="0"/>
              <a:t> приближении.</a:t>
            </a:r>
          </a:p>
          <a:p>
            <a:r>
              <a:rPr lang="ru-RU" sz="3800" dirty="0" smtClean="0"/>
              <a:t>- </a:t>
            </a:r>
            <a:r>
              <a:rPr lang="ru-RU" sz="3800" dirty="0"/>
              <a:t>равновесная концентрация в твердом растворе на межфазной границе между частицей </a:t>
            </a:r>
            <a:r>
              <a:rPr lang="ru-RU" sz="3800" dirty="0" smtClean="0"/>
              <a:t>новой </a:t>
            </a:r>
            <a:r>
              <a:rPr lang="ru-RU" sz="3800" dirty="0"/>
              <a:t>фазы и матричной фазой соответствует уравнению Гиббса – </a:t>
            </a:r>
            <a:r>
              <a:rPr lang="ru-RU" sz="3800" dirty="0" smtClean="0"/>
              <a:t>Томпсона.</a:t>
            </a:r>
          </a:p>
          <a:p>
            <a:endParaRPr lang="ru-RU" sz="3800" dirty="0" smtClean="0"/>
          </a:p>
          <a:p>
            <a:endParaRPr lang="ru-RU" sz="3800" dirty="0" smtClean="0"/>
          </a:p>
          <a:p>
            <a:endParaRPr lang="ru-RU" sz="3800" dirty="0" smtClean="0"/>
          </a:p>
          <a:p>
            <a:endParaRPr lang="ru-RU" sz="3800" dirty="0"/>
          </a:p>
          <a:p>
            <a:endParaRPr lang="ru-RU" dirty="0"/>
          </a:p>
        </p:txBody>
      </p:sp>
      <p:graphicFrame>
        <p:nvGraphicFramePr>
          <p:cNvPr id="413697" name="Object 1"/>
          <p:cNvGraphicFramePr>
            <a:graphicFrameLocks noChangeAspect="1"/>
          </p:cNvGraphicFramePr>
          <p:nvPr/>
        </p:nvGraphicFramePr>
        <p:xfrm>
          <a:off x="428596" y="4143380"/>
          <a:ext cx="2857520" cy="1169345"/>
        </p:xfrm>
        <a:graphic>
          <a:graphicData uri="http://schemas.openxmlformats.org/presentationml/2006/ole">
            <p:oleObj spid="_x0000_s413749" name="Формула" r:id="rId3" imgW="927100" imgH="469900" progId="Equation.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357554" y="6286520"/>
            <a:ext cx="54292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ДИФФУЗИОННЫЙ РАСПАД ТВЕРДЫХ РАСТВОРОВ В. В. </a:t>
            </a:r>
            <a:r>
              <a:rPr lang="ru-RU" sz="1100" dirty="0" err="1" smtClean="0"/>
              <a:t>Слезов</a:t>
            </a:r>
            <a:r>
              <a:rPr lang="ru-RU" sz="1100" dirty="0" smtClean="0"/>
              <a:t>, В. В. Сагалович</a:t>
            </a:r>
          </a:p>
          <a:p>
            <a:r>
              <a:rPr lang="ru-RU" sz="1100" dirty="0" smtClean="0"/>
              <a:t>1987 г. Январь Том 151, </a:t>
            </a:r>
            <a:r>
              <a:rPr lang="ru-RU" sz="1100" dirty="0" err="1" smtClean="0"/>
              <a:t>вып</a:t>
            </a:r>
            <a:r>
              <a:rPr lang="ru-RU" sz="1100" dirty="0" smtClean="0"/>
              <a:t>. 1 УСПЕХИ ФИЗИЧЕСКИХ НАУK</a:t>
            </a:r>
            <a:endParaRPr lang="ru-RU" sz="1100" dirty="0"/>
          </a:p>
        </p:txBody>
      </p:sp>
      <p:graphicFrame>
        <p:nvGraphicFramePr>
          <p:cNvPr id="413729" name="Object 33"/>
          <p:cNvGraphicFramePr>
            <a:graphicFrameLocks noChangeAspect="1"/>
          </p:cNvGraphicFramePr>
          <p:nvPr/>
        </p:nvGraphicFramePr>
        <p:xfrm>
          <a:off x="5929322" y="4429132"/>
          <a:ext cx="1633537" cy="617538"/>
        </p:xfrm>
        <a:graphic>
          <a:graphicData uri="http://schemas.openxmlformats.org/presentationml/2006/ole">
            <p:oleObj spid="_x0000_s413750" name="Формула" r:id="rId4" imgW="837836" imgH="393529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4282" y="3857628"/>
            <a:ext cx="448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Средний размер критического зародыша: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4000504"/>
            <a:ext cx="2820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Полное число зародышей:</a:t>
            </a:r>
            <a:endParaRPr lang="ru-RU" dirty="0"/>
          </a:p>
        </p:txBody>
      </p:sp>
      <p:graphicFrame>
        <p:nvGraphicFramePr>
          <p:cNvPr id="413730" name="Object 34"/>
          <p:cNvGraphicFramePr>
            <a:graphicFrameLocks noChangeAspect="1"/>
          </p:cNvGraphicFramePr>
          <p:nvPr/>
        </p:nvGraphicFramePr>
        <p:xfrm>
          <a:off x="6072198" y="5429264"/>
          <a:ext cx="1643074" cy="842602"/>
        </p:xfrm>
        <a:graphic>
          <a:graphicData uri="http://schemas.openxmlformats.org/presentationml/2006/ole">
            <p:oleObj spid="_x0000_s413751" name="Формула" r:id="rId5" imgW="990600" imgH="508000" progId="Equation.3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857884" y="5072074"/>
            <a:ext cx="1656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Пересыщение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8945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Модель разделения фаз Кана и </a:t>
            </a:r>
            <a:r>
              <a:rPr lang="ru-RU" b="1" i="1" dirty="0" err="1" smtClean="0">
                <a:solidFill>
                  <a:srgbClr val="FF0000"/>
                </a:solidFill>
              </a:rPr>
              <a:t>Хилларда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5429264"/>
            <a:ext cx="8786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На </a:t>
            </a:r>
            <a:r>
              <a:rPr lang="ru-RU" sz="1400" dirty="0" err="1" smtClean="0"/>
              <a:t>спинодали</a:t>
            </a:r>
            <a:r>
              <a:rPr lang="ru-RU" sz="1400" dirty="0" smtClean="0"/>
              <a:t> и выше нее раствор </a:t>
            </a:r>
            <a:r>
              <a:rPr lang="ru-RU" sz="1400" dirty="0"/>
              <a:t>устойчив относительно бесконечно малых изменений состава, </a:t>
            </a:r>
            <a:r>
              <a:rPr lang="ru-RU" sz="1400" dirty="0" smtClean="0"/>
              <a:t>для всех </a:t>
            </a:r>
            <a:r>
              <a:rPr lang="en-US" sz="1400" dirty="0" smtClean="0"/>
              <a:t>k, </a:t>
            </a:r>
            <a:r>
              <a:rPr lang="ru-RU" sz="1400" dirty="0" smtClean="0"/>
              <a:t>т.к. флуктуации состава энергетически невыгодны</a:t>
            </a:r>
            <a:r>
              <a:rPr lang="en-US" sz="1400" dirty="0" smtClean="0"/>
              <a:t> </a:t>
            </a:r>
            <a:r>
              <a:rPr lang="ru-RU" sz="1400" dirty="0" smtClean="0"/>
              <a:t>. Внутри </a:t>
            </a:r>
            <a:r>
              <a:rPr lang="ru-RU" sz="1400" dirty="0" err="1" smtClean="0"/>
              <a:t>спинодали</a:t>
            </a:r>
            <a:r>
              <a:rPr lang="ru-RU" sz="1400" dirty="0" smtClean="0"/>
              <a:t> раствор устойчив относительно бесконечно малых флуктуации </a:t>
            </a:r>
            <a:r>
              <a:rPr lang="en-US" sz="1400" dirty="0" smtClean="0"/>
              <a:t> </a:t>
            </a:r>
            <a:r>
              <a:rPr lang="ru-RU" sz="1400" dirty="0" smtClean="0"/>
              <a:t>при </a:t>
            </a:r>
            <a:r>
              <a:rPr lang="en-US" sz="1400" dirty="0" smtClean="0"/>
              <a:t>k&gt;</a:t>
            </a:r>
            <a:r>
              <a:rPr lang="en-US" sz="1400" dirty="0" err="1" smtClean="0"/>
              <a:t>kc</a:t>
            </a:r>
            <a:r>
              <a:rPr lang="ru-RU" sz="1400" dirty="0" smtClean="0"/>
              <a:t> </a:t>
            </a:r>
          </a:p>
          <a:p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2357430"/>
            <a:ext cx="4857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</p:txBody>
      </p:sp>
      <p:graphicFrame>
        <p:nvGraphicFramePr>
          <p:cNvPr id="387117" name="Object 45"/>
          <p:cNvGraphicFramePr>
            <a:graphicFrameLocks noChangeAspect="1"/>
          </p:cNvGraphicFramePr>
          <p:nvPr/>
        </p:nvGraphicFramePr>
        <p:xfrm>
          <a:off x="357158" y="4500570"/>
          <a:ext cx="4261066" cy="928694"/>
        </p:xfrm>
        <a:graphic>
          <a:graphicData uri="http://schemas.openxmlformats.org/presentationml/2006/ole">
            <p:oleObj spid="_x0000_s387206" name="Формула" r:id="rId3" imgW="1892300" imgH="520700" progId="Equation.3">
              <p:embed/>
            </p:oleObj>
          </a:graphicData>
        </a:graphic>
      </p:graphicFrame>
      <p:graphicFrame>
        <p:nvGraphicFramePr>
          <p:cNvPr id="387193" name="Object 121"/>
          <p:cNvGraphicFramePr>
            <a:graphicFrameLocks noChangeAspect="1"/>
          </p:cNvGraphicFramePr>
          <p:nvPr/>
        </p:nvGraphicFramePr>
        <p:xfrm>
          <a:off x="214282" y="1785926"/>
          <a:ext cx="5929354" cy="2083220"/>
        </p:xfrm>
        <a:graphic>
          <a:graphicData uri="http://schemas.openxmlformats.org/presentationml/2006/ole">
            <p:oleObj spid="_x0000_s387207" name="Формула" r:id="rId4" imgW="2349500" imgH="102870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14282" y="1428736"/>
            <a:ext cx="238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Флуктуации состава :</a:t>
            </a:r>
            <a:endParaRPr lang="ru-RU" dirty="0"/>
          </a:p>
        </p:txBody>
      </p:sp>
      <p:pic>
        <p:nvPicPr>
          <p:cNvPr id="23" name="Picture 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571612"/>
            <a:ext cx="2873703" cy="366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 23"/>
          <p:cNvSpPr/>
          <p:nvPr/>
        </p:nvSpPr>
        <p:spPr>
          <a:xfrm>
            <a:off x="214282" y="3786190"/>
            <a:ext cx="61436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</a:t>
            </a:r>
            <a:r>
              <a:rPr lang="ru-RU" sz="1400" dirty="0" smtClean="0"/>
              <a:t>0-средний состав</a:t>
            </a:r>
            <a:r>
              <a:rPr lang="en-US" sz="1400" dirty="0" smtClean="0"/>
              <a:t>, </a:t>
            </a:r>
            <a:r>
              <a:rPr lang="el-GR" sz="1400" dirty="0" smtClean="0"/>
              <a:t>λ</a:t>
            </a:r>
            <a:r>
              <a:rPr lang="ru-RU" sz="1400" dirty="0" smtClean="0"/>
              <a:t>-длина волны флуктуации, </a:t>
            </a:r>
            <a:r>
              <a:rPr lang="en-US" sz="1400" dirty="0" smtClean="0"/>
              <a:t>L-</a:t>
            </a:r>
            <a:r>
              <a:rPr lang="ru-RU" sz="1400" dirty="0" smtClean="0"/>
              <a:t>диффузионная подвижность</a:t>
            </a:r>
            <a:r>
              <a:rPr lang="en-US" sz="1400" dirty="0" smtClean="0"/>
              <a:t>,</a:t>
            </a:r>
            <a:r>
              <a:rPr lang="ru-RU" sz="1400" dirty="0" smtClean="0"/>
              <a:t> </a:t>
            </a:r>
            <a:r>
              <a:rPr lang="ru-RU" sz="1400" dirty="0" err="1" smtClean="0"/>
              <a:t>η </a:t>
            </a:r>
            <a:r>
              <a:rPr lang="ru-RU" sz="1400" dirty="0" smtClean="0"/>
              <a:t>- изменение параметра решетки</a:t>
            </a:r>
            <a:r>
              <a:rPr lang="en-US" sz="1400" dirty="0" smtClean="0"/>
              <a:t>, </a:t>
            </a:r>
            <a:r>
              <a:rPr lang="ru-RU" sz="1400" dirty="0" smtClean="0"/>
              <a:t> Y = E / (1 ‒ </a:t>
            </a:r>
            <a:r>
              <a:rPr lang="ru-RU" sz="1400" dirty="0" err="1" smtClean="0"/>
              <a:t>ν</a:t>
            </a:r>
            <a:r>
              <a:rPr lang="ru-RU" sz="1400" dirty="0" smtClean="0"/>
              <a:t>) (E - модуль Юнга, </a:t>
            </a:r>
            <a:r>
              <a:rPr lang="ru-RU" sz="1400" dirty="0" err="1" smtClean="0"/>
              <a:t>ν </a:t>
            </a:r>
            <a:r>
              <a:rPr lang="ru-RU" sz="1400" dirty="0" smtClean="0"/>
              <a:t>- коэффициент Пуассона) 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8662" y="6215082"/>
            <a:ext cx="6963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УПРУГИЕ НАПРЯЖЕНИЯ СТАБИЛИЗИРУЮТ ТВЕРДЫЙ РАСТВОР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572000" y="3143248"/>
            <a:ext cx="1428760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071802" y="4643446"/>
            <a:ext cx="1428760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666" y="332656"/>
            <a:ext cx="8293737" cy="634082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Рост тройных твердых растворов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InGaN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857496"/>
            <a:ext cx="3422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Коэффициент встраивания: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3929066"/>
            <a:ext cx="3948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Максимальное содержание (</a:t>
            </a:r>
            <a:r>
              <a:rPr lang="en-US" b="1" dirty="0" smtClean="0"/>
              <a:t>x)</a:t>
            </a:r>
            <a:r>
              <a:rPr lang="ru-RU" b="1" dirty="0" err="1" smtClean="0"/>
              <a:t>In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при росте в </a:t>
            </a:r>
            <a:r>
              <a:rPr lang="en-US" b="1" dirty="0" smtClean="0"/>
              <a:t>Me-Rich </a:t>
            </a:r>
            <a:r>
              <a:rPr lang="ru-RU" b="1" dirty="0" smtClean="0"/>
              <a:t>условиях: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5286388"/>
            <a:ext cx="3569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Максимальное </a:t>
            </a:r>
            <a:r>
              <a:rPr lang="ru-RU" b="1" dirty="0"/>
              <a:t>содержание </a:t>
            </a:r>
            <a:r>
              <a:rPr lang="ru-RU" b="1" dirty="0" smtClean="0"/>
              <a:t>(</a:t>
            </a:r>
            <a:r>
              <a:rPr lang="en-US" b="1" dirty="0" smtClean="0"/>
              <a:t>x)</a:t>
            </a:r>
            <a:r>
              <a:rPr lang="ru-RU" b="1" dirty="0" err="1" smtClean="0"/>
              <a:t>In</a:t>
            </a:r>
            <a:r>
              <a:rPr lang="ru-RU" b="1" dirty="0" smtClean="0"/>
              <a:t> </a:t>
            </a:r>
            <a:endParaRPr lang="en-US" b="1" dirty="0" smtClean="0"/>
          </a:p>
          <a:p>
            <a:r>
              <a:rPr lang="ru-RU" b="1" dirty="0" smtClean="0"/>
              <a:t>при </a:t>
            </a:r>
            <a:r>
              <a:rPr lang="ru-RU" b="1" dirty="0"/>
              <a:t>росте в </a:t>
            </a:r>
            <a:r>
              <a:rPr lang="en-US" b="1" dirty="0"/>
              <a:t>N</a:t>
            </a:r>
            <a:r>
              <a:rPr lang="en-US" b="1" dirty="0" smtClean="0"/>
              <a:t>-Rich </a:t>
            </a:r>
            <a:r>
              <a:rPr lang="ru-RU" b="1" dirty="0" smtClean="0"/>
              <a:t>: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8842" y="1528738"/>
            <a:ext cx="3424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Энергии связи </a:t>
            </a:r>
          </a:p>
          <a:p>
            <a:r>
              <a:rPr lang="en-US" sz="2000" dirty="0" err="1" smtClean="0"/>
              <a:t>GaN</a:t>
            </a:r>
            <a:r>
              <a:rPr lang="ru-RU" sz="2000" dirty="0" smtClean="0"/>
              <a:t>: </a:t>
            </a:r>
            <a:r>
              <a:rPr lang="en-US" sz="2000" dirty="0" smtClean="0"/>
              <a:t>8,92 </a:t>
            </a:r>
            <a:r>
              <a:rPr lang="ru-RU" sz="2000" dirty="0" smtClean="0"/>
              <a:t>эВ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r>
              <a:rPr lang="en-US" sz="2000" dirty="0" smtClean="0"/>
              <a:t>InN</a:t>
            </a:r>
            <a:r>
              <a:rPr lang="ru-RU" sz="2000" dirty="0" smtClean="0"/>
              <a:t>: </a:t>
            </a:r>
            <a:r>
              <a:rPr lang="en-US" sz="2000" dirty="0" smtClean="0"/>
              <a:t>7,72 </a:t>
            </a:r>
            <a:r>
              <a:rPr lang="ru-RU" sz="2000" dirty="0" smtClean="0"/>
              <a:t>эВ.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4143380"/>
            <a:ext cx="5214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Температурные зависимости встраивания </a:t>
            </a:r>
            <a:r>
              <a:rPr lang="ru-RU" dirty="0" err="1" smtClean="0"/>
              <a:t>In</a:t>
            </a:r>
            <a:r>
              <a:rPr lang="ru-RU" dirty="0" smtClean="0"/>
              <a:t> при росте слоев </a:t>
            </a:r>
            <a:r>
              <a:rPr lang="en-US" dirty="0" smtClean="0"/>
              <a:t>InGaN </a:t>
            </a:r>
            <a:r>
              <a:rPr lang="ru-RU" dirty="0" smtClean="0"/>
              <a:t> при </a:t>
            </a:r>
            <a:r>
              <a:rPr lang="en-US" dirty="0" smtClean="0"/>
              <a:t> In/(</a:t>
            </a:r>
            <a:r>
              <a:rPr lang="en-US" dirty="0" err="1" smtClean="0"/>
              <a:t>In+Ga</a:t>
            </a:r>
            <a:r>
              <a:rPr lang="en-US" dirty="0" smtClean="0"/>
              <a:t>)</a:t>
            </a:r>
            <a:r>
              <a:rPr lang="ru-RU" dirty="0" smtClean="0"/>
              <a:t>=0,</a:t>
            </a:r>
            <a:r>
              <a:rPr lang="en-US" dirty="0" smtClean="0"/>
              <a:t>33.</a:t>
            </a:r>
            <a:endParaRPr lang="ru-RU" dirty="0"/>
          </a:p>
        </p:txBody>
      </p:sp>
      <p:pic>
        <p:nvPicPr>
          <p:cNvPr id="14" name="Picture 16" descr="c225_SEM_pl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857760"/>
            <a:ext cx="2247900" cy="1698625"/>
          </a:xfrm>
          <a:prstGeom prst="rect">
            <a:avLst/>
          </a:prstGeom>
          <a:noFill/>
        </p:spPr>
      </p:pic>
      <p:pic>
        <p:nvPicPr>
          <p:cNvPr id="15" name="Picture 15" descr="c223_SEM_pl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857760"/>
            <a:ext cx="2311400" cy="1700213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572264" y="4857760"/>
            <a:ext cx="1214446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bg2"/>
                </a:solidFill>
              </a:rPr>
              <a:t>F</a:t>
            </a:r>
            <a:r>
              <a:rPr lang="en-US" sz="1100" b="1" dirty="0" err="1" smtClean="0">
                <a:solidFill>
                  <a:schemeClr val="bg2"/>
                </a:solidFill>
              </a:rPr>
              <a:t>me</a:t>
            </a:r>
            <a:r>
              <a:rPr lang="en-US" b="1" dirty="0" smtClean="0">
                <a:solidFill>
                  <a:schemeClr val="bg2"/>
                </a:solidFill>
              </a:rPr>
              <a:t>&gt;F</a:t>
            </a:r>
            <a:r>
              <a:rPr lang="en-US" sz="1200" b="1" dirty="0" smtClean="0">
                <a:solidFill>
                  <a:schemeClr val="bg2"/>
                </a:solidFill>
              </a:rPr>
              <a:t>N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14810" y="4857760"/>
            <a:ext cx="1214446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bg2"/>
                </a:solidFill>
              </a:rPr>
              <a:t>F</a:t>
            </a:r>
            <a:r>
              <a:rPr lang="en-US" sz="1100" b="1" dirty="0" err="1" smtClean="0">
                <a:solidFill>
                  <a:schemeClr val="bg2"/>
                </a:solidFill>
              </a:rPr>
              <a:t>me</a:t>
            </a:r>
            <a:r>
              <a:rPr lang="en-US" b="1" dirty="0" smtClean="0">
                <a:solidFill>
                  <a:schemeClr val="bg2"/>
                </a:solidFill>
              </a:rPr>
              <a:t> &lt;F</a:t>
            </a:r>
            <a:r>
              <a:rPr lang="en-US" sz="1200" b="1" dirty="0" smtClean="0">
                <a:solidFill>
                  <a:schemeClr val="bg2"/>
                </a:solidFill>
              </a:rPr>
              <a:t>N</a:t>
            </a:r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 t="5000"/>
          <a:stretch>
            <a:fillRect/>
          </a:stretch>
        </p:blipFill>
        <p:spPr bwMode="auto">
          <a:xfrm>
            <a:off x="3643306" y="1500174"/>
            <a:ext cx="509158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47489" name="Object 1"/>
          <p:cNvGraphicFramePr>
            <a:graphicFrameLocks noChangeAspect="1"/>
          </p:cNvGraphicFramePr>
          <p:nvPr/>
        </p:nvGraphicFramePr>
        <p:xfrm>
          <a:off x="571472" y="3214686"/>
          <a:ext cx="1460500" cy="717550"/>
        </p:xfrm>
        <a:graphic>
          <a:graphicData uri="http://schemas.openxmlformats.org/presentationml/2006/ole">
            <p:oleObj spid="_x0000_s447510" name="Формула" r:id="rId6" imgW="749300" imgH="457200" progId="Equation.3">
              <p:embed/>
            </p:oleObj>
          </a:graphicData>
        </a:graphic>
      </p:graphicFrame>
      <p:graphicFrame>
        <p:nvGraphicFramePr>
          <p:cNvPr id="447490" name="Object 2"/>
          <p:cNvGraphicFramePr>
            <a:graphicFrameLocks noChangeAspect="1"/>
          </p:cNvGraphicFramePr>
          <p:nvPr/>
        </p:nvGraphicFramePr>
        <p:xfrm>
          <a:off x="714348" y="4572008"/>
          <a:ext cx="1362075" cy="677863"/>
        </p:xfrm>
        <a:graphic>
          <a:graphicData uri="http://schemas.openxmlformats.org/presentationml/2006/ole">
            <p:oleObj spid="_x0000_s447511" name="Формула" r:id="rId7" imgW="698197" imgH="431613" progId="Equation.3">
              <p:embed/>
            </p:oleObj>
          </a:graphicData>
        </a:graphic>
      </p:graphicFrame>
      <p:graphicFrame>
        <p:nvGraphicFramePr>
          <p:cNvPr id="447491" name="Object 3"/>
          <p:cNvGraphicFramePr>
            <a:graphicFrameLocks noChangeAspect="1"/>
          </p:cNvGraphicFramePr>
          <p:nvPr/>
        </p:nvGraphicFramePr>
        <p:xfrm>
          <a:off x="357158" y="6000768"/>
          <a:ext cx="1635125" cy="677863"/>
        </p:xfrm>
        <a:graphic>
          <a:graphicData uri="http://schemas.openxmlformats.org/presentationml/2006/ole">
            <p:oleObj spid="_x0000_s447512" name="Формула" r:id="rId8" imgW="837836" imgH="431613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43438" y="1500174"/>
            <a:ext cx="1494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Эксперимент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43834" y="1571612"/>
            <a:ext cx="90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Теория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5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InGaN </a:t>
            </a:r>
            <a:r>
              <a:rPr lang="ru-RU" i="1" dirty="0" smtClean="0">
                <a:solidFill>
                  <a:srgbClr val="FF0000"/>
                </a:solidFill>
              </a:rPr>
              <a:t>с содержанием </a:t>
            </a:r>
            <a:r>
              <a:rPr lang="en-US" i="1" dirty="0" smtClean="0">
                <a:solidFill>
                  <a:srgbClr val="FF0000"/>
                </a:solidFill>
              </a:rPr>
              <a:t>20&lt;In&lt;100%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488668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H. Komaki et al. / Journal of Crystal Growth 301–302 (2007) 473–477</a:t>
            </a:r>
            <a:endParaRPr lang="ru-RU" dirty="0"/>
          </a:p>
        </p:txBody>
      </p:sp>
      <p:graphicFrame>
        <p:nvGraphicFramePr>
          <p:cNvPr id="4515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4633748"/>
              </p:ext>
            </p:extLst>
          </p:nvPr>
        </p:nvGraphicFramePr>
        <p:xfrm>
          <a:off x="7322742" y="4221088"/>
          <a:ext cx="1539292" cy="646685"/>
        </p:xfrm>
        <a:graphic>
          <a:graphicData uri="http://schemas.openxmlformats.org/presentationml/2006/ole">
            <p:oleObj spid="_x0000_s453642" name="Формула" r:id="rId3" imgW="825500" imgH="431800" progId="Equation.3">
              <p:embed/>
            </p:oleObj>
          </a:graphicData>
        </a:graphic>
      </p:graphicFrame>
      <p:pic>
        <p:nvPicPr>
          <p:cNvPr id="451588" name="Picture 4"/>
          <p:cNvPicPr>
            <a:picLocks noChangeAspect="1" noChangeArrowheads="1"/>
          </p:cNvPicPr>
          <p:nvPr/>
        </p:nvPicPr>
        <p:blipFill>
          <a:blip r:embed="rId4"/>
          <a:srcRect t="2641" r="2898"/>
          <a:stretch>
            <a:fillRect/>
          </a:stretch>
        </p:blipFill>
        <p:spPr bwMode="auto">
          <a:xfrm>
            <a:off x="107504" y="1475374"/>
            <a:ext cx="4786346" cy="263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1589" name="Picture 5"/>
          <p:cNvPicPr>
            <a:picLocks noChangeAspect="1" noChangeArrowheads="1"/>
          </p:cNvPicPr>
          <p:nvPr/>
        </p:nvPicPr>
        <p:blipFill>
          <a:blip r:embed="rId5"/>
          <a:srcRect t="2622" r="2851"/>
          <a:stretch>
            <a:fillRect/>
          </a:stretch>
        </p:blipFill>
        <p:spPr bwMode="auto">
          <a:xfrm>
            <a:off x="71785" y="3791679"/>
            <a:ext cx="4857784" cy="264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15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93850" y="3904143"/>
            <a:ext cx="2428892" cy="245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3636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53" r="4992"/>
          <a:stretch/>
        </p:blipFill>
        <p:spPr bwMode="auto">
          <a:xfrm>
            <a:off x="4862690" y="1483485"/>
            <a:ext cx="4244215" cy="236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8007" y="3825806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0,33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43808" y="3899629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0,4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InGaN </a:t>
            </a:r>
            <a:r>
              <a:rPr lang="ru-RU" i="1" dirty="0" smtClean="0">
                <a:solidFill>
                  <a:srgbClr val="FF0000"/>
                </a:solidFill>
              </a:rPr>
              <a:t>с содержанием 0</a:t>
            </a:r>
            <a:r>
              <a:rPr lang="en-US" i="1" dirty="0" smtClean="0">
                <a:solidFill>
                  <a:srgbClr val="FF0000"/>
                </a:solidFill>
              </a:rPr>
              <a:t>&lt;In&lt;40%</a:t>
            </a:r>
            <a:endParaRPr lang="ru-RU" dirty="0"/>
          </a:p>
        </p:txBody>
      </p:sp>
      <p:pic>
        <p:nvPicPr>
          <p:cNvPr id="449538" name="Picture 2"/>
          <p:cNvPicPr>
            <a:picLocks noChangeAspect="1" noChangeArrowheads="1"/>
          </p:cNvPicPr>
          <p:nvPr/>
        </p:nvPicPr>
        <p:blipFill>
          <a:blip r:embed="rId2"/>
          <a:srcRect b="8889"/>
          <a:stretch>
            <a:fillRect/>
          </a:stretch>
        </p:blipFill>
        <p:spPr bwMode="auto">
          <a:xfrm>
            <a:off x="142844" y="1857364"/>
            <a:ext cx="425215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9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24" y="1428736"/>
            <a:ext cx="3714776" cy="506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6357958"/>
            <a:ext cx="59293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Kudrawiec et al. J. Appl. Phys. 106, 113517 2009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857760"/>
            <a:ext cx="1360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300 нм</a:t>
            </a:r>
          </a:p>
          <a:p>
            <a:r>
              <a:rPr lang="en-US" dirty="0" smtClean="0"/>
              <a:t>T=550-650 C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500174"/>
            <a:ext cx="5223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Рост </a:t>
            </a:r>
            <a:r>
              <a:rPr lang="ru-RU" dirty="0" err="1" smtClean="0"/>
              <a:t>упругонапряженных</a:t>
            </a:r>
            <a:r>
              <a:rPr lang="ru-RU" dirty="0" smtClean="0"/>
              <a:t> слоев в </a:t>
            </a:r>
            <a:r>
              <a:rPr lang="en-US" dirty="0" smtClean="0"/>
              <a:t>Me-Rich </a:t>
            </a:r>
            <a:r>
              <a:rPr lang="ru-RU" dirty="0" smtClean="0"/>
              <a:t>режиме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2844" y="5643578"/>
            <a:ext cx="5686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 увеличении содержания </a:t>
            </a:r>
            <a:r>
              <a:rPr lang="en-US" b="1" dirty="0" smtClean="0">
                <a:solidFill>
                  <a:srgbClr val="FF0000"/>
                </a:solidFill>
              </a:rPr>
              <a:t>In </a:t>
            </a: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en-US" b="1" dirty="0" smtClean="0">
                <a:solidFill>
                  <a:srgbClr val="FF0000"/>
                </a:solidFill>
              </a:rPr>
              <a:t>InGaN </a:t>
            </a:r>
            <a:r>
              <a:rPr lang="ru-RU" b="1" dirty="0" smtClean="0">
                <a:solidFill>
                  <a:srgbClr val="FF0000"/>
                </a:solidFill>
              </a:rPr>
              <a:t>усиливаются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флуктуации состава.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4786322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2𝛩-𝛺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InGaN </a:t>
            </a:r>
            <a:r>
              <a:rPr lang="ru-RU" i="1" dirty="0" smtClean="0">
                <a:solidFill>
                  <a:srgbClr val="FF0000"/>
                </a:solidFill>
              </a:rPr>
              <a:t>с содержанием 2</a:t>
            </a:r>
            <a:r>
              <a:rPr lang="en-US" i="1" dirty="0" smtClean="0">
                <a:solidFill>
                  <a:srgbClr val="FF0000"/>
                </a:solidFill>
              </a:rPr>
              <a:t>0&lt;In&lt;82%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6550223"/>
            <a:ext cx="72152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C.A.M. Fabien et al. / Journal of Crystal Growth 425 (2015) 115–118</a:t>
            </a:r>
            <a:endParaRPr lang="ru-RU" sz="1400" b="1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61055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929322" y="1571612"/>
            <a:ext cx="28575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Методика роста:</a:t>
            </a:r>
          </a:p>
          <a:p>
            <a:r>
              <a:rPr lang="ru-RU" sz="1400" b="1" dirty="0" smtClean="0"/>
              <a:t>Слои сформированы на подложке </a:t>
            </a:r>
            <a:r>
              <a:rPr lang="en-US" sz="1400" b="1" dirty="0" smtClean="0"/>
              <a:t>GaN</a:t>
            </a:r>
            <a:r>
              <a:rPr lang="ru-RU" sz="1400" b="1" dirty="0" smtClean="0"/>
              <a:t> (0 0 0 1)</a:t>
            </a:r>
            <a:r>
              <a:rPr lang="en-US" sz="1400" b="1" dirty="0" smtClean="0"/>
              <a:t>.</a:t>
            </a:r>
            <a:endParaRPr lang="ru-RU" sz="1400" b="1" dirty="0" smtClean="0"/>
          </a:p>
          <a:p>
            <a:r>
              <a:rPr lang="ru-RU" sz="1400" b="1" dirty="0" smtClean="0"/>
              <a:t>Поток азота </a:t>
            </a:r>
            <a:r>
              <a:rPr lang="en-US" sz="1400" b="1" dirty="0" smtClean="0"/>
              <a:t>1.3 </a:t>
            </a:r>
            <a:r>
              <a:rPr lang="da-DK" sz="1400" b="1" dirty="0" smtClean="0"/>
              <a:t>sccm .</a:t>
            </a:r>
            <a:endParaRPr lang="ru-RU" sz="1400" b="1" dirty="0" smtClean="0"/>
          </a:p>
          <a:p>
            <a:r>
              <a:rPr lang="ru-RU" sz="1400" b="1" dirty="0" smtClean="0"/>
              <a:t>Мощность разряда плазменного источника азота</a:t>
            </a:r>
            <a:r>
              <a:rPr lang="da-DK" sz="1400" b="1" dirty="0" smtClean="0"/>
              <a:t> 350 W.</a:t>
            </a:r>
            <a:endParaRPr lang="ru-RU" sz="1400" b="1" dirty="0" smtClean="0"/>
          </a:p>
          <a:p>
            <a:r>
              <a:rPr lang="en-US" sz="1400" b="1" dirty="0" smtClean="0"/>
              <a:t> </a:t>
            </a:r>
            <a:r>
              <a:rPr lang="ru-RU" sz="1400" b="1" dirty="0" smtClean="0"/>
              <a:t>Соотношение потоков: </a:t>
            </a:r>
            <a:r>
              <a:rPr lang="en-US" sz="1400" b="1" dirty="0" smtClean="0"/>
              <a:t>III/V ~0.9</a:t>
            </a:r>
            <a:endParaRPr lang="da-DK" sz="1400" b="1" dirty="0" smtClean="0"/>
          </a:p>
          <a:p>
            <a:r>
              <a:rPr lang="ru-RU" sz="1400" b="1" dirty="0" smtClean="0"/>
              <a:t>Скорость роста :1 мкм/ч.</a:t>
            </a:r>
          </a:p>
          <a:p>
            <a:r>
              <a:rPr lang="ru-RU" sz="1400" b="1" dirty="0" smtClean="0"/>
              <a:t>Температуры роста: </a:t>
            </a:r>
            <a:r>
              <a:rPr lang="en-US" sz="1400" b="1" dirty="0" smtClean="0"/>
              <a:t>360-450 C</a:t>
            </a:r>
            <a:r>
              <a:rPr lang="ru-RU" sz="1400" b="1" dirty="0" smtClean="0"/>
              <a:t>.</a:t>
            </a:r>
          </a:p>
          <a:p>
            <a:r>
              <a:rPr lang="ru-RU" sz="1400" b="1" dirty="0" smtClean="0"/>
              <a:t>Толщина образцов </a:t>
            </a:r>
            <a:r>
              <a:rPr lang="en-US" sz="1400" b="1" dirty="0" smtClean="0"/>
              <a:t>55 nm</a:t>
            </a:r>
            <a:endParaRPr lang="ru-RU" sz="1400" b="1" dirty="0" smtClean="0"/>
          </a:p>
          <a:p>
            <a:endParaRPr lang="ru-RU" dirty="0" smtClean="0"/>
          </a:p>
        </p:txBody>
      </p:sp>
      <p:pic>
        <p:nvPicPr>
          <p:cNvPr id="4454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429132"/>
            <a:ext cx="50926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6429396"/>
            <a:ext cx="55721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E.A. Clinton et al. / Solid-State Electronics 136 (2017) 3–11 5</a:t>
            </a:r>
            <a:endParaRPr lang="ru-RU" sz="14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InGaN </a:t>
            </a:r>
            <a:r>
              <a:rPr lang="ru-RU" i="1" dirty="0" smtClean="0">
                <a:solidFill>
                  <a:srgbClr val="FF0000"/>
                </a:solidFill>
              </a:rPr>
              <a:t>с содержанием </a:t>
            </a:r>
            <a:r>
              <a:rPr lang="en-US" i="1" dirty="0" smtClean="0">
                <a:solidFill>
                  <a:srgbClr val="FF0000"/>
                </a:solidFill>
              </a:rPr>
              <a:t>20&lt;In&lt;82%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/>
          <a:srcRect r="5172" b="-1"/>
          <a:stretch>
            <a:fillRect/>
          </a:stretch>
        </p:blipFill>
        <p:spPr bwMode="auto">
          <a:xfrm>
            <a:off x="142844" y="1714488"/>
            <a:ext cx="2714612" cy="345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00100" y="142873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MME</a:t>
            </a:r>
            <a:endParaRPr lang="ru-RU" dirty="0"/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3"/>
          <a:srcRect r="4660"/>
          <a:stretch>
            <a:fillRect/>
          </a:stretch>
        </p:blipFill>
        <p:spPr bwMode="auto">
          <a:xfrm>
            <a:off x="3000364" y="1714488"/>
            <a:ext cx="260654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643438" y="1428736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N-rich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072198" y="1857364"/>
            <a:ext cx="278605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Методика роста:</a:t>
            </a:r>
          </a:p>
          <a:p>
            <a:r>
              <a:rPr lang="ru-RU" sz="1400" b="1" dirty="0" smtClean="0"/>
              <a:t>Рост на </a:t>
            </a:r>
            <a:r>
              <a:rPr lang="ru-RU" sz="1400" b="1" dirty="0" err="1" smtClean="0"/>
              <a:t>квазиподложке</a:t>
            </a:r>
            <a:r>
              <a:rPr lang="ru-RU" sz="1400" b="1" dirty="0" smtClean="0"/>
              <a:t> </a:t>
            </a:r>
            <a:r>
              <a:rPr lang="en-US" sz="1400" b="1" dirty="0" smtClean="0"/>
              <a:t>GaN </a:t>
            </a:r>
            <a:r>
              <a:rPr lang="ru-RU" sz="1400" b="1" dirty="0" smtClean="0"/>
              <a:t>на сапфире.</a:t>
            </a:r>
          </a:p>
          <a:p>
            <a:r>
              <a:rPr lang="ru-RU" sz="1400" b="1" dirty="0" smtClean="0"/>
              <a:t>Поток азота 2-4</a:t>
            </a:r>
            <a:r>
              <a:rPr lang="da-DK" sz="1400" b="1" dirty="0" smtClean="0"/>
              <a:t> sccm </a:t>
            </a:r>
            <a:r>
              <a:rPr lang="ru-RU" sz="1400" b="1" dirty="0" smtClean="0"/>
              <a:t>.</a:t>
            </a:r>
          </a:p>
          <a:p>
            <a:r>
              <a:rPr lang="ru-RU" sz="1400" b="1" dirty="0" smtClean="0"/>
              <a:t>Мощность разряда плазменного источника азота</a:t>
            </a:r>
            <a:r>
              <a:rPr lang="da-DK" sz="1400" b="1" dirty="0" smtClean="0"/>
              <a:t> 350 W.</a:t>
            </a:r>
            <a:endParaRPr lang="ru-RU" sz="1400" b="1" dirty="0" smtClean="0"/>
          </a:p>
          <a:p>
            <a:r>
              <a:rPr lang="ru-RU" sz="1400" b="1" dirty="0" smtClean="0"/>
              <a:t>Температуры роста:</a:t>
            </a:r>
          </a:p>
          <a:p>
            <a:r>
              <a:rPr lang="ru-RU" sz="1400" b="1" dirty="0" smtClean="0"/>
              <a:t> 400-450 С для </a:t>
            </a:r>
            <a:r>
              <a:rPr lang="en-US" sz="1400" b="1" dirty="0" smtClean="0"/>
              <a:t>MME,</a:t>
            </a:r>
          </a:p>
          <a:p>
            <a:r>
              <a:rPr lang="en-US" sz="1400" b="1" dirty="0" smtClean="0"/>
              <a:t>350-450 C </a:t>
            </a:r>
            <a:r>
              <a:rPr lang="ru-RU" sz="1400" b="1" dirty="0" smtClean="0"/>
              <a:t>для </a:t>
            </a:r>
            <a:r>
              <a:rPr lang="en-US" sz="1400" b="1" dirty="0" smtClean="0"/>
              <a:t>N-rich</a:t>
            </a:r>
            <a:r>
              <a:rPr lang="ru-RU" sz="1400" b="1" dirty="0" smtClean="0"/>
              <a:t> </a:t>
            </a:r>
            <a:r>
              <a:rPr lang="en-US" sz="1400" b="1" dirty="0" smtClean="0"/>
              <a:t>(III/V  0.9)</a:t>
            </a:r>
            <a:r>
              <a:rPr lang="ru-RU" sz="1400" b="1" dirty="0" smtClean="0"/>
              <a:t>.</a:t>
            </a:r>
          </a:p>
          <a:p>
            <a:r>
              <a:rPr lang="ru-RU" sz="1400" b="1" dirty="0" smtClean="0"/>
              <a:t>Толщина образцов 50 нм.</a:t>
            </a:r>
          </a:p>
          <a:p>
            <a:endParaRPr lang="ru-RU" dirty="0" smtClean="0"/>
          </a:p>
        </p:txBody>
      </p:sp>
      <p:pic>
        <p:nvPicPr>
          <p:cNvPr id="46080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143512"/>
            <a:ext cx="4391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857752" y="5214950"/>
            <a:ext cx="4071966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Оба метода подходят для формирования </a:t>
            </a:r>
            <a:r>
              <a:rPr lang="en-US" b="1" dirty="0" smtClean="0">
                <a:solidFill>
                  <a:srgbClr val="FF0000"/>
                </a:solidFill>
              </a:rPr>
              <a:t>InGaN </a:t>
            </a:r>
            <a:r>
              <a:rPr lang="ru-RU" b="1" dirty="0" smtClean="0">
                <a:solidFill>
                  <a:srgbClr val="FF0000"/>
                </a:solidFill>
              </a:rPr>
              <a:t>во всем диапазоне составов.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Наши результаты.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InGaN</a:t>
            </a:r>
            <a:r>
              <a:rPr lang="en-US" dirty="0" smtClean="0">
                <a:solidFill>
                  <a:srgbClr val="FF0000"/>
                </a:solidFill>
              </a:rPr>
              <a:t> c </a:t>
            </a:r>
            <a:r>
              <a:rPr lang="ru-RU" dirty="0" smtClean="0">
                <a:solidFill>
                  <a:srgbClr val="FF0000"/>
                </a:solidFill>
              </a:rPr>
              <a:t>содержанием </a:t>
            </a:r>
            <a:r>
              <a:rPr lang="en-US" dirty="0" smtClean="0">
                <a:solidFill>
                  <a:srgbClr val="FF0000"/>
                </a:solidFill>
              </a:rPr>
              <a:t>In 80%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6955699" cy="200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42844" y="6581001"/>
            <a:ext cx="86439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Б.А. Андреев  и др.. Физика и техника полупроводников, 2021, том 55, </a:t>
            </a:r>
            <a:r>
              <a:rPr lang="ru-RU" sz="1200" dirty="0" err="1" smtClean="0"/>
              <a:t>вып</a:t>
            </a:r>
            <a:r>
              <a:rPr lang="ru-RU" sz="1200" dirty="0" smtClean="0"/>
              <a:t>. 9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6000768"/>
            <a:ext cx="8375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НАИМЕНЬШИМ  ПОРОГОМ СИ ОБЛАДАЕТ ОБРАЗЕЦ,ВЫРАЩЕННЫЙ В </a:t>
            </a:r>
            <a:r>
              <a:rPr lang="en-US" b="1" dirty="0" smtClean="0">
                <a:solidFill>
                  <a:srgbClr val="FF0000"/>
                </a:solidFill>
              </a:rPr>
              <a:t>N-Rich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УСЛОВИЯХ ИЗ-ЗА НАИМЕНЬШЕЙ ФОНОВОЙ КОНЦЕНТРАЦИИ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597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3107645" cy="254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9778" name="Picture 2"/>
          <p:cNvPicPr>
            <a:picLocks noChangeAspect="1" noChangeArrowheads="1"/>
          </p:cNvPicPr>
          <p:nvPr/>
        </p:nvPicPr>
        <p:blipFill>
          <a:blip r:embed="rId4"/>
          <a:srcRect r="3930"/>
          <a:stretch>
            <a:fillRect/>
          </a:stretch>
        </p:blipFill>
        <p:spPr bwMode="auto">
          <a:xfrm>
            <a:off x="5929322" y="3571876"/>
            <a:ext cx="3000396" cy="212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97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500438"/>
            <a:ext cx="3014659" cy="232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8286776" y="3429000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InGaN </a:t>
            </a:r>
            <a:r>
              <a:rPr lang="ru-RU" i="1" dirty="0" smtClean="0">
                <a:solidFill>
                  <a:srgbClr val="FF0000"/>
                </a:solidFill>
              </a:rPr>
              <a:t>с содержанием 75</a:t>
            </a:r>
            <a:r>
              <a:rPr lang="en-US" i="1" dirty="0" smtClean="0">
                <a:solidFill>
                  <a:srgbClr val="FF0000"/>
                </a:solidFill>
              </a:rPr>
              <a:t>&lt;In&lt;</a:t>
            </a:r>
            <a:r>
              <a:rPr lang="ru-RU" i="1" dirty="0" smtClean="0">
                <a:solidFill>
                  <a:srgbClr val="FF0000"/>
                </a:solidFill>
              </a:rPr>
              <a:t>100</a:t>
            </a:r>
            <a:r>
              <a:rPr lang="en-US" i="1" dirty="0" smtClean="0">
                <a:solidFill>
                  <a:srgbClr val="FF0000"/>
                </a:solidFill>
              </a:rPr>
              <a:t>%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6429396"/>
            <a:ext cx="46858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 </a:t>
            </a:r>
            <a:r>
              <a:rPr lang="en-US" sz="1400" b="1" dirty="0" smtClean="0"/>
              <a:t>D.N. </a:t>
            </a:r>
            <a:r>
              <a:rPr lang="en-US" sz="1400" b="1" dirty="0" err="1" smtClean="0"/>
              <a:t>Lobanov</a:t>
            </a:r>
            <a:r>
              <a:rPr lang="en-US" sz="1400" b="1" dirty="0" smtClean="0"/>
              <a:t> et al. / Applied Physics Letters 118(15).2021.</a:t>
            </a:r>
            <a:endParaRPr lang="en-US" sz="1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357694"/>
            <a:ext cx="47339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r="4347"/>
          <a:stretch>
            <a:fillRect/>
          </a:stretch>
        </p:blipFill>
        <p:spPr bwMode="auto">
          <a:xfrm>
            <a:off x="6000696" y="1500174"/>
            <a:ext cx="3143304" cy="279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500174"/>
            <a:ext cx="28550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00174"/>
            <a:ext cx="3357554" cy="288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143504" y="4500570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Снижение порога СИ связывается с уменьшением скорости </a:t>
            </a:r>
            <a:r>
              <a:rPr lang="ru-RU" b="1" dirty="0" err="1" smtClean="0">
                <a:solidFill>
                  <a:srgbClr val="FF0000"/>
                </a:solidFill>
              </a:rPr>
              <a:t>оже-рекомбинации</a:t>
            </a:r>
            <a:r>
              <a:rPr lang="ru-RU" b="1" dirty="0" smtClean="0">
                <a:solidFill>
                  <a:srgbClr val="FF0000"/>
                </a:solidFill>
              </a:rPr>
              <a:t> в слоях InGaN по сравнению с InN из-за соответственно меньших коэффициентов </a:t>
            </a:r>
            <a:r>
              <a:rPr lang="ru-RU" b="1" dirty="0" err="1" smtClean="0">
                <a:solidFill>
                  <a:srgbClr val="FF0000"/>
                </a:solidFill>
              </a:rPr>
              <a:t>Оже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План выступления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14488"/>
            <a:ext cx="8856984" cy="4625609"/>
          </a:xfrm>
        </p:spPr>
        <p:txBody>
          <a:bodyPr>
            <a:normAutofit/>
          </a:bodyPr>
          <a:lstStyle/>
          <a:p>
            <a:r>
              <a:rPr lang="ru-RU" dirty="0" smtClean="0"/>
              <a:t>1)</a:t>
            </a:r>
            <a:r>
              <a:rPr lang="en-US" dirty="0" smtClean="0"/>
              <a:t> </a:t>
            </a:r>
            <a:r>
              <a:rPr lang="ru-RU" dirty="0" smtClean="0"/>
              <a:t>Особенности нитридов металлов III группы.</a:t>
            </a:r>
            <a:endParaRPr lang="en-US" dirty="0" smtClean="0"/>
          </a:p>
          <a:p>
            <a:r>
              <a:rPr lang="en-US" dirty="0" smtClean="0"/>
              <a:t>2)</a:t>
            </a:r>
            <a:r>
              <a:rPr lang="ru-RU" dirty="0" smtClean="0"/>
              <a:t>Проблемы </a:t>
            </a:r>
            <a:r>
              <a:rPr lang="en-US" dirty="0" smtClean="0"/>
              <a:t>InGaN</a:t>
            </a:r>
            <a:r>
              <a:rPr lang="ru-RU" dirty="0" smtClean="0"/>
              <a:t>.</a:t>
            </a:r>
          </a:p>
          <a:p>
            <a:r>
              <a:rPr lang="ru-RU" dirty="0" smtClean="0"/>
              <a:t>3) Формирование твердых растворов. </a:t>
            </a:r>
          </a:p>
          <a:p>
            <a:r>
              <a:rPr lang="ru-RU" dirty="0" smtClean="0"/>
              <a:t>4)Подходы к формированию </a:t>
            </a:r>
            <a:r>
              <a:rPr lang="en-US" dirty="0" err="1" smtClean="0"/>
              <a:t>InGaN</a:t>
            </a:r>
            <a:r>
              <a:rPr lang="ru-RU" dirty="0" smtClean="0"/>
              <a:t>.</a:t>
            </a:r>
          </a:p>
          <a:p>
            <a:r>
              <a:rPr lang="ru-RU" dirty="0" smtClean="0"/>
              <a:t>5) Наши результаты по формированию </a:t>
            </a:r>
            <a:r>
              <a:rPr lang="en-US" dirty="0" err="1" smtClean="0"/>
              <a:t>InGaN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6)Заключение.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InGaN c </a:t>
            </a:r>
            <a:r>
              <a:rPr lang="ru-RU" dirty="0" smtClean="0">
                <a:solidFill>
                  <a:srgbClr val="FF0000"/>
                </a:solidFill>
              </a:rPr>
              <a:t>содержанием </a:t>
            </a:r>
            <a:r>
              <a:rPr lang="en-US" dirty="0" smtClean="0">
                <a:solidFill>
                  <a:srgbClr val="FF0000"/>
                </a:solidFill>
              </a:rPr>
              <a:t>In 80%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FigF1 - Sample characterization"/>
          <p:cNvPicPr>
            <a:picLocks noChangeAspect="1" noChangeArrowheads="1"/>
          </p:cNvPicPr>
          <p:nvPr/>
        </p:nvPicPr>
        <p:blipFill>
          <a:blip r:embed="rId2"/>
          <a:srcRect l="7158" t="6947" b="2316"/>
          <a:stretch>
            <a:fillRect/>
          </a:stretch>
        </p:blipFill>
        <p:spPr bwMode="auto">
          <a:xfrm>
            <a:off x="142844" y="1928802"/>
            <a:ext cx="446859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71678"/>
            <a:ext cx="395688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6286520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Kudryavtsev</a:t>
            </a:r>
            <a:r>
              <a:rPr lang="en-US" dirty="0" smtClean="0"/>
              <a:t> et al. / ECS Journal of Solid State Science and Technology</a:t>
            </a:r>
            <a:r>
              <a:rPr lang="ru-RU" dirty="0" smtClean="0"/>
              <a:t> .2022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5357826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Увеличение порога СИ при увеличении температуры роста связано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 увеличением шероховатости поверхности ,приводящего  к сильному рассеянию света.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929066"/>
            <a:ext cx="3286148" cy="242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401080" cy="1252728"/>
          </a:xfrm>
        </p:spPr>
        <p:txBody>
          <a:bodyPr>
            <a:noAutofit/>
          </a:bodyPr>
          <a:lstStyle/>
          <a:p>
            <a:r>
              <a:rPr lang="en-US" sz="4000" i="1" dirty="0" smtClean="0">
                <a:solidFill>
                  <a:srgbClr val="FF0000"/>
                </a:solidFill>
              </a:rPr>
              <a:t>InGaN </a:t>
            </a:r>
            <a:r>
              <a:rPr lang="ru-RU" sz="4000" i="1" dirty="0" smtClean="0">
                <a:solidFill>
                  <a:srgbClr val="FF0000"/>
                </a:solidFill>
              </a:rPr>
              <a:t>с содержанием </a:t>
            </a:r>
            <a:r>
              <a:rPr lang="en-US" sz="4000" i="1" dirty="0" smtClean="0">
                <a:solidFill>
                  <a:srgbClr val="FF0000"/>
                </a:solidFill>
              </a:rPr>
              <a:t>50&lt;In&lt;</a:t>
            </a:r>
            <a:r>
              <a:rPr lang="ru-RU" sz="4000" i="1" dirty="0" smtClean="0">
                <a:solidFill>
                  <a:srgbClr val="FF0000"/>
                </a:solidFill>
              </a:rPr>
              <a:t>100</a:t>
            </a:r>
            <a:r>
              <a:rPr lang="en-US" sz="4000" i="1" dirty="0" smtClean="0">
                <a:solidFill>
                  <a:srgbClr val="FF0000"/>
                </a:solidFill>
              </a:rPr>
              <a:t>%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428736"/>
            <a:ext cx="2857488" cy="242889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571612"/>
            <a:ext cx="3071834" cy="253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143380"/>
            <a:ext cx="3189643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1857356" y="478632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"/>
              </a:rPr>
              <a:t>77 К</a:t>
            </a:r>
            <a:r>
              <a:rPr lang="en-US" b="1" dirty="0" smtClean="0">
                <a:latin typeface="Arial "/>
              </a:rPr>
              <a:t>.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29058" y="400050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"/>
              </a:rPr>
              <a:t>77 К</a:t>
            </a:r>
            <a:r>
              <a:rPr lang="en-US" b="1" dirty="0" smtClean="0">
                <a:latin typeface="Arial "/>
              </a:rPr>
              <a:t>.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3786190"/>
            <a:ext cx="1199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Arial "/>
              </a:rPr>
              <a:t>T</a:t>
            </a:r>
            <a:r>
              <a:rPr lang="en-US" sz="1600" b="1" baseline="-25000" dirty="0" err="1" smtClean="0">
                <a:latin typeface="Arial "/>
              </a:rPr>
              <a:t>g</a:t>
            </a:r>
            <a:r>
              <a:rPr lang="ru-RU" sz="1600" b="1" dirty="0" smtClean="0">
                <a:latin typeface="Arial "/>
              </a:rPr>
              <a:t> ~ </a:t>
            </a:r>
            <a:r>
              <a:rPr lang="ru-RU" sz="1400" b="1" dirty="0" smtClean="0">
                <a:latin typeface="Arial "/>
              </a:rPr>
              <a:t>470</a:t>
            </a:r>
            <a:r>
              <a:rPr lang="ru-RU" sz="1400" b="1" baseline="30000" dirty="0" smtClean="0">
                <a:latin typeface="Arial "/>
              </a:rPr>
              <a:t>0</a:t>
            </a:r>
            <a:r>
              <a:rPr lang="en-US" sz="1600" b="1" dirty="0" smtClean="0">
                <a:latin typeface="Arial "/>
              </a:rPr>
              <a:t>C</a:t>
            </a:r>
            <a:r>
              <a:rPr lang="ru-RU" sz="1600" b="1" dirty="0" smtClean="0">
                <a:latin typeface="Arial "/>
              </a:rPr>
              <a:t>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6519446"/>
            <a:ext cx="8637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ПОДАВЛЕНИЕ ФАЗОВОГО РАСПАДА ВОЗМОЖНО ЗА СЧЕТ УВЕЛИЧЕНИЯ ПОТОКА АЗОТА.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Заключение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858312" cy="564357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ru-RU" dirty="0" smtClean="0"/>
              <a:t>Максимальная температура получения однородных слоёв </a:t>
            </a:r>
            <a:r>
              <a:rPr lang="en-US" dirty="0" smtClean="0"/>
              <a:t>InGaN</a:t>
            </a:r>
            <a:r>
              <a:rPr lang="ru-RU" dirty="0" smtClean="0"/>
              <a:t> с высоким содержанием </a:t>
            </a:r>
            <a:r>
              <a:rPr lang="en-US" dirty="0" smtClean="0"/>
              <a:t>In </a:t>
            </a:r>
            <a:r>
              <a:rPr lang="ru-RU" dirty="0" smtClean="0"/>
              <a:t>увеличивается </a:t>
            </a:r>
            <a:r>
              <a:rPr lang="en-US" dirty="0" smtClean="0"/>
              <a:t>c 470 C (</a:t>
            </a:r>
            <a:r>
              <a:rPr lang="ru-RU" dirty="0" smtClean="0"/>
              <a:t>для бинарного </a:t>
            </a:r>
            <a:r>
              <a:rPr lang="en-US" dirty="0" smtClean="0"/>
              <a:t>InN ) </a:t>
            </a:r>
            <a:r>
              <a:rPr lang="ru-RU" dirty="0" smtClean="0"/>
              <a:t>до </a:t>
            </a:r>
            <a:r>
              <a:rPr lang="en-US" dirty="0" smtClean="0"/>
              <a:t>~</a:t>
            </a:r>
            <a:r>
              <a:rPr lang="ru-RU" dirty="0" smtClean="0"/>
              <a:t>500 </a:t>
            </a:r>
            <a:r>
              <a:rPr lang="en-US" dirty="0" smtClean="0"/>
              <a:t>C</a:t>
            </a:r>
            <a:r>
              <a:rPr lang="ru-RU" dirty="0" smtClean="0"/>
              <a:t> при добавлении </a:t>
            </a:r>
            <a:r>
              <a:rPr lang="en-US" dirty="0" smtClean="0"/>
              <a:t>Ga</a:t>
            </a:r>
            <a:r>
              <a:rPr lang="ru-RU" dirty="0" smtClean="0"/>
              <a:t> до содержания &lt;</a:t>
            </a:r>
            <a:r>
              <a:rPr lang="en-US" dirty="0" smtClean="0"/>
              <a:t>In</a:t>
            </a:r>
            <a:r>
              <a:rPr lang="ru-RU" dirty="0" smtClean="0"/>
              <a:t>&gt;~ 80%.</a:t>
            </a:r>
          </a:p>
          <a:p>
            <a:r>
              <a:rPr lang="ru-RU" dirty="0" smtClean="0"/>
              <a:t>Дальнейшее увеличение температуры так же как и снижение содержания &lt;</a:t>
            </a:r>
            <a:r>
              <a:rPr lang="en-US" dirty="0" smtClean="0"/>
              <a:t>In</a:t>
            </a:r>
            <a:r>
              <a:rPr lang="ru-RU" dirty="0" smtClean="0"/>
              <a:t>&gt; до 50% приводят к усилению процессов фазового распада.</a:t>
            </a:r>
          </a:p>
          <a:p>
            <a:r>
              <a:rPr lang="ru-RU" dirty="0" smtClean="0"/>
              <a:t>Увеличения соотношения потоков </a:t>
            </a:r>
            <a:r>
              <a:rPr lang="en-US" dirty="0" smtClean="0"/>
              <a:t>III</a:t>
            </a:r>
            <a:r>
              <a:rPr lang="ru-RU" dirty="0" smtClean="0"/>
              <a:t>/</a:t>
            </a:r>
            <a:r>
              <a:rPr lang="en-US" dirty="0" smtClean="0"/>
              <a:t>V </a:t>
            </a:r>
            <a:r>
              <a:rPr lang="ru-RU" dirty="0" smtClean="0"/>
              <a:t>до </a:t>
            </a:r>
            <a:r>
              <a:rPr lang="en-US" dirty="0" smtClean="0"/>
              <a:t>~ </a:t>
            </a:r>
            <a:r>
              <a:rPr lang="ru-RU" dirty="0" smtClean="0"/>
              <a:t>0.5 позволяет сформировать </a:t>
            </a:r>
            <a:r>
              <a:rPr lang="en-US" dirty="0" smtClean="0"/>
              <a:t>InGaN </a:t>
            </a:r>
            <a:r>
              <a:rPr lang="ru-RU" dirty="0" smtClean="0"/>
              <a:t>без признаков фазового распада , не прибегая к низкотемпературному росту.</a:t>
            </a:r>
          </a:p>
          <a:p>
            <a:r>
              <a:rPr lang="ru-RU" dirty="0" smtClean="0"/>
              <a:t>Формирования высококачественных структур на основе </a:t>
            </a:r>
            <a:r>
              <a:rPr lang="en-US" dirty="0" smtClean="0"/>
              <a:t>InGaN c</a:t>
            </a:r>
            <a:r>
              <a:rPr lang="ru-RU" dirty="0" smtClean="0"/>
              <a:t> содержанием </a:t>
            </a:r>
            <a:r>
              <a:rPr lang="en-US" dirty="0" smtClean="0"/>
              <a:t>In </a:t>
            </a:r>
            <a:r>
              <a:rPr lang="ru-RU" dirty="0" smtClean="0"/>
              <a:t>более 50% до сих пор представляет сложную задачу и нуждается в систематическом исследовании влияния ростовых параметров, как на процессы фазового распада, так и на общий уровень структурного качества. Решение данной проблемы позволит расширить рабочий диапазон оптоэлектронных устройств на основе </a:t>
            </a:r>
            <a:r>
              <a:rPr lang="en-US" dirty="0" smtClean="0"/>
              <a:t>InGaN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28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Особенности нитридов металлов III группы 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AlN,GaN</a:t>
            </a:r>
            <a:r>
              <a:rPr lang="ru-RU" dirty="0" smtClean="0">
                <a:solidFill>
                  <a:srgbClr val="FF0000"/>
                </a:solidFill>
              </a:rPr>
              <a:t> и </a:t>
            </a:r>
            <a:r>
              <a:rPr lang="en-US" dirty="0" smtClean="0">
                <a:solidFill>
                  <a:srgbClr val="FF0000"/>
                </a:solidFill>
              </a:rPr>
              <a:t>InN)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4857751" cy="421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85786" y="6488668"/>
            <a:ext cx="2786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Photonics 2021, 8, 430. </a:t>
            </a:r>
            <a:endParaRPr lang="ru-RU" sz="1400" i="1" dirty="0"/>
          </a:p>
        </p:txBody>
      </p:sp>
      <p:pic>
        <p:nvPicPr>
          <p:cNvPr id="5" name="Рисунок 4" descr="UV-Applications.gif"/>
          <p:cNvPicPr>
            <a:picLocks noChangeAspect="1"/>
          </p:cNvPicPr>
          <p:nvPr/>
        </p:nvPicPr>
        <p:blipFill>
          <a:blip r:embed="rId3"/>
          <a:srcRect l="7344" r="2909"/>
          <a:stretch>
            <a:fillRect/>
          </a:stretch>
        </p:blipFill>
        <p:spPr>
          <a:xfrm>
            <a:off x="5000628" y="1571612"/>
            <a:ext cx="4071966" cy="3714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5786454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Рабочий диапазон коммерчески доступных оптоэлектронных устройств на основе нитридов металлов III группы :300-500 </a:t>
            </a:r>
            <a:r>
              <a:rPr lang="en-US" b="1" dirty="0" smtClean="0">
                <a:solidFill>
                  <a:srgbClr val="FF0000"/>
                </a:solidFill>
              </a:rPr>
              <a:t>nm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Проблемы </a:t>
            </a:r>
            <a:r>
              <a:rPr lang="en-US" dirty="0" smtClean="0">
                <a:solidFill>
                  <a:srgbClr val="FF0000"/>
                </a:solidFill>
              </a:rPr>
              <a:t>InGaN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143372" y="1428736"/>
            <a:ext cx="5000628" cy="4429156"/>
          </a:xfrm>
          <a:prstGeom prst="rect">
            <a:avLst/>
          </a:prstGeom>
        </p:spPr>
        <p:txBody>
          <a:bodyPr vert="horz" lIns="54864" tIns="91440" rtlCol="0">
            <a:normAutofit fontScale="85000" lnSpcReduction="20000"/>
          </a:bodyPr>
          <a:lstStyle/>
          <a:p>
            <a:pPr marL="438912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увеличении содержания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InGaN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наблюдаются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Высокая плотность дислокаций 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1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InN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1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GaN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=11%)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ru-RU" sz="3100" b="1" dirty="0" smtClean="0"/>
              <a:t>2)Усиление эффекта Штарка</a:t>
            </a:r>
            <a:endParaRPr kumimoji="0" lang="ru-RU" sz="3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ru-RU" sz="3200" b="1" dirty="0" smtClean="0">
                <a:cs typeface="Arial" pitchFamily="34" charset="0"/>
                <a:sym typeface="Symbol" pitchFamily="18" charset="2"/>
              </a:rPr>
              <a:t>3) Фазовый распад </a:t>
            </a:r>
            <a:r>
              <a:rPr lang="en-US" sz="3200" b="1" dirty="0" smtClean="0">
                <a:cs typeface="Arial" pitchFamily="34" charset="0"/>
                <a:sym typeface="Symbol" pitchFamily="18" charset="2"/>
              </a:rPr>
              <a:t>InGaN</a:t>
            </a:r>
            <a:endParaRPr lang="ru-RU" sz="3200" b="1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ru-RU" sz="3200" dirty="0" smtClean="0"/>
              <a:t>4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Снижение температуры разложения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InN</a:t>
            </a:r>
            <a:r>
              <a:rPr lang="ru-RU" sz="2000" dirty="0" smtClean="0"/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500◦C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вакууме)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ru-RU" sz="3200" dirty="0" smtClean="0"/>
              <a:t>5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44A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Высокая концентрация свободных носителей заряда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pitchFamily="18" charset="0"/>
                <a:cs typeface="Arial" pitchFamily="34" charset="0"/>
              </a:rPr>
              <a:t>10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pitchFamily="18" charset="0"/>
                <a:cs typeface="Arial" pitchFamily="34" charset="0"/>
                <a:sym typeface="Symbol" pitchFamily="18" charset="2"/>
              </a:rPr>
              <a:t>17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pitchFamily="18" charset="0"/>
                <a:cs typeface="Arial" pitchFamily="34" charset="0"/>
                <a:sym typeface="Symbol" pitchFamily="18" charset="2"/>
              </a:rPr>
              <a:t>÷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pitchFamily="18" charset="0"/>
                <a:cs typeface="Arial" pitchFamily="34" charset="0"/>
              </a:rPr>
              <a:t>10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pitchFamily="18" charset="0"/>
                <a:cs typeface="Arial" pitchFamily="34" charset="0"/>
                <a:sym typeface="Symbol" pitchFamily="18" charset="2"/>
              </a:rPr>
              <a:t>19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pitchFamily="18" charset="0"/>
                <a:cs typeface="Arial" pitchFamily="34" charset="0"/>
                <a:sym typeface="Symbol" pitchFamily="18" charset="2"/>
              </a:rPr>
              <a:t>см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pitchFamily="18" charset="0"/>
                <a:cs typeface="Arial" pitchFamily="34" charset="0"/>
                <a:sym typeface="Symbol" pitchFamily="18" charset="2"/>
              </a:rPr>
              <a:t>-3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357958"/>
            <a:ext cx="8286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LED Science and Technology Advancements Werner Goetz DOE SSL R&amp;D Workshop </a:t>
            </a:r>
            <a:r>
              <a:rPr lang="en-US" sz="1200" i="1" dirty="0" err="1" smtClean="0"/>
              <a:t>Lumileds</a:t>
            </a:r>
            <a:r>
              <a:rPr lang="en-US" sz="1200" i="1" dirty="0" smtClean="0"/>
              <a:t> Holding B.V. | February 5, 2018</a:t>
            </a:r>
            <a:endParaRPr lang="ru-RU" sz="1200" i="1" dirty="0"/>
          </a:p>
        </p:txBody>
      </p:sp>
      <p:pic>
        <p:nvPicPr>
          <p:cNvPr id="13" name="Рисунок 12" descr="Безымянный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500174"/>
            <a:ext cx="4018542" cy="3244205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>
            <a:off x="1000100" y="2643182"/>
            <a:ext cx="5000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5880" y="4737748"/>
            <a:ext cx="3990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 длинах волн от 500 нм резкое падение </a:t>
            </a:r>
            <a:r>
              <a:rPr lang="en-US" b="1" dirty="0" smtClean="0">
                <a:solidFill>
                  <a:srgbClr val="FF0000"/>
                </a:solidFill>
              </a:rPr>
              <a:t>IQE  </a:t>
            </a:r>
            <a:r>
              <a:rPr lang="ru-RU" b="1" dirty="0" smtClean="0">
                <a:solidFill>
                  <a:srgbClr val="FF0000"/>
                </a:solidFill>
              </a:rPr>
              <a:t>и </a:t>
            </a:r>
            <a:r>
              <a:rPr lang="en-US" b="1" dirty="0" smtClean="0">
                <a:solidFill>
                  <a:srgbClr val="FF0000"/>
                </a:solidFill>
              </a:rPr>
              <a:t>EQE!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214282" y="5429264"/>
          <a:ext cx="1322387" cy="863600"/>
        </p:xfrm>
        <a:graphic>
          <a:graphicData uri="http://schemas.openxmlformats.org/presentationml/2006/ole">
            <p:oleObj spid="_x0000_s430081" name="Формула" r:id="rId4" imgW="952200" imgH="622080" progId="Equation.3">
              <p:embed/>
            </p:oleObj>
          </a:graphicData>
        </a:graphic>
      </p:graphicFrame>
      <p:graphicFrame>
        <p:nvGraphicFramePr>
          <p:cNvPr id="430082" name="Object 2"/>
          <p:cNvGraphicFramePr>
            <a:graphicFrameLocks noChangeAspect="1"/>
          </p:cNvGraphicFramePr>
          <p:nvPr/>
        </p:nvGraphicFramePr>
        <p:xfrm>
          <a:off x="1785918" y="5643578"/>
          <a:ext cx="4520071" cy="571504"/>
        </p:xfrm>
        <a:graphic>
          <a:graphicData uri="http://schemas.openxmlformats.org/presentationml/2006/ole">
            <p:oleObj spid="_x0000_s430082" name="Формула" r:id="rId5" imgW="331452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Термодинамическая неустойчивость </a:t>
            </a:r>
            <a:r>
              <a:rPr lang="en-US" dirty="0" smtClean="0">
                <a:solidFill>
                  <a:srgbClr val="FF0000"/>
                </a:solidFill>
              </a:rPr>
              <a:t>InGaN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42862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/>
              <a:t>Phys. Status </a:t>
            </a:r>
            <a:r>
              <a:rPr lang="en-US" sz="1200" i="1" dirty="0" err="1" smtClean="0"/>
              <a:t>Solidi</a:t>
            </a:r>
            <a:r>
              <a:rPr lang="en-US" sz="1200" i="1" dirty="0" smtClean="0"/>
              <a:t> A214,No. 9, 1600752 (2017)</a:t>
            </a:r>
            <a:br>
              <a:rPr lang="en-US" sz="1200" i="1" dirty="0" smtClean="0"/>
            </a:br>
            <a:endParaRPr lang="ru-RU" sz="12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500702"/>
            <a:ext cx="69294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MRS Internet journal of nitride semiconductor research, V 3,1998</a:t>
            </a:r>
          </a:p>
        </p:txBody>
      </p:sp>
      <p:pic>
        <p:nvPicPr>
          <p:cNvPr id="3829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571612"/>
            <a:ext cx="41338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" y="1546604"/>
            <a:ext cx="48768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7554" y="1857364"/>
            <a:ext cx="1195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Бинодаль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22" y="2571744"/>
            <a:ext cx="1310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Спинодаль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857892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Фазовый распад в  InGaN является одной из основных особенностей этого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материала.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Термодинамика твердого раствора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28034" name="Object 2"/>
          <p:cNvGraphicFramePr>
            <a:graphicFrameLocks noChangeAspect="1"/>
          </p:cNvGraphicFramePr>
          <p:nvPr/>
        </p:nvGraphicFramePr>
        <p:xfrm>
          <a:off x="214282" y="2643182"/>
          <a:ext cx="3568700" cy="457200"/>
        </p:xfrm>
        <a:graphic>
          <a:graphicData uri="http://schemas.openxmlformats.org/presentationml/2006/ole">
            <p:oleObj spid="_x0000_s428145" name="Формула" r:id="rId3" imgW="1854200" imgH="241300" progId="Equation.3">
              <p:embed/>
            </p:oleObj>
          </a:graphicData>
        </a:graphic>
      </p:graphicFrame>
      <p:graphicFrame>
        <p:nvGraphicFramePr>
          <p:cNvPr id="428035" name="Object 3"/>
          <p:cNvGraphicFramePr>
            <a:graphicFrameLocks noChangeAspect="1"/>
          </p:cNvGraphicFramePr>
          <p:nvPr/>
        </p:nvGraphicFramePr>
        <p:xfrm>
          <a:off x="214282" y="3214686"/>
          <a:ext cx="1016000" cy="825500"/>
        </p:xfrm>
        <a:graphic>
          <a:graphicData uri="http://schemas.openxmlformats.org/presentationml/2006/ole">
            <p:oleObj spid="_x0000_s428146" name="Формула" r:id="rId4" imgW="558800" imgH="4572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4414" y="3143248"/>
            <a:ext cx="35719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Энергетически более выгодно иметь соседей A-A и B-B, чем соседей A-B. </a:t>
            </a:r>
          </a:p>
          <a:p>
            <a:r>
              <a:rPr lang="ru-RU" sz="1400" dirty="0" smtClean="0"/>
              <a:t>Энергетически выгоднее иметь соседей </a:t>
            </a:r>
            <a:r>
              <a:rPr lang="en-US" sz="1400" dirty="0" smtClean="0"/>
              <a:t>A-B</a:t>
            </a:r>
            <a:r>
              <a:rPr lang="ru-RU" sz="1400" dirty="0" smtClean="0"/>
              <a:t>, чем соседей A-A или B-B</a:t>
            </a:r>
            <a:r>
              <a:rPr lang="ru-RU" sz="1600" dirty="0" smtClean="0"/>
              <a:t>. </a:t>
            </a:r>
          </a:p>
          <a:p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6396335"/>
            <a:ext cx="485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/>
              <a:t>Петьков</a:t>
            </a:r>
            <a:r>
              <a:rPr lang="ru-RU" sz="1200" dirty="0" smtClean="0"/>
              <a:t> В.И., Грудзинская Е.Ю. ИЗОМОРФИЗМ. ТВЕРДЫЕ РАСТВОРЫ. Электронное учебно-методическое пособие ННГУ.2010</a:t>
            </a:r>
            <a:endParaRPr lang="ru-RU" sz="1200" b="1" dirty="0"/>
          </a:p>
        </p:txBody>
      </p:sp>
      <p:graphicFrame>
        <p:nvGraphicFramePr>
          <p:cNvPr id="428036" name="Object 4"/>
          <p:cNvGraphicFramePr>
            <a:graphicFrameLocks noChangeAspect="1"/>
          </p:cNvGraphicFramePr>
          <p:nvPr/>
        </p:nvGraphicFramePr>
        <p:xfrm>
          <a:off x="4857752" y="2571744"/>
          <a:ext cx="4016375" cy="1500188"/>
        </p:xfrm>
        <a:graphic>
          <a:graphicData uri="http://schemas.openxmlformats.org/presentationml/2006/ole">
            <p:oleObj spid="_x0000_s428147" name="Формула" r:id="rId5" imgW="1968500" imgH="736600" progId="Equation.3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857720" y="4000504"/>
            <a:ext cx="4286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где </a:t>
            </a:r>
            <a:r>
              <a:rPr lang="ru-RU" sz="1400" dirty="0" err="1" smtClean="0"/>
              <a:t>k</a:t>
            </a:r>
            <a:r>
              <a:rPr lang="ru-RU" sz="1400" dirty="0" smtClean="0"/>
              <a:t> — постоянная Больцмана; W — число способов распределения замещающих друг друга атомов по N эквивалентным позициям кристаллической структуры.</a:t>
            </a:r>
            <a:r>
              <a:rPr lang="en-US" sz="1400" i="1" dirty="0" smtClean="0"/>
              <a:t> </a:t>
            </a:r>
            <a:r>
              <a:rPr lang="ru-RU" sz="1400" dirty="0" smtClean="0"/>
              <a:t>N –количество узлов в кристалле</a:t>
            </a:r>
            <a:r>
              <a:rPr lang="en-US" sz="1400" dirty="0" smtClean="0"/>
              <a:t>; xi</a:t>
            </a:r>
            <a:r>
              <a:rPr lang="ru-RU" sz="1400" dirty="0" smtClean="0"/>
              <a:t>-мольная доля компонента</a:t>
            </a:r>
          </a:p>
          <a:p>
            <a:endParaRPr lang="ru-RU" sz="1000" dirty="0"/>
          </a:p>
        </p:txBody>
      </p:sp>
      <p:graphicFrame>
        <p:nvGraphicFramePr>
          <p:cNvPr id="428039" name="Object 7"/>
          <p:cNvGraphicFramePr>
            <a:graphicFrameLocks noChangeAspect="1"/>
          </p:cNvGraphicFramePr>
          <p:nvPr/>
        </p:nvGraphicFramePr>
        <p:xfrm>
          <a:off x="714348" y="1571612"/>
          <a:ext cx="6121400" cy="711200"/>
        </p:xfrm>
        <a:graphic>
          <a:graphicData uri="http://schemas.openxmlformats.org/presentationml/2006/ole">
            <p:oleObj spid="_x0000_s428149" name="Формула" r:id="rId6" imgW="1701800" imgH="22860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85720" y="2357430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Энтальпия смешения: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714876" y="2285992"/>
            <a:ext cx="226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Энтропия смешения: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42844" y="5143512"/>
            <a:ext cx="885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Образование или распад твердого раствора определяется конкуренцией двух основных факторов противоположной направленности: затратами энергии на деформацию кристаллической структуры и  выигрыша энергии за счет роста энтропии при увеличении беспорядка в системе.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Соотношение между термодинамическими функциями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4"/>
          <a:srcRect l="9188" t="1111" r="62374" b="55834"/>
          <a:stretch>
            <a:fillRect/>
          </a:stretch>
        </p:blipFill>
        <p:spPr bwMode="auto">
          <a:xfrm>
            <a:off x="642910" y="2714620"/>
            <a:ext cx="185738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143240" y="235743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0&lt;</a:t>
            </a:r>
            <a:r>
              <a:rPr lang="el-GR" b="1" dirty="0" smtClean="0"/>
              <a:t>Δ</a:t>
            </a:r>
            <a:r>
              <a:rPr lang="en-US" b="1" dirty="0" smtClean="0"/>
              <a:t>H,</a:t>
            </a:r>
            <a:r>
              <a:rPr lang="el-GR" b="1" dirty="0" smtClean="0"/>
              <a:t> </a:t>
            </a:r>
            <a:r>
              <a:rPr lang="en-US" b="1" dirty="0" smtClean="0"/>
              <a:t>T</a:t>
            </a:r>
            <a:r>
              <a:rPr lang="el-GR" b="1" dirty="0" smtClean="0"/>
              <a:t>Δ</a:t>
            </a:r>
            <a:r>
              <a:rPr lang="en-US" b="1" dirty="0" smtClean="0"/>
              <a:t>S &lt;</a:t>
            </a:r>
            <a:r>
              <a:rPr lang="el-GR" b="1" dirty="0" smtClean="0"/>
              <a:t>Δ</a:t>
            </a:r>
            <a:r>
              <a:rPr lang="en-US" b="1" dirty="0" smtClean="0"/>
              <a:t>H,</a:t>
            </a:r>
            <a:r>
              <a:rPr lang="el-GR" b="1" dirty="0" smtClean="0"/>
              <a:t> Δ</a:t>
            </a:r>
            <a:r>
              <a:rPr lang="en-US" b="1" dirty="0" smtClean="0"/>
              <a:t>G&gt;0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35743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0&lt;</a:t>
            </a:r>
            <a:r>
              <a:rPr lang="el-GR" b="1" dirty="0" smtClean="0"/>
              <a:t>Δ</a:t>
            </a:r>
            <a:r>
              <a:rPr lang="en-US" b="1" dirty="0" smtClean="0"/>
              <a:t>H,</a:t>
            </a:r>
            <a:r>
              <a:rPr lang="el-GR" b="1" dirty="0" smtClean="0"/>
              <a:t> Δ</a:t>
            </a:r>
            <a:r>
              <a:rPr lang="en-US" b="1" dirty="0" smtClean="0"/>
              <a:t>H &lt;T</a:t>
            </a:r>
            <a:r>
              <a:rPr lang="el-GR" b="1" dirty="0" smtClean="0"/>
              <a:t>Δ</a:t>
            </a:r>
            <a:r>
              <a:rPr lang="en-US" b="1" dirty="0" smtClean="0"/>
              <a:t>S,</a:t>
            </a:r>
            <a:r>
              <a:rPr lang="el-GR" b="1" dirty="0" smtClean="0"/>
              <a:t> Δ</a:t>
            </a:r>
            <a:r>
              <a:rPr lang="en-US" b="1" dirty="0" smtClean="0"/>
              <a:t>G&lt;0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6581001"/>
            <a:ext cx="5429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У </a:t>
            </a:r>
            <a:r>
              <a:rPr lang="ru-RU" sz="1200" b="1" dirty="0" err="1" smtClean="0"/>
              <a:t>р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у</a:t>
            </a:r>
            <a:r>
              <a:rPr lang="ru-RU" sz="1200" b="1" dirty="0" smtClean="0"/>
              <a:t> с о в  В. С. Теория изоморфной смесимости. М., «Наука», 1977</a:t>
            </a:r>
            <a:endParaRPr lang="ru-RU" sz="1200" b="1" dirty="0"/>
          </a:p>
        </p:txBody>
      </p:sp>
      <p:graphicFrame>
        <p:nvGraphicFramePr>
          <p:cNvPr id="131073" name="Object 1"/>
          <p:cNvGraphicFramePr>
            <a:graphicFrameLocks noChangeAspect="1"/>
          </p:cNvGraphicFramePr>
          <p:nvPr/>
        </p:nvGraphicFramePr>
        <p:xfrm>
          <a:off x="1500166" y="1428736"/>
          <a:ext cx="6127801" cy="714380"/>
        </p:xfrm>
        <a:graphic>
          <a:graphicData uri="http://schemas.openxmlformats.org/presentationml/2006/ole">
            <p:oleObj spid="_x0000_s316471" name="Формула" r:id="rId5" imgW="1701800" imgH="228600" progId="Equation.3">
              <p:embed/>
            </p:oleObj>
          </a:graphicData>
        </a:graphic>
      </p:graphicFrame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6"/>
          <a:srcRect b="15145"/>
          <a:stretch>
            <a:fillRect/>
          </a:stretch>
        </p:blipFill>
        <p:spPr bwMode="auto">
          <a:xfrm>
            <a:off x="3428992" y="2714620"/>
            <a:ext cx="210502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7"/>
          <a:srcRect b="19064"/>
          <a:stretch>
            <a:fillRect/>
          </a:stretch>
        </p:blipFill>
        <p:spPr bwMode="auto">
          <a:xfrm>
            <a:off x="6357950" y="2714620"/>
            <a:ext cx="183832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42910" y="485776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71670" y="478632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1142976" y="4857760"/>
          <a:ext cx="733429" cy="400052"/>
        </p:xfrm>
        <a:graphic>
          <a:graphicData uri="http://schemas.openxmlformats.org/presentationml/2006/ole">
            <p:oleObj spid="_x0000_s316472" name="Формула" r:id="rId8" imgW="419100" imgH="228600" progId="Equation.3">
              <p:embed/>
            </p:oleObj>
          </a:graphicData>
        </a:graphic>
      </p:graphicFrame>
      <p:cxnSp>
        <p:nvCxnSpPr>
          <p:cNvPr id="18" name="Прямая со стрелкой 17"/>
          <p:cNvCxnSpPr/>
          <p:nvPr/>
        </p:nvCxnSpPr>
        <p:spPr>
          <a:xfrm>
            <a:off x="1142976" y="5286388"/>
            <a:ext cx="92869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42976" y="5357826"/>
            <a:ext cx="4530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Ось </a:t>
            </a:r>
            <a:r>
              <a:rPr lang="en-US" dirty="0" smtClean="0"/>
              <a:t>y-</a:t>
            </a:r>
            <a:r>
              <a:rPr lang="ru-RU" dirty="0" smtClean="0"/>
              <a:t>энергия</a:t>
            </a:r>
          </a:p>
          <a:p>
            <a:r>
              <a:rPr lang="ru-RU" dirty="0" smtClean="0"/>
              <a:t>Ось </a:t>
            </a:r>
            <a:r>
              <a:rPr lang="en-US" dirty="0" smtClean="0"/>
              <a:t>X- c</a:t>
            </a:r>
            <a:r>
              <a:rPr lang="ru-RU" dirty="0" err="1" smtClean="0"/>
              <a:t>остав</a:t>
            </a:r>
            <a:r>
              <a:rPr lang="ru-RU" dirty="0" smtClean="0"/>
              <a:t> двухкомпонентного раствора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42844" y="60007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Соотношение между термодинамическими функциями определяет формирование твердого раствора.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021" name="Picture 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20097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839200" cy="900098"/>
          </a:xfrm>
        </p:spPr>
        <p:txBody>
          <a:bodyPr>
            <a:noAutofit/>
          </a:bodyPr>
          <a:lstStyle/>
          <a:p>
            <a:pPr algn="just"/>
            <a:r>
              <a:rPr lang="ru-RU" sz="3200" b="1" i="1" dirty="0" smtClean="0">
                <a:solidFill>
                  <a:srgbClr val="FF0000"/>
                </a:solidFill>
              </a:rPr>
              <a:t>Диаграмма состояния твердого раствора с ограниченной растворимостью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2357430"/>
            <a:ext cx="65722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>
                <a:solidFill>
                  <a:srgbClr val="FF0000"/>
                </a:solidFill>
              </a:rPr>
              <a:t>Солидус</a:t>
            </a:r>
            <a:r>
              <a:rPr lang="ru-RU" sz="1600" dirty="0" smtClean="0">
                <a:solidFill>
                  <a:srgbClr val="FF0000"/>
                </a:solidFill>
              </a:rPr>
              <a:t> </a:t>
            </a:r>
            <a:r>
              <a:rPr lang="ru-RU" sz="1600" dirty="0" smtClean="0"/>
              <a:t>— линия на фазовой диаграмме, представляющая температуры, при которых для различных составов системы заканчивается кристаллизация при охлаждении или начинается плавление при нагревании.</a:t>
            </a:r>
          </a:p>
          <a:p>
            <a:pPr algn="just"/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5984" y="1428736"/>
            <a:ext cx="6858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</a:rPr>
              <a:t>Ликвидус</a:t>
            </a:r>
            <a:r>
              <a:rPr lang="ru-RU" sz="1600" dirty="0" smtClean="0"/>
              <a:t> - линия на фазовой диаграмме, представляющая температуры, при которых для различных составов системы начинается кристаллизация при охлаждении или заканчивается плавление при нагревании. 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285984" y="3429000"/>
            <a:ext cx="642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 smtClean="0">
                <a:solidFill>
                  <a:srgbClr val="FF0000"/>
                </a:solidFill>
              </a:rPr>
              <a:t>Бинодаль</a:t>
            </a:r>
            <a:r>
              <a:rPr lang="ru-RU" sz="1600" dirty="0" smtClean="0"/>
              <a:t>- линия на фазовой диаграмме, представляющая температуры, выше которых две фазы полностью растворимы и образуют непрерывный твердый раствор.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endParaRPr lang="ru-RU" sz="1600" dirty="0" smtClean="0"/>
          </a:p>
          <a:p>
            <a:pPr algn="just"/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5500702"/>
            <a:ext cx="8429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</a:rPr>
              <a:t>Критическая точка- </a:t>
            </a:r>
            <a:r>
              <a:rPr lang="ru-RU" sz="1600" dirty="0" smtClean="0"/>
              <a:t>точка максимума </a:t>
            </a:r>
            <a:r>
              <a:rPr lang="ru-RU" sz="1600" dirty="0" err="1" smtClean="0"/>
              <a:t>бинодали</a:t>
            </a:r>
            <a:r>
              <a:rPr lang="ru-RU" sz="1600" dirty="0" smtClean="0"/>
              <a:t> и </a:t>
            </a:r>
            <a:r>
              <a:rPr lang="ru-RU" sz="1600" dirty="0" err="1" smtClean="0"/>
              <a:t>спинодали</a:t>
            </a:r>
            <a:r>
              <a:rPr lang="ru-RU" sz="1600" dirty="0" smtClean="0"/>
              <a:t>. </a:t>
            </a:r>
          </a:p>
          <a:p>
            <a:pPr algn="just"/>
            <a:r>
              <a:rPr lang="ru-RU" sz="1600" dirty="0" smtClean="0"/>
              <a:t>В ней исчезает непрерывным образом, различие между двумя сосуществующими фазами. </a:t>
            </a:r>
            <a:endParaRPr lang="ru-RU" sz="16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rot="10800000" flipV="1">
            <a:off x="1285852" y="1571612"/>
            <a:ext cx="1000132" cy="3571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>
            <a:off x="1214414" y="2285994"/>
            <a:ext cx="1071570" cy="1428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>
            <a:off x="1500166" y="3000372"/>
            <a:ext cx="785818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500166" y="4500570"/>
            <a:ext cx="6715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>
                <a:solidFill>
                  <a:srgbClr val="FF0000"/>
                </a:solidFill>
              </a:rPr>
              <a:t>Спинодаль</a:t>
            </a:r>
            <a:r>
              <a:rPr lang="ru-RU" sz="1600" dirty="0" smtClean="0"/>
              <a:t>— линия, которая отделяет область метастабильных состояний от абсолютно неустойчивых. </a:t>
            </a:r>
            <a:endParaRPr lang="ru-RU" sz="1600" dirty="0"/>
          </a:p>
        </p:txBody>
      </p:sp>
      <p:cxnSp>
        <p:nvCxnSpPr>
          <p:cNvPr id="36" name="Прямая со стрелкой 35"/>
          <p:cNvCxnSpPr>
            <a:stCxn id="30" idx="1"/>
          </p:cNvCxnSpPr>
          <p:nvPr/>
        </p:nvCxnSpPr>
        <p:spPr>
          <a:xfrm rot="10800000">
            <a:off x="1428728" y="3143248"/>
            <a:ext cx="71438" cy="16497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 flipH="1" flipV="1">
            <a:off x="-357221" y="4071943"/>
            <a:ext cx="2714643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Бинодальный</a:t>
            </a:r>
            <a:r>
              <a:rPr lang="ru-RU" b="1" dirty="0" smtClean="0">
                <a:solidFill>
                  <a:srgbClr val="FF0000"/>
                </a:solidFill>
              </a:rPr>
              <a:t> и </a:t>
            </a:r>
            <a:r>
              <a:rPr lang="ru-RU" b="1" dirty="0" err="1" smtClean="0">
                <a:solidFill>
                  <a:srgbClr val="FF0000"/>
                </a:solidFill>
              </a:rPr>
              <a:t>спинодальный</a:t>
            </a:r>
            <a:r>
              <a:rPr lang="ru-RU" b="1" dirty="0" smtClean="0">
                <a:solidFill>
                  <a:srgbClr val="FF0000"/>
                </a:solidFill>
              </a:rPr>
              <a:t> распад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28300" r="27229" b="1515"/>
          <a:stretch>
            <a:fillRect/>
          </a:stretch>
        </p:blipFill>
        <p:spPr bwMode="auto">
          <a:xfrm>
            <a:off x="2357422" y="1571612"/>
            <a:ext cx="2983910" cy="352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00364" y="407194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407194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A’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364331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3643314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5103674"/>
            <a:ext cx="83582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A0A0’</a:t>
            </a:r>
            <a:r>
              <a:rPr lang="en-US" sz="1600" dirty="0" smtClean="0"/>
              <a:t>-</a:t>
            </a:r>
            <a:r>
              <a:rPr lang="ru-RU" sz="1600" dirty="0" smtClean="0"/>
              <a:t>потенциал Гиббса  механической смеси.</a:t>
            </a:r>
            <a:endParaRPr lang="en-US" sz="1600" dirty="0" smtClean="0"/>
          </a:p>
          <a:p>
            <a:r>
              <a:rPr lang="ru-RU" sz="1600" dirty="0" smtClean="0">
                <a:solidFill>
                  <a:srgbClr val="FF0000"/>
                </a:solidFill>
              </a:rPr>
              <a:t>А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и </a:t>
            </a:r>
            <a:r>
              <a:rPr lang="ru-RU" sz="1600" dirty="0" smtClean="0">
                <a:solidFill>
                  <a:srgbClr val="FF0000"/>
                </a:solidFill>
              </a:rPr>
              <a:t>А</a:t>
            </a:r>
            <a:r>
              <a:rPr lang="en-US" sz="1600" dirty="0" smtClean="0">
                <a:solidFill>
                  <a:srgbClr val="FF0000"/>
                </a:solidFill>
              </a:rPr>
              <a:t>’</a:t>
            </a:r>
            <a:r>
              <a:rPr lang="ru-RU" sz="1600" dirty="0" smtClean="0"/>
              <a:t>- точки равновесно сосуществующих фаз.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a 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и </a:t>
            </a:r>
            <a:r>
              <a:rPr lang="en-US" sz="1600" dirty="0" smtClean="0">
                <a:solidFill>
                  <a:srgbClr val="FF0000"/>
                </a:solidFill>
              </a:rPr>
              <a:t>a’</a:t>
            </a:r>
            <a:r>
              <a:rPr lang="ru-RU" sz="1600" dirty="0" smtClean="0"/>
              <a:t>- точки перегиба, принадлежат к границе устойчивости однородных состояний. </a:t>
            </a:r>
          </a:p>
          <a:p>
            <a:r>
              <a:rPr lang="ru-RU" sz="1600" dirty="0" smtClean="0"/>
              <a:t>Области между </a:t>
            </a:r>
            <a:r>
              <a:rPr lang="ru-RU" sz="1600" dirty="0" smtClean="0">
                <a:solidFill>
                  <a:srgbClr val="FF0000"/>
                </a:solidFill>
              </a:rPr>
              <a:t>А</a:t>
            </a:r>
            <a:r>
              <a:rPr lang="en-US" sz="1600" dirty="0" smtClean="0">
                <a:solidFill>
                  <a:srgbClr val="FF0000"/>
                </a:solidFill>
              </a:rPr>
              <a:t>0 </a:t>
            </a:r>
            <a:r>
              <a:rPr lang="ru-RU" sz="1600" dirty="0" smtClean="0"/>
              <a:t>и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A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,</a:t>
            </a:r>
            <a:r>
              <a:rPr lang="en-US" sz="1600" dirty="0" smtClean="0">
                <a:solidFill>
                  <a:srgbClr val="FF0000"/>
                </a:solidFill>
              </a:rPr>
              <a:t> A’ </a:t>
            </a:r>
            <a:r>
              <a:rPr lang="ru-RU" sz="1600" dirty="0" smtClean="0">
                <a:solidFill>
                  <a:srgbClr val="FF0000"/>
                </a:solidFill>
              </a:rPr>
              <a:t>и </a:t>
            </a:r>
            <a:r>
              <a:rPr lang="en-US" sz="1600" dirty="0" smtClean="0">
                <a:solidFill>
                  <a:srgbClr val="FF0000"/>
                </a:solidFill>
              </a:rPr>
              <a:t>A0”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область однородных состояний.</a:t>
            </a:r>
          </a:p>
          <a:p>
            <a:r>
              <a:rPr lang="ru-RU" sz="1600" dirty="0" smtClean="0"/>
              <a:t>Области между </a:t>
            </a:r>
            <a:r>
              <a:rPr lang="ru-RU" sz="1600" dirty="0" smtClean="0">
                <a:solidFill>
                  <a:srgbClr val="FF0000"/>
                </a:solidFill>
              </a:rPr>
              <a:t>А </a:t>
            </a:r>
            <a:r>
              <a:rPr lang="ru-RU" sz="1600" dirty="0" smtClean="0"/>
              <a:t>и</a:t>
            </a:r>
            <a:r>
              <a:rPr lang="ru-RU" sz="1600" dirty="0" smtClean="0">
                <a:solidFill>
                  <a:srgbClr val="FF0000"/>
                </a:solidFill>
              </a:rPr>
              <a:t> а</a:t>
            </a:r>
            <a:r>
              <a:rPr lang="en-US" sz="1600" dirty="0" smtClean="0"/>
              <a:t>,</a:t>
            </a:r>
            <a:r>
              <a:rPr lang="ru-RU" sz="1600" dirty="0" smtClean="0">
                <a:solidFill>
                  <a:srgbClr val="FF0000"/>
                </a:solidFill>
              </a:rPr>
              <a:t>а</a:t>
            </a:r>
            <a:r>
              <a:rPr lang="en-US" sz="1600" dirty="0" smtClean="0">
                <a:solidFill>
                  <a:srgbClr val="FF0000"/>
                </a:solidFill>
              </a:rPr>
              <a:t>’ 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и</a:t>
            </a:r>
            <a:r>
              <a:rPr lang="ru-RU" sz="1600" dirty="0" smtClean="0">
                <a:solidFill>
                  <a:srgbClr val="FF0000"/>
                </a:solidFill>
              </a:rPr>
              <a:t> А</a:t>
            </a:r>
            <a:r>
              <a:rPr lang="en-US" sz="1600" dirty="0" smtClean="0">
                <a:solidFill>
                  <a:srgbClr val="FF0000"/>
                </a:solidFill>
              </a:rPr>
              <a:t>’</a:t>
            </a:r>
            <a:r>
              <a:rPr lang="ru-RU" sz="1600" dirty="0" smtClean="0"/>
              <a:t>- область метастабильных состояний.</a:t>
            </a:r>
          </a:p>
          <a:p>
            <a:r>
              <a:rPr lang="ru-RU" sz="1600" dirty="0" smtClean="0"/>
              <a:t>Области между </a:t>
            </a:r>
            <a:r>
              <a:rPr lang="ru-RU" sz="1600" dirty="0" smtClean="0">
                <a:solidFill>
                  <a:srgbClr val="FF0000"/>
                </a:solidFill>
              </a:rPr>
              <a:t> а </a:t>
            </a:r>
            <a:r>
              <a:rPr lang="ru-RU" sz="1600" dirty="0" smtClean="0"/>
              <a:t>и</a:t>
            </a:r>
            <a:r>
              <a:rPr lang="ru-RU" sz="1600" dirty="0" smtClean="0">
                <a:solidFill>
                  <a:srgbClr val="FF0000"/>
                </a:solidFill>
              </a:rPr>
              <a:t> а</a:t>
            </a:r>
            <a:r>
              <a:rPr lang="en-US" sz="1600" dirty="0" smtClean="0">
                <a:solidFill>
                  <a:srgbClr val="FF0000"/>
                </a:solidFill>
              </a:rPr>
              <a:t>’ 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и- область неустойчивых состояний.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214546" y="392906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4942" y="371475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A0’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643174" y="4071942"/>
            <a:ext cx="264320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9185" name="Object 1"/>
          <p:cNvGraphicFramePr>
            <a:graphicFrameLocks noChangeAspect="1"/>
          </p:cNvGraphicFramePr>
          <p:nvPr/>
        </p:nvGraphicFramePr>
        <p:xfrm>
          <a:off x="214282" y="2571744"/>
          <a:ext cx="1892300" cy="642937"/>
        </p:xfrm>
        <a:graphic>
          <a:graphicData uri="http://schemas.openxmlformats.org/presentationml/2006/ole">
            <p:oleObj spid="_x0000_s349247" name="Формула" r:id="rId4" imgW="1040948" imgH="418918" progId="Equation.3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28596" y="2143116"/>
            <a:ext cx="1230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Бинодаль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/>
          </a:p>
        </p:txBody>
      </p:sp>
      <p:graphicFrame>
        <p:nvGraphicFramePr>
          <p:cNvPr id="349186" name="Object 2"/>
          <p:cNvGraphicFramePr>
            <a:graphicFrameLocks noChangeAspect="1"/>
          </p:cNvGraphicFramePr>
          <p:nvPr/>
        </p:nvGraphicFramePr>
        <p:xfrm>
          <a:off x="428596" y="4000504"/>
          <a:ext cx="1285875" cy="588963"/>
        </p:xfrm>
        <a:graphic>
          <a:graphicData uri="http://schemas.openxmlformats.org/presentationml/2006/ole">
            <p:oleObj spid="_x0000_s349248" name="Формула" r:id="rId5" imgW="914400" imgH="419100" progId="Equation.3">
              <p:embed/>
            </p:oleObj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85720" y="3429000"/>
            <a:ext cx="1349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Спинодаль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3215074" y="4500966"/>
            <a:ext cx="856462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3929852" y="4499776"/>
            <a:ext cx="857256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28992" y="4929198"/>
            <a:ext cx="3994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X1`</a:t>
            </a:r>
            <a:endParaRPr lang="ru-RU" sz="11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214810" y="4929198"/>
            <a:ext cx="3994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X2`</a:t>
            </a:r>
            <a:endParaRPr lang="ru-RU" sz="1100" b="1" dirty="0"/>
          </a:p>
        </p:txBody>
      </p:sp>
      <p:cxnSp>
        <p:nvCxnSpPr>
          <p:cNvPr id="26" name="Прямая со стрелкой 25"/>
          <p:cNvCxnSpPr>
            <a:stCxn id="13" idx="3"/>
          </p:cNvCxnSpPr>
          <p:nvPr/>
        </p:nvCxnSpPr>
        <p:spPr>
          <a:xfrm>
            <a:off x="1658997" y="2327782"/>
            <a:ext cx="1412805" cy="315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1714480" y="2643182"/>
            <a:ext cx="1928826" cy="16430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9206" name="Picture 22"/>
          <p:cNvPicPr>
            <a:picLocks noChangeAspect="1" noChangeArrowheads="1"/>
          </p:cNvPicPr>
          <p:nvPr/>
        </p:nvPicPr>
        <p:blipFill>
          <a:blip r:embed="rId6"/>
          <a:srcRect t="3319"/>
          <a:stretch>
            <a:fillRect/>
          </a:stretch>
        </p:blipFill>
        <p:spPr bwMode="auto">
          <a:xfrm>
            <a:off x="5786446" y="1500174"/>
            <a:ext cx="2362200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Прямая со стрелкой 24"/>
          <p:cNvCxnSpPr/>
          <p:nvPr/>
        </p:nvCxnSpPr>
        <p:spPr>
          <a:xfrm rot="10800000" flipV="1">
            <a:off x="4143374" y="2643182"/>
            <a:ext cx="1643072" cy="10715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9207" name="Picture 23"/>
          <p:cNvPicPr>
            <a:picLocks noChangeAspect="1" noChangeArrowheads="1"/>
          </p:cNvPicPr>
          <p:nvPr/>
        </p:nvPicPr>
        <p:blipFill>
          <a:blip r:embed="rId7"/>
          <a:srcRect t="6944"/>
          <a:stretch>
            <a:fillRect/>
          </a:stretch>
        </p:blipFill>
        <p:spPr bwMode="auto">
          <a:xfrm>
            <a:off x="5857884" y="3571876"/>
            <a:ext cx="2219325" cy="191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Прямая со стрелкой 31"/>
          <p:cNvCxnSpPr/>
          <p:nvPr/>
        </p:nvCxnSpPr>
        <p:spPr>
          <a:xfrm rot="10800000">
            <a:off x="3428992" y="4429132"/>
            <a:ext cx="2500330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15770</TotalTime>
  <Words>1365</Words>
  <Application>Microsoft Office PowerPoint</Application>
  <PresentationFormat>Экран (4:3)</PresentationFormat>
  <Paragraphs>178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Модульная</vt:lpstr>
      <vt:lpstr>Формула</vt:lpstr>
      <vt:lpstr> Особенности  формирования InGaN.</vt:lpstr>
      <vt:lpstr>План выступления</vt:lpstr>
      <vt:lpstr>Особенности нитридов металлов III группы  (AlN,GaN и InN)</vt:lpstr>
      <vt:lpstr>Проблемы InGaN</vt:lpstr>
      <vt:lpstr>Термодинамическая неустойчивость InGaN</vt:lpstr>
      <vt:lpstr>Термодинамика твердого раствора</vt:lpstr>
      <vt:lpstr>Соотношение между термодинамическими функциями</vt:lpstr>
      <vt:lpstr>Диаграмма состояния твердого раствора с ограниченной растворимостью</vt:lpstr>
      <vt:lpstr>Бинодальный и спинодальный распад</vt:lpstr>
      <vt:lpstr>Метастабильные фазовые состояния</vt:lpstr>
      <vt:lpstr> Кинетика роста новой фазы. Теория Лифшица-Слёзова.</vt:lpstr>
      <vt:lpstr>Модель разделения фаз Кана и Хилларда</vt:lpstr>
      <vt:lpstr>Рост тройных твердых растворов  InGaN</vt:lpstr>
      <vt:lpstr> InGaN с содержанием 20&lt;In&lt;100%</vt:lpstr>
      <vt:lpstr> InGaN с содержанием 0&lt;In&lt;40%</vt:lpstr>
      <vt:lpstr> InGaN с содержанием 20&lt;In&lt;82%</vt:lpstr>
      <vt:lpstr>InGaN с содержанием 20&lt;In&lt;82%</vt:lpstr>
      <vt:lpstr>Наши результаты. InGaN c содержанием In 80%. </vt:lpstr>
      <vt:lpstr>InGaN с содержанием 75&lt;In&lt;100%</vt:lpstr>
      <vt:lpstr>InGaN c содержанием In 80%. </vt:lpstr>
      <vt:lpstr>InGaN с содержанием 50&lt;In&lt;100%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Фазовый распад</dc:title>
  <dc:creator>Лаб114</dc:creator>
  <cp:lastModifiedBy>Лаб114</cp:lastModifiedBy>
  <cp:revision>2499</cp:revision>
  <dcterms:created xsi:type="dcterms:W3CDTF">2021-07-14T07:23:22Z</dcterms:created>
  <dcterms:modified xsi:type="dcterms:W3CDTF">2022-02-24T12:56:46Z</dcterms:modified>
</cp:coreProperties>
</file>