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25968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Рентгеновский фазовый контраст</a:t>
            </a:r>
            <a:endParaRPr lang="ru-RU" sz="5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841648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М.В. Свечников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0840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14.12.2017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Решеточный интерферометр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(Википедия: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Phase-contrast X-ray imaging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https://upload.wikimedia.org/wikipedia/commons/5/5b/Grating_Bonse-Hart_Interfe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7" y="1210950"/>
            <a:ext cx="7056784" cy="33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406389"/>
            <a:ext cx="495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Период фазовых решеток </a:t>
            </a:r>
            <a:r>
              <a:rPr lang="en-US" sz="2000" dirty="0" smtClean="0"/>
              <a:t>~</a:t>
            </a:r>
            <a:r>
              <a:rPr lang="ru-RU" sz="2000" dirty="0" smtClean="0"/>
              <a:t>200-400 нм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7665" y="4895870"/>
            <a:ext cx="7211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Пример: энергия </a:t>
            </a:r>
            <a:r>
              <a:rPr lang="en-US" sz="2000" dirty="0" smtClean="0"/>
              <a:t>22.5 </a:t>
            </a:r>
            <a:r>
              <a:rPr lang="ru-RU" sz="2000" dirty="0" smtClean="0"/>
              <a:t>кэВ, спектральная полоса </a:t>
            </a:r>
            <a:r>
              <a:rPr lang="en-US" sz="2000" dirty="0" smtClean="0"/>
              <a:t>1.5</a:t>
            </a:r>
            <a:r>
              <a:rPr lang="en-US" sz="2000" dirty="0"/>
              <a:t>%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2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Кристаллический интерферометр:</a:t>
            </a:r>
            <a:br>
              <a:rPr lang="ru-RU" dirty="0" smtClean="0"/>
            </a:br>
            <a:r>
              <a:rPr lang="ru-RU" dirty="0" smtClean="0"/>
              <a:t>Преломление на границах образца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Yoneyama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Applied Optics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(16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3258–3261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2311290"/>
            <a:ext cx="5613053" cy="41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2440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Отклонение лучей в образце приводит к потере контраста и размытию изображения!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9373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Используя источник с пониженной когерентностью, можно построить «карту когерентности» образца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9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Кристаллический интерферометр:</a:t>
            </a:r>
            <a:br>
              <a:rPr lang="ru-RU" dirty="0" smtClean="0"/>
            </a:br>
            <a:r>
              <a:rPr lang="ru-RU" dirty="0" smtClean="0"/>
              <a:t>Карта когерентности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Yoneyama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Applied Optics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(16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3258–3261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(2005)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1" y="1484784"/>
            <a:ext cx="7842345" cy="40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579597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Карта когерентности (а</a:t>
            </a:r>
            <a:r>
              <a:rPr lang="ru-RU" dirty="0"/>
              <a:t>), Ф</a:t>
            </a:r>
            <a:r>
              <a:rPr lang="ru-RU" dirty="0" smtClean="0"/>
              <a:t>азовое изображение (</a:t>
            </a:r>
            <a:r>
              <a:rPr lang="en-US" dirty="0" smtClean="0"/>
              <a:t>b</a:t>
            </a:r>
            <a:r>
              <a:rPr lang="ru-RU" dirty="0" smtClean="0"/>
              <a:t>) Абсорбционное изображение (с)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2862" y="5435932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Мышиная лапка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8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Рефракционная интроскопия 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0" y="980728"/>
            <a:ext cx="7632848" cy="24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52534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Лидер В.В., Ковальчук М.В. Кристаллография. 2013. Т. 58. № 6. С. 764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; Википедия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Phase-contrast X-ray imaging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https://upload.wikimedia.org/wikipedia/commons/b/bd/Analyzer-based_imag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484335"/>
            <a:ext cx="4464496" cy="29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0220" y="436867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выявления преломленных лучей используется кристалл-анализатор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Рефракционная интроскопия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Р.Н. Кузьмин,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Соросовский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журнал, №2, 1997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" y="1098078"/>
            <a:ext cx="4428158" cy="333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52604"/>
            <a:ext cx="3565641" cy="55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556" y="512049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 – абсорбционное изображение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б – </a:t>
            </a:r>
            <a:r>
              <a:rPr lang="el-GR" sz="1600" dirty="0" smtClean="0"/>
              <a:t>Δθ</a:t>
            </a:r>
            <a:r>
              <a:rPr lang="ru-RU" sz="1600" dirty="0" smtClean="0"/>
              <a:t> = </a:t>
            </a:r>
            <a:r>
              <a:rPr lang="en-US" sz="1600" dirty="0" smtClean="0"/>
              <a:t> </a:t>
            </a:r>
            <a:r>
              <a:rPr lang="ru-RU" sz="1600" dirty="0" smtClean="0"/>
              <a:t>1</a:t>
            </a:r>
            <a:r>
              <a:rPr lang="en-US" sz="1600" dirty="0" smtClean="0"/>
              <a:t>”</a:t>
            </a:r>
            <a:r>
              <a:rPr lang="ru-RU" sz="1600" dirty="0" smtClean="0"/>
              <a:t>, Т-пучок</a:t>
            </a:r>
            <a:endParaRPr lang="en-US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– </a:t>
            </a:r>
            <a:r>
              <a:rPr lang="el-GR" sz="1600" dirty="0"/>
              <a:t>Δθ</a:t>
            </a:r>
            <a:r>
              <a:rPr lang="ru-RU" sz="1600" dirty="0"/>
              <a:t> = </a:t>
            </a:r>
            <a:r>
              <a:rPr lang="ru-RU" sz="1600" dirty="0" smtClean="0"/>
              <a:t>-1</a:t>
            </a:r>
            <a:r>
              <a:rPr lang="en-US" sz="1600" dirty="0" smtClean="0"/>
              <a:t>”</a:t>
            </a:r>
            <a:r>
              <a:rPr lang="ru-RU" sz="1600" dirty="0" smtClean="0"/>
              <a:t>,</a:t>
            </a:r>
            <a:r>
              <a:rPr lang="ru-RU" sz="1600" dirty="0"/>
              <a:t> </a:t>
            </a:r>
            <a:r>
              <a:rPr lang="ru-RU" sz="1600" dirty="0" smtClean="0"/>
              <a:t>Т-пучок</a:t>
            </a:r>
            <a:endParaRPr lang="en-US" sz="1600" dirty="0"/>
          </a:p>
          <a:p>
            <a:r>
              <a:rPr lang="ru-RU" sz="1600" dirty="0" smtClean="0"/>
              <a:t>г </a:t>
            </a:r>
            <a:r>
              <a:rPr lang="ru-RU" sz="1600" dirty="0"/>
              <a:t>– </a:t>
            </a:r>
            <a:r>
              <a:rPr lang="el-GR" sz="1600" dirty="0"/>
              <a:t>Δθ</a:t>
            </a:r>
            <a:r>
              <a:rPr lang="ru-RU" sz="1600" dirty="0"/>
              <a:t> = </a:t>
            </a:r>
            <a:r>
              <a:rPr lang="ru-RU" sz="1600" dirty="0" smtClean="0"/>
              <a:t>-1</a:t>
            </a:r>
            <a:r>
              <a:rPr lang="en-US" sz="1600" dirty="0" smtClean="0"/>
              <a:t>”</a:t>
            </a:r>
            <a:r>
              <a:rPr lang="ru-RU" sz="1600" dirty="0" smtClean="0"/>
              <a:t>,</a:t>
            </a:r>
            <a:r>
              <a:rPr lang="ru-RU" sz="1600" dirty="0"/>
              <a:t> </a:t>
            </a:r>
            <a:r>
              <a:rPr lang="en-US" sz="1600" dirty="0"/>
              <a:t>R</a:t>
            </a:r>
            <a:r>
              <a:rPr lang="ru-RU" sz="1600" dirty="0" smtClean="0"/>
              <a:t>-пучок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85850" y="4436519"/>
            <a:ext cx="451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8725" y="453571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Аквариумная рыбка, длина 4 см, толщина 0.5 см. </a:t>
            </a:r>
            <a:r>
              <a:rPr lang="en-US" sz="1600" dirty="0" err="1" smtClean="0"/>
              <a:t>MoK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ru-RU" sz="1600" dirty="0" smtClean="0"/>
              <a:t>излучение.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140932" y="4838743"/>
            <a:ext cx="9351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Темнопольное изображение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Лидер В.В., Ковальчук М.В. Кристаллография. 2013. Т. 58. № 6. С. 764.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6" cy="37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6519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Абсорбционное (а), </a:t>
            </a:r>
            <a:r>
              <a:rPr lang="ru-RU" dirty="0" err="1"/>
              <a:t>фазоконтрастное</a:t>
            </a:r>
            <a:r>
              <a:rPr lang="ru-RU" dirty="0"/>
              <a:t> (б) и темнопольное (в) </a:t>
            </a:r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011" y="5219908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Крыло </a:t>
            </a:r>
            <a:r>
              <a:rPr lang="ru-RU" dirty="0"/>
              <a:t>цыпленка</a:t>
            </a:r>
          </a:p>
        </p:txBody>
      </p:sp>
    </p:spTree>
    <p:extLst>
      <p:ext uri="{BB962C8B-B14F-4D97-AF65-F5344CB8AC3E}">
        <p14:creationId xmlns:p14="http://schemas.microsoft.com/office/powerpoint/2010/main" val="36689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3790"/>
            <a:ext cx="829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Решеточный интерферометр: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как КИ, но более широкополосный, поэтому меньше требований к </a:t>
            </a:r>
            <a:r>
              <a:rPr lang="ru-RU" sz="1600" dirty="0" smtClean="0"/>
              <a:t>источнику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разрешение </a:t>
            </a:r>
            <a:r>
              <a:rPr lang="ru-RU" sz="1600" smtClean="0"/>
              <a:t>ниже, чем КИ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позволяет наблюдать дифференциальный фазовый контраст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654" y="764704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Кристаллический интерферометр (КИ):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чувствителен к набегу фазы через образец (плотности)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малый динамический диапазон градиента плотности в образце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чтобы избежать больших градиентов, образец нужно погружать в иммерсионную жидкость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подходит для наблюдения мягких тканей биологических образцов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58" y="5099700"/>
            <a:ext cx="8024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Рефракционное изображение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чувствителен к градиенту плотности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проще в реализации, чем КК и 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возможна «томография» образца по градиентам плотности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поворотом анализатора легко получать разные типы изображений: абсорбционное, темнопольное, по конкретным направлениям рассеяния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617729"/>
            <a:ext cx="8290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Построение </a:t>
            </a:r>
            <a:r>
              <a:rPr lang="ru-RU" sz="1600" b="1" dirty="0"/>
              <a:t>карты когерентности (КК):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КИ + больший динамический диапазон плотностей в образце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чувствителен к градиенту плотности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подходит для наблюдения всех видов тканей биологических образцов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нужен источник с определенными параметрами когерентности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355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05422"/>
            <a:ext cx="7772400" cy="225968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Абсорбционный контраст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f/fb/X-ray_by_Wilhelm_R%C3%B6ntgen_of_Albert_von_K%C3%B6lliker%27s_hand_-_18960123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3" y="1052735"/>
            <a:ext cx="2977115" cy="46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838363"/>
            <a:ext cx="312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Рентгеновский снимок руки  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сделанный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 Рентгеном 23 января 1896 года.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17" y="1052736"/>
            <a:ext cx="538277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651657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(Википедия: Рентгеновское излучение,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Radiography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Локтевой сустав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Абсорбционный контраст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51657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(Википедия: Рентгенография грудной клетки)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6858" y="6228020"/>
            <a:ext cx="362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Рентгенограмма грудной клетки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57453" cy="458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98072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Плохо видно мягкие ткани!</a:t>
            </a:r>
            <a:endParaRPr lang="ru-RU" sz="3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Как увидеть мякоть?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72524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Методы рентгеновского фазового контраста. Лидер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В.В., Ковальчук М.В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Кристаллография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2013. Т. 58. № 6. С. 764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n</a:t>
            </a:r>
            <a:r>
              <a:rPr lang="ru-RU" sz="3600" dirty="0" smtClean="0"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</a:rPr>
              <a:t>=</a:t>
            </a:r>
            <a:r>
              <a:rPr lang="ru-RU" sz="3600" dirty="0" smtClean="0"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</a:rPr>
              <a:t>1 </a:t>
            </a:r>
            <a:r>
              <a:rPr lang="en-US" sz="3600" dirty="0">
                <a:latin typeface="Cambria" panose="02040503050406030204" pitchFamily="18" charset="0"/>
              </a:rPr>
              <a:t>– </a:t>
            </a:r>
            <a:r>
              <a:rPr lang="el-GR" sz="3600" dirty="0" smtClean="0">
                <a:latin typeface="Cambria" panose="02040503050406030204" pitchFamily="18" charset="0"/>
              </a:rPr>
              <a:t>δ</a:t>
            </a:r>
            <a:r>
              <a:rPr lang="ru-RU" sz="3600" dirty="0" smtClean="0">
                <a:latin typeface="Cambria" panose="02040503050406030204" pitchFamily="18" charset="0"/>
              </a:rPr>
              <a:t> </a:t>
            </a:r>
            <a:r>
              <a:rPr lang="el-GR" sz="3600" dirty="0" smtClean="0">
                <a:latin typeface="Cambria" panose="02040503050406030204" pitchFamily="18" charset="0"/>
              </a:rPr>
              <a:t>+ </a:t>
            </a:r>
            <a:r>
              <a:rPr lang="en-US" sz="3600" dirty="0">
                <a:latin typeface="Cambria" panose="02040503050406030204" pitchFamily="18" charset="0"/>
              </a:rPr>
              <a:t>i</a:t>
            </a:r>
            <a:r>
              <a:rPr lang="el-GR" sz="3600" dirty="0">
                <a:latin typeface="Cambria" panose="02040503050406030204" pitchFamily="18" charset="0"/>
              </a:rPr>
              <a:t>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1967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Показатель преломления</a:t>
            </a:r>
            <a:r>
              <a:rPr lang="en-US" sz="2800" dirty="0" smtClean="0"/>
              <a:t> </a:t>
            </a:r>
            <a:r>
              <a:rPr lang="ru-RU" sz="2800" dirty="0" smtClean="0"/>
              <a:t>вещества: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2588711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/>
              <a:t>В диапазоне 10 – 150 кэВ: </a:t>
            </a:r>
          </a:p>
          <a:p>
            <a:pPr lvl="0" algn="ctr"/>
            <a:r>
              <a:rPr lang="el-GR" sz="2800" dirty="0" smtClean="0"/>
              <a:t>δ</a:t>
            </a:r>
            <a:r>
              <a:rPr lang="ru-RU" sz="2800" dirty="0" smtClean="0"/>
              <a:t> = </a:t>
            </a:r>
            <a:r>
              <a:rPr lang="ru-RU" sz="2800" dirty="0"/>
              <a:t>10</a:t>
            </a:r>
            <a:r>
              <a:rPr lang="ru-RU" sz="2800" baseline="30000" dirty="0"/>
              <a:t>–6</a:t>
            </a:r>
            <a:r>
              <a:rPr lang="ru-RU" sz="2800" dirty="0" smtClean="0"/>
              <a:t> </a:t>
            </a:r>
            <a:r>
              <a:rPr lang="ru-RU" sz="2800" dirty="0"/>
              <a:t>–</a:t>
            </a:r>
            <a:r>
              <a:rPr lang="ru-RU" sz="2800" dirty="0" smtClean="0"/>
              <a:t> 10</a:t>
            </a:r>
            <a:r>
              <a:rPr lang="ru-RU" sz="2800" baseline="30000" dirty="0" smtClean="0"/>
              <a:t>–8</a:t>
            </a:r>
          </a:p>
          <a:p>
            <a:pPr algn="ctr"/>
            <a:r>
              <a:rPr lang="el-GR" sz="2800" dirty="0"/>
              <a:t>β</a:t>
            </a:r>
            <a:r>
              <a:rPr lang="ru-RU" sz="2800" dirty="0" smtClean="0"/>
              <a:t> </a:t>
            </a:r>
            <a:r>
              <a:rPr lang="ru-RU" sz="2800" dirty="0"/>
              <a:t>= </a:t>
            </a:r>
            <a:r>
              <a:rPr lang="ru-RU" sz="2800" dirty="0" smtClean="0"/>
              <a:t>10</a:t>
            </a:r>
            <a:r>
              <a:rPr lang="ru-RU" sz="2800" baseline="30000" dirty="0" smtClean="0"/>
              <a:t>–9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10</a:t>
            </a:r>
            <a:r>
              <a:rPr lang="ru-RU" sz="2800" baseline="30000" dirty="0" smtClean="0"/>
              <a:t>–11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4221088"/>
            <a:ext cx="493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3600" dirty="0" smtClean="0">
                <a:latin typeface="Cambria" panose="02040503050406030204" pitchFamily="18" charset="0"/>
              </a:rPr>
              <a:t>δ</a:t>
            </a:r>
            <a:r>
              <a:rPr lang="ru-RU" sz="3600" dirty="0" smtClean="0">
                <a:latin typeface="Cambria" panose="02040503050406030204" pitchFamily="18" charset="0"/>
              </a:rPr>
              <a:t> в 1000 раз больше </a:t>
            </a:r>
            <a:r>
              <a:rPr lang="el-GR" sz="3600" dirty="0" smtClean="0">
                <a:latin typeface="Cambria" panose="02040503050406030204" pitchFamily="18" charset="0"/>
              </a:rPr>
              <a:t>β</a:t>
            </a:r>
            <a:r>
              <a:rPr lang="ru-RU" sz="3600" dirty="0" smtClean="0">
                <a:latin typeface="Cambria" panose="02040503050406030204" pitchFamily="18" charset="0"/>
              </a:rPr>
              <a:t>!</a:t>
            </a:r>
            <a:endParaRPr lang="ru-RU" sz="3600" baseline="300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2216" y="544522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Различия </a:t>
            </a:r>
            <a:r>
              <a:rPr lang="ru-RU" dirty="0"/>
              <a:t>в фазовом сдвиге </a:t>
            </a:r>
            <a:r>
              <a:rPr lang="ru-RU" dirty="0" smtClean="0"/>
              <a:t>рентгеновского излучения для </a:t>
            </a:r>
            <a:r>
              <a:rPr lang="ru-RU" dirty="0"/>
              <a:t>мягких </a:t>
            </a:r>
            <a:r>
              <a:rPr lang="ru-RU" dirty="0" smtClean="0"/>
              <a:t>тканей с </a:t>
            </a:r>
            <a:r>
              <a:rPr lang="ru-RU" dirty="0"/>
              <a:t>различной плотностью значительно больше,</a:t>
            </a:r>
          </a:p>
          <a:p>
            <a:r>
              <a:rPr lang="ru-RU" dirty="0"/>
              <a:t>чем различия в линейных коэффициентах </a:t>
            </a:r>
            <a:r>
              <a:rPr lang="ru-RU" dirty="0" smtClean="0"/>
              <a:t>поглощения.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0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Видимый свет: </a:t>
            </a:r>
            <a:b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Фазово-контрастная </a:t>
            </a:r>
            <a:r>
              <a:rPr lang="ru-RU" dirty="0"/>
              <a:t>микроскопия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6531016"/>
            <a:ext cx="10009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http://www.stormoff.ru/principy-fazovo-kontrastnoj-mikroskopii1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Википедия: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Phase-contrast microscopy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4868" y="1371342"/>
            <a:ext cx="8303596" cy="4721954"/>
            <a:chOff x="827584" y="1196752"/>
            <a:chExt cx="8303596" cy="472195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827584" y="1196752"/>
              <a:ext cx="8303596" cy="4721954"/>
              <a:chOff x="683568" y="1141026"/>
              <a:chExt cx="8303596" cy="4721954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3555" y="1141026"/>
                <a:ext cx="6693609" cy="4016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077130"/>
                <a:ext cx="4842123" cy="37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932040" y="1933114"/>
                <a:ext cx="7920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501134" y="4870934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865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Видимый свет: </a:t>
            </a:r>
            <a:b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Фазово-контрастная </a:t>
            </a:r>
            <a:r>
              <a:rPr lang="ru-RU" dirty="0"/>
              <a:t>микроскопия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(Википедия: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Phase-contrast microscopy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1" y="1772816"/>
            <a:ext cx="8024177" cy="333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229200"/>
            <a:ext cx="282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Светлопольное изображение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2292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Фазовое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061924" cy="47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Кристаллический интерферометр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525344"/>
            <a:ext cx="435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Momose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 (1995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NIMA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(3):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622–628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96344" cy="3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1266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Трехкристальный интерферометр. Вырезается из цельного монокристалла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4788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Р.Н. Кузьмин,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Соросовский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обр. журнал, №2, 1997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разделитель</a:t>
            </a:r>
          </a:p>
          <a:p>
            <a:r>
              <a:rPr lang="ru-RU" dirty="0" smtClean="0"/>
              <a:t>2 – зеркало</a:t>
            </a:r>
          </a:p>
          <a:p>
            <a:r>
              <a:rPr lang="ru-RU" dirty="0" smtClean="0"/>
              <a:t>3 - анализатор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596426" y="317232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Кристаллический интерферометр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457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Раздельный интерферометр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716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Лидер В.В., Ковальчук М.В. Кристаллография. 2013. Т. 58. № 6. С. 764.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916261" cy="327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74" y="1340768"/>
            <a:ext cx="3055482" cy="28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3774" y="4293096"/>
            <a:ext cx="325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Фазоконтрастное изображение плосковогнутой пластины эпоксидной смолы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59" y="567712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Наблюдается непосредственно набег фазы на изучаемом объекте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фазового изображения</a:t>
            </a:r>
            <a:endParaRPr lang="ru-RU" dirty="0"/>
          </a:p>
        </p:txBody>
      </p:sp>
      <p:pic>
        <p:nvPicPr>
          <p:cNvPr id="1026" name="Picture 2" descr="https://upload.wikimedia.org/wikipedia/commons/9/9e/Phase-contrast_x-ray_image_of_sp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196752"/>
            <a:ext cx="64960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(Википедия: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Phase-contrast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imaging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597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Рентгеновский фазовый контраст</vt:lpstr>
      <vt:lpstr>Абсорбционный контраст</vt:lpstr>
      <vt:lpstr>Абсорбционный контраст</vt:lpstr>
      <vt:lpstr>Как увидеть мякоть?</vt:lpstr>
      <vt:lpstr>Видимый свет:  Фазово-контрастная микроскопия</vt:lpstr>
      <vt:lpstr>Видимый свет:  Фазово-контрастная микроскопия</vt:lpstr>
      <vt:lpstr>Кристаллический интерферометр</vt:lpstr>
      <vt:lpstr>Кристаллический интерферометр</vt:lpstr>
      <vt:lpstr>Пример фазового изображения</vt:lpstr>
      <vt:lpstr>Решеточный интерферометр</vt:lpstr>
      <vt:lpstr>Кристаллический интерферометр: Преломление на границах образца  </vt:lpstr>
      <vt:lpstr>Кристаллический интерферометр: Карта когерентности</vt:lpstr>
      <vt:lpstr>Рефракционная интроскопия  </vt:lpstr>
      <vt:lpstr>Рефракционная интроскопия  </vt:lpstr>
      <vt:lpstr>Темнопольное изображение</vt:lpstr>
      <vt:lpstr>Резюме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Рентгеновский фазовый контраст</dc:title>
  <dc:creator>mihaylo</dc:creator>
  <cp:lastModifiedBy>1</cp:lastModifiedBy>
  <cp:revision>138</cp:revision>
  <dcterms:created xsi:type="dcterms:W3CDTF">2017-12-14T06:44:32Z</dcterms:created>
  <dcterms:modified xsi:type="dcterms:W3CDTF">2017-12-14T11:44:21Z</dcterms:modified>
</cp:coreProperties>
</file>