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6" r:id="rId11"/>
    <p:sldId id="267" r:id="rId12"/>
    <p:sldId id="272" r:id="rId13"/>
    <p:sldId id="271" r:id="rId14"/>
    <p:sldId id="269" r:id="rId15"/>
    <p:sldId id="270" r:id="rId16"/>
    <p:sldId id="273" r:id="rId17"/>
    <p:sldId id="275" r:id="rId18"/>
    <p:sldId id="274" r:id="rId19"/>
    <p:sldId id="26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43" autoAdjust="0"/>
  </p:normalViewPr>
  <p:slideViewPr>
    <p:cSldViewPr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AC260-BC9A-4580-AC5A-4B12EFF1D70B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38535-0BEB-4BB6-9556-0EA6162E2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77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8535-0BEB-4BB6-9556-0EA6162E2C0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41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8535-0BEB-4BB6-9556-0EA6162E2C0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79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DF979-D57B-40B2-8C30-6808C892193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677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DF979-D57B-40B2-8C30-6808C892193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649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8535-0BEB-4BB6-9556-0EA6162E2C0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607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8535-0BEB-4BB6-9556-0EA6162E2C0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917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8535-0BEB-4BB6-9556-0EA6162E2C0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89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8535-0BEB-4BB6-9556-0EA6162E2C0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820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8535-0BEB-4BB6-9556-0EA6162E2C0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36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8535-0BEB-4BB6-9556-0EA6162E2C0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999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8535-0BEB-4BB6-9556-0EA6162E2C0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486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8535-0BEB-4BB6-9556-0EA6162E2C0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758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8535-0BEB-4BB6-9556-0EA6162E2C0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299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8535-0BEB-4BB6-9556-0EA6162E2C0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023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8535-0BEB-4BB6-9556-0EA6162E2C0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406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8535-0BEB-4BB6-9556-0EA6162E2C0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676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1.wmf"/><Relationship Id="rId4" Type="http://schemas.openxmlformats.org/officeDocument/2006/relationships/image" Target="../media/image22.png"/><Relationship Id="rId9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0.png"/><Relationship Id="rId10" Type="http://schemas.openxmlformats.org/officeDocument/2006/relationships/image" Target="../media/image7.w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69049" y="1268760"/>
            <a:ext cx="7772400" cy="259228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интерферометрии с дифракционной волной сравнения для определения шероховатостей среднечастотного диапазона</a:t>
            </a:r>
            <a:endParaRPr 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6732588" y="6240463"/>
            <a:ext cx="2205037" cy="449262"/>
            <a:chOff x="4241" y="3931"/>
            <a:chExt cx="1389" cy="283"/>
          </a:xfrm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9" y="3931"/>
              <a:ext cx="5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4241" y="3974"/>
              <a:ext cx="884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1900" b="1" i="1" dirty="0">
                  <a:solidFill>
                    <a:srgbClr val="0000FF"/>
                  </a:solidFill>
                  <a:latin typeface="Book Antiqua" pitchFamily="18" charset="0"/>
                </a:rPr>
                <a:t>ИФМ</a:t>
              </a:r>
              <a:r>
                <a:rPr lang="ru-RU" altLang="ru-RU" sz="1900" b="1" i="1" dirty="0">
                  <a:solidFill>
                    <a:srgbClr val="0099FF"/>
                  </a:solidFill>
                  <a:latin typeface="Book Antiqua" pitchFamily="18" charset="0"/>
                </a:rPr>
                <a:t> </a:t>
              </a:r>
              <a:r>
                <a:rPr lang="ru-RU" altLang="ru-RU" sz="1900" b="1" i="1" dirty="0">
                  <a:solidFill>
                    <a:srgbClr val="0000FF"/>
                  </a:solidFill>
                  <a:latin typeface="Book Antiqua" pitchFamily="18" charset="0"/>
                </a:rPr>
                <a:t>РАН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77040" y="4025285"/>
            <a:ext cx="6156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М.В. Свечников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752" y="471555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д.ф-м.н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Н. И. Чхало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7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107504" y="761059"/>
            <a:ext cx="4404559" cy="1896579"/>
            <a:chOff x="0" y="0"/>
            <a:chExt cx="5277395" cy="2274288"/>
          </a:xfrm>
        </p:grpSpPr>
        <p:sp>
          <p:nvSpPr>
            <p:cNvPr id="5" name="TextBox 34"/>
            <p:cNvSpPr txBox="1"/>
            <p:nvPr/>
          </p:nvSpPr>
          <p:spPr>
            <a:xfrm>
              <a:off x="261202" y="1863661"/>
              <a:ext cx="1152525" cy="4106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Residual</a:t>
              </a:r>
              <a:endParaRPr lang="ru-RU" sz="120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RMS=</a:t>
              </a:r>
              <a:r>
                <a:rPr lang="ru-RU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40.9</a:t>
              </a:r>
              <a:r>
                <a:rPr lang="en-US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%</a:t>
              </a:r>
              <a:endParaRPr lang="ru-RU" sz="120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11" descr="F:\Zernike\Release\z501(v1)\Short Z12-Z5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277395" cy="1860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36"/>
            <p:cNvSpPr txBox="1"/>
            <p:nvPr/>
          </p:nvSpPr>
          <p:spPr>
            <a:xfrm>
              <a:off x="2062359" y="1857432"/>
              <a:ext cx="1151890" cy="4165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Residual</a:t>
              </a:r>
              <a:endParaRPr lang="ru-RU" sz="120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RMS=</a:t>
              </a:r>
              <a:r>
                <a:rPr lang="ru-RU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30.5</a:t>
              </a:r>
              <a:r>
                <a:rPr lang="en-US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%</a:t>
              </a:r>
              <a:endParaRPr lang="ru-RU" sz="120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</p:txBody>
        </p:sp>
        <p:sp>
          <p:nvSpPr>
            <p:cNvPr id="8" name="TextBox 37"/>
            <p:cNvSpPr txBox="1"/>
            <p:nvPr/>
          </p:nvSpPr>
          <p:spPr>
            <a:xfrm>
              <a:off x="3836725" y="1863696"/>
              <a:ext cx="1151890" cy="41024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Residual</a:t>
              </a:r>
              <a:endParaRPr lang="ru-RU" sz="120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RMS=</a:t>
              </a:r>
              <a:r>
                <a:rPr lang="ru-RU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21.2</a:t>
              </a:r>
              <a:r>
                <a:rPr lang="en-US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%</a:t>
              </a:r>
              <a:endParaRPr lang="ru-RU" sz="120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4594969" y="761059"/>
            <a:ext cx="4369519" cy="1896303"/>
            <a:chOff x="0" y="0"/>
            <a:chExt cx="5277240" cy="2292103"/>
          </a:xfrm>
        </p:grpSpPr>
        <p:pic>
          <p:nvPicPr>
            <p:cNvPr id="10" name="Picture 12" descr="F:\Zernike\Release\z501(v1)\Short Z100-Z20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277240" cy="1857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34"/>
            <p:cNvSpPr txBox="1"/>
            <p:nvPr/>
          </p:nvSpPr>
          <p:spPr>
            <a:xfrm>
              <a:off x="261218" y="1863412"/>
              <a:ext cx="1152525" cy="4286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9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Residual</a:t>
              </a:r>
              <a:endParaRPr lang="ru-RU" sz="1200" dirty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9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RMS=</a:t>
              </a:r>
              <a:r>
                <a:rPr lang="ru-RU" sz="9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15.1</a:t>
              </a:r>
              <a:r>
                <a:rPr lang="en-US" sz="9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%</a:t>
              </a:r>
              <a:endParaRPr lang="ru-RU" sz="1200" dirty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36"/>
            <p:cNvSpPr txBox="1"/>
            <p:nvPr/>
          </p:nvSpPr>
          <p:spPr>
            <a:xfrm>
              <a:off x="2062481" y="1857655"/>
              <a:ext cx="1151890" cy="4343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Residual</a:t>
              </a:r>
              <a:endParaRPr lang="ru-RU" sz="120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RMS=</a:t>
              </a:r>
              <a:r>
                <a:rPr lang="ru-RU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10.8</a:t>
              </a:r>
              <a:r>
                <a:rPr lang="en-US" sz="900" b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%</a:t>
              </a:r>
              <a:endParaRPr lang="ru-RU" sz="120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98" y="2796328"/>
            <a:ext cx="6198435" cy="3873032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0" y="-72008"/>
            <a:ext cx="9144000" cy="76470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Латеральное разрешение полиномов Цернике</a:t>
            </a:r>
            <a:endParaRPr 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654223"/>
              </p:ext>
            </p:extLst>
          </p:nvPr>
        </p:nvGraphicFramePr>
        <p:xfrm>
          <a:off x="6662738" y="4732338"/>
          <a:ext cx="2097087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7" name="Формула" r:id="rId7" imgW="812520" imgH="393480" progId="Equation.3">
                  <p:embed/>
                </p:oleObj>
              </mc:Choice>
              <mc:Fallback>
                <p:oleObj name="Формула" r:id="rId7" imgW="8125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2738" y="4732338"/>
                        <a:ext cx="2097087" cy="1008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501512" y="3294150"/>
            <a:ext cx="3029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Предельная частота,  описываемая набором полиномов порядка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0711" y="5713511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обратных радиусах круга)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298198"/>
              </p:ext>
            </p:extLst>
          </p:nvPr>
        </p:nvGraphicFramePr>
        <p:xfrm>
          <a:off x="6435090" y="4217480"/>
          <a:ext cx="2728789" cy="515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8" name="Формула" r:id="rId9" imgW="1269720" imgH="241200" progId="Equation.3">
                  <p:embed/>
                </p:oleObj>
              </mc:Choice>
              <mc:Fallback>
                <p:oleObj name="Формула" r:id="rId9" imgW="1269720" imgH="241200" progId="Equation.3">
                  <p:embed/>
                  <p:pic>
                    <p:nvPicPr>
                      <p:cNvPr id="0" name="Объект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5090" y="4217480"/>
                        <a:ext cx="2728789" cy="515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796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17" y="1530008"/>
            <a:ext cx="3494314" cy="319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96" y="1600275"/>
            <a:ext cx="780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=0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2228602"/>
            <a:ext cx="82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=0.2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2876674"/>
            <a:ext cx="82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=0.4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3524746"/>
            <a:ext cx="848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=0.6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4172818"/>
            <a:ext cx="82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=0.8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6289" y="838453"/>
            <a:ext cx="3171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 интерферограмм с известным фазовым сдвигом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464941" y="3297110"/>
            <a:ext cx="25125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16191" y="4579387"/>
            <a:ext cx="446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Precision Science &amp; Technology, Osaka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96" y="46365"/>
            <a:ext cx="914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Фазосдвигающая интерферометрия</a:t>
            </a:r>
            <a:endParaRPr 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724" y="1394158"/>
            <a:ext cx="4129935" cy="317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>
            <a:off x="520266" y="1740391"/>
            <a:ext cx="288032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55403" y="2388462"/>
            <a:ext cx="288032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39552" y="3029796"/>
            <a:ext cx="288032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39552" y="3692025"/>
            <a:ext cx="288032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39552" y="4326706"/>
            <a:ext cx="265353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48064" y="838453"/>
            <a:ext cx="3171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Детальная карта волнового фронта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621211"/>
              </p:ext>
            </p:extLst>
          </p:nvPr>
        </p:nvGraphicFramePr>
        <p:xfrm>
          <a:off x="1490972" y="5441888"/>
          <a:ext cx="6199187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5" name="Уравнение" r:id="rId5" imgW="2908080" imgH="241200" progId="Equation.3">
                  <p:embed/>
                </p:oleObj>
              </mc:Choice>
              <mc:Fallback>
                <p:oleObj name="Уравнение" r:id="rId5" imgW="2908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0972" y="5441888"/>
                        <a:ext cx="6199187" cy="5381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00852" y="5016134"/>
            <a:ext cx="801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интенсивности по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кадру может быть представлено в виде: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31356" y="6039978"/>
            <a:ext cx="788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определяют контраст и распределение освещенности,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искомая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фаза,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фазовый сдвиг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 интерферограммы.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251520" y="764704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72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62253"/>
            <a:ext cx="4782659" cy="44190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7704" y="1135387"/>
            <a:ext cx="310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Исходные интерферограммы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46365"/>
            <a:ext cx="914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Фазосдвигающая интерферометрия</a:t>
            </a:r>
            <a:endParaRPr 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51520" y="764704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300192" y="3140968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Интерференция от двух волоконных источников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070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65522"/>
            <a:ext cx="4392488" cy="4400204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-4081"/>
          <a:stretch/>
        </p:blipFill>
        <p:spPr>
          <a:xfrm>
            <a:off x="5493570" y="4170792"/>
            <a:ext cx="3528392" cy="2231532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r="-4082"/>
          <a:stretch/>
        </p:blipFill>
        <p:spPr>
          <a:xfrm>
            <a:off x="5543743" y="1580891"/>
            <a:ext cx="3528000" cy="2136140"/>
          </a:xfrm>
          <a:prstGeom prst="rect">
            <a:avLst/>
          </a:prstGeom>
        </p:spPr>
      </p:pic>
      <p:sp>
        <p:nvSpPr>
          <p:cNvPr id="11" name="Надпись 2"/>
          <p:cNvSpPr txBox="1">
            <a:spLocks noChangeArrowheads="1"/>
          </p:cNvSpPr>
          <p:nvPr/>
        </p:nvSpPr>
        <p:spPr bwMode="auto">
          <a:xfrm>
            <a:off x="6516216" y="1391344"/>
            <a:ext cx="1605280" cy="37909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Сечение по Х</a:t>
            </a:r>
            <a:endParaRPr lang="ru-RU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Надпись 2"/>
          <p:cNvSpPr txBox="1">
            <a:spLocks noChangeArrowheads="1"/>
          </p:cNvSpPr>
          <p:nvPr/>
        </p:nvSpPr>
        <p:spPr bwMode="auto">
          <a:xfrm>
            <a:off x="6516216" y="4127970"/>
            <a:ext cx="1583055" cy="37909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Сечение по 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endParaRPr lang="ru-RU" sz="1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980728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деформаций фронта волоконного источника, усреднённая по 15 фазовым измерениям (по 50 интерферограмм в каждой серии)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10481" y="1620839"/>
            <a:ext cx="597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5504" y="1988523"/>
            <a:ext cx="597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нм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67669" y="3042411"/>
            <a:ext cx="654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-0.5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5504" y="3399306"/>
            <a:ext cx="597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нм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0966" y="2351599"/>
            <a:ext cx="597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5012" y="4110092"/>
            <a:ext cx="597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нм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23623" y="5453976"/>
            <a:ext cx="654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-0.5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10481" y="5900365"/>
            <a:ext cx="597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нм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62597" y="4578682"/>
            <a:ext cx="597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496" y="46365"/>
            <a:ext cx="914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Фазосдвигающая интерферометрия</a:t>
            </a:r>
            <a:endParaRPr 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251520" y="764704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272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J:\Из ИФМ на выходные\Тест FProPhase\Вибрации\10 полос\65536 оттенков 50 инт dF=0.0001\M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135" y="3620968"/>
            <a:ext cx="3509265" cy="323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J:\Из ИФМ на выходные\Тест FProPhase\Вибрации\10 полос\65536 оттенков 50 инт dF=0.001\M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4" y="3620968"/>
            <a:ext cx="3490917" cy="323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J:\Из ИФМ на выходные\Тест FProPhase\SpecifiedMa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2" y="1060623"/>
            <a:ext cx="2398821" cy="222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43055" y="1794192"/>
            <a:ext cx="30052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Идеальный рельеф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пика 0.001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8964488" cy="86409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интерферометру для работы в фазосдвигающем режиме</a:t>
            </a:r>
            <a:endParaRPr 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3514" y="3347369"/>
            <a:ext cx="3952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полос,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интерферограмм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=0.0001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173" y="3347369"/>
            <a:ext cx="3863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полос,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интерферограмм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dF=0.001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3252974" y="2113920"/>
            <a:ext cx="52693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74827" y="2947259"/>
            <a:ext cx="3478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флуктуаций фазы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51520" y="980728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J:\Из ИФМ на выходные\Тест FProPhase\Шум (200 точек)\10 полос\65536 оттенков 50 инт\M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0" y="4042084"/>
            <a:ext cx="3062571" cy="279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693" y="4023769"/>
            <a:ext cx="3062571" cy="279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3558058"/>
            <a:ext cx="4285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интерферограмм, без фильтрации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J:\Из ИФМ на выходные\Тест FProPhase\Скачки мощности\10 полос\65536 оттенков 50 инт dI=0.001\Ma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851" y="883868"/>
            <a:ext cx="2693373" cy="247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21955" y="416475"/>
            <a:ext cx="413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полос,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интерферограмм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dI=0.001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J:\Из ИФМ на выходные\Тест FProPhase\Скачки мощности\10 полос\65536 оттенков 50 инт dI=0.01\Ma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99" y="883870"/>
            <a:ext cx="2665208" cy="247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496" y="422205"/>
            <a:ext cx="3786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полос, </a:t>
            </a:r>
            <a:r>
              <a:rPr 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интерферограмм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dI=0.01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5987" y="3513558"/>
            <a:ext cx="3028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интерферограмм, усреднение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соседям (3х3 пикселя)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92514" y="2119555"/>
            <a:ext cx="2532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флуктуаций интенсивности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55122" y="5421415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пиксельного шума матрицы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6277310" y="2502586"/>
            <a:ext cx="52693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277310" y="5775358"/>
            <a:ext cx="52693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43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987" y="764704"/>
            <a:ext cx="5422025" cy="231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391360"/>
            <a:ext cx="469739" cy="45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39" y="5589240"/>
            <a:ext cx="7227322" cy="87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77" y="4299789"/>
            <a:ext cx="1282278" cy="79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8964488" cy="86409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фазового сдвига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51520" y="692696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843640" y="3095382"/>
            <a:ext cx="2566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Типичная интерферограмма в серии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4008" y="2886475"/>
            <a:ext cx="3888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 интерферограммы (по модулю). Выбрать одну из несущих гармоник можно вручную.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53490"/>
            <a:ext cx="1008112" cy="43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85008" y="3809457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Фурье-образ интерферограммы на выбранной частоте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7483" y="4534282"/>
            <a:ext cx="6040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так соотносятся образы интерферограмм с фазовым сдвигом между ними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9112" y="5177566"/>
            <a:ext cx="4529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 фазовый сдвиг находится следующим образом: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92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8964488" cy="86409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определения фазы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92696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89" y="1700808"/>
            <a:ext cx="77914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51909" y="1167603"/>
            <a:ext cx="641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Юнга с одним источником и двумя отверстиями в фольге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5085184"/>
            <a:ext cx="7339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идеале, интерференционная картина не должна меняться.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Наблюдаемые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изменения положения интерференционных полос могут быть вызваны их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сдвигом (изменение разности оптических путей) и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кажущимся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(ошибка обработки)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07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8964488" cy="86409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определения фазы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92696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Picture 3" descr="D:\ИФМ\Ограничение ИДВС\Фазовый метод\Вибрации\Опыт Юнга\Юнг 633 №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79" y="958919"/>
            <a:ext cx="3968598" cy="252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ИФМ\Ограничение ИДВС\Фазовый метод\Вибрации\Опыт Юнга\Юнг 633 №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80" y="3501008"/>
            <a:ext cx="3968598" cy="252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:\ИФМ\Ограничение ИДВС\Фазовый метод\Вибрации\Опыт Юнга\Юнг 633 №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777" y="979300"/>
            <a:ext cx="4124176" cy="257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5076056" y="3768214"/>
            <a:ext cx="3528392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44108" y="376821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интерферограмм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измерения ≈ 9 секунд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4646807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фазы между кадрами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0.0001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0.0002,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выбросах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0.001</a:t>
            </a:r>
          </a:p>
        </p:txBody>
      </p:sp>
    </p:spTree>
    <p:extLst>
      <p:ext uri="{BB962C8B-B14F-4D97-AF65-F5344CB8AC3E}">
        <p14:creationId xmlns:p14="http://schemas.microsoft.com/office/powerpoint/2010/main" val="322291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0" y="-1714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1520" y="764704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65182" y="1196752"/>
            <a:ext cx="815529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Среднечастотный рельеф (размер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&gt;10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мкм) сферических поверхностей может быть определен на интерферометре с дифракционной волной сравнения.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Необходимое латеральное разрешение может быть достигнуто при использовании  одной асферической линзы в качестве изображающего элемента 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NA&lt;0.1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 работе интерферометра в фазосдвигающем режиме.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достижения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ангстремного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разрешения по высоте рельефа в фазовом режиме необходимы: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флуктуации интенсивности лазера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0.001 между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кадрами 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t~100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флуктуации фазы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0.0001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 кадрами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шума каждого пикселя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матрицы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среднего значения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19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95536" y="1772816"/>
            <a:ext cx="8748464" cy="3384376"/>
          </a:xfrm>
        </p:spPr>
        <p:txBody>
          <a:bodyPr>
            <a:normAutofit lnSpcReduction="10000"/>
          </a:bodyPr>
          <a:lstStyle/>
          <a:p>
            <a:pPr indent="-32400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измерения среднечастотного рельефа</a:t>
            </a:r>
          </a:p>
          <a:p>
            <a:pPr indent="-32400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ИДВС?</a:t>
            </a:r>
          </a:p>
          <a:p>
            <a:pPr indent="-32400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</a:t>
            </a:r>
          </a:p>
          <a:p>
            <a:pPr indent="-32400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Латеральное разрешение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«амплитудного»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метода</a:t>
            </a:r>
          </a:p>
          <a:p>
            <a:pPr indent="-32400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фазосдвигающему интерферометру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2400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определения фазы</a:t>
            </a:r>
          </a:p>
          <a:p>
            <a:pPr indent="-32400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20" y="836712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46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40" y="1090547"/>
            <a:ext cx="7058288" cy="557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3213" y="-162272"/>
            <a:ext cx="864096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средних частот</a:t>
            </a:r>
            <a:endParaRPr lang="ru-RU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://ipmckp.ru/UserFiles/Ckp/talysurf-interferometer-sc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450" y="1706014"/>
            <a:ext cx="2179658" cy="205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92836" y="1059683"/>
            <a:ext cx="245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Низкокогерентный микроинтерферометр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4529" y="1382848"/>
            <a:ext cx="21602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Среднечастотный диапазон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латеральных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масштабов:</a:t>
            </a:r>
            <a:endParaRPr lang="en-US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мм – 1 мкм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51520" y="836712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2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06" y="2599072"/>
            <a:ext cx="81819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95084" y="1926230"/>
            <a:ext cx="1419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1070878" y="5727820"/>
            <a:ext cx="482596" cy="3096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415177" y="5986185"/>
            <a:ext cx="1876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изображающая линза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4130958" y="5582196"/>
            <a:ext cx="473261" cy="45526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271142" y="2535221"/>
            <a:ext cx="518052" cy="2883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56061" y="2227640"/>
            <a:ext cx="17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делитель оптоволокна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4514311" y="2324975"/>
            <a:ext cx="97073" cy="4717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74453" y="3142109"/>
            <a:ext cx="1713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волоконные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сферических волн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7263088" y="5247694"/>
            <a:ext cx="473261" cy="45526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10960" y="5765863"/>
            <a:ext cx="187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CCD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-камера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0066" y="1936710"/>
            <a:ext cx="2481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интерференционная картина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7283014" y="2354880"/>
            <a:ext cx="288633" cy="3606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235996" y="4169212"/>
            <a:ext cx="553198" cy="43204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229731" y="4149936"/>
            <a:ext cx="1048633" cy="43204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09311" y="5951353"/>
            <a:ext cx="145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изучаемое зеркало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8310" y="888446"/>
            <a:ext cx="8002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Чрезвычайно высокое качество эталонного фронта (здесь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NA≈0.01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Минимум оптических элементов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«Естественный» способ изучения сферической оптики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1520" y="-169064"/>
            <a:ext cx="8640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ИДВС</a:t>
            </a:r>
            <a:endParaRPr lang="ru-RU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251520" y="836712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616" y="1606753"/>
            <a:ext cx="2422621" cy="276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56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971600" y="3140968"/>
            <a:ext cx="7074330" cy="2560931"/>
            <a:chOff x="-532732" y="-84546"/>
            <a:chExt cx="6466333" cy="2366944"/>
          </a:xfrm>
        </p:grpSpPr>
        <p:grpSp>
          <p:nvGrpSpPr>
            <p:cNvPr id="5" name="Группа 4"/>
            <p:cNvGrpSpPr>
              <a:grpSpLocks noChangeAspect="1"/>
            </p:cNvGrpSpPr>
            <p:nvPr/>
          </p:nvGrpSpPr>
          <p:grpSpPr>
            <a:xfrm>
              <a:off x="-532732" y="-84546"/>
              <a:ext cx="6466333" cy="2366944"/>
              <a:chOff x="-837244" y="-132870"/>
              <a:chExt cx="10162522" cy="3719897"/>
            </a:xfrm>
          </p:grpSpPr>
          <p:grpSp>
            <p:nvGrpSpPr>
              <p:cNvPr id="9" name="Группа 8"/>
              <p:cNvGrpSpPr/>
              <p:nvPr/>
            </p:nvGrpSpPr>
            <p:grpSpPr>
              <a:xfrm>
                <a:off x="-837244" y="-132869"/>
                <a:ext cx="4148187" cy="3719896"/>
                <a:chOff x="-837244" y="-132869"/>
                <a:chExt cx="4148187" cy="3719896"/>
              </a:xfrm>
            </p:grpSpPr>
            <p:grpSp>
              <p:nvGrpSpPr>
                <p:cNvPr id="30" name="Группа 29"/>
                <p:cNvGrpSpPr/>
                <p:nvPr/>
              </p:nvGrpSpPr>
              <p:grpSpPr>
                <a:xfrm>
                  <a:off x="193480" y="206263"/>
                  <a:ext cx="2847975" cy="3019425"/>
                  <a:chOff x="193480" y="206263"/>
                  <a:chExt cx="2847975" cy="3019425"/>
                </a:xfrm>
              </p:grpSpPr>
              <p:pic>
                <p:nvPicPr>
                  <p:cNvPr id="3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3480" y="206263"/>
                    <a:ext cx="2847975" cy="301942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cxnSp>
                <p:nvCxnSpPr>
                  <p:cNvPr id="37" name="Прямая со стрелкой 36"/>
                  <p:cNvCxnSpPr/>
                  <p:nvPr/>
                </p:nvCxnSpPr>
                <p:spPr>
                  <a:xfrm>
                    <a:off x="537347" y="3084127"/>
                    <a:ext cx="234000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Прямая со стрелкой 37"/>
                  <p:cNvCxnSpPr/>
                  <p:nvPr/>
                </p:nvCxnSpPr>
                <p:spPr>
                  <a:xfrm>
                    <a:off x="323300" y="545975"/>
                    <a:ext cx="0" cy="23040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1" name="TextBox 26"/>
                <p:cNvSpPr txBox="1"/>
                <p:nvPr/>
              </p:nvSpPr>
              <p:spPr>
                <a:xfrm>
                  <a:off x="-837244" y="1343948"/>
                  <a:ext cx="1422901" cy="9830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Y, 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34.6 </a:t>
                  </a:r>
                  <a:r>
                    <a:rPr lang="el-GR" sz="12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μ</a:t>
                  </a: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m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TextBox 30"/>
                <p:cNvSpPr txBox="1"/>
                <p:nvPr/>
              </p:nvSpPr>
              <p:spPr>
                <a:xfrm>
                  <a:off x="1199857" y="3092294"/>
                  <a:ext cx="1468378" cy="494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200" kern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X, 34.6 </a:t>
                  </a:r>
                  <a:r>
                    <a:rPr lang="el-GR" sz="1200" kern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μ</a:t>
                  </a:r>
                  <a:r>
                    <a:rPr lang="en-US" sz="1200" kern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m</a:t>
                  </a:r>
                  <a:endParaRPr lang="ru-RU" sz="1200">
                    <a:effectLst/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TextBox 27"/>
                <p:cNvSpPr txBox="1"/>
                <p:nvPr/>
              </p:nvSpPr>
              <p:spPr>
                <a:xfrm>
                  <a:off x="333179" y="-132869"/>
                  <a:ext cx="1289887" cy="400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-5.8 nm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TextBox 40"/>
                <p:cNvSpPr txBox="1"/>
                <p:nvPr/>
              </p:nvSpPr>
              <p:spPr>
                <a:xfrm>
                  <a:off x="2202332" y="-132869"/>
                  <a:ext cx="1108611" cy="403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5.8 nm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TextBox 41"/>
                <p:cNvSpPr txBox="1"/>
                <p:nvPr/>
              </p:nvSpPr>
              <p:spPr>
                <a:xfrm>
                  <a:off x="1545329" y="-132869"/>
                  <a:ext cx="324036" cy="386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Z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Группа 9"/>
              <p:cNvGrpSpPr/>
              <p:nvPr/>
            </p:nvGrpSpPr>
            <p:grpSpPr>
              <a:xfrm>
                <a:off x="2712819" y="-132870"/>
                <a:ext cx="3573146" cy="3719895"/>
                <a:chOff x="2712819" y="-132747"/>
                <a:chExt cx="3573146" cy="3716417"/>
              </a:xfrm>
            </p:grpSpPr>
            <p:grpSp>
              <p:nvGrpSpPr>
                <p:cNvPr id="21" name="Группа 20"/>
                <p:cNvGrpSpPr/>
                <p:nvPr/>
              </p:nvGrpSpPr>
              <p:grpSpPr>
                <a:xfrm>
                  <a:off x="3143108" y="261291"/>
                  <a:ext cx="2809875" cy="2943225"/>
                  <a:chOff x="3143108" y="261291"/>
                  <a:chExt cx="2809875" cy="2943225"/>
                </a:xfrm>
              </p:grpSpPr>
              <p:pic>
                <p:nvPicPr>
                  <p:cNvPr id="27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43108" y="261291"/>
                    <a:ext cx="2809875" cy="294322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cxnSp>
                <p:nvCxnSpPr>
                  <p:cNvPr id="28" name="Прямая со стрелкой 27"/>
                  <p:cNvCxnSpPr/>
                  <p:nvPr/>
                </p:nvCxnSpPr>
                <p:spPr>
                  <a:xfrm>
                    <a:off x="3491744" y="3082244"/>
                    <a:ext cx="234000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Прямая со стрелкой 28"/>
                  <p:cNvCxnSpPr/>
                  <p:nvPr/>
                </p:nvCxnSpPr>
                <p:spPr>
                  <a:xfrm>
                    <a:off x="3277697" y="544092"/>
                    <a:ext cx="0" cy="23040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2" name="TextBox 35"/>
                <p:cNvSpPr txBox="1"/>
                <p:nvPr/>
              </p:nvSpPr>
              <p:spPr>
                <a:xfrm>
                  <a:off x="4118166" y="3096695"/>
                  <a:ext cx="1437279" cy="4869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200" kern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X, 34.6 </a:t>
                  </a:r>
                  <a:r>
                    <a:rPr lang="el-GR" sz="1200" kern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μ</a:t>
                  </a:r>
                  <a:r>
                    <a:rPr lang="en-US" sz="1200" kern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m</a:t>
                  </a:r>
                  <a:endParaRPr lang="ru-RU" sz="1200">
                    <a:effectLst/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TextBox 37"/>
                <p:cNvSpPr txBox="1"/>
                <p:nvPr/>
              </p:nvSpPr>
              <p:spPr>
                <a:xfrm>
                  <a:off x="2712819" y="1359570"/>
                  <a:ext cx="895703" cy="535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200" kern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Y</a:t>
                  </a:r>
                  <a:endParaRPr lang="ru-RU" sz="1200">
                    <a:effectLst/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TextBox 42"/>
                <p:cNvSpPr txBox="1"/>
                <p:nvPr/>
              </p:nvSpPr>
              <p:spPr>
                <a:xfrm>
                  <a:off x="3310942" y="-132747"/>
                  <a:ext cx="1188783" cy="6247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-3.3 nm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TextBox 43"/>
                <p:cNvSpPr txBox="1"/>
                <p:nvPr/>
              </p:nvSpPr>
              <p:spPr>
                <a:xfrm>
                  <a:off x="5138998" y="-132745"/>
                  <a:ext cx="1146967" cy="610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3.3 nm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TextBox 44"/>
                <p:cNvSpPr txBox="1"/>
                <p:nvPr/>
              </p:nvSpPr>
              <p:spPr>
                <a:xfrm>
                  <a:off x="4499726" y="-132745"/>
                  <a:ext cx="324036" cy="3866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Z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" name="Группа 10"/>
              <p:cNvGrpSpPr/>
              <p:nvPr/>
            </p:nvGrpSpPr>
            <p:grpSpPr>
              <a:xfrm>
                <a:off x="5665958" y="-132869"/>
                <a:ext cx="3659320" cy="3719893"/>
                <a:chOff x="5665958" y="-132869"/>
                <a:chExt cx="3659320" cy="3719893"/>
              </a:xfrm>
            </p:grpSpPr>
            <p:grpSp>
              <p:nvGrpSpPr>
                <p:cNvPr id="12" name="Группа 11"/>
                <p:cNvGrpSpPr/>
                <p:nvPr/>
              </p:nvGrpSpPr>
              <p:grpSpPr>
                <a:xfrm>
                  <a:off x="6100128" y="293713"/>
                  <a:ext cx="2819400" cy="2933700"/>
                  <a:chOff x="6100128" y="293713"/>
                  <a:chExt cx="2819400" cy="2933700"/>
                </a:xfrm>
              </p:grpSpPr>
              <p:pic>
                <p:nvPicPr>
                  <p:cNvPr id="18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00128" y="293713"/>
                    <a:ext cx="2819400" cy="29337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cxnSp>
                <p:nvCxnSpPr>
                  <p:cNvPr id="19" name="Прямая со стрелкой 18"/>
                  <p:cNvCxnSpPr/>
                  <p:nvPr/>
                </p:nvCxnSpPr>
                <p:spPr>
                  <a:xfrm>
                    <a:off x="6448764" y="3085041"/>
                    <a:ext cx="237600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Прямая со стрелкой 19"/>
                  <p:cNvCxnSpPr/>
                  <p:nvPr/>
                </p:nvCxnSpPr>
                <p:spPr>
                  <a:xfrm>
                    <a:off x="6234717" y="546889"/>
                    <a:ext cx="0" cy="23040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" name="TextBox 36"/>
                <p:cNvSpPr txBox="1"/>
                <p:nvPr/>
              </p:nvSpPr>
              <p:spPr>
                <a:xfrm>
                  <a:off x="7060695" y="3092437"/>
                  <a:ext cx="1492473" cy="4945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X, 34.6 </a:t>
                  </a:r>
                  <a:r>
                    <a:rPr lang="el-GR" sz="12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μ</a:t>
                  </a: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m 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TextBox 38"/>
                <p:cNvSpPr txBox="1"/>
                <p:nvPr/>
              </p:nvSpPr>
              <p:spPr>
                <a:xfrm>
                  <a:off x="5665958" y="1404883"/>
                  <a:ext cx="893321" cy="5548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200" kern="12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Y</a:t>
                  </a:r>
                  <a:endParaRPr lang="ru-RU" sz="1200">
                    <a:effectLst/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TextBox 45"/>
                <p:cNvSpPr txBox="1"/>
                <p:nvPr/>
              </p:nvSpPr>
              <p:spPr>
                <a:xfrm>
                  <a:off x="6285964" y="-132869"/>
                  <a:ext cx="1078461" cy="5134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-0.8 nm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TextBox 46"/>
                <p:cNvSpPr txBox="1"/>
                <p:nvPr/>
              </p:nvSpPr>
              <p:spPr>
                <a:xfrm>
                  <a:off x="8109039" y="-132869"/>
                  <a:ext cx="1216239" cy="5271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1.0 nm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TextBox 47"/>
                <p:cNvSpPr txBox="1"/>
                <p:nvPr/>
              </p:nvSpPr>
              <p:spPr>
                <a:xfrm>
                  <a:off x="7474747" y="-132869"/>
                  <a:ext cx="324036" cy="3869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/>
                      <a:cs typeface="Times New Roman" panose="02020603050405020304" pitchFamily="18" charset="0"/>
                    </a:rPr>
                    <a:t>Z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6" name="TextBox 1"/>
            <p:cNvSpPr txBox="1"/>
            <p:nvPr/>
          </p:nvSpPr>
          <p:spPr>
            <a:xfrm>
              <a:off x="270961" y="266059"/>
              <a:ext cx="564102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6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a</a:t>
              </a:r>
              <a:endParaRPr lang="ru-RU" sz="120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</p:txBody>
        </p:sp>
        <p:sp>
          <p:nvSpPr>
            <p:cNvPr id="7" name="TextBox 33"/>
            <p:cNvSpPr txBox="1"/>
            <p:nvPr/>
          </p:nvSpPr>
          <p:spPr>
            <a:xfrm>
              <a:off x="2159999" y="266059"/>
              <a:ext cx="564102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6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b</a:t>
              </a:r>
              <a:endParaRPr lang="ru-RU" sz="120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</p:txBody>
        </p:sp>
        <p:sp>
          <p:nvSpPr>
            <p:cNvPr id="8" name="TextBox 34"/>
            <p:cNvSpPr txBox="1"/>
            <p:nvPr/>
          </p:nvSpPr>
          <p:spPr>
            <a:xfrm>
              <a:off x="4047963" y="266059"/>
              <a:ext cx="564102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6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c</a:t>
              </a:r>
              <a:endParaRPr lang="ru-RU" sz="120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" name="Объект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667212"/>
              </p:ext>
            </p:extLst>
          </p:nvPr>
        </p:nvGraphicFramePr>
        <p:xfrm>
          <a:off x="3462338" y="2060848"/>
          <a:ext cx="2455207" cy="464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" name="Формула" r:id="rId7" imgW="1295280" imgH="228600" progId="Equation.3">
                  <p:embed/>
                </p:oleObj>
              </mc:Choice>
              <mc:Fallback>
                <p:oleObj name="Формула" r:id="rId7" imgW="1295280" imgH="228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2338" y="2060848"/>
                        <a:ext cx="2455207" cy="4647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64096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Латеральное разрешение</a:t>
            </a:r>
            <a:endParaRPr lang="ru-RU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9552" y="83205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Требуемое латеральное разрешение интерферометра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~10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мкм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04971" y="1293716"/>
            <a:ext cx="7690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Изображающая линза с числовой апертурой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NA=0.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=&gt;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предельная разрешающая способность  по критерию Рэлея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95736" y="5651956"/>
            <a:ext cx="131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Т=7.7 мкм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69853" y="5651956"/>
            <a:ext cx="131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Т=7.5 мкм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86077" y="5651956"/>
            <a:ext cx="131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Т=7.3 мкм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3963" y="2656414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Минимальный разрешаемый период гармонического рельефа при этом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" name="Объект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713932"/>
              </p:ext>
            </p:extLst>
          </p:nvPr>
        </p:nvGraphicFramePr>
        <p:xfrm>
          <a:off x="8182669" y="2673936"/>
          <a:ext cx="760412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0" name="Формула" r:id="rId9" imgW="431640" imgH="203040" progId="Equation.3">
                  <p:embed/>
                </p:oleObj>
              </mc:Choice>
              <mc:Fallback>
                <p:oleObj name="Формула" r:id="rId9" imgW="431640" imgH="203040" progId="Equation.3">
                  <p:embed/>
                  <p:pic>
                    <p:nvPicPr>
                      <p:cNvPr id="0" name="Объект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2669" y="2673936"/>
                        <a:ext cx="760412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1043608" y="6093296"/>
            <a:ext cx="7452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Реальное разрешение определяется аберрациями!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251520" y="836712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430824"/>
              </p:ext>
            </p:extLst>
          </p:nvPr>
        </p:nvGraphicFramePr>
        <p:xfrm>
          <a:off x="7130860" y="2060848"/>
          <a:ext cx="1265237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" name="Формула" r:id="rId11" imgW="749160" imgH="228600" progId="Equation.3">
                  <p:embed/>
                </p:oleObj>
              </mc:Choice>
              <mc:Fallback>
                <p:oleObj name="Формула" r:id="rId11" imgW="74916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30860" y="2060848"/>
                        <a:ext cx="1265237" cy="385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299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78" y="1056944"/>
            <a:ext cx="7830643" cy="47441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260" y="4785393"/>
            <a:ext cx="171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сферической волны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9014" y="1826937"/>
            <a:ext cx="15252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7127" y="2461456"/>
            <a:ext cx="15252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маленькое зеркало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3747" y="5526812"/>
            <a:ext cx="19488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изучаемое сферическое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зеркало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5778" y="4272167"/>
            <a:ext cx="18626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CCD-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камера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2784" y="932350"/>
            <a:ext cx="2609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интерференционная картина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1233232" y="3767783"/>
            <a:ext cx="554128" cy="109046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6966906" y="3429000"/>
            <a:ext cx="195692" cy="6775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339752" y="3144564"/>
            <a:ext cx="178686" cy="1846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128391" y="3144564"/>
            <a:ext cx="44672" cy="13353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5292080" y="4849248"/>
            <a:ext cx="195692" cy="6775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1388440" y="2054685"/>
            <a:ext cx="377374" cy="1877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34263" y="1980825"/>
            <a:ext cx="11012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линза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3929069" y="2359832"/>
            <a:ext cx="261143" cy="3993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схема ИДВС-измерения</a:t>
            </a:r>
            <a:endParaRPr 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1233232" y="4858246"/>
            <a:ext cx="507652" cy="25497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51520" y="836712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6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1"/>
            <a:ext cx="9144000" cy="60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интерферометра</a:t>
            </a:r>
            <a:endParaRPr lang="ru-RU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1166922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лазер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1647144" y="1736450"/>
            <a:ext cx="144016" cy="82845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90656" y="951478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изучаемая подложка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419872" y="1905585"/>
            <a:ext cx="0" cy="64168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92280" y="357835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CCD</a:t>
            </a:r>
            <a:r>
              <a:rPr lang="ru-RU" sz="2800" b="1" dirty="0" smtClean="0">
                <a:solidFill>
                  <a:schemeClr val="bg1"/>
                </a:solidFill>
              </a:rPr>
              <a:t>-камера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8460432" y="2226428"/>
            <a:ext cx="144016" cy="132196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03532" y="4797152"/>
            <a:ext cx="2744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изображающая линза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5580112" y="3475189"/>
            <a:ext cx="1368152" cy="132196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496" y="3166262"/>
            <a:ext cx="175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Источник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 flipV="1">
            <a:off x="2843808" y="4797152"/>
            <a:ext cx="937328" cy="107998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19872" y="5791227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плоское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зеркало (вид сзади)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1475656" y="3689482"/>
            <a:ext cx="864096" cy="58818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05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84351" y="-72008"/>
            <a:ext cx="8229600" cy="76470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рельефа</a:t>
            </a:r>
            <a:r>
              <a:rPr lang="en-US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методом ИДВС</a:t>
            </a:r>
            <a:endParaRPr 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361483" y="620688"/>
            <a:ext cx="2482326" cy="2592288"/>
            <a:chOff x="1955190" y="766534"/>
            <a:chExt cx="3059799" cy="3195342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955190" y="766534"/>
              <a:ext cx="3059799" cy="3195342"/>
              <a:chOff x="1603300" y="547960"/>
              <a:chExt cx="3059799" cy="3195342"/>
            </a:xfrm>
          </p:grpSpPr>
          <p:grpSp>
            <p:nvGrpSpPr>
              <p:cNvPr id="8" name="Группа 7"/>
              <p:cNvGrpSpPr>
                <a:grpSpLocks noChangeAspect="1"/>
              </p:cNvGrpSpPr>
              <p:nvPr/>
            </p:nvGrpSpPr>
            <p:grpSpPr>
              <a:xfrm rot="5400000">
                <a:off x="2221729" y="1000221"/>
                <a:ext cx="2311042" cy="2154874"/>
                <a:chOff x="2661962" y="3710790"/>
                <a:chExt cx="3678714" cy="3430124"/>
              </a:xfrm>
            </p:grpSpPr>
            <p:pic>
              <p:nvPicPr>
                <p:cNvPr id="20" name="Рисунок 1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61962" y="3710790"/>
                  <a:ext cx="271851" cy="3430124"/>
                </a:xfrm>
                <a:prstGeom prst="rect">
                  <a:avLst/>
                </a:prstGeom>
              </p:spPr>
            </p:pic>
            <p:pic>
              <p:nvPicPr>
                <p:cNvPr id="21" name="Рисунок 20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15859" r="19414"/>
                <a:stretch/>
              </p:blipFill>
              <p:spPr>
                <a:xfrm>
                  <a:off x="2935019" y="3710790"/>
                  <a:ext cx="3405657" cy="3430123"/>
                </a:xfrm>
                <a:prstGeom prst="rect">
                  <a:avLst/>
                </a:prstGeom>
              </p:spPr>
            </p:pic>
          </p:grpSp>
          <p:sp>
            <p:nvSpPr>
              <p:cNvPr id="9" name="TextBox 8"/>
              <p:cNvSpPr txBox="1"/>
              <p:nvPr/>
            </p:nvSpPr>
            <p:spPr>
              <a:xfrm>
                <a:off x="2178892" y="557352"/>
                <a:ext cx="919037" cy="4348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300" kern="12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1300" kern="12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1300" kern="12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.3 </a:t>
                </a:r>
                <a:r>
                  <a:rPr lang="en-US" sz="13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nm</a:t>
                </a:r>
                <a:endParaRPr lang="ru-RU" sz="1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40"/>
              <p:cNvSpPr txBox="1"/>
              <p:nvPr/>
            </p:nvSpPr>
            <p:spPr>
              <a:xfrm>
                <a:off x="3710455" y="589939"/>
                <a:ext cx="952644" cy="47629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300" kern="12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1.3 </a:t>
                </a:r>
                <a:r>
                  <a:rPr lang="en-US" sz="13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nm</a:t>
                </a:r>
                <a:endParaRPr lang="ru-RU" sz="1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Box 41"/>
              <p:cNvSpPr txBox="1"/>
              <p:nvPr/>
            </p:nvSpPr>
            <p:spPr>
              <a:xfrm>
                <a:off x="3182317" y="547960"/>
                <a:ext cx="371383" cy="4384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13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ru-RU" sz="1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Прямая соединительная линия 11"/>
              <p:cNvCxnSpPr/>
              <p:nvPr/>
            </p:nvCxnSpPr>
            <p:spPr>
              <a:xfrm flipH="1">
                <a:off x="2352200" y="2163431"/>
                <a:ext cx="4" cy="1284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 flipH="1">
                <a:off x="4404841" y="2163430"/>
                <a:ext cx="3" cy="12843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 стрелкой 13"/>
              <p:cNvCxnSpPr/>
              <p:nvPr/>
            </p:nvCxnSpPr>
            <p:spPr>
              <a:xfrm>
                <a:off x="2352200" y="3327160"/>
                <a:ext cx="205263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 flipH="1" flipV="1">
                <a:off x="2078247" y="3192898"/>
                <a:ext cx="1307419" cy="161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/>
              <p:cNvCxnSpPr/>
              <p:nvPr/>
            </p:nvCxnSpPr>
            <p:spPr>
              <a:xfrm flipH="1" flipV="1">
                <a:off x="2078247" y="1152867"/>
                <a:ext cx="1299006" cy="32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 стрелкой 16"/>
              <p:cNvCxnSpPr/>
              <p:nvPr/>
            </p:nvCxnSpPr>
            <p:spPr>
              <a:xfrm>
                <a:off x="2178892" y="1154645"/>
                <a:ext cx="0" cy="20383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27"/>
              <p:cNvSpPr txBox="1"/>
              <p:nvPr/>
            </p:nvSpPr>
            <p:spPr>
              <a:xfrm>
                <a:off x="2748209" y="3362829"/>
                <a:ext cx="1307142" cy="38047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1300" kern="12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1.66 mm</a:t>
                </a:r>
                <a:endParaRPr lang="ru-RU" sz="1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27"/>
              <p:cNvSpPr txBox="1"/>
              <p:nvPr/>
            </p:nvSpPr>
            <p:spPr>
              <a:xfrm>
                <a:off x="1603300" y="1883107"/>
                <a:ext cx="752052" cy="70632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300" kern="12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1.66 mm</a:t>
                </a:r>
                <a:endParaRPr lang="ru-RU" sz="1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684122" y="1358847"/>
              <a:ext cx="381000" cy="360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Группа 21"/>
          <p:cNvGrpSpPr>
            <a:grpSpLocks noChangeAspect="1"/>
          </p:cNvGrpSpPr>
          <p:nvPr/>
        </p:nvGrpSpPr>
        <p:grpSpPr>
          <a:xfrm>
            <a:off x="2771800" y="692696"/>
            <a:ext cx="2520280" cy="2666856"/>
            <a:chOff x="5785922" y="769969"/>
            <a:chExt cx="3132457" cy="3314637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5785922" y="769969"/>
              <a:ext cx="3132457" cy="3314637"/>
              <a:chOff x="5905907" y="630974"/>
              <a:chExt cx="3132457" cy="3314637"/>
            </a:xfrm>
          </p:grpSpPr>
          <p:grpSp>
            <p:nvGrpSpPr>
              <p:cNvPr id="25" name="Группа 24"/>
              <p:cNvGrpSpPr/>
              <p:nvPr/>
            </p:nvGrpSpPr>
            <p:grpSpPr>
              <a:xfrm>
                <a:off x="6352672" y="630974"/>
                <a:ext cx="2685692" cy="2869889"/>
                <a:chOff x="5753689" y="555153"/>
                <a:chExt cx="2685692" cy="2869889"/>
              </a:xfrm>
            </p:grpSpPr>
            <p:grpSp>
              <p:nvGrpSpPr>
                <p:cNvPr id="29" name="Группа 28"/>
                <p:cNvGrpSpPr>
                  <a:grpSpLocks noChangeAspect="1"/>
                </p:cNvGrpSpPr>
                <p:nvPr/>
              </p:nvGrpSpPr>
              <p:grpSpPr>
                <a:xfrm rot="5400000">
                  <a:off x="5935297" y="982234"/>
                  <a:ext cx="2305755" cy="2150598"/>
                  <a:chOff x="7243226" y="1926524"/>
                  <a:chExt cx="3740392" cy="3499334"/>
                </a:xfrm>
              </p:grpSpPr>
              <p:pic>
                <p:nvPicPr>
                  <p:cNvPr id="39" name="Рисунок 38"/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659" t="14161" r="17045"/>
                  <a:stretch/>
                </p:blipFill>
                <p:spPr>
                  <a:xfrm>
                    <a:off x="7521322" y="1926524"/>
                    <a:ext cx="3462296" cy="3499333"/>
                  </a:xfrm>
                  <a:prstGeom prst="rect">
                    <a:avLst/>
                  </a:prstGeom>
                </p:spPr>
              </p:pic>
              <p:pic>
                <p:nvPicPr>
                  <p:cNvPr id="40" name="Рисунок 39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243226" y="1936439"/>
                    <a:ext cx="276551" cy="348941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0" name="TextBox 27"/>
                <p:cNvSpPr txBox="1"/>
                <p:nvPr/>
              </p:nvSpPr>
              <p:spPr>
                <a:xfrm>
                  <a:off x="5878177" y="567668"/>
                  <a:ext cx="937414" cy="422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1300" kern="1200" dirty="0" smtClean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-</a:t>
                  </a:r>
                  <a:r>
                    <a:rPr lang="ru-RU" sz="1300" kern="1200" dirty="0" smtClean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r>
                    <a:rPr lang="en-US" sz="1300" kern="1200" dirty="0" smtClean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.7 </a:t>
                  </a:r>
                  <a:r>
                    <a:rPr lang="en-US" sz="13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nm</a:t>
                  </a:r>
                  <a:endParaRPr lang="ru-RU" sz="13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TextBox 40"/>
                <p:cNvSpPr txBox="1"/>
                <p:nvPr/>
              </p:nvSpPr>
              <p:spPr>
                <a:xfrm>
                  <a:off x="7482131" y="557216"/>
                  <a:ext cx="957250" cy="4407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1300" kern="1200" dirty="0" smtClean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1.6 </a:t>
                  </a:r>
                  <a:r>
                    <a:rPr lang="en-US" sz="13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nm</a:t>
                  </a:r>
                  <a:endParaRPr lang="ru-RU" sz="13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TextBox 41"/>
                <p:cNvSpPr txBox="1"/>
                <p:nvPr/>
              </p:nvSpPr>
              <p:spPr>
                <a:xfrm>
                  <a:off x="7008567" y="555153"/>
                  <a:ext cx="323685" cy="5541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3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ru-RU" sz="13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3" name="Прямая соединительная линия 32"/>
                <p:cNvCxnSpPr/>
                <p:nvPr/>
              </p:nvCxnSpPr>
              <p:spPr>
                <a:xfrm flipH="1">
                  <a:off x="6068057" y="2140658"/>
                  <a:ext cx="5" cy="128438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Прямая соединительная линия 33"/>
                <p:cNvCxnSpPr/>
                <p:nvPr/>
              </p:nvCxnSpPr>
              <p:spPr>
                <a:xfrm>
                  <a:off x="8106412" y="2140657"/>
                  <a:ext cx="0" cy="128438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Прямая со стрелкой 34"/>
                <p:cNvCxnSpPr/>
                <p:nvPr/>
              </p:nvCxnSpPr>
              <p:spPr>
                <a:xfrm>
                  <a:off x="6068060" y="3310738"/>
                  <a:ext cx="2038352" cy="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Прямая соединительная линия 35"/>
                <p:cNvCxnSpPr/>
                <p:nvPr/>
              </p:nvCxnSpPr>
              <p:spPr>
                <a:xfrm flipH="1" flipV="1">
                  <a:off x="5753689" y="1110330"/>
                  <a:ext cx="1331439" cy="456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Прямая соединительная линия 36"/>
                <p:cNvCxnSpPr/>
                <p:nvPr/>
              </p:nvCxnSpPr>
              <p:spPr>
                <a:xfrm flipH="1" flipV="1">
                  <a:off x="5791308" y="3170126"/>
                  <a:ext cx="1293819" cy="16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 стрелкой 37"/>
                <p:cNvCxnSpPr/>
                <p:nvPr/>
              </p:nvCxnSpPr>
              <p:spPr>
                <a:xfrm>
                  <a:off x="5872525" y="1121481"/>
                  <a:ext cx="0" cy="204874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Группа 25"/>
              <p:cNvGrpSpPr/>
              <p:nvPr/>
            </p:nvGrpSpPr>
            <p:grpSpPr>
              <a:xfrm>
                <a:off x="5905907" y="1907031"/>
                <a:ext cx="2495029" cy="2038580"/>
                <a:chOff x="5905907" y="1907031"/>
                <a:chExt cx="2495029" cy="2038580"/>
              </a:xfrm>
            </p:grpSpPr>
            <p:sp>
              <p:nvSpPr>
                <p:cNvPr id="27" name="TextBox 27"/>
                <p:cNvSpPr txBox="1"/>
                <p:nvPr/>
              </p:nvSpPr>
              <p:spPr>
                <a:xfrm>
                  <a:off x="7073367" y="3435702"/>
                  <a:ext cx="1327569" cy="5099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300" kern="1200" dirty="0" smtClean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0.38 mm</a:t>
                  </a:r>
                  <a:endParaRPr lang="ru-RU" sz="13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5905907" y="1907031"/>
                  <a:ext cx="663018" cy="6929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1300" kern="1200" dirty="0" smtClean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0.38 mm</a:t>
                  </a:r>
                  <a:endParaRPr lang="ru-RU" sz="13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4" name="TextBox 23"/>
            <p:cNvSpPr txBox="1"/>
            <p:nvPr/>
          </p:nvSpPr>
          <p:spPr>
            <a:xfrm>
              <a:off x="6467410" y="1346153"/>
              <a:ext cx="330378" cy="363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2" name="Объект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766698"/>
              </p:ext>
            </p:extLst>
          </p:nvPr>
        </p:nvGraphicFramePr>
        <p:xfrm>
          <a:off x="35496" y="3226431"/>
          <a:ext cx="5061950" cy="3586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" name="Graph" r:id="rId7" imgW="4276954" imgH="3023616" progId="Origin50.Graph">
                  <p:embed/>
                </p:oleObj>
              </mc:Choice>
              <mc:Fallback>
                <p:oleObj name="Graph" r:id="rId7" imgW="4276954" imgH="302361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3226431"/>
                        <a:ext cx="5061950" cy="35869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5796136" y="1124744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Рельеф вогнутого сферического зеркала с радиусом кривизны 100 мм и диаметром 100 мм, полученный ИДВС.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96136" y="3501008"/>
            <a:ext cx="32043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 рельефа, измеренного ИДВС    (0.0017 – 0.05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АСМ   (0.05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Интегральная шероховатость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σ≈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0.75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22228" y="5936672"/>
            <a:ext cx="4021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V.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Svechnikov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 I.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Chkhalo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N.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Toropov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Salashchenko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M. V.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Zorina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Lett. 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159-162 (2015) 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Левая фигурная скобка 45"/>
          <p:cNvSpPr/>
          <p:nvPr/>
        </p:nvSpPr>
        <p:spPr>
          <a:xfrm>
            <a:off x="5544108" y="1145403"/>
            <a:ext cx="252028" cy="1419501"/>
          </a:xfrm>
          <a:prstGeom prst="leftBrac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Левая фигурная скобка 46"/>
          <p:cNvSpPr/>
          <p:nvPr/>
        </p:nvSpPr>
        <p:spPr>
          <a:xfrm>
            <a:off x="5544108" y="3558432"/>
            <a:ext cx="252028" cy="1419501"/>
          </a:xfrm>
          <a:prstGeom prst="leftBrac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2843644"/>
            <a:ext cx="73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x2.8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24183" y="2843644"/>
            <a:ext cx="74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x12.5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78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Латеральное разрешение «амплитудного» режима</a:t>
            </a:r>
            <a:endParaRPr 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1715768"/>
            <a:ext cx="3658344" cy="3528461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4176734" y="3526629"/>
            <a:ext cx="61129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44008" y="1006349"/>
            <a:ext cx="4283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волнового фронта в виде набора аппроксимирующих полиномов Цернике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814" y="1700808"/>
            <a:ext cx="3563618" cy="35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1002575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координат экстремумов (минимумов) полос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51520" y="836712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24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3377</TotalTime>
  <Words>813</Words>
  <Application>Microsoft Office PowerPoint</Application>
  <PresentationFormat>Экран (4:3)</PresentationFormat>
  <Paragraphs>196</Paragraphs>
  <Slides>19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Тема Office</vt:lpstr>
      <vt:lpstr>Microsoft Equation 3.0</vt:lpstr>
      <vt:lpstr>Формула</vt:lpstr>
      <vt:lpstr>Graph</vt:lpstr>
      <vt:lpstr>Уравнение</vt:lpstr>
      <vt:lpstr>Применение интерферометрии с дифракционной волной сравнения для определения шероховатостей среднечастотного диапазона</vt:lpstr>
      <vt:lpstr>План</vt:lpstr>
      <vt:lpstr>Проблема средних частот</vt:lpstr>
      <vt:lpstr>Презентация PowerPoint</vt:lpstr>
      <vt:lpstr>Латеральное разрешение</vt:lpstr>
      <vt:lpstr>Экспериментальная схема ИДВС-измерения</vt:lpstr>
      <vt:lpstr>Фото интерферометра</vt:lpstr>
      <vt:lpstr>Определение рельефа методом ИДВС</vt:lpstr>
      <vt:lpstr>Латеральное разрешение «амплитудного» режима</vt:lpstr>
      <vt:lpstr>Латеральное разрешение полиномов Цернике</vt:lpstr>
      <vt:lpstr>Презентация PowerPoint</vt:lpstr>
      <vt:lpstr>Презентация PowerPoint</vt:lpstr>
      <vt:lpstr>Презентация PowerPoint</vt:lpstr>
      <vt:lpstr>Требования к интерферометру для работы в фазосдвигающем режиме</vt:lpstr>
      <vt:lpstr>Презентация PowerPoint</vt:lpstr>
      <vt:lpstr>Определение фазового сдвига</vt:lpstr>
      <vt:lpstr>Точность определения фазы</vt:lpstr>
      <vt:lpstr>Точность определения фазы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интерферометрии с дифракционной волной сравнения для определения шероховатостей среднечастотного диапазона</dc:title>
  <dc:creator>Екатерина</dc:creator>
  <cp:lastModifiedBy>1</cp:lastModifiedBy>
  <cp:revision>124</cp:revision>
  <dcterms:created xsi:type="dcterms:W3CDTF">2015-03-10T07:13:24Z</dcterms:created>
  <dcterms:modified xsi:type="dcterms:W3CDTF">2015-04-23T11:53:37Z</dcterms:modified>
</cp:coreProperties>
</file>