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7" r:id="rId3"/>
    <p:sldId id="298" r:id="rId4"/>
    <p:sldId id="260" r:id="rId5"/>
    <p:sldId id="299" r:id="rId6"/>
    <p:sldId id="280" r:id="rId7"/>
    <p:sldId id="288" r:id="rId8"/>
    <p:sldId id="291" r:id="rId9"/>
    <p:sldId id="293" r:id="rId10"/>
    <p:sldId id="297" r:id="rId11"/>
    <p:sldId id="300" r:id="rId12"/>
    <p:sldId id="292" r:id="rId13"/>
    <p:sldId id="289" r:id="rId14"/>
    <p:sldId id="301" r:id="rId15"/>
    <p:sldId id="286" r:id="rId16"/>
    <p:sldId id="303" r:id="rId17"/>
    <p:sldId id="285" r:id="rId18"/>
    <p:sldId id="294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265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6" d="100"/>
          <a:sy n="66" d="100"/>
        </p:scale>
        <p:origin x="-1386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29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9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29699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9700" name="Shape 99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891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8916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9939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9940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096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0964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1987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1988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3011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3012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403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4036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5059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5060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608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6084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7107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7108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8131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8132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072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0724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4915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49156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0179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0180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120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1204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2227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28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3251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3252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427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76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21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55299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300" name="Shape 21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1747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748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2771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2772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3795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3796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4819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4820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584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5844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6867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6868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1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 cap="flat">
            <a:headEnd type="none" w="med" len="med"/>
            <a:tailEnd type="none" w="med" len="med"/>
          </a:ln>
        </p:spPr>
      </p:sp>
      <p:sp>
        <p:nvSpPr>
          <p:cNvPr id="37891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alt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7892" name="Shape 15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1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1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8" cy="8237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8" cy="3684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hape 12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hape 13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9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4099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7172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3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4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92"/>
          <p:cNvSpPr>
            <a:spLocks noChangeArrowheads="1"/>
          </p:cNvSpPr>
          <p:nvPr/>
        </p:nvSpPr>
        <p:spPr bwMode="auto">
          <a:xfrm>
            <a:off x="0" y="1173163"/>
            <a:ext cx="9144000" cy="4389437"/>
          </a:xfrm>
          <a:prstGeom prst="rect">
            <a:avLst/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5123" name="Shape 90"/>
          <p:cNvSpPr>
            <a:spLocks noChangeArrowheads="1"/>
          </p:cNvSpPr>
          <p:nvPr/>
        </p:nvSpPr>
        <p:spPr bwMode="auto">
          <a:xfrm>
            <a:off x="0" y="5500688"/>
            <a:ext cx="9144000" cy="13573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5124" name="Shape 91"/>
          <p:cNvSpPr>
            <a:spLocks noChangeArrowheads="1"/>
          </p:cNvSpPr>
          <p:nvPr/>
        </p:nvSpPr>
        <p:spPr bwMode="auto">
          <a:xfrm>
            <a:off x="0" y="0"/>
            <a:ext cx="9144000" cy="1185863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5125" name="Shape 93"/>
          <p:cNvSpPr txBox="1">
            <a:spLocks noChangeArrowheads="1"/>
          </p:cNvSpPr>
          <p:nvPr/>
        </p:nvSpPr>
        <p:spPr bwMode="auto">
          <a:xfrm>
            <a:off x="496888" y="1273175"/>
            <a:ext cx="822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altLang="ru-RU" sz="2800" b="1">
                <a:solidFill>
                  <a:schemeClr val="bg1"/>
                </a:solidFill>
              </a:rPr>
              <a:t>ЭЛЕКТРОННАЯ СТРУКТУРА НАНОКРИСТАЛЛОВ КРЕМНИЯ С ГАЛОГЕНОВЫМ ПОКРЫТИЕМ</a:t>
            </a:r>
          </a:p>
        </p:txBody>
      </p:sp>
      <p:sp>
        <p:nvSpPr>
          <p:cNvPr id="5126" name="Shape 94"/>
          <p:cNvSpPr txBox="1">
            <a:spLocks noChangeArrowheads="1"/>
          </p:cNvSpPr>
          <p:nvPr/>
        </p:nvSpPr>
        <p:spPr bwMode="auto">
          <a:xfrm>
            <a:off x="714375" y="2824163"/>
            <a:ext cx="77866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ct val="25000"/>
            </a:pPr>
            <a:r>
              <a:rPr lang="ru-RU" altLang="ru-RU" sz="2400">
                <a:solidFill>
                  <a:srgbClr val="FFFFFF"/>
                </a:solidFill>
              </a:rPr>
              <a:t>Антон Конаков</a:t>
            </a:r>
            <a:endParaRPr lang="ru-RU" altLang="ru-RU" sz="200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000">
                <a:solidFill>
                  <a:srgbClr val="FFFFFF"/>
                </a:solidFill>
              </a:rPr>
              <a:t>кафедра теоретической физики</a:t>
            </a: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2000">
                <a:solidFill>
                  <a:srgbClr val="FFFFFF"/>
                </a:solidFill>
              </a:rPr>
              <a:t>физического факультета</a:t>
            </a:r>
            <a:endParaRPr lang="ru-RU" altLang="ru-RU" sz="180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endParaRPr lang="ru-RU" altLang="ru-RU" sz="180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endParaRPr lang="ru-RU" altLang="ru-RU" sz="180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1800">
                <a:solidFill>
                  <a:srgbClr val="FFFFFF"/>
                </a:solidFill>
              </a:rPr>
              <a:t>Образовательный семинар студентов и аспирантов ИФМ РАН</a:t>
            </a:r>
          </a:p>
          <a:p>
            <a:pPr algn="ctr">
              <a:buClr>
                <a:srgbClr val="FFFFFF"/>
              </a:buClr>
              <a:buSzPct val="25000"/>
            </a:pPr>
            <a:endParaRPr lang="ru-RU" altLang="ru-RU" sz="1800">
              <a:solidFill>
                <a:srgbClr val="FFFFFF"/>
              </a:solidFill>
            </a:endParaRPr>
          </a:p>
          <a:p>
            <a:pPr algn="ctr">
              <a:buClr>
                <a:srgbClr val="FFFFFF"/>
              </a:buClr>
              <a:buSzPct val="25000"/>
            </a:pPr>
            <a:r>
              <a:rPr lang="ru-RU" altLang="ru-RU" sz="1800">
                <a:solidFill>
                  <a:srgbClr val="FFFFFF"/>
                </a:solidFill>
              </a:rPr>
              <a:t>Нижний Новгород, 9 ноября 2017 г.</a:t>
            </a:r>
          </a:p>
        </p:txBody>
      </p:sp>
      <p:pic>
        <p:nvPicPr>
          <p:cNvPr id="5127" name="Shape 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9875"/>
            <a:ext cx="21764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2291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292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Метод приготовления наночастиц кремния с органической пассивацией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2295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747713" y="1000125"/>
            <a:ext cx="771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Метод приготовления: «золь-гель» технология или приготовление коллоидной дисперсии</a:t>
            </a:r>
          </a:p>
          <a:p>
            <a:r>
              <a:rPr lang="ru-RU"/>
              <a:t>кремниевых нанокристаллов</a:t>
            </a: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514475"/>
            <a:ext cx="8286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00125" y="4000500"/>
            <a:ext cx="72151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dirty="0"/>
              <a:t>1. Первоначально имеется порошок микро-/</a:t>
            </a:r>
            <a:r>
              <a:rPr lang="ru-RU" dirty="0" err="1"/>
              <a:t>нанокристаллического</a:t>
            </a:r>
            <a:r>
              <a:rPr lang="ru-RU" dirty="0"/>
              <a:t> кремния</a:t>
            </a:r>
          </a:p>
          <a:p>
            <a:pPr marL="342900" indent="-342900">
              <a:defRPr/>
            </a:pPr>
            <a:r>
              <a:rPr lang="ru-RU" dirty="0"/>
              <a:t>с размерами микрочастиц 0.1-1 мкм.</a:t>
            </a:r>
          </a:p>
          <a:p>
            <a:pPr marL="342900" indent="-342900">
              <a:defRPr/>
            </a:pPr>
            <a:r>
              <a:rPr lang="ru-RU" dirty="0"/>
              <a:t>Каждая частица в свою очередь состоит из частиц </a:t>
            </a:r>
            <a:r>
              <a:rPr lang="ru-RU" dirty="0" err="1"/>
              <a:t>нанокристаллического</a:t>
            </a:r>
            <a:r>
              <a:rPr lang="ru-RU" dirty="0"/>
              <a:t> кремния</a:t>
            </a:r>
          </a:p>
          <a:p>
            <a:pPr marL="342900" indent="-342900">
              <a:defRPr/>
            </a:pPr>
            <a:r>
              <a:rPr lang="ru-RU" dirty="0"/>
              <a:t>со средним диаметром 2.7 нм и кислородной пассивацией.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2. Порошок растворяют в органическом растворителе.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Затем с помощью магнитной «мешалки» и </a:t>
            </a:r>
            <a:r>
              <a:rPr lang="ru-RU" dirty="0" err="1"/>
              <a:t>УФ-облучения</a:t>
            </a:r>
            <a:r>
              <a:rPr lang="ru-RU" dirty="0"/>
              <a:t> получают коллоидную</a:t>
            </a:r>
          </a:p>
          <a:p>
            <a:pPr>
              <a:defRPr/>
            </a:pPr>
            <a:r>
              <a:rPr lang="ru-RU" dirty="0"/>
              <a:t>дисперсию </a:t>
            </a:r>
            <a:r>
              <a:rPr lang="en-US" dirty="0" err="1"/>
              <a:t>nc</a:t>
            </a:r>
            <a:r>
              <a:rPr lang="en-US" dirty="0"/>
              <a:t>-Si: C</a:t>
            </a:r>
            <a:r>
              <a:rPr lang="ru-RU" dirty="0"/>
              <a:t>.</a:t>
            </a: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2005013" y="6478588"/>
            <a:ext cx="520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K. Kusova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ACS Nano </a:t>
            </a:r>
            <a:r>
              <a:rPr lang="en-US" b="1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, 4495 (2010)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3315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316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Люминесценция кремниевых нанокристаллов, покрытых «органикой»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3319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2117725" y="6478588"/>
            <a:ext cx="5208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K. Dohnalova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Light: Science &amp; Applications </a:t>
            </a:r>
            <a:r>
              <a:rPr lang="en-US" b="1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, e47 (2013)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23" name="Picture 2" descr="E:\Работа_Наука\Семинары Конаков\Seminar UvA 10_07_2015\Additional materials\Tom_Light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273300"/>
            <a:ext cx="4633913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3" descr="E:\Работа_Наука\Семинары Конаков\Seminar UvA 10_07_2015\Additional materials\Tom_Light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6488" y="2219325"/>
            <a:ext cx="41195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7"/>
          <p:cNvSpPr txBox="1">
            <a:spLocks noChangeAspect="1" noChangeArrowheads="1"/>
          </p:cNvSpPr>
          <p:nvPr/>
        </p:nvSpPr>
        <p:spPr bwMode="auto">
          <a:xfrm>
            <a:off x="611188" y="5307013"/>
            <a:ext cx="792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Passivation of the Si NCs surface with methyl groups leads to the effective “direct band-gap” emission from Si NCs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4339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340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Эффективное выпрямление зонной структуры: возможная причина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4343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46" name="Picture 2" descr="E:\Работа_Наука\Семинары Конаков\Seminar UvA 10_07_2015\Additional materials\from L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047875"/>
            <a:ext cx="523398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7"/>
          <p:cNvSpPr txBox="1">
            <a:spLocks noChangeAspect="1" noChangeArrowheads="1"/>
          </p:cNvSpPr>
          <p:nvPr/>
        </p:nvSpPr>
        <p:spPr bwMode="auto">
          <a:xfrm>
            <a:off x="611188" y="1031875"/>
            <a:ext cx="813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Carbon (and methyl groups) have large electronegativity compared to silicon. This difference leads not only to the modification of the wave function in real space but also in momentum space.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2555875" y="6296025"/>
            <a:ext cx="453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K. Dohnalova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Light: Science &amp; Applications </a:t>
            </a:r>
            <a:r>
              <a:rPr lang="en-US" b="1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, e47 (2013)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5363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5364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Электроотрицательное окружение как причина перестройки плотности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5367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70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2005013"/>
            <a:ext cx="46799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7"/>
          <p:cNvSpPr txBox="1">
            <a:spLocks noChangeAspect="1" noChangeArrowheads="1"/>
          </p:cNvSpPr>
          <p:nvPr/>
        </p:nvSpPr>
        <p:spPr bwMode="auto">
          <a:xfrm>
            <a:off x="611188" y="1071563"/>
            <a:ext cx="8137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Concept of electronegative passivation was generalized for other probable capping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2286000" y="5357813"/>
            <a:ext cx="4786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A. Poddubny &amp; K. Dohnalova, PRB </a:t>
            </a:r>
            <a:r>
              <a:rPr lang="en-US" b="1">
                <a:solidFill>
                  <a:schemeClr val="tx1"/>
                </a:solidFill>
              </a:rPr>
              <a:t>90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ru-RU">
                <a:solidFill>
                  <a:schemeClr val="tx1"/>
                </a:solidFill>
              </a:rPr>
              <a:t>245439</a:t>
            </a:r>
            <a:r>
              <a:rPr lang="en-US">
                <a:solidFill>
                  <a:schemeClr val="tx1"/>
                </a:solidFill>
              </a:rPr>
              <a:t> (2014)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73" name="Picture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8413" y="1852613"/>
            <a:ext cx="3886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extBox 7"/>
          <p:cNvSpPr txBox="1">
            <a:spLocks noChangeAspect="1" noChangeArrowheads="1"/>
          </p:cNvSpPr>
          <p:nvPr/>
        </p:nvSpPr>
        <p:spPr bwMode="auto">
          <a:xfrm>
            <a:off x="539750" y="5811838"/>
            <a:ext cx="813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Problem: tight-binding approach using for calculations is semiempirical. Electronegativity as well as role of surface atoms is taken into account only through atomic </a:t>
            </a:r>
            <a:r>
              <a:rPr lang="en-US" sz="2000" i="1">
                <a:solidFill>
                  <a:srgbClr val="FF0000"/>
                </a:solidFill>
                <a:cs typeface="Tahoma" pitchFamily="34" charset="0"/>
              </a:rPr>
              <a:t>s</a:t>
            </a: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- and </a:t>
            </a:r>
            <a:r>
              <a:rPr lang="en-US" sz="2000" i="1">
                <a:solidFill>
                  <a:srgbClr val="FF0000"/>
                </a:solidFill>
                <a:cs typeface="Tahoma" pitchFamily="34" charset="0"/>
              </a:rPr>
              <a:t>p</a:t>
            </a: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- orbitals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6387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388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Нанокристаллы кремния, пассивированные галогенами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6391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4" name="TextBox 7"/>
          <p:cNvSpPr txBox="1">
            <a:spLocks noChangeAspect="1" noChangeArrowheads="1"/>
          </p:cNvSpPr>
          <p:nvPr/>
        </p:nvSpPr>
        <p:spPr bwMode="auto">
          <a:xfrm>
            <a:off x="357188" y="1128713"/>
            <a:ext cx="81375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As known, the most electronegative group of elements are halogens:</a:t>
            </a:r>
          </a:p>
          <a:p>
            <a:pPr algn="ctr"/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fluorine, chlorine, bromine and iodine</a:t>
            </a:r>
          </a:p>
        </p:txBody>
      </p:sp>
      <p:sp>
        <p:nvSpPr>
          <p:cNvPr id="16395" name="TextBox 7"/>
          <p:cNvSpPr txBox="1">
            <a:spLocks noChangeAspect="1" noChangeArrowheads="1"/>
          </p:cNvSpPr>
          <p:nvPr/>
        </p:nvSpPr>
        <p:spPr bwMode="auto">
          <a:xfrm>
            <a:off x="850900" y="5572125"/>
            <a:ext cx="732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Table of the electronegativity by L. Pauling</a:t>
            </a:r>
          </a:p>
        </p:txBody>
      </p:sp>
      <p:grpSp>
        <p:nvGrpSpPr>
          <p:cNvPr id="16396" name="Группа 28"/>
          <p:cNvGrpSpPr>
            <a:grpSpLocks noChangeAspect="1"/>
          </p:cNvGrpSpPr>
          <p:nvPr/>
        </p:nvGrpSpPr>
        <p:grpSpPr bwMode="auto">
          <a:xfrm>
            <a:off x="1476375" y="1784350"/>
            <a:ext cx="6157913" cy="3716338"/>
            <a:chOff x="1475656" y="1204754"/>
            <a:chExt cx="6157913" cy="4129088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5656" y="1204754"/>
              <a:ext cx="6157913" cy="412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Овал 18"/>
            <p:cNvSpPr>
              <a:spLocks noChangeArrowheads="1"/>
            </p:cNvSpPr>
            <p:nvPr/>
          </p:nvSpPr>
          <p:spPr bwMode="auto">
            <a:xfrm>
              <a:off x="6012160" y="2034051"/>
              <a:ext cx="720080" cy="2720302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7" name="TextBox 7"/>
          <p:cNvSpPr txBox="1">
            <a:spLocks noChangeAspect="1" noChangeArrowheads="1"/>
          </p:cNvSpPr>
          <p:nvPr/>
        </p:nvSpPr>
        <p:spPr bwMode="auto">
          <a:xfrm>
            <a:off x="900113" y="5997575"/>
            <a:ext cx="732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>
                <a:solidFill>
                  <a:srgbClr val="0070C0"/>
                </a:solidFill>
                <a:cs typeface="Tahoma" pitchFamily="34" charset="0"/>
              </a:rPr>
              <a:t>What DFT calculations can “say” about electronic structure of Si NCs capped with halogens</a:t>
            </a:r>
            <a:r>
              <a:rPr lang="ru-RU" sz="1800">
                <a:solidFill>
                  <a:srgbClr val="0070C0"/>
                </a:solidFill>
                <a:cs typeface="Tahoma" pitchFamily="34" charset="0"/>
              </a:rPr>
              <a:t>?</a:t>
            </a:r>
            <a:endParaRPr lang="en-US" sz="1800">
              <a:solidFill>
                <a:srgbClr val="0070C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7411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7412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Что такое теория функционала плотности?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7415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2366963" y="1285875"/>
            <a:ext cx="3902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Расчеты из «первых принципов»</a:t>
            </a:r>
          </a:p>
          <a:p>
            <a:pPr algn="ctr"/>
            <a:r>
              <a:rPr lang="ru-RU" sz="1800"/>
              <a:t>(нет эмпирических параметров)</a:t>
            </a:r>
          </a:p>
          <a:p>
            <a:pPr algn="ctr"/>
            <a:r>
              <a:rPr lang="ru-RU" sz="1800"/>
              <a:t>свойств многоэлектронных систем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607344" y="2250282"/>
            <a:ext cx="928687" cy="8572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821113" y="2749550"/>
            <a:ext cx="1071562" cy="158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171450" y="3263900"/>
            <a:ext cx="2900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/>
              <a:t>Метод Хартри-Фока</a:t>
            </a:r>
          </a:p>
          <a:p>
            <a:pPr algn="ctr"/>
            <a:r>
              <a:rPr lang="ru-RU" sz="1600"/>
              <a:t>(самосогласованный расчет</a:t>
            </a:r>
          </a:p>
          <a:p>
            <a:pPr algn="ctr"/>
            <a:r>
              <a:rPr lang="ru-RU" sz="1600"/>
              <a:t>на основе представления о</a:t>
            </a:r>
          </a:p>
          <a:p>
            <a:pPr algn="ctr"/>
            <a:r>
              <a:rPr lang="ru-RU" sz="1600"/>
              <a:t>многоэлектронной волновой</a:t>
            </a:r>
          </a:p>
          <a:p>
            <a:pPr algn="ctr"/>
            <a:r>
              <a:rPr lang="ru-RU" sz="1600"/>
              <a:t>функции системы)</a:t>
            </a:r>
          </a:p>
        </p:txBody>
      </p:sp>
      <p:sp>
        <p:nvSpPr>
          <p:cNvPr id="17422" name="TextBox 18"/>
          <p:cNvSpPr txBox="1">
            <a:spLocks noChangeArrowheads="1"/>
          </p:cNvSpPr>
          <p:nvPr/>
        </p:nvSpPr>
        <p:spPr bwMode="auto">
          <a:xfrm>
            <a:off x="5572125" y="3286125"/>
            <a:ext cx="3549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</a:rPr>
              <a:t>Теория функционала плотности</a:t>
            </a:r>
          </a:p>
          <a:p>
            <a:pPr algn="ctr"/>
            <a:r>
              <a:rPr lang="ru-RU" sz="1600"/>
              <a:t>(самосогласованный расчет,</a:t>
            </a:r>
          </a:p>
          <a:p>
            <a:pPr algn="ctr"/>
            <a:r>
              <a:rPr lang="ru-RU" sz="1600"/>
              <a:t>базирующийся на представлении</a:t>
            </a:r>
          </a:p>
          <a:p>
            <a:pPr algn="ctr"/>
            <a:r>
              <a:rPr lang="ru-RU" sz="1600"/>
              <a:t>о том, что характеристики системы</a:t>
            </a:r>
          </a:p>
          <a:p>
            <a:pPr algn="ctr"/>
            <a:r>
              <a:rPr lang="ru-RU" sz="1600"/>
              <a:t>определяются электронной</a:t>
            </a:r>
          </a:p>
          <a:p>
            <a:pPr algn="ctr"/>
            <a:r>
              <a:rPr lang="ru-RU" sz="1600"/>
              <a:t>плотностью в основном состоянии)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6261100" y="2332038"/>
            <a:ext cx="919163" cy="84613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23"/>
          <p:cNvSpPr txBox="1">
            <a:spLocks noChangeArrowheads="1"/>
          </p:cNvSpPr>
          <p:nvPr/>
        </p:nvSpPr>
        <p:spPr bwMode="auto">
          <a:xfrm>
            <a:off x="2928938" y="3286125"/>
            <a:ext cx="2786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Метод функции Грина</a:t>
            </a:r>
          </a:p>
          <a:p>
            <a:pPr algn="ctr"/>
            <a:r>
              <a:rPr lang="ru-RU" sz="1600"/>
              <a:t>(пертурбативный учет взаимодействия)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3080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081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Теория функционала плотности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084" name="Shape 1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3214688" y="1228725"/>
          <a:ext cx="2795587" cy="457200"/>
        </p:xfrm>
        <a:graphic>
          <a:graphicData uri="http://schemas.openxmlformats.org/presentationml/2006/ole">
            <p:oleObj spid="_x0000_s3074" name="Формула" r:id="rId5" imgW="1384300" imgH="228600" progId="Equation.3">
              <p:embed/>
            </p:oleObj>
          </a:graphicData>
        </a:graphic>
      </p:graphicFrame>
      <p:sp>
        <p:nvSpPr>
          <p:cNvPr id="30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429000" y="2114550"/>
          <a:ext cx="2417763" cy="536575"/>
        </p:xfrm>
        <a:graphic>
          <a:graphicData uri="http://schemas.openxmlformats.org/presentationml/2006/ole">
            <p:oleObj spid="_x0000_s3075" name="Формула" r:id="rId6" imgW="1205977" imgH="266584" progId="Equation.3">
              <p:embed/>
            </p:oleObj>
          </a:graphicData>
        </a:graphic>
      </p:graphicFrame>
      <p:sp>
        <p:nvSpPr>
          <p:cNvPr id="30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314575" y="3130550"/>
          <a:ext cx="4721225" cy="457200"/>
        </p:xfrm>
        <a:graphic>
          <a:graphicData uri="http://schemas.openxmlformats.org/presentationml/2006/ole">
            <p:oleObj spid="_x0000_s3076" name="Формула" r:id="rId7" imgW="2336800" imgH="228600" progId="Equation.3">
              <p:embed/>
            </p:oleObj>
          </a:graphicData>
        </a:graphic>
      </p:graphicFrame>
      <p:sp>
        <p:nvSpPr>
          <p:cNvPr id="309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2381250" y="4071938"/>
          <a:ext cx="4548188" cy="968375"/>
        </p:xfrm>
        <a:graphic>
          <a:graphicData uri="http://schemas.openxmlformats.org/presentationml/2006/ole">
            <p:oleObj spid="_x0000_s3077" name="Формула" r:id="rId8" imgW="2260600" imgH="482600" progId="Equation.3">
              <p:embed/>
            </p:oleObj>
          </a:graphicData>
        </a:graphic>
      </p:graphicFrame>
      <p:sp>
        <p:nvSpPr>
          <p:cNvPr id="30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2554288" y="5468938"/>
          <a:ext cx="4219575" cy="889000"/>
        </p:xfrm>
        <a:graphic>
          <a:graphicData uri="http://schemas.openxmlformats.org/presentationml/2006/ole">
            <p:oleObj spid="_x0000_s3078" name="Формула" r:id="rId9" imgW="2082600" imgH="44424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8435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8436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Учет электроотрицательного окружения с помощью </a:t>
            </a:r>
            <a:r>
              <a:rPr lang="en-US" altLang="ru-RU" sz="1600">
                <a:solidFill>
                  <a:srgbClr val="FFFFFF"/>
                </a:solidFill>
              </a:rPr>
              <a:t>DFT </a:t>
            </a:r>
            <a:r>
              <a:rPr lang="ru-RU" altLang="ru-RU" sz="1600">
                <a:solidFill>
                  <a:srgbClr val="FFFFFF"/>
                </a:solidFill>
              </a:rPr>
              <a:t>расчетов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8439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8442" name="Группа 9"/>
          <p:cNvGrpSpPr>
            <a:grpSpLocks/>
          </p:cNvGrpSpPr>
          <p:nvPr/>
        </p:nvGrpSpPr>
        <p:grpSpPr bwMode="auto">
          <a:xfrm>
            <a:off x="323850" y="1071563"/>
            <a:ext cx="5183188" cy="3422650"/>
            <a:chOff x="323850" y="1071546"/>
            <a:chExt cx="5183504" cy="3423285"/>
          </a:xfrm>
        </p:grpSpPr>
        <p:grpSp>
          <p:nvGrpSpPr>
            <p:cNvPr id="18447" name="Group 693"/>
            <p:cNvGrpSpPr>
              <a:grpSpLocks/>
            </p:cNvGrpSpPr>
            <p:nvPr/>
          </p:nvGrpSpPr>
          <p:grpSpPr bwMode="auto">
            <a:xfrm>
              <a:off x="323850" y="1071546"/>
              <a:ext cx="5183504" cy="3423285"/>
              <a:chOff x="204" y="2721"/>
              <a:chExt cx="3629" cy="2397"/>
            </a:xfrm>
          </p:grpSpPr>
          <p:pic>
            <p:nvPicPr>
              <p:cNvPr id="18450" name="Picture 39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4" y="2721"/>
                <a:ext cx="3629" cy="2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1" name="Text Box 692"/>
              <p:cNvSpPr txBox="1">
                <a:spLocks noChangeArrowheads="1"/>
              </p:cNvSpPr>
              <p:nvPr/>
            </p:nvSpPr>
            <p:spPr bwMode="auto">
              <a:xfrm>
                <a:off x="2659" y="4277"/>
                <a:ext cx="1010" cy="2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32" tIns="45716" rIns="91432" bIns="45716">
                <a:spAutoFit/>
              </a:bodyPr>
              <a:lstStyle/>
              <a:p>
                <a:pPr defTabSz="915988"/>
                <a:r>
                  <a:rPr lang="en-US" sz="2000"/>
                  <a:t>D</a:t>
                </a:r>
                <a:r>
                  <a:rPr lang="ru-RU" sz="2000"/>
                  <a:t> = </a:t>
                </a:r>
                <a:r>
                  <a:rPr lang="en-US" sz="2000"/>
                  <a:t>1.4 nm</a:t>
                </a:r>
                <a:endParaRPr lang="ru-RU" sz="2000"/>
              </a:p>
            </p:txBody>
          </p:sp>
        </p:grpSp>
        <p:pic>
          <p:nvPicPr>
            <p:cNvPr id="18448" name="Picture 70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1016" y="1161556"/>
              <a:ext cx="3238976" cy="317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710"/>
            <p:cNvSpPr txBox="1">
              <a:spLocks noChangeArrowheads="1"/>
            </p:cNvSpPr>
            <p:nvPr/>
          </p:nvSpPr>
          <p:spPr bwMode="auto">
            <a:xfrm>
              <a:off x="3988619" y="1894511"/>
              <a:ext cx="961548" cy="411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2" tIns="45716" rIns="91432" bIns="45716">
              <a:spAutoFit/>
            </a:bodyPr>
            <a:lstStyle/>
            <a:p>
              <a:pPr defTabSz="915988"/>
              <a:r>
                <a:rPr lang="en-US" sz="2300"/>
                <a:t>Si</a:t>
              </a:r>
              <a:r>
                <a:rPr lang="en-US" sz="2300" baseline="-25000"/>
                <a:t>87</a:t>
              </a:r>
              <a:r>
                <a:rPr lang="en-US" sz="2300"/>
                <a:t>H</a:t>
              </a:r>
              <a:r>
                <a:rPr lang="en-US" sz="2300" baseline="-25000"/>
                <a:t>76</a:t>
              </a:r>
              <a:endParaRPr lang="ru-RU" sz="2300"/>
            </a:p>
          </p:txBody>
        </p:sp>
      </p:grpSp>
      <p:pic>
        <p:nvPicPr>
          <p:cNvPr id="18443" name="Picture 7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1143000"/>
            <a:ext cx="2495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7"/>
          <p:cNvSpPr txBox="1">
            <a:spLocks noChangeAspect="1" noChangeArrowheads="1"/>
          </p:cNvSpPr>
          <p:nvPr/>
        </p:nvSpPr>
        <p:spPr bwMode="auto">
          <a:xfrm>
            <a:off x="5872163" y="3205163"/>
            <a:ext cx="2700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Calculations were performed using DFT software Octopus</a:t>
            </a:r>
          </a:p>
        </p:txBody>
      </p:sp>
      <p:sp>
        <p:nvSpPr>
          <p:cNvPr id="18445" name="Прямоугольник 24"/>
          <p:cNvSpPr>
            <a:spLocks noChangeArrowheads="1"/>
          </p:cNvSpPr>
          <p:nvPr/>
        </p:nvSpPr>
        <p:spPr bwMode="auto">
          <a:xfrm>
            <a:off x="4149725" y="4519613"/>
            <a:ext cx="4351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http://tddft.org/programs/octopus/wiki/index.php/Main_Page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8446" name="TextBox 7"/>
          <p:cNvSpPr txBox="1">
            <a:spLocks noChangeAspect="1" noChangeArrowheads="1"/>
          </p:cNvSpPr>
          <p:nvPr/>
        </p:nvSpPr>
        <p:spPr bwMode="auto">
          <a:xfrm>
            <a:off x="539750" y="4797425"/>
            <a:ext cx="7920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Advantages:</a:t>
            </a: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1) real space grid with zero boundary conditions: ideal solution for NCs;</a:t>
            </a: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2) pseudopotential approach: fastened calculations</a:t>
            </a:r>
            <a:r>
              <a:rPr lang="ru-RU" sz="1600">
                <a:solidFill>
                  <a:srgbClr val="FF0000"/>
                </a:solidFill>
                <a:cs typeface="Tahoma" pitchFamily="34" charset="0"/>
              </a:rPr>
              <a:t>, </a:t>
            </a: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possible to include different modifications using other pseudopotentials;</a:t>
            </a:r>
          </a:p>
          <a:p>
            <a:pPr>
              <a:spcBef>
                <a:spcPts val="600"/>
              </a:spcBef>
            </a:pP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3) fully </a:t>
            </a:r>
            <a:r>
              <a:rPr lang="en-US" sz="1600" i="1">
                <a:solidFill>
                  <a:srgbClr val="FF0000"/>
                </a:solidFill>
                <a:cs typeface="Tahoma" pitchFamily="34" charset="0"/>
              </a:rPr>
              <a:t>ab initio</a:t>
            </a:r>
            <a:r>
              <a:rPr lang="en-US" sz="1600">
                <a:solidFill>
                  <a:srgbClr val="FF0000"/>
                </a:solidFill>
                <a:cs typeface="Tahoma" pitchFamily="34" charset="0"/>
              </a:rPr>
              <a:t> solution of the DFT band gap problem based on TDDFT – the so-called M. Casida’s approach.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9459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9460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Метод расчета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9463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7"/>
          <p:cNvSpPr txBox="1">
            <a:spLocks noChangeAspect="1" noChangeArrowheads="1"/>
          </p:cNvSpPr>
          <p:nvPr/>
        </p:nvSpPr>
        <p:spPr bwMode="auto">
          <a:xfrm>
            <a:off x="357188" y="1509713"/>
            <a:ext cx="81375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Метод расчета:</a:t>
            </a:r>
          </a:p>
          <a:p>
            <a:pPr algn="just">
              <a:defRPr/>
            </a:pPr>
            <a:endParaRPr lang="ru-RU" sz="20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en-US" sz="2000" dirty="0" err="1">
                <a:solidFill>
                  <a:srgbClr val="FF0000"/>
                </a:solidFill>
                <a:cs typeface="Tahoma" pitchFamily="34" charset="0"/>
              </a:rPr>
              <a:t>pseudopotential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 approach;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real-space grid;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GGA-PBE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;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TDDFT-correction to excited states.</a:t>
            </a:r>
            <a:endParaRPr lang="ru-RU" sz="20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en-US" sz="20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Расчеты электронной структуры проводились в среде 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Octopus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TDDFT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.</a:t>
            </a:r>
          </a:p>
          <a:p>
            <a:pPr marL="342900" indent="-342900" algn="just">
              <a:defRPr/>
            </a:pPr>
            <a:endParaRPr lang="en-US" sz="20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en-US" sz="2000" dirty="0">
              <a:solidFill>
                <a:srgbClr val="FF0000"/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Каждый </a:t>
            </a:r>
            <a:r>
              <a:rPr lang="ru-RU" sz="2000" dirty="0" err="1">
                <a:solidFill>
                  <a:srgbClr val="FF0000"/>
                </a:solidFill>
                <a:cs typeface="Tahoma" pitchFamily="34" charset="0"/>
              </a:rPr>
              <a:t>нанокристалл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 был предварительно структурно оптимизирован (</a:t>
            </a:r>
            <a:r>
              <a:rPr lang="ru-RU" sz="2000" dirty="0" err="1">
                <a:solidFill>
                  <a:srgbClr val="FF0000"/>
                </a:solidFill>
                <a:cs typeface="Tahoma" pitchFamily="34" charset="0"/>
              </a:rPr>
              <a:t>отрелаксирован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) в пакете 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Gaussian 0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3 с помощью метода универсального силового поля (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UFF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) и последующей релаксации из первых принципов  (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DFT-B3LYP</a:t>
            </a:r>
            <a:r>
              <a:rPr lang="ru-RU" sz="2000" dirty="0">
                <a:solidFill>
                  <a:srgbClr val="FF0000"/>
                </a:solidFill>
                <a:cs typeface="Tahoma" pitchFamily="34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0483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0484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Электронная плотность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0487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0" name="Рисунок 59" descr="Si35Br36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141663"/>
            <a:ext cx="2111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60" descr="Si35Cl36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089025"/>
            <a:ext cx="21526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63" descr="Si87Br76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101975"/>
            <a:ext cx="20367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64" descr="Si87Cl76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101725"/>
            <a:ext cx="21590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65" descr="Si87H76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4941888"/>
            <a:ext cx="192881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Рисунок 66" descr="Si147Br100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9925" y="2957513"/>
            <a:ext cx="2095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67" descr="Si147Cl100.bmp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2613" y="1135063"/>
            <a:ext cx="20955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Рисунок 68" descr="Si147H100.bmp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8500" y="4960938"/>
            <a:ext cx="1946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Рисунок 69" descr="SiBr4.bmp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030538"/>
            <a:ext cx="21129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Рисунок 70" descr="SiCl4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085850"/>
            <a:ext cx="210026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Рисунок 72" descr="SiH4.bmp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941888"/>
            <a:ext cx="197167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Рисунок 62" descr="Si35H36.bmp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11413" y="5041900"/>
            <a:ext cx="18557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6148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49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Авторский коллектив</a:t>
            </a:r>
          </a:p>
        </p:txBody>
      </p:sp>
      <p:pic>
        <p:nvPicPr>
          <p:cNvPr id="6150" name="Picture 10" descr="E:\Работа_Наука\Семинары Конаков\Seminar UvA 10_07_2015\Arty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071563"/>
            <a:ext cx="2160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752725" y="3832225"/>
            <a:ext cx="367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Иоффе</a:t>
            </a:r>
            <a:r>
              <a:rPr lang="en-US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570288" y="6488113"/>
            <a:ext cx="193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Саша </a:t>
            </a:r>
            <a:r>
              <a:rPr lang="ru-RU" sz="18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Поддубный</a:t>
            </a:r>
            <a:endParaRPr lang="ru-RU" sz="18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3590925" y="3303588"/>
            <a:ext cx="166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Артём Швецов</a:t>
            </a:r>
          </a:p>
        </p:txBody>
      </p: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396875" y="330358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Наталья Дербенева</a:t>
            </a:r>
          </a:p>
        </p:txBody>
      </p:sp>
      <p:pic>
        <p:nvPicPr>
          <p:cNvPr id="6155" name="Picture 14" descr="E:\Работа_Наука\Семинары Конаков\Seminar UvA 10_07_2015\Additional materials\DerbenevaNV 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8" y="1071563"/>
            <a:ext cx="19573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3714750"/>
            <a:ext cx="606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" descr="G:\Работа_Наука\Семинары Конаков\Семинар КТФ 24_02_2016\Материалы к семинару\Копия poddubni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29025" y="4214813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1" descr="E:\Работа_Наука\Conferences\Предстоящие\ICPS 2014\Presentation Konakov\BurdovV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0925" y="1087438"/>
            <a:ext cx="28336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15"/>
          <p:cNvSpPr txBox="1">
            <a:spLocks noChangeArrowheads="1"/>
          </p:cNvSpPr>
          <p:nvPr/>
        </p:nvSpPr>
        <p:spPr bwMode="auto">
          <a:xfrm>
            <a:off x="6854825" y="3300413"/>
            <a:ext cx="137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В.А. Бурдов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1507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1508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Некоторые «подводные камни»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1511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4" name="TextBox 7"/>
          <p:cNvSpPr txBox="1">
            <a:spLocks noChangeAspect="1" noChangeArrowheads="1"/>
          </p:cNvSpPr>
          <p:nvPr/>
        </p:nvSpPr>
        <p:spPr bwMode="auto">
          <a:xfrm>
            <a:off x="357188" y="1214438"/>
            <a:ext cx="8137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FF0000"/>
                </a:solidFill>
                <a:cs typeface="Tahoma" pitchFamily="34" charset="0"/>
              </a:rPr>
              <a:t>Особенность</a:t>
            </a:r>
            <a:r>
              <a:rPr lang="en-US" sz="200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ru-RU" sz="2000">
                <a:solidFill>
                  <a:srgbClr val="FF0000"/>
                </a:solidFill>
                <a:cs typeface="Tahoma" pitchFamily="34" charset="0"/>
              </a:rPr>
              <a:t>расчета для нанокристаллов с электроотрицательной поверхностью:</a:t>
            </a:r>
          </a:p>
          <a:p>
            <a:pPr algn="just"/>
            <a:endParaRPr lang="ru-RU" sz="2000">
              <a:solidFill>
                <a:srgbClr val="FF0000"/>
              </a:solidFill>
              <a:cs typeface="Tahoma" pitchFamily="34" charset="0"/>
            </a:endParaRPr>
          </a:p>
          <a:p>
            <a:pPr algn="just"/>
            <a:r>
              <a:rPr lang="ru-RU" sz="2000">
                <a:solidFill>
                  <a:srgbClr val="FF0000"/>
                </a:solidFill>
                <a:cs typeface="Tahoma" pitchFamily="34" charset="0"/>
              </a:rPr>
              <a:t>необходимо раздвинуть границы области расчета, чтобы учесть эффекты электроотрицательной поверхности</a:t>
            </a:r>
          </a:p>
        </p:txBody>
      </p:sp>
      <p:pic>
        <p:nvPicPr>
          <p:cNvPr id="21515" name="Picture 4" descr="C:\Users\Admin\Desktop\Si-Hal Passivat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50" y="3786188"/>
            <a:ext cx="42830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5522913" y="3357563"/>
            <a:ext cx="269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Si-Hal passivated (scheme)</a:t>
            </a:r>
            <a:endParaRPr lang="ru-RU" sz="1600"/>
          </a:p>
        </p:txBody>
      </p:sp>
      <p:pic>
        <p:nvPicPr>
          <p:cNvPr id="21517" name="Picture 5" descr="C:\Users\Admin\Desktop\Si-H Passivat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86188"/>
            <a:ext cx="42830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Box 25"/>
          <p:cNvSpPr txBox="1">
            <a:spLocks noChangeArrowheads="1"/>
          </p:cNvSpPr>
          <p:nvPr/>
        </p:nvSpPr>
        <p:spPr bwMode="auto">
          <a:xfrm>
            <a:off x="1214438" y="3357563"/>
            <a:ext cx="2578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Si-H passivated (scheme)</a:t>
            </a:r>
            <a:endParaRPr lang="ru-RU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2531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2532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Электронная структура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2535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8" name="Рисунок 73" descr="BandsSi35Hal46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22875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74" descr="BandsSi87Hal76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8700" y="1341438"/>
            <a:ext cx="22590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75" descr="BandsSi147Hal100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2475" y="1412875"/>
            <a:ext cx="22494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76" descr="BandsSi163Hal116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775" y="1412875"/>
            <a:ext cx="22463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 Box 698"/>
          <p:cNvSpPr txBox="1">
            <a:spLocks noChangeArrowheads="1"/>
          </p:cNvSpPr>
          <p:nvPr/>
        </p:nvSpPr>
        <p:spPr bwMode="auto">
          <a:xfrm>
            <a:off x="244475" y="5013325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5988"/>
            <a:r>
              <a:rPr lang="en-US" sz="1800"/>
              <a:t>Energy diagrams for Hal-passivated</a:t>
            </a:r>
            <a:r>
              <a:rPr lang="ru-RU" sz="1800"/>
              <a:t> </a:t>
            </a:r>
            <a:r>
              <a:rPr lang="en-US" sz="1800"/>
              <a:t>Si</a:t>
            </a:r>
            <a:r>
              <a:rPr lang="ru-RU" sz="1800"/>
              <a:t> </a:t>
            </a:r>
            <a:r>
              <a:rPr lang="en-US" sz="1800"/>
              <a:t>NCs with different diameters,</a:t>
            </a:r>
          </a:p>
          <a:p>
            <a:pPr algn="ctr" defTabSz="915988"/>
            <a:r>
              <a:rPr lang="en-US" sz="1800"/>
              <a:t>where Hal = F, Cl, Br, H</a:t>
            </a:r>
            <a:endParaRPr lang="ru-RU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3555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556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Плотность состояний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3559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2" name="Picture 50" descr="G:\Работа_Наука\Поддубный АН\SiHal\DOSPlot_Si87Br7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622675"/>
            <a:ext cx="3429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51" descr="G:\Работа_Наука\Поддубный АН\SiHal\DOSPlot_Si87Cl7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8863" y="3600450"/>
            <a:ext cx="3429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52" descr="G:\Работа_Наука\Поддубный АН\SiHal\DOSPlot_Si87H7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575" y="984250"/>
            <a:ext cx="34274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698"/>
          <p:cNvSpPr txBox="1">
            <a:spLocks noChangeArrowheads="1"/>
          </p:cNvSpPr>
          <p:nvPr/>
        </p:nvSpPr>
        <p:spPr bwMode="auto">
          <a:xfrm>
            <a:off x="4760913" y="1708150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5988"/>
            <a:r>
              <a:rPr lang="en-US" sz="1600">
                <a:solidFill>
                  <a:schemeClr val="tx1"/>
                </a:solidFill>
              </a:rPr>
              <a:t>Electronic density of states in NCs with the diameter 1.4 nm for different surface elements: H, Cl and Br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3566" name="Text Box 698"/>
          <p:cNvSpPr txBox="1">
            <a:spLocks noChangeArrowheads="1"/>
          </p:cNvSpPr>
          <p:nvPr/>
        </p:nvSpPr>
        <p:spPr bwMode="auto">
          <a:xfrm>
            <a:off x="250825" y="62118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5988"/>
            <a:r>
              <a:rPr lang="en-US" sz="1800"/>
              <a:t>DOS of conduction band states (unoccupied states) increases in the Si NCs with electronegative passivation</a:t>
            </a:r>
            <a:endParaRPr lang="ru-RU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4579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4580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Зависимость </a:t>
            </a:r>
            <a:r>
              <a:rPr lang="en-US" altLang="ru-RU" sz="1600">
                <a:solidFill>
                  <a:srgbClr val="FFFFFF"/>
                </a:solidFill>
              </a:rPr>
              <a:t>HOMO-LUMO gap </a:t>
            </a:r>
            <a:r>
              <a:rPr lang="ru-RU" altLang="ru-RU" sz="1600">
                <a:solidFill>
                  <a:srgbClr val="FFFFFF"/>
                </a:solidFill>
              </a:rPr>
              <a:t>от электроотрицательности пассиватора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4583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6" name="Picture 49" descr="G:\Работа_Наука\Поддубный АН\SiHal_Quasiparticle gap\Quasiparticle gap as a function of NC radius for 3 passivators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857375"/>
            <a:ext cx="57880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698"/>
          <p:cNvSpPr txBox="1">
            <a:spLocks noChangeArrowheads="1"/>
          </p:cNvSpPr>
          <p:nvPr/>
        </p:nvSpPr>
        <p:spPr bwMode="auto">
          <a:xfrm>
            <a:off x="250825" y="1071563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5988"/>
            <a:r>
              <a:rPr lang="en-US" sz="1800"/>
              <a:t>The dependence of the HOMO-LUMO gap on the NC diameter for Si NCs with three surface passivators: H, Cl, Br</a:t>
            </a:r>
            <a:endParaRPr lang="ru-RU" sz="1800"/>
          </a:p>
        </p:txBody>
      </p:sp>
      <p:sp>
        <p:nvSpPr>
          <p:cNvPr id="24588" name="Text Box 698"/>
          <p:cNvSpPr txBox="1">
            <a:spLocks noChangeArrowheads="1"/>
          </p:cNvSpPr>
          <p:nvPr/>
        </p:nvSpPr>
        <p:spPr bwMode="auto">
          <a:xfrm>
            <a:off x="250825" y="6000750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defTabSz="915988"/>
            <a:r>
              <a:rPr lang="en-US" sz="1800">
                <a:solidFill>
                  <a:schemeClr val="tx1"/>
                </a:solidFill>
              </a:rPr>
              <a:t>The HOMO-LUMO gap has nonmonotonic dependence</a:t>
            </a:r>
          </a:p>
          <a:p>
            <a:pPr algn="ctr" defTabSz="915988"/>
            <a:r>
              <a:rPr lang="en-US" sz="1800">
                <a:solidFill>
                  <a:schemeClr val="tx1"/>
                </a:solidFill>
              </a:rPr>
              <a:t>on the electronegativity of the passivator and NC size</a:t>
            </a:r>
            <a:endParaRPr 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5603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5604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Плотности </a:t>
            </a:r>
            <a:r>
              <a:rPr lang="en-US" altLang="ru-RU" sz="1600">
                <a:solidFill>
                  <a:srgbClr val="FFFFFF"/>
                </a:solidFill>
              </a:rPr>
              <a:t>HOMO </a:t>
            </a:r>
            <a:r>
              <a:rPr lang="ru-RU" altLang="ru-RU" sz="1600">
                <a:solidFill>
                  <a:srgbClr val="FFFFFF"/>
                </a:solidFill>
              </a:rPr>
              <a:t>и </a:t>
            </a:r>
            <a:r>
              <a:rPr lang="en-US" altLang="ru-RU" sz="1600">
                <a:solidFill>
                  <a:srgbClr val="FFFFFF"/>
                </a:solidFill>
              </a:rPr>
              <a:t>LUMO </a:t>
            </a:r>
            <a:r>
              <a:rPr lang="ru-RU" altLang="ru-RU" sz="1600">
                <a:solidFill>
                  <a:srgbClr val="FFFFFF"/>
                </a:solidFill>
              </a:rPr>
              <a:t>в реальном и обратном пространстве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5607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610" name="Picture 2" descr="F:\Работа_Наука\Семинары Конаков\2017_11_09 Доклад на образовательном семинаре ИФМ РАН\Заготовки\fig 1_Br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4525" y="3929063"/>
            <a:ext cx="4332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3" descr="F:\Работа_Наука\Семинары Конаков\2017_11_09 Доклад на образовательном семинаре ИФМ РАН\Заготовки\fig 1_Cl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071563"/>
            <a:ext cx="43322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" descr="F:\Работа_Наука\Семинары Конаков\2017_11_09 Доклад на образовательном семинаре ИФМ РАН\Заготовки\fig 1_H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643188"/>
            <a:ext cx="4354513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357188" y="1143000"/>
            <a:ext cx="2862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Н.В. Дербенева, </a:t>
            </a:r>
            <a:r>
              <a:rPr lang="ru-RU" b="1"/>
              <a:t>АК</a:t>
            </a:r>
            <a:r>
              <a:rPr lang="ru-RU"/>
              <a:t> и др.</a:t>
            </a:r>
          </a:p>
          <a:p>
            <a:r>
              <a:rPr lang="ru-RU"/>
              <a:t>Письма в ЖЭТФ </a:t>
            </a:r>
            <a:r>
              <a:rPr lang="ru-RU" b="1"/>
              <a:t>106</a:t>
            </a:r>
            <a:r>
              <a:rPr lang="ru-RU"/>
              <a:t>, 227 (2017)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6627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2</a:t>
            </a:r>
            <a:r>
              <a:rPr lang="en-US" altLang="ru-RU" sz="1600">
                <a:solidFill>
                  <a:schemeClr val="bg1"/>
                </a:solidFill>
              </a:rPr>
              <a:t>5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26628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Скорости излучательной рекомбинации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6631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34" name="Picture 2" descr="F:\Работа_Наука\Семинары Конаков\2017_11_09 Доклад на образовательном семинаре ИФМ РАН\Заготовки\Radiative recombination rat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1069975"/>
            <a:ext cx="59975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1214438" y="6550025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Н.В. Дербенева. Диссертация на соискание ученой степени к.ф.-м.н.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hape 1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857750"/>
            <a:ext cx="36290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hape 93"/>
          <p:cNvSpPr txBox="1">
            <a:spLocks noChangeArrowheads="1"/>
          </p:cNvSpPr>
          <p:nvPr/>
        </p:nvSpPr>
        <p:spPr bwMode="auto">
          <a:xfrm>
            <a:off x="468313" y="2500313"/>
            <a:ext cx="8223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altLang="ru-RU" sz="3200" b="1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7172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3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Содержание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1874838"/>
            <a:ext cx="7343775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000" dirty="0" err="1">
                <a:latin typeface="+mn-lt"/>
                <a:cs typeface="Times New Roman" pitchFamily="18" charset="0"/>
              </a:rPr>
              <a:t>Непрямозонность</a:t>
            </a:r>
            <a:r>
              <a:rPr lang="ru-RU" sz="2000" dirty="0">
                <a:latin typeface="+mn-lt"/>
                <a:cs typeface="Times New Roman" pitchFamily="18" charset="0"/>
              </a:rPr>
              <a:t> кремния и кремниевые </a:t>
            </a:r>
            <a:r>
              <a:rPr lang="ru-RU" sz="2000" dirty="0" err="1">
                <a:latin typeface="+mn-lt"/>
                <a:cs typeface="Times New Roman" pitchFamily="18" charset="0"/>
              </a:rPr>
              <a:t>нанокристаллы</a:t>
            </a:r>
            <a:r>
              <a:rPr lang="ru-RU" sz="2000" dirty="0">
                <a:latin typeface="+mn-lt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2000" dirty="0">
              <a:latin typeface="+mn-lt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Модификация поверхности как путь к улучшению оптических свойств.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2000" dirty="0">
              <a:latin typeface="+mn-lt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Применение методов теории функционала плотности к исследованию электронных состояний в нанокристаллах.</a:t>
            </a:r>
          </a:p>
          <a:p>
            <a:pPr marL="342900" indent="-342900" algn="just">
              <a:buFontTx/>
              <a:buAutoNum type="arabicPeriod"/>
              <a:defRPr/>
            </a:pPr>
            <a:endParaRPr lang="ru-RU" sz="2000" dirty="0">
              <a:latin typeface="+mn-lt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Исследование электронной структуры и оптических свойств </a:t>
            </a:r>
            <a:r>
              <a:rPr lang="ru-RU" sz="2000" dirty="0" err="1">
                <a:latin typeface="+mn-lt"/>
                <a:cs typeface="Times New Roman" pitchFamily="18" charset="0"/>
              </a:rPr>
              <a:t>нанокристаллов</a:t>
            </a:r>
            <a:r>
              <a:rPr lang="ru-RU" sz="2000" dirty="0">
                <a:latin typeface="+mn-lt"/>
                <a:cs typeface="Times New Roman" pitchFamily="18" charset="0"/>
              </a:rPr>
              <a:t> кремния, покрытых </a:t>
            </a:r>
            <a:r>
              <a:rPr lang="ru-RU" sz="2000" dirty="0" err="1">
                <a:latin typeface="+mn-lt"/>
                <a:cs typeface="Times New Roman" pitchFamily="18" charset="0"/>
              </a:rPr>
              <a:t>галогеновой</a:t>
            </a:r>
            <a:r>
              <a:rPr lang="ru-RU" sz="2000" dirty="0">
                <a:latin typeface="+mn-lt"/>
                <a:cs typeface="Times New Roman" pitchFamily="18" charset="0"/>
              </a:rPr>
              <a:t> оболочкой, методами теории функционала плотности.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8196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197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Непрямозонность кремния</a:t>
            </a:r>
          </a:p>
        </p:txBody>
      </p:sp>
      <p:sp>
        <p:nvSpPr>
          <p:cNvPr id="8198" name="Rectangle 20"/>
          <p:cNvSpPr>
            <a:spLocks noChangeArrowheads="1"/>
          </p:cNvSpPr>
          <p:nvPr/>
        </p:nvSpPr>
        <p:spPr bwMode="auto">
          <a:xfrm>
            <a:off x="3155950" y="6510338"/>
            <a:ext cx="284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http://www.matprop.ru/img/Si//121.gif</a:t>
            </a:r>
          </a:p>
        </p:txBody>
      </p:sp>
      <p:pic>
        <p:nvPicPr>
          <p:cNvPr id="8199" name="Picture 22" descr="1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68388"/>
            <a:ext cx="755015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Shape 1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029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30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Запрет прямых межзонных переходов</a:t>
            </a:r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3155950" y="6510338"/>
            <a:ext cx="284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http://www.matprop.ru/img/Si//121.gif</a:t>
            </a:r>
          </a:p>
        </p:txBody>
      </p:sp>
      <p:pic>
        <p:nvPicPr>
          <p:cNvPr id="1032" name="Picture 22" descr="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1068388"/>
            <a:ext cx="755015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6"/>
          <p:cNvSpPr>
            <a:spLocks noChangeShapeType="1"/>
          </p:cNvSpPr>
          <p:nvPr/>
        </p:nvSpPr>
        <p:spPr bwMode="auto">
          <a:xfrm>
            <a:off x="2428875" y="4217988"/>
            <a:ext cx="1582738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7"/>
          <p:cNvSpPr>
            <a:spLocks noChangeShapeType="1"/>
          </p:cNvSpPr>
          <p:nvPr/>
        </p:nvSpPr>
        <p:spPr bwMode="auto">
          <a:xfrm flipH="1">
            <a:off x="2644775" y="4217988"/>
            <a:ext cx="8636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2644775" y="4217988"/>
            <a:ext cx="8636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32113" y="3857625"/>
          <a:ext cx="468312" cy="355600"/>
        </p:xfrm>
        <a:graphic>
          <a:graphicData uri="http://schemas.openxmlformats.org/presentationml/2006/ole">
            <p:oleObj spid="_x0000_s1026" name="Equation" r:id="rId6" imgW="241091" imgH="177646" progId="Equation.DSMT4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2054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55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Снятие запрета на прямой межзонный переход в кремниевых нанокристаллах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058" name="Shape 1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6280150" y="1603375"/>
          <a:ext cx="1176338" cy="946150"/>
        </p:xfrm>
        <a:graphic>
          <a:graphicData uri="http://schemas.openxmlformats.org/presentationml/2006/ole">
            <p:oleObj spid="_x0000_s2050" name="Формула" r:id="rId5" imgW="482391" imgH="393529" progId="Equation.3">
              <p:embed/>
            </p:oleObj>
          </a:graphicData>
        </a:graphic>
      </p:graphicFrame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1338263" y="1809750"/>
            <a:ext cx="4725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According to uncertainty principle</a:t>
            </a:r>
            <a:endParaRPr lang="ru-RU" sz="240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090738" y="2622550"/>
            <a:ext cx="94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Bulk Si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711950" y="2622550"/>
            <a:ext cx="792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Si NC</a:t>
            </a:r>
            <a:endParaRPr lang="ru-RU" sz="2000">
              <a:solidFill>
                <a:schemeClr val="tx1"/>
              </a:solidFill>
            </a:endParaRPr>
          </a:p>
        </p:txBody>
      </p:sp>
      <p:grpSp>
        <p:nvGrpSpPr>
          <p:cNvPr id="28" name="Group 64"/>
          <p:cNvGrpSpPr>
            <a:grpSpLocks/>
          </p:cNvGrpSpPr>
          <p:nvPr/>
        </p:nvGrpSpPr>
        <p:grpSpPr bwMode="auto">
          <a:xfrm>
            <a:off x="130175" y="3403600"/>
            <a:ext cx="4343400" cy="2668588"/>
            <a:chOff x="95" y="1831"/>
            <a:chExt cx="2736" cy="1681"/>
          </a:xfrm>
          <a:noFill/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" y="1831"/>
              <a:ext cx="2736" cy="16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601" y="2466"/>
              <a:ext cx="181" cy="340"/>
            </a:xfrm>
            <a:prstGeom prst="downArrow">
              <a:avLst>
                <a:gd name="adj1" fmla="val 50000"/>
                <a:gd name="adj2" fmla="val 469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519" y="2512"/>
              <a:ext cx="363" cy="227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1519" y="2512"/>
              <a:ext cx="363" cy="227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073" y="193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rot="10800000">
              <a:off x="2263" y="1930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2052" name="Object 21"/>
            <p:cNvGraphicFramePr>
              <a:graphicFrameLocks noChangeAspect="1"/>
            </p:cNvGraphicFramePr>
            <p:nvPr/>
          </p:nvGraphicFramePr>
          <p:xfrm>
            <a:off x="2336" y="1933"/>
            <a:ext cx="252" cy="230"/>
          </p:xfrm>
          <a:graphic>
            <a:graphicData uri="http://schemas.openxmlformats.org/presentationml/2006/ole">
              <p:oleObj spid="_x0000_s2052" name="Формула" r:id="rId7" imgW="215713" imgH="203024" progId="Equation.3">
                <p:embed/>
              </p:oleObj>
            </a:graphicData>
          </a:graphic>
        </p:graphicFrame>
      </p:grpSp>
      <p:grpSp>
        <p:nvGrpSpPr>
          <p:cNvPr id="2065" name="Group 65"/>
          <p:cNvGrpSpPr>
            <a:grpSpLocks/>
          </p:cNvGrpSpPr>
          <p:nvPr/>
        </p:nvGrpSpPr>
        <p:grpSpPr bwMode="auto">
          <a:xfrm>
            <a:off x="4652963" y="3403600"/>
            <a:ext cx="4343400" cy="2668588"/>
            <a:chOff x="2944" y="1831"/>
            <a:chExt cx="2736" cy="1681"/>
          </a:xfrm>
        </p:grpSpPr>
        <p:pic>
          <p:nvPicPr>
            <p:cNvPr id="2066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4" y="1831"/>
              <a:ext cx="2736" cy="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7" name="AutoShape 13"/>
            <p:cNvSpPr>
              <a:spLocks noChangeArrowheads="1"/>
            </p:cNvSpPr>
            <p:nvPr/>
          </p:nvSpPr>
          <p:spPr bwMode="auto">
            <a:xfrm>
              <a:off x="4513" y="2466"/>
              <a:ext cx="181" cy="340"/>
            </a:xfrm>
            <a:prstGeom prst="downArrow">
              <a:avLst>
                <a:gd name="adj1" fmla="val 50000"/>
                <a:gd name="adj2" fmla="val 4696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1" name="Object 23"/>
            <p:cNvGraphicFramePr>
              <a:graphicFrameLocks noChangeAspect="1"/>
            </p:cNvGraphicFramePr>
            <p:nvPr/>
          </p:nvGraphicFramePr>
          <p:xfrm>
            <a:off x="4967" y="2160"/>
            <a:ext cx="252" cy="230"/>
          </p:xfrm>
          <a:graphic>
            <a:graphicData uri="http://schemas.openxmlformats.org/presentationml/2006/ole">
              <p:oleObj spid="_x0000_s2051" name="Equation" r:id="rId9" imgW="215713" imgH="203024" progId="Equation.3">
                <p:embed/>
              </p:oleObj>
            </a:graphicData>
          </a:graphic>
        </p:graphicFrame>
        <p:sp>
          <p:nvSpPr>
            <p:cNvPr id="2068" name="Line 24"/>
            <p:cNvSpPr>
              <a:spLocks noChangeShapeType="1"/>
            </p:cNvSpPr>
            <p:nvPr/>
          </p:nvSpPr>
          <p:spPr bwMode="auto">
            <a:xfrm>
              <a:off x="5087" y="2178"/>
              <a:ext cx="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26"/>
            <p:cNvSpPr>
              <a:spLocks noChangeShapeType="1"/>
            </p:cNvSpPr>
            <p:nvPr/>
          </p:nvSpPr>
          <p:spPr bwMode="auto">
            <a:xfrm rot="10800000">
              <a:off x="4777" y="2178"/>
              <a:ext cx="3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9219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220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Кремниевые нанокристаллы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9223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9226" name="Группа 13"/>
          <p:cNvGrpSpPr>
            <a:grpSpLocks/>
          </p:cNvGrpSpPr>
          <p:nvPr/>
        </p:nvGrpSpPr>
        <p:grpSpPr bwMode="auto">
          <a:xfrm>
            <a:off x="571500" y="1847850"/>
            <a:ext cx="3656013" cy="3340100"/>
            <a:chOff x="928662" y="1435100"/>
            <a:chExt cx="3655693" cy="3340100"/>
          </a:xfrm>
        </p:grpSpPr>
        <p:sp>
          <p:nvSpPr>
            <p:cNvPr id="9231" name="Rectangle 4"/>
            <p:cNvSpPr>
              <a:spLocks noChangeArrowheads="1"/>
            </p:cNvSpPr>
            <p:nvPr/>
          </p:nvSpPr>
          <p:spPr bwMode="auto">
            <a:xfrm>
              <a:off x="928662" y="1435100"/>
              <a:ext cx="3571899" cy="3340100"/>
            </a:xfrm>
            <a:prstGeom prst="rect">
              <a:avLst/>
            </a:prstGeom>
            <a:solidFill>
              <a:srgbClr val="0B79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800"/>
            </a:p>
          </p:txBody>
        </p:sp>
        <p:sp>
          <p:nvSpPr>
            <p:cNvPr id="9232" name="Oval 5" descr="Мелкая сетка"/>
            <p:cNvSpPr>
              <a:spLocks noChangeAspect="1" noChangeArrowheads="1"/>
            </p:cNvSpPr>
            <p:nvPr/>
          </p:nvSpPr>
          <p:spPr bwMode="auto">
            <a:xfrm>
              <a:off x="1547975" y="1960680"/>
              <a:ext cx="2294238" cy="2294018"/>
            </a:xfrm>
            <a:prstGeom prst="ellipse">
              <a:avLst/>
            </a:prstGeom>
            <a:pattFill prst="smGrid">
              <a:fgClr>
                <a:srgbClr val="000080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  <p:sp>
          <p:nvSpPr>
            <p:cNvPr id="9233" name="Text Box 6"/>
            <p:cNvSpPr txBox="1">
              <a:spLocks noChangeAspect="1" noChangeArrowheads="1"/>
            </p:cNvSpPr>
            <p:nvPr/>
          </p:nvSpPr>
          <p:spPr bwMode="auto">
            <a:xfrm rot="10800000" flipV="1">
              <a:off x="2428859" y="2143116"/>
              <a:ext cx="584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</a:t>
              </a:r>
              <a:endPara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4" name="Text Box 7"/>
            <p:cNvSpPr txBox="1">
              <a:spLocks noChangeAspect="1" noChangeArrowheads="1"/>
            </p:cNvSpPr>
            <p:nvPr/>
          </p:nvSpPr>
          <p:spPr bwMode="auto">
            <a:xfrm rot="10800000" flipV="1">
              <a:off x="3714743" y="1500174"/>
              <a:ext cx="8696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SiO</a:t>
              </a:r>
              <a:r>
                <a:rPr lang="en-US" sz="2400" b="1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27" name="Picture 14" descr="F:\Работа_Наука\НОЦ ФТНС\Семинар НОЦ 13_12_2010\Эксперимент\Zacharias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058863"/>
            <a:ext cx="38100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179388" y="5376863"/>
            <a:ext cx="4464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Schematic representation of silicon nanocrystal in a matrix of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amorphous silicon dioxide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4643438" y="5715000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Cross-section HRTEM of SiO/SiO</a:t>
            </a:r>
            <a:r>
              <a:rPr lang="en-US" sz="1600" baseline="-25000">
                <a:solidFill>
                  <a:schemeClr val="tx1"/>
                </a:solidFill>
              </a:rPr>
              <a:t>2</a:t>
            </a:r>
            <a:r>
              <a:rPr lang="en-US" sz="1600">
                <a:solidFill>
                  <a:schemeClr val="tx1"/>
                </a:solidFill>
              </a:rPr>
              <a:t> multilayer structure with a period 2/3 nm after 900 </a:t>
            </a:r>
            <a:r>
              <a:rPr lang="ru-RU" sz="1600">
                <a:solidFill>
                  <a:schemeClr val="tx1"/>
                </a:solidFill>
                <a:sym typeface="Symbol" pitchFamily="18" charset="2"/>
              </a:rPr>
              <a:t></a:t>
            </a:r>
            <a:r>
              <a:rPr lang="ru-RU" sz="1600">
                <a:solidFill>
                  <a:schemeClr val="tx1"/>
                </a:solidFill>
              </a:rPr>
              <a:t>С </a:t>
            </a:r>
            <a:r>
              <a:rPr lang="en-US" sz="1600">
                <a:solidFill>
                  <a:schemeClr val="tx1"/>
                </a:solidFill>
              </a:rPr>
              <a:t>thermal annealing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000625" y="6478588"/>
            <a:ext cx="3386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M. Zacharias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APL </a:t>
            </a:r>
            <a:r>
              <a:rPr lang="en-US" b="1">
                <a:solidFill>
                  <a:schemeClr val="tx1"/>
                </a:solidFill>
              </a:rPr>
              <a:t>80</a:t>
            </a:r>
            <a:r>
              <a:rPr lang="en-US">
                <a:solidFill>
                  <a:schemeClr val="tx1"/>
                </a:solidFill>
              </a:rPr>
              <a:t>, 661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(2002)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0243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244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Люминесценция кремниевых нанокристаллов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0247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50" name="Picture 6" descr="F:\Работа_Наука\НОЦ ФТНС\Семинар НОЦ 13_12_2010\Эксперимент\Zacharias PL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08075"/>
            <a:ext cx="3987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650875" y="6357938"/>
            <a:ext cx="3278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M. Zacharias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APL </a:t>
            </a:r>
            <a:r>
              <a:rPr lang="en-US" b="1">
                <a:solidFill>
                  <a:schemeClr val="tx1"/>
                </a:solidFill>
              </a:rPr>
              <a:t>80</a:t>
            </a:r>
            <a:r>
              <a:rPr lang="en-US">
                <a:solidFill>
                  <a:schemeClr val="tx1"/>
                </a:solidFill>
              </a:rPr>
              <a:t>, 661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(2002)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52" name="Picture 7" descr="Walters PL Slid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108075"/>
            <a:ext cx="4692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5618163" y="4349750"/>
            <a:ext cx="302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R.J. Walters </a:t>
            </a:r>
            <a:r>
              <a:rPr lang="en-US" i="1">
                <a:solidFill>
                  <a:schemeClr val="tx1"/>
                </a:solidFill>
              </a:rPr>
              <a:t>et al</a:t>
            </a:r>
            <a:r>
              <a:rPr lang="en-US">
                <a:solidFill>
                  <a:schemeClr val="tx1"/>
                </a:solidFill>
              </a:rPr>
              <a:t>, PRB </a:t>
            </a:r>
            <a:r>
              <a:rPr lang="en-US" b="1">
                <a:solidFill>
                  <a:schemeClr val="tx1"/>
                </a:solidFill>
              </a:rPr>
              <a:t>73</a:t>
            </a:r>
            <a:r>
              <a:rPr lang="en-US">
                <a:solidFill>
                  <a:schemeClr val="tx1"/>
                </a:solidFill>
              </a:rPr>
              <a:t>, 132302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(2006)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4826000" y="5729288"/>
            <a:ext cx="4032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Silicon NCs are responsible for strong PL in a wavelength range 700 – 900 nm</a:t>
            </a:r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47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</a:pPr>
            <a:endParaRPr lang="ru-RU" altLang="ru-RU"/>
          </a:p>
        </p:txBody>
      </p:sp>
      <p:sp>
        <p:nvSpPr>
          <p:cNvPr id="11267" name="Shape 150"/>
          <p:cNvSpPr>
            <a:spLocks noChangeArrowheads="1"/>
          </p:cNvSpPr>
          <p:nvPr/>
        </p:nvSpPr>
        <p:spPr bwMode="auto">
          <a:xfrm>
            <a:off x="0" y="484188"/>
            <a:ext cx="684213" cy="481012"/>
          </a:xfrm>
          <a:prstGeom prst="parallelogram">
            <a:avLst>
              <a:gd name="adj" fmla="val 39282"/>
            </a:avLst>
          </a:prstGeom>
          <a:solidFill>
            <a:srgbClr val="0064A8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</a:pPr>
            <a:r>
              <a:rPr lang="ru-RU" altLang="ru-RU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268" name="Shape 151"/>
          <p:cNvSpPr>
            <a:spLocks noChangeArrowheads="1"/>
          </p:cNvSpPr>
          <p:nvPr/>
        </p:nvSpPr>
        <p:spPr bwMode="auto">
          <a:xfrm>
            <a:off x="539750" y="484188"/>
            <a:ext cx="5032375" cy="481012"/>
          </a:xfrm>
          <a:prstGeom prst="parallelogram">
            <a:avLst>
              <a:gd name="adj" fmla="val 39281"/>
            </a:avLst>
          </a:prstGeom>
          <a:solidFill>
            <a:srgbClr val="1381C0"/>
          </a:solidFill>
          <a:ln w="9525">
            <a:noFill/>
            <a:miter lim="800000"/>
            <a:headEnd/>
            <a:tailEnd/>
          </a:ln>
        </p:spPr>
        <p:txBody>
          <a:bodyPr lIns="0" tIns="45700" rIns="0" bIns="72000" anchor="ctr"/>
          <a:lstStyle/>
          <a:p>
            <a:pPr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ru-RU" altLang="ru-RU" sz="1600">
                <a:solidFill>
                  <a:srgbClr val="FFFFFF"/>
                </a:solidFill>
              </a:rPr>
              <a:t>Способы улучшения оптических свойств кремниевых нанокристаллов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11271" name="Shape 1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519113"/>
            <a:ext cx="18176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1000125" y="1214438"/>
            <a:ext cx="6858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800"/>
              <a:t>Формирование нанокристаллов кремния в различных диэлектрических матрицах.</a:t>
            </a:r>
          </a:p>
          <a:p>
            <a:pPr marL="342900" indent="-342900">
              <a:buFontTx/>
              <a:buAutoNum type="arabicPeriod"/>
            </a:pPr>
            <a:endParaRPr lang="ru-RU" sz="1800"/>
          </a:p>
          <a:p>
            <a:pPr marL="342900" indent="-342900">
              <a:buFontTx/>
              <a:buAutoNum type="arabicPeriod"/>
            </a:pPr>
            <a:r>
              <a:rPr lang="ru-RU" sz="1800"/>
              <a:t>Внедрение примесей.</a:t>
            </a:r>
          </a:p>
          <a:p>
            <a:pPr marL="342900" indent="-342900">
              <a:buFontTx/>
              <a:buAutoNum type="arabicPeriod"/>
            </a:pPr>
            <a:endParaRPr lang="ru-RU" sz="1800"/>
          </a:p>
          <a:p>
            <a:pPr marL="342900" indent="-342900">
              <a:buFontTx/>
              <a:buAutoNum type="arabicPeriod"/>
            </a:pPr>
            <a:r>
              <a:rPr lang="ru-RU" sz="1800">
                <a:solidFill>
                  <a:srgbClr val="FF0000"/>
                </a:solidFill>
              </a:rPr>
              <a:t>Модификация поверхности.</a:t>
            </a:r>
          </a:p>
        </p:txBody>
      </p:sp>
      <p:pic>
        <p:nvPicPr>
          <p:cNvPr id="11275" name="Picture 10" descr="F:\Работа_Наука\Семинары Конаков\2017_11_09 Доклад на образовательном семинаре ИФМ РАН\Заготовки\Si87H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3143250"/>
            <a:ext cx="33813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961</Words>
  <Application>Microsoft Office PowerPoint</Application>
  <PresentationFormat>Экран (4:3)</PresentationFormat>
  <Paragraphs>162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Symbol</vt:lpstr>
      <vt:lpstr>Tahoma</vt:lpstr>
      <vt:lpstr>Office Theme</vt:lpstr>
      <vt:lpstr>MathType 6.0 Equation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yelowt</dc:creator>
  <cp:lastModifiedBy>Admin</cp:lastModifiedBy>
  <cp:revision>178</cp:revision>
  <dcterms:modified xsi:type="dcterms:W3CDTF">2017-11-09T09:50:16Z</dcterms:modified>
</cp:coreProperties>
</file>