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61" r:id="rId4"/>
    <p:sldId id="313" r:id="rId5"/>
    <p:sldId id="299" r:id="rId6"/>
    <p:sldId id="312" r:id="rId7"/>
    <p:sldId id="316" r:id="rId8"/>
    <p:sldId id="300" r:id="rId9"/>
    <p:sldId id="305" r:id="rId10"/>
    <p:sldId id="265" r:id="rId11"/>
    <p:sldId id="301" r:id="rId12"/>
    <p:sldId id="317" r:id="rId13"/>
    <p:sldId id="307" r:id="rId14"/>
    <p:sldId id="285" r:id="rId15"/>
    <p:sldId id="306" r:id="rId16"/>
    <p:sldId id="267" r:id="rId17"/>
    <p:sldId id="310" r:id="rId18"/>
    <p:sldId id="303" r:id="rId19"/>
  </p:sldIdLst>
  <p:sldSz cx="9144000" cy="6858000" type="screen4x3"/>
  <p:notesSz cx="6858000" cy="9144000"/>
  <p:defaultTextStyle>
    <a:defPPr>
      <a:defRPr lang="ru-RU"/>
    </a:defPPr>
    <a:lvl1pPr marL="0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6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58" autoAdjust="0"/>
    <p:restoredTop sz="98894" autoAdjust="0"/>
  </p:normalViewPr>
  <p:slideViewPr>
    <p:cSldViewPr>
      <p:cViewPr varScale="1">
        <p:scale>
          <a:sx n="105" d="100"/>
          <a:sy n="105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3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3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8" indent="0">
              <a:buNone/>
              <a:defRPr sz="1600" b="1"/>
            </a:lvl8pPr>
            <a:lvl9pPr marL="365725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3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3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1" indent="0">
              <a:buNone/>
              <a:defRPr sz="2000"/>
            </a:lvl7pPr>
            <a:lvl8pPr marL="3200098" indent="0">
              <a:buNone/>
              <a:defRPr sz="2000"/>
            </a:lvl8pPr>
            <a:lvl9pPr marL="365725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3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1" indent="0">
              <a:buNone/>
              <a:defRPr sz="900"/>
            </a:lvl7pPr>
            <a:lvl8pPr marL="3200098" indent="0">
              <a:buNone/>
              <a:defRPr sz="900"/>
            </a:lvl8pPr>
            <a:lvl9pPr marL="365725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5" rIns="91432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8" indent="-342868" algn="l" defTabSz="91431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3" algn="l" defTabSz="91431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2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9" indent="-228579" algn="l" defTabSz="9143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6" indent="-228579" algn="l" defTabSz="9143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3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8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42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0.png"/><Relationship Id="rId7" Type="http://schemas.openxmlformats.org/officeDocument/2006/relationships/image" Target="../media/image5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D9B415-E13E-4226-8627-9E7BF8FD03C5}"/>
              </a:ext>
            </a:extLst>
          </p:cNvPr>
          <p:cNvSpPr txBox="1"/>
          <p:nvPr/>
        </p:nvSpPr>
        <p:spPr>
          <a:xfrm rot="10800000" flipV="1">
            <a:off x="0" y="2643182"/>
            <a:ext cx="9144000" cy="70787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ru-RU" sz="2000" b="1" dirty="0" smtClean="0"/>
              <a:t>Поверхностное </a:t>
            </a:r>
            <a:r>
              <a:rPr lang="ru-RU" sz="2000" b="1" dirty="0"/>
              <a:t>взаимодействие </a:t>
            </a:r>
            <a:r>
              <a:rPr lang="ru-RU" sz="2000" b="1" dirty="0" err="1" smtClean="0"/>
              <a:t>Дзялошинского-Мории</a:t>
            </a:r>
            <a:r>
              <a:rPr lang="ru-RU" sz="2000" b="1" dirty="0" smtClean="0"/>
              <a:t> в структуре </a:t>
            </a:r>
          </a:p>
          <a:p>
            <a:pPr algn="ctr"/>
            <a:r>
              <a:rPr lang="ru-RU" sz="2000" b="1" dirty="0" smtClean="0"/>
              <a:t>ферромагнетик</a:t>
            </a:r>
            <a:r>
              <a:rPr lang="en-US" sz="2000" b="1" dirty="0" smtClean="0"/>
              <a:t>/</a:t>
            </a:r>
            <a:r>
              <a:rPr lang="ru-RU" sz="2000" b="1" dirty="0" smtClean="0"/>
              <a:t>тяжелый металл</a:t>
            </a:r>
            <a:endParaRPr lang="ru-RU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A88030-1512-4944-A3DE-42FD895BF9D2}"/>
              </a:ext>
            </a:extLst>
          </p:cNvPr>
          <p:cNvSpPr txBox="1"/>
          <p:nvPr/>
        </p:nvSpPr>
        <p:spPr>
          <a:xfrm>
            <a:off x="0" y="357166"/>
            <a:ext cx="9144000" cy="64632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ru-RU" dirty="0"/>
              <a:t>Институт физики микроструктур </a:t>
            </a:r>
            <a:r>
              <a:rPr lang="ru-RU" dirty="0" smtClean="0"/>
              <a:t>РАН</a:t>
            </a:r>
          </a:p>
          <a:p>
            <a:pPr algn="ctr"/>
            <a:r>
              <a:rPr lang="ru-RU" dirty="0" smtClean="0"/>
              <a:t>Нижний Новгород</a:t>
            </a:r>
            <a:endParaRPr lang="ru-RU" dirty="0"/>
          </a:p>
        </p:txBody>
      </p:sp>
      <p:pic>
        <p:nvPicPr>
          <p:cNvPr id="7" name="Рисунок 6" descr="Ipm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1357322" cy="481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3A88030-1512-4944-A3DE-42FD895BF9D2}"/>
              </a:ext>
            </a:extLst>
          </p:cNvPr>
          <p:cNvSpPr txBox="1"/>
          <p:nvPr/>
        </p:nvSpPr>
        <p:spPr>
          <a:xfrm>
            <a:off x="0" y="6488678"/>
            <a:ext cx="9144000" cy="369322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F7A3CD-34B9-447E-839C-CB36E3900899}"/>
              </a:ext>
            </a:extLst>
          </p:cNvPr>
          <p:cNvSpPr txBox="1"/>
          <p:nvPr/>
        </p:nvSpPr>
        <p:spPr>
          <a:xfrm>
            <a:off x="0" y="321468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Образовательный семинар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F7A3CD-34B9-447E-839C-CB36E3900899}"/>
              </a:ext>
            </a:extLst>
          </p:cNvPr>
          <p:cNvSpPr txBox="1"/>
          <p:nvPr/>
        </p:nvSpPr>
        <p:spPr>
          <a:xfrm>
            <a:off x="3071802" y="4286256"/>
            <a:ext cx="5968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Докладчик: аспирант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3-го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года обучения, м.н.с.,</a:t>
            </a:r>
          </a:p>
          <a:p>
            <a:pPr algn="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М.А. Кузнецов </a:t>
            </a:r>
          </a:p>
          <a:p>
            <a:pPr algn="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787C51-5526-481F-8531-2C2BD16D702F}"/>
              </a:ext>
            </a:extLst>
          </p:cNvPr>
          <p:cNvSpPr txBox="1"/>
          <p:nvPr/>
        </p:nvSpPr>
        <p:spPr>
          <a:xfrm>
            <a:off x="4189217" y="4786322"/>
            <a:ext cx="4851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Научный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руководитель: г.н.с.,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д.ф.-м.н.,</a:t>
            </a:r>
          </a:p>
          <a:p>
            <a:pPr algn="r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А.А.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Фраерман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71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Киральные</a:t>
            </a:r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магнитные текстуры </a:t>
            </a:r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FM/HM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Рисунок 60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3857620" cy="3361534"/>
          </a:xfrm>
          <a:prstGeom prst="rect">
            <a:avLst/>
          </a:prstGeom>
        </p:spPr>
      </p:pic>
      <p:pic>
        <p:nvPicPr>
          <p:cNvPr id="62" name="Рисунок 61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071546"/>
            <a:ext cx="5170776" cy="3949109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4357686" y="60007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N. </a:t>
            </a:r>
            <a:r>
              <a:rPr lang="en-US" sz="1400" dirty="0" err="1" smtClean="0"/>
              <a:t>Romming</a:t>
            </a:r>
            <a:r>
              <a:rPr lang="ru-RU" sz="1400" dirty="0" smtClean="0"/>
              <a:t> </a:t>
            </a:r>
            <a:r>
              <a:rPr lang="en-US" sz="1400" dirty="0" smtClean="0"/>
              <a:t>et al, </a:t>
            </a:r>
            <a:r>
              <a:rPr lang="fr-FR" sz="1400" dirty="0" smtClean="0"/>
              <a:t>Science </a:t>
            </a:r>
            <a:r>
              <a:rPr lang="fr-FR" sz="1400" b="1" dirty="0" smtClean="0"/>
              <a:t>341</a:t>
            </a:r>
            <a:r>
              <a:rPr lang="fr-FR" sz="1400" dirty="0" smtClean="0"/>
              <a:t>, 636 (2013).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429124" y="5072074"/>
            <a:ext cx="40719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Схематические изображения магнитных фаз (</a:t>
            </a:r>
            <a:r>
              <a:rPr lang="en-US" sz="1400" dirty="0" smtClean="0"/>
              <a:t>A-C</a:t>
            </a:r>
            <a:r>
              <a:rPr lang="ru-RU" sz="1400" dirty="0" smtClean="0"/>
              <a:t>)</a:t>
            </a:r>
            <a:r>
              <a:rPr lang="en-US" sz="1400" dirty="0" smtClean="0"/>
              <a:t>.</a:t>
            </a:r>
            <a:r>
              <a:rPr lang="en-US" sz="1400" dirty="0"/>
              <a:t> </a:t>
            </a:r>
            <a:r>
              <a:rPr lang="ru-RU" sz="1400" dirty="0" err="1" smtClean="0"/>
              <a:t>Pd</a:t>
            </a:r>
            <a:r>
              <a:rPr lang="en-US" sz="1400" dirty="0" smtClean="0"/>
              <a:t>/</a:t>
            </a:r>
            <a:r>
              <a:rPr lang="ru-RU" sz="1400" dirty="0" err="1" smtClean="0"/>
              <a:t>Fe</a:t>
            </a:r>
            <a:r>
              <a:rPr lang="en-US" sz="1400" dirty="0" smtClean="0"/>
              <a:t>/</a:t>
            </a:r>
            <a:r>
              <a:rPr lang="en-US" sz="1400" dirty="0" err="1" smtClean="0"/>
              <a:t>Ir</a:t>
            </a:r>
            <a:r>
              <a:rPr lang="ru-RU" sz="1400" dirty="0" smtClean="0"/>
              <a:t> при различных магнитных полях</a:t>
            </a:r>
            <a:r>
              <a:rPr lang="en-US" sz="1400" dirty="0" smtClean="0"/>
              <a:t> (E-G)</a:t>
            </a:r>
            <a:endParaRPr lang="ru-RU" sz="1400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400" dirty="0" err="1" smtClean="0"/>
              <a:t>спин-поляризованная</a:t>
            </a:r>
            <a:r>
              <a:rPr lang="ru-RU" sz="1400" dirty="0" smtClean="0"/>
              <a:t> сканирующая туннельная микроскопия)</a:t>
            </a:r>
          </a:p>
          <a:p>
            <a:pPr algn="ctr"/>
            <a:endParaRPr lang="en-US" sz="1400" dirty="0" smtClean="0"/>
          </a:p>
        </p:txBody>
      </p:sp>
      <p:pic>
        <p:nvPicPr>
          <p:cNvPr id="59" name="Рисунок 58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5715016"/>
            <a:ext cx="3786182" cy="57150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42844" y="5786454"/>
            <a:ext cx="4208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Расчетная фазовая диаграмма магнитных состояний</a:t>
            </a:r>
            <a:endParaRPr 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14282" y="6143644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400" dirty="0" smtClean="0"/>
              <a:t>A. </a:t>
            </a:r>
            <a:r>
              <a:rPr lang="en-US" sz="1400" dirty="0" err="1" smtClean="0"/>
              <a:t>Bogdanov</a:t>
            </a:r>
            <a:r>
              <a:rPr lang="en-US" sz="1400" dirty="0" smtClean="0"/>
              <a:t> and A. Hubert, JMMM </a:t>
            </a:r>
            <a:r>
              <a:rPr lang="en-US" sz="1400" b="1" dirty="0" smtClean="0"/>
              <a:t>138</a:t>
            </a:r>
            <a:r>
              <a:rPr lang="en-US" sz="1400" dirty="0"/>
              <a:t>, </a:t>
            </a:r>
            <a:r>
              <a:rPr lang="en-US" sz="1400" dirty="0" smtClean="0"/>
              <a:t>255 (1994) </a:t>
            </a:r>
            <a:endParaRPr lang="ru-RU" sz="1400" dirty="0"/>
          </a:p>
          <a:p>
            <a:pPr marL="228600" indent="-228600"/>
            <a:endParaRPr lang="ru-RU" sz="1000" dirty="0"/>
          </a:p>
        </p:txBody>
      </p:sp>
      <p:sp>
        <p:nvSpPr>
          <p:cNvPr id="68" name="Овал 67"/>
          <p:cNvSpPr/>
          <p:nvPr/>
        </p:nvSpPr>
        <p:spPr>
          <a:xfrm>
            <a:off x="4786314" y="2357430"/>
            <a:ext cx="1214446" cy="10001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857224" y="785794"/>
            <a:ext cx="2428892" cy="1714512"/>
            <a:chOff x="1357290" y="4643446"/>
            <a:chExt cx="2428892" cy="1714512"/>
          </a:xfrm>
        </p:grpSpPr>
        <p:pic>
          <p:nvPicPr>
            <p:cNvPr id="67" name="Рисунок 66" descr="Рисунок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0166" y="4643446"/>
              <a:ext cx="2143140" cy="170681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1357290" y="4714884"/>
              <a:ext cx="2428892" cy="164307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>
            <a:off x="1548000" y="2412000"/>
            <a:ext cx="3571900" cy="92869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643174" y="928670"/>
            <a:ext cx="3000396" cy="14287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Учет магнитостатического взаимодействия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3" name="Рисунок 92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000372"/>
            <a:ext cx="3357586" cy="500066"/>
          </a:xfrm>
          <a:prstGeom prst="rect">
            <a:avLst/>
          </a:prstGeom>
        </p:spPr>
      </p:pic>
      <p:pic>
        <p:nvPicPr>
          <p:cNvPr id="90" name="Рисунок 89" descr="Диаграмма без названия - коп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714356"/>
            <a:ext cx="2990294" cy="1143008"/>
          </a:xfrm>
          <a:prstGeom prst="rect">
            <a:avLst/>
          </a:prstGeom>
        </p:spPr>
      </p:pic>
      <p:pic>
        <p:nvPicPr>
          <p:cNvPr id="3893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785794"/>
            <a:ext cx="2724150" cy="590550"/>
          </a:xfrm>
          <a:prstGeom prst="rect">
            <a:avLst/>
          </a:prstGeom>
          <a:noFill/>
        </p:spPr>
      </p:pic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2844" y="500042"/>
            <a:ext cx="4786346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 smtClean="0"/>
              <a:t>Энергия магнитостатического взаимодействия имеет вид</a:t>
            </a:r>
            <a:endParaRPr lang="ru-RU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42844" y="1285860"/>
            <a:ext cx="4786346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 smtClean="0"/>
              <a:t>где поле </a:t>
            </a:r>
            <a:r>
              <a:rPr lang="en-US" sz="1400" b="1" dirty="0" smtClean="0"/>
              <a:t>H </a:t>
            </a:r>
            <a:r>
              <a:rPr lang="ru-RU" sz="1400" dirty="0" smtClean="0"/>
              <a:t>подчиняется уравнениям Максвелла</a:t>
            </a:r>
            <a:endParaRPr lang="ru-RU" sz="1400" dirty="0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43" name="Picture 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643050"/>
            <a:ext cx="828675" cy="276225"/>
          </a:xfrm>
          <a:prstGeom prst="rect">
            <a:avLst/>
          </a:prstGeom>
          <a:noFill/>
        </p:spPr>
      </p:pic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46" name="Picture 3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214554"/>
            <a:ext cx="1914525" cy="609600"/>
          </a:xfrm>
          <a:prstGeom prst="rect">
            <a:avLst/>
          </a:prstGeom>
          <a:noFill/>
        </p:spPr>
      </p:pic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42844" y="1857364"/>
            <a:ext cx="4786346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 smtClean="0"/>
              <a:t>Решая эти уравнения, получаем</a:t>
            </a:r>
            <a:endParaRPr lang="ru-RU" sz="1400" dirty="0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142844" y="2786058"/>
            <a:ext cx="7429552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 smtClean="0"/>
              <a:t>После преобразования Фурье магнитостатическая энергия принимает вид</a:t>
            </a:r>
            <a:endParaRPr lang="ru-RU" sz="1400" dirty="0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51" name="Picture 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786190"/>
            <a:ext cx="5124450" cy="533400"/>
          </a:xfrm>
          <a:prstGeom prst="rect">
            <a:avLst/>
          </a:prstGeom>
          <a:noFill/>
        </p:spPr>
      </p:pic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6" name="Группа 135"/>
          <p:cNvGrpSpPr/>
          <p:nvPr/>
        </p:nvGrpSpPr>
        <p:grpSpPr>
          <a:xfrm>
            <a:off x="2000232" y="3143248"/>
            <a:ext cx="5103088" cy="581025"/>
            <a:chOff x="2714612" y="3857628"/>
            <a:chExt cx="5103088" cy="581025"/>
          </a:xfrm>
        </p:grpSpPr>
        <p:pic>
          <p:nvPicPr>
            <p:cNvPr id="38931" name="Picture 1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12" y="3857628"/>
              <a:ext cx="3676650" cy="581025"/>
            </a:xfrm>
            <a:prstGeom prst="rect">
              <a:avLst/>
            </a:prstGeom>
            <a:noFill/>
          </p:spPr>
        </p:pic>
        <p:pic>
          <p:nvPicPr>
            <p:cNvPr id="38956" name="Picture 4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8000" y="3996000"/>
              <a:ext cx="1409700" cy="295275"/>
            </a:xfrm>
            <a:prstGeom prst="rect">
              <a:avLst/>
            </a:prstGeom>
            <a:noFill/>
          </p:spPr>
        </p:pic>
      </p:grpSp>
      <p:sp>
        <p:nvSpPr>
          <p:cNvPr id="137" name="TextBox 136"/>
          <p:cNvSpPr txBox="1"/>
          <p:nvPr/>
        </p:nvSpPr>
        <p:spPr>
          <a:xfrm>
            <a:off x="214282" y="4357694"/>
            <a:ext cx="7429552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 smtClean="0"/>
              <a:t>При </a:t>
            </a:r>
            <a:r>
              <a:rPr lang="en-US" sz="1400" i="1" dirty="0" err="1" smtClean="0"/>
              <a:t>qh</a:t>
            </a:r>
            <a:r>
              <a:rPr lang="en-US" sz="1400" dirty="0" smtClean="0"/>
              <a:t>&lt;&lt;1 </a:t>
            </a:r>
            <a:endParaRPr lang="ru-RU" sz="1400" dirty="0"/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58" name="Picture 4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714884"/>
            <a:ext cx="3657600" cy="504825"/>
          </a:xfrm>
          <a:prstGeom prst="rect">
            <a:avLst/>
          </a:prstGeom>
          <a:noFill/>
        </p:spPr>
      </p:pic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67" name="Picture 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714884"/>
            <a:ext cx="3657600" cy="504825"/>
          </a:xfrm>
          <a:prstGeom prst="rect">
            <a:avLst/>
          </a:prstGeom>
          <a:noFill/>
        </p:spPr>
      </p:pic>
      <p:sp>
        <p:nvSpPr>
          <p:cNvPr id="38969" name="Rectangle 57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71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70" name="Picture 5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286256"/>
            <a:ext cx="1304925" cy="285750"/>
          </a:xfrm>
          <a:prstGeom prst="rect">
            <a:avLst/>
          </a:prstGeom>
          <a:noFill/>
        </p:spPr>
      </p:pic>
      <p:sp>
        <p:nvSpPr>
          <p:cNvPr id="152" name="Стрелка вниз 151"/>
          <p:cNvSpPr/>
          <p:nvPr/>
        </p:nvSpPr>
        <p:spPr>
          <a:xfrm flipH="1">
            <a:off x="5857884" y="4572008"/>
            <a:ext cx="97157" cy="214314"/>
          </a:xfrm>
          <a:prstGeom prst="down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72" name="Picture 6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428736"/>
            <a:ext cx="466725" cy="276225"/>
          </a:xfrm>
          <a:prstGeom prst="rect">
            <a:avLst/>
          </a:prstGeom>
          <a:noFill/>
        </p:spPr>
      </p:pic>
      <p:sp>
        <p:nvSpPr>
          <p:cNvPr id="155" name="TextBox 154"/>
          <p:cNvSpPr txBox="1"/>
          <p:nvPr/>
        </p:nvSpPr>
        <p:spPr>
          <a:xfrm>
            <a:off x="285720" y="5214950"/>
            <a:ext cx="7429552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 smtClean="0"/>
              <a:t>Соответствующий вклад от энергии </a:t>
            </a:r>
            <a:r>
              <a:rPr lang="ru-RU" sz="1400" dirty="0" err="1" smtClean="0"/>
              <a:t>Дзялошинского-Мории</a:t>
            </a:r>
            <a:endParaRPr lang="ru-RU" sz="1400" dirty="0"/>
          </a:p>
        </p:txBody>
      </p:sp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77" name="Picture 6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572140"/>
            <a:ext cx="2714625" cy="542925"/>
          </a:xfrm>
          <a:prstGeom prst="rect">
            <a:avLst/>
          </a:prstGeom>
          <a:noFill/>
        </p:spPr>
      </p:pic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85720" y="6072206"/>
            <a:ext cx="8572560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 smtClean="0"/>
              <a:t>Тогда необходимо, чтобы</a:t>
            </a:r>
            <a:r>
              <a:rPr lang="en-US" sz="1400" dirty="0" smtClean="0"/>
              <a:t>                  (Pt</a:t>
            </a:r>
            <a:r>
              <a:rPr lang="ru-RU" sz="1400" dirty="0" smtClean="0"/>
              <a:t>(2)</a:t>
            </a:r>
            <a:r>
              <a:rPr lang="en-US" sz="1400" dirty="0" smtClean="0"/>
              <a:t>/</a:t>
            </a:r>
            <a:r>
              <a:rPr lang="en-US" sz="1400" dirty="0" err="1" smtClean="0"/>
              <a:t>CoFeB</a:t>
            </a:r>
            <a:r>
              <a:rPr lang="ru-RU" sz="1400" dirty="0" smtClean="0"/>
              <a:t>(0.8): </a:t>
            </a:r>
            <a:r>
              <a:rPr lang="en-US" sz="1400" i="1" dirty="0" smtClean="0"/>
              <a:t>D~</a:t>
            </a:r>
            <a:r>
              <a:rPr lang="ru-RU" sz="1400" dirty="0" smtClean="0"/>
              <a:t>4 нм</a:t>
            </a:r>
            <a:r>
              <a:rPr lang="en-US" sz="1400" dirty="0" smtClean="0"/>
              <a:t>;</a:t>
            </a:r>
            <a:r>
              <a:rPr lang="ru-RU" sz="1400" dirty="0" smtClean="0"/>
              <a:t> </a:t>
            </a:r>
            <a:r>
              <a:rPr lang="en-US" sz="1400" dirty="0" smtClean="0"/>
              <a:t>Pt</a:t>
            </a:r>
            <a:r>
              <a:rPr lang="ru-RU" sz="1400" dirty="0" smtClean="0"/>
              <a:t>(4)</a:t>
            </a:r>
            <a:r>
              <a:rPr lang="en-US" sz="1400" dirty="0" smtClean="0"/>
              <a:t>/Co(</a:t>
            </a:r>
            <a:r>
              <a:rPr lang="ru-RU" sz="1400" dirty="0" smtClean="0"/>
              <a:t>1.6</a:t>
            </a:r>
            <a:r>
              <a:rPr lang="en-US" sz="1400" dirty="0" smtClean="0"/>
              <a:t>)/Ni</a:t>
            </a:r>
            <a:r>
              <a:rPr lang="ru-RU" sz="1400" dirty="0" smtClean="0"/>
              <a:t>(1.8): </a:t>
            </a:r>
            <a:r>
              <a:rPr lang="en-US" sz="1400" i="1" dirty="0" smtClean="0"/>
              <a:t>D~</a:t>
            </a:r>
            <a:r>
              <a:rPr lang="en-US" sz="1400" dirty="0" smtClean="0"/>
              <a:t>3</a:t>
            </a:r>
            <a:r>
              <a:rPr lang="en-US" sz="1400" i="1" dirty="0" smtClean="0"/>
              <a:t> </a:t>
            </a:r>
            <a:r>
              <a:rPr lang="ru-RU" sz="1400" dirty="0" smtClean="0"/>
              <a:t>нм </a:t>
            </a:r>
            <a:r>
              <a:rPr lang="en-US" sz="1400" dirty="0" smtClean="0"/>
              <a:t>[1])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8981" name="Rectangle 6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80" name="Picture 6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2000" y="6120000"/>
            <a:ext cx="571500" cy="238125"/>
          </a:xfrm>
          <a:prstGeom prst="rect">
            <a:avLst/>
          </a:prstGeom>
          <a:noFill/>
        </p:spPr>
      </p:pic>
      <p:sp>
        <p:nvSpPr>
          <p:cNvPr id="38982" name="Rectangle 70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643050"/>
            <a:ext cx="1609725" cy="27622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00" y="2124000"/>
            <a:ext cx="4810125" cy="771525"/>
          </a:xfrm>
          <a:prstGeom prst="rect">
            <a:avLst/>
          </a:prstGeom>
          <a:noFill/>
        </p:spPr>
      </p:pic>
      <p:sp>
        <p:nvSpPr>
          <p:cNvPr id="111" name="Прямоугольник 110"/>
          <p:cNvSpPr/>
          <p:nvPr/>
        </p:nvSpPr>
        <p:spPr>
          <a:xfrm>
            <a:off x="0" y="642939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200" dirty="0" smtClean="0">
                <a:cs typeface="Calibri" pitchFamily="34" charset="0"/>
              </a:rPr>
              <a:t>K. Di</a:t>
            </a:r>
            <a:r>
              <a:rPr lang="ru-RU" sz="1200" dirty="0" smtClean="0">
                <a:cs typeface="Calibri" pitchFamily="34" charset="0"/>
              </a:rPr>
              <a:t> </a:t>
            </a:r>
            <a:r>
              <a:rPr lang="en-US" sz="1200" dirty="0" smtClean="0">
                <a:cs typeface="Calibri" pitchFamily="34" charset="0"/>
              </a:rPr>
              <a:t>et al, Phys. Rev. </a:t>
            </a:r>
            <a:r>
              <a:rPr lang="en-US" sz="1200" dirty="0" err="1" smtClean="0">
                <a:cs typeface="Calibri" pitchFamily="34" charset="0"/>
              </a:rPr>
              <a:t>Lett</a:t>
            </a:r>
            <a:r>
              <a:rPr lang="en-US" sz="1200" dirty="0" smtClean="0">
                <a:cs typeface="Calibri" pitchFamily="34" charset="0"/>
              </a:rPr>
              <a:t>. </a:t>
            </a:r>
            <a:r>
              <a:rPr lang="en-US" sz="1200" b="1" dirty="0" smtClean="0">
                <a:cs typeface="Calibri" pitchFamily="34" charset="0"/>
              </a:rPr>
              <a:t>114</a:t>
            </a:r>
            <a:r>
              <a:rPr lang="en-US" sz="1200" dirty="0" smtClean="0">
                <a:cs typeface="Calibri" pitchFamily="34" charset="0"/>
              </a:rPr>
              <a:t>, 047201 (2015); </a:t>
            </a:r>
            <a:r>
              <a:rPr lang="en-US" sz="1200" dirty="0" smtClean="0"/>
              <a:t>K. </a:t>
            </a:r>
            <a:r>
              <a:rPr lang="fr-FR" sz="1200" dirty="0" smtClean="0"/>
              <a:t>Di et al, Appl. Phys. Lett.</a:t>
            </a:r>
            <a:r>
              <a:rPr lang="ru-RU" sz="1200" dirty="0" smtClean="0"/>
              <a:t> </a:t>
            </a:r>
            <a:r>
              <a:rPr lang="fr-FR" sz="1200" b="1" dirty="0" smtClean="0"/>
              <a:t>106</a:t>
            </a:r>
            <a:r>
              <a:rPr lang="fr-FR" sz="1200" dirty="0" smtClean="0"/>
              <a:t>, 052403 (2015)</a:t>
            </a:r>
            <a:endParaRPr lang="ru-RU" sz="1200" dirty="0" smtClean="0"/>
          </a:p>
          <a:p>
            <a:pPr marL="228600" indent="-228600">
              <a:buFontTx/>
              <a:buAutoNum type="arabicPeriod"/>
            </a:pPr>
            <a:r>
              <a:rPr lang="en-US" sz="1200" dirty="0" smtClean="0"/>
              <a:t>J. M. Winter</a:t>
            </a:r>
            <a:r>
              <a:rPr lang="ru-RU" sz="1200" dirty="0" smtClean="0"/>
              <a:t>, </a:t>
            </a:r>
            <a:r>
              <a:rPr lang="en-US" sz="1200" dirty="0" smtClean="0"/>
              <a:t>Phys. Rev. </a:t>
            </a:r>
            <a:r>
              <a:rPr lang="en-US" sz="1200" b="1" dirty="0" smtClean="0"/>
              <a:t>124</a:t>
            </a:r>
            <a:r>
              <a:rPr lang="en-US" sz="1200" dirty="0" smtClean="0"/>
              <a:t>, 452 </a:t>
            </a:r>
            <a:r>
              <a:rPr lang="ru-RU" sz="1200" dirty="0" smtClean="0"/>
              <a:t>(</a:t>
            </a:r>
            <a:r>
              <a:rPr lang="en-US" sz="1200" dirty="0" smtClean="0"/>
              <a:t>1961</a:t>
            </a:r>
            <a:r>
              <a:rPr lang="ru-RU" sz="1200" dirty="0" smtClean="0"/>
              <a:t>)</a:t>
            </a:r>
            <a:endParaRPr lang="en-US" sz="1200" dirty="0" smtClean="0"/>
          </a:p>
          <a:p>
            <a:pPr marL="228600" indent="-228600">
              <a:buFontTx/>
              <a:buAutoNum type="arabicPeriod"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52596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Введение</a:t>
            </a:r>
          </a:p>
          <a:p>
            <a:pPr marL="514350" indent="-514350">
              <a:buAutoNum type="romanUcPeriod"/>
            </a:pPr>
            <a:endParaRPr lang="ru-RU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AutoNum type="romanUcPeriod"/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Взаимодействие </a:t>
            </a:r>
            <a:r>
              <a:rPr lang="ru-RU" sz="2000" dirty="0" err="1" smtClean="0">
                <a:solidFill>
                  <a:schemeClr val="bg1">
                    <a:lumMod val="65000"/>
                  </a:schemeClr>
                </a:solidFill>
              </a:rPr>
              <a:t>Дзялошинского-Мории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(DMI)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структуре ферромагнетик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тяжелый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металл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(FM/HM)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II.     </a:t>
            </a:r>
            <a:r>
              <a:rPr lang="ru-RU" sz="2000" dirty="0" err="1" smtClean="0">
                <a:solidFill>
                  <a:schemeClr val="bg1">
                    <a:lumMod val="65000"/>
                  </a:schemeClr>
                </a:solidFill>
              </a:rPr>
              <a:t>Киральные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 магнитные текстуры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III.     </a:t>
            </a:r>
            <a:r>
              <a:rPr lang="ru-RU" sz="2000" dirty="0" smtClean="0"/>
              <a:t>Невзаимные спиновые </a:t>
            </a:r>
            <a:r>
              <a:rPr lang="ru-RU" sz="2000" dirty="0" smtClean="0"/>
              <a:t>волны и способ измерения</a:t>
            </a:r>
            <a:r>
              <a:rPr lang="en-US" sz="2000" dirty="0" smtClean="0"/>
              <a:t> </a:t>
            </a:r>
            <a:r>
              <a:rPr lang="ru-RU" sz="2000" dirty="0" smtClean="0"/>
              <a:t>величины</a:t>
            </a:r>
            <a:r>
              <a:rPr lang="ru-RU" sz="2000" dirty="0" smtClean="0"/>
              <a:t> </a:t>
            </a:r>
            <a:r>
              <a:rPr lang="en-US" sz="2000" dirty="0" smtClean="0"/>
              <a:t>DMI</a:t>
            </a: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91914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доклада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Невзаимное распространение спиновых волн в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FM/HM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Рисунок 43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4530409" cy="5715038"/>
          </a:xfrm>
          <a:prstGeom prst="rect">
            <a:avLst/>
          </a:prstGeom>
        </p:spPr>
      </p:pic>
      <p:sp>
        <p:nvSpPr>
          <p:cNvPr id="45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7158" y="6334780"/>
            <a:ext cx="503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R.W. Damon and J.R. Eshbach, J. Phys. Chem. Solids </a:t>
            </a:r>
            <a:r>
              <a:rPr lang="en-US" sz="1400" b="1" dirty="0"/>
              <a:t>19</a:t>
            </a:r>
            <a:r>
              <a:rPr lang="en-US" sz="1400" dirty="0"/>
              <a:t>, 308 (1961</a:t>
            </a:r>
            <a:r>
              <a:rPr lang="en-US" sz="1400" dirty="0" smtClean="0"/>
              <a:t>)</a:t>
            </a:r>
            <a:endParaRPr lang="ru-RU" sz="1400" dirty="0"/>
          </a:p>
          <a:p>
            <a:r>
              <a:rPr lang="en-US" sz="1400" dirty="0"/>
              <a:t>A. Barman et al, J. Phys.: </a:t>
            </a:r>
            <a:r>
              <a:rPr lang="en-US" sz="1400" dirty="0" err="1"/>
              <a:t>Condens</a:t>
            </a:r>
            <a:r>
              <a:rPr lang="en-US" sz="1400" dirty="0"/>
              <a:t>. Matter </a:t>
            </a:r>
            <a:r>
              <a:rPr lang="en-US" sz="1400" b="1" dirty="0"/>
              <a:t>33</a:t>
            </a:r>
            <a:r>
              <a:rPr lang="en-US" sz="1400" dirty="0"/>
              <a:t>, 413001 (2021)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429256" y="5357826"/>
            <a:ext cx="354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K. Di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et al, Phys. Rev.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Lett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114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047201 (2015)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" name="Рисунок 46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000240"/>
            <a:ext cx="3820817" cy="3000396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5286380" y="5000636"/>
            <a:ext cx="3714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Спектр спиновых волн в </a:t>
            </a:r>
            <a:r>
              <a:rPr lang="en-US" sz="1400" dirty="0" smtClean="0"/>
              <a:t>FM/HM</a:t>
            </a:r>
            <a:endParaRPr lang="ru-RU" sz="1400" dirty="0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785794"/>
            <a:ext cx="2362200" cy="428625"/>
          </a:xfrm>
          <a:prstGeom prst="rect">
            <a:avLst/>
          </a:prstGeom>
          <a:noFill/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285860"/>
            <a:ext cx="2562225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-142908" y="2857496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6429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0" y="6429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93" name="Rectangle 6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96" name="Rectangle 6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98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99" name="Rectangle 7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01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602" name="Rectangle 74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04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606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608" name="Rectangle 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609" name="Rectangle 81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11" name="Rectangle 8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612" name="Rectangle 84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92867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57158" y="8572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500562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Бриллюэновское</a:t>
            </a:r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рассеяние света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Номер слайда 3">
            <a:extLst>
              <a:ext uri="{FF2B5EF4-FFF2-40B4-BE49-F238E27FC236}">
                <a16:creationId xmlns:a16="http://schemas.microsoft.com/office/drawing/2014/main" xmlns="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7" name="Рисунок 46" descr="Безымянный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714356"/>
            <a:ext cx="3356277" cy="1759458"/>
          </a:xfrm>
          <a:prstGeom prst="rect">
            <a:avLst/>
          </a:prstGeom>
        </p:spPr>
      </p:pic>
      <p:pic>
        <p:nvPicPr>
          <p:cNvPr id="50" name="Рисунок 49" descr="Безымянный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143248"/>
            <a:ext cx="3429024" cy="285600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143504" y="2428868"/>
            <a:ext cx="34980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  <a:cs typeface="Calibri" pitchFamily="34" charset="0"/>
              </a:rPr>
              <a:t>Y.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Haiming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J. Xiao, and H.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Schultheiss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000" dirty="0">
                <a:latin typeface="Calibri" pitchFamily="34" charset="0"/>
                <a:cs typeface="Calibri" pitchFamily="34" charset="0"/>
              </a:rPr>
              <a:t>Magnetic texture based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magnonics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Phys. Rep. </a:t>
            </a:r>
            <a:r>
              <a:rPr lang="en-US" sz="1000" b="1" dirty="0">
                <a:latin typeface="Calibri" pitchFamily="34" charset="0"/>
                <a:cs typeface="Calibri" pitchFamily="34" charset="0"/>
              </a:rPr>
              <a:t>905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1-59 (2021)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795758" y="6143644"/>
            <a:ext cx="4348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K. Di, V.L. Zhang, H.S. Lim et al, Phys. Rev.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Lett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114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047201 (2015).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" name="Рисунок 52" descr="Безымянный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714356"/>
            <a:ext cx="4483048" cy="521497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57224" y="6143644"/>
            <a:ext cx="29610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R.E.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Camley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Surf. Sci. Rep.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7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103-187 (1987)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5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785794"/>
            <a:ext cx="1106908" cy="276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Невзаимное распространение спиновых волн в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FM/HM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Рисунок 43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4530409" cy="5715038"/>
          </a:xfrm>
          <a:prstGeom prst="rect">
            <a:avLst/>
          </a:prstGeom>
        </p:spPr>
      </p:pic>
      <p:sp>
        <p:nvSpPr>
          <p:cNvPr id="45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6334780"/>
            <a:ext cx="5128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1. </a:t>
            </a:r>
            <a:r>
              <a:rPr lang="en-US" sz="1400" dirty="0" smtClean="0"/>
              <a:t>R.W</a:t>
            </a:r>
            <a:r>
              <a:rPr lang="en-US" sz="1400" dirty="0"/>
              <a:t>. Damon and J.R. Eshbach, J. Phys. Chem. Solids </a:t>
            </a:r>
            <a:r>
              <a:rPr lang="en-US" sz="1400" b="1" dirty="0"/>
              <a:t>19</a:t>
            </a:r>
            <a:r>
              <a:rPr lang="en-US" sz="1400" dirty="0"/>
              <a:t>, 308 (1961</a:t>
            </a:r>
            <a:r>
              <a:rPr lang="en-US" sz="1400" dirty="0" smtClean="0"/>
              <a:t>)</a:t>
            </a:r>
            <a:endParaRPr lang="ru-RU" sz="1400" dirty="0"/>
          </a:p>
          <a:p>
            <a:r>
              <a:rPr lang="ru-RU" sz="1400" dirty="0" smtClean="0"/>
              <a:t>2. </a:t>
            </a:r>
            <a:r>
              <a:rPr lang="en-US" sz="1400" dirty="0" smtClean="0"/>
              <a:t>A</a:t>
            </a:r>
            <a:r>
              <a:rPr lang="en-US" sz="1400" dirty="0"/>
              <a:t>. Barman et al, J. Phys.: </a:t>
            </a:r>
            <a:r>
              <a:rPr lang="en-US" sz="1400" dirty="0" err="1"/>
              <a:t>Condens</a:t>
            </a:r>
            <a:r>
              <a:rPr lang="en-US" sz="1400" dirty="0"/>
              <a:t>. Matter </a:t>
            </a:r>
            <a:r>
              <a:rPr lang="en-US" sz="1400" b="1" dirty="0"/>
              <a:t>33</a:t>
            </a:r>
            <a:r>
              <a:rPr lang="en-US" sz="1400" dirty="0"/>
              <a:t>, 413001 (2021)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143504" y="5857892"/>
            <a:ext cx="354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K. Di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et al, Phys. Rev.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Lett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114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047201 (2015)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857232"/>
            <a:ext cx="2362200" cy="428625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Рисунок 58" descr="Безымянный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214554"/>
            <a:ext cx="4216884" cy="3512211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357298"/>
            <a:ext cx="2562225" cy="4286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Магнитный </a:t>
            </a:r>
            <a:r>
              <a:rPr lang="ru-RU" sz="2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скирмион</a:t>
            </a:r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FM/HM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Рисунок 68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3647098" cy="1520248"/>
          </a:xfrm>
          <a:prstGeom prst="rect">
            <a:avLst/>
          </a:prstGeom>
        </p:spPr>
      </p:pic>
      <p:pic>
        <p:nvPicPr>
          <p:cNvPr id="71" name="Рисунок 70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2643206" cy="4442653"/>
          </a:xfrm>
          <a:prstGeom prst="rect">
            <a:avLst/>
          </a:prstGeom>
        </p:spPr>
      </p:pic>
      <p:sp>
        <p:nvSpPr>
          <p:cNvPr id="43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86182" y="1928802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/>
              <a:t>Будем искать намагниченность </a:t>
            </a:r>
            <a:r>
              <a:rPr lang="en-US" sz="1600" dirty="0"/>
              <a:t>FM</a:t>
            </a:r>
            <a:r>
              <a:rPr lang="ru-RU" sz="1600" dirty="0"/>
              <a:t> пленки в виде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57"/>
          <p:cNvGrpSpPr/>
          <p:nvPr/>
        </p:nvGrpSpPr>
        <p:grpSpPr>
          <a:xfrm>
            <a:off x="3857620" y="3000372"/>
            <a:ext cx="4786346" cy="338544"/>
            <a:chOff x="4176000" y="1571612"/>
            <a:chExt cx="4786346" cy="338544"/>
          </a:xfrm>
        </p:grpSpPr>
        <p:sp>
          <p:nvSpPr>
            <p:cNvPr id="49" name="TextBox 48"/>
            <p:cNvSpPr txBox="1"/>
            <p:nvPr/>
          </p:nvSpPr>
          <p:spPr>
            <a:xfrm>
              <a:off x="4176000" y="1571612"/>
              <a:ext cx="4786346" cy="338544"/>
            </a:xfrm>
            <a:prstGeom prst="rect">
              <a:avLst/>
            </a:prstGeom>
            <a:noFill/>
          </p:spPr>
          <p:txBody>
            <a:bodyPr wrap="square" lIns="91432" tIns="45715" rIns="91432" bIns="45715" rtlCol="0">
              <a:spAutoFit/>
            </a:bodyPr>
            <a:lstStyle/>
            <a:p>
              <a:pPr algn="just"/>
              <a:r>
                <a:rPr lang="ru-RU" sz="1600" dirty="0"/>
                <a:t>Уравнение для            имеет вид </a:t>
              </a:r>
            </a:p>
          </p:txBody>
        </p: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8066" y="1638000"/>
              <a:ext cx="371475" cy="238125"/>
            </a:xfrm>
            <a:prstGeom prst="rect">
              <a:avLst/>
            </a:prstGeom>
            <a:noFill/>
          </p:spPr>
        </p:pic>
      </p:grp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28992" y="6457890"/>
            <a:ext cx="2928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000" dirty="0"/>
              <a:t>A.O. </a:t>
            </a:r>
            <a:r>
              <a:rPr lang="en-US" sz="1000" dirty="0" err="1"/>
              <a:t>Leonov</a:t>
            </a:r>
            <a:r>
              <a:rPr lang="en-US" sz="1000" dirty="0"/>
              <a:t> </a:t>
            </a:r>
            <a:r>
              <a:rPr lang="en-US" sz="1000" i="1" dirty="0"/>
              <a:t>et al</a:t>
            </a:r>
            <a:r>
              <a:rPr lang="en-US" sz="1000" dirty="0"/>
              <a:t>, New J. Phys. </a:t>
            </a:r>
            <a:r>
              <a:rPr lang="en-US" sz="1000" b="1" dirty="0"/>
              <a:t>18</a:t>
            </a:r>
            <a:r>
              <a:rPr lang="en-US" sz="1000" dirty="0"/>
              <a:t>, 065003 (2016) </a:t>
            </a:r>
            <a:endParaRPr lang="ru-RU" sz="1000" dirty="0"/>
          </a:p>
          <a:p>
            <a:pPr marL="228600" indent="-228600"/>
            <a:endParaRPr lang="ru-RU" sz="10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500306"/>
            <a:ext cx="3619500" cy="314325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571876"/>
            <a:ext cx="5133975" cy="53340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286388"/>
            <a:ext cx="1809750" cy="276225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429132"/>
            <a:ext cx="3676650" cy="59055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Приложения для магнитных </a:t>
            </a:r>
            <a:r>
              <a:rPr lang="ru-RU" sz="25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скирмионов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Номер слайда 3">
            <a:extLst>
              <a:ext uri="{FF2B5EF4-FFF2-40B4-BE49-F238E27FC236}">
                <a16:creationId xmlns:a16="http://schemas.microsoft.com/office/drawing/2014/main" xmlns="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Рисунок 56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78"/>
            <a:ext cx="4000281" cy="1867866"/>
          </a:xfrm>
          <a:prstGeom prst="rect">
            <a:avLst/>
          </a:prstGeom>
        </p:spPr>
      </p:pic>
      <p:pic>
        <p:nvPicPr>
          <p:cNvPr id="54" name="Рисунок 5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857232"/>
            <a:ext cx="4711559" cy="4382497"/>
          </a:xfrm>
          <a:prstGeom prst="rect">
            <a:avLst/>
          </a:prstGeom>
        </p:spPr>
      </p:pic>
      <p:pic>
        <p:nvPicPr>
          <p:cNvPr id="58" name="Рисунок 57" descr="3.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5143512"/>
            <a:ext cx="3929090" cy="1304426"/>
          </a:xfrm>
          <a:prstGeom prst="rect">
            <a:avLst/>
          </a:prstGeom>
        </p:spPr>
      </p:pic>
      <p:pic>
        <p:nvPicPr>
          <p:cNvPr id="61" name="Рисунок 60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071810"/>
            <a:ext cx="4071966" cy="857256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0" y="3071810"/>
            <a:ext cx="4500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Схема трековой памяти, в состав которой входят</a:t>
            </a:r>
            <a:r>
              <a:rPr lang="en-US" sz="1400" dirty="0" smtClean="0"/>
              <a:t> </a:t>
            </a:r>
            <a:r>
              <a:rPr lang="ru-RU" sz="1400" dirty="0" smtClean="0"/>
              <a:t>пишущая головка для создания, </a:t>
            </a:r>
            <a:r>
              <a:rPr lang="ru-RU" sz="1400" dirty="0" err="1" smtClean="0"/>
              <a:t>нанодорожка</a:t>
            </a:r>
            <a:r>
              <a:rPr lang="ru-RU" sz="1400" dirty="0" smtClean="0"/>
              <a:t> для движения и  считывающая головка для обнаружения </a:t>
            </a:r>
            <a:r>
              <a:rPr lang="ru-RU" sz="1400" dirty="0" err="1" smtClean="0"/>
              <a:t>скирмионов</a:t>
            </a:r>
            <a:endParaRPr 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14282" y="4071942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1400" dirty="0" smtClean="0"/>
              <a:t>W. Kang</a:t>
            </a:r>
            <a:r>
              <a:rPr lang="ru-RU" sz="1400" dirty="0" smtClean="0"/>
              <a:t> </a:t>
            </a:r>
            <a:r>
              <a:rPr lang="en-US" sz="1400" dirty="0" smtClean="0"/>
              <a:t>et al, Proceedings of the IEEE </a:t>
            </a:r>
            <a:r>
              <a:rPr lang="en-US" sz="1400" b="1" dirty="0" smtClean="0"/>
              <a:t>104</a:t>
            </a:r>
            <a:r>
              <a:rPr lang="en-US" sz="1400" dirty="0" smtClean="0"/>
              <a:t>, 2040 (2016)</a:t>
            </a:r>
            <a:endParaRPr lang="ru-RU" sz="1400" dirty="0"/>
          </a:p>
          <a:p>
            <a:pPr marL="228600" indent="-228600"/>
            <a:endParaRPr lang="ru-RU" sz="1000" dirty="0"/>
          </a:p>
        </p:txBody>
      </p:sp>
      <p:pic>
        <p:nvPicPr>
          <p:cNvPr id="63" name="Рисунок 62" descr="Безымян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5143512"/>
            <a:ext cx="4143404" cy="1285884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4500562" y="5214950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Движение одиночного </a:t>
            </a:r>
            <a:r>
              <a:rPr lang="ru-RU" sz="1400" dirty="0" err="1" smtClean="0"/>
              <a:t>скирмиона</a:t>
            </a:r>
            <a:r>
              <a:rPr lang="ru-RU" sz="1400" dirty="0" smtClean="0"/>
              <a:t> со средней скоростью 1 м/с при подаче импульсного тока с амплитудой  0,5 МА/см2 и длительностью 10 мкс</a:t>
            </a:r>
          </a:p>
          <a:p>
            <a:pPr algn="ctr"/>
            <a:r>
              <a:rPr lang="ru-RU" sz="1400" dirty="0" smtClean="0"/>
              <a:t>(</a:t>
            </a:r>
            <a:r>
              <a:rPr lang="en-US" sz="1400" dirty="0" smtClean="0"/>
              <a:t>MOKE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714876" y="6143644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1400" dirty="0" smtClean="0"/>
              <a:t>W</a:t>
            </a:r>
            <a:r>
              <a:rPr lang="ru-RU" sz="1400" dirty="0" smtClean="0"/>
              <a:t>.</a:t>
            </a:r>
            <a:r>
              <a:rPr lang="en-US" sz="1400" dirty="0" smtClean="0"/>
              <a:t> Jiang</a:t>
            </a:r>
            <a:r>
              <a:rPr lang="ru-RU" sz="1400" dirty="0" smtClean="0"/>
              <a:t> </a:t>
            </a:r>
            <a:r>
              <a:rPr lang="en-US" sz="1400" dirty="0" smtClean="0"/>
              <a:t>et al, AIP Advances </a:t>
            </a:r>
            <a:r>
              <a:rPr lang="en-US" sz="1400" b="1" dirty="0" smtClean="0"/>
              <a:t>6</a:t>
            </a:r>
            <a:r>
              <a:rPr lang="en-US" sz="1400" dirty="0" smtClean="0"/>
              <a:t>, 055602 (2016)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52596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ru-RU" sz="2000" dirty="0" smtClean="0"/>
              <a:t>Введение</a:t>
            </a:r>
          </a:p>
          <a:p>
            <a:pPr marL="514350" indent="-514350">
              <a:buAutoNum type="romanUcPeriod"/>
            </a:pPr>
            <a:endParaRPr lang="ru-RU" sz="2000" dirty="0" smtClean="0"/>
          </a:p>
          <a:p>
            <a:pPr marL="514350" indent="-514350">
              <a:buAutoNum type="romanUcPeriod"/>
            </a:pPr>
            <a:r>
              <a:rPr lang="ru-RU" sz="2000" dirty="0" smtClean="0"/>
              <a:t>Взаимодействие </a:t>
            </a:r>
            <a:r>
              <a:rPr lang="ru-RU" sz="2000" dirty="0" err="1" smtClean="0"/>
              <a:t>Дзялошинского-Мории</a:t>
            </a:r>
            <a:r>
              <a:rPr lang="ru-RU" sz="2000" dirty="0" smtClean="0"/>
              <a:t> </a:t>
            </a:r>
            <a:r>
              <a:rPr lang="en-US" sz="2000" dirty="0" smtClean="0"/>
              <a:t>(DMI) </a:t>
            </a:r>
            <a:r>
              <a:rPr lang="ru-RU" sz="2000" dirty="0" smtClean="0"/>
              <a:t>в </a:t>
            </a:r>
            <a:r>
              <a:rPr lang="ru-RU" sz="2000" dirty="0" smtClean="0"/>
              <a:t>структуре ферромагнетик</a:t>
            </a:r>
            <a:r>
              <a:rPr lang="en-US" sz="2000" dirty="0" smtClean="0"/>
              <a:t>/</a:t>
            </a:r>
            <a:r>
              <a:rPr lang="ru-RU" sz="2000" dirty="0" smtClean="0"/>
              <a:t>тяжелый </a:t>
            </a:r>
            <a:r>
              <a:rPr lang="ru-RU" sz="2000" dirty="0" smtClean="0"/>
              <a:t>металл</a:t>
            </a:r>
            <a:r>
              <a:rPr lang="en-US" sz="2000" dirty="0" smtClean="0"/>
              <a:t> (FM/HM)</a:t>
            </a:r>
            <a:endParaRPr lang="ru-RU" sz="2000" dirty="0" smtClean="0"/>
          </a:p>
          <a:p>
            <a:pPr marL="514350" indent="-51435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en-US" sz="2000" dirty="0" smtClean="0"/>
              <a:t>II.     </a:t>
            </a:r>
            <a:r>
              <a:rPr lang="ru-RU" sz="2000" dirty="0" err="1" smtClean="0"/>
              <a:t>Киральные</a:t>
            </a:r>
            <a:r>
              <a:rPr lang="ru-RU" sz="2000" dirty="0" smtClean="0"/>
              <a:t> магнитные текстуры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III.     </a:t>
            </a:r>
            <a:r>
              <a:rPr lang="ru-RU" sz="2000" dirty="0" smtClean="0"/>
              <a:t>Невзаимные спиновые </a:t>
            </a:r>
            <a:r>
              <a:rPr lang="ru-RU" sz="2000" dirty="0" smtClean="0"/>
              <a:t>волны и способ измерения</a:t>
            </a:r>
            <a:r>
              <a:rPr lang="en-US" sz="2000" dirty="0" smtClean="0"/>
              <a:t> </a:t>
            </a:r>
            <a:r>
              <a:rPr lang="ru-RU" sz="2000" dirty="0" smtClean="0"/>
              <a:t>величины</a:t>
            </a:r>
            <a:r>
              <a:rPr lang="ru-RU" sz="2000" dirty="0" smtClean="0"/>
              <a:t> </a:t>
            </a:r>
            <a:r>
              <a:rPr lang="en-US" sz="2000" dirty="0" smtClean="0"/>
              <a:t>DMI</a:t>
            </a: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91914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доклада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571876"/>
            <a:ext cx="2619375" cy="542925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991980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Введение. Обменное взаимодействие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" y="8382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" y="8382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9497" y="47976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" y="903874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" y="12001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" y="10382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06960" y="12001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1" y="15716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1" y="8763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1" y="1247775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1" y="14573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282" y="714356"/>
            <a:ext cx="8715436" cy="58476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В длинноволновом приближении энергия, связанная с неоднородностью в распределении намагниченности </a:t>
            </a:r>
            <a:r>
              <a:rPr lang="en-US" sz="1600" i="1" dirty="0" smtClean="0"/>
              <a:t>M</a:t>
            </a:r>
            <a:r>
              <a:rPr lang="ru-RU" sz="1600" i="1" dirty="0" smtClean="0"/>
              <a:t>, </a:t>
            </a:r>
            <a:r>
              <a:rPr lang="ru-RU" sz="1600" dirty="0" smtClean="0"/>
              <a:t>может иметь следующий вид</a:t>
            </a:r>
            <a:endParaRPr lang="ru-RU" sz="1600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287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133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001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334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001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038225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52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04775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752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4282" y="2143116"/>
            <a:ext cx="8929718" cy="58476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В силу обменной симметрии, компоненты намагниченности могут сворачиваться только друг с другом, т.е. </a:t>
            </a:r>
            <a:endParaRPr lang="ru-RU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643446"/>
            <a:ext cx="1028700" cy="276225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173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467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45720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500174"/>
            <a:ext cx="2857500" cy="542925"/>
          </a:xfrm>
          <a:prstGeom prst="rect">
            <a:avLst/>
          </a:prstGeom>
          <a:noFill/>
        </p:spPr>
      </p:pic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786058"/>
            <a:ext cx="2505075" cy="276225"/>
          </a:xfrm>
          <a:prstGeom prst="rect">
            <a:avLst/>
          </a:prstGeom>
          <a:noFill/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87630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14282" y="3143248"/>
            <a:ext cx="8786842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Тогда </a:t>
            </a:r>
            <a:endParaRPr lang="ru-RU" sz="1600" dirty="0"/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3714744" y="3571876"/>
            <a:ext cx="814384" cy="50006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14282" y="4143380"/>
            <a:ext cx="8786842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Для кубических кристаллов или аморфных сред </a:t>
            </a:r>
            <a:endParaRPr lang="ru-RU" sz="16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14282" y="5072074"/>
            <a:ext cx="8786842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Тогда </a:t>
            </a:r>
            <a:endParaRPr lang="ru-RU" sz="1600" dirty="0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572140"/>
            <a:ext cx="1571625" cy="666750"/>
          </a:xfrm>
          <a:prstGeom prst="rect">
            <a:avLst/>
          </a:prstGeom>
          <a:noFill/>
        </p:spPr>
      </p:pic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0" y="6500834"/>
            <a:ext cx="8929750" cy="523210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marL="342900" indent="-342900"/>
            <a:r>
              <a:rPr lang="ru-RU" sz="1400" dirty="0" smtClean="0"/>
              <a:t>Л.Д. Ландау, Е.М. Лифшиц, Т.8</a:t>
            </a:r>
            <a:endParaRPr lang="ru-RU" sz="1400" dirty="0" smtClean="0"/>
          </a:p>
          <a:p>
            <a:pPr marL="342900" lvl="0" indent="-342900"/>
            <a:r>
              <a:rPr lang="en-US" sz="1400" dirty="0"/>
              <a:t> 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030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991980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</a:t>
            </a:r>
            <a:r>
              <a:rPr lang="ru-RU" sz="25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Дзялошинского-Мории</a:t>
            </a:r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Феноменологическое </a:t>
            </a:r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" y="8382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" y="8382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9497" y="47976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" y="903874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" y="12001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" y="10382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06960" y="12001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1" y="15716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1" y="8763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1" y="1247775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1" y="14573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928670"/>
            <a:ext cx="9144000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/>
              <a:t>В средах без центра инверсии может возникать вклад в энергию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287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133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001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334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5286388"/>
            <a:ext cx="9144000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/>
              <a:t>В случае, когда симметрия по отношению к инверсии нарушается </a:t>
            </a:r>
            <a:r>
              <a:rPr lang="ru-RU" sz="1600" dirty="0" smtClean="0"/>
              <a:t>из-за </a:t>
            </a:r>
            <a:r>
              <a:rPr lang="ru-RU" sz="1600" dirty="0"/>
              <a:t>поверхности, имеем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001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038225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52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04775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752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0" y="6596395"/>
            <a:ext cx="8929750" cy="523210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marL="228600" lvl="0" indent="-228600"/>
            <a:r>
              <a:rPr lang="en-US" sz="1400" dirty="0">
                <a:ea typeface="Times New Roman" pitchFamily="18" charset="0"/>
                <a:cs typeface="Times" pitchFamily="18" charset="0"/>
              </a:rPr>
              <a:t>I.E. </a:t>
            </a:r>
            <a:r>
              <a:rPr lang="en-US" sz="1400" dirty="0" err="1">
                <a:ea typeface="Times New Roman" pitchFamily="18" charset="0"/>
                <a:cs typeface="Times" pitchFamily="18" charset="0"/>
              </a:rPr>
              <a:t>Dzialoshinskii</a:t>
            </a:r>
            <a:r>
              <a:rPr lang="en-US" sz="1400" dirty="0">
                <a:ea typeface="Times New Roman" pitchFamily="18" charset="0"/>
                <a:cs typeface="Times" pitchFamily="18" charset="0"/>
              </a:rPr>
              <a:t>, </a:t>
            </a:r>
            <a:r>
              <a:rPr lang="en-US" sz="1400" dirty="0" err="1">
                <a:ea typeface="Times New Roman" pitchFamily="18" charset="0"/>
                <a:cs typeface="Times" pitchFamily="18" charset="0"/>
              </a:rPr>
              <a:t>Sov</a:t>
            </a:r>
            <a:r>
              <a:rPr lang="en-US" sz="1400" dirty="0">
                <a:ea typeface="Times New Roman" pitchFamily="18" charset="0"/>
                <a:cs typeface="Times" pitchFamily="18" charset="0"/>
              </a:rPr>
              <a:t>. Phys. JETP </a:t>
            </a:r>
            <a:r>
              <a:rPr lang="en-US" sz="1400" b="1" dirty="0">
                <a:ea typeface="Times New Roman" pitchFamily="18" charset="0"/>
                <a:cs typeface="Times" pitchFamily="18" charset="0"/>
              </a:rPr>
              <a:t>5</a:t>
            </a:r>
            <a:r>
              <a:rPr lang="en-US" sz="1400" dirty="0">
                <a:ea typeface="Times New Roman" pitchFamily="18" charset="0"/>
                <a:cs typeface="Times" pitchFamily="18" charset="0"/>
              </a:rPr>
              <a:t>, 1259 (1957)</a:t>
            </a:r>
            <a:r>
              <a:rPr lang="ru-RU" sz="1400" dirty="0">
                <a:ea typeface="Times New Roman" pitchFamily="18" charset="0"/>
                <a:cs typeface="Times" pitchFamily="18" charset="0"/>
              </a:rPr>
              <a:t>.</a:t>
            </a:r>
            <a:r>
              <a:rPr lang="en-US" sz="1400" dirty="0">
                <a:ea typeface="Times New Roman" pitchFamily="18" charset="0"/>
                <a:cs typeface="Times" pitchFamily="18" charset="0"/>
              </a:rPr>
              <a:t> </a:t>
            </a:r>
            <a:endParaRPr lang="ru-RU" sz="1400" dirty="0">
              <a:ea typeface="Times New Roman" pitchFamily="18" charset="0"/>
              <a:cs typeface="Times" pitchFamily="18" charset="0"/>
            </a:endParaRPr>
          </a:p>
          <a:p>
            <a:pPr marL="228600" lvl="0" indent="-228600"/>
            <a:r>
              <a:rPr lang="en-US" sz="1400" dirty="0"/>
              <a:t> </a:t>
            </a:r>
            <a:endParaRPr lang="ru-RU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0" y="4214818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Наконец, получаем</a:t>
            </a:r>
            <a:endParaRPr lang="ru-RU" sz="1600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100012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285860"/>
            <a:ext cx="1733550" cy="54292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000372"/>
            <a:ext cx="5295900" cy="542925"/>
          </a:xfrm>
          <a:prstGeom prst="rect">
            <a:avLst/>
          </a:prstGeom>
          <a:noFill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643314"/>
            <a:ext cx="4657725" cy="542925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643446"/>
            <a:ext cx="3933825" cy="542925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214554"/>
            <a:ext cx="1543050" cy="342900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143116"/>
            <a:ext cx="1809750" cy="49530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143116"/>
            <a:ext cx="1781175" cy="495300"/>
          </a:xfrm>
          <a:prstGeom prst="rect">
            <a:avLst/>
          </a:prstGeo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0" y="1785926"/>
            <a:ext cx="9144000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Всякий тензор можно представить в виде суммы симметричного и антисимметричного тензоров</a:t>
            </a:r>
            <a:endParaRPr lang="ru-RU" sz="1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0" y="2571744"/>
            <a:ext cx="5857884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Тогда</a:t>
            </a:r>
            <a:endParaRPr lang="ru-RU" sz="1600" dirty="0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6000768"/>
            <a:ext cx="4438650" cy="581025"/>
          </a:xfrm>
          <a:prstGeom prst="rect">
            <a:avLst/>
          </a:prstGeom>
          <a:noFill/>
        </p:spPr>
      </p:pic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" name="Рисунок 112" descr="Диаграмма без названия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685" y="5643578"/>
            <a:ext cx="1809750" cy="952500"/>
          </a:xfrm>
          <a:prstGeom prst="rect">
            <a:avLst/>
          </a:prstGeom>
        </p:spPr>
      </p:pic>
      <p:cxnSp>
        <p:nvCxnSpPr>
          <p:cNvPr id="115" name="Прямая соединительная линия 114"/>
          <p:cNvCxnSpPr/>
          <p:nvPr/>
        </p:nvCxnSpPr>
        <p:spPr>
          <a:xfrm flipV="1">
            <a:off x="3857620" y="3571876"/>
            <a:ext cx="1643074" cy="5715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0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991980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Элементы микроскопической теории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" y="8382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" y="8382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9497" y="47976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" y="903874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" y="12001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" y="10382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06960" y="12001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1" y="15716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1" y="8763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1" y="1247775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1" y="14573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2844" y="642918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Одноэлектронный гамильтониан:</a:t>
            </a:r>
            <a:endParaRPr lang="ru-RU" sz="1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287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133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001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334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001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038225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52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04775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423" y="1643050"/>
            <a:ext cx="3489717" cy="2896004"/>
          </a:xfrm>
          <a:prstGeom prst="rect">
            <a:avLst/>
          </a:prstGeom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752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0" y="6500834"/>
            <a:ext cx="8929750" cy="523210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marL="342900" indent="-342900"/>
            <a:r>
              <a:rPr lang="en-US" sz="1400" dirty="0" smtClean="0"/>
              <a:t>A. </a:t>
            </a:r>
            <a:r>
              <a:rPr lang="en-US" sz="1400" dirty="0" err="1" smtClean="0"/>
              <a:t>Fert</a:t>
            </a:r>
            <a:r>
              <a:rPr lang="en-US" sz="1400" dirty="0" smtClean="0"/>
              <a:t> and P</a:t>
            </a:r>
            <a:r>
              <a:rPr lang="ru-RU" sz="1400" dirty="0" smtClean="0"/>
              <a:t>.</a:t>
            </a:r>
            <a:r>
              <a:rPr lang="en-US" sz="1400" dirty="0" smtClean="0"/>
              <a:t> M. Levy</a:t>
            </a:r>
            <a:r>
              <a:rPr lang="ru-RU" sz="1400" dirty="0" smtClean="0"/>
              <a:t>, </a:t>
            </a:r>
            <a:r>
              <a:rPr lang="en-US" sz="1400" dirty="0" smtClean="0"/>
              <a:t>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 </a:t>
            </a:r>
            <a:r>
              <a:rPr lang="en-US" sz="1400" b="1" dirty="0" smtClean="0"/>
              <a:t>44</a:t>
            </a:r>
            <a:r>
              <a:rPr lang="en-US" sz="1400" dirty="0" smtClean="0"/>
              <a:t>, 1538 </a:t>
            </a:r>
            <a:r>
              <a:rPr lang="ru-RU" sz="1400" dirty="0" smtClean="0"/>
              <a:t>(</a:t>
            </a:r>
            <a:r>
              <a:rPr lang="en-US" sz="1400" dirty="0" smtClean="0"/>
              <a:t>1980</a:t>
            </a:r>
            <a:r>
              <a:rPr lang="ru-RU" sz="1400" dirty="0" smtClean="0"/>
              <a:t>)</a:t>
            </a:r>
          </a:p>
          <a:p>
            <a:pPr marL="342900" lvl="0" indent="-342900"/>
            <a:r>
              <a:rPr lang="en-US" sz="1400" dirty="0"/>
              <a:t> </a:t>
            </a:r>
            <a:endParaRPr lang="ru-RU" sz="1400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Рисунок 83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857628"/>
            <a:ext cx="3785734" cy="71438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286348" y="3857628"/>
            <a:ext cx="3714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Обменное взаимодействие между спинами </a:t>
            </a:r>
            <a:r>
              <a:rPr lang="en-US" sz="1400" b="1" dirty="0" smtClean="0"/>
              <a:t>S</a:t>
            </a:r>
            <a:r>
              <a:rPr lang="en-US" sz="1000" dirty="0" smtClean="0"/>
              <a:t>i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en-US" sz="1400" b="1" dirty="0" err="1" smtClean="0"/>
              <a:t>S</a:t>
            </a:r>
            <a:r>
              <a:rPr lang="en-US" sz="1000" dirty="0" err="1" smtClean="0"/>
              <a:t>j</a:t>
            </a:r>
            <a:r>
              <a:rPr lang="ru-RU" sz="1400" dirty="0" smtClean="0"/>
              <a:t> в </a:t>
            </a:r>
            <a:r>
              <a:rPr lang="ru-RU" sz="1400" dirty="0" err="1" smtClean="0"/>
              <a:t>ферромагнитном</a:t>
            </a:r>
            <a:r>
              <a:rPr lang="ru-RU" sz="1400" dirty="0" smtClean="0"/>
              <a:t> слое,</a:t>
            </a:r>
            <a:r>
              <a:rPr lang="en-US" sz="1400" dirty="0" smtClean="0"/>
              <a:t> </a:t>
            </a:r>
            <a:r>
              <a:rPr lang="ru-RU" sz="1400" dirty="0" smtClean="0"/>
              <a:t>опосредованное атомом тяжелого металла</a:t>
            </a:r>
            <a:endParaRPr lang="ru-RU" sz="14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4295775" cy="523875"/>
          </a:xfrm>
          <a:prstGeom prst="rect">
            <a:avLst/>
          </a:prstGeom>
          <a:noFill/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авая фигурная скобка 109"/>
          <p:cNvSpPr/>
          <p:nvPr/>
        </p:nvSpPr>
        <p:spPr>
          <a:xfrm>
            <a:off x="1571604" y="1000108"/>
            <a:ext cx="214314" cy="914400"/>
          </a:xfrm>
          <a:prstGeom prst="rightBrace">
            <a:avLst/>
          </a:prstGeom>
          <a:noFill/>
          <a:ln w="15875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1285852" y="1000108"/>
            <a:ext cx="6598869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00B050"/>
                </a:solidFill>
              </a:rPr>
              <a:t>s-d </a:t>
            </a:r>
            <a:r>
              <a:rPr lang="ru-RU" sz="1400" dirty="0" smtClean="0">
                <a:solidFill>
                  <a:srgbClr val="00B050"/>
                </a:solidFill>
              </a:rPr>
              <a:t>обмен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12" name="Правая фигурная скобка 111"/>
          <p:cNvSpPr/>
          <p:nvPr/>
        </p:nvSpPr>
        <p:spPr>
          <a:xfrm>
            <a:off x="3000364" y="1000108"/>
            <a:ext cx="214314" cy="914400"/>
          </a:xfrm>
          <a:prstGeom prst="rightBrace">
            <a:avLst/>
          </a:prstGeom>
          <a:noFill/>
          <a:ln w="15875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2714612" y="1000108"/>
            <a:ext cx="6598869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00B050"/>
                </a:solidFill>
              </a:rPr>
              <a:t>s-d </a:t>
            </a:r>
            <a:r>
              <a:rPr lang="ru-RU" sz="1400" dirty="0" smtClean="0">
                <a:solidFill>
                  <a:srgbClr val="00B050"/>
                </a:solidFill>
              </a:rPr>
              <a:t>обмен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714744" y="1000108"/>
            <a:ext cx="3929090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спин-орбита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17" name="Правая фигурная скобка 116"/>
          <p:cNvSpPr/>
          <p:nvPr/>
        </p:nvSpPr>
        <p:spPr>
          <a:xfrm>
            <a:off x="4104562" y="1142984"/>
            <a:ext cx="285752" cy="571504"/>
          </a:xfrm>
          <a:prstGeom prst="rightBrace">
            <a:avLst/>
          </a:prstGeom>
          <a:noFill/>
          <a:ln w="15875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643182"/>
            <a:ext cx="4019550" cy="714375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500438"/>
            <a:ext cx="2219325" cy="762000"/>
          </a:xfrm>
          <a:prstGeom prst="rect">
            <a:avLst/>
          </a:prstGeom>
          <a:noFill/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2844" y="2143116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Поправка третьего порядка к энергии имеет вид</a:t>
            </a:r>
            <a:endParaRPr lang="ru-RU" sz="1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42844" y="4286256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где</a:t>
            </a:r>
            <a:endParaRPr lang="ru-RU" sz="1600" dirty="0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4295775" cy="561975"/>
          </a:xfrm>
          <a:prstGeom prst="rect">
            <a:avLst/>
          </a:prstGeom>
          <a:noFill/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86454"/>
            <a:ext cx="4533900" cy="609600"/>
          </a:xfrm>
          <a:prstGeom prst="rect">
            <a:avLst/>
          </a:prstGeom>
          <a:noFill/>
        </p:spPr>
      </p:pic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42844" y="5286388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Суммируем по </a:t>
            </a:r>
            <a:endParaRPr lang="ru-RU" sz="1600" dirty="0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8000" y="5346000"/>
            <a:ext cx="247650" cy="276225"/>
          </a:xfrm>
          <a:prstGeom prst="rect">
            <a:avLst/>
          </a:prstGeom>
          <a:noFill/>
        </p:spPr>
      </p:pic>
      <p:cxnSp>
        <p:nvCxnSpPr>
          <p:cNvPr id="142" name="Прямая соединительная линия 141"/>
          <p:cNvCxnSpPr/>
          <p:nvPr/>
        </p:nvCxnSpPr>
        <p:spPr>
          <a:xfrm flipV="1">
            <a:off x="928662" y="3429000"/>
            <a:ext cx="2143140" cy="78581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0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991980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Элементы микроскопической теории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" y="8382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" y="8382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9497" y="47976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" y="903874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" y="12001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" y="10382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06960" y="12001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1" y="15716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1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1" y="6667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1" y="87630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1" y="1247775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1" y="14573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286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287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133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0001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33450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0012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038225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52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04775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423" y="1643050"/>
            <a:ext cx="3489717" cy="2896004"/>
          </a:xfrm>
          <a:prstGeom prst="rect">
            <a:avLst/>
          </a:prstGeom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1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752476"/>
            <a:ext cx="18471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5" rIns="91432" bIns="4571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0" y="6500834"/>
            <a:ext cx="8929750" cy="523210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marL="342900" indent="-342900"/>
            <a:r>
              <a:rPr lang="en-US" sz="1400" dirty="0" smtClean="0"/>
              <a:t>A. </a:t>
            </a:r>
            <a:r>
              <a:rPr lang="en-US" sz="1400" dirty="0" err="1" smtClean="0"/>
              <a:t>Fert</a:t>
            </a:r>
            <a:r>
              <a:rPr lang="en-US" sz="1400" dirty="0" smtClean="0"/>
              <a:t> and P</a:t>
            </a:r>
            <a:r>
              <a:rPr lang="ru-RU" sz="1400" dirty="0" smtClean="0"/>
              <a:t>.</a:t>
            </a:r>
            <a:r>
              <a:rPr lang="en-US" sz="1400" dirty="0" smtClean="0"/>
              <a:t> M. Levy</a:t>
            </a:r>
            <a:r>
              <a:rPr lang="ru-RU" sz="1400" dirty="0" smtClean="0"/>
              <a:t>, </a:t>
            </a:r>
            <a:r>
              <a:rPr lang="en-US" sz="1400" dirty="0" smtClean="0"/>
              <a:t>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 </a:t>
            </a:r>
            <a:r>
              <a:rPr lang="en-US" sz="1400" b="1" dirty="0" smtClean="0"/>
              <a:t>44</a:t>
            </a:r>
            <a:r>
              <a:rPr lang="en-US" sz="1400" dirty="0" smtClean="0"/>
              <a:t>, 1538 </a:t>
            </a:r>
            <a:r>
              <a:rPr lang="ru-RU" sz="1400" dirty="0" smtClean="0"/>
              <a:t>(</a:t>
            </a:r>
            <a:r>
              <a:rPr lang="en-US" sz="1400" dirty="0" smtClean="0"/>
              <a:t>1980</a:t>
            </a:r>
            <a:r>
              <a:rPr lang="ru-RU" sz="1400" dirty="0" smtClean="0"/>
              <a:t>)</a:t>
            </a:r>
          </a:p>
          <a:p>
            <a:pPr marL="342900" lvl="0" indent="-342900"/>
            <a:r>
              <a:rPr lang="en-US" sz="1400" dirty="0"/>
              <a:t> </a:t>
            </a:r>
            <a:endParaRPr lang="ru-RU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142844" y="1285860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Микроскопическая энергия имеет вид</a:t>
            </a:r>
            <a:endParaRPr lang="ru-RU" sz="1600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Рисунок 83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857628"/>
            <a:ext cx="3785734" cy="71438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286348" y="3857628"/>
            <a:ext cx="3714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Обменное взаимодействие между спинами </a:t>
            </a:r>
            <a:r>
              <a:rPr lang="en-US" sz="1400" b="1" dirty="0" smtClean="0"/>
              <a:t>S</a:t>
            </a:r>
            <a:r>
              <a:rPr lang="en-US" sz="1000" dirty="0" smtClean="0"/>
              <a:t>i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en-US" sz="1400" b="1" dirty="0" err="1" smtClean="0"/>
              <a:t>S</a:t>
            </a:r>
            <a:r>
              <a:rPr lang="en-US" sz="1000" dirty="0" err="1" smtClean="0"/>
              <a:t>j</a:t>
            </a:r>
            <a:r>
              <a:rPr lang="ru-RU" sz="1400" dirty="0" smtClean="0"/>
              <a:t> в </a:t>
            </a:r>
            <a:r>
              <a:rPr lang="ru-RU" sz="1400" dirty="0" err="1" smtClean="0"/>
              <a:t>ферромагнитном</a:t>
            </a:r>
            <a:r>
              <a:rPr lang="ru-RU" sz="1400" dirty="0" smtClean="0"/>
              <a:t> слое,</a:t>
            </a:r>
            <a:r>
              <a:rPr lang="en-US" sz="1400" dirty="0" smtClean="0"/>
              <a:t> </a:t>
            </a:r>
            <a:r>
              <a:rPr lang="ru-RU" sz="1400" dirty="0" smtClean="0"/>
              <a:t>опосредованное атомом тяжелого металла</a:t>
            </a:r>
            <a:endParaRPr lang="ru-RU" sz="14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143512"/>
            <a:ext cx="4333875" cy="314325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85720" y="4714884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Переход к модели сплошной среды:</a:t>
            </a:r>
            <a:endParaRPr lang="ru-RU" sz="1600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643182"/>
            <a:ext cx="4972050" cy="609600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429000"/>
            <a:ext cx="2343150" cy="58102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785926"/>
            <a:ext cx="1809750" cy="295275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14282" y="2143116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где</a:t>
            </a:r>
            <a:endParaRPr lang="ru-RU" sz="16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71472" y="4071942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 smtClean="0"/>
              <a:t>– число </a:t>
            </a:r>
            <a:r>
              <a:rPr lang="en-US" sz="1600" i="1" dirty="0" smtClean="0"/>
              <a:t>d-</a:t>
            </a:r>
            <a:r>
              <a:rPr lang="ru-RU" sz="1600" dirty="0" smtClean="0"/>
              <a:t>электронов</a:t>
            </a:r>
            <a:endParaRPr lang="ru-RU" sz="1600" i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143380"/>
            <a:ext cx="219075" cy="27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0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52596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Введение</a:t>
            </a:r>
          </a:p>
          <a:p>
            <a:pPr marL="514350" indent="-514350">
              <a:buAutoNum type="romanUcPeriod"/>
            </a:pPr>
            <a:endParaRPr lang="ru-RU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AutoNum type="romanUcPeriod"/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Взаимодействие </a:t>
            </a:r>
            <a:r>
              <a:rPr lang="ru-RU" sz="2000" dirty="0" err="1" smtClean="0">
                <a:solidFill>
                  <a:schemeClr val="bg1">
                    <a:lumMod val="65000"/>
                  </a:schemeClr>
                </a:solidFill>
              </a:rPr>
              <a:t>Дзялошинского-Мории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(DMI)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структуре ферромагнетик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тяжелый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металл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(FM/HM)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en-US" sz="2000" dirty="0" smtClean="0"/>
              <a:t>II.     </a:t>
            </a:r>
            <a:r>
              <a:rPr lang="ru-RU" sz="2000" dirty="0" err="1" smtClean="0"/>
              <a:t>Киральные</a:t>
            </a:r>
            <a:r>
              <a:rPr lang="ru-RU" sz="2000" dirty="0" smtClean="0"/>
              <a:t> магнитные текстуры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III.    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Невзаимные спиновые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волны и способ измерения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величины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DMI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91914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доклада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90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071546"/>
            <a:ext cx="3357554" cy="227490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Доменная стенка в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FM/HM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143116"/>
            <a:ext cx="4786346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/>
              <a:t>Будем искать намагниченность </a:t>
            </a:r>
            <a:r>
              <a:rPr lang="en-US" sz="1400" dirty="0"/>
              <a:t>FM</a:t>
            </a:r>
            <a:r>
              <a:rPr lang="ru-RU" sz="1400" dirty="0"/>
              <a:t> пленки в виде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71744"/>
            <a:ext cx="4495800" cy="276225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6"/>
          <p:cNvGrpSpPr/>
          <p:nvPr/>
        </p:nvGrpSpPr>
        <p:grpSpPr>
          <a:xfrm>
            <a:off x="285720" y="2928934"/>
            <a:ext cx="8001056" cy="349287"/>
            <a:chOff x="571472" y="3989519"/>
            <a:chExt cx="8001056" cy="338544"/>
          </a:xfrm>
        </p:grpSpPr>
        <p:pic>
          <p:nvPicPr>
            <p:cNvPr id="16406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4038038"/>
              <a:ext cx="628650" cy="238125"/>
            </a:xfrm>
            <a:prstGeom prst="rect">
              <a:avLst/>
            </a:prstGeom>
            <a:noFill/>
          </p:spPr>
        </p:pic>
        <p:grpSp>
          <p:nvGrpSpPr>
            <p:cNvPr id="3" name="Группа 35"/>
            <p:cNvGrpSpPr/>
            <p:nvPr/>
          </p:nvGrpSpPr>
          <p:grpSpPr>
            <a:xfrm>
              <a:off x="571472" y="3989519"/>
              <a:ext cx="8001056" cy="338544"/>
              <a:chOff x="571472" y="3418015"/>
              <a:chExt cx="8001056" cy="338544"/>
            </a:xfrm>
          </p:grpSpPr>
          <p:grpSp>
            <p:nvGrpSpPr>
              <p:cNvPr id="6" name="Группа 33"/>
              <p:cNvGrpSpPr/>
              <p:nvPr/>
            </p:nvGrpSpPr>
            <p:grpSpPr>
              <a:xfrm>
                <a:off x="571472" y="3418015"/>
                <a:ext cx="2643206" cy="338544"/>
                <a:chOff x="1500166" y="3703767"/>
                <a:chExt cx="2643206" cy="338544"/>
              </a:xfrm>
            </p:grpSpPr>
            <p:pic>
              <p:nvPicPr>
                <p:cNvPr id="16403" name="Picture 19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500166" y="3752285"/>
                  <a:ext cx="790575" cy="238125"/>
                </a:xfrm>
                <a:prstGeom prst="rect">
                  <a:avLst/>
                </a:prstGeom>
                <a:noFill/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2285984" y="3703767"/>
                  <a:ext cx="1857388" cy="338544"/>
                </a:xfrm>
                <a:prstGeom prst="rect">
                  <a:avLst/>
                </a:prstGeom>
                <a:noFill/>
              </p:spPr>
              <p:txBody>
                <a:bodyPr wrap="square" lIns="91432" tIns="45715" rIns="91432" bIns="45715" rtlCol="0">
                  <a:spAutoFit/>
                </a:bodyPr>
                <a:lstStyle/>
                <a:p>
                  <a:pPr algn="just"/>
                  <a:r>
                    <a:rPr lang="ru-RU" sz="1400" dirty="0"/>
                    <a:t>–</a:t>
                  </a:r>
                  <a:r>
                    <a:rPr lang="ru-RU" sz="1600" dirty="0"/>
                    <a:t>  </a:t>
                  </a:r>
                  <a:r>
                    <a:rPr lang="ru-RU" sz="1400" dirty="0" err="1"/>
                    <a:t>блоховская</a:t>
                  </a:r>
                  <a:r>
                    <a:rPr lang="ru-RU" sz="1400" dirty="0"/>
                    <a:t> стенка, 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3786182" y="3442108"/>
                <a:ext cx="4786346" cy="307766"/>
              </a:xfrm>
              <a:prstGeom prst="rect">
                <a:avLst/>
              </a:prstGeom>
              <a:noFill/>
            </p:spPr>
            <p:txBody>
              <a:bodyPr wrap="square" lIns="91432" tIns="45715" rIns="91432" bIns="45715" rtlCol="0">
                <a:spAutoFit/>
              </a:bodyPr>
              <a:lstStyle/>
              <a:p>
                <a:pPr algn="just"/>
                <a:r>
                  <a:rPr lang="ru-RU" sz="1400" dirty="0"/>
                  <a:t>–  </a:t>
                </a:r>
                <a:r>
                  <a:rPr lang="ru-RU" sz="1400" dirty="0" err="1"/>
                  <a:t>неелевская</a:t>
                </a:r>
                <a:r>
                  <a:rPr lang="ru-RU" sz="1400" dirty="0"/>
                  <a:t> стенка.</a:t>
                </a:r>
              </a:p>
            </p:txBody>
          </p:sp>
        </p:grpSp>
      </p:grp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48"/>
          <p:cNvGrpSpPr/>
          <p:nvPr/>
        </p:nvGrpSpPr>
        <p:grpSpPr>
          <a:xfrm>
            <a:off x="142844" y="3357562"/>
            <a:ext cx="4786346" cy="307766"/>
            <a:chOff x="285720" y="4500570"/>
            <a:chExt cx="4786346" cy="307766"/>
          </a:xfrm>
        </p:grpSpPr>
        <p:sp>
          <p:nvSpPr>
            <p:cNvPr id="46" name="TextBox 45"/>
            <p:cNvSpPr txBox="1"/>
            <p:nvPr/>
          </p:nvSpPr>
          <p:spPr>
            <a:xfrm>
              <a:off x="285720" y="4500570"/>
              <a:ext cx="4786346" cy="307766"/>
            </a:xfrm>
            <a:prstGeom prst="rect">
              <a:avLst/>
            </a:prstGeom>
            <a:noFill/>
          </p:spPr>
          <p:txBody>
            <a:bodyPr wrap="square" lIns="91432" tIns="45715" rIns="91432" bIns="45715" rtlCol="0">
              <a:spAutoFit/>
            </a:bodyPr>
            <a:lstStyle/>
            <a:p>
              <a:pPr algn="just"/>
              <a:r>
                <a:rPr lang="ru-RU" sz="1400" dirty="0"/>
                <a:t>Уравнение для            и его решение</a:t>
              </a:r>
            </a:p>
          </p:txBody>
        </p:sp>
        <p:pic>
          <p:nvPicPr>
            <p:cNvPr id="16417" name="Picture 3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1604" y="4538264"/>
              <a:ext cx="371475" cy="238125"/>
            </a:xfrm>
            <a:prstGeom prst="rect">
              <a:avLst/>
            </a:prstGeom>
            <a:noFill/>
          </p:spPr>
        </p:pic>
      </p:grp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22" name="Picture 3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786190"/>
            <a:ext cx="3705225" cy="457200"/>
          </a:xfrm>
          <a:prstGeom prst="rect">
            <a:avLst/>
          </a:prstGeom>
          <a:noFill/>
        </p:spPr>
      </p:pic>
      <p:pic>
        <p:nvPicPr>
          <p:cNvPr id="16421" name="Picture 3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429132"/>
            <a:ext cx="3086100" cy="285750"/>
          </a:xfrm>
          <a:prstGeom prst="rect">
            <a:avLst/>
          </a:prstGeom>
          <a:noFill/>
        </p:spPr>
      </p:pic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2844" y="4786322"/>
            <a:ext cx="4786346" cy="307766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400" dirty="0"/>
              <a:t>Вычислим энергию</a:t>
            </a: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Группа 78"/>
          <p:cNvGrpSpPr/>
          <p:nvPr/>
        </p:nvGrpSpPr>
        <p:grpSpPr>
          <a:xfrm>
            <a:off x="1357290" y="5643578"/>
            <a:ext cx="3109924" cy="428625"/>
            <a:chOff x="785786" y="4357694"/>
            <a:chExt cx="3109924" cy="428625"/>
          </a:xfrm>
        </p:grpSpPr>
        <p:grpSp>
          <p:nvGrpSpPr>
            <p:cNvPr id="10" name="Группа 71"/>
            <p:cNvGrpSpPr/>
            <p:nvPr/>
          </p:nvGrpSpPr>
          <p:grpSpPr>
            <a:xfrm>
              <a:off x="785786" y="4427788"/>
              <a:ext cx="1579004" cy="307766"/>
              <a:chOff x="785786" y="4320000"/>
              <a:chExt cx="1579004" cy="307766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785786" y="4320000"/>
                <a:ext cx="642942" cy="307766"/>
              </a:xfrm>
              <a:prstGeom prst="rect">
                <a:avLst/>
              </a:prstGeom>
              <a:noFill/>
            </p:spPr>
            <p:txBody>
              <a:bodyPr wrap="square" lIns="91432" tIns="45715" rIns="91432" bIns="45715" rtlCol="0">
                <a:spAutoFit/>
              </a:bodyPr>
              <a:lstStyle/>
              <a:p>
                <a:pPr algn="just"/>
                <a:r>
                  <a:rPr lang="ru-RU" sz="1400" dirty="0"/>
                  <a:t>, если </a:t>
                </a:r>
              </a:p>
            </p:txBody>
          </p:sp>
          <p:pic>
            <p:nvPicPr>
              <p:cNvPr id="16432" name="Picture 48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57290" y="4357694"/>
                <a:ext cx="828675" cy="238125"/>
              </a:xfrm>
              <a:prstGeom prst="rect">
                <a:avLst/>
              </a:prstGeom>
              <a:noFill/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2160000" y="4320000"/>
                <a:ext cx="204790" cy="307766"/>
              </a:xfrm>
              <a:prstGeom prst="rect">
                <a:avLst/>
              </a:prstGeom>
              <a:noFill/>
            </p:spPr>
            <p:txBody>
              <a:bodyPr wrap="square" lIns="91432" tIns="45715" rIns="91432" bIns="45715" rtlCol="0">
                <a:spAutoFit/>
              </a:bodyPr>
              <a:lstStyle/>
              <a:p>
                <a:pPr algn="just"/>
                <a:r>
                  <a:rPr lang="ru-RU" sz="1400" dirty="0"/>
                  <a:t>и</a:t>
                </a:r>
              </a:p>
            </p:txBody>
          </p:sp>
        </p:grpSp>
        <p:pic>
          <p:nvPicPr>
            <p:cNvPr id="16441" name="Picture 5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4357694"/>
              <a:ext cx="1466850" cy="428625"/>
            </a:xfrm>
            <a:prstGeom prst="rect">
              <a:avLst/>
            </a:prstGeom>
            <a:noFill/>
          </p:spPr>
        </p:pic>
      </p:grp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Рисунок 79" descr="Стенка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0694" y="3929066"/>
            <a:ext cx="3500494" cy="1203560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0" y="633478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A.N. </a:t>
            </a:r>
            <a:r>
              <a:rPr lang="en-US" sz="1400" dirty="0" err="1"/>
              <a:t>Bogdanov</a:t>
            </a:r>
            <a:r>
              <a:rPr lang="en-US" sz="1400" dirty="0"/>
              <a:t> and D.A. </a:t>
            </a:r>
            <a:r>
              <a:rPr lang="en-US" sz="1400" dirty="0" err="1"/>
              <a:t>Yablonskii</a:t>
            </a:r>
            <a:r>
              <a:rPr lang="en-US" sz="1400" dirty="0"/>
              <a:t>, </a:t>
            </a:r>
            <a:r>
              <a:rPr lang="en-US" sz="1400" dirty="0" err="1"/>
              <a:t>Sov</a:t>
            </a:r>
            <a:r>
              <a:rPr lang="en-US" sz="1400" dirty="0"/>
              <a:t>. Phys. JETP </a:t>
            </a:r>
            <a:r>
              <a:rPr lang="en-US" sz="1400" b="1" dirty="0"/>
              <a:t>68</a:t>
            </a:r>
            <a:r>
              <a:rPr lang="en-US" sz="1400" dirty="0"/>
              <a:t>, 101 (1989)</a:t>
            </a:r>
            <a:r>
              <a:rPr lang="ru-RU" sz="1400" dirty="0"/>
              <a:t>.</a:t>
            </a:r>
          </a:p>
          <a:p>
            <a:pPr marL="228600" indent="-228600">
              <a:buAutoNum type="arabicPeriod"/>
            </a:pPr>
            <a:r>
              <a:rPr lang="en-US" sz="1400" dirty="0"/>
              <a:t>S. </a:t>
            </a:r>
            <a:r>
              <a:rPr lang="en-US" sz="1400" dirty="0" err="1"/>
              <a:t>Rohart</a:t>
            </a:r>
            <a:r>
              <a:rPr lang="en-US" sz="1400" dirty="0"/>
              <a:t> and A. </a:t>
            </a:r>
            <a:r>
              <a:rPr lang="en-US" sz="1400" dirty="0" err="1"/>
              <a:t>Thiaville</a:t>
            </a:r>
            <a:r>
              <a:rPr lang="en-US" sz="1400" dirty="0"/>
              <a:t>, Phys. Rev. B </a:t>
            </a:r>
            <a:r>
              <a:rPr lang="en-US" sz="1400" b="1" dirty="0"/>
              <a:t>88</a:t>
            </a:r>
            <a:r>
              <a:rPr lang="en-US" sz="1400" dirty="0"/>
              <a:t>, 184422 (2013).</a:t>
            </a:r>
            <a:endParaRPr lang="ru-RU" sz="1400" dirty="0"/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47" name="Picture 6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214950"/>
            <a:ext cx="3971925" cy="285750"/>
          </a:xfrm>
          <a:prstGeom prst="rect">
            <a:avLst/>
          </a:prstGeom>
          <a:noFill/>
        </p:spPr>
      </p:pic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450" name="Picture 6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000" y="5756628"/>
            <a:ext cx="561975" cy="238125"/>
          </a:xfrm>
          <a:prstGeom prst="rect">
            <a:avLst/>
          </a:prstGeom>
          <a:noFill/>
        </p:spPr>
      </p:pic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214282" y="571480"/>
            <a:ext cx="7358114" cy="1450774"/>
            <a:chOff x="214282" y="428604"/>
            <a:chExt cx="7358114" cy="1450774"/>
          </a:xfrm>
        </p:grpSpPr>
        <p:pic>
          <p:nvPicPr>
            <p:cNvPr id="83" name="Picture 15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928670"/>
              <a:ext cx="4467225" cy="628650"/>
            </a:xfrm>
            <a:prstGeom prst="rect">
              <a:avLst/>
            </a:prstGeom>
            <a:noFill/>
          </p:spPr>
        </p:pic>
        <p:sp>
          <p:nvSpPr>
            <p:cNvPr id="84" name="Правая фигурная скобка 83"/>
            <p:cNvSpPr/>
            <p:nvPr/>
          </p:nvSpPr>
          <p:spPr>
            <a:xfrm>
              <a:off x="1571604" y="428604"/>
              <a:ext cx="155448" cy="914400"/>
            </a:xfrm>
            <a:prstGeom prst="rightBrace">
              <a:avLst/>
            </a:prstGeom>
            <a:noFill/>
            <a:ln w="15875"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28662" y="500042"/>
              <a:ext cx="4786346" cy="307766"/>
            </a:xfrm>
            <a:prstGeom prst="rect">
              <a:avLst/>
            </a:prstGeom>
            <a:noFill/>
          </p:spPr>
          <p:txBody>
            <a:bodyPr wrap="square" lIns="91432" tIns="45715" rIns="91432" bIns="45715" rtlCol="0">
              <a:spAutoFit/>
            </a:bodyPr>
            <a:lstStyle/>
            <a:p>
              <a:pPr algn="just"/>
              <a:r>
                <a:rPr lang="ru-RU" sz="1400" dirty="0" smtClean="0">
                  <a:solidFill>
                    <a:srgbClr val="FF0000"/>
                  </a:solidFill>
                </a:rPr>
                <a:t>обменная энергия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Правая фигурная скобка 85"/>
            <p:cNvSpPr/>
            <p:nvPr/>
          </p:nvSpPr>
          <p:spPr>
            <a:xfrm>
              <a:off x="2500298" y="1214422"/>
              <a:ext cx="142876" cy="571504"/>
            </a:xfrm>
            <a:prstGeom prst="rightBrace">
              <a:avLst/>
            </a:prstGeom>
            <a:noFill/>
            <a:ln w="15875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85918" y="1571612"/>
              <a:ext cx="4786346" cy="307766"/>
            </a:xfrm>
            <a:prstGeom prst="rect">
              <a:avLst/>
            </a:prstGeom>
            <a:noFill/>
          </p:spPr>
          <p:txBody>
            <a:bodyPr wrap="square" lIns="91432" tIns="45715" rIns="91432" bIns="45715" rtlCol="0">
              <a:spAutoFit/>
            </a:bodyPr>
            <a:lstStyle/>
            <a:p>
              <a:pPr algn="just"/>
              <a:r>
                <a:rPr lang="ru-RU" sz="1400" dirty="0" smtClean="0">
                  <a:solidFill>
                    <a:srgbClr val="00B0F0"/>
                  </a:solidFill>
                </a:rPr>
                <a:t>магнитная анизотропия</a:t>
              </a:r>
              <a:endParaRPr lang="ru-RU" sz="1400" dirty="0">
                <a:solidFill>
                  <a:srgbClr val="00B0F0"/>
                </a:solidFill>
              </a:endParaRPr>
            </a:p>
          </p:txBody>
        </p:sp>
        <p:sp>
          <p:nvSpPr>
            <p:cNvPr id="88" name="Правая фигурная скобка 87"/>
            <p:cNvSpPr>
              <a:spLocks noChangeAspect="1"/>
            </p:cNvSpPr>
            <p:nvPr/>
          </p:nvSpPr>
          <p:spPr>
            <a:xfrm>
              <a:off x="3214678" y="642918"/>
              <a:ext cx="72000" cy="457200"/>
            </a:xfrm>
            <a:prstGeom prst="rightBrace">
              <a:avLst/>
            </a:prstGeom>
            <a:noFill/>
            <a:ln w="15875"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86050" y="571480"/>
              <a:ext cx="4786346" cy="307766"/>
            </a:xfrm>
            <a:prstGeom prst="rect">
              <a:avLst/>
            </a:prstGeom>
            <a:noFill/>
          </p:spPr>
          <p:txBody>
            <a:bodyPr wrap="square" lIns="91432" tIns="45715" rIns="91432" bIns="45715" rtlCol="0">
              <a:spAutoFit/>
            </a:bodyPr>
            <a:lstStyle/>
            <a:p>
              <a:pPr algn="just"/>
              <a:r>
                <a:rPr lang="ru-RU" sz="1400" dirty="0" smtClean="0">
                  <a:solidFill>
                    <a:srgbClr val="00B050"/>
                  </a:solidFill>
                </a:rPr>
                <a:t>энергия </a:t>
              </a:r>
              <a:r>
                <a:rPr lang="en-US" sz="1400" dirty="0" smtClean="0">
                  <a:solidFill>
                    <a:srgbClr val="00B050"/>
                  </a:solidFill>
                </a:rPr>
                <a:t>DM</a:t>
              </a:r>
              <a:endParaRPr lang="ru-RU" sz="1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3" name="Рисунок 92" descr="Безымянный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72132" y="3000372"/>
            <a:ext cx="3357586" cy="500066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5500694" y="2928934"/>
            <a:ext cx="3643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Блоховская</a:t>
            </a:r>
            <a:r>
              <a:rPr lang="ru-RU" sz="1400" dirty="0" smtClean="0"/>
              <a:t> и </a:t>
            </a:r>
            <a:r>
              <a:rPr lang="ru-RU" sz="1400" dirty="0" err="1" smtClean="0"/>
              <a:t>неелевская</a:t>
            </a:r>
            <a:r>
              <a:rPr lang="ru-RU" sz="1400" dirty="0" smtClean="0"/>
              <a:t> конфигурации доменной стенки в перпендикулярно намагниченном материале</a:t>
            </a:r>
            <a:endParaRPr lang="ru-RU" sz="14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357694"/>
            <a:ext cx="457200" cy="238125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00" y="5112000"/>
            <a:ext cx="466725" cy="238125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3438656" cy="1520248"/>
          </a:xfrm>
          <a:prstGeom prst="rect">
            <a:avLst/>
          </a:prstGeom>
        </p:spPr>
      </p:pic>
      <p:pic>
        <p:nvPicPr>
          <p:cNvPr id="67" name="Рисунок 66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000372"/>
            <a:ext cx="6471718" cy="321471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C083042-74E5-45DA-9940-5F78F64B1FC7}"/>
              </a:ext>
            </a:extLst>
          </p:cNvPr>
          <p:cNvSpPr txBox="1">
            <a:spLocks/>
          </p:cNvSpPr>
          <p:nvPr/>
        </p:nvSpPr>
        <p:spPr>
          <a:xfrm>
            <a:off x="0" y="151004"/>
            <a:ext cx="9144000" cy="469783"/>
          </a:xfrm>
          <a:prstGeom prst="rect">
            <a:avLst/>
          </a:prstGeom>
        </p:spPr>
        <p:txBody>
          <a:bodyPr vert="horz" lIns="91432" tIns="45715" rIns="91432" bIns="45715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Магнитный </a:t>
            </a:r>
            <a:r>
              <a:rPr lang="ru-RU" sz="2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скирмион</a:t>
            </a:r>
            <a:r>
              <a:rPr lang="ru-RU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FM/HM</a:t>
            </a:r>
            <a:endParaRPr lang="ru-RU" sz="2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Номер слайда 3">
            <a:extLst>
              <a:ext uri="{FF2B5EF4-FFF2-40B4-BE49-F238E27FC236}">
                <a16:creationId xmlns="" xmlns:a16="http://schemas.microsoft.com/office/drawing/2014/main" id="{0224E27E-F9F3-4C69-B0F9-DB7E4BD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000496" y="785794"/>
            <a:ext cx="4786346" cy="33854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just"/>
            <a:r>
              <a:rPr lang="ru-RU" sz="1600" dirty="0"/>
              <a:t>Будем искать намагниченность </a:t>
            </a:r>
            <a:r>
              <a:rPr lang="en-US" sz="1600" dirty="0"/>
              <a:t>FM</a:t>
            </a:r>
            <a:r>
              <a:rPr lang="ru-RU" sz="1600" dirty="0"/>
              <a:t> пленки в виде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57"/>
          <p:cNvGrpSpPr/>
          <p:nvPr/>
        </p:nvGrpSpPr>
        <p:grpSpPr>
          <a:xfrm>
            <a:off x="4071934" y="1643050"/>
            <a:ext cx="4786346" cy="338544"/>
            <a:chOff x="4176000" y="1571612"/>
            <a:chExt cx="4786346" cy="338544"/>
          </a:xfrm>
        </p:grpSpPr>
        <p:sp>
          <p:nvSpPr>
            <p:cNvPr id="49" name="TextBox 48"/>
            <p:cNvSpPr txBox="1"/>
            <p:nvPr/>
          </p:nvSpPr>
          <p:spPr>
            <a:xfrm>
              <a:off x="4176000" y="1571612"/>
              <a:ext cx="4786346" cy="338544"/>
            </a:xfrm>
            <a:prstGeom prst="rect">
              <a:avLst/>
            </a:prstGeom>
            <a:noFill/>
          </p:spPr>
          <p:txBody>
            <a:bodyPr wrap="square" lIns="91432" tIns="45715" rIns="91432" bIns="45715" rtlCol="0">
              <a:spAutoFit/>
            </a:bodyPr>
            <a:lstStyle/>
            <a:p>
              <a:pPr algn="just"/>
              <a:r>
                <a:rPr lang="ru-RU" sz="1600" dirty="0"/>
                <a:t>Уравнение для            имеет вид </a:t>
              </a:r>
            </a:p>
          </p:txBody>
        </p: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8066" y="1638000"/>
              <a:ext cx="371475" cy="238125"/>
            </a:xfrm>
            <a:prstGeom prst="rect">
              <a:avLst/>
            </a:prstGeom>
            <a:noFill/>
          </p:spPr>
        </p:pic>
      </p:grp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43108" y="6427113"/>
            <a:ext cx="43576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ru-RU" sz="1200" dirty="0" smtClean="0"/>
              <a:t>А.Н. Богданов, М.В. Кудинов, Д.А. Яблонский</a:t>
            </a:r>
            <a:r>
              <a:rPr lang="en-US" sz="1200" dirty="0" smtClean="0"/>
              <a:t>, </a:t>
            </a:r>
            <a:r>
              <a:rPr lang="ru-RU" sz="1200" dirty="0" smtClean="0"/>
              <a:t>ФТТ</a:t>
            </a:r>
            <a:r>
              <a:rPr lang="en-US" sz="1200" dirty="0" smtClean="0"/>
              <a:t> </a:t>
            </a:r>
            <a:r>
              <a:rPr lang="ru-RU" sz="1200" b="1" dirty="0" smtClean="0"/>
              <a:t>31</a:t>
            </a:r>
            <a:r>
              <a:rPr lang="en-US" sz="1200" dirty="0" smtClean="0"/>
              <a:t>, </a:t>
            </a:r>
            <a:r>
              <a:rPr lang="ru-RU" sz="1200" dirty="0" smtClean="0"/>
              <a:t>99</a:t>
            </a:r>
            <a:r>
              <a:rPr lang="en-US" sz="1200" dirty="0" smtClean="0"/>
              <a:t> (</a:t>
            </a:r>
            <a:r>
              <a:rPr lang="ru-RU" sz="1200" dirty="0" smtClean="0"/>
              <a:t>1989</a:t>
            </a:r>
            <a:r>
              <a:rPr lang="en-US" sz="1200" dirty="0" smtClean="0"/>
              <a:t>) </a:t>
            </a:r>
            <a:endParaRPr lang="ru-RU" sz="1200" dirty="0"/>
          </a:p>
          <a:p>
            <a:pPr marL="228600" indent="-228600"/>
            <a:endParaRPr lang="ru-RU" sz="10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14422"/>
            <a:ext cx="3619500" cy="314325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214554"/>
            <a:ext cx="5133975" cy="53340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786190"/>
            <a:ext cx="1809750" cy="276225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00372"/>
            <a:ext cx="3676650" cy="59055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solidFill>
            <a:schemeClr val="tx1"/>
          </a:solidFill>
        </a:ln>
        <a:scene3d>
          <a:camera prst="orthographicFront">
            <a:rot lat="0" lon="0" rev="5400000"/>
          </a:camera>
          <a:lightRig rig="threePt" dir="t"/>
        </a:scene3d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24066</TotalTime>
  <Words>995</Words>
  <Application>Microsoft Office PowerPoint</Application>
  <PresentationFormat>Экран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Кузнецов</dc:creator>
  <cp:lastModifiedBy>mikhail5340</cp:lastModifiedBy>
  <cp:revision>764</cp:revision>
  <dcterms:created xsi:type="dcterms:W3CDTF">2022-12-07T09:24:31Z</dcterms:created>
  <dcterms:modified xsi:type="dcterms:W3CDTF">2023-04-27T09:30:38Z</dcterms:modified>
</cp:coreProperties>
</file>