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66" r:id="rId3"/>
    <p:sldId id="267" r:id="rId4"/>
    <p:sldId id="257" r:id="rId5"/>
    <p:sldId id="258" r:id="rId6"/>
    <p:sldId id="259" r:id="rId7"/>
    <p:sldId id="269" r:id="rId8"/>
    <p:sldId id="270" r:id="rId9"/>
    <p:sldId id="260" r:id="rId10"/>
    <p:sldId id="261" r:id="rId11"/>
    <p:sldId id="262" r:id="rId12"/>
    <p:sldId id="271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7588D-27D1-49DD-9453-C3F8EA32131D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B8ECA-0B1C-4CE8-9711-9ECC0A56C9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dfonline.com/author/Chkhalo,+N+I" TargetMode="External"/><Relationship Id="rId7" Type="http://schemas.openxmlformats.org/officeDocument/2006/relationships/hyperlink" Target="http://www.tandfonline.com/author/Pariev,+D+E" TargetMode="External"/><Relationship Id="rId2" Type="http://schemas.openxmlformats.org/officeDocument/2006/relationships/hyperlink" Target="http://www.tandfonline.com/author/Malyshev,+I+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ndfonline.com/author/Salashchenko,+N+N" TargetMode="External"/><Relationship Id="rId5" Type="http://schemas.openxmlformats.org/officeDocument/2006/relationships/hyperlink" Target="http://www.tandfonline.com/author/Toropov,+M+N" TargetMode="External"/><Relationship Id="rId4" Type="http://schemas.openxmlformats.org/officeDocument/2006/relationships/hyperlink" Target="http://www.tandfonline.com/author/Akhsahalian,+A+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285860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Измерение формы многослойных рентгеновских зеркал на основе фигур вращения второго порядка с помощью интерферометра с дифракционной волной сравнения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4488428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Малышев И.В., Чхало Н.И., Ахсахалян А.Д., Торопов М.Н.</a:t>
            </a:r>
          </a:p>
          <a:p>
            <a:pPr algn="ctr"/>
            <a:r>
              <a:rPr lang="ru-RU" dirty="0" smtClean="0"/>
              <a:t>130 отдел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54890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06" y="71414"/>
            <a:ext cx="55006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Интерферограмма и волновые аберрации эллипсоида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143488"/>
            <a:ext cx="3929058" cy="1714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4500570"/>
            <a:ext cx="278608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Аберрации источников 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наблюдательной системы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4"/>
          <a:srcRect l="9091" t="35389" r="10606"/>
          <a:stretch>
            <a:fillRect/>
          </a:stretch>
        </p:blipFill>
        <p:spPr bwMode="auto">
          <a:xfrm>
            <a:off x="5286380" y="1714488"/>
            <a:ext cx="3786214" cy="378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58050" y="5572140"/>
            <a:ext cx="17145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RMS=0.577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мкм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PV=3.34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976" y="925281"/>
            <a:ext cx="31433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Восстановленная форма поверхности эллипсоида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2" name="Рисунок 1"/>
          <p:cNvPicPr>
            <a:picLocks noChangeAspect="1" noChangeArrowheads="1"/>
          </p:cNvPicPr>
          <p:nvPr/>
        </p:nvPicPr>
        <p:blipFill>
          <a:blip r:embed="rId2"/>
          <a:srcRect l="12025" t="18814" r="42091" b="21083"/>
          <a:stretch>
            <a:fillRect/>
          </a:stretch>
        </p:blipFill>
        <p:spPr bwMode="auto">
          <a:xfrm>
            <a:off x="1357290" y="892393"/>
            <a:ext cx="6357982" cy="467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57158" y="220784"/>
            <a:ext cx="850112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ea typeface="Times New Roman"/>
              </a:rPr>
              <a:t>Сравнение центрального сечения зеркала, измеренного на ИДВС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(красный) </a:t>
            </a:r>
            <a:r>
              <a:rPr lang="ru-RU" sz="2000" dirty="0" smtClean="0">
                <a:latin typeface="Times New Roman"/>
                <a:ea typeface="Times New Roman"/>
              </a:rPr>
              <a:t>и ИБС </a:t>
            </a:r>
            <a:r>
              <a:rPr lang="en-US" sz="2000" dirty="0" smtClean="0">
                <a:latin typeface="Times New Roman"/>
                <a:ea typeface="Times New Roman"/>
              </a:rPr>
              <a:t>Zygo</a:t>
            </a:r>
            <a:r>
              <a:rPr lang="ru-RU" sz="2000" dirty="0" smtClean="0">
                <a:latin typeface="Times New Roman"/>
                <a:ea typeface="Times New Roman"/>
              </a:rPr>
              <a:t> (чёрный) и разность между ними </a:t>
            </a:r>
            <a:r>
              <a:rPr lang="ru-RU" sz="20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(зелёный)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560065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=70нм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3428992" y="5700289"/>
            <a:ext cx="584208" cy="2290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071934" y="5597270"/>
            <a:ext cx="4929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(70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нм/15мм) ≈ 4мкрад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точность совпадения результатов ИДВС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Zygo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5500694" y="2143116"/>
            <a:ext cx="2143140" cy="5715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00958" y="1883623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Складки на многослойном зеркале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428860" y="2374876"/>
            <a:ext cx="4363670" cy="2482884"/>
            <a:chOff x="3549636" y="2406636"/>
            <a:chExt cx="4363670" cy="2482884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2">
              <a:lum bright="-9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926" t="29938" r="35462" b="21340"/>
            <a:stretch>
              <a:fillRect/>
            </a:stretch>
          </p:blipFill>
          <p:spPr bwMode="auto">
            <a:xfrm>
              <a:off x="3549636" y="2406636"/>
              <a:ext cx="2008215" cy="2482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Прямая со стрелкой 12"/>
            <p:cNvCxnSpPr/>
            <p:nvPr/>
          </p:nvCxnSpPr>
          <p:spPr>
            <a:xfrm>
              <a:off x="4932040" y="2636912"/>
              <a:ext cx="0" cy="18002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headEnd type="arrow"/>
              <a:tailEnd type="arrow"/>
            </a:ln>
            <a:effectLst/>
          </p:spPr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lum bright="25000" contrast="39000"/>
            </a:blip>
            <a:srcRect l="11862" t="9730" r="59357" b="25371"/>
            <a:stretch>
              <a:fillRect/>
            </a:stretch>
          </p:blipFill>
          <p:spPr bwMode="auto">
            <a:xfrm flipH="1">
              <a:off x="5667390" y="2443149"/>
              <a:ext cx="1898676" cy="244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5010156" y="3274544"/>
              <a:ext cx="867367" cy="3693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00</a:t>
              </a: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μ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6972913" y="2646962"/>
              <a:ext cx="0" cy="18002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045939" y="3311057"/>
              <a:ext cx="867367" cy="3693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00</a:t>
              </a:r>
              <a:r>
                <a:rPr kumimoji="0" lang="el-G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μ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57488" y="925281"/>
            <a:ext cx="36433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Изображение 5мкм круглого источника,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=532нм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3174" y="19288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Эксперимент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43438" y="19288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Расчёт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643042" y="548856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Эллипсоид может использоваться с 100мкм источниками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23881"/>
          <a:stretch>
            <a:fillRect/>
          </a:stretch>
        </p:blipFill>
        <p:spPr bwMode="auto">
          <a:xfrm>
            <a:off x="285720" y="1928802"/>
            <a:ext cx="4071934" cy="3286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4348171" cy="35004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4348" y="1285860"/>
            <a:ext cx="32147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измерения параболоида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142984"/>
            <a:ext cx="32861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измерения гиперболоида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428604"/>
            <a:ext cx="16430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642918"/>
            <a:ext cx="814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 основе ИДВС предложена методика измерений формы МРЗ в виде фигур вращения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 порядка (эллипсоидов, гиперболоидов, параболоидов)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Измерена форма поверхности эллипсоида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Результаты измерений на ИДВС и ИБС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Zygo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совпали с точностью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 мкрад, что связано с точностью сшивки кадров на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Zygo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с латеральным разрешением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ИДВС, составившем в данной схеме 5мм. Для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измерения формы зеркала с латеральным разрешением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&lt; 5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мм нужно работать в фазовом режиме интерферометра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Ожидаемая точность измерения ИДВС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&lt; 1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мкрад при типичных требованиях к точности формы зеркал в 10 мкрад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503807"/>
            <a:ext cx="9144000" cy="13542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Surface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shape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measurement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mirrors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in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form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rotation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figures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by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using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point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diffraction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interferometer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2"/>
              </a:rPr>
              <a:t>I. V. Malyshev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3"/>
              </a:rPr>
              <a:t>N. I.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3"/>
              </a:rPr>
              <a:t>Chkhalo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4"/>
              </a:rPr>
              <a:t>A. D.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4"/>
              </a:rPr>
              <a:t>Akhsahalian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5"/>
              </a:rPr>
              <a:t>M. N.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5"/>
              </a:rPr>
              <a:t>Toropov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6"/>
              </a:rPr>
              <a:t>N. N.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6"/>
              </a:rPr>
              <a:t>Salashchenko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&amp;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7"/>
              </a:rPr>
              <a:t>D. E.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7"/>
              </a:rPr>
              <a:t>Pariev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Pages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1-9 |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Received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15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Jun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2016,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Accepted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19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Sep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2016,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Published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online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: 17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Oct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 2016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http://dx.doi.org/10.1080/09500340.2016.1241440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1414"/>
            <a:ext cx="664373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МРЗ на основе фигур вращения 2-го порядка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(эллипсоидов, параболоидов и гиперболоидов)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501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Брегга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2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d∙sin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0.2нм 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1нм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означает,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0.1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˚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5˚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фокусировки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таких скользящих лучей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используются зеркала на основе фигур вращения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             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 a/b &lt;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5000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– 5000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фронт интерферометров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сферический 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786578" y="128586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5000" t="42500" r="54531" b="15833"/>
          <a:stretch>
            <a:fillRect/>
          </a:stretch>
        </p:blipFill>
        <p:spPr bwMode="auto">
          <a:xfrm>
            <a:off x="5214942" y="3714752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32" y="2799750"/>
            <a:ext cx="521497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измерения формы поверхности 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 оптическая профилометрия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(измерение только сечений)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Интерферометрия  по нормали: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На классических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инт-х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корректорами волнового фронта – цилиндрическими линзами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На ИБС без корректоров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Недостатки а) и б): измерение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небольших областей и их сшивка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невозможность измерять замкнутые </a:t>
            </a:r>
            <a:r>
              <a:rPr lang="ru-RU" i="1" u="sng" dirty="0" err="1" smtClean="0">
                <a:latin typeface="Times New Roman" pitchFamily="18" charset="0"/>
                <a:cs typeface="Times New Roman" pitchFamily="18" charset="0"/>
              </a:rPr>
              <a:t>элипсоиды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sag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mer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Интерферометрия под скользящими углами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(нет сшивки, но чувствительность низкая)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14942" y="348829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00232" y="207167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571612"/>
            <a:ext cx="7286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 рентгеновских источников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 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мкм, чаще около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мкм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Характерное расстояние между источником и зеркалом в лабораторных установках = 1 м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мкм/1м)=10мкрад    - для 10мкм источников  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0мкм/1м)=100мкрад    - для 100мкм источников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0166" y="500042"/>
            <a:ext cx="71851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Требование на точность формы МРЗ на основе фигур вращения</a:t>
            </a:r>
            <a:endParaRPr lang="ru-RU" sz="20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500562" y="300037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85828"/>
            <a:ext cx="6885457" cy="447199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5401591"/>
            <a:ext cx="77867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лазер с диодной накачкой и 2й гармоникой,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 завода излучения в оптоволокно, 3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делитель пучка и поляризационные контроллеры,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первый оптоволоконный источник сферической волны, 5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изучаемый эллипсоид вращения,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второй источник, 7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наблюдательная система, 8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CCD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камера;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схема измерений аберраций источников и наблюдательной системы.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71414"/>
            <a:ext cx="68580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измерений формы поверхности эллипсоида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ИДВС под скользящими углами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572560" cy="204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142852"/>
            <a:ext cx="600079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Предел точности ИДВС при измерении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эллипсоида  под скользящими углами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56324"/>
            <a:ext cx="8786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Связь высоты ступеньки на зеркале и на изображении:</a:t>
            </a:r>
          </a:p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w/2sin(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≈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2˚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Точность ИДВС: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∆PV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1нм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∙30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нм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 r="3125"/>
          <a:stretch>
            <a:fillRect/>
          </a:stretch>
        </p:blipFill>
        <p:spPr bwMode="auto">
          <a:xfrm>
            <a:off x="142908" y="1000108"/>
            <a:ext cx="8858248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735811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/>
                <a:ea typeface="Times New Roman"/>
              </a:rPr>
              <a:t>Связь точек на изображении и точек на измеряемой поверхности</a:t>
            </a:r>
            <a:endParaRPr lang="ru-RU" sz="20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18591" y="4643446"/>
            <a:ext cx="55821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измеряемая поверхность эллипсоида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плоскость объектов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плоскость изображения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наблюдательная система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координаты точек на </a:t>
            </a:r>
            <a:r>
              <a:rPr lang="ru-RU" sz="1600" dirty="0" smtClean="0">
                <a:latin typeface="Times New Roman"/>
                <a:ea typeface="Times New Roman"/>
              </a:rPr>
              <a:t>измеряемой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координаты точек, которые видим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072188" y="4354536"/>
          <a:ext cx="2679700" cy="2432050"/>
        </p:xfrm>
        <a:graphic>
          <a:graphicData uri="http://schemas.openxmlformats.org/presentationml/2006/ole">
            <p:oleObj spid="_x0000_s15377" name="Equation" r:id="rId4" imgW="1790640" imgH="1625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6429420" cy="2736107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28728" y="428604"/>
            <a:ext cx="650085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измерений эллипсоида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ошибками установки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ΔХ, ΔУ, ΔZ,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Δα, Δβ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координатами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00636"/>
            <a:ext cx="3448050" cy="13188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4488428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Интерферограмма в номинальной системе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215238" cy="535785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10002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Интерферограммы и аберрации, соответствующие ошибкам установки эллипсоида: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ΔХ=0.2мм или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=0.11°; б) 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=0.2мм или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=0.11°; с) 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=0.5мм.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Белая линия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контур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интерферограммы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номинальной системе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4693" t="19658" r="9567" b="15670"/>
          <a:stretch>
            <a:fillRect/>
          </a:stretch>
        </p:blipFill>
        <p:spPr bwMode="auto">
          <a:xfrm>
            <a:off x="1000100" y="857232"/>
            <a:ext cx="7207561" cy="41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3806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1 – </a:t>
            </a:r>
            <a:r>
              <a:rPr lang="en-US" dirty="0" smtClean="0">
                <a:latin typeface="Times New Roman"/>
                <a:ea typeface="Times New Roman"/>
              </a:rPr>
              <a:t>Ng</a:t>
            </a:r>
            <a:r>
              <a:rPr lang="ru-RU" dirty="0" smtClean="0">
                <a:latin typeface="Times New Roman"/>
                <a:ea typeface="Times New Roman"/>
              </a:rPr>
              <a:t>: </a:t>
            </a:r>
            <a:r>
              <a:rPr lang="en-US" dirty="0" smtClean="0">
                <a:latin typeface="Times New Roman"/>
                <a:ea typeface="Times New Roman"/>
              </a:rPr>
              <a:t>YAG</a:t>
            </a:r>
            <a:r>
              <a:rPr lang="ru-RU" dirty="0" smtClean="0">
                <a:latin typeface="Times New Roman"/>
                <a:ea typeface="Times New Roman"/>
              </a:rPr>
              <a:t> лазер, 2 – система завода излучения в оптоволокно, 3 – делитель пучка и поляризационный контроллер, 4 – первый оптоволоконный источник сферической волны, 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5 – измеряемый эллипсоид вращения, 6 – второй источник, 7 – наблюдательная система, 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8 – </a:t>
            </a:r>
            <a:r>
              <a:rPr lang="en-US" dirty="0" smtClean="0">
                <a:latin typeface="Times New Roman"/>
                <a:ea typeface="Times New Roman"/>
              </a:rPr>
              <a:t>CCD</a:t>
            </a:r>
            <a:r>
              <a:rPr lang="ru-RU" dirty="0" smtClean="0">
                <a:latin typeface="Times New Roman"/>
                <a:ea typeface="Times New Roman"/>
              </a:rPr>
              <a:t> камера; </a:t>
            </a:r>
            <a:r>
              <a:rPr lang="en-US" dirty="0" smtClean="0">
                <a:latin typeface="Times New Roman"/>
                <a:ea typeface="Times New Roman"/>
              </a:rPr>
              <a:t>b</a:t>
            </a:r>
            <a:r>
              <a:rPr lang="ru-RU" dirty="0" smtClean="0">
                <a:latin typeface="Times New Roman"/>
                <a:ea typeface="Times New Roman"/>
              </a:rPr>
              <a:t>) - фотография эллипсоида вращения.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1253"/>
            <a:ext cx="85725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/>
                <a:ea typeface="Times New Roman"/>
              </a:rPr>
              <a:t>Измерения формы поверхности эллипсоида вращения на ИДВС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413</TotalTime>
  <Words>688</Words>
  <PresentationFormat>Экран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Поток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malyshev</cp:lastModifiedBy>
  <cp:revision>120</cp:revision>
  <dcterms:modified xsi:type="dcterms:W3CDTF">2016-11-10T11:55:26Z</dcterms:modified>
</cp:coreProperties>
</file>