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66" r:id="rId2"/>
    <p:sldId id="306" r:id="rId3"/>
    <p:sldId id="273" r:id="rId4"/>
    <p:sldId id="279" r:id="rId5"/>
    <p:sldId id="297" r:id="rId6"/>
    <p:sldId id="278" r:id="rId7"/>
    <p:sldId id="280" r:id="rId8"/>
    <p:sldId id="299" r:id="rId9"/>
    <p:sldId id="300" r:id="rId10"/>
    <p:sldId id="281" r:id="rId11"/>
    <p:sldId id="282" r:id="rId12"/>
    <p:sldId id="283" r:id="rId13"/>
    <p:sldId id="286" r:id="rId14"/>
    <p:sldId id="287" r:id="rId15"/>
    <p:sldId id="284" r:id="rId16"/>
    <p:sldId id="285" r:id="rId17"/>
    <p:sldId id="277" r:id="rId18"/>
    <p:sldId id="301" r:id="rId19"/>
    <p:sldId id="268" r:id="rId20"/>
    <p:sldId id="303" r:id="rId21"/>
    <p:sldId id="261" r:id="rId22"/>
    <p:sldId id="262" r:id="rId23"/>
    <p:sldId id="304" r:id="rId24"/>
    <p:sldId id="264" r:id="rId25"/>
    <p:sldId id="271" r:id="rId26"/>
    <p:sldId id="289" r:id="rId27"/>
    <p:sldId id="293" r:id="rId28"/>
    <p:sldId id="294" r:id="rId29"/>
    <p:sldId id="295" r:id="rId30"/>
    <p:sldId id="305" r:id="rId31"/>
    <p:sldId id="26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F3824-80A0-4E11-A91D-F448EFCC5679}" type="datetimeFigureOut">
              <a:rPr lang="ru-RU" smtClean="0"/>
              <a:pPr/>
              <a:t>14.04.2022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68C66-F88B-49C1-9FFF-BFA326A6041C}" type="slidenum">
              <a:rPr lang="ru-RU" smtClean="0"/>
              <a:pPr/>
              <a:t>‹#›</a:t>
            </a:fld>
            <a:endParaRPr lang="ru-RU"/>
          </a:p>
        </p:txBody>
      </p:sp>
    </p:spTree>
    <p:extLst>
      <p:ext uri="{BB962C8B-B14F-4D97-AF65-F5344CB8AC3E}">
        <p14:creationId xmlns:p14="http://schemas.microsoft.com/office/powerpoint/2010/main" xmlns="" val="14891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F68C66-F88B-49C1-9FFF-BFA326A6041C}" type="slidenum">
              <a:rPr lang="ru-RU" smtClean="0"/>
              <a:pPr/>
              <a:t>10</a:t>
            </a:fld>
            <a:endParaRPr lang="ru-RU"/>
          </a:p>
        </p:txBody>
      </p:sp>
    </p:spTree>
    <p:extLst>
      <p:ext uri="{BB962C8B-B14F-4D97-AF65-F5344CB8AC3E}">
        <p14:creationId xmlns:p14="http://schemas.microsoft.com/office/powerpoint/2010/main" xmlns="" val="44331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B97C17-3F55-485B-B1EA-3B424DC7970C}" type="datetime1">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B83A29-9CBF-4420-8215-BBBFE76C413E}" type="datetime1">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91561C-ECCF-46F9-80BA-2EB531131C47}" type="datetime1">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AF9513-3302-4D27-A520-765D860DFFDB}" type="datetime1">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FF7A77-38CC-444B-A931-78D08735010F}" type="datetime1">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ED22BE-037C-4013-AFF8-62685B6B96B4}" type="datetime1">
              <a:rPr lang="ru-RU" smtClean="0"/>
              <a:pPr/>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1E092B-7039-4355-8025-606EF147D060}" type="datetime1">
              <a:rPr lang="ru-RU" smtClean="0"/>
              <a:pPr/>
              <a:t>14.04.2022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2CB87-3273-4A1F-AC7F-A3E29A038862}" type="datetime1">
              <a:rPr lang="ru-RU" smtClean="0"/>
              <a:pPr/>
              <a:t>14.04.2022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762D4B-649B-445F-B092-51480DD47D47}" type="datetime1">
              <a:rPr lang="ru-RU" smtClean="0"/>
              <a:pPr/>
              <a:t>14.04.2022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366B78-177B-4932-9F8F-6932363C904E}" type="datetime1">
              <a:rPr lang="ru-RU" smtClean="0"/>
              <a:pPr/>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7FE5CA-A303-4429-AEC2-5EB6B59E5617}" type="datetime1">
              <a:rPr lang="ru-RU" smtClean="0"/>
              <a:pPr/>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E72CF-E82F-4B07-AA02-A46740393748}" type="datetime1">
              <a:rPr lang="ru-RU" smtClean="0"/>
              <a:pPr/>
              <a:t>14.04.2022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
          <p:cNvSpPr txBox="1">
            <a:spLocks noChangeArrowheads="1"/>
          </p:cNvSpPr>
          <p:nvPr/>
        </p:nvSpPr>
        <p:spPr bwMode="auto">
          <a:xfrm>
            <a:off x="533400" y="1143000"/>
            <a:ext cx="8229600" cy="820674"/>
          </a:xfrm>
          <a:prstGeom prst="rect">
            <a:avLst/>
          </a:prstGeom>
          <a:noFill/>
          <a:ln w="25400">
            <a:noFill/>
            <a:prstDash val="lgDash"/>
            <a:miter lim="800000"/>
            <a:headEnd/>
            <a:tailEnd/>
          </a:ln>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ru-RU" sz="3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Магнитные </a:t>
            </a:r>
            <a:r>
              <a:rPr kumimoji="0" lang="ru-RU" sz="3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мемристоры</a:t>
            </a:r>
            <a:endParaRPr kumimoji="0" lang="ru-RU" sz="3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9" name="Text Box 6"/>
          <p:cNvSpPr txBox="1">
            <a:spLocks noChangeArrowheads="1"/>
          </p:cNvSpPr>
          <p:nvPr/>
        </p:nvSpPr>
        <p:spPr bwMode="auto">
          <a:xfrm>
            <a:off x="2143108" y="2571744"/>
            <a:ext cx="4924425" cy="1305165"/>
          </a:xfrm>
          <a:prstGeom prst="rect">
            <a:avLst/>
          </a:prstGeom>
          <a:noFill/>
          <a:ln w="25400">
            <a:noFill/>
            <a:prstDash val="lgDash"/>
            <a:miter lim="800000"/>
            <a:headEnd/>
            <a:tailEnd/>
          </a:ln>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ru-RU"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ru-RU" sz="2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Пашенькин</a:t>
            </a:r>
            <a:r>
              <a:rPr kumimoji="0" lang="ru-RU"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И. Ю.</a:t>
            </a:r>
          </a:p>
        </p:txBody>
      </p:sp>
      <p:sp>
        <p:nvSpPr>
          <p:cNvPr id="20" name="Text Box 6"/>
          <p:cNvSpPr txBox="1">
            <a:spLocks noChangeArrowheads="1"/>
          </p:cNvSpPr>
          <p:nvPr/>
        </p:nvSpPr>
        <p:spPr bwMode="auto">
          <a:xfrm>
            <a:off x="476250" y="5681663"/>
            <a:ext cx="8229600" cy="646331"/>
          </a:xfrm>
          <a:prstGeom prst="rect">
            <a:avLst/>
          </a:prstGeom>
          <a:noFill/>
          <a:ln w="25400">
            <a:noFill/>
            <a:prstDash val="lgDash"/>
            <a:miter lim="800000"/>
            <a:headEnd/>
            <a:tailEnd/>
          </a:ln>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2022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53200" y="6357958"/>
            <a:ext cx="2133600" cy="365125"/>
          </a:xfrm>
        </p:spPr>
        <p:txBody>
          <a:bodyPr/>
          <a:lstStyle/>
          <a:p>
            <a:fld id="{725C68B6-61C2-468F-89AB-4B9F7531AA68}" type="slidenum">
              <a:rPr lang="ru-RU" smtClean="0"/>
              <a:pPr/>
              <a:t>10</a:t>
            </a:fld>
            <a:endParaRPr lang="ru-RU" dirty="0"/>
          </a:p>
        </p:txBody>
      </p:sp>
      <p:sp>
        <p:nvSpPr>
          <p:cNvPr id="6"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428596" y="692696"/>
            <a:ext cx="8072494" cy="923330"/>
          </a:xfrm>
          <a:prstGeom prst="rect">
            <a:avLst/>
          </a:prstGeom>
        </p:spPr>
        <p:txBody>
          <a:bodyPr wrap="square">
            <a:spAutoFit/>
          </a:bodyPr>
          <a:lstStyle/>
          <a:p>
            <a:r>
              <a:rPr lang="ru-RU" b="1" dirty="0" smtClean="0">
                <a:latin typeface="Arial" pitchFamily="34" charset="0"/>
                <a:cs typeface="Arial" pitchFamily="34" charset="0"/>
              </a:rPr>
              <a:t>- Механизм </a:t>
            </a:r>
            <a:r>
              <a:rPr lang="ru-RU" b="1" dirty="0">
                <a:latin typeface="Arial" pitchFamily="34" charset="0"/>
                <a:cs typeface="Arial" pitchFamily="34" charset="0"/>
              </a:rPr>
              <a:t>электрохимической </a:t>
            </a:r>
            <a:r>
              <a:rPr lang="ru-RU" b="1" dirty="0" smtClean="0">
                <a:latin typeface="Arial" pitchFamily="34" charset="0"/>
                <a:cs typeface="Arial" pitchFamily="34" charset="0"/>
              </a:rPr>
              <a:t>металлизации </a:t>
            </a:r>
            <a:r>
              <a:rPr lang="ru-RU" dirty="0">
                <a:latin typeface="Arial" pitchFamily="34" charset="0"/>
                <a:cs typeface="Arial" pitchFamily="34" charset="0"/>
              </a:rPr>
              <a:t>(</a:t>
            </a:r>
            <a:r>
              <a:rPr lang="ru-RU" dirty="0" err="1">
                <a:latin typeface="Arial" pitchFamily="34" charset="0"/>
                <a:cs typeface="Arial" pitchFamily="34" charset="0"/>
              </a:rPr>
              <a:t>conductive</a:t>
            </a:r>
            <a:r>
              <a:rPr lang="ru-RU" dirty="0">
                <a:latin typeface="Arial" pitchFamily="34" charset="0"/>
                <a:cs typeface="Arial" pitchFamily="34" charset="0"/>
              </a:rPr>
              <a:t> </a:t>
            </a:r>
            <a:r>
              <a:rPr lang="ru-RU" dirty="0" err="1">
                <a:latin typeface="Arial" pitchFamily="34" charset="0"/>
                <a:cs typeface="Arial" pitchFamily="34" charset="0"/>
              </a:rPr>
              <a:t>bridge</a:t>
            </a:r>
            <a:r>
              <a:rPr lang="ru-RU" dirty="0">
                <a:latin typeface="Arial" pitchFamily="34" charset="0"/>
                <a:cs typeface="Arial" pitchFamily="34" charset="0"/>
              </a:rPr>
              <a:t> </a:t>
            </a:r>
            <a:r>
              <a:rPr lang="ru-RU" dirty="0" err="1">
                <a:latin typeface="Arial" pitchFamily="34" charset="0"/>
                <a:cs typeface="Arial" pitchFamily="34" charset="0"/>
              </a:rPr>
              <a:t>random</a:t>
            </a:r>
            <a:r>
              <a:rPr lang="ru-RU" dirty="0">
                <a:latin typeface="Arial" pitchFamily="34" charset="0"/>
                <a:cs typeface="Arial" pitchFamily="34" charset="0"/>
              </a:rPr>
              <a:t> </a:t>
            </a:r>
            <a:r>
              <a:rPr lang="ru-RU" dirty="0" err="1">
                <a:latin typeface="Arial" pitchFamily="34" charset="0"/>
                <a:cs typeface="Arial" pitchFamily="34" charset="0"/>
              </a:rPr>
              <a:t>access</a:t>
            </a:r>
            <a:r>
              <a:rPr lang="ru-RU" dirty="0">
                <a:latin typeface="Arial" pitchFamily="34" charset="0"/>
                <a:cs typeface="Arial" pitchFamily="34" charset="0"/>
              </a:rPr>
              <a:t> </a:t>
            </a:r>
            <a:r>
              <a:rPr lang="ru-RU" dirty="0" err="1">
                <a:latin typeface="Arial" pitchFamily="34" charset="0"/>
                <a:cs typeface="Arial" pitchFamily="34" charset="0"/>
              </a:rPr>
              <a:t>memory</a:t>
            </a:r>
            <a:r>
              <a:rPr lang="ru-RU" dirty="0">
                <a:latin typeface="Arial" pitchFamily="34" charset="0"/>
                <a:cs typeface="Arial" pitchFamily="34" charset="0"/>
              </a:rPr>
              <a:t>, </a:t>
            </a:r>
            <a:r>
              <a:rPr lang="ru-RU" dirty="0" smtClean="0">
                <a:latin typeface="Arial" pitchFamily="34" charset="0"/>
                <a:cs typeface="Arial" pitchFamily="34" charset="0"/>
              </a:rPr>
              <a:t>CBRAM, </a:t>
            </a:r>
            <a:r>
              <a:rPr lang="en-US" dirty="0" smtClean="0">
                <a:latin typeface="Arial" pitchFamily="34" charset="0"/>
                <a:cs typeface="Arial" pitchFamily="34" charset="0"/>
              </a:rPr>
              <a:t>ECMRAM</a:t>
            </a:r>
            <a:r>
              <a:rPr lang="ru-RU" dirty="0" smtClean="0">
                <a:latin typeface="Arial" pitchFamily="34" charset="0"/>
                <a:cs typeface="Arial" pitchFamily="34" charset="0"/>
              </a:rPr>
              <a:t>).</a:t>
            </a:r>
            <a:endParaRPr lang="ru-RU" dirty="0" smtClean="0">
              <a:latin typeface="Arial" pitchFamily="34" charset="0"/>
              <a:cs typeface="Arial" pitchFamily="34" charset="0"/>
            </a:endParaRPr>
          </a:p>
          <a:p>
            <a:endParaRPr lang="ru-RU" dirty="0">
              <a:latin typeface="Arial" pitchFamily="34" charset="0"/>
              <a:cs typeface="Arial" pitchFamily="34" charset="0"/>
            </a:endParaRPr>
          </a:p>
        </p:txBody>
      </p:sp>
      <p:sp>
        <p:nvSpPr>
          <p:cNvPr id="8" name="Rectangle 1"/>
          <p:cNvSpPr>
            <a:spLocks noChangeArrowheads="1"/>
          </p:cNvSpPr>
          <p:nvPr/>
        </p:nvSpPr>
        <p:spPr bwMode="auto">
          <a:xfrm>
            <a:off x="107504" y="1325086"/>
            <a:ext cx="903649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Изолирующие материалы:</a:t>
            </a:r>
            <a:r>
              <a:rPr lang="ru-RU" sz="1600" dirty="0">
                <a:latin typeface="Arial" pitchFamily="34" charset="0"/>
                <a:cs typeface="Arial" pitchFamily="34" charset="0"/>
              </a:rPr>
              <a:t> </a:t>
            </a:r>
            <a:endParaRPr lang="ru-RU" sz="1600" dirty="0" smtClean="0">
              <a:latin typeface="Arial" pitchFamily="34"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твердые электролиты, в том числе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халькогениды</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Cu</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Zn</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Cd</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GeS</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GeSe</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GeTe</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галогениды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AgI</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RbAg</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др.;</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оксиды, действующие как твердые электролиты, например, Ta</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Sb</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ZrO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HfO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ZrO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SrTiO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ZnO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др.;</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Активный электрод:</a:t>
            </a:r>
            <a:r>
              <a:rPr kumimoji="0" lang="ru-RU"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Cu</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Ag</a:t>
            </a:r>
            <a:r>
              <a:rPr lang="en-US" sz="1600" dirty="0" smtClean="0">
                <a:latin typeface="Arial" pitchFamily="34" charset="0"/>
                <a:ea typeface="Calibri" pitchFamily="34" charset="0"/>
                <a:cs typeface="Arial" pitchFamily="34" charset="0"/>
              </a:rPr>
              <a:t>, Ni</a:t>
            </a:r>
            <a:endPar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Инертный  электрод:</a:t>
            </a:r>
            <a:r>
              <a:rPr kumimoji="0" lang="ru-RU"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Pt</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Au</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 или </a:t>
            </a:r>
            <a:r>
              <a:rPr kumimoji="0" lang="ru-RU"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Ir</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Прямоугольник 8"/>
          <p:cNvSpPr/>
          <p:nvPr/>
        </p:nvSpPr>
        <p:spPr>
          <a:xfrm>
            <a:off x="428596" y="3160879"/>
            <a:ext cx="8501122" cy="646331"/>
          </a:xfrm>
          <a:prstGeom prst="rect">
            <a:avLst/>
          </a:prstGeom>
        </p:spPr>
        <p:txBody>
          <a:bodyPr wrap="square">
            <a:spAutoFit/>
          </a:bodyPr>
          <a:lstStyle/>
          <a:p>
            <a:r>
              <a:rPr lang="ru-RU" b="1" dirty="0" smtClean="0">
                <a:latin typeface="Arial" pitchFamily="34" charset="0"/>
                <a:cs typeface="Arial" pitchFamily="34" charset="0"/>
              </a:rPr>
              <a:t>- Механизм </a:t>
            </a:r>
            <a:r>
              <a:rPr lang="ru-RU" b="1" dirty="0">
                <a:latin typeface="Arial" pitchFamily="34" charset="0"/>
                <a:cs typeface="Arial" pitchFamily="34" charset="0"/>
              </a:rPr>
              <a:t>изменения </a:t>
            </a:r>
            <a:r>
              <a:rPr lang="ru-RU" b="1" dirty="0" smtClean="0">
                <a:latin typeface="Arial" pitchFamily="34" charset="0"/>
                <a:cs typeface="Arial" pitchFamily="34" charset="0"/>
              </a:rPr>
              <a:t>валентности </a:t>
            </a:r>
            <a:r>
              <a:rPr lang="ru-RU" dirty="0">
                <a:latin typeface="Arial" pitchFamily="34" charset="0"/>
                <a:cs typeface="Arial" pitchFamily="34" charset="0"/>
              </a:rPr>
              <a:t>(</a:t>
            </a:r>
            <a:r>
              <a:rPr lang="en-US" dirty="0">
                <a:latin typeface="Arial" pitchFamily="34" charset="0"/>
                <a:cs typeface="Arial" pitchFamily="34" charset="0"/>
              </a:rPr>
              <a:t>V</a:t>
            </a:r>
            <a:r>
              <a:rPr lang="ru-RU" dirty="0" err="1">
                <a:latin typeface="Arial" pitchFamily="34" charset="0"/>
                <a:cs typeface="Arial" pitchFamily="34" charset="0"/>
              </a:rPr>
              <a:t>alence</a:t>
            </a:r>
            <a:r>
              <a:rPr lang="ru-RU" dirty="0">
                <a:latin typeface="Arial" pitchFamily="34" charset="0"/>
                <a:cs typeface="Arial" pitchFamily="34" charset="0"/>
              </a:rPr>
              <a:t> </a:t>
            </a:r>
            <a:r>
              <a:rPr lang="en-US" dirty="0">
                <a:latin typeface="Arial" pitchFamily="34" charset="0"/>
                <a:cs typeface="Arial" pitchFamily="34" charset="0"/>
              </a:rPr>
              <a:t>C</a:t>
            </a:r>
            <a:r>
              <a:rPr lang="ru-RU" dirty="0" err="1">
                <a:latin typeface="Arial" pitchFamily="34" charset="0"/>
                <a:cs typeface="Arial" pitchFamily="34" charset="0"/>
              </a:rPr>
              <a:t>hange</a:t>
            </a:r>
            <a:r>
              <a:rPr lang="ru-RU" dirty="0">
                <a:latin typeface="Arial" pitchFamily="34" charset="0"/>
                <a:cs typeface="Arial" pitchFamily="34" charset="0"/>
              </a:rPr>
              <a:t> </a:t>
            </a:r>
            <a:r>
              <a:rPr lang="en-US" dirty="0">
                <a:latin typeface="Arial" pitchFamily="34" charset="0"/>
                <a:cs typeface="Arial" pitchFamily="34" charset="0"/>
              </a:rPr>
              <a:t>R</a:t>
            </a:r>
            <a:r>
              <a:rPr lang="ru-RU" dirty="0" err="1">
                <a:latin typeface="Arial" pitchFamily="34" charset="0"/>
                <a:cs typeface="Arial" pitchFamily="34" charset="0"/>
              </a:rPr>
              <a:t>andom</a:t>
            </a:r>
            <a:r>
              <a:rPr lang="ru-RU" dirty="0">
                <a:latin typeface="Arial" pitchFamily="34" charset="0"/>
                <a:cs typeface="Arial" pitchFamily="34" charset="0"/>
              </a:rPr>
              <a:t> </a:t>
            </a:r>
            <a:r>
              <a:rPr lang="en-US" dirty="0">
                <a:latin typeface="Arial" pitchFamily="34" charset="0"/>
                <a:cs typeface="Arial" pitchFamily="34" charset="0"/>
              </a:rPr>
              <a:t>A</a:t>
            </a:r>
            <a:r>
              <a:rPr lang="ru-RU" dirty="0" err="1">
                <a:latin typeface="Arial" pitchFamily="34" charset="0"/>
                <a:cs typeface="Arial" pitchFamily="34" charset="0"/>
              </a:rPr>
              <a:t>ccess</a:t>
            </a:r>
            <a:r>
              <a:rPr lang="ru-RU" dirty="0">
                <a:latin typeface="Arial" pitchFamily="34" charset="0"/>
                <a:cs typeface="Arial" pitchFamily="34" charset="0"/>
              </a:rPr>
              <a:t> </a:t>
            </a:r>
            <a:r>
              <a:rPr lang="en-US" dirty="0">
                <a:latin typeface="Arial" pitchFamily="34" charset="0"/>
                <a:cs typeface="Arial" pitchFamily="34" charset="0"/>
              </a:rPr>
              <a:t>M</a:t>
            </a:r>
            <a:r>
              <a:rPr lang="ru-RU" dirty="0" err="1" smtClean="0">
                <a:latin typeface="Arial" pitchFamily="34" charset="0"/>
                <a:cs typeface="Arial" pitchFamily="34" charset="0"/>
              </a:rPr>
              <a:t>emory</a:t>
            </a:r>
            <a:r>
              <a:rPr lang="en-US" dirty="0" smtClean="0">
                <a:latin typeface="Arial" pitchFamily="34" charset="0"/>
                <a:cs typeface="Arial" pitchFamily="34" charset="0"/>
              </a:rPr>
              <a:t> (</a:t>
            </a:r>
            <a:r>
              <a:rPr lang="ru-RU" dirty="0" smtClean="0">
                <a:latin typeface="Arial" pitchFamily="34" charset="0"/>
                <a:cs typeface="Arial" pitchFamily="34" charset="0"/>
              </a:rPr>
              <a:t>VCRAM</a:t>
            </a:r>
            <a:r>
              <a:rPr lang="en-US" dirty="0" smtClean="0">
                <a:latin typeface="Arial" pitchFamily="34" charset="0"/>
                <a:cs typeface="Arial" pitchFamily="34" charset="0"/>
              </a:rPr>
              <a:t>)</a:t>
            </a:r>
            <a:r>
              <a:rPr lang="ru-RU" dirty="0" smtClean="0">
                <a:latin typeface="Arial" pitchFamily="34" charset="0"/>
                <a:cs typeface="Arial" pitchFamily="34" charset="0"/>
              </a:rPr>
              <a:t>, </a:t>
            </a:r>
            <a:r>
              <a:rPr lang="ru-RU" dirty="0" err="1" smtClean="0">
                <a:latin typeface="Arial" pitchFamily="34" charset="0"/>
                <a:cs typeface="Arial" pitchFamily="34" charset="0"/>
              </a:rPr>
              <a:t>Oxide-based</a:t>
            </a:r>
            <a:r>
              <a:rPr lang="ru-RU" dirty="0" smtClean="0">
                <a:latin typeface="Arial" pitchFamily="34" charset="0"/>
                <a:cs typeface="Arial" pitchFamily="34" charset="0"/>
              </a:rPr>
              <a:t> </a:t>
            </a:r>
            <a:r>
              <a:rPr lang="ru-RU" dirty="0" err="1" smtClean="0">
                <a:latin typeface="Arial" pitchFamily="34" charset="0"/>
                <a:cs typeface="Arial" pitchFamily="34" charset="0"/>
              </a:rPr>
              <a:t>Resistive</a:t>
            </a:r>
            <a:r>
              <a:rPr lang="ru-RU" dirty="0" smtClean="0">
                <a:latin typeface="Arial" pitchFamily="34" charset="0"/>
                <a:cs typeface="Arial" pitchFamily="34" charset="0"/>
              </a:rPr>
              <a:t> </a:t>
            </a:r>
            <a:r>
              <a:rPr lang="ru-RU" dirty="0" err="1" smtClean="0">
                <a:latin typeface="Arial" pitchFamily="34" charset="0"/>
                <a:cs typeface="Arial" pitchFamily="34" charset="0"/>
              </a:rPr>
              <a:t>Random</a:t>
            </a:r>
            <a:r>
              <a:rPr lang="ru-RU" dirty="0" smtClean="0">
                <a:latin typeface="Arial" pitchFamily="34" charset="0"/>
                <a:cs typeface="Arial" pitchFamily="34" charset="0"/>
              </a:rPr>
              <a:t> </a:t>
            </a:r>
            <a:r>
              <a:rPr lang="en-US" dirty="0" smtClean="0">
                <a:latin typeface="Arial" pitchFamily="34" charset="0"/>
                <a:cs typeface="Arial" pitchFamily="34" charset="0"/>
              </a:rPr>
              <a:t>A</a:t>
            </a:r>
            <a:r>
              <a:rPr lang="ru-RU" dirty="0" err="1" smtClean="0">
                <a:latin typeface="Arial" pitchFamily="34" charset="0"/>
                <a:cs typeface="Arial" pitchFamily="34" charset="0"/>
              </a:rPr>
              <a:t>ccess</a:t>
            </a:r>
            <a:r>
              <a:rPr lang="ru-RU" dirty="0" smtClean="0">
                <a:latin typeface="Arial" pitchFamily="34" charset="0"/>
                <a:cs typeface="Arial" pitchFamily="34" charset="0"/>
              </a:rPr>
              <a:t> </a:t>
            </a:r>
            <a:r>
              <a:rPr lang="en-US" dirty="0" smtClean="0">
                <a:latin typeface="Arial" pitchFamily="34" charset="0"/>
                <a:cs typeface="Arial" pitchFamily="34" charset="0"/>
              </a:rPr>
              <a:t>M</a:t>
            </a:r>
            <a:r>
              <a:rPr lang="ru-RU" dirty="0" err="1" smtClean="0">
                <a:latin typeface="Arial" pitchFamily="34" charset="0"/>
                <a:cs typeface="Arial" pitchFamily="34" charset="0"/>
              </a:rPr>
              <a:t>emory</a:t>
            </a:r>
            <a:r>
              <a:rPr lang="ru-RU" dirty="0" smtClean="0">
                <a:latin typeface="Arial" pitchFamily="34" charset="0"/>
                <a:cs typeface="Arial" pitchFamily="34" charset="0"/>
              </a:rPr>
              <a:t> (</a:t>
            </a:r>
            <a:r>
              <a:rPr lang="ru-RU" dirty="0" err="1" smtClean="0">
                <a:latin typeface="Arial" pitchFamily="34" charset="0"/>
                <a:cs typeface="Arial" pitchFamily="34" charset="0"/>
              </a:rPr>
              <a:t>OxRRAM</a:t>
            </a:r>
            <a:r>
              <a:rPr lang="ru-RU" dirty="0" smtClean="0">
                <a:latin typeface="Arial" pitchFamily="34" charset="0"/>
                <a:cs typeface="Arial" pitchFamily="34" charset="0"/>
              </a:rPr>
              <a:t>).</a:t>
            </a:r>
            <a:endParaRPr lang="ru-RU" dirty="0">
              <a:latin typeface="Arial" pitchFamily="34" charset="0"/>
              <a:cs typeface="Arial" pitchFamily="34" charset="0"/>
            </a:endParaRPr>
          </a:p>
        </p:txBody>
      </p:sp>
      <p:sp>
        <p:nvSpPr>
          <p:cNvPr id="10" name="Rectangle 4"/>
          <p:cNvSpPr>
            <a:spLocks noChangeArrowheads="1"/>
          </p:cNvSpPr>
          <p:nvPr/>
        </p:nvSpPr>
        <p:spPr bwMode="auto">
          <a:xfrm>
            <a:off x="539552" y="3793865"/>
            <a:ext cx="835824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ru-RU" sz="1600" dirty="0">
                <a:latin typeface="Arial" pitchFamily="34" charset="0"/>
                <a:ea typeface="Times New Roman" pitchFamily="18" charset="0"/>
                <a:cs typeface="Arial" pitchFamily="34" charset="0"/>
              </a:rPr>
              <a:t>Изолирующие материалы:</a:t>
            </a:r>
            <a:endParaRPr lang="ru-RU" sz="1600" dirty="0">
              <a:latin typeface="Arial" pitchFamily="34"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большинство бинарных оксидов металлов (M</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том числе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AgO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MgO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ZrO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HfO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NbO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MnO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ZnO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SnO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SbO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NdO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GdO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TbO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IrO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TmO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YbO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некоторые сложные оксиды металлов, включая SrTiO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Zn</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NbAlO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ZnLaO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InGaZnO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y</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HfAlO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GaZnO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FeZnO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ZrTiO</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ZnFe</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Zn</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SnO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YBa</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Nb</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ru-RU"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Электроды: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Pt</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Ir</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их сплавы, включая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ZrN</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WN</a:t>
            </a:r>
            <a:r>
              <a:rPr kumimoji="0" lang="en-US"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x</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TiN</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так же некоторые полупроводники, такие как легированный кремний и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ITO</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0"/>
            <a:ext cx="6384184" cy="461665"/>
          </a:xfrm>
          <a:prstGeom prst="rect">
            <a:avLst/>
          </a:prstGeom>
          <a:noFill/>
        </p:spPr>
        <p:txBody>
          <a:bodyPr wrap="none" rtlCol="0">
            <a:spAutoFit/>
          </a:bodyPr>
          <a:lstStyle/>
          <a:p>
            <a:pPr algn="ctr"/>
            <a:r>
              <a:rPr lang="ru-RU" sz="2400" dirty="0" err="1" smtClean="0">
                <a:latin typeface="Arial" pitchFamily="34" charset="0"/>
                <a:cs typeface="Arial" pitchFamily="34" charset="0"/>
              </a:rPr>
              <a:t>Филаментарные</a:t>
            </a:r>
            <a:r>
              <a:rPr lang="ru-RU" sz="2400" dirty="0" smtClean="0">
                <a:latin typeface="Arial" pitchFamily="34" charset="0"/>
                <a:cs typeface="Arial" pitchFamily="34" charset="0"/>
              </a:rPr>
              <a:t> механизмы переключения</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xmlns="" val="64955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p:cNvSpPr txBox="1">
            <a:spLocks/>
          </p:cNvSpPr>
          <p:nvPr/>
        </p:nvSpPr>
        <p:spPr>
          <a:xfrm>
            <a:off x="642910" y="3014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p>
        </p:txBody>
      </p:sp>
      <p:sp>
        <p:nvSpPr>
          <p:cNvPr id="2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4"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8" name="Рисунок 27" descr="Untitled-1 copy.jpg"/>
          <p:cNvPicPr>
            <a:picLocks noChangeAspect="1"/>
          </p:cNvPicPr>
          <p:nvPr/>
        </p:nvPicPr>
        <p:blipFill>
          <a:blip r:embed="rId2" cstate="print"/>
          <a:stretch>
            <a:fillRect/>
          </a:stretch>
        </p:blipFill>
        <p:spPr>
          <a:xfrm>
            <a:off x="1142976" y="785794"/>
            <a:ext cx="6763197" cy="2914813"/>
          </a:xfrm>
          <a:prstGeom prst="rect">
            <a:avLst/>
          </a:prstGeom>
        </p:spPr>
      </p:pic>
      <p:sp>
        <p:nvSpPr>
          <p:cNvPr id="29" name="Прямоугольник 28"/>
          <p:cNvSpPr/>
          <p:nvPr/>
        </p:nvSpPr>
        <p:spPr>
          <a:xfrm>
            <a:off x="457821" y="4199287"/>
            <a:ext cx="8358246" cy="2031325"/>
          </a:xfrm>
          <a:prstGeom prst="rect">
            <a:avLst/>
          </a:prstGeom>
        </p:spPr>
        <p:txBody>
          <a:bodyPr wrap="square">
            <a:spAutoFit/>
          </a:bodyPr>
          <a:lstStyle/>
          <a:p>
            <a:r>
              <a:rPr lang="ru-RU" dirty="0" err="1" smtClean="0">
                <a:latin typeface="Arial" pitchFamily="34" charset="0"/>
                <a:cs typeface="Arial" pitchFamily="34" charset="0"/>
              </a:rPr>
              <a:t>Электроформинг</a:t>
            </a:r>
            <a:r>
              <a:rPr lang="ru-RU" dirty="0" smtClean="0">
                <a:latin typeface="Arial" pitchFamily="34" charset="0"/>
                <a:cs typeface="Arial" pitchFamily="34" charset="0"/>
              </a:rPr>
              <a:t> </a:t>
            </a:r>
            <a:r>
              <a:rPr lang="ru-RU" dirty="0">
                <a:latin typeface="Arial" pitchFamily="34" charset="0"/>
                <a:cs typeface="Arial" pitchFamily="34" charset="0"/>
              </a:rPr>
              <a:t>(или </a:t>
            </a:r>
            <a:r>
              <a:rPr lang="ru-RU" dirty="0" smtClean="0">
                <a:latin typeface="Arial" pitchFamily="34" charset="0"/>
                <a:cs typeface="Arial" pitchFamily="34" charset="0"/>
              </a:rPr>
              <a:t>процесс </a:t>
            </a:r>
            <a:r>
              <a:rPr lang="en-US" dirty="0">
                <a:latin typeface="Arial" pitchFamily="34" charset="0"/>
                <a:cs typeface="Arial" pitchFamily="34" charset="0"/>
              </a:rPr>
              <a:t>SET</a:t>
            </a:r>
            <a:r>
              <a:rPr lang="ru-RU" dirty="0" smtClean="0">
                <a:latin typeface="Arial" pitchFamily="34" charset="0"/>
                <a:cs typeface="Arial" pitchFamily="34" charset="0"/>
              </a:rPr>
              <a:t>):</a:t>
            </a:r>
          </a:p>
          <a:p>
            <a:pPr>
              <a:buFontTx/>
              <a:buChar char="-"/>
            </a:pPr>
            <a:r>
              <a:rPr lang="ru-RU" dirty="0" smtClean="0">
                <a:latin typeface="Arial" pitchFamily="34" charset="0"/>
                <a:cs typeface="Arial" pitchFamily="34" charset="0"/>
              </a:rPr>
              <a:t> реакция окисления активного электрода:</a:t>
            </a:r>
          </a:p>
          <a:p>
            <a:pPr>
              <a:buFontTx/>
              <a:buChar char="-"/>
            </a:pPr>
            <a:r>
              <a:rPr lang="ru-RU" dirty="0" smtClean="0">
                <a:latin typeface="Arial" pitchFamily="34" charset="0"/>
                <a:cs typeface="Arial" pitchFamily="34" charset="0"/>
              </a:rPr>
              <a:t> миграция катионов               в сторону инертного электрода </a:t>
            </a:r>
            <a:r>
              <a:rPr lang="ru-RU" dirty="0">
                <a:latin typeface="Arial" pitchFamily="34" charset="0"/>
                <a:cs typeface="Arial" pitchFamily="34" charset="0"/>
              </a:rPr>
              <a:t>под действием приложенного электрического поля</a:t>
            </a:r>
            <a:endParaRPr lang="ru-RU" dirty="0" smtClean="0">
              <a:latin typeface="Arial" pitchFamily="34" charset="0"/>
              <a:cs typeface="Arial" pitchFamily="34" charset="0"/>
            </a:endParaRPr>
          </a:p>
          <a:p>
            <a:pPr>
              <a:buFontTx/>
              <a:buChar char="-"/>
            </a:pPr>
            <a:r>
              <a:rPr lang="ru-RU" dirty="0">
                <a:latin typeface="Arial" pitchFamily="34" charset="0"/>
                <a:cs typeface="Arial" pitchFamily="34" charset="0"/>
              </a:rPr>
              <a:t> </a:t>
            </a:r>
            <a:r>
              <a:rPr lang="ru-RU" dirty="0" smtClean="0">
                <a:latin typeface="Arial" pitchFamily="34" charset="0"/>
                <a:cs typeface="Arial" pitchFamily="34" charset="0"/>
              </a:rPr>
              <a:t>реакция восстановления катионов на границе </a:t>
            </a:r>
            <a:r>
              <a:rPr lang="ru-RU" dirty="0">
                <a:latin typeface="Arial" pitchFamily="34" charset="0"/>
                <a:cs typeface="Arial" pitchFamily="34" charset="0"/>
              </a:rPr>
              <a:t>раздела инертный электрод</a:t>
            </a:r>
            <a:r>
              <a:rPr lang="ru-RU" dirty="0" smtClean="0">
                <a:latin typeface="Arial" pitchFamily="34" charset="0"/>
                <a:cs typeface="Arial" pitchFamily="34" charset="0"/>
              </a:rPr>
              <a:t>/ твердый электролит</a:t>
            </a:r>
          </a:p>
          <a:p>
            <a:pPr>
              <a:buFontTx/>
              <a:buChar char="-"/>
            </a:pPr>
            <a:r>
              <a:rPr lang="ru-RU" dirty="0" smtClean="0">
                <a:latin typeface="Arial" pitchFamily="34" charset="0"/>
                <a:cs typeface="Arial" pitchFamily="34" charset="0"/>
              </a:rPr>
              <a:t> процесс </a:t>
            </a:r>
            <a:r>
              <a:rPr lang="ru-RU" dirty="0" err="1">
                <a:latin typeface="Arial" pitchFamily="34" charset="0"/>
                <a:cs typeface="Arial" pitchFamily="34" charset="0"/>
              </a:rPr>
              <a:t>нуклеации</a:t>
            </a:r>
            <a:r>
              <a:rPr lang="ru-RU" dirty="0">
                <a:latin typeface="Arial" pitchFamily="34" charset="0"/>
                <a:cs typeface="Arial" pitchFamily="34" charset="0"/>
              </a:rPr>
              <a:t> (зарождения) и роста </a:t>
            </a:r>
            <a:r>
              <a:rPr lang="ru-RU" dirty="0" smtClean="0">
                <a:latin typeface="Arial" pitchFamily="34" charset="0"/>
                <a:cs typeface="Arial" pitchFamily="34" charset="0"/>
              </a:rPr>
              <a:t>нитевидного </a:t>
            </a:r>
            <a:r>
              <a:rPr lang="ru-RU" dirty="0" err="1" smtClean="0">
                <a:latin typeface="Arial" pitchFamily="34" charset="0"/>
                <a:cs typeface="Arial" pitchFamily="34" charset="0"/>
              </a:rPr>
              <a:t>филамента</a:t>
            </a:r>
            <a:endParaRPr lang="ru-RU" dirty="0">
              <a:latin typeface="Arial" pitchFamily="34" charset="0"/>
              <a:cs typeface="Arial" pitchFamily="34" charset="0"/>
            </a:endParaRPr>
          </a:p>
        </p:txBody>
      </p:sp>
      <p:sp>
        <p:nvSpPr>
          <p:cNvPr id="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48064" y="4509120"/>
            <a:ext cx="1922332" cy="285752"/>
          </a:xfrm>
          <a:prstGeom prst="rect">
            <a:avLst/>
          </a:prstGeom>
          <a:noFill/>
        </p:spPr>
      </p:pic>
      <p:sp>
        <p:nvSpPr>
          <p:cNvPr id="32"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8368" y="4797152"/>
            <a:ext cx="571504" cy="285752"/>
          </a:xfrm>
          <a:prstGeom prst="rect">
            <a:avLst/>
          </a:prstGeom>
          <a:noFill/>
        </p:spPr>
      </p:pic>
      <p:sp>
        <p:nvSpPr>
          <p:cNvPr id="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65692" y="5631436"/>
            <a:ext cx="1922332" cy="285752"/>
          </a:xfrm>
          <a:prstGeom prst="rect">
            <a:avLst/>
          </a:prstGeom>
          <a:noFill/>
        </p:spPr>
      </p:pic>
      <p:sp>
        <p:nvSpPr>
          <p:cNvPr id="37" name="Rectangle 8"/>
          <p:cNvSpPr>
            <a:spLocks noChangeArrowheads="1"/>
          </p:cNvSpPr>
          <p:nvPr/>
        </p:nvSpPr>
        <p:spPr bwMode="auto">
          <a:xfrm>
            <a:off x="0" y="209550"/>
            <a:ext cx="20550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TextBox 37"/>
          <p:cNvSpPr txBox="1"/>
          <p:nvPr/>
        </p:nvSpPr>
        <p:spPr>
          <a:xfrm>
            <a:off x="0" y="0"/>
            <a:ext cx="7610160" cy="461665"/>
          </a:xfrm>
          <a:prstGeom prst="rect">
            <a:avLst/>
          </a:prstGeom>
          <a:noFill/>
        </p:spPr>
        <p:txBody>
          <a:bodyPr wrap="none" rtlCol="0">
            <a:spAutoFit/>
          </a:bodyPr>
          <a:lstStyle/>
          <a:p>
            <a:r>
              <a:rPr lang="ru-RU" sz="2400" dirty="0">
                <a:latin typeface="Arial" pitchFamily="34" charset="0"/>
                <a:cs typeface="Arial" pitchFamily="34" charset="0"/>
              </a:rPr>
              <a:t>Механизм электрохимической </a:t>
            </a:r>
            <a:r>
              <a:rPr lang="ru-RU" sz="2400" dirty="0" smtClean="0">
                <a:latin typeface="Arial" pitchFamily="34" charset="0"/>
                <a:cs typeface="Arial" pitchFamily="34" charset="0"/>
              </a:rPr>
              <a:t>металлизации (</a:t>
            </a:r>
            <a:r>
              <a:rPr lang="en-US" sz="2400" dirty="0" smtClean="0">
                <a:latin typeface="Arial" pitchFamily="34" charset="0"/>
                <a:cs typeface="Arial" pitchFamily="34" charset="0"/>
              </a:rPr>
              <a:t>ECM</a:t>
            </a:r>
            <a:r>
              <a:rPr lang="ru-RU" sz="2400" dirty="0" smtClean="0">
                <a:latin typeface="Arial" pitchFamily="34" charset="0"/>
                <a:cs typeface="Arial" pitchFamily="34" charset="0"/>
              </a:rPr>
              <a:t>)</a:t>
            </a:r>
            <a:endParaRPr lang="ru-RU" sz="2400" dirty="0">
              <a:latin typeface="Arial" pitchFamily="34" charset="0"/>
              <a:cs typeface="Arial" pitchFamily="34" charset="0"/>
            </a:endParaRPr>
          </a:p>
        </p:txBody>
      </p:sp>
      <p:sp>
        <p:nvSpPr>
          <p:cNvPr id="18" name="Номер слайда 3"/>
          <p:cNvSpPr>
            <a:spLocks noGrp="1"/>
          </p:cNvSpPr>
          <p:nvPr>
            <p:ph type="sldNum" sz="quarter" idx="12"/>
          </p:nvPr>
        </p:nvSpPr>
        <p:spPr>
          <a:xfrm>
            <a:off x="6553200" y="6341530"/>
            <a:ext cx="2133600" cy="365125"/>
          </a:xfrm>
        </p:spPr>
        <p:txBody>
          <a:bodyPr/>
          <a:lstStyle/>
          <a:p>
            <a:fld id="{725C68B6-61C2-468F-89AB-4B9F7531AA68}" type="slidenum">
              <a:rPr lang="ru-RU" smtClean="0"/>
              <a:pPr/>
              <a:t>11</a:t>
            </a:fld>
            <a:endParaRPr lang="ru-RU" dirty="0"/>
          </a:p>
        </p:txBody>
      </p:sp>
    </p:spTree>
    <p:extLst>
      <p:ext uri="{BB962C8B-B14F-4D97-AF65-F5344CB8AC3E}">
        <p14:creationId xmlns:p14="http://schemas.microsoft.com/office/powerpoint/2010/main" xmlns="" val="94875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8"/>
          <p:cNvSpPr>
            <a:spLocks noChangeArrowheads="1"/>
          </p:cNvSpPr>
          <p:nvPr/>
        </p:nvSpPr>
        <p:spPr bwMode="auto">
          <a:xfrm>
            <a:off x="0" y="209550"/>
            <a:ext cx="20550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Рисунок 14" descr="Untitled-1 copy.jpg"/>
          <p:cNvPicPr>
            <a:picLocks noChangeAspect="1"/>
          </p:cNvPicPr>
          <p:nvPr/>
        </p:nvPicPr>
        <p:blipFill>
          <a:blip r:embed="rId2" cstate="print"/>
          <a:stretch>
            <a:fillRect/>
          </a:stretch>
        </p:blipFill>
        <p:spPr>
          <a:xfrm>
            <a:off x="1115517" y="1052736"/>
            <a:ext cx="6765728" cy="2714644"/>
          </a:xfrm>
          <a:prstGeom prst="rect">
            <a:avLst/>
          </a:prstGeom>
        </p:spPr>
      </p:pic>
      <p:pic>
        <p:nvPicPr>
          <p:cNvPr id="16" name="Рисунок 15" descr="Untitled-1 copy.jpg"/>
          <p:cNvPicPr/>
          <p:nvPr/>
        </p:nvPicPr>
        <p:blipFill>
          <a:blip r:embed="rId3" cstate="print"/>
          <a:stretch>
            <a:fillRect/>
          </a:stretch>
        </p:blipFill>
        <p:spPr>
          <a:xfrm>
            <a:off x="1331640" y="4020454"/>
            <a:ext cx="6840093" cy="1928826"/>
          </a:xfrm>
          <a:prstGeom prst="rect">
            <a:avLst/>
          </a:prstGeom>
        </p:spPr>
      </p:pic>
      <p:sp>
        <p:nvSpPr>
          <p:cNvPr id="17" name="Прямоугольник 16"/>
          <p:cNvSpPr/>
          <p:nvPr/>
        </p:nvSpPr>
        <p:spPr>
          <a:xfrm>
            <a:off x="1428728" y="4143380"/>
            <a:ext cx="918841" cy="369332"/>
          </a:xfrm>
          <a:prstGeom prst="rect">
            <a:avLst/>
          </a:prstGeom>
        </p:spPr>
        <p:txBody>
          <a:bodyPr wrap="none">
            <a:spAutoFit/>
          </a:bodyPr>
          <a:lstStyle/>
          <a:p>
            <a:r>
              <a:rPr lang="ru-RU" b="1" dirty="0" err="1">
                <a:solidFill>
                  <a:schemeClr val="bg1"/>
                </a:solidFill>
              </a:rPr>
              <a:t>ZnO</a:t>
            </a:r>
            <a:r>
              <a:rPr lang="ru-RU" b="1" dirty="0">
                <a:solidFill>
                  <a:schemeClr val="bg1"/>
                </a:solidFill>
              </a:rPr>
              <a:t>/</a:t>
            </a:r>
            <a:r>
              <a:rPr lang="en-US" b="1" dirty="0">
                <a:solidFill>
                  <a:schemeClr val="bg1"/>
                </a:solidFill>
              </a:rPr>
              <a:t>Cu</a:t>
            </a:r>
            <a:endParaRPr lang="ru-RU" b="1" dirty="0">
              <a:solidFill>
                <a:schemeClr val="bg1"/>
              </a:solidFill>
            </a:endParaRPr>
          </a:p>
        </p:txBody>
      </p:sp>
      <p:sp>
        <p:nvSpPr>
          <p:cNvPr id="18" name="TextBox 17"/>
          <p:cNvSpPr txBox="1"/>
          <p:nvPr/>
        </p:nvSpPr>
        <p:spPr>
          <a:xfrm>
            <a:off x="0" y="0"/>
            <a:ext cx="5643596" cy="461665"/>
          </a:xfrm>
          <a:prstGeom prst="rect">
            <a:avLst/>
          </a:prstGeom>
          <a:noFill/>
        </p:spPr>
        <p:txBody>
          <a:bodyPr wrap="none" rtlCol="0">
            <a:spAutoFit/>
          </a:bodyPr>
          <a:lstStyle/>
          <a:p>
            <a:r>
              <a:rPr lang="ru-RU" sz="2400" dirty="0" smtClean="0">
                <a:latin typeface="Arial" pitchFamily="34" charset="0"/>
                <a:cs typeface="Arial" pitchFamily="34" charset="0"/>
              </a:rPr>
              <a:t>Механизмы проводимости </a:t>
            </a:r>
            <a:r>
              <a:rPr lang="en-US" sz="2400" dirty="0" smtClean="0">
                <a:latin typeface="Arial" pitchFamily="34" charset="0"/>
                <a:cs typeface="Arial" pitchFamily="34" charset="0"/>
              </a:rPr>
              <a:t>ECM</a:t>
            </a:r>
            <a:r>
              <a:rPr lang="ru-RU" sz="2400" dirty="0" smtClean="0">
                <a:latin typeface="Arial" pitchFamily="34" charset="0"/>
                <a:cs typeface="Arial" pitchFamily="34" charset="0"/>
              </a:rPr>
              <a:t>-ячеек</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xmlns="" val="175781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a:p>
        </p:txBody>
      </p:sp>
      <p:pic>
        <p:nvPicPr>
          <p:cNvPr id="3" name="Picture 3"/>
          <p:cNvPicPr>
            <a:picLocks noChangeAspect="1" noChangeArrowheads="1"/>
          </p:cNvPicPr>
          <p:nvPr/>
        </p:nvPicPr>
        <p:blipFill>
          <a:blip r:embed="rId2"/>
          <a:srcRect/>
          <a:stretch>
            <a:fillRect/>
          </a:stretch>
        </p:blipFill>
        <p:spPr bwMode="auto">
          <a:xfrm>
            <a:off x="1000100" y="1428736"/>
            <a:ext cx="7143800" cy="5149886"/>
          </a:xfrm>
          <a:prstGeom prst="rect">
            <a:avLst/>
          </a:prstGeom>
          <a:noFill/>
          <a:ln w="9525">
            <a:noFill/>
            <a:miter lim="800000"/>
            <a:headEnd/>
            <a:tailEnd/>
          </a:ln>
          <a:effectLst/>
        </p:spPr>
      </p:pic>
      <p:sp>
        <p:nvSpPr>
          <p:cNvPr id="5" name="TextBox 4"/>
          <p:cNvSpPr txBox="1"/>
          <p:nvPr/>
        </p:nvSpPr>
        <p:spPr>
          <a:xfrm>
            <a:off x="0" y="0"/>
            <a:ext cx="6635534" cy="461665"/>
          </a:xfrm>
          <a:prstGeom prst="rect">
            <a:avLst/>
          </a:prstGeom>
          <a:noFill/>
        </p:spPr>
        <p:txBody>
          <a:bodyPr wrap="none" rtlCol="0">
            <a:spAutoFit/>
          </a:bodyPr>
          <a:lstStyle/>
          <a:p>
            <a:r>
              <a:rPr lang="ru-RU" sz="2400" dirty="0">
                <a:latin typeface="Arial" pitchFamily="34" charset="0"/>
                <a:cs typeface="Arial" pitchFamily="34" charset="0"/>
              </a:rPr>
              <a:t>Механизм электрохимической металлизации</a:t>
            </a:r>
          </a:p>
        </p:txBody>
      </p:sp>
      <p:sp>
        <p:nvSpPr>
          <p:cNvPr id="6" name="TextBox 5"/>
          <p:cNvSpPr txBox="1"/>
          <p:nvPr/>
        </p:nvSpPr>
        <p:spPr>
          <a:xfrm>
            <a:off x="1142976" y="928670"/>
            <a:ext cx="6682407" cy="400110"/>
          </a:xfrm>
          <a:prstGeom prst="rect">
            <a:avLst/>
          </a:prstGeom>
          <a:noFill/>
        </p:spPr>
        <p:txBody>
          <a:bodyPr wrap="none" rtlCol="0">
            <a:spAutoFit/>
          </a:bodyPr>
          <a:lstStyle/>
          <a:p>
            <a:r>
              <a:rPr lang="ru-RU" sz="2000" dirty="0" smtClean="0">
                <a:latin typeface="Arial" pitchFamily="34" charset="0"/>
                <a:cs typeface="Arial" pitchFamily="34" charset="0"/>
              </a:rPr>
              <a:t>Рост </a:t>
            </a:r>
            <a:r>
              <a:rPr lang="ru-RU" sz="2000" dirty="0" err="1" smtClean="0">
                <a:latin typeface="Arial" pitchFamily="34" charset="0"/>
                <a:cs typeface="Arial" pitchFamily="34" charset="0"/>
              </a:rPr>
              <a:t>филамента</a:t>
            </a:r>
            <a:r>
              <a:rPr lang="ru-RU" sz="2000" dirty="0" smtClean="0">
                <a:latin typeface="Arial" pitchFamily="34" charset="0"/>
                <a:cs typeface="Arial" pitchFamily="34" charset="0"/>
              </a:rPr>
              <a:t> от пассивного электрода к активному</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xmlns="" val="424223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a:p>
        </p:txBody>
      </p:sp>
      <p:pic>
        <p:nvPicPr>
          <p:cNvPr id="5" name="Picture 2"/>
          <p:cNvPicPr>
            <a:picLocks noChangeAspect="1" noChangeArrowheads="1"/>
          </p:cNvPicPr>
          <p:nvPr/>
        </p:nvPicPr>
        <p:blipFill>
          <a:blip r:embed="rId2"/>
          <a:srcRect/>
          <a:stretch>
            <a:fillRect/>
          </a:stretch>
        </p:blipFill>
        <p:spPr bwMode="auto">
          <a:xfrm>
            <a:off x="0" y="1928802"/>
            <a:ext cx="8715404" cy="4349948"/>
          </a:xfrm>
          <a:prstGeom prst="rect">
            <a:avLst/>
          </a:prstGeom>
          <a:noFill/>
          <a:ln w="9525">
            <a:noFill/>
            <a:miter lim="800000"/>
            <a:headEnd/>
            <a:tailEnd/>
          </a:ln>
          <a:effectLst/>
        </p:spPr>
      </p:pic>
      <p:sp>
        <p:nvSpPr>
          <p:cNvPr id="6" name="TextBox 5"/>
          <p:cNvSpPr txBox="1"/>
          <p:nvPr/>
        </p:nvSpPr>
        <p:spPr>
          <a:xfrm>
            <a:off x="0" y="0"/>
            <a:ext cx="6635534" cy="461665"/>
          </a:xfrm>
          <a:prstGeom prst="rect">
            <a:avLst/>
          </a:prstGeom>
          <a:noFill/>
        </p:spPr>
        <p:txBody>
          <a:bodyPr wrap="none" rtlCol="0">
            <a:spAutoFit/>
          </a:bodyPr>
          <a:lstStyle/>
          <a:p>
            <a:r>
              <a:rPr lang="ru-RU" sz="2400" dirty="0">
                <a:latin typeface="Arial" pitchFamily="34" charset="0"/>
                <a:cs typeface="Arial" pitchFamily="34" charset="0"/>
              </a:rPr>
              <a:t>Механизм электрохимической металлизации</a:t>
            </a:r>
          </a:p>
        </p:txBody>
      </p:sp>
      <p:sp>
        <p:nvSpPr>
          <p:cNvPr id="7" name="TextBox 6"/>
          <p:cNvSpPr txBox="1"/>
          <p:nvPr/>
        </p:nvSpPr>
        <p:spPr>
          <a:xfrm>
            <a:off x="1142976" y="928670"/>
            <a:ext cx="6682407" cy="400110"/>
          </a:xfrm>
          <a:prstGeom prst="rect">
            <a:avLst/>
          </a:prstGeom>
          <a:noFill/>
        </p:spPr>
        <p:txBody>
          <a:bodyPr wrap="none" rtlCol="0">
            <a:spAutoFit/>
          </a:bodyPr>
          <a:lstStyle/>
          <a:p>
            <a:r>
              <a:rPr lang="ru-RU" sz="2000" dirty="0" smtClean="0">
                <a:latin typeface="Arial" pitchFamily="34" charset="0"/>
                <a:cs typeface="Arial" pitchFamily="34" charset="0"/>
              </a:rPr>
              <a:t>Рост </a:t>
            </a:r>
            <a:r>
              <a:rPr lang="ru-RU" sz="2000" dirty="0" err="1" smtClean="0">
                <a:latin typeface="Arial" pitchFamily="34" charset="0"/>
                <a:cs typeface="Arial" pitchFamily="34" charset="0"/>
              </a:rPr>
              <a:t>филамента</a:t>
            </a:r>
            <a:r>
              <a:rPr lang="ru-RU" sz="2000" dirty="0" smtClean="0">
                <a:latin typeface="Arial" pitchFamily="34" charset="0"/>
                <a:cs typeface="Arial" pitchFamily="34" charset="0"/>
              </a:rPr>
              <a:t> от активного электрода к пассивному</a:t>
            </a:r>
            <a:endParaRPr lang="ru-RU" sz="20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8"/>
          <p:cNvSpPr>
            <a:spLocks noChangeArrowheads="1"/>
          </p:cNvSpPr>
          <p:nvPr/>
        </p:nvSpPr>
        <p:spPr bwMode="auto">
          <a:xfrm>
            <a:off x="0" y="209550"/>
            <a:ext cx="20550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Рисунок 14" descr="Модель VCM.jpg"/>
          <p:cNvPicPr/>
          <p:nvPr/>
        </p:nvPicPr>
        <p:blipFill>
          <a:blip r:embed="rId2" cstate="print"/>
          <a:stretch>
            <a:fillRect/>
          </a:stretch>
        </p:blipFill>
        <p:spPr>
          <a:xfrm>
            <a:off x="387637" y="1052736"/>
            <a:ext cx="8368725" cy="3000396"/>
          </a:xfrm>
          <a:prstGeom prst="rect">
            <a:avLst/>
          </a:prstGeom>
        </p:spPr>
      </p:pic>
      <p:sp>
        <p:nvSpPr>
          <p:cNvPr id="16" name="Прямоугольник 15"/>
          <p:cNvSpPr/>
          <p:nvPr/>
        </p:nvSpPr>
        <p:spPr>
          <a:xfrm>
            <a:off x="500034" y="4293096"/>
            <a:ext cx="8358246" cy="2031325"/>
          </a:xfrm>
          <a:prstGeom prst="rect">
            <a:avLst/>
          </a:prstGeom>
        </p:spPr>
        <p:txBody>
          <a:bodyPr wrap="square">
            <a:spAutoFit/>
          </a:bodyPr>
          <a:lstStyle/>
          <a:p>
            <a:r>
              <a:rPr lang="ru-RU" dirty="0" err="1" smtClean="0">
                <a:latin typeface="Arial" pitchFamily="34" charset="0"/>
                <a:cs typeface="Arial" pitchFamily="34" charset="0"/>
              </a:rPr>
              <a:t>Электроформинг</a:t>
            </a:r>
            <a:r>
              <a:rPr lang="ru-RU" dirty="0" smtClean="0">
                <a:latin typeface="Arial" pitchFamily="34" charset="0"/>
                <a:cs typeface="Arial" pitchFamily="34" charset="0"/>
              </a:rPr>
              <a:t> </a:t>
            </a:r>
            <a:r>
              <a:rPr lang="ru-RU" dirty="0">
                <a:latin typeface="Arial" pitchFamily="34" charset="0"/>
                <a:cs typeface="Arial" pitchFamily="34" charset="0"/>
              </a:rPr>
              <a:t>(или </a:t>
            </a:r>
            <a:r>
              <a:rPr lang="ru-RU" dirty="0" smtClean="0">
                <a:latin typeface="Arial" pitchFamily="34" charset="0"/>
                <a:cs typeface="Arial" pitchFamily="34" charset="0"/>
              </a:rPr>
              <a:t>процесс </a:t>
            </a:r>
            <a:r>
              <a:rPr lang="en-US" dirty="0">
                <a:latin typeface="Arial" pitchFamily="34" charset="0"/>
                <a:cs typeface="Arial" pitchFamily="34" charset="0"/>
              </a:rPr>
              <a:t>SET</a:t>
            </a:r>
            <a:r>
              <a:rPr lang="ru-RU" dirty="0" smtClean="0">
                <a:latin typeface="Arial" pitchFamily="34" charset="0"/>
                <a:cs typeface="Arial" pitchFamily="34" charset="0"/>
              </a:rPr>
              <a:t>):</a:t>
            </a:r>
          </a:p>
          <a:p>
            <a:pPr>
              <a:buFontTx/>
              <a:buChar char="-"/>
            </a:pPr>
            <a:r>
              <a:rPr lang="ru-RU" dirty="0" smtClean="0">
                <a:latin typeface="Arial" pitchFamily="34" charset="0"/>
                <a:cs typeface="Arial" pitchFamily="34" charset="0"/>
              </a:rPr>
              <a:t> образование пары </a:t>
            </a:r>
            <a:r>
              <a:rPr lang="ru-RU" dirty="0">
                <a:latin typeface="Arial" pitchFamily="34" charset="0"/>
                <a:cs typeface="Arial" pitchFamily="34" charset="0"/>
              </a:rPr>
              <a:t>ион кислорода – вакансия </a:t>
            </a:r>
            <a:r>
              <a:rPr lang="ru-RU" dirty="0" smtClean="0">
                <a:latin typeface="Arial" pitchFamily="34" charset="0"/>
                <a:cs typeface="Arial" pitchFamily="34" charset="0"/>
              </a:rPr>
              <a:t>кислорода </a:t>
            </a:r>
            <a:r>
              <a:rPr lang="ru-RU" dirty="0">
                <a:latin typeface="Arial" pitchFamily="34" charset="0"/>
                <a:cs typeface="Arial" pitchFamily="34" charset="0"/>
              </a:rPr>
              <a:t>внутри изолирующего </a:t>
            </a:r>
            <a:r>
              <a:rPr lang="ru-RU" dirty="0" smtClean="0">
                <a:latin typeface="Arial" pitchFamily="34" charset="0"/>
                <a:cs typeface="Arial" pitchFamily="34" charset="0"/>
              </a:rPr>
              <a:t>слоя:</a:t>
            </a:r>
          </a:p>
          <a:p>
            <a:pPr>
              <a:buFontTx/>
              <a:buChar char="-"/>
            </a:pPr>
            <a:r>
              <a:rPr lang="ru-RU" dirty="0" smtClean="0">
                <a:latin typeface="Arial" pitchFamily="34" charset="0"/>
                <a:cs typeface="Arial" pitchFamily="34" charset="0"/>
              </a:rPr>
              <a:t> миграция ионов </a:t>
            </a:r>
            <a:r>
              <a:rPr lang="ru-RU" dirty="0">
                <a:latin typeface="Arial" pitchFamily="34" charset="0"/>
                <a:cs typeface="Arial" pitchFamily="34" charset="0"/>
              </a:rPr>
              <a:t>кислорода </a:t>
            </a:r>
            <a:r>
              <a:rPr lang="ru-RU" dirty="0" smtClean="0">
                <a:latin typeface="Arial" pitchFamily="34" charset="0"/>
                <a:cs typeface="Arial" pitchFamily="34" charset="0"/>
              </a:rPr>
              <a:t>к </a:t>
            </a:r>
            <a:r>
              <a:rPr lang="ru-RU" dirty="0">
                <a:latin typeface="Arial" pitchFamily="34" charset="0"/>
                <a:cs typeface="Arial" pitchFamily="34" charset="0"/>
              </a:rPr>
              <a:t>аноду, а </a:t>
            </a:r>
            <a:r>
              <a:rPr lang="ru-RU" dirty="0" smtClean="0">
                <a:latin typeface="Arial" pitchFamily="34" charset="0"/>
                <a:cs typeface="Arial" pitchFamily="34" charset="0"/>
              </a:rPr>
              <a:t>кислородных вакансий </a:t>
            </a:r>
            <a:r>
              <a:rPr lang="ru-RU" dirty="0">
                <a:latin typeface="Arial" pitchFamily="34" charset="0"/>
                <a:cs typeface="Arial" pitchFamily="34" charset="0"/>
              </a:rPr>
              <a:t>– к катоду</a:t>
            </a:r>
            <a:endParaRPr lang="ru-RU" dirty="0" smtClean="0">
              <a:latin typeface="Arial" pitchFamily="34" charset="0"/>
              <a:cs typeface="Arial" pitchFamily="34" charset="0"/>
            </a:endParaRPr>
          </a:p>
          <a:p>
            <a:pPr>
              <a:buFontTx/>
              <a:buChar char="-"/>
            </a:pPr>
            <a:r>
              <a:rPr lang="ru-RU" dirty="0">
                <a:latin typeface="Arial" pitchFamily="34" charset="0"/>
                <a:cs typeface="Arial" pitchFamily="34" charset="0"/>
              </a:rPr>
              <a:t> </a:t>
            </a:r>
            <a:r>
              <a:rPr lang="ru-RU" dirty="0" smtClean="0">
                <a:latin typeface="Arial" pitchFamily="34" charset="0"/>
                <a:cs typeface="Arial" pitchFamily="34" charset="0"/>
              </a:rPr>
              <a:t>реакция </a:t>
            </a:r>
            <a:r>
              <a:rPr lang="ru-RU" dirty="0">
                <a:latin typeface="Arial" pitchFamily="34" charset="0"/>
                <a:cs typeface="Arial" pitchFamily="34" charset="0"/>
              </a:rPr>
              <a:t>окисления </a:t>
            </a:r>
            <a:r>
              <a:rPr lang="ru-RU" dirty="0" smtClean="0">
                <a:latin typeface="Arial" pitchFamily="34" charset="0"/>
                <a:cs typeface="Arial" pitchFamily="34" charset="0"/>
              </a:rPr>
              <a:t>ионов кислорода на аноде:</a:t>
            </a:r>
          </a:p>
          <a:p>
            <a:pPr>
              <a:buFontTx/>
              <a:buChar char="-"/>
            </a:pPr>
            <a:endParaRPr lang="ru-RU" dirty="0" smtClean="0">
              <a:latin typeface="Arial" pitchFamily="34" charset="0"/>
              <a:cs typeface="Arial" pitchFamily="34" charset="0"/>
            </a:endParaRPr>
          </a:p>
          <a:p>
            <a:pPr>
              <a:buFontTx/>
              <a:buChar char="-"/>
            </a:pPr>
            <a:r>
              <a:rPr lang="ru-RU" dirty="0" smtClean="0">
                <a:latin typeface="Arial" pitchFamily="34" charset="0"/>
                <a:cs typeface="Arial" pitchFamily="34" charset="0"/>
              </a:rPr>
              <a:t> рост </a:t>
            </a:r>
            <a:r>
              <a:rPr lang="ru-RU" dirty="0" err="1" smtClean="0">
                <a:latin typeface="Arial" pitchFamily="34" charset="0"/>
                <a:cs typeface="Arial" pitchFamily="34" charset="0"/>
              </a:rPr>
              <a:t>филамента</a:t>
            </a:r>
            <a:r>
              <a:rPr lang="ru-RU" dirty="0" smtClean="0">
                <a:latin typeface="Arial" pitchFamily="34" charset="0"/>
                <a:cs typeface="Arial" pitchFamily="34" charset="0"/>
              </a:rPr>
              <a:t> из вакансий кислорода от катода к аноду</a:t>
            </a:r>
            <a:endParaRPr lang="ru-RU" dirty="0">
              <a:latin typeface="Arial" pitchFamily="34" charset="0"/>
              <a:cs typeface="Arial" pitchFamily="34" charset="0"/>
            </a:endParaRPr>
          </a:p>
        </p:txBody>
      </p:sp>
      <p:sp>
        <p:nvSpPr>
          <p:cNvPr id="1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8"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4923776"/>
            <a:ext cx="1357322" cy="234725"/>
          </a:xfrm>
          <a:prstGeom prst="rect">
            <a:avLst/>
          </a:prstGeom>
          <a:noFill/>
        </p:spPr>
      </p:pic>
      <p:sp>
        <p:nvSpPr>
          <p:cNvPr id="19"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6136" y="5431353"/>
            <a:ext cx="1643074" cy="436767"/>
          </a:xfrm>
          <a:prstGeom prst="rect">
            <a:avLst/>
          </a:prstGeom>
          <a:noFill/>
        </p:spPr>
      </p:pic>
      <p:sp>
        <p:nvSpPr>
          <p:cNvPr id="21" name="TextBox 20"/>
          <p:cNvSpPr txBox="1"/>
          <p:nvPr/>
        </p:nvSpPr>
        <p:spPr>
          <a:xfrm>
            <a:off x="0" y="0"/>
            <a:ext cx="5142177" cy="461665"/>
          </a:xfrm>
          <a:prstGeom prst="rect">
            <a:avLst/>
          </a:prstGeom>
          <a:noFill/>
        </p:spPr>
        <p:txBody>
          <a:bodyPr wrap="none" rtlCol="0">
            <a:spAutoFit/>
          </a:bodyPr>
          <a:lstStyle/>
          <a:p>
            <a:r>
              <a:rPr lang="ru-RU" sz="2400" dirty="0">
                <a:latin typeface="Arial" pitchFamily="34" charset="0"/>
                <a:cs typeface="Arial" pitchFamily="34" charset="0"/>
              </a:rPr>
              <a:t>Механизм изменения валентности</a:t>
            </a:r>
          </a:p>
        </p:txBody>
      </p:sp>
    </p:spTree>
    <p:extLst>
      <p:ext uri="{BB962C8B-B14F-4D97-AF65-F5344CB8AC3E}">
        <p14:creationId xmlns:p14="http://schemas.microsoft.com/office/powerpoint/2010/main" xmlns="" val="143102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42910" y="3014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8"/>
          <p:cNvSpPr>
            <a:spLocks noChangeArrowheads="1"/>
          </p:cNvSpPr>
          <p:nvPr/>
        </p:nvSpPr>
        <p:spPr bwMode="auto">
          <a:xfrm>
            <a:off x="0" y="209550"/>
            <a:ext cx="20550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7" name="Рисунок 16" descr="Untitled-4 copy.jpg"/>
          <p:cNvPicPr>
            <a:picLocks noChangeAspect="1"/>
          </p:cNvPicPr>
          <p:nvPr/>
        </p:nvPicPr>
        <p:blipFill>
          <a:blip r:embed="rId2" cstate="print"/>
          <a:stretch>
            <a:fillRect/>
          </a:stretch>
        </p:blipFill>
        <p:spPr>
          <a:xfrm>
            <a:off x="92365" y="1071546"/>
            <a:ext cx="8748464" cy="3063519"/>
          </a:xfrm>
          <a:prstGeom prst="rect">
            <a:avLst/>
          </a:prstGeom>
        </p:spPr>
      </p:pic>
      <p:sp>
        <p:nvSpPr>
          <p:cNvPr id="18" name="Прямоугольник 17"/>
          <p:cNvSpPr/>
          <p:nvPr/>
        </p:nvSpPr>
        <p:spPr>
          <a:xfrm>
            <a:off x="251520" y="4581128"/>
            <a:ext cx="8640960" cy="2062103"/>
          </a:xfrm>
          <a:prstGeom prst="rect">
            <a:avLst/>
          </a:prstGeom>
        </p:spPr>
        <p:txBody>
          <a:bodyPr wrap="square">
            <a:spAutoFit/>
          </a:bodyPr>
          <a:lstStyle/>
          <a:p>
            <a:pPr algn="just"/>
            <a:r>
              <a:rPr lang="ru-RU" sz="1600" dirty="0" smtClean="0">
                <a:latin typeface="Arial" pitchFamily="34" charset="0"/>
                <a:cs typeface="Arial" pitchFamily="34" charset="0"/>
              </a:rPr>
              <a:t>Серия </a:t>
            </a:r>
            <a:r>
              <a:rPr lang="en-US" sz="1600" dirty="0" smtClean="0">
                <a:latin typeface="Arial" pitchFamily="34" charset="0"/>
                <a:cs typeface="Arial" pitchFamily="34" charset="0"/>
              </a:rPr>
              <a:t>in</a:t>
            </a:r>
            <a:r>
              <a:rPr lang="ru-RU" sz="1600" dirty="0" smtClean="0">
                <a:latin typeface="Arial" pitchFamily="34" charset="0"/>
                <a:cs typeface="Arial" pitchFamily="34" charset="0"/>
              </a:rPr>
              <a:t>-</a:t>
            </a:r>
            <a:r>
              <a:rPr lang="en-US" sz="1600" dirty="0" smtClean="0">
                <a:latin typeface="Arial" pitchFamily="34" charset="0"/>
                <a:cs typeface="Arial" pitchFamily="34" charset="0"/>
              </a:rPr>
              <a:t>situ</a:t>
            </a:r>
            <a:r>
              <a:rPr lang="ru-RU" sz="1600" dirty="0" smtClean="0">
                <a:latin typeface="Arial" pitchFamily="34" charset="0"/>
                <a:cs typeface="Arial" pitchFamily="34" charset="0"/>
              </a:rPr>
              <a:t> ПЭМ изображений, показывающая динамику образования </a:t>
            </a:r>
            <a:r>
              <a:rPr lang="ru-RU" sz="1600" dirty="0" err="1" smtClean="0">
                <a:latin typeface="Arial" pitchFamily="34" charset="0"/>
                <a:cs typeface="Arial" pitchFamily="34" charset="0"/>
              </a:rPr>
              <a:t>филамента</a:t>
            </a:r>
            <a:r>
              <a:rPr lang="ru-RU" sz="1600" dirty="0" smtClean="0">
                <a:latin typeface="Arial" pitchFamily="34" charset="0"/>
                <a:cs typeface="Arial" pitchFamily="34" charset="0"/>
              </a:rPr>
              <a:t> в структуре </a:t>
            </a:r>
            <a:r>
              <a:rPr lang="ru-RU" sz="1600" dirty="0" err="1" smtClean="0">
                <a:latin typeface="Arial" pitchFamily="34" charset="0"/>
                <a:cs typeface="Arial" pitchFamily="34" charset="0"/>
              </a:rPr>
              <a:t>Pt</a:t>
            </a:r>
            <a:r>
              <a:rPr lang="ru-RU" sz="1600" dirty="0" smtClean="0">
                <a:latin typeface="Arial" pitchFamily="34" charset="0"/>
                <a:cs typeface="Arial" pitchFamily="34" charset="0"/>
              </a:rPr>
              <a:t>/</a:t>
            </a:r>
            <a:r>
              <a:rPr lang="ru-RU" sz="1600" dirty="0" err="1" smtClean="0">
                <a:latin typeface="Arial" pitchFamily="34" charset="0"/>
                <a:cs typeface="Arial" pitchFamily="34" charset="0"/>
              </a:rPr>
              <a:t>ZnO</a:t>
            </a:r>
            <a:r>
              <a:rPr lang="ru-RU" sz="1600" dirty="0" smtClean="0">
                <a:latin typeface="Arial" pitchFamily="34" charset="0"/>
                <a:cs typeface="Arial" pitchFamily="34" charset="0"/>
              </a:rPr>
              <a:t>/</a:t>
            </a:r>
            <a:r>
              <a:rPr lang="ru-RU" sz="1600" dirty="0" err="1" smtClean="0">
                <a:latin typeface="Arial" pitchFamily="34" charset="0"/>
                <a:cs typeface="Arial" pitchFamily="34" charset="0"/>
              </a:rPr>
              <a:t>Pt</a:t>
            </a:r>
            <a:r>
              <a:rPr lang="ru-RU" sz="1600" dirty="0" smtClean="0">
                <a:latin typeface="Arial" pitchFamily="34" charset="0"/>
                <a:cs typeface="Arial" pitchFamily="34" charset="0"/>
              </a:rPr>
              <a:t>. (а) </a:t>
            </a:r>
            <a:r>
              <a:rPr lang="ru-RU" sz="1600" dirty="0" err="1" smtClean="0">
                <a:latin typeface="Arial" pitchFamily="34" charset="0"/>
                <a:cs typeface="Arial" pitchFamily="34" charset="0"/>
              </a:rPr>
              <a:t>ZnO</a:t>
            </a:r>
            <a:r>
              <a:rPr lang="ru-RU" sz="1600" dirty="0" smtClean="0">
                <a:latin typeface="Arial" pitchFamily="34" charset="0"/>
                <a:cs typeface="Arial" pitchFamily="34" charset="0"/>
              </a:rPr>
              <a:t> в исходном состоянии. (б) При подаче напряжения контраст </a:t>
            </a:r>
            <a:r>
              <a:rPr lang="ru-RU" sz="1600" dirty="0" err="1" smtClean="0">
                <a:latin typeface="Arial" pitchFamily="34" charset="0"/>
                <a:cs typeface="Arial" pitchFamily="34" charset="0"/>
              </a:rPr>
              <a:t>ZnO</a:t>
            </a:r>
            <a:r>
              <a:rPr lang="ru-RU" sz="1600" dirty="0" smtClean="0">
                <a:latin typeface="Arial" pitchFamily="34" charset="0"/>
                <a:cs typeface="Arial" pitchFamily="34" charset="0"/>
              </a:rPr>
              <a:t> усиливался вблизи обоих электродов. (в) </a:t>
            </a:r>
            <a:r>
              <a:rPr lang="ru-RU" sz="1600" dirty="0" err="1" smtClean="0">
                <a:latin typeface="Arial" pitchFamily="34" charset="0"/>
                <a:cs typeface="Arial" pitchFamily="34" charset="0"/>
              </a:rPr>
              <a:t>Филамент</a:t>
            </a:r>
            <a:r>
              <a:rPr lang="ru-RU" sz="1600" dirty="0" smtClean="0">
                <a:latin typeface="Arial" pitchFamily="34" charset="0"/>
                <a:cs typeface="Arial" pitchFamily="34" charset="0"/>
              </a:rPr>
              <a:t> конической формы образуется вблизи верхнего электрода (</a:t>
            </a:r>
            <a:r>
              <a:rPr lang="en-US" sz="1600" dirty="0" smtClean="0">
                <a:latin typeface="Arial" pitchFamily="34" charset="0"/>
                <a:cs typeface="Arial" pitchFamily="34" charset="0"/>
              </a:rPr>
              <a:t>TE</a:t>
            </a:r>
            <a:r>
              <a:rPr lang="ru-RU" sz="1600" dirty="0" smtClean="0">
                <a:latin typeface="Arial" pitchFamily="34" charset="0"/>
                <a:cs typeface="Arial" pitchFamily="34" charset="0"/>
              </a:rPr>
              <a:t>). (г) </a:t>
            </a:r>
            <a:r>
              <a:rPr lang="ru-RU" sz="1600" dirty="0" err="1" smtClean="0">
                <a:latin typeface="Arial" pitchFamily="34" charset="0"/>
                <a:cs typeface="Arial" pitchFamily="34" charset="0"/>
              </a:rPr>
              <a:t>Филамент</a:t>
            </a:r>
            <a:r>
              <a:rPr lang="ru-RU" sz="1600" dirty="0" smtClean="0">
                <a:latin typeface="Arial" pitchFamily="34" charset="0"/>
                <a:cs typeface="Arial" pitchFamily="34" charset="0"/>
              </a:rPr>
              <a:t> трансформируется в дендритную форму, но он все еще не соединен с нижним электродом (</a:t>
            </a:r>
            <a:r>
              <a:rPr lang="en-US" sz="1600" dirty="0" smtClean="0">
                <a:latin typeface="Arial" pitchFamily="34" charset="0"/>
                <a:cs typeface="Arial" pitchFamily="34" charset="0"/>
              </a:rPr>
              <a:t>BE</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д</a:t>
            </a:r>
            <a:r>
              <a:rPr lang="ru-RU" sz="1600" dirty="0" smtClean="0">
                <a:latin typeface="Arial" pitchFamily="34" charset="0"/>
                <a:cs typeface="Arial" pitchFamily="34" charset="0"/>
              </a:rPr>
              <a:t>) Столбчатый </a:t>
            </a:r>
            <a:r>
              <a:rPr lang="ru-RU" sz="1600" dirty="0" err="1" smtClean="0">
                <a:latin typeface="Arial" pitchFamily="34" charset="0"/>
                <a:cs typeface="Arial" pitchFamily="34" charset="0"/>
              </a:rPr>
              <a:t>филамент</a:t>
            </a:r>
            <a:r>
              <a:rPr lang="ru-RU" sz="1600" dirty="0" smtClean="0">
                <a:latin typeface="Arial" pitchFamily="34" charset="0"/>
                <a:cs typeface="Arial" pitchFamily="34" charset="0"/>
              </a:rPr>
              <a:t> проходит через пленку </a:t>
            </a:r>
            <a:r>
              <a:rPr lang="ru-RU" sz="1600" dirty="0" err="1" smtClean="0">
                <a:latin typeface="Arial" pitchFamily="34" charset="0"/>
                <a:cs typeface="Arial" pitchFamily="34" charset="0"/>
              </a:rPr>
              <a:t>ZnO</a:t>
            </a:r>
            <a:r>
              <a:rPr lang="ru-RU" sz="1600" dirty="0" smtClean="0">
                <a:latin typeface="Arial" pitchFamily="34" charset="0"/>
                <a:cs typeface="Arial" pitchFamily="34" charset="0"/>
              </a:rPr>
              <a:t>, соединяя верхний и нижний электроды. В этот момент ток через структуру резко возрастает, образец переходит в состояние с низким сопротивлением.</a:t>
            </a:r>
            <a:endParaRPr lang="ru-RU" sz="1600" dirty="0">
              <a:latin typeface="Arial" pitchFamily="34" charset="0"/>
              <a:cs typeface="Arial" pitchFamily="34" charset="0"/>
            </a:endParaRPr>
          </a:p>
        </p:txBody>
      </p:sp>
      <p:sp>
        <p:nvSpPr>
          <p:cNvPr id="19" name="TextBox 18"/>
          <p:cNvSpPr txBox="1"/>
          <p:nvPr/>
        </p:nvSpPr>
        <p:spPr>
          <a:xfrm>
            <a:off x="0" y="0"/>
            <a:ext cx="5142177" cy="461665"/>
          </a:xfrm>
          <a:prstGeom prst="rect">
            <a:avLst/>
          </a:prstGeom>
          <a:noFill/>
        </p:spPr>
        <p:txBody>
          <a:bodyPr wrap="none" rtlCol="0">
            <a:spAutoFit/>
          </a:bodyPr>
          <a:lstStyle/>
          <a:p>
            <a:r>
              <a:rPr lang="ru-RU" sz="2400" dirty="0">
                <a:latin typeface="Arial" pitchFamily="34" charset="0"/>
                <a:cs typeface="Arial" pitchFamily="34" charset="0"/>
              </a:rPr>
              <a:t>Механизм изменения валентности</a:t>
            </a:r>
          </a:p>
        </p:txBody>
      </p:sp>
      <p:sp>
        <p:nvSpPr>
          <p:cNvPr id="20" name="Номер слайда 3"/>
          <p:cNvSpPr>
            <a:spLocks noGrp="1"/>
          </p:cNvSpPr>
          <p:nvPr>
            <p:ph type="sldNum" sz="quarter" idx="12"/>
          </p:nvPr>
        </p:nvSpPr>
        <p:spPr>
          <a:xfrm>
            <a:off x="6553200" y="6356350"/>
            <a:ext cx="2133600" cy="365125"/>
          </a:xfrm>
        </p:spPr>
        <p:txBody>
          <a:bodyPr/>
          <a:lstStyle/>
          <a:p>
            <a:fld id="{725C68B6-61C2-468F-89AB-4B9F7531AA68}" type="slidenum">
              <a:rPr lang="ru-RU" smtClean="0"/>
              <a:pPr/>
              <a:t>16</a:t>
            </a:fld>
            <a:endParaRPr lang="ru-RU" dirty="0"/>
          </a:p>
        </p:txBody>
      </p:sp>
    </p:spTree>
    <p:extLst>
      <p:ext uri="{BB962C8B-B14F-4D97-AF65-F5344CB8AC3E}">
        <p14:creationId xmlns:p14="http://schemas.microsoft.com/office/powerpoint/2010/main" xmlns="" val="398680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dirty="0"/>
          </a:p>
        </p:txBody>
      </p:sp>
      <p:pic>
        <p:nvPicPr>
          <p:cNvPr id="6146" name="Picture 2"/>
          <p:cNvPicPr>
            <a:picLocks noChangeAspect="1" noChangeArrowheads="1"/>
          </p:cNvPicPr>
          <p:nvPr/>
        </p:nvPicPr>
        <p:blipFill>
          <a:blip r:embed="rId2"/>
          <a:srcRect/>
          <a:stretch>
            <a:fillRect/>
          </a:stretch>
        </p:blipFill>
        <p:spPr bwMode="auto">
          <a:xfrm>
            <a:off x="142844" y="1071546"/>
            <a:ext cx="8572528" cy="4820541"/>
          </a:xfrm>
          <a:prstGeom prst="rect">
            <a:avLst/>
          </a:prstGeom>
          <a:noFill/>
          <a:ln w="9525">
            <a:noFill/>
            <a:miter lim="800000"/>
            <a:headEnd/>
            <a:tailEnd/>
          </a:ln>
          <a:effectLst/>
        </p:spPr>
      </p:pic>
      <p:sp>
        <p:nvSpPr>
          <p:cNvPr id="5" name="TextBox 4"/>
          <p:cNvSpPr txBox="1"/>
          <p:nvPr/>
        </p:nvSpPr>
        <p:spPr>
          <a:xfrm>
            <a:off x="0" y="0"/>
            <a:ext cx="5622180" cy="461665"/>
          </a:xfrm>
          <a:prstGeom prst="rect">
            <a:avLst/>
          </a:prstGeom>
          <a:noFill/>
        </p:spPr>
        <p:txBody>
          <a:bodyPr wrap="none" rtlCol="0">
            <a:spAutoFit/>
          </a:bodyPr>
          <a:lstStyle/>
          <a:p>
            <a:r>
              <a:rPr lang="ru-RU" sz="2400" dirty="0" smtClean="0">
                <a:latin typeface="Arial" pitchFamily="34" charset="0"/>
                <a:cs typeface="Arial" pitchFamily="34" charset="0"/>
              </a:rPr>
              <a:t>Как управлять толщиной </a:t>
            </a:r>
            <a:r>
              <a:rPr lang="ru-RU" sz="2400" dirty="0" err="1" smtClean="0">
                <a:latin typeface="Arial" pitchFamily="34" charset="0"/>
                <a:cs typeface="Arial" pitchFamily="34" charset="0"/>
              </a:rPr>
              <a:t>филамента</a:t>
            </a:r>
            <a:r>
              <a:rPr lang="ru-RU" sz="2400" dirty="0" smtClean="0">
                <a:latin typeface="Arial" pitchFamily="34" charset="0"/>
                <a:cs typeface="Arial" pitchFamily="34" charset="0"/>
              </a:rPr>
              <a:t>?</a:t>
            </a:r>
            <a:endParaRPr lang="ru-RU" sz="24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pic>
        <p:nvPicPr>
          <p:cNvPr id="6" name="Рисунок 5"/>
          <p:cNvPicPr/>
          <p:nvPr/>
        </p:nvPicPr>
        <p:blipFill>
          <a:blip r:embed="rId2">
            <a:extLst>
              <a:ext uri="{28A0092B-C50C-407E-A947-70E740481C1C}">
                <a14:useLocalDpi xmlns:a14="http://schemas.microsoft.com/office/drawing/2010/main" xmlns="" val="0"/>
              </a:ext>
            </a:extLst>
          </a:blip>
          <a:srcRect/>
          <a:stretch>
            <a:fillRect/>
          </a:stretch>
        </p:blipFill>
        <p:spPr bwMode="auto">
          <a:xfrm>
            <a:off x="428596" y="642918"/>
            <a:ext cx="3429024" cy="2928958"/>
          </a:xfrm>
          <a:prstGeom prst="rect">
            <a:avLst/>
          </a:prstGeom>
          <a:noFill/>
          <a:ln>
            <a:noFill/>
          </a:ln>
        </p:spPr>
      </p:pic>
      <p:pic>
        <p:nvPicPr>
          <p:cNvPr id="7" name="Рисунок 6"/>
          <p:cNvPicPr/>
          <p:nvPr/>
        </p:nvPicPr>
        <p:blipFill>
          <a:blip r:embed="rId3">
            <a:extLst>
              <a:ext uri="{28A0092B-C50C-407E-A947-70E740481C1C}">
                <a14:useLocalDpi xmlns:a14="http://schemas.microsoft.com/office/drawing/2010/main" xmlns="" val="0"/>
              </a:ext>
            </a:extLst>
          </a:blip>
          <a:srcRect/>
          <a:stretch>
            <a:fillRect/>
          </a:stretch>
        </p:blipFill>
        <p:spPr bwMode="auto">
          <a:xfrm>
            <a:off x="4857752" y="500042"/>
            <a:ext cx="3643338" cy="3143272"/>
          </a:xfrm>
          <a:prstGeom prst="rect">
            <a:avLst/>
          </a:prstGeom>
          <a:noFill/>
          <a:ln>
            <a:noFill/>
          </a:ln>
        </p:spPr>
      </p:pic>
      <p:pic>
        <p:nvPicPr>
          <p:cNvPr id="8" name="Рисунок 7"/>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20" y="3571876"/>
            <a:ext cx="3643338" cy="3214686"/>
          </a:xfrm>
          <a:prstGeom prst="rect">
            <a:avLst/>
          </a:prstGeom>
          <a:noFill/>
          <a:ln>
            <a:noFill/>
          </a:ln>
        </p:spPr>
      </p:pic>
      <p:sp>
        <p:nvSpPr>
          <p:cNvPr id="14" name="TextBox 13"/>
          <p:cNvSpPr txBox="1"/>
          <p:nvPr/>
        </p:nvSpPr>
        <p:spPr>
          <a:xfrm>
            <a:off x="4929190" y="4214818"/>
            <a:ext cx="3450625" cy="923330"/>
          </a:xfrm>
          <a:prstGeom prst="rect">
            <a:avLst/>
          </a:prstGeom>
          <a:noFill/>
        </p:spPr>
        <p:txBody>
          <a:bodyPr wrap="none" rtlCol="0">
            <a:spAutoFit/>
          </a:bodyPr>
          <a:lstStyle/>
          <a:p>
            <a:r>
              <a:rPr lang="ru-RU" dirty="0" smtClean="0"/>
              <a:t>Управление обменом</a:t>
            </a:r>
          </a:p>
          <a:p>
            <a:r>
              <a:rPr lang="ru-RU" dirty="0" smtClean="0"/>
              <a:t>Переключение состояния ячейки</a:t>
            </a:r>
          </a:p>
          <a:p>
            <a:r>
              <a:rPr lang="ru-RU" dirty="0" smtClean="0"/>
              <a:t>Магнетосопротивление</a:t>
            </a:r>
            <a:endParaRPr lang="ru-RU" dirty="0"/>
          </a:p>
        </p:txBody>
      </p:sp>
      <p:sp>
        <p:nvSpPr>
          <p:cNvPr id="15" name="TextBox 14"/>
          <p:cNvSpPr txBox="1"/>
          <p:nvPr/>
        </p:nvSpPr>
        <p:spPr>
          <a:xfrm>
            <a:off x="2143108" y="0"/>
            <a:ext cx="3651962" cy="461665"/>
          </a:xfrm>
          <a:prstGeom prst="rect">
            <a:avLst/>
          </a:prstGeom>
          <a:noFill/>
        </p:spPr>
        <p:txBody>
          <a:bodyPr wrap="none" rtlCol="0">
            <a:spAutoFit/>
          </a:bodyPr>
          <a:lstStyle/>
          <a:p>
            <a:r>
              <a:rPr lang="ru-RU" sz="2400" dirty="0" smtClean="0">
                <a:latin typeface="Arial" pitchFamily="34" charset="0"/>
                <a:cs typeface="Arial" pitchFamily="34" charset="0"/>
              </a:rPr>
              <a:t>Магнитные </a:t>
            </a:r>
            <a:r>
              <a:rPr lang="ru-RU" sz="2400" dirty="0" err="1" smtClean="0">
                <a:latin typeface="Arial" pitchFamily="34" charset="0"/>
                <a:cs typeface="Arial" pitchFamily="34" charset="0"/>
              </a:rPr>
              <a:t>мемристоры</a:t>
            </a:r>
            <a:endParaRPr lang="ru-RU" sz="24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28662" y="1500174"/>
            <a:ext cx="2928958" cy="4429156"/>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4786314" y="2060848"/>
            <a:ext cx="3071834" cy="2643206"/>
          </a:xfrm>
          <a:prstGeom prst="rect">
            <a:avLst/>
          </a:prstGeom>
          <a:noFill/>
          <a:ln w="9525">
            <a:noFill/>
            <a:miter lim="800000"/>
            <a:headEnd/>
            <a:tailEnd/>
          </a:ln>
          <a:effectLst/>
        </p:spPr>
      </p:pic>
      <p:sp>
        <p:nvSpPr>
          <p:cNvPr id="6" name="Прямоугольник 5"/>
          <p:cNvSpPr/>
          <p:nvPr/>
        </p:nvSpPr>
        <p:spPr>
          <a:xfrm>
            <a:off x="7000892" y="5072074"/>
            <a:ext cx="2786050" cy="523220"/>
          </a:xfrm>
          <a:prstGeom prst="rect">
            <a:avLst/>
          </a:prstGeom>
        </p:spPr>
        <p:txBody>
          <a:bodyPr wrap="square">
            <a:spAutoFit/>
          </a:bodyPr>
          <a:lstStyle/>
          <a:p>
            <a:r>
              <a:rPr lang="fr-FR" sz="1400" b="1" i="1" dirty="0" smtClean="0">
                <a:latin typeface="Arial" pitchFamily="34" charset="0"/>
                <a:cs typeface="Arial" pitchFamily="34" charset="0"/>
              </a:rPr>
              <a:t>Appl. Phys. Lett. 102, </a:t>
            </a:r>
          </a:p>
          <a:p>
            <a:r>
              <a:rPr lang="fr-FR" sz="1400" b="1" i="1" dirty="0" smtClean="0">
                <a:latin typeface="Arial" pitchFamily="34" charset="0"/>
                <a:cs typeface="Arial" pitchFamily="34" charset="0"/>
              </a:rPr>
              <a:t>053502 (2013)</a:t>
            </a:r>
            <a:endParaRPr lang="ru-RU" sz="1400" dirty="0"/>
          </a:p>
        </p:txBody>
      </p:sp>
      <p:sp>
        <p:nvSpPr>
          <p:cNvPr id="7" name="Номер слайда 5"/>
          <p:cNvSpPr>
            <a:spLocks noGrp="1"/>
          </p:cNvSpPr>
          <p:nvPr>
            <p:ph type="sldNum" sz="quarter" idx="12"/>
          </p:nvPr>
        </p:nvSpPr>
        <p:spPr>
          <a:xfrm>
            <a:off x="6858016" y="6429396"/>
            <a:ext cx="2133600" cy="365125"/>
          </a:xfrm>
        </p:spPr>
        <p:txBody>
          <a:bodyPr/>
          <a:lstStyle/>
          <a:p>
            <a:fld id="{725C68B6-61C2-468F-89AB-4B9F7531AA68}" type="slidenum">
              <a:rPr lang="ru-RU" smtClean="0"/>
              <a:pPr/>
              <a:t>19</a:t>
            </a:fld>
            <a:endParaRPr lang="ru-RU" dirty="0"/>
          </a:p>
        </p:txBody>
      </p:sp>
      <p:sp>
        <p:nvSpPr>
          <p:cNvPr id="16" name="TextBox 15"/>
          <p:cNvSpPr txBox="1"/>
          <p:nvPr/>
        </p:nvSpPr>
        <p:spPr>
          <a:xfrm>
            <a:off x="0" y="0"/>
            <a:ext cx="2962414" cy="461665"/>
          </a:xfrm>
          <a:prstGeom prst="rect">
            <a:avLst/>
          </a:prstGeom>
          <a:noFill/>
        </p:spPr>
        <p:txBody>
          <a:bodyPr wrap="none" rtlCol="0">
            <a:spAutoFit/>
          </a:bodyPr>
          <a:lstStyle/>
          <a:p>
            <a:r>
              <a:rPr lang="ru-RU" sz="2400" dirty="0" smtClean="0">
                <a:latin typeface="Arial" pitchFamily="34" charset="0"/>
                <a:cs typeface="Arial" pitchFamily="34" charset="0"/>
              </a:rPr>
              <a:t>Система </a:t>
            </a:r>
            <a:r>
              <a:rPr lang="en-US" sz="2400" dirty="0" smtClean="0">
                <a:latin typeface="Arial" pitchFamily="34" charset="0"/>
                <a:cs typeface="Arial" pitchFamily="34" charset="0"/>
              </a:rPr>
              <a:t>Pt/ZrO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/Ni</a:t>
            </a:r>
            <a:endParaRPr lang="ru-RU" sz="24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
        <p:nvSpPr>
          <p:cNvPr id="5"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539552" y="3789040"/>
            <a:ext cx="8143900" cy="1969770"/>
          </a:xfrm>
          <a:prstGeom prst="rect">
            <a:avLst/>
          </a:prstGeom>
        </p:spPr>
        <p:txBody>
          <a:bodyPr wrap="square">
            <a:spAutoFit/>
          </a:bodyPr>
          <a:lstStyle/>
          <a:p>
            <a:pPr algn="just"/>
            <a:r>
              <a:rPr lang="ru-RU" sz="1600" u="sng" dirty="0" err="1" smtClean="0">
                <a:cs typeface="Times New Roman" pitchFamily="18" charset="0"/>
              </a:rPr>
              <a:t>Мемристор</a:t>
            </a:r>
            <a:r>
              <a:rPr lang="ru-RU" sz="1600" dirty="0" smtClean="0">
                <a:cs typeface="Times New Roman" pitchFamily="18" charset="0"/>
              </a:rPr>
              <a:t> </a:t>
            </a:r>
            <a:r>
              <a:rPr lang="ru-RU" sz="1600" dirty="0" smtClean="0"/>
              <a:t>–</a:t>
            </a:r>
            <a:r>
              <a:rPr lang="ru-RU" sz="1600" dirty="0" smtClean="0">
                <a:cs typeface="Times New Roman" pitchFamily="18" charset="0"/>
              </a:rPr>
              <a:t> тонкопленочный конденсатор, способный изменять проводимость функционального изолирующего слоя (диэлектрика, полупроводника) под действием приложенного напряжения и сохранять это состояние длительное время при </a:t>
            </a:r>
            <a:r>
              <a:rPr lang="ru-RU" sz="1600" dirty="0" smtClean="0"/>
              <a:t>отключении </a:t>
            </a:r>
            <a:r>
              <a:rPr lang="ru-RU" sz="1600" dirty="0"/>
              <a:t>напряжения</a:t>
            </a:r>
            <a:r>
              <a:rPr lang="ru-RU" sz="1600" dirty="0" smtClean="0">
                <a:cs typeface="Times New Roman" pitchFamily="18" charset="0"/>
              </a:rPr>
              <a:t>.</a:t>
            </a:r>
            <a:endParaRPr lang="en-US" sz="1600" dirty="0" smtClean="0">
              <a:cs typeface="Times New Roman" pitchFamily="18" charset="0"/>
            </a:endParaRPr>
          </a:p>
          <a:p>
            <a:r>
              <a:rPr lang="ru-RU" sz="1600" u="sng" dirty="0" smtClean="0"/>
              <a:t>Состояния </a:t>
            </a:r>
            <a:r>
              <a:rPr lang="ru-RU" sz="1600" u="sng" dirty="0" smtClean="0"/>
              <a:t>сопротивления:</a:t>
            </a:r>
            <a:endParaRPr lang="en-US" sz="1600" u="sng" dirty="0" smtClean="0"/>
          </a:p>
          <a:p>
            <a:r>
              <a:rPr lang="ru-RU" sz="1400" dirty="0" smtClean="0"/>
              <a:t>- состояние с высоким сопротивлением (СВС, англ. </a:t>
            </a:r>
            <a:r>
              <a:rPr lang="en-US" sz="1400" dirty="0" smtClean="0"/>
              <a:t>H</a:t>
            </a:r>
            <a:r>
              <a:rPr lang="ru-RU" sz="1400" dirty="0" err="1" smtClean="0"/>
              <a:t>igh</a:t>
            </a:r>
            <a:r>
              <a:rPr lang="ru-RU" sz="1400" dirty="0" smtClean="0"/>
              <a:t> </a:t>
            </a:r>
            <a:r>
              <a:rPr lang="en-US" sz="1400" dirty="0" smtClean="0"/>
              <a:t>R</a:t>
            </a:r>
            <a:r>
              <a:rPr lang="ru-RU" sz="1400" dirty="0" err="1" smtClean="0"/>
              <a:t>esistance</a:t>
            </a:r>
            <a:r>
              <a:rPr lang="ru-RU" sz="1400" dirty="0" smtClean="0"/>
              <a:t> </a:t>
            </a:r>
            <a:r>
              <a:rPr lang="en-US" sz="1400" dirty="0" smtClean="0"/>
              <a:t>S</a:t>
            </a:r>
            <a:r>
              <a:rPr lang="ru-RU" sz="1400" dirty="0" err="1" smtClean="0"/>
              <a:t>tate</a:t>
            </a:r>
            <a:r>
              <a:rPr lang="ru-RU" sz="1400" dirty="0" smtClean="0"/>
              <a:t>, HRS или состояние </a:t>
            </a:r>
            <a:r>
              <a:rPr lang="en-US" sz="1400" dirty="0" smtClean="0"/>
              <a:t>OFF</a:t>
            </a:r>
            <a:r>
              <a:rPr lang="ru-RU" sz="1400" dirty="0" smtClean="0"/>
              <a:t>)</a:t>
            </a:r>
          </a:p>
          <a:p>
            <a:pPr>
              <a:buFontTx/>
              <a:buChar char="-"/>
            </a:pPr>
            <a:r>
              <a:rPr lang="ru-RU" sz="1400" dirty="0" smtClean="0"/>
              <a:t> состояние с низким сопротивлением (СНС, англ. </a:t>
            </a:r>
            <a:r>
              <a:rPr lang="en-US" sz="1400" dirty="0" smtClean="0"/>
              <a:t>L</a:t>
            </a:r>
            <a:r>
              <a:rPr lang="ru-RU" sz="1400" dirty="0" err="1" smtClean="0"/>
              <a:t>ow</a:t>
            </a:r>
            <a:r>
              <a:rPr lang="ru-RU" sz="1400" dirty="0" smtClean="0"/>
              <a:t> </a:t>
            </a:r>
            <a:r>
              <a:rPr lang="en-US" sz="1400" dirty="0" smtClean="0"/>
              <a:t>R</a:t>
            </a:r>
            <a:r>
              <a:rPr lang="ru-RU" sz="1400" dirty="0" err="1" smtClean="0"/>
              <a:t>esistance</a:t>
            </a:r>
            <a:r>
              <a:rPr lang="ru-RU" sz="1400" dirty="0" smtClean="0"/>
              <a:t> </a:t>
            </a:r>
            <a:r>
              <a:rPr lang="en-US" sz="1400" dirty="0" smtClean="0"/>
              <a:t>S</a:t>
            </a:r>
            <a:r>
              <a:rPr lang="ru-RU" sz="1400" dirty="0" err="1" smtClean="0"/>
              <a:t>tate</a:t>
            </a:r>
            <a:r>
              <a:rPr lang="ru-RU" sz="1400" dirty="0" smtClean="0"/>
              <a:t>, LRS или состояние </a:t>
            </a:r>
            <a:r>
              <a:rPr lang="en-US" sz="1400" dirty="0" smtClean="0"/>
              <a:t>ON</a:t>
            </a:r>
            <a:r>
              <a:rPr lang="ru-RU" sz="1400" dirty="0" smtClean="0"/>
              <a:t>)</a:t>
            </a:r>
          </a:p>
          <a:p>
            <a:pPr>
              <a:buFontTx/>
              <a:buChar char="-"/>
            </a:pPr>
            <a:r>
              <a:rPr lang="ru-RU" sz="1400" dirty="0" smtClean="0"/>
              <a:t> набор промежуточных резистивных состояний (англ. </a:t>
            </a:r>
            <a:r>
              <a:rPr lang="en-US" sz="1400" dirty="0" smtClean="0"/>
              <a:t>I</a:t>
            </a:r>
            <a:r>
              <a:rPr lang="ru-RU" sz="1400" dirty="0" err="1" smtClean="0"/>
              <a:t>intermediate</a:t>
            </a:r>
            <a:r>
              <a:rPr lang="ru-RU" sz="1400" dirty="0" smtClean="0"/>
              <a:t> </a:t>
            </a:r>
            <a:r>
              <a:rPr lang="en-US" sz="1400" dirty="0" smtClean="0"/>
              <a:t>R</a:t>
            </a:r>
            <a:r>
              <a:rPr lang="ru-RU" sz="1400" dirty="0" err="1" smtClean="0"/>
              <a:t>esistance</a:t>
            </a:r>
            <a:r>
              <a:rPr lang="ru-RU" sz="1400" dirty="0" smtClean="0"/>
              <a:t> </a:t>
            </a:r>
            <a:r>
              <a:rPr lang="en-US" sz="1400" dirty="0" smtClean="0"/>
              <a:t>S</a:t>
            </a:r>
            <a:r>
              <a:rPr lang="ru-RU" sz="1400" dirty="0" err="1" smtClean="0"/>
              <a:t>tate</a:t>
            </a:r>
            <a:r>
              <a:rPr lang="en-US" sz="1400" dirty="0" smtClean="0"/>
              <a:t>s</a:t>
            </a:r>
            <a:r>
              <a:rPr lang="ru-RU" sz="1400" dirty="0" smtClean="0"/>
              <a:t>, </a:t>
            </a:r>
            <a:r>
              <a:rPr lang="en-US" sz="1400" dirty="0" smtClean="0"/>
              <a:t>I</a:t>
            </a:r>
            <a:r>
              <a:rPr lang="ru-RU" sz="1400" dirty="0" smtClean="0"/>
              <a:t>RS</a:t>
            </a:r>
            <a:r>
              <a:rPr lang="en-US" sz="1400" dirty="0" smtClean="0"/>
              <a:t>s</a:t>
            </a:r>
            <a:r>
              <a:rPr lang="ru-RU" sz="1400" dirty="0" smtClean="0"/>
              <a:t>).</a:t>
            </a:r>
          </a:p>
        </p:txBody>
      </p:sp>
      <p:pic>
        <p:nvPicPr>
          <p:cNvPr id="7" name="Рисунок 6" descr="Untitled-1 copy.jpg"/>
          <p:cNvPicPr>
            <a:picLocks noChangeAspect="1"/>
          </p:cNvPicPr>
          <p:nvPr/>
        </p:nvPicPr>
        <p:blipFill>
          <a:blip r:embed="rId2" cstate="print"/>
          <a:stretch>
            <a:fillRect/>
          </a:stretch>
        </p:blipFill>
        <p:spPr>
          <a:xfrm>
            <a:off x="683568" y="908720"/>
            <a:ext cx="7241458" cy="2819882"/>
          </a:xfrm>
          <a:prstGeom prst="rect">
            <a:avLst/>
          </a:prstGeom>
        </p:spPr>
      </p:pic>
      <p:sp>
        <p:nvSpPr>
          <p:cNvPr id="8" name="TextBox 7"/>
          <p:cNvSpPr txBox="1"/>
          <p:nvPr/>
        </p:nvSpPr>
        <p:spPr>
          <a:xfrm>
            <a:off x="-17859" y="7665"/>
            <a:ext cx="3475375" cy="461665"/>
          </a:xfrm>
          <a:prstGeom prst="rect">
            <a:avLst/>
          </a:prstGeom>
          <a:noFill/>
        </p:spPr>
        <p:txBody>
          <a:bodyPr wrap="none" rtlCol="0">
            <a:spAutoFit/>
          </a:bodyPr>
          <a:lstStyle/>
          <a:p>
            <a:pPr algn="ctr"/>
            <a:r>
              <a:rPr lang="ru-RU" sz="2400" dirty="0" smtClean="0">
                <a:latin typeface="Arial" pitchFamily="34" charset="0"/>
                <a:cs typeface="Arial" pitchFamily="34" charset="0"/>
              </a:rPr>
              <a:t>Структура </a:t>
            </a:r>
            <a:r>
              <a:rPr lang="ru-RU" sz="2400" dirty="0" err="1" smtClean="0">
                <a:latin typeface="Arial" pitchFamily="34" charset="0"/>
                <a:cs typeface="Arial" pitchFamily="34" charset="0"/>
              </a:rPr>
              <a:t>мемристора</a:t>
            </a:r>
            <a:endParaRPr lang="ru-RU" sz="24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500034" y="1214422"/>
            <a:ext cx="3857652" cy="3224193"/>
          </a:xfrm>
          <a:prstGeom prst="rect">
            <a:avLst/>
          </a:prstGeom>
          <a:noFill/>
          <a:ln w="9525">
            <a:noFill/>
            <a:miter lim="800000"/>
            <a:headEnd/>
            <a:tailEnd/>
          </a:ln>
          <a:effectLst/>
        </p:spPr>
      </p:pic>
      <p:sp>
        <p:nvSpPr>
          <p:cNvPr id="6" name="Прямоугольник 5"/>
          <p:cNvSpPr/>
          <p:nvPr/>
        </p:nvSpPr>
        <p:spPr>
          <a:xfrm>
            <a:off x="7000892" y="5072074"/>
            <a:ext cx="2786050" cy="523220"/>
          </a:xfrm>
          <a:prstGeom prst="rect">
            <a:avLst/>
          </a:prstGeom>
        </p:spPr>
        <p:txBody>
          <a:bodyPr wrap="square">
            <a:spAutoFit/>
          </a:bodyPr>
          <a:lstStyle/>
          <a:p>
            <a:r>
              <a:rPr lang="fr-FR" sz="1400" b="1" i="1" dirty="0" smtClean="0">
                <a:latin typeface="Arial" pitchFamily="34" charset="0"/>
                <a:cs typeface="Arial" pitchFamily="34" charset="0"/>
              </a:rPr>
              <a:t>Appl. Phys. Lett. 102, </a:t>
            </a:r>
          </a:p>
          <a:p>
            <a:r>
              <a:rPr lang="fr-FR" sz="1400" b="1" i="1" dirty="0" smtClean="0">
                <a:latin typeface="Arial" pitchFamily="34" charset="0"/>
                <a:cs typeface="Arial" pitchFamily="34" charset="0"/>
              </a:rPr>
              <a:t>053502 (2013)</a:t>
            </a:r>
            <a:endParaRPr lang="ru-RU" sz="1400" dirty="0"/>
          </a:p>
        </p:txBody>
      </p:sp>
      <p:sp>
        <p:nvSpPr>
          <p:cNvPr id="7" name="Номер слайда 5"/>
          <p:cNvSpPr>
            <a:spLocks noGrp="1"/>
          </p:cNvSpPr>
          <p:nvPr>
            <p:ph type="sldNum" sz="quarter" idx="12"/>
          </p:nvPr>
        </p:nvSpPr>
        <p:spPr>
          <a:xfrm>
            <a:off x="6858016" y="6429396"/>
            <a:ext cx="2133600" cy="365125"/>
          </a:xfrm>
        </p:spPr>
        <p:txBody>
          <a:bodyPr/>
          <a:lstStyle/>
          <a:p>
            <a:fld id="{725C68B6-61C2-468F-89AB-4B9F7531AA68}" type="slidenum">
              <a:rPr lang="ru-RU" smtClean="0"/>
              <a:pPr/>
              <a:t>20</a:t>
            </a:fld>
            <a:endParaRPr lang="ru-RU" dirty="0"/>
          </a:p>
        </p:txBody>
      </p:sp>
      <p:pic>
        <p:nvPicPr>
          <p:cNvPr id="15" name="Picture 3"/>
          <p:cNvPicPr>
            <a:picLocks noChangeAspect="1" noChangeArrowheads="1"/>
          </p:cNvPicPr>
          <p:nvPr/>
        </p:nvPicPr>
        <p:blipFill>
          <a:blip r:embed="rId3"/>
          <a:srcRect/>
          <a:stretch>
            <a:fillRect/>
          </a:stretch>
        </p:blipFill>
        <p:spPr bwMode="auto">
          <a:xfrm>
            <a:off x="5357818" y="2285992"/>
            <a:ext cx="3000396" cy="2377974"/>
          </a:xfrm>
          <a:prstGeom prst="rect">
            <a:avLst/>
          </a:prstGeom>
          <a:noFill/>
          <a:ln w="9525">
            <a:noFill/>
            <a:miter lim="800000"/>
            <a:headEnd/>
            <a:tailEnd/>
          </a:ln>
          <a:effectLst/>
        </p:spPr>
      </p:pic>
      <p:sp>
        <p:nvSpPr>
          <p:cNvPr id="9" name="TextBox 8"/>
          <p:cNvSpPr txBox="1"/>
          <p:nvPr/>
        </p:nvSpPr>
        <p:spPr>
          <a:xfrm>
            <a:off x="0" y="0"/>
            <a:ext cx="2962414" cy="461665"/>
          </a:xfrm>
          <a:prstGeom prst="rect">
            <a:avLst/>
          </a:prstGeom>
          <a:noFill/>
        </p:spPr>
        <p:txBody>
          <a:bodyPr wrap="none" rtlCol="0">
            <a:spAutoFit/>
          </a:bodyPr>
          <a:lstStyle/>
          <a:p>
            <a:r>
              <a:rPr lang="ru-RU" sz="2400" dirty="0" smtClean="0">
                <a:latin typeface="Arial" pitchFamily="34" charset="0"/>
                <a:cs typeface="Arial" pitchFamily="34" charset="0"/>
              </a:rPr>
              <a:t>Система </a:t>
            </a:r>
            <a:r>
              <a:rPr lang="en-US" sz="2400" dirty="0" smtClean="0">
                <a:latin typeface="Arial" pitchFamily="34" charset="0"/>
                <a:cs typeface="Arial" pitchFamily="34" charset="0"/>
              </a:rPr>
              <a:t>Pt/ZrO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/Ni</a:t>
            </a:r>
            <a:endParaRPr lang="ru-RU" sz="24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srcRect/>
          <a:stretch>
            <a:fillRect/>
          </a:stretch>
        </p:blipFill>
        <p:spPr bwMode="auto">
          <a:xfrm>
            <a:off x="857224" y="1571612"/>
            <a:ext cx="3002566" cy="3071834"/>
          </a:xfrm>
          <a:prstGeom prst="rect">
            <a:avLst/>
          </a:prstGeom>
          <a:noFill/>
          <a:ln w="9525">
            <a:noFill/>
            <a:miter lim="800000"/>
            <a:headEnd/>
            <a:tailEnd/>
          </a:ln>
          <a:effectLst/>
        </p:spPr>
      </p:pic>
      <p:pic>
        <p:nvPicPr>
          <p:cNvPr id="2057" name="Picture 9"/>
          <p:cNvPicPr>
            <a:picLocks noChangeAspect="1" noChangeArrowheads="1"/>
          </p:cNvPicPr>
          <p:nvPr/>
        </p:nvPicPr>
        <p:blipFill>
          <a:blip r:embed="rId3" cstate="print"/>
          <a:srcRect/>
          <a:stretch>
            <a:fillRect/>
          </a:stretch>
        </p:blipFill>
        <p:spPr bwMode="auto">
          <a:xfrm>
            <a:off x="5286380" y="1571612"/>
            <a:ext cx="3300436" cy="3000396"/>
          </a:xfrm>
          <a:prstGeom prst="rect">
            <a:avLst/>
          </a:prstGeom>
          <a:noFill/>
          <a:ln w="9525">
            <a:noFill/>
            <a:miter lim="800000"/>
            <a:headEnd/>
            <a:tailEnd/>
          </a:ln>
          <a:effectLst/>
        </p:spPr>
      </p:pic>
      <p:sp>
        <p:nvSpPr>
          <p:cNvPr id="8" name="Прямоугольник 7"/>
          <p:cNvSpPr/>
          <p:nvPr/>
        </p:nvSpPr>
        <p:spPr>
          <a:xfrm>
            <a:off x="5143504" y="5286388"/>
            <a:ext cx="2386038" cy="646331"/>
          </a:xfrm>
          <a:prstGeom prst="rect">
            <a:avLst/>
          </a:prstGeom>
        </p:spPr>
        <p:txBody>
          <a:bodyPr wrap="none">
            <a:spAutoFit/>
          </a:bodyPr>
          <a:lstStyle/>
          <a:p>
            <a:r>
              <a:rPr lang="en-US" b="1" i="1" dirty="0" smtClean="0">
                <a:latin typeface="Arial" pitchFamily="34" charset="0"/>
                <a:cs typeface="Arial" pitchFamily="34" charset="0"/>
              </a:rPr>
              <a:t>Appl. Phys. A (2015)</a:t>
            </a:r>
          </a:p>
          <a:p>
            <a:r>
              <a:rPr lang="en-US" b="1" i="1" dirty="0" smtClean="0">
                <a:latin typeface="Arial" pitchFamily="34" charset="0"/>
                <a:cs typeface="Arial" pitchFamily="34" charset="0"/>
              </a:rPr>
              <a:t> 118:613–619</a:t>
            </a:r>
            <a:endParaRPr lang="ru-RU" dirty="0"/>
          </a:p>
        </p:txBody>
      </p:sp>
      <p:sp>
        <p:nvSpPr>
          <p:cNvPr id="10" name="Номер слайда 5"/>
          <p:cNvSpPr txBox="1">
            <a:spLocks/>
          </p:cNvSpPr>
          <p:nvPr/>
        </p:nvSpPr>
        <p:spPr>
          <a:xfrm>
            <a:off x="6858016" y="642939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TextBox 15"/>
          <p:cNvSpPr txBox="1"/>
          <p:nvPr/>
        </p:nvSpPr>
        <p:spPr>
          <a:xfrm>
            <a:off x="0" y="0"/>
            <a:ext cx="2859629" cy="461665"/>
          </a:xfrm>
          <a:prstGeom prst="rect">
            <a:avLst/>
          </a:prstGeom>
          <a:noFill/>
        </p:spPr>
        <p:txBody>
          <a:bodyPr wrap="none" rtlCol="0">
            <a:spAutoFit/>
          </a:bodyPr>
          <a:lstStyle/>
          <a:p>
            <a:r>
              <a:rPr lang="ru-RU" sz="2400" dirty="0" smtClean="0">
                <a:latin typeface="Arial" pitchFamily="34" charset="0"/>
                <a:cs typeface="Arial" pitchFamily="34" charset="0"/>
              </a:rPr>
              <a:t>Система </a:t>
            </a:r>
            <a:r>
              <a:rPr lang="en-US" sz="2400" dirty="0" smtClean="0">
                <a:latin typeface="Arial" pitchFamily="34" charset="0"/>
                <a:cs typeface="Arial" pitchFamily="34" charset="0"/>
              </a:rPr>
              <a:t>Pt/TiO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/Ni</a:t>
            </a:r>
            <a:endParaRPr lang="ru-RU" sz="24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srcRect/>
          <a:stretch>
            <a:fillRect/>
          </a:stretch>
        </p:blipFill>
        <p:spPr bwMode="auto">
          <a:xfrm>
            <a:off x="71406" y="142852"/>
            <a:ext cx="4286280" cy="4000528"/>
          </a:xfrm>
          <a:prstGeom prst="rect">
            <a:avLst/>
          </a:prstGeom>
          <a:noFill/>
          <a:ln w="9525">
            <a:noFill/>
            <a:miter lim="800000"/>
            <a:headEnd/>
            <a:tailEnd/>
          </a:ln>
          <a:effectLst/>
        </p:spPr>
      </p:pic>
      <p:sp>
        <p:nvSpPr>
          <p:cNvPr id="4" name="Прямоугольник 3"/>
          <p:cNvSpPr/>
          <p:nvPr/>
        </p:nvSpPr>
        <p:spPr>
          <a:xfrm>
            <a:off x="2428860" y="6072206"/>
            <a:ext cx="3792385" cy="369332"/>
          </a:xfrm>
          <a:prstGeom prst="rect">
            <a:avLst/>
          </a:prstGeom>
        </p:spPr>
        <p:txBody>
          <a:bodyPr wrap="none">
            <a:spAutoFit/>
          </a:bodyPr>
          <a:lstStyle/>
          <a:p>
            <a:r>
              <a:rPr lang="en-US" b="1" i="1" dirty="0" smtClean="0">
                <a:latin typeface="Arial" pitchFamily="34" charset="0"/>
                <a:cs typeface="Arial" pitchFamily="34" charset="0"/>
              </a:rPr>
              <a:t>Appl. Phys. A (2015) 118:613–619</a:t>
            </a:r>
            <a:endParaRPr lang="ru-RU" dirty="0"/>
          </a:p>
        </p:txBody>
      </p:sp>
      <p:sp>
        <p:nvSpPr>
          <p:cNvPr id="6" name="Номер слайда 5"/>
          <p:cNvSpPr txBox="1">
            <a:spLocks/>
          </p:cNvSpPr>
          <p:nvPr/>
        </p:nvSpPr>
        <p:spPr>
          <a:xfrm>
            <a:off x="6858016" y="642939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Прямоугольник 8"/>
          <p:cNvSpPr/>
          <p:nvPr/>
        </p:nvSpPr>
        <p:spPr>
          <a:xfrm>
            <a:off x="0" y="4143380"/>
            <a:ext cx="4572000" cy="1200329"/>
          </a:xfrm>
          <a:prstGeom prst="rect">
            <a:avLst/>
          </a:prstGeom>
        </p:spPr>
        <p:txBody>
          <a:bodyPr wrap="square">
            <a:spAutoFit/>
          </a:bodyPr>
          <a:lstStyle/>
          <a:p>
            <a:r>
              <a:rPr lang="en-US" sz="1200" dirty="0" err="1" smtClean="0">
                <a:latin typeface="Arial" pitchFamily="34" charset="0"/>
                <a:cs typeface="Arial" pitchFamily="34" charset="0"/>
              </a:rPr>
              <a:t>Magnetoresistance</a:t>
            </a:r>
            <a:r>
              <a:rPr lang="en-US" sz="1200" dirty="0" smtClean="0">
                <a:latin typeface="Arial" pitchFamily="34" charset="0"/>
                <a:cs typeface="Arial" pitchFamily="34" charset="0"/>
              </a:rPr>
              <a:t> characteristics in the LRS. Directions of the external magnetic field are a </a:t>
            </a:r>
            <a:r>
              <a:rPr lang="en-US" sz="1200" dirty="0" err="1" smtClean="0">
                <a:latin typeface="Arial" pitchFamily="34" charset="0"/>
                <a:cs typeface="Arial" pitchFamily="34" charset="0"/>
              </a:rPr>
              <a:t>Hx</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Hy</a:t>
            </a:r>
            <a:r>
              <a:rPr lang="en-US" sz="1200" dirty="0" smtClean="0">
                <a:latin typeface="Arial" pitchFamily="34" charset="0"/>
                <a:cs typeface="Arial" pitchFamily="34" charset="0"/>
              </a:rPr>
              <a:t>, and c Hz. Arrows in the figures</a:t>
            </a:r>
            <a:r>
              <a:rPr lang="ru-RU" sz="1200" dirty="0" smtClean="0">
                <a:latin typeface="Arial" pitchFamily="34" charset="0"/>
                <a:cs typeface="Arial" pitchFamily="34" charset="0"/>
              </a:rPr>
              <a:t> </a:t>
            </a:r>
            <a:r>
              <a:rPr lang="en-US" sz="1200" dirty="0" smtClean="0">
                <a:latin typeface="Arial" pitchFamily="34" charset="0"/>
                <a:cs typeface="Arial" pitchFamily="34" charset="0"/>
              </a:rPr>
              <a:t>indicate direction of the hysteresis loop. The lower drawings illustrate the geometry between the current ICF into the CF and the external magnetic field H during the </a:t>
            </a:r>
            <a:r>
              <a:rPr lang="en-US" sz="1200" dirty="0" err="1" smtClean="0">
                <a:latin typeface="Arial" pitchFamily="34" charset="0"/>
                <a:cs typeface="Arial" pitchFamily="34" charset="0"/>
              </a:rPr>
              <a:t>magnetoresistance</a:t>
            </a:r>
            <a:r>
              <a:rPr lang="en-US" sz="1200" dirty="0" smtClean="0">
                <a:latin typeface="Arial" pitchFamily="34" charset="0"/>
                <a:cs typeface="Arial" pitchFamily="34" charset="0"/>
              </a:rPr>
              <a:t> measurement</a:t>
            </a:r>
            <a:endParaRPr lang="ru-RU" sz="12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429124" y="142852"/>
            <a:ext cx="4714876" cy="3857652"/>
          </a:xfrm>
          <a:prstGeom prst="rect">
            <a:avLst/>
          </a:prstGeom>
          <a:noFill/>
          <a:ln w="9525">
            <a:noFill/>
            <a:miter lim="800000"/>
            <a:headEnd/>
            <a:tailEnd/>
          </a:ln>
          <a:effectLst/>
        </p:spPr>
      </p:pic>
      <p:pic>
        <p:nvPicPr>
          <p:cNvPr id="8" name="Picture 7"/>
          <p:cNvPicPr>
            <a:picLocks noChangeAspect="1" noChangeArrowheads="1"/>
          </p:cNvPicPr>
          <p:nvPr/>
        </p:nvPicPr>
        <p:blipFill>
          <a:blip r:embed="rId3" cstate="print"/>
          <a:srcRect/>
          <a:stretch>
            <a:fillRect/>
          </a:stretch>
        </p:blipFill>
        <p:spPr bwMode="auto">
          <a:xfrm>
            <a:off x="71406" y="142852"/>
            <a:ext cx="4286280" cy="4000528"/>
          </a:xfrm>
          <a:prstGeom prst="rect">
            <a:avLst/>
          </a:prstGeom>
          <a:noFill/>
          <a:ln w="9525">
            <a:noFill/>
            <a:miter lim="800000"/>
            <a:headEnd/>
            <a:tailEnd/>
          </a:ln>
          <a:effectLst/>
        </p:spPr>
      </p:pic>
      <p:sp>
        <p:nvSpPr>
          <p:cNvPr id="4" name="Прямоугольник 3"/>
          <p:cNvSpPr/>
          <p:nvPr/>
        </p:nvSpPr>
        <p:spPr>
          <a:xfrm>
            <a:off x="2428860" y="6072206"/>
            <a:ext cx="3792385" cy="369332"/>
          </a:xfrm>
          <a:prstGeom prst="rect">
            <a:avLst/>
          </a:prstGeom>
        </p:spPr>
        <p:txBody>
          <a:bodyPr wrap="none">
            <a:spAutoFit/>
          </a:bodyPr>
          <a:lstStyle/>
          <a:p>
            <a:r>
              <a:rPr lang="en-US" b="1" i="1" dirty="0" smtClean="0">
                <a:latin typeface="Arial" pitchFamily="34" charset="0"/>
                <a:cs typeface="Arial" pitchFamily="34" charset="0"/>
              </a:rPr>
              <a:t>Appl. Phys. A (2015) 118:613–619</a:t>
            </a:r>
            <a:endParaRPr lang="ru-RU" dirty="0"/>
          </a:p>
        </p:txBody>
      </p:sp>
      <p:sp>
        <p:nvSpPr>
          <p:cNvPr id="6" name="Номер слайда 5"/>
          <p:cNvSpPr txBox="1">
            <a:spLocks/>
          </p:cNvSpPr>
          <p:nvPr/>
        </p:nvSpPr>
        <p:spPr>
          <a:xfrm>
            <a:off x="6858016" y="642939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Прямоугольник 8"/>
          <p:cNvSpPr/>
          <p:nvPr/>
        </p:nvSpPr>
        <p:spPr>
          <a:xfrm>
            <a:off x="0" y="4143380"/>
            <a:ext cx="4572000" cy="1200329"/>
          </a:xfrm>
          <a:prstGeom prst="rect">
            <a:avLst/>
          </a:prstGeom>
        </p:spPr>
        <p:txBody>
          <a:bodyPr wrap="square">
            <a:spAutoFit/>
          </a:bodyPr>
          <a:lstStyle/>
          <a:p>
            <a:r>
              <a:rPr lang="en-US" sz="1200" dirty="0" err="1" smtClean="0">
                <a:latin typeface="Arial" pitchFamily="34" charset="0"/>
                <a:cs typeface="Arial" pitchFamily="34" charset="0"/>
              </a:rPr>
              <a:t>Magnetoresistance</a:t>
            </a:r>
            <a:r>
              <a:rPr lang="en-US" sz="1200" dirty="0" smtClean="0">
                <a:latin typeface="Arial" pitchFamily="34" charset="0"/>
                <a:cs typeface="Arial" pitchFamily="34" charset="0"/>
              </a:rPr>
              <a:t> characteristics in the LRS. Directions of the external magnetic field are a </a:t>
            </a:r>
            <a:r>
              <a:rPr lang="en-US" sz="1200" dirty="0" err="1" smtClean="0">
                <a:latin typeface="Arial" pitchFamily="34" charset="0"/>
                <a:cs typeface="Arial" pitchFamily="34" charset="0"/>
              </a:rPr>
              <a:t>Hx</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Hy</a:t>
            </a:r>
            <a:r>
              <a:rPr lang="en-US" sz="1200" dirty="0" smtClean="0">
                <a:latin typeface="Arial" pitchFamily="34" charset="0"/>
                <a:cs typeface="Arial" pitchFamily="34" charset="0"/>
              </a:rPr>
              <a:t>, and c Hz. Arrows in the figures</a:t>
            </a:r>
            <a:r>
              <a:rPr lang="ru-RU" sz="1200" dirty="0" smtClean="0">
                <a:latin typeface="Arial" pitchFamily="34" charset="0"/>
                <a:cs typeface="Arial" pitchFamily="34" charset="0"/>
              </a:rPr>
              <a:t> </a:t>
            </a:r>
            <a:r>
              <a:rPr lang="en-US" sz="1200" dirty="0" smtClean="0">
                <a:latin typeface="Arial" pitchFamily="34" charset="0"/>
                <a:cs typeface="Arial" pitchFamily="34" charset="0"/>
              </a:rPr>
              <a:t>indicate direction of the hysteresis loop. The lower drawings illustrate the geometry between the current ICF into the CF and the external magnetic field H during the </a:t>
            </a:r>
            <a:r>
              <a:rPr lang="en-US" sz="1200" dirty="0" err="1" smtClean="0">
                <a:latin typeface="Arial" pitchFamily="34" charset="0"/>
                <a:cs typeface="Arial" pitchFamily="34" charset="0"/>
              </a:rPr>
              <a:t>magnetoresistance</a:t>
            </a:r>
            <a:r>
              <a:rPr lang="en-US" sz="1200" dirty="0" smtClean="0">
                <a:latin typeface="Arial" pitchFamily="34" charset="0"/>
                <a:cs typeface="Arial" pitchFamily="34" charset="0"/>
              </a:rPr>
              <a:t> measurement</a:t>
            </a:r>
            <a:endParaRPr lang="ru-RU" sz="1200" dirty="0">
              <a:latin typeface="Arial" pitchFamily="34" charset="0"/>
              <a:cs typeface="Arial" pitchFamily="34" charset="0"/>
            </a:endParaRPr>
          </a:p>
        </p:txBody>
      </p:sp>
      <p:sp>
        <p:nvSpPr>
          <p:cNvPr id="10" name="Прямоугольник 9"/>
          <p:cNvSpPr/>
          <p:nvPr/>
        </p:nvSpPr>
        <p:spPr>
          <a:xfrm>
            <a:off x="4572000" y="4071942"/>
            <a:ext cx="4572000" cy="1569660"/>
          </a:xfrm>
          <a:prstGeom prst="rect">
            <a:avLst/>
          </a:prstGeom>
        </p:spPr>
        <p:txBody>
          <a:bodyPr>
            <a:spAutoFit/>
          </a:bodyPr>
          <a:lstStyle/>
          <a:p>
            <a:r>
              <a:rPr lang="en-US" sz="1200" dirty="0" smtClean="0">
                <a:latin typeface="Arial" pitchFamily="34" charset="0"/>
                <a:cs typeface="Arial" pitchFamily="34" charset="0"/>
              </a:rPr>
              <a:t>AMR characteristics of the Ni wire. Directions of the external magnetic field are a </a:t>
            </a:r>
            <a:r>
              <a:rPr lang="en-US" sz="1200" dirty="0" err="1" smtClean="0">
                <a:latin typeface="Arial" pitchFamily="34" charset="0"/>
                <a:cs typeface="Arial" pitchFamily="34" charset="0"/>
              </a:rPr>
              <a:t>Hx</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Hy</a:t>
            </a:r>
            <a:r>
              <a:rPr lang="en-US" sz="1200" dirty="0" smtClean="0">
                <a:latin typeface="Arial" pitchFamily="34" charset="0"/>
                <a:cs typeface="Arial" pitchFamily="34" charset="0"/>
              </a:rPr>
              <a:t>, and c Hz. Arrows in the figures indicate direction of the hysteresis loop. The inset plots are enlarged views of the regions marked with rectangle. (The units of the inset axes are the same as in the main figure.) The lower images illustrate the geometry between the directions of the current in the Ni wire and the external magnetic field during the </a:t>
            </a:r>
            <a:r>
              <a:rPr lang="en-US" sz="1200" dirty="0" err="1" smtClean="0">
                <a:latin typeface="Arial" pitchFamily="34" charset="0"/>
                <a:cs typeface="Arial" pitchFamily="34" charset="0"/>
              </a:rPr>
              <a:t>magnetoresistance</a:t>
            </a:r>
            <a:r>
              <a:rPr lang="en-US" sz="1200" dirty="0" smtClean="0">
                <a:latin typeface="Arial" pitchFamily="34" charset="0"/>
                <a:cs typeface="Arial" pitchFamily="34" charset="0"/>
              </a:rPr>
              <a:t> measurement</a:t>
            </a:r>
            <a:endParaRPr lang="ru-RU" sz="12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2357422" y="714356"/>
            <a:ext cx="4143372" cy="1669091"/>
          </a:xfrm>
          <a:prstGeom prst="rect">
            <a:avLst/>
          </a:prstGeom>
          <a:noFill/>
          <a:ln w="9525">
            <a:noFill/>
            <a:miter lim="800000"/>
            <a:headEnd/>
            <a:tailEnd/>
          </a:ln>
          <a:effectLst/>
        </p:spPr>
      </p:pic>
      <p:pic>
        <p:nvPicPr>
          <p:cNvPr id="3080" name="Picture 8"/>
          <p:cNvPicPr>
            <a:picLocks noChangeAspect="1" noChangeArrowheads="1"/>
          </p:cNvPicPr>
          <p:nvPr/>
        </p:nvPicPr>
        <p:blipFill>
          <a:blip r:embed="rId3"/>
          <a:srcRect/>
          <a:stretch>
            <a:fillRect/>
          </a:stretch>
        </p:blipFill>
        <p:spPr bwMode="auto">
          <a:xfrm>
            <a:off x="0" y="2500306"/>
            <a:ext cx="2858834" cy="2428892"/>
          </a:xfrm>
          <a:prstGeom prst="rect">
            <a:avLst/>
          </a:prstGeom>
          <a:noFill/>
          <a:ln w="9525">
            <a:noFill/>
            <a:miter lim="800000"/>
            <a:headEnd/>
            <a:tailEnd/>
          </a:ln>
          <a:effectLst/>
        </p:spPr>
      </p:pic>
      <p:pic>
        <p:nvPicPr>
          <p:cNvPr id="3081" name="Picture 9"/>
          <p:cNvPicPr>
            <a:picLocks noChangeAspect="1" noChangeArrowheads="1"/>
          </p:cNvPicPr>
          <p:nvPr/>
        </p:nvPicPr>
        <p:blipFill>
          <a:blip r:embed="rId4"/>
          <a:srcRect/>
          <a:stretch>
            <a:fillRect/>
          </a:stretch>
        </p:blipFill>
        <p:spPr bwMode="auto">
          <a:xfrm>
            <a:off x="3071802" y="2500306"/>
            <a:ext cx="5879673" cy="2214577"/>
          </a:xfrm>
          <a:prstGeom prst="rect">
            <a:avLst/>
          </a:prstGeom>
          <a:noFill/>
          <a:ln w="9525">
            <a:noFill/>
            <a:miter lim="800000"/>
            <a:headEnd/>
            <a:tailEnd/>
          </a:ln>
          <a:effectLst/>
        </p:spPr>
      </p:pic>
      <p:sp>
        <p:nvSpPr>
          <p:cNvPr id="6" name="Прямоугольник 5"/>
          <p:cNvSpPr/>
          <p:nvPr/>
        </p:nvSpPr>
        <p:spPr>
          <a:xfrm>
            <a:off x="2071670" y="5857892"/>
            <a:ext cx="4788490" cy="369332"/>
          </a:xfrm>
          <a:prstGeom prst="rect">
            <a:avLst/>
          </a:prstGeom>
        </p:spPr>
        <p:txBody>
          <a:bodyPr wrap="none">
            <a:spAutoFit/>
          </a:bodyPr>
          <a:lstStyle/>
          <a:p>
            <a:r>
              <a:rPr lang="fr-FR" b="1" i="1" dirty="0" smtClean="0">
                <a:latin typeface="Arial" pitchFamily="34" charset="0"/>
                <a:cs typeface="Arial" pitchFamily="34" charset="0"/>
              </a:rPr>
              <a:t>Nanoscale Research Letters (2017) 12:210</a:t>
            </a:r>
            <a:endParaRPr lang="ru-RU" dirty="0"/>
          </a:p>
        </p:txBody>
      </p:sp>
      <p:sp>
        <p:nvSpPr>
          <p:cNvPr id="8" name="Номер слайда 5"/>
          <p:cNvSpPr txBox="1">
            <a:spLocks/>
          </p:cNvSpPr>
          <p:nvPr/>
        </p:nvSpPr>
        <p:spPr>
          <a:xfrm>
            <a:off x="6858016" y="642939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Прямоугольник 14"/>
          <p:cNvSpPr/>
          <p:nvPr/>
        </p:nvSpPr>
        <p:spPr>
          <a:xfrm>
            <a:off x="0" y="4857760"/>
            <a:ext cx="3071802" cy="646331"/>
          </a:xfrm>
          <a:prstGeom prst="rect">
            <a:avLst/>
          </a:prstGeom>
        </p:spPr>
        <p:txBody>
          <a:bodyPr wrap="square">
            <a:spAutoFit/>
          </a:bodyPr>
          <a:lstStyle/>
          <a:p>
            <a:r>
              <a:rPr lang="en-US" sz="1200" dirty="0" smtClean="0"/>
              <a:t>Temperature dependence of resistance at a</a:t>
            </a:r>
          </a:p>
          <a:p>
            <a:r>
              <a:rPr lang="en-US" sz="1200" dirty="0" smtClean="0"/>
              <a:t>constant current of 10 </a:t>
            </a:r>
            <a:r>
              <a:rPr lang="en-US" sz="1200" dirty="0" err="1" smtClean="0"/>
              <a:t>μA</a:t>
            </a:r>
            <a:r>
              <a:rPr lang="en-US" sz="1200" dirty="0" smtClean="0"/>
              <a:t> in a linear plot. Inset is the corresponding semi-logarithmic plot</a:t>
            </a:r>
            <a:endParaRPr lang="ru-RU" sz="1200" dirty="0"/>
          </a:p>
        </p:txBody>
      </p:sp>
      <p:sp>
        <p:nvSpPr>
          <p:cNvPr id="16" name="Прямоугольник 15"/>
          <p:cNvSpPr/>
          <p:nvPr/>
        </p:nvSpPr>
        <p:spPr>
          <a:xfrm>
            <a:off x="3500430" y="4643446"/>
            <a:ext cx="5429288" cy="461665"/>
          </a:xfrm>
          <a:prstGeom prst="rect">
            <a:avLst/>
          </a:prstGeom>
        </p:spPr>
        <p:txBody>
          <a:bodyPr wrap="square">
            <a:spAutoFit/>
          </a:bodyPr>
          <a:lstStyle/>
          <a:p>
            <a:r>
              <a:rPr lang="en-US" sz="1200" dirty="0" smtClean="0"/>
              <a:t>Two methods for scanning the magnetic field in AMR measurement. (a) scanning angle. (b) scanning magnitude</a:t>
            </a:r>
            <a:endParaRPr lang="ru-RU" sz="1200" dirty="0"/>
          </a:p>
        </p:txBody>
      </p:sp>
      <p:sp>
        <p:nvSpPr>
          <p:cNvPr id="9" name="TextBox 8"/>
          <p:cNvSpPr txBox="1"/>
          <p:nvPr/>
        </p:nvSpPr>
        <p:spPr>
          <a:xfrm>
            <a:off x="0" y="0"/>
            <a:ext cx="3024931" cy="461665"/>
          </a:xfrm>
          <a:prstGeom prst="rect">
            <a:avLst/>
          </a:prstGeom>
          <a:noFill/>
        </p:spPr>
        <p:txBody>
          <a:bodyPr wrap="none" rtlCol="0">
            <a:spAutoFit/>
          </a:bodyPr>
          <a:lstStyle/>
          <a:p>
            <a:r>
              <a:rPr lang="ru-RU" sz="2400" dirty="0" smtClean="0">
                <a:latin typeface="Arial" pitchFamily="34" charset="0"/>
                <a:cs typeface="Arial" pitchFamily="34" charset="0"/>
              </a:rPr>
              <a:t>Система </a:t>
            </a:r>
            <a:r>
              <a:rPr lang="en-US" sz="2400" dirty="0" smtClean="0">
                <a:latin typeface="Arial" pitchFamily="34" charset="0"/>
                <a:cs typeface="Arial" pitchFamily="34" charset="0"/>
              </a:rPr>
              <a:t>Pt/HfO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/Co</a:t>
            </a:r>
            <a:endParaRPr lang="ru-RU" sz="2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357158" y="1214446"/>
            <a:ext cx="8501122" cy="3929066"/>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3286116" y="1285860"/>
            <a:ext cx="3239376" cy="3857628"/>
          </a:xfrm>
          <a:prstGeom prst="rect">
            <a:avLst/>
          </a:prstGeom>
          <a:noFill/>
          <a:ln w="9525">
            <a:noFill/>
            <a:miter lim="800000"/>
            <a:headEnd/>
            <a:tailEnd/>
          </a:ln>
          <a:effectLst/>
        </p:spPr>
      </p:pic>
      <p:sp>
        <p:nvSpPr>
          <p:cNvPr id="4" name="Прямоугольник 3"/>
          <p:cNvSpPr/>
          <p:nvPr/>
        </p:nvSpPr>
        <p:spPr>
          <a:xfrm>
            <a:off x="2928926" y="5357826"/>
            <a:ext cx="3339376" cy="646331"/>
          </a:xfrm>
          <a:prstGeom prst="rect">
            <a:avLst/>
          </a:prstGeom>
        </p:spPr>
        <p:txBody>
          <a:bodyPr wrap="none">
            <a:spAutoFit/>
          </a:bodyPr>
          <a:lstStyle/>
          <a:p>
            <a:r>
              <a:rPr lang="fr-FR" b="1" i="1" dirty="0" smtClean="0">
                <a:latin typeface="Arial" pitchFamily="34" charset="0"/>
                <a:cs typeface="Arial" pitchFamily="34" charset="0"/>
              </a:rPr>
              <a:t>Nanoscale Research Letters </a:t>
            </a:r>
          </a:p>
          <a:p>
            <a:r>
              <a:rPr lang="fr-FR" b="1" i="1" dirty="0" smtClean="0">
                <a:latin typeface="Arial" pitchFamily="34" charset="0"/>
                <a:cs typeface="Arial" pitchFamily="34" charset="0"/>
              </a:rPr>
              <a:t>(2017) 12:210</a:t>
            </a:r>
            <a:endParaRPr lang="ru-RU" dirty="0"/>
          </a:p>
        </p:txBody>
      </p:sp>
      <p:sp>
        <p:nvSpPr>
          <p:cNvPr id="6" name="Номер слайда 5"/>
          <p:cNvSpPr txBox="1">
            <a:spLocks/>
          </p:cNvSpPr>
          <p:nvPr/>
        </p:nvSpPr>
        <p:spPr>
          <a:xfrm>
            <a:off x="6858016" y="642939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26</a:t>
            </a:fld>
            <a:endParaRPr lang="ru-RU"/>
          </a:p>
        </p:txBody>
      </p:sp>
      <p:pic>
        <p:nvPicPr>
          <p:cNvPr id="5" name="Picture 3"/>
          <p:cNvPicPr>
            <a:picLocks noChangeAspect="1" noChangeArrowheads="1"/>
          </p:cNvPicPr>
          <p:nvPr/>
        </p:nvPicPr>
        <p:blipFill>
          <a:blip r:embed="rId2"/>
          <a:srcRect/>
          <a:stretch>
            <a:fillRect/>
          </a:stretch>
        </p:blipFill>
        <p:spPr bwMode="auto">
          <a:xfrm>
            <a:off x="685800" y="1219200"/>
            <a:ext cx="3295650" cy="2486025"/>
          </a:xfrm>
          <a:prstGeom prst="rect">
            <a:avLst/>
          </a:prstGeom>
          <a:noFill/>
          <a:ln w="25400">
            <a:noFill/>
            <a:prstDash val="lgDash"/>
            <a:miter lim="800000"/>
            <a:headEnd/>
            <a:tailEnd/>
          </a:ln>
          <a:effectLst/>
        </p:spPr>
      </p:pic>
      <p:sp>
        <p:nvSpPr>
          <p:cNvPr id="6" name="Rectangle 4"/>
          <p:cNvSpPr>
            <a:spLocks noChangeArrowheads="1"/>
          </p:cNvSpPr>
          <p:nvPr/>
        </p:nvSpPr>
        <p:spPr bwMode="auto">
          <a:xfrm>
            <a:off x="533400" y="3917950"/>
            <a:ext cx="3371850" cy="915988"/>
          </a:xfrm>
          <a:prstGeom prst="rect">
            <a:avLst/>
          </a:prstGeom>
          <a:noFill/>
          <a:ln w="25400">
            <a:noFill/>
            <a:prstDash val="lgDash"/>
            <a:miter lim="800000"/>
            <a:headEnd/>
            <a:tailEnd/>
          </a:ln>
          <a:effectLst/>
        </p:spPr>
        <p:txBody>
          <a:bodyPr wrap="none" anchor="ctr">
            <a:spAutoFit/>
          </a:bodyPr>
          <a:lstStyle/>
          <a:p>
            <a:pPr algn="l"/>
            <a:r>
              <a:rPr lang="en-US">
                <a:latin typeface="Times New Roman" pitchFamily="18" charset="0"/>
              </a:rPr>
              <a:t>Co(6)/CoO</a:t>
            </a:r>
            <a:r>
              <a:rPr lang="en-US" baseline="-25000">
                <a:latin typeface="Times New Roman" pitchFamily="18" charset="0"/>
              </a:rPr>
              <a:t>x</a:t>
            </a:r>
            <a:r>
              <a:rPr lang="en-US">
                <a:latin typeface="Times New Roman" pitchFamily="18" charset="0"/>
              </a:rPr>
              <a:t>(6)/HfO</a:t>
            </a:r>
            <a:r>
              <a:rPr lang="en-US" baseline="-25000">
                <a:latin typeface="Times New Roman" pitchFamily="18" charset="0"/>
              </a:rPr>
              <a:t>x</a:t>
            </a:r>
            <a:r>
              <a:rPr lang="en-US">
                <a:latin typeface="Times New Roman" pitchFamily="18" charset="0"/>
              </a:rPr>
              <a:t>(26)/Pt(30)/Si</a:t>
            </a:r>
          </a:p>
          <a:p>
            <a:pPr algn="l"/>
            <a:r>
              <a:rPr lang="en-US">
                <a:latin typeface="Times New Roman" pitchFamily="18" charset="0"/>
              </a:rPr>
              <a:t>d=100um, a=250um, </a:t>
            </a:r>
            <a:r>
              <a:rPr lang="ru-RU">
                <a:latin typeface="Times New Roman" pitchFamily="18" charset="0"/>
              </a:rPr>
              <a:t>5</a:t>
            </a:r>
            <a:r>
              <a:rPr lang="en-US">
                <a:latin typeface="Times New Roman" pitchFamily="18" charset="0"/>
                <a:sym typeface="Symbol" pitchFamily="18" charset="2"/>
              </a:rPr>
              <a:t></a:t>
            </a:r>
            <a:r>
              <a:rPr lang="ru-RU">
                <a:latin typeface="Times New Roman" pitchFamily="18" charset="0"/>
              </a:rPr>
              <a:t>5 mm</a:t>
            </a:r>
            <a:r>
              <a:rPr lang="ru-RU" baseline="30000">
                <a:latin typeface="Times New Roman" pitchFamily="18" charset="0"/>
              </a:rPr>
              <a:t>2</a:t>
            </a:r>
            <a:r>
              <a:rPr lang="ru-RU">
                <a:latin typeface="Times New Roman" pitchFamily="18" charset="0"/>
              </a:rPr>
              <a:t> </a:t>
            </a:r>
            <a:br>
              <a:rPr lang="ru-RU">
                <a:latin typeface="Times New Roman" pitchFamily="18" charset="0"/>
              </a:rPr>
            </a:br>
            <a:endParaRPr lang="en-US">
              <a:latin typeface="Times New Roman" pitchFamily="18" charset="0"/>
            </a:endParaRPr>
          </a:p>
        </p:txBody>
      </p:sp>
      <p:pic>
        <p:nvPicPr>
          <p:cNvPr id="7" name="Picture 6"/>
          <p:cNvPicPr>
            <a:picLocks noChangeAspect="1" noChangeArrowheads="1"/>
          </p:cNvPicPr>
          <p:nvPr/>
        </p:nvPicPr>
        <p:blipFill>
          <a:blip r:embed="rId3"/>
          <a:srcRect/>
          <a:stretch>
            <a:fillRect/>
          </a:stretch>
        </p:blipFill>
        <p:spPr bwMode="auto">
          <a:xfrm>
            <a:off x="5181600" y="1371600"/>
            <a:ext cx="3429000" cy="2695575"/>
          </a:xfrm>
          <a:prstGeom prst="rect">
            <a:avLst/>
          </a:prstGeom>
          <a:noFill/>
          <a:ln w="25400">
            <a:noFill/>
            <a:prstDash val="lgDash"/>
            <a:miter lim="800000"/>
            <a:headEnd/>
            <a:tailEnd/>
          </a:ln>
          <a:effectLst/>
        </p:spPr>
      </p:pic>
      <p:sp>
        <p:nvSpPr>
          <p:cNvPr id="8" name="Text Box 7"/>
          <p:cNvSpPr txBox="1">
            <a:spLocks noChangeArrowheads="1"/>
          </p:cNvSpPr>
          <p:nvPr/>
        </p:nvSpPr>
        <p:spPr bwMode="auto">
          <a:xfrm>
            <a:off x="6629400" y="4267200"/>
            <a:ext cx="1243013" cy="366713"/>
          </a:xfrm>
          <a:prstGeom prst="rect">
            <a:avLst/>
          </a:prstGeom>
          <a:noFill/>
          <a:ln w="25400">
            <a:noFill/>
            <a:prstDash val="lgDash"/>
            <a:miter lim="800000"/>
            <a:headEnd/>
            <a:tailEnd/>
          </a:ln>
          <a:effectLst/>
        </p:spPr>
        <p:txBody>
          <a:bodyPr wrap="none">
            <a:spAutoFit/>
          </a:bodyPr>
          <a:lstStyle/>
          <a:p>
            <a:r>
              <a:rPr lang="en-US"/>
              <a:t>R</a:t>
            </a:r>
            <a:r>
              <a:rPr lang="en-US" baseline="-25000"/>
              <a:t>H</a:t>
            </a:r>
            <a:r>
              <a:rPr lang="en-US"/>
              <a:t>/R</a:t>
            </a:r>
            <a:r>
              <a:rPr lang="en-US" baseline="-25000"/>
              <a:t>L</a:t>
            </a:r>
            <a:r>
              <a:rPr lang="en-US"/>
              <a:t>=10</a:t>
            </a:r>
            <a:r>
              <a:rPr lang="en-US" baseline="30000"/>
              <a:t>5</a:t>
            </a:r>
            <a:endParaRPr lang="ru-RU" baseline="30000"/>
          </a:p>
        </p:txBody>
      </p:sp>
      <p:sp>
        <p:nvSpPr>
          <p:cNvPr id="9" name="Text Box 8"/>
          <p:cNvSpPr txBox="1">
            <a:spLocks noChangeArrowheads="1"/>
          </p:cNvSpPr>
          <p:nvPr/>
        </p:nvSpPr>
        <p:spPr bwMode="auto">
          <a:xfrm>
            <a:off x="7750175" y="2474913"/>
            <a:ext cx="654050" cy="366712"/>
          </a:xfrm>
          <a:prstGeom prst="rect">
            <a:avLst/>
          </a:prstGeom>
          <a:noFill/>
          <a:ln w="25400">
            <a:noFill/>
            <a:prstDash val="lgDash"/>
            <a:miter lim="800000"/>
            <a:headEnd/>
            <a:tailEnd/>
          </a:ln>
          <a:effectLst/>
        </p:spPr>
        <p:txBody>
          <a:bodyPr wrap="none">
            <a:spAutoFit/>
          </a:bodyPr>
          <a:lstStyle/>
          <a:p>
            <a:r>
              <a:rPr lang="en-US"/>
              <a:t>3.3V</a:t>
            </a:r>
            <a:endParaRPr lang="ru-RU"/>
          </a:p>
        </p:txBody>
      </p:sp>
      <p:sp>
        <p:nvSpPr>
          <p:cNvPr id="10" name="Text Box 9"/>
          <p:cNvSpPr txBox="1">
            <a:spLocks noChangeArrowheads="1"/>
          </p:cNvSpPr>
          <p:nvPr/>
        </p:nvSpPr>
        <p:spPr bwMode="auto">
          <a:xfrm>
            <a:off x="5791200" y="1600200"/>
            <a:ext cx="654050" cy="366713"/>
          </a:xfrm>
          <a:prstGeom prst="rect">
            <a:avLst/>
          </a:prstGeom>
          <a:noFill/>
          <a:ln w="25400">
            <a:noFill/>
            <a:prstDash val="lgDash"/>
            <a:miter lim="800000"/>
            <a:headEnd/>
            <a:tailEnd/>
          </a:ln>
          <a:effectLst/>
        </p:spPr>
        <p:txBody>
          <a:bodyPr wrap="none">
            <a:spAutoFit/>
          </a:bodyPr>
          <a:lstStyle/>
          <a:p>
            <a:r>
              <a:rPr lang="en-US"/>
              <a:t>1.3V</a:t>
            </a:r>
            <a:endParaRPr lang="ru-RU"/>
          </a:p>
        </p:txBody>
      </p:sp>
      <p:sp>
        <p:nvSpPr>
          <p:cNvPr id="11" name="Text Box 10"/>
          <p:cNvSpPr txBox="1">
            <a:spLocks noChangeArrowheads="1"/>
          </p:cNvSpPr>
          <p:nvPr/>
        </p:nvSpPr>
        <p:spPr bwMode="auto">
          <a:xfrm>
            <a:off x="512763" y="5054600"/>
            <a:ext cx="8002587" cy="825500"/>
          </a:xfrm>
          <a:prstGeom prst="rect">
            <a:avLst/>
          </a:prstGeom>
          <a:noFill/>
          <a:ln w="25400">
            <a:noFill/>
            <a:prstDash val="lgDash"/>
            <a:miter lim="800000"/>
            <a:headEnd/>
            <a:tailEnd/>
          </a:ln>
          <a:effectLst/>
        </p:spPr>
        <p:txBody>
          <a:bodyPr wrap="none">
            <a:spAutoFit/>
          </a:bodyPr>
          <a:lstStyle/>
          <a:p>
            <a:pPr algn="l"/>
            <a:r>
              <a:rPr lang="ru-RU" sz="1600" dirty="0" err="1">
                <a:latin typeface="Times New Roman" pitchFamily="18" charset="0"/>
              </a:rPr>
              <a:t>Ziyu</a:t>
            </a:r>
            <a:r>
              <a:rPr lang="ru-RU" sz="1600" dirty="0">
                <a:latin typeface="Times New Roman" pitchFamily="18" charset="0"/>
              </a:rPr>
              <a:t> </a:t>
            </a:r>
            <a:r>
              <a:rPr lang="ru-RU" sz="1600" dirty="0" err="1">
                <a:latin typeface="Times New Roman" pitchFamily="18" charset="0"/>
              </a:rPr>
              <a:t>Wang</a:t>
            </a:r>
            <a:r>
              <a:rPr lang="ru-RU" sz="1600" dirty="0">
                <a:latin typeface="Times New Roman" pitchFamily="18" charset="0"/>
              </a:rPr>
              <a:t> </a:t>
            </a:r>
            <a:r>
              <a:rPr lang="en-US" sz="1600" dirty="0">
                <a:latin typeface="Times New Roman" pitchFamily="18" charset="0"/>
              </a:rPr>
              <a:t>et</a:t>
            </a:r>
            <a:r>
              <a:rPr lang="ru-RU" sz="1600" dirty="0">
                <a:latin typeface="Times New Roman" pitchFamily="18" charset="0"/>
              </a:rPr>
              <a:t> </a:t>
            </a:r>
            <a:r>
              <a:rPr lang="en-US" sz="1600" dirty="0">
                <a:latin typeface="Times New Roman" pitchFamily="18" charset="0"/>
              </a:rPr>
              <a:t>al., </a:t>
            </a:r>
            <a:r>
              <a:rPr lang="ru-RU" sz="1600" dirty="0">
                <a:latin typeface="Times New Roman" pitchFamily="18" charset="0"/>
              </a:rPr>
              <a:t> </a:t>
            </a:r>
            <a:r>
              <a:rPr lang="ru-RU" sz="1600" dirty="0" err="1">
                <a:latin typeface="Times New Roman" pitchFamily="18" charset="0"/>
              </a:rPr>
              <a:t>Local</a:t>
            </a:r>
            <a:r>
              <a:rPr lang="ru-RU" sz="1600" dirty="0">
                <a:latin typeface="Times New Roman" pitchFamily="18" charset="0"/>
              </a:rPr>
              <a:t> </a:t>
            </a:r>
            <a:r>
              <a:rPr lang="ru-RU" sz="1600" dirty="0" err="1">
                <a:latin typeface="Times New Roman" pitchFamily="18" charset="0"/>
              </a:rPr>
              <a:t>Control</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Exchange</a:t>
            </a:r>
            <a:r>
              <a:rPr lang="ru-RU" sz="1600" dirty="0">
                <a:latin typeface="Times New Roman" pitchFamily="18" charset="0"/>
              </a:rPr>
              <a:t> </a:t>
            </a:r>
            <a:r>
              <a:rPr lang="ru-RU" sz="1600" dirty="0" err="1">
                <a:latin typeface="Times New Roman" pitchFamily="18" charset="0"/>
              </a:rPr>
              <a:t>Bias</a:t>
            </a:r>
            <a:r>
              <a:rPr lang="ru-RU" sz="1600" dirty="0">
                <a:latin typeface="Times New Roman" pitchFamily="18" charset="0"/>
              </a:rPr>
              <a:t> </a:t>
            </a:r>
            <a:r>
              <a:rPr lang="ru-RU" sz="1600" dirty="0" err="1">
                <a:latin typeface="Times New Roman" pitchFamily="18" charset="0"/>
              </a:rPr>
              <a:t>by</a:t>
            </a:r>
            <a:r>
              <a:rPr lang="ru-RU" sz="1600" dirty="0">
                <a:latin typeface="Times New Roman" pitchFamily="18" charset="0"/>
              </a:rPr>
              <a:t> </a:t>
            </a:r>
            <a:r>
              <a:rPr lang="ru-RU" sz="1600" dirty="0" err="1">
                <a:latin typeface="Times New Roman" pitchFamily="18" charset="0"/>
              </a:rPr>
              <a:t>Resistive</a:t>
            </a:r>
            <a:r>
              <a:rPr lang="ru-RU" sz="1600" dirty="0">
                <a:latin typeface="Times New Roman" pitchFamily="18" charset="0"/>
              </a:rPr>
              <a:t> </a:t>
            </a:r>
            <a:r>
              <a:rPr lang="ru-RU" sz="1600" dirty="0" err="1">
                <a:latin typeface="Times New Roman" pitchFamily="18" charset="0"/>
              </a:rPr>
              <a:t>Switching</a:t>
            </a:r>
            <a:r>
              <a:rPr lang="en-US" sz="1600" dirty="0">
                <a:latin typeface="Times New Roman" pitchFamily="18" charset="0"/>
              </a:rPr>
              <a:t>, </a:t>
            </a:r>
            <a:r>
              <a:rPr lang="en-US" sz="1600" dirty="0" err="1">
                <a:latin typeface="Times New Roman" pitchFamily="18" charset="0"/>
              </a:rPr>
              <a:t>Phys.Stat.Sol</a:t>
            </a:r>
            <a:r>
              <a:rPr lang="en-US" sz="1600" dirty="0">
                <a:latin typeface="Times New Roman" pitchFamily="18" charset="0"/>
              </a:rPr>
              <a:t>., 2018</a:t>
            </a:r>
            <a:r>
              <a:rPr lang="ru-RU" sz="1600" dirty="0">
                <a:latin typeface="Times New Roman" pitchFamily="18" charset="0"/>
              </a:rPr>
              <a:t/>
            </a:r>
            <a:br>
              <a:rPr lang="ru-RU" sz="1600" dirty="0">
                <a:latin typeface="Times New Roman" pitchFamily="18" charset="0"/>
              </a:rPr>
            </a:br>
            <a:r>
              <a:rPr lang="ru-RU" sz="1600" dirty="0">
                <a:latin typeface="Times New Roman" pitchFamily="18" charset="0"/>
              </a:rPr>
              <a:t/>
            </a:r>
            <a:br>
              <a:rPr lang="ru-RU" sz="1600" dirty="0">
                <a:latin typeface="Times New Roman" pitchFamily="18" charset="0"/>
              </a:rPr>
            </a:br>
            <a:endParaRPr lang="ru-RU" sz="1600" dirty="0">
              <a:latin typeface="Times New Roman" pitchFamily="18" charset="0"/>
            </a:endParaRPr>
          </a:p>
        </p:txBody>
      </p:sp>
      <p:sp>
        <p:nvSpPr>
          <p:cNvPr id="12" name="TextBox 11"/>
          <p:cNvSpPr txBox="1"/>
          <p:nvPr/>
        </p:nvSpPr>
        <p:spPr>
          <a:xfrm>
            <a:off x="0" y="0"/>
            <a:ext cx="4720459" cy="830997"/>
          </a:xfrm>
          <a:prstGeom prst="rect">
            <a:avLst/>
          </a:prstGeom>
          <a:noFill/>
        </p:spPr>
        <p:txBody>
          <a:bodyPr wrap="none" rtlCol="0">
            <a:spAutoFit/>
          </a:bodyPr>
          <a:lstStyle/>
          <a:p>
            <a:r>
              <a:rPr lang="ru-RU" sz="2400" dirty="0" smtClean="0">
                <a:latin typeface="Arial" pitchFamily="34" charset="0"/>
                <a:cs typeface="Arial" pitchFamily="34" charset="0"/>
              </a:rPr>
              <a:t>Управление обменным сдвигом</a:t>
            </a:r>
          </a:p>
          <a:p>
            <a:r>
              <a:rPr lang="ru-RU" sz="2400" dirty="0" smtClean="0">
                <a:latin typeface="Arial" pitchFamily="34" charset="0"/>
                <a:cs typeface="Arial" pitchFamily="34" charset="0"/>
              </a:rPr>
              <a:t>Система </a:t>
            </a:r>
            <a:r>
              <a:rPr lang="en-US" sz="2400" dirty="0" smtClean="0">
                <a:latin typeface="Arial" pitchFamily="34" charset="0"/>
                <a:cs typeface="Arial" pitchFamily="34" charset="0"/>
              </a:rPr>
              <a:t>Pt/</a:t>
            </a:r>
            <a:r>
              <a:rPr lang="en-US" sz="2400" dirty="0" err="1" smtClean="0">
                <a:latin typeface="Arial" pitchFamily="34" charset="0"/>
                <a:cs typeface="Arial" pitchFamily="34" charset="0"/>
              </a:rPr>
              <a:t>HfO</a:t>
            </a:r>
            <a:r>
              <a:rPr lang="en-US" sz="2400" baseline="-25000" dirty="0" err="1" smtClean="0">
                <a:latin typeface="Arial" pitchFamily="34" charset="0"/>
                <a:cs typeface="Arial" pitchFamily="34" charset="0"/>
              </a:rPr>
              <a:t>x</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CoO</a:t>
            </a:r>
            <a:r>
              <a:rPr lang="en-US" sz="2400" baseline="-25000" dirty="0" err="1" smtClean="0">
                <a:latin typeface="Arial" pitchFamily="34" charset="0"/>
                <a:cs typeface="Arial" pitchFamily="34" charset="0"/>
              </a:rPr>
              <a:t>x</a:t>
            </a:r>
            <a:r>
              <a:rPr lang="en-US" sz="2400" dirty="0" smtClean="0">
                <a:latin typeface="Arial" pitchFamily="34" charset="0"/>
                <a:cs typeface="Arial" pitchFamily="34" charset="0"/>
              </a:rPr>
              <a:t>/Co</a:t>
            </a:r>
            <a:endParaRPr lang="ru-RU" sz="24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a:p>
        </p:txBody>
      </p:sp>
      <p:pic>
        <p:nvPicPr>
          <p:cNvPr id="10" name="Picture 31"/>
          <p:cNvPicPr>
            <a:picLocks noChangeAspect="1" noChangeArrowheads="1"/>
          </p:cNvPicPr>
          <p:nvPr/>
        </p:nvPicPr>
        <p:blipFill>
          <a:blip r:embed="rId2"/>
          <a:srcRect/>
          <a:stretch>
            <a:fillRect/>
          </a:stretch>
        </p:blipFill>
        <p:spPr bwMode="auto">
          <a:xfrm>
            <a:off x="0" y="1066800"/>
            <a:ext cx="5715000" cy="2081213"/>
          </a:xfrm>
          <a:prstGeom prst="rect">
            <a:avLst/>
          </a:prstGeom>
          <a:noFill/>
          <a:ln w="25400">
            <a:noFill/>
            <a:prstDash val="lgDash"/>
            <a:miter lim="800000"/>
            <a:headEnd/>
            <a:tailEnd/>
          </a:ln>
          <a:effectLst/>
        </p:spPr>
      </p:pic>
      <p:pic>
        <p:nvPicPr>
          <p:cNvPr id="11" name="Picture 32"/>
          <p:cNvPicPr>
            <a:picLocks noChangeAspect="1" noChangeArrowheads="1"/>
          </p:cNvPicPr>
          <p:nvPr/>
        </p:nvPicPr>
        <p:blipFill>
          <a:blip r:embed="rId3"/>
          <a:srcRect/>
          <a:stretch>
            <a:fillRect/>
          </a:stretch>
        </p:blipFill>
        <p:spPr bwMode="auto">
          <a:xfrm>
            <a:off x="6172200" y="1143000"/>
            <a:ext cx="2819400" cy="2000250"/>
          </a:xfrm>
          <a:prstGeom prst="rect">
            <a:avLst/>
          </a:prstGeom>
          <a:noFill/>
          <a:ln w="25400">
            <a:noFill/>
            <a:prstDash val="lgDash"/>
            <a:miter lim="800000"/>
            <a:headEnd/>
            <a:tailEnd/>
          </a:ln>
          <a:effectLst/>
        </p:spPr>
      </p:pic>
      <p:pic>
        <p:nvPicPr>
          <p:cNvPr id="12" name="Picture 33"/>
          <p:cNvPicPr>
            <a:picLocks noChangeAspect="1" noChangeArrowheads="1"/>
          </p:cNvPicPr>
          <p:nvPr/>
        </p:nvPicPr>
        <p:blipFill>
          <a:blip r:embed="rId4"/>
          <a:srcRect/>
          <a:stretch>
            <a:fillRect/>
          </a:stretch>
        </p:blipFill>
        <p:spPr bwMode="auto">
          <a:xfrm>
            <a:off x="1371600" y="3276600"/>
            <a:ext cx="6324600" cy="3000375"/>
          </a:xfrm>
          <a:prstGeom prst="rect">
            <a:avLst/>
          </a:prstGeom>
          <a:noFill/>
          <a:ln w="25400">
            <a:noFill/>
            <a:prstDash val="lgDash"/>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28</a:t>
            </a:fld>
            <a:endParaRPr lang="ru-RU"/>
          </a:p>
        </p:txBody>
      </p:sp>
      <p:sp>
        <p:nvSpPr>
          <p:cNvPr id="5" name="Text Box 3"/>
          <p:cNvSpPr txBox="1">
            <a:spLocks noChangeArrowheads="1"/>
          </p:cNvSpPr>
          <p:nvPr/>
        </p:nvSpPr>
        <p:spPr bwMode="auto">
          <a:xfrm>
            <a:off x="228600" y="1143000"/>
            <a:ext cx="7772400" cy="581025"/>
          </a:xfrm>
          <a:prstGeom prst="rect">
            <a:avLst/>
          </a:prstGeom>
          <a:noFill/>
          <a:ln w="25400">
            <a:noFill/>
            <a:prstDash val="lgDash"/>
            <a:miter lim="800000"/>
            <a:headEnd/>
            <a:tailEnd/>
          </a:ln>
          <a:effectLst/>
        </p:spPr>
        <p:txBody>
          <a:bodyPr>
            <a:spAutoFit/>
          </a:bodyPr>
          <a:lstStyle/>
          <a:p>
            <a:pPr algn="l"/>
            <a:r>
              <a:rPr lang="ru-RU" sz="1600" dirty="0" err="1">
                <a:latin typeface="Times New Roman" pitchFamily="18" charset="0"/>
              </a:rPr>
              <a:t>Lujun</a:t>
            </a:r>
            <a:r>
              <a:rPr lang="ru-RU" sz="1600" dirty="0">
                <a:latin typeface="Times New Roman" pitchFamily="18" charset="0"/>
              </a:rPr>
              <a:t> </a:t>
            </a:r>
            <a:r>
              <a:rPr lang="ru-RU" sz="1600" dirty="0" err="1">
                <a:latin typeface="Times New Roman" pitchFamily="18" charset="0"/>
              </a:rPr>
              <a:t>Wei</a:t>
            </a:r>
            <a:r>
              <a:rPr lang="en-US" sz="1600" dirty="0">
                <a:latin typeface="Times New Roman" pitchFamily="18" charset="0"/>
              </a:rPr>
              <a:t>, </a:t>
            </a:r>
            <a:r>
              <a:rPr lang="ru-RU" sz="1600" dirty="0" err="1">
                <a:latin typeface="Times New Roman" pitchFamily="18" charset="0"/>
              </a:rPr>
              <a:t>Electric</a:t>
            </a:r>
            <a:r>
              <a:rPr lang="ru-RU" sz="1600" dirty="0">
                <a:latin typeface="Times New Roman" pitchFamily="18" charset="0"/>
              </a:rPr>
              <a:t> </a:t>
            </a:r>
            <a:r>
              <a:rPr lang="ru-RU" sz="1600" dirty="0" err="1">
                <a:latin typeface="Times New Roman" pitchFamily="18" charset="0"/>
              </a:rPr>
              <a:t>control</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exchange</a:t>
            </a:r>
            <a:r>
              <a:rPr lang="ru-RU" sz="1600" dirty="0">
                <a:latin typeface="Times New Roman" pitchFamily="18" charset="0"/>
              </a:rPr>
              <a:t> </a:t>
            </a:r>
            <a:r>
              <a:rPr lang="ru-RU" sz="1600" dirty="0" err="1">
                <a:latin typeface="Times New Roman" pitchFamily="18" charset="0"/>
              </a:rPr>
              <a:t>bias</a:t>
            </a:r>
            <a:r>
              <a:rPr lang="ru-RU" sz="1600" dirty="0">
                <a:latin typeface="Times New Roman" pitchFamily="18" charset="0"/>
              </a:rPr>
              <a:t> </a:t>
            </a:r>
            <a:r>
              <a:rPr lang="ru-RU" sz="1600" dirty="0" err="1">
                <a:latin typeface="Times New Roman" pitchFamily="18" charset="0"/>
              </a:rPr>
              <a:t>in</a:t>
            </a:r>
            <a:r>
              <a:rPr lang="ru-RU" sz="1600" dirty="0">
                <a:latin typeface="Times New Roman" pitchFamily="18" charset="0"/>
              </a:rPr>
              <a:t> </a:t>
            </a:r>
            <a:r>
              <a:rPr lang="ru-RU" sz="1600" dirty="0" err="1">
                <a:latin typeface="Times New Roman" pitchFamily="18" charset="0"/>
              </a:rPr>
              <a:t>Co</a:t>
            </a:r>
            <a:r>
              <a:rPr lang="ru-RU" sz="1600" dirty="0">
                <a:latin typeface="Times New Roman" pitchFamily="18" charset="0"/>
              </a:rPr>
              <a:t>/</a:t>
            </a:r>
            <a:r>
              <a:rPr lang="ru-RU" sz="1600" dirty="0" err="1">
                <a:latin typeface="Times New Roman" pitchFamily="18" charset="0"/>
              </a:rPr>
              <a:t>FeO</a:t>
            </a:r>
            <a:r>
              <a:rPr lang="ru-RU" sz="1600" i="1" dirty="0" err="1">
                <a:latin typeface="Times New Roman" pitchFamily="18" charset="0"/>
              </a:rPr>
              <a:t>x</a:t>
            </a:r>
            <a:r>
              <a:rPr lang="en-US" sz="1600" i="1" dirty="0">
                <a:latin typeface="Times New Roman" pitchFamily="18" charset="0"/>
              </a:rPr>
              <a:t> </a:t>
            </a:r>
            <a:r>
              <a:rPr lang="ru-RU" sz="1600" dirty="0" err="1">
                <a:latin typeface="Times New Roman" pitchFamily="18" charset="0"/>
              </a:rPr>
              <a:t>bilayer</a:t>
            </a:r>
            <a:r>
              <a:rPr lang="ru-RU" sz="1600" dirty="0">
                <a:latin typeface="Times New Roman" pitchFamily="18" charset="0"/>
              </a:rPr>
              <a:t> </a:t>
            </a:r>
            <a:r>
              <a:rPr lang="ru-RU" sz="1600" dirty="0" err="1">
                <a:latin typeface="Times New Roman" pitchFamily="18" charset="0"/>
              </a:rPr>
              <a:t>by</a:t>
            </a:r>
            <a:r>
              <a:rPr lang="ru-RU" sz="1600" dirty="0">
                <a:latin typeface="Times New Roman" pitchFamily="18" charset="0"/>
              </a:rPr>
              <a:t> </a:t>
            </a:r>
            <a:r>
              <a:rPr lang="ru-RU" sz="1600" dirty="0" err="1">
                <a:latin typeface="Times New Roman" pitchFamily="18" charset="0"/>
              </a:rPr>
              <a:t>resistive</a:t>
            </a:r>
            <a:r>
              <a:rPr lang="ru-RU" sz="1600" dirty="0">
                <a:latin typeface="Times New Roman" pitchFamily="18" charset="0"/>
              </a:rPr>
              <a:t> </a:t>
            </a:r>
            <a:r>
              <a:rPr lang="ru-RU" sz="1600" dirty="0" err="1">
                <a:latin typeface="Times New Roman" pitchFamily="18" charset="0"/>
              </a:rPr>
              <a:t>switching</a:t>
            </a:r>
            <a:r>
              <a:rPr lang="en-US" sz="1600" dirty="0">
                <a:latin typeface="Times New Roman" pitchFamily="18" charset="0"/>
              </a:rPr>
              <a:t>, </a:t>
            </a:r>
            <a:br>
              <a:rPr lang="en-US" sz="1600" dirty="0">
                <a:latin typeface="Times New Roman" pitchFamily="18" charset="0"/>
              </a:rPr>
            </a:br>
            <a:r>
              <a:rPr lang="ru-RU" sz="1600" dirty="0">
                <a:latin typeface="Times New Roman" pitchFamily="18" charset="0"/>
              </a:rPr>
              <a:t>AIP </a:t>
            </a:r>
            <a:r>
              <a:rPr lang="ru-RU" sz="1600" dirty="0" err="1">
                <a:latin typeface="Times New Roman" pitchFamily="18" charset="0"/>
              </a:rPr>
              <a:t>Advances</a:t>
            </a:r>
            <a:r>
              <a:rPr lang="ru-RU" sz="1600" dirty="0">
                <a:latin typeface="Times New Roman" pitchFamily="18" charset="0"/>
              </a:rPr>
              <a:t> 2020 </a:t>
            </a:r>
            <a:endParaRPr lang="ru-RU" sz="1600" dirty="0"/>
          </a:p>
        </p:txBody>
      </p:sp>
      <p:pic>
        <p:nvPicPr>
          <p:cNvPr id="6" name="Picture 4"/>
          <p:cNvPicPr>
            <a:picLocks noChangeAspect="1" noChangeArrowheads="1"/>
          </p:cNvPicPr>
          <p:nvPr/>
        </p:nvPicPr>
        <p:blipFill>
          <a:blip r:embed="rId2"/>
          <a:srcRect/>
          <a:stretch>
            <a:fillRect/>
          </a:stretch>
        </p:blipFill>
        <p:spPr bwMode="auto">
          <a:xfrm>
            <a:off x="381000" y="1828800"/>
            <a:ext cx="4648200" cy="2187575"/>
          </a:xfrm>
          <a:prstGeom prst="rect">
            <a:avLst/>
          </a:prstGeom>
          <a:noFill/>
          <a:ln w="25400">
            <a:noFill/>
            <a:prstDash val="lgDash"/>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6019800" y="1981200"/>
            <a:ext cx="2362200" cy="2109788"/>
          </a:xfrm>
          <a:prstGeom prst="rect">
            <a:avLst/>
          </a:prstGeom>
          <a:noFill/>
          <a:ln w="25400">
            <a:noFill/>
            <a:prstDash val="lgDash"/>
            <a:miter lim="800000"/>
            <a:headEnd/>
            <a:tailEnd/>
          </a:ln>
          <a:effectLst/>
        </p:spPr>
      </p:pic>
      <p:sp>
        <p:nvSpPr>
          <p:cNvPr id="8" name="Text Box 7"/>
          <p:cNvSpPr txBox="1">
            <a:spLocks noChangeArrowheads="1"/>
          </p:cNvSpPr>
          <p:nvPr/>
        </p:nvSpPr>
        <p:spPr bwMode="auto">
          <a:xfrm rot="20204209">
            <a:off x="6934200" y="2514600"/>
            <a:ext cx="819150" cy="366713"/>
          </a:xfrm>
          <a:prstGeom prst="rect">
            <a:avLst/>
          </a:prstGeom>
          <a:noFill/>
          <a:ln w="25400">
            <a:noFill/>
            <a:prstDash val="lgDash"/>
            <a:miter lim="800000"/>
            <a:headEnd/>
            <a:tailEnd/>
          </a:ln>
          <a:effectLst/>
        </p:spPr>
        <p:txBody>
          <a:bodyPr wrap="none">
            <a:spAutoFit/>
          </a:bodyPr>
          <a:lstStyle/>
          <a:p>
            <a:r>
              <a:rPr lang="en-US">
                <a:solidFill>
                  <a:schemeClr val="bg1"/>
                </a:solidFill>
              </a:rPr>
              <a:t>2.6nm</a:t>
            </a:r>
            <a:endParaRPr lang="ru-RU">
              <a:solidFill>
                <a:schemeClr val="bg1"/>
              </a:solidFill>
            </a:endParaRPr>
          </a:p>
        </p:txBody>
      </p:sp>
      <p:sp>
        <p:nvSpPr>
          <p:cNvPr id="9" name="Rectangle 8"/>
          <p:cNvSpPr>
            <a:spLocks noChangeArrowheads="1"/>
          </p:cNvSpPr>
          <p:nvPr/>
        </p:nvSpPr>
        <p:spPr bwMode="auto">
          <a:xfrm>
            <a:off x="533400" y="4327525"/>
            <a:ext cx="2967038" cy="915988"/>
          </a:xfrm>
          <a:prstGeom prst="rect">
            <a:avLst/>
          </a:prstGeom>
          <a:noFill/>
          <a:ln w="25400">
            <a:noFill/>
            <a:prstDash val="lgDash"/>
            <a:miter lim="800000"/>
            <a:headEnd/>
            <a:tailEnd/>
          </a:ln>
          <a:effectLst/>
        </p:spPr>
        <p:txBody>
          <a:bodyPr wrap="none" anchor="ctr">
            <a:spAutoFit/>
          </a:bodyPr>
          <a:lstStyle/>
          <a:p>
            <a:pPr algn="l"/>
            <a:r>
              <a:rPr lang="en-US"/>
              <a:t>FeO</a:t>
            </a:r>
            <a:r>
              <a:rPr lang="en-US" i="1"/>
              <a:t>x</a:t>
            </a:r>
            <a:r>
              <a:rPr lang="en-US"/>
              <a:t>(1) P O</a:t>
            </a:r>
            <a:r>
              <a:rPr lang="en-US" baseline="-25000"/>
              <a:t>2</a:t>
            </a:r>
            <a:r>
              <a:rPr lang="en-US"/>
              <a:t> : P Ar = 1 : 2</a:t>
            </a:r>
          </a:p>
          <a:p>
            <a:pPr algn="l"/>
            <a:r>
              <a:rPr lang="en-US"/>
              <a:t>FeO</a:t>
            </a:r>
            <a:r>
              <a:rPr lang="en-US" i="1"/>
              <a:t>x</a:t>
            </a:r>
            <a:r>
              <a:rPr lang="en-US"/>
              <a:t>(2) P O</a:t>
            </a:r>
            <a:r>
              <a:rPr lang="en-US" baseline="-25000"/>
              <a:t>2</a:t>
            </a:r>
            <a:r>
              <a:rPr lang="en-US"/>
              <a:t> : P Ar = 2 : 3 </a:t>
            </a:r>
            <a:br>
              <a:rPr lang="en-US"/>
            </a:br>
            <a:endParaRPr lang="en-US"/>
          </a:p>
        </p:txBody>
      </p:sp>
      <p:sp>
        <p:nvSpPr>
          <p:cNvPr id="10" name="TextBox 9"/>
          <p:cNvSpPr txBox="1"/>
          <p:nvPr/>
        </p:nvSpPr>
        <p:spPr>
          <a:xfrm>
            <a:off x="0" y="0"/>
            <a:ext cx="4720459" cy="830997"/>
          </a:xfrm>
          <a:prstGeom prst="rect">
            <a:avLst/>
          </a:prstGeom>
          <a:noFill/>
        </p:spPr>
        <p:txBody>
          <a:bodyPr wrap="none" rtlCol="0">
            <a:spAutoFit/>
          </a:bodyPr>
          <a:lstStyle/>
          <a:p>
            <a:r>
              <a:rPr lang="ru-RU" sz="2400" dirty="0" smtClean="0">
                <a:latin typeface="Arial" pitchFamily="34" charset="0"/>
                <a:cs typeface="Arial" pitchFamily="34" charset="0"/>
              </a:rPr>
              <a:t>Управление обменным сдвигом</a:t>
            </a:r>
          </a:p>
          <a:p>
            <a:r>
              <a:rPr lang="ru-RU" sz="2400" dirty="0" smtClean="0">
                <a:latin typeface="Arial" pitchFamily="34" charset="0"/>
                <a:cs typeface="Arial" pitchFamily="34" charset="0"/>
              </a:rPr>
              <a:t>Система </a:t>
            </a:r>
            <a:r>
              <a:rPr lang="en-US" sz="2400" dirty="0" smtClean="0">
                <a:latin typeface="Arial" pitchFamily="34" charset="0"/>
                <a:cs typeface="Arial" pitchFamily="34" charset="0"/>
              </a:rPr>
              <a:t>Pt/</a:t>
            </a:r>
            <a:r>
              <a:rPr lang="en-US" sz="2400" dirty="0" err="1" smtClean="0">
                <a:latin typeface="Arial" pitchFamily="34" charset="0"/>
                <a:cs typeface="Arial" pitchFamily="34" charset="0"/>
              </a:rPr>
              <a:t>FeO</a:t>
            </a:r>
            <a:r>
              <a:rPr lang="en-US" sz="2400" baseline="-25000" dirty="0" err="1" smtClean="0">
                <a:latin typeface="Arial" pitchFamily="34" charset="0"/>
                <a:cs typeface="Arial" pitchFamily="34" charset="0"/>
              </a:rPr>
              <a:t>x</a:t>
            </a:r>
            <a:r>
              <a:rPr lang="en-US" sz="2400" dirty="0" smtClean="0">
                <a:latin typeface="Arial" pitchFamily="34" charset="0"/>
                <a:cs typeface="Arial" pitchFamily="34" charset="0"/>
              </a:rPr>
              <a:t>/Co</a:t>
            </a:r>
            <a:endParaRPr lang="ru-RU" sz="24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a:p>
        </p:txBody>
      </p:sp>
      <p:pic>
        <p:nvPicPr>
          <p:cNvPr id="5" name="Picture 4"/>
          <p:cNvPicPr>
            <a:picLocks noChangeAspect="1" noChangeArrowheads="1"/>
          </p:cNvPicPr>
          <p:nvPr/>
        </p:nvPicPr>
        <p:blipFill>
          <a:blip r:embed="rId2"/>
          <a:srcRect/>
          <a:stretch>
            <a:fillRect/>
          </a:stretch>
        </p:blipFill>
        <p:spPr bwMode="auto">
          <a:xfrm>
            <a:off x="5105400" y="1447800"/>
            <a:ext cx="3200400" cy="2295525"/>
          </a:xfrm>
          <a:prstGeom prst="rect">
            <a:avLst/>
          </a:prstGeom>
          <a:noFill/>
          <a:ln w="25400">
            <a:noFill/>
            <a:prstDash val="lgDash"/>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838200" y="1371600"/>
            <a:ext cx="3167063" cy="2266950"/>
          </a:xfrm>
          <a:prstGeom prst="rect">
            <a:avLst/>
          </a:prstGeom>
          <a:noFill/>
          <a:ln w="25400">
            <a:noFill/>
            <a:prstDash val="lgDash"/>
            <a:miter lim="800000"/>
            <a:headEnd/>
            <a:tailEnd/>
          </a:ln>
          <a:effectLst/>
        </p:spPr>
      </p:pic>
      <p:sp>
        <p:nvSpPr>
          <p:cNvPr id="7" name="Text Box 6"/>
          <p:cNvSpPr txBox="1">
            <a:spLocks noChangeArrowheads="1"/>
          </p:cNvSpPr>
          <p:nvPr/>
        </p:nvSpPr>
        <p:spPr bwMode="auto">
          <a:xfrm>
            <a:off x="5867400" y="1066800"/>
            <a:ext cx="2370138" cy="366713"/>
          </a:xfrm>
          <a:prstGeom prst="rect">
            <a:avLst/>
          </a:prstGeom>
          <a:noFill/>
          <a:ln w="25400">
            <a:noFill/>
            <a:prstDash val="lgDash"/>
            <a:miter lim="800000"/>
            <a:headEnd/>
            <a:tailEnd/>
          </a:ln>
          <a:effectLst/>
        </p:spPr>
        <p:txBody>
          <a:bodyPr wrap="none">
            <a:spAutoFit/>
          </a:bodyPr>
          <a:lstStyle/>
          <a:p>
            <a:r>
              <a:rPr lang="ru-RU"/>
              <a:t>Стехиометрический </a:t>
            </a:r>
          </a:p>
        </p:txBody>
      </p:sp>
      <p:sp>
        <p:nvSpPr>
          <p:cNvPr id="8" name="Text Box 7"/>
          <p:cNvSpPr txBox="1">
            <a:spLocks noChangeArrowheads="1"/>
          </p:cNvSpPr>
          <p:nvPr/>
        </p:nvSpPr>
        <p:spPr bwMode="auto">
          <a:xfrm>
            <a:off x="1447800" y="990600"/>
            <a:ext cx="2593975" cy="366713"/>
          </a:xfrm>
          <a:prstGeom prst="rect">
            <a:avLst/>
          </a:prstGeom>
          <a:noFill/>
          <a:ln w="25400">
            <a:noFill/>
            <a:prstDash val="lgDash"/>
            <a:miter lim="800000"/>
            <a:headEnd/>
            <a:tailEnd/>
          </a:ln>
          <a:effectLst/>
        </p:spPr>
        <p:txBody>
          <a:bodyPr wrap="none">
            <a:spAutoFit/>
          </a:bodyPr>
          <a:lstStyle/>
          <a:p>
            <a:r>
              <a:rPr lang="ru-RU"/>
              <a:t>Недостаток кислорода</a:t>
            </a:r>
          </a:p>
        </p:txBody>
      </p:sp>
      <p:pic>
        <p:nvPicPr>
          <p:cNvPr id="9" name="Picture 8"/>
          <p:cNvPicPr>
            <a:picLocks noChangeAspect="1" noChangeArrowheads="1"/>
          </p:cNvPicPr>
          <p:nvPr/>
        </p:nvPicPr>
        <p:blipFill>
          <a:blip r:embed="rId4"/>
          <a:srcRect/>
          <a:stretch>
            <a:fillRect/>
          </a:stretch>
        </p:blipFill>
        <p:spPr bwMode="auto">
          <a:xfrm>
            <a:off x="5257800" y="3810000"/>
            <a:ext cx="3189288" cy="2381250"/>
          </a:xfrm>
          <a:prstGeom prst="rect">
            <a:avLst/>
          </a:prstGeom>
          <a:noFill/>
          <a:ln w="25400">
            <a:noFill/>
            <a:prstDash val="lgDash"/>
            <a:miter lim="800000"/>
            <a:headEnd/>
            <a:tailEnd/>
          </a:ln>
          <a:effectLst/>
        </p:spPr>
      </p:pic>
      <p:pic>
        <p:nvPicPr>
          <p:cNvPr id="10" name="Picture 9"/>
          <p:cNvPicPr>
            <a:picLocks noChangeAspect="1" noChangeArrowheads="1"/>
          </p:cNvPicPr>
          <p:nvPr/>
        </p:nvPicPr>
        <p:blipFill>
          <a:blip r:embed="rId5"/>
          <a:srcRect/>
          <a:stretch>
            <a:fillRect/>
          </a:stretch>
        </p:blipFill>
        <p:spPr bwMode="auto">
          <a:xfrm>
            <a:off x="914400" y="3810000"/>
            <a:ext cx="3124200" cy="2381250"/>
          </a:xfrm>
          <a:prstGeom prst="rect">
            <a:avLst/>
          </a:prstGeom>
          <a:noFill/>
          <a:ln w="25400">
            <a:noFill/>
            <a:prstDash val="lgDash"/>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53200" y="6357958"/>
            <a:ext cx="2133600" cy="365125"/>
          </a:xfrm>
        </p:spPr>
        <p:txBody>
          <a:bodyPr/>
          <a:lstStyle/>
          <a:p>
            <a:fld id="{725C68B6-61C2-468F-89AB-4B9F7531AA68}" type="slidenum">
              <a:rPr lang="ru-RU" smtClean="0"/>
              <a:pPr/>
              <a:t>3</a:t>
            </a:fld>
            <a:endParaRPr lang="ru-RU" dirty="0"/>
          </a:p>
        </p:txBody>
      </p:sp>
      <p:pic>
        <p:nvPicPr>
          <p:cNvPr id="6" name="Рисунок 5"/>
          <p:cNvPicPr/>
          <p:nvPr/>
        </p:nvPicPr>
        <p:blipFill>
          <a:blip r:embed="rId2"/>
          <a:srcRect/>
          <a:stretch>
            <a:fillRect/>
          </a:stretch>
        </p:blipFill>
        <p:spPr bwMode="auto">
          <a:xfrm>
            <a:off x="1428728" y="1340768"/>
            <a:ext cx="6000792" cy="2071702"/>
          </a:xfrm>
          <a:prstGeom prst="rect">
            <a:avLst/>
          </a:prstGeom>
          <a:noFill/>
          <a:ln w="9525">
            <a:noFill/>
            <a:miter lim="800000"/>
            <a:headEnd/>
            <a:tailEnd/>
          </a:ln>
          <a:effectLst/>
        </p:spPr>
      </p:pic>
      <p:pic>
        <p:nvPicPr>
          <p:cNvPr id="7" name="Рисунок 6"/>
          <p:cNvPicPr/>
          <p:nvPr/>
        </p:nvPicPr>
        <p:blipFill>
          <a:blip r:embed="rId3"/>
          <a:srcRect/>
          <a:stretch>
            <a:fillRect/>
          </a:stretch>
        </p:blipFill>
        <p:spPr bwMode="auto">
          <a:xfrm>
            <a:off x="1483503" y="3861048"/>
            <a:ext cx="5891241" cy="2563639"/>
          </a:xfrm>
          <a:prstGeom prst="rect">
            <a:avLst/>
          </a:prstGeom>
          <a:noFill/>
          <a:ln w="9525">
            <a:noFill/>
            <a:miter lim="800000"/>
            <a:headEnd/>
            <a:tailEnd/>
          </a:ln>
          <a:effectLst/>
        </p:spPr>
      </p:pic>
      <p:sp>
        <p:nvSpPr>
          <p:cNvPr id="2" name="TextBox 1"/>
          <p:cNvSpPr txBox="1"/>
          <p:nvPr/>
        </p:nvSpPr>
        <p:spPr>
          <a:xfrm>
            <a:off x="-17859" y="7665"/>
            <a:ext cx="6663492" cy="461665"/>
          </a:xfrm>
          <a:prstGeom prst="rect">
            <a:avLst/>
          </a:prstGeom>
          <a:noFill/>
        </p:spPr>
        <p:txBody>
          <a:bodyPr wrap="none" rtlCol="0">
            <a:spAutoFit/>
          </a:bodyPr>
          <a:lstStyle/>
          <a:p>
            <a:pPr algn="ctr"/>
            <a:r>
              <a:rPr lang="ru-RU" sz="2400" dirty="0" smtClean="0">
                <a:latin typeface="Arial" pitchFamily="34" charset="0"/>
                <a:cs typeface="Arial" pitchFamily="34" charset="0"/>
              </a:rPr>
              <a:t>Вольт-амперная характеристика </a:t>
            </a:r>
            <a:r>
              <a:rPr lang="ru-RU" sz="2400" dirty="0" err="1" smtClean="0">
                <a:latin typeface="Arial" pitchFamily="34" charset="0"/>
                <a:cs typeface="Arial" pitchFamily="34" charset="0"/>
              </a:rPr>
              <a:t>мемристора</a:t>
            </a:r>
            <a:endParaRPr lang="ru-RU" sz="24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30</a:t>
            </a:fld>
            <a:endParaRPr lang="ru-RU"/>
          </a:p>
        </p:txBody>
      </p:sp>
      <p:pic>
        <p:nvPicPr>
          <p:cNvPr id="5" name="Рисунок 4"/>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56" y="1071546"/>
            <a:ext cx="5357850" cy="46434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166" y="2428868"/>
            <a:ext cx="6426759" cy="830997"/>
          </a:xfrm>
          <a:prstGeom prst="rect">
            <a:avLst/>
          </a:prstGeom>
          <a:noFill/>
        </p:spPr>
        <p:txBody>
          <a:bodyPr wrap="none" rtlCol="0">
            <a:spAutoFit/>
          </a:bodyPr>
          <a:lstStyle/>
          <a:p>
            <a:r>
              <a:rPr lang="ru-RU" sz="4800" dirty="0" smtClean="0">
                <a:latin typeface="Arial" pitchFamily="34" charset="0"/>
                <a:cs typeface="Arial" pitchFamily="34" charset="0"/>
              </a:rPr>
              <a:t>Спасибо за внимание</a:t>
            </a:r>
            <a:endParaRPr lang="ru-RU" sz="48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683568" y="692655"/>
            <a:ext cx="7685434" cy="4248513"/>
          </a:xfrm>
          <a:prstGeom prst="rect">
            <a:avLst/>
          </a:prstGeom>
          <a:noFill/>
          <a:ln w="9525">
            <a:noFill/>
            <a:miter lim="800000"/>
            <a:headEnd/>
            <a:tailEnd/>
          </a:ln>
          <a:effectLst/>
        </p:spPr>
      </p:pic>
      <p:sp>
        <p:nvSpPr>
          <p:cNvPr id="6" name="TextBox 5"/>
          <p:cNvSpPr txBox="1"/>
          <p:nvPr/>
        </p:nvSpPr>
        <p:spPr>
          <a:xfrm>
            <a:off x="0" y="7665"/>
            <a:ext cx="5887574" cy="461665"/>
          </a:xfrm>
          <a:prstGeom prst="rect">
            <a:avLst/>
          </a:prstGeom>
          <a:noFill/>
        </p:spPr>
        <p:txBody>
          <a:bodyPr wrap="none" rtlCol="0">
            <a:spAutoFit/>
          </a:bodyPr>
          <a:lstStyle/>
          <a:p>
            <a:pPr algn="ctr"/>
            <a:r>
              <a:rPr lang="ru-RU" sz="2400" dirty="0" smtClean="0">
                <a:latin typeface="Arial" pitchFamily="34" charset="0"/>
                <a:cs typeface="Arial" pitchFamily="34" charset="0"/>
              </a:rPr>
              <a:t>Процесс </a:t>
            </a:r>
            <a:r>
              <a:rPr lang="ru-RU" sz="2400" dirty="0" err="1" smtClean="0">
                <a:latin typeface="Arial" pitchFamily="34" charset="0"/>
                <a:cs typeface="Arial" pitchFamily="34" charset="0"/>
              </a:rPr>
              <a:t>электроформовки</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мемристора</a:t>
            </a:r>
            <a:endParaRPr lang="ru-RU" sz="2400" dirty="0">
              <a:latin typeface="Arial" pitchFamily="34" charset="0"/>
              <a:cs typeface="Arial" pitchFamily="34" charset="0"/>
            </a:endParaRPr>
          </a:p>
        </p:txBody>
      </p:sp>
      <p:sp>
        <p:nvSpPr>
          <p:cNvPr id="4" name="Номер слайда 3"/>
          <p:cNvSpPr>
            <a:spLocks noGrp="1"/>
          </p:cNvSpPr>
          <p:nvPr>
            <p:ph type="sldNum" sz="quarter" idx="12"/>
          </p:nvPr>
        </p:nvSpPr>
        <p:spPr>
          <a:xfrm>
            <a:off x="6553200" y="6357958"/>
            <a:ext cx="2133600" cy="365125"/>
          </a:xfrm>
        </p:spPr>
        <p:txBody>
          <a:bodyPr/>
          <a:lstStyle/>
          <a:p>
            <a:fld id="{725C68B6-61C2-468F-89AB-4B9F7531AA68}" type="slidenum">
              <a:rPr lang="ru-RU" smtClean="0"/>
              <a:pPr/>
              <a:t>4</a:t>
            </a:fld>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a:p>
        </p:txBody>
      </p:sp>
      <p:pic>
        <p:nvPicPr>
          <p:cNvPr id="5" name="Picture 3"/>
          <p:cNvPicPr>
            <a:picLocks noChangeAspect="1" noChangeArrowheads="1"/>
          </p:cNvPicPr>
          <p:nvPr/>
        </p:nvPicPr>
        <p:blipFill>
          <a:blip r:embed="rId2"/>
          <a:srcRect/>
          <a:stretch>
            <a:fillRect/>
          </a:stretch>
        </p:blipFill>
        <p:spPr bwMode="auto">
          <a:xfrm>
            <a:off x="683568" y="692655"/>
            <a:ext cx="7685434" cy="4248513"/>
          </a:xfrm>
          <a:prstGeom prst="rect">
            <a:avLst/>
          </a:prstGeom>
          <a:noFill/>
          <a:ln w="9525">
            <a:noFill/>
            <a:miter lim="800000"/>
            <a:headEnd/>
            <a:tailEnd/>
          </a:ln>
          <a:effectLst/>
        </p:spPr>
      </p:pic>
      <p:pic>
        <p:nvPicPr>
          <p:cNvPr id="6" name="Рисунок 5" descr="Untitled-2 copy.jpg"/>
          <p:cNvPicPr>
            <a:picLocks noChangeAspect="1"/>
          </p:cNvPicPr>
          <p:nvPr/>
        </p:nvPicPr>
        <p:blipFill>
          <a:blip r:embed="rId3" cstate="print"/>
          <a:stretch>
            <a:fillRect/>
          </a:stretch>
        </p:blipFill>
        <p:spPr>
          <a:xfrm>
            <a:off x="467543" y="3655907"/>
            <a:ext cx="3955871" cy="2942917"/>
          </a:xfrm>
          <a:prstGeom prst="rect">
            <a:avLst/>
          </a:prstGeom>
        </p:spPr>
      </p:pic>
      <p:sp>
        <p:nvSpPr>
          <p:cNvPr id="7" name="TextBox 6"/>
          <p:cNvSpPr txBox="1"/>
          <p:nvPr/>
        </p:nvSpPr>
        <p:spPr>
          <a:xfrm>
            <a:off x="1788096" y="6414158"/>
            <a:ext cx="1373005" cy="369332"/>
          </a:xfrm>
          <a:prstGeom prst="rect">
            <a:avLst/>
          </a:prstGeom>
          <a:noFill/>
        </p:spPr>
        <p:txBody>
          <a:bodyPr wrap="none" rtlCol="0">
            <a:spAutoFit/>
          </a:bodyPr>
          <a:lstStyle/>
          <a:p>
            <a:r>
              <a:rPr lang="en-US" b="1" dirty="0" smtClean="0">
                <a:latin typeface="Arial" pitchFamily="34" charset="0"/>
                <a:cs typeface="Arial" pitchFamily="34" charset="0"/>
              </a:rPr>
              <a:t>Voltage (V)</a:t>
            </a:r>
            <a:endParaRPr lang="ru-RU" b="1" dirty="0">
              <a:latin typeface="Arial" pitchFamily="34" charset="0"/>
              <a:cs typeface="Arial" pitchFamily="34" charset="0"/>
            </a:endParaRPr>
          </a:p>
        </p:txBody>
      </p:sp>
      <p:sp>
        <p:nvSpPr>
          <p:cNvPr id="8" name="TextBox 7"/>
          <p:cNvSpPr txBox="1"/>
          <p:nvPr/>
        </p:nvSpPr>
        <p:spPr>
          <a:xfrm>
            <a:off x="0" y="7665"/>
            <a:ext cx="5887574" cy="461665"/>
          </a:xfrm>
          <a:prstGeom prst="rect">
            <a:avLst/>
          </a:prstGeom>
          <a:noFill/>
        </p:spPr>
        <p:txBody>
          <a:bodyPr wrap="none" rtlCol="0">
            <a:spAutoFit/>
          </a:bodyPr>
          <a:lstStyle/>
          <a:p>
            <a:pPr algn="ctr"/>
            <a:r>
              <a:rPr lang="ru-RU" sz="2400" dirty="0" smtClean="0">
                <a:latin typeface="Arial" pitchFamily="34" charset="0"/>
                <a:cs typeface="Arial" pitchFamily="34" charset="0"/>
              </a:rPr>
              <a:t>Процесс </a:t>
            </a:r>
            <a:r>
              <a:rPr lang="ru-RU" sz="2400" dirty="0" err="1" smtClean="0">
                <a:latin typeface="Arial" pitchFamily="34" charset="0"/>
                <a:cs typeface="Arial" pitchFamily="34" charset="0"/>
              </a:rPr>
              <a:t>электроформовки</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мемристора</a:t>
            </a:r>
            <a:endParaRPr lang="ru-RU" sz="24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83568" y="692655"/>
            <a:ext cx="7685434" cy="4248513"/>
          </a:xfrm>
          <a:prstGeom prst="rect">
            <a:avLst/>
          </a:prstGeom>
          <a:noFill/>
          <a:ln w="9525">
            <a:noFill/>
            <a:miter lim="800000"/>
            <a:headEnd/>
            <a:tailEnd/>
          </a:ln>
          <a:effectLst/>
        </p:spPr>
      </p:pic>
      <p:pic>
        <p:nvPicPr>
          <p:cNvPr id="7" name="Рисунок 6" descr="Untitled-1 copy.jpg"/>
          <p:cNvPicPr/>
          <p:nvPr/>
        </p:nvPicPr>
        <p:blipFill>
          <a:blip r:embed="rId3" cstate="print"/>
          <a:srcRect r="44702"/>
          <a:stretch>
            <a:fillRect/>
          </a:stretch>
        </p:blipFill>
        <p:spPr>
          <a:xfrm>
            <a:off x="251520" y="3717008"/>
            <a:ext cx="3963290" cy="3024360"/>
          </a:xfrm>
          <a:prstGeom prst="rect">
            <a:avLst/>
          </a:prstGeom>
        </p:spPr>
      </p:pic>
      <p:sp>
        <p:nvSpPr>
          <p:cNvPr id="6" name="TextBox 5"/>
          <p:cNvSpPr txBox="1"/>
          <p:nvPr/>
        </p:nvSpPr>
        <p:spPr>
          <a:xfrm>
            <a:off x="-7193" y="0"/>
            <a:ext cx="5887574" cy="461665"/>
          </a:xfrm>
          <a:prstGeom prst="rect">
            <a:avLst/>
          </a:prstGeom>
          <a:noFill/>
        </p:spPr>
        <p:txBody>
          <a:bodyPr wrap="none" rtlCol="0">
            <a:spAutoFit/>
          </a:bodyPr>
          <a:lstStyle/>
          <a:p>
            <a:pPr algn="ctr"/>
            <a:r>
              <a:rPr lang="ru-RU" sz="2400" dirty="0" smtClean="0">
                <a:latin typeface="Arial" pitchFamily="34" charset="0"/>
                <a:cs typeface="Arial" pitchFamily="34" charset="0"/>
              </a:rPr>
              <a:t>Процесс </a:t>
            </a:r>
            <a:r>
              <a:rPr lang="ru-RU" sz="2400" dirty="0" err="1" smtClean="0">
                <a:latin typeface="Arial" pitchFamily="34" charset="0"/>
                <a:cs typeface="Arial" pitchFamily="34" charset="0"/>
              </a:rPr>
              <a:t>электроформовки</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мемристора</a:t>
            </a:r>
            <a:endParaRPr lang="ru-RU" sz="2400" dirty="0">
              <a:latin typeface="Arial" pitchFamily="34" charset="0"/>
              <a:cs typeface="Arial" pitchFamily="34" charset="0"/>
            </a:endParaRPr>
          </a:p>
        </p:txBody>
      </p:sp>
      <p:sp>
        <p:nvSpPr>
          <p:cNvPr id="5" name="Номер слайда 3"/>
          <p:cNvSpPr>
            <a:spLocks noGrp="1"/>
          </p:cNvSpPr>
          <p:nvPr>
            <p:ph type="sldNum" sz="quarter" idx="12"/>
          </p:nvPr>
        </p:nvSpPr>
        <p:spPr>
          <a:xfrm>
            <a:off x="6553200" y="6356350"/>
            <a:ext cx="2133600" cy="365125"/>
          </a:xfrm>
        </p:spPr>
        <p:txBody>
          <a:bodyPr/>
          <a:lstStyle/>
          <a:p>
            <a:fld id="{725C68B6-61C2-468F-89AB-4B9F7531AA68}" type="slidenum">
              <a:rPr lang="ru-RU" smtClean="0"/>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pic>
        <p:nvPicPr>
          <p:cNvPr id="5" name="Рисунок 4" descr="Untitled-1 copy.jpg"/>
          <p:cNvPicPr>
            <a:picLocks noChangeAspect="1"/>
          </p:cNvPicPr>
          <p:nvPr/>
        </p:nvPicPr>
        <p:blipFill>
          <a:blip r:embed="rId2" cstate="print"/>
          <a:stretch>
            <a:fillRect/>
          </a:stretch>
        </p:blipFill>
        <p:spPr>
          <a:xfrm>
            <a:off x="6499" y="3512686"/>
            <a:ext cx="4133453" cy="3084666"/>
          </a:xfrm>
          <a:prstGeom prst="rect">
            <a:avLst/>
          </a:prstGeom>
        </p:spPr>
      </p:pic>
      <p:sp>
        <p:nvSpPr>
          <p:cNvPr id="8" name="TextBox 7"/>
          <p:cNvSpPr txBox="1"/>
          <p:nvPr/>
        </p:nvSpPr>
        <p:spPr>
          <a:xfrm>
            <a:off x="0" y="0"/>
            <a:ext cx="5976893" cy="461665"/>
          </a:xfrm>
          <a:prstGeom prst="rect">
            <a:avLst/>
          </a:prstGeom>
          <a:noFill/>
        </p:spPr>
        <p:txBody>
          <a:bodyPr wrap="none" rtlCol="0">
            <a:spAutoFit/>
          </a:bodyPr>
          <a:lstStyle/>
          <a:p>
            <a:pPr algn="ctr"/>
            <a:r>
              <a:rPr lang="ru-RU" sz="2400" dirty="0" smtClean="0">
                <a:latin typeface="Arial" pitchFamily="34" charset="0"/>
                <a:cs typeface="Arial" pitchFamily="34" charset="0"/>
              </a:rPr>
              <a:t>Механизмы резистивного переключения</a:t>
            </a:r>
            <a:endParaRPr lang="ru-RU" sz="24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908720"/>
            <a:ext cx="7200800" cy="2810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4214810" y="642918"/>
            <a:ext cx="3286148" cy="3286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71923" y="461665"/>
            <a:ext cx="2142253" cy="400110"/>
          </a:xfrm>
          <a:prstGeom prst="rect">
            <a:avLst/>
          </a:prstGeom>
          <a:noFill/>
        </p:spPr>
        <p:txBody>
          <a:bodyPr wrap="none" rtlCol="0">
            <a:spAutoFit/>
          </a:bodyPr>
          <a:lstStyle/>
          <a:p>
            <a:r>
              <a:rPr lang="ru-RU" sz="2000" dirty="0" err="1" smtClean="0">
                <a:latin typeface="Arial" pitchFamily="34" charset="0"/>
                <a:cs typeface="Arial" pitchFamily="34" charset="0"/>
              </a:rPr>
              <a:t>Филаментарный</a:t>
            </a:r>
            <a:endParaRPr lang="ru-RU"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pic>
        <p:nvPicPr>
          <p:cNvPr id="5" name="Рисунок 4" descr="Untitled-1 copy.jpg"/>
          <p:cNvPicPr>
            <a:picLocks noChangeAspect="1"/>
          </p:cNvPicPr>
          <p:nvPr/>
        </p:nvPicPr>
        <p:blipFill>
          <a:blip r:embed="rId2" cstate="print"/>
          <a:stretch>
            <a:fillRect/>
          </a:stretch>
        </p:blipFill>
        <p:spPr>
          <a:xfrm>
            <a:off x="6499" y="3512686"/>
            <a:ext cx="4133453" cy="3084666"/>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93071" y="3573016"/>
            <a:ext cx="5029200" cy="290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prstDash val="lg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0" y="0"/>
            <a:ext cx="5976893" cy="461665"/>
          </a:xfrm>
          <a:prstGeom prst="rect">
            <a:avLst/>
          </a:prstGeom>
          <a:noFill/>
        </p:spPr>
        <p:txBody>
          <a:bodyPr wrap="none" rtlCol="0">
            <a:spAutoFit/>
          </a:bodyPr>
          <a:lstStyle/>
          <a:p>
            <a:pPr algn="ctr"/>
            <a:r>
              <a:rPr lang="ru-RU" sz="2400" dirty="0" smtClean="0">
                <a:latin typeface="Arial" pitchFamily="34" charset="0"/>
                <a:cs typeface="Arial" pitchFamily="34" charset="0"/>
              </a:rPr>
              <a:t>Механизмы резистивного переключения</a:t>
            </a:r>
            <a:endParaRPr lang="ru-RU" sz="2400" dirty="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921705"/>
            <a:ext cx="7200800" cy="2810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171923" y="461665"/>
            <a:ext cx="2142253" cy="400110"/>
          </a:xfrm>
          <a:prstGeom prst="rect">
            <a:avLst/>
          </a:prstGeom>
          <a:noFill/>
        </p:spPr>
        <p:txBody>
          <a:bodyPr wrap="none" rtlCol="0">
            <a:spAutoFit/>
          </a:bodyPr>
          <a:lstStyle/>
          <a:p>
            <a:r>
              <a:rPr lang="ru-RU" sz="2000" dirty="0" err="1" smtClean="0">
                <a:latin typeface="Arial" pitchFamily="34" charset="0"/>
                <a:cs typeface="Arial" pitchFamily="34" charset="0"/>
              </a:rPr>
              <a:t>Филаментарный</a:t>
            </a:r>
            <a:endParaRPr lang="ru-RU" sz="2000" dirty="0">
              <a:latin typeface="Arial" pitchFamily="34" charset="0"/>
              <a:cs typeface="Arial" pitchFamily="34" charset="0"/>
            </a:endParaRPr>
          </a:p>
        </p:txBody>
      </p:sp>
      <p:sp>
        <p:nvSpPr>
          <p:cNvPr id="9" name="TextBox 8"/>
          <p:cNvSpPr txBox="1"/>
          <p:nvPr/>
        </p:nvSpPr>
        <p:spPr>
          <a:xfrm>
            <a:off x="5233504" y="521595"/>
            <a:ext cx="2002792" cy="400110"/>
          </a:xfrm>
          <a:prstGeom prst="rect">
            <a:avLst/>
          </a:prstGeom>
          <a:noFill/>
        </p:spPr>
        <p:txBody>
          <a:bodyPr wrap="none" rtlCol="0">
            <a:spAutoFit/>
          </a:bodyPr>
          <a:lstStyle/>
          <a:p>
            <a:r>
              <a:rPr lang="ru-RU" sz="2000" dirty="0" smtClean="0">
                <a:latin typeface="Arial" pitchFamily="34" charset="0"/>
                <a:cs typeface="Arial" pitchFamily="34" charset="0"/>
              </a:rPr>
              <a:t>Интерфейсный</a:t>
            </a:r>
            <a:endParaRPr lang="ru-RU" sz="2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
        <p:nvSpPr>
          <p:cNvPr id="8" name="TextBox 7"/>
          <p:cNvSpPr txBox="1"/>
          <p:nvPr/>
        </p:nvSpPr>
        <p:spPr>
          <a:xfrm>
            <a:off x="0" y="0"/>
            <a:ext cx="5976893" cy="461665"/>
          </a:xfrm>
          <a:prstGeom prst="rect">
            <a:avLst/>
          </a:prstGeom>
          <a:noFill/>
        </p:spPr>
        <p:txBody>
          <a:bodyPr wrap="none" rtlCol="0">
            <a:spAutoFit/>
          </a:bodyPr>
          <a:lstStyle/>
          <a:p>
            <a:pPr algn="ctr"/>
            <a:r>
              <a:rPr lang="ru-RU" sz="2400" dirty="0" smtClean="0">
                <a:latin typeface="Arial" pitchFamily="34" charset="0"/>
                <a:cs typeface="Arial" pitchFamily="34" charset="0"/>
              </a:rPr>
              <a:t>Механизмы резистивного переключения</a:t>
            </a:r>
            <a:endParaRPr lang="ru-RU" sz="24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906053"/>
            <a:ext cx="7200800" cy="2810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0" y="3726566"/>
            <a:ext cx="4499992" cy="1754326"/>
          </a:xfrm>
          <a:prstGeom prst="rect">
            <a:avLst/>
          </a:prstGeom>
          <a:noFill/>
        </p:spPr>
        <p:txBody>
          <a:bodyPr wrap="square" rtlCol="0">
            <a:spAutoFit/>
          </a:bodyPr>
          <a:lstStyle/>
          <a:p>
            <a:r>
              <a:rPr lang="en-US" dirty="0" smtClean="0"/>
              <a:t>R(LRS,HRS) </a:t>
            </a:r>
            <a:r>
              <a:rPr lang="ru-RU" dirty="0" smtClean="0"/>
              <a:t>не зависит от площади ячейки</a:t>
            </a:r>
          </a:p>
          <a:p>
            <a:r>
              <a:rPr lang="ru-RU" dirty="0" smtClean="0"/>
              <a:t>Униполярное и биполярное переключение</a:t>
            </a:r>
          </a:p>
          <a:p>
            <a:r>
              <a:rPr lang="ru-RU" dirty="0" smtClean="0"/>
              <a:t>Большое отношение</a:t>
            </a:r>
            <a:r>
              <a:rPr lang="en-US" dirty="0" smtClean="0"/>
              <a:t> R</a:t>
            </a:r>
            <a:r>
              <a:rPr lang="en-US" baseline="-25000" dirty="0" smtClean="0"/>
              <a:t>ON</a:t>
            </a:r>
            <a:r>
              <a:rPr lang="en-US" dirty="0" smtClean="0"/>
              <a:t>/R</a:t>
            </a:r>
            <a:r>
              <a:rPr lang="en-US" baseline="-25000" dirty="0" smtClean="0"/>
              <a:t>OFF</a:t>
            </a:r>
            <a:r>
              <a:rPr lang="ru-RU" dirty="0" smtClean="0"/>
              <a:t> </a:t>
            </a:r>
            <a:endParaRPr lang="en-US" dirty="0" smtClean="0"/>
          </a:p>
          <a:p>
            <a:r>
              <a:rPr lang="ru-RU" dirty="0" smtClean="0"/>
              <a:t>Металлический и полупроводниковый типы проводимости в </a:t>
            </a:r>
            <a:r>
              <a:rPr lang="en-US" dirty="0" smtClean="0"/>
              <a:t>LRS</a:t>
            </a:r>
            <a:endParaRPr lang="ru-RU" dirty="0" smtClean="0"/>
          </a:p>
          <a:p>
            <a:endParaRPr lang="ru-RU" dirty="0"/>
          </a:p>
        </p:txBody>
      </p:sp>
      <p:sp>
        <p:nvSpPr>
          <p:cNvPr id="6" name="TextBox 5"/>
          <p:cNvSpPr txBox="1"/>
          <p:nvPr/>
        </p:nvSpPr>
        <p:spPr>
          <a:xfrm>
            <a:off x="1171923" y="461665"/>
            <a:ext cx="2142253" cy="400110"/>
          </a:xfrm>
          <a:prstGeom prst="rect">
            <a:avLst/>
          </a:prstGeom>
          <a:noFill/>
        </p:spPr>
        <p:txBody>
          <a:bodyPr wrap="none" rtlCol="0">
            <a:spAutoFit/>
          </a:bodyPr>
          <a:lstStyle/>
          <a:p>
            <a:r>
              <a:rPr lang="ru-RU" sz="2000" dirty="0" err="1" smtClean="0">
                <a:latin typeface="Arial" pitchFamily="34" charset="0"/>
                <a:cs typeface="Arial" pitchFamily="34" charset="0"/>
              </a:rPr>
              <a:t>Филаментарный</a:t>
            </a:r>
            <a:endParaRPr lang="ru-RU" sz="2000" dirty="0">
              <a:latin typeface="Arial" pitchFamily="34" charset="0"/>
              <a:cs typeface="Arial" pitchFamily="34" charset="0"/>
            </a:endParaRPr>
          </a:p>
        </p:txBody>
      </p:sp>
      <p:sp>
        <p:nvSpPr>
          <p:cNvPr id="7" name="TextBox 6"/>
          <p:cNvSpPr txBox="1"/>
          <p:nvPr/>
        </p:nvSpPr>
        <p:spPr>
          <a:xfrm>
            <a:off x="5233504" y="521595"/>
            <a:ext cx="2002792" cy="400110"/>
          </a:xfrm>
          <a:prstGeom prst="rect">
            <a:avLst/>
          </a:prstGeom>
          <a:noFill/>
        </p:spPr>
        <p:txBody>
          <a:bodyPr wrap="none" rtlCol="0">
            <a:spAutoFit/>
          </a:bodyPr>
          <a:lstStyle/>
          <a:p>
            <a:r>
              <a:rPr lang="ru-RU" sz="2000" dirty="0" smtClean="0">
                <a:latin typeface="Arial" pitchFamily="34" charset="0"/>
                <a:cs typeface="Arial" pitchFamily="34" charset="0"/>
              </a:rPr>
              <a:t>Интерфейсный</a:t>
            </a:r>
            <a:endParaRPr lang="ru-RU" sz="2000" dirty="0">
              <a:latin typeface="Arial" pitchFamily="34" charset="0"/>
              <a:cs typeface="Arial" pitchFamily="34" charset="0"/>
            </a:endParaRPr>
          </a:p>
        </p:txBody>
      </p:sp>
      <p:sp>
        <p:nvSpPr>
          <p:cNvPr id="10" name="TextBox 9"/>
          <p:cNvSpPr txBox="1"/>
          <p:nvPr/>
        </p:nvSpPr>
        <p:spPr>
          <a:xfrm>
            <a:off x="4427984" y="3757432"/>
            <a:ext cx="4716016" cy="1200329"/>
          </a:xfrm>
          <a:prstGeom prst="rect">
            <a:avLst/>
          </a:prstGeom>
          <a:noFill/>
        </p:spPr>
        <p:txBody>
          <a:bodyPr wrap="square" rtlCol="0">
            <a:spAutoFit/>
          </a:bodyPr>
          <a:lstStyle/>
          <a:p>
            <a:r>
              <a:rPr lang="en-US" dirty="0" smtClean="0"/>
              <a:t>R(LRS,HRS)</a:t>
            </a:r>
            <a:r>
              <a:rPr lang="ru-RU" dirty="0" smtClean="0"/>
              <a:t> зависит от площади ячейки</a:t>
            </a:r>
          </a:p>
          <a:p>
            <a:r>
              <a:rPr lang="ru-RU" dirty="0" smtClean="0"/>
              <a:t>Биполярное переключение</a:t>
            </a:r>
          </a:p>
          <a:p>
            <a:r>
              <a:rPr lang="ru-RU" dirty="0" smtClean="0"/>
              <a:t>Полупроводниковый тип проводимости</a:t>
            </a:r>
            <a:r>
              <a:rPr lang="en-US" dirty="0" smtClean="0"/>
              <a:t> </a:t>
            </a:r>
            <a:r>
              <a:rPr lang="ru-RU" dirty="0" smtClean="0"/>
              <a:t>в </a:t>
            </a:r>
            <a:r>
              <a:rPr lang="en-US" dirty="0" smtClean="0"/>
              <a:t>LRS</a:t>
            </a:r>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20040</TotalTime>
  <Words>1216</Words>
  <Application>Microsoft Office PowerPoint</Application>
  <PresentationFormat>Экран (4:3)</PresentationFormat>
  <Paragraphs>146</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Пашенькин Игорь Юрьевич</dc:creator>
  <cp:lastModifiedBy>pashenkin</cp:lastModifiedBy>
  <cp:revision>229</cp:revision>
  <dcterms:created xsi:type="dcterms:W3CDTF">2019-04-16T05:24:51Z</dcterms:created>
  <dcterms:modified xsi:type="dcterms:W3CDTF">2022-04-14T11:40:19Z</dcterms:modified>
</cp:coreProperties>
</file>