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93" r:id="rId3"/>
    <p:sldId id="257" r:id="rId4"/>
    <p:sldId id="299" r:id="rId5"/>
    <p:sldId id="258" r:id="rId6"/>
    <p:sldId id="289" r:id="rId7"/>
    <p:sldId id="295" r:id="rId8"/>
    <p:sldId id="294" r:id="rId9"/>
    <p:sldId id="291" r:id="rId10"/>
    <p:sldId id="301" r:id="rId11"/>
    <p:sldId id="262" r:id="rId12"/>
    <p:sldId id="296" r:id="rId13"/>
    <p:sldId id="290" r:id="rId14"/>
    <p:sldId id="305" r:id="rId15"/>
    <p:sldId id="264" r:id="rId16"/>
    <p:sldId id="265" r:id="rId17"/>
    <p:sldId id="266" r:id="rId18"/>
    <p:sldId id="267" r:id="rId19"/>
    <p:sldId id="302" r:id="rId20"/>
    <p:sldId id="304" r:id="rId21"/>
    <p:sldId id="268" r:id="rId22"/>
    <p:sldId id="298" r:id="rId23"/>
    <p:sldId id="307" r:id="rId24"/>
    <p:sldId id="309" r:id="rId25"/>
    <p:sldId id="308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75" autoAdjust="0"/>
  </p:normalViewPr>
  <p:slideViewPr>
    <p:cSldViewPr>
      <p:cViewPr>
        <p:scale>
          <a:sx n="80" d="100"/>
          <a:sy n="80" d="100"/>
        </p:scale>
        <p:origin x="-13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B1FDF-B14F-4734-B5F5-0C52EF3C0483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C9FD3-EA81-4548-ACA1-EE208550F4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824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9FD3-EA81-4548-ACA1-EE208550F4D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Поверхностные </a:t>
            </a:r>
            <a:r>
              <a:rPr lang="ru-RU" dirty="0" smtClean="0"/>
              <a:t>плазмоны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 err="1" smtClean="0"/>
              <a:t>гетероструктурах</a:t>
            </a:r>
            <a:r>
              <a:rPr lang="ru-RU" dirty="0" smtClean="0"/>
              <a:t> на основе КРТ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886200"/>
            <a:ext cx="7143800" cy="1752600"/>
          </a:xfrm>
        </p:spPr>
        <p:txBody>
          <a:bodyPr/>
          <a:lstStyle/>
          <a:p>
            <a:r>
              <a:rPr lang="ru-RU" dirty="0" smtClean="0"/>
              <a:t>Фадеев Михаил, аспирант 1го года</a:t>
            </a:r>
          </a:p>
          <a:p>
            <a:r>
              <a:rPr lang="ru-RU" dirty="0" smtClean="0"/>
              <a:t>Научный руководитель Морозов С.В.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Свойства поверхностных плазмонов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поверхностных плазмонов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Поверхностные плазмоны могут существовать только в той области частот, где проводимость одной из сред отрицательна т.е. на границе «металл-диэлектрик»</a:t>
            </a:r>
          </a:p>
          <a:p>
            <a:r>
              <a:rPr lang="ru-RU" dirty="0" smtClean="0"/>
              <a:t>При одинаковой частоте волновой вектор ПП больше волнового вектора фотона в свободном пространстве, поэтому возбуждение ПП обычными фотонами невозможно</a:t>
            </a:r>
          </a:p>
          <a:p>
            <a:r>
              <a:rPr lang="ru-RU" dirty="0" smtClean="0"/>
              <a:t>ПП сильно локализованы вблизи </a:t>
            </a:r>
            <a:r>
              <a:rPr lang="ru-RU" dirty="0" smtClean="0"/>
              <a:t>поверхности</a:t>
            </a:r>
            <a:endParaRPr lang="en-US" dirty="0" smtClean="0"/>
          </a:p>
          <a:p>
            <a:r>
              <a:rPr lang="ru-RU" dirty="0" smtClean="0"/>
              <a:t>Плазмоны на </a:t>
            </a:r>
            <a:r>
              <a:rPr lang="ru-RU" dirty="0" smtClean="0"/>
              <a:t>границе реального металла и диэлектрика быстро затухают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1632" b="14741"/>
          <a:stretch>
            <a:fillRect/>
          </a:stretch>
        </p:blipFill>
        <p:spPr>
          <a:xfrm>
            <a:off x="5572132" y="3929066"/>
            <a:ext cx="2857520" cy="27889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rcRect t="23363" b="33987"/>
          <a:stretch>
            <a:fillRect/>
          </a:stretch>
        </p:blipFill>
        <p:spPr>
          <a:xfrm>
            <a:off x="4857752" y="1500174"/>
            <a:ext cx="3717596" cy="2428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57818" y="1142984"/>
            <a:ext cx="3500462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817" y="6357958"/>
            <a:ext cx="2756183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ПП в</a:t>
            </a:r>
            <a:r>
              <a:rPr lang="en-US" dirty="0" smtClean="0"/>
              <a:t> </a:t>
            </a:r>
            <a:r>
              <a:rPr lang="ru-RU" dirty="0" smtClean="0"/>
              <a:t>других</a:t>
            </a:r>
            <a:r>
              <a:rPr lang="en-US" dirty="0" smtClean="0"/>
              <a:t> </a:t>
            </a:r>
            <a:r>
              <a:rPr lang="ru-RU" dirty="0" smtClean="0"/>
              <a:t>структурах </a:t>
            </a:r>
            <a:endParaRPr lang="ru-RU" dirty="0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48819"/>
          <a:stretch>
            <a:fillRect/>
          </a:stretch>
        </p:blipFill>
        <p:spPr bwMode="auto">
          <a:xfrm>
            <a:off x="642910" y="1714488"/>
            <a:ext cx="33575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286280" cy="310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786190"/>
            <a:ext cx="3814766" cy="202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77" y="1500175"/>
            <a:ext cx="9018124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dirty="0" smtClean="0"/>
              <a:t>Возбуждение поверхностных плазмонов</a:t>
            </a:r>
            <a:endParaRPr lang="ru-RU" alt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0166" y="1571613"/>
            <a:ext cx="1214446" cy="714380"/>
          </a:xfrm>
          <a:ln w="1905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l-GR" dirty="0" smtClean="0"/>
              <a:t>ω</a:t>
            </a:r>
            <a:r>
              <a:rPr lang="ru-RU" baseline="-25000" dirty="0" smtClean="0"/>
              <a:t>1</a:t>
            </a:r>
            <a:r>
              <a:rPr lang="ru-RU" dirty="0" smtClean="0"/>
              <a:t>=</a:t>
            </a:r>
            <a:r>
              <a:rPr lang="el-GR" dirty="0" smtClean="0"/>
              <a:t> ω</a:t>
            </a:r>
            <a:r>
              <a:rPr lang="ru-RU" baseline="-25000" dirty="0" smtClean="0"/>
              <a:t>2</a:t>
            </a:r>
          </a:p>
          <a:p>
            <a:pPr algn="ctr">
              <a:buNone/>
            </a:pPr>
            <a:r>
              <a:rPr lang="en-US" dirty="0" smtClean="0"/>
              <a:t>k</a:t>
            </a:r>
            <a:r>
              <a:rPr lang="ru-RU" baseline="-25000" dirty="0" smtClean="0"/>
              <a:t>1</a:t>
            </a:r>
            <a:r>
              <a:rPr lang="ru-RU" dirty="0" smtClean="0"/>
              <a:t>=</a:t>
            </a:r>
            <a:r>
              <a:rPr lang="el-GR" dirty="0" smtClean="0"/>
              <a:t> </a:t>
            </a:r>
            <a:r>
              <a:rPr lang="en-US" dirty="0" smtClean="0"/>
              <a:t>k</a:t>
            </a:r>
            <a:r>
              <a:rPr lang="ru-RU" baseline="-25000" dirty="0" smtClean="0"/>
              <a:t>2</a:t>
            </a:r>
          </a:p>
          <a:p>
            <a:endParaRPr lang="ru-RU" baseline="-25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1643050"/>
            <a:ext cx="2000264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 smtClean="0"/>
              <a:t>ω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=</a:t>
            </a:r>
            <a:r>
              <a:rPr lang="el-GR" sz="2400" dirty="0" smtClean="0"/>
              <a:t> ω</a:t>
            </a:r>
            <a:r>
              <a:rPr lang="ru-RU" sz="2400" baseline="-25000" dirty="0" smtClean="0"/>
              <a:t>2</a:t>
            </a:r>
          </a:p>
          <a:p>
            <a:pPr algn="ctr"/>
            <a:r>
              <a:rPr lang="en-US" sz="2400" dirty="0" smtClean="0"/>
              <a:t>k</a:t>
            </a:r>
            <a:r>
              <a:rPr lang="ru-RU" sz="2400" baseline="-25000" dirty="0" smtClean="0"/>
              <a:t>1</a:t>
            </a:r>
            <a:r>
              <a:rPr lang="ru-RU" sz="2400" dirty="0" smtClean="0"/>
              <a:t>=</a:t>
            </a:r>
            <a:r>
              <a:rPr lang="el-GR" sz="2400" dirty="0" smtClean="0"/>
              <a:t> </a:t>
            </a:r>
            <a:r>
              <a:rPr lang="en-US" sz="2400" dirty="0" smtClean="0"/>
              <a:t>k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+2</a:t>
            </a:r>
            <a:r>
              <a:rPr lang="el-GR" sz="2400" dirty="0" smtClean="0"/>
              <a:t>π</a:t>
            </a:r>
            <a:r>
              <a:rPr lang="en-US" sz="2400" dirty="0" smtClean="0"/>
              <a:t>n/d</a:t>
            </a:r>
            <a:endParaRPr lang="ru-RU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853136"/>
            <a:ext cx="4858743" cy="246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5572140"/>
            <a:ext cx="3568118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786058"/>
            <a:ext cx="438714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Применение поверхностных плазмонов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8729634" cy="1143000"/>
          </a:xfrm>
        </p:spPr>
        <p:txBody>
          <a:bodyPr>
            <a:normAutofit/>
          </a:bodyPr>
          <a:lstStyle/>
          <a:p>
            <a:r>
              <a:rPr lang="ru-RU" sz="3200" dirty="0"/>
              <a:t>Применение поверхностных </a:t>
            </a:r>
            <a:r>
              <a:rPr lang="ru-RU" sz="3200" dirty="0" smtClean="0"/>
              <a:t>плазмонов в солнечных батареях</a:t>
            </a:r>
            <a:endParaRPr lang="ru-RU" sz="3200" dirty="0"/>
          </a:p>
        </p:txBody>
      </p:sp>
      <p:pic>
        <p:nvPicPr>
          <p:cNvPr id="327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93961"/>
            <a:ext cx="3143240" cy="75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 t="47718" b="25215"/>
          <a:stretch>
            <a:fillRect/>
          </a:stretch>
        </p:blipFill>
        <p:spPr bwMode="auto">
          <a:xfrm>
            <a:off x="142844" y="5074998"/>
            <a:ext cx="4000528" cy="178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357298"/>
            <a:ext cx="3362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429124" y="3643314"/>
            <a:ext cx="4572000" cy="138499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/>
            <a:r>
              <a:rPr lang="en-US" sz="1400" dirty="0" smtClean="0"/>
              <a:t>Light trapping by the excitation of surface plasmon</a:t>
            </a:r>
            <a:br>
              <a:rPr lang="en-US" sz="1400" dirty="0" smtClean="0"/>
            </a:br>
            <a:r>
              <a:rPr lang="en-US" sz="1400" dirty="0" err="1" smtClean="0"/>
              <a:t>polaritons</a:t>
            </a:r>
            <a:r>
              <a:rPr lang="en-US" sz="1400" dirty="0" smtClean="0"/>
              <a:t> at the metal/semiconductor interface. A corrugated metal back surface couples light to surface plasmon </a:t>
            </a:r>
            <a:r>
              <a:rPr lang="en-US" sz="1400" dirty="0" err="1" smtClean="0"/>
              <a:t>polariton</a:t>
            </a:r>
            <a:r>
              <a:rPr lang="en-US" sz="1400" dirty="0" smtClean="0"/>
              <a:t> or photonic modes that</a:t>
            </a:r>
            <a:br>
              <a:rPr lang="en-US" sz="1400" dirty="0" smtClean="0"/>
            </a:br>
            <a:r>
              <a:rPr lang="en-US" sz="1400" dirty="0" smtClean="0"/>
              <a:t>propagate in the plane of the semiconductor layer.</a:t>
            </a:r>
            <a:br>
              <a:rPr lang="en-US" sz="1400" dirty="0" smtClean="0"/>
            </a:b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0034" y="442913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Солнечный спектр и спектр поглощенный одиночной 2 мкм солнечной ячейкой на кремнии</a:t>
            </a:r>
            <a:endParaRPr lang="ru-RU" sz="1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b="56620"/>
          <a:stretch>
            <a:fillRect/>
          </a:stretch>
        </p:blipFill>
        <p:spPr bwMode="auto">
          <a:xfrm>
            <a:off x="142844" y="1643050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071934" y="5429264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Схема, иллюстрирующая диффузию носителей из области генерации к </a:t>
            </a:r>
            <a:r>
              <a:rPr lang="en-US" sz="1400" dirty="0" smtClean="0"/>
              <a:t>p-n </a:t>
            </a:r>
            <a:r>
              <a:rPr lang="ru-RU" sz="1400" dirty="0" smtClean="0"/>
              <a:t>переходу 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143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Микросхемы</a:t>
            </a:r>
            <a:endParaRPr lang="ru-RU" sz="4000" dirty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330" t="50445" r="27271" b="12472"/>
          <a:stretch>
            <a:fillRect/>
          </a:stretch>
        </p:blipFill>
        <p:spPr bwMode="auto">
          <a:xfrm>
            <a:off x="3714744" y="4356882"/>
            <a:ext cx="5429256" cy="250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4942" t="21620" b="44406"/>
          <a:stretch>
            <a:fillRect/>
          </a:stretch>
        </p:blipFill>
        <p:spPr bwMode="auto">
          <a:xfrm>
            <a:off x="6071803" y="857232"/>
            <a:ext cx="3072197" cy="8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1785926"/>
            <a:ext cx="2456635" cy="3693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/>
              <a:t>Уменьшение размеров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57620" y="1785926"/>
            <a:ext cx="3069558" cy="36933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/>
              <a:t> Повышение быстродействия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143240" y="1928802"/>
            <a:ext cx="35719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 l="5206" t="36931" r="3687" b="24837"/>
          <a:stretch>
            <a:fillRect/>
          </a:stretch>
        </p:blipFill>
        <p:spPr bwMode="auto">
          <a:xfrm>
            <a:off x="285720" y="2285992"/>
            <a:ext cx="5857916" cy="196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/>
          <a:srcRect l="51758" t="22168" r="6054" b="47070"/>
          <a:stretch>
            <a:fillRect/>
          </a:stretch>
        </p:blipFill>
        <p:spPr bwMode="auto">
          <a:xfrm>
            <a:off x="285720" y="4643446"/>
            <a:ext cx="330651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0"/>
            <a:ext cx="4143372" cy="100010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Спазеры</a:t>
            </a:r>
            <a:endParaRPr lang="ru-RU" sz="5400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 l="4863" r="51366" b="57016"/>
          <a:stretch>
            <a:fillRect/>
          </a:stretch>
        </p:blipFill>
        <p:spPr bwMode="auto">
          <a:xfrm>
            <a:off x="5286380" y="1785926"/>
            <a:ext cx="3857620" cy="248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 b="40714"/>
          <a:stretch>
            <a:fillRect/>
          </a:stretch>
        </p:blipFill>
        <p:spPr bwMode="auto">
          <a:xfrm>
            <a:off x="0" y="1071546"/>
            <a:ext cx="4114775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57258" t="44269" r="5781" b="15711"/>
          <a:stretch>
            <a:fillRect/>
          </a:stretch>
        </p:blipFill>
        <p:spPr bwMode="auto">
          <a:xfrm>
            <a:off x="5286380" y="4117059"/>
            <a:ext cx="3857620" cy="274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 b="76786"/>
          <a:stretch>
            <a:fillRect/>
          </a:stretch>
        </p:blipFill>
        <p:spPr bwMode="auto">
          <a:xfrm>
            <a:off x="0" y="2214554"/>
            <a:ext cx="5428892" cy="207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09172"/>
            <a:ext cx="3924313" cy="27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1142984"/>
            <a:ext cx="4872038" cy="62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5722"/>
            <a:ext cx="4643438" cy="35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Спазеры на основе </a:t>
            </a:r>
            <a:r>
              <a:rPr lang="ru-RU" dirty="0" err="1" smtClean="0"/>
              <a:t>графена</a:t>
            </a:r>
            <a:endParaRPr lang="ru-RU" dirty="0"/>
          </a:p>
        </p:txBody>
      </p:sp>
      <p:pic>
        <p:nvPicPr>
          <p:cNvPr id="296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472" y="1142984"/>
            <a:ext cx="4000528" cy="98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/>
          <a:srcRect b="25438"/>
          <a:stretch>
            <a:fillRect/>
          </a:stretch>
        </p:blipFill>
        <p:spPr bwMode="auto">
          <a:xfrm>
            <a:off x="214282" y="1571612"/>
            <a:ext cx="31163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/>
          <a:srcRect l="7895" b="17899"/>
          <a:stretch>
            <a:fillRect/>
          </a:stretch>
        </p:blipFill>
        <p:spPr bwMode="auto">
          <a:xfrm>
            <a:off x="5500694" y="5045502"/>
            <a:ext cx="2286016" cy="181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 l="50618"/>
          <a:stretch>
            <a:fillRect/>
          </a:stretch>
        </p:blipFill>
        <p:spPr bwMode="auto">
          <a:xfrm>
            <a:off x="4286248" y="2214554"/>
            <a:ext cx="3929090" cy="29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Лазеры на основе КРТ гетероструктур с квантовыми ямами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en-US" dirty="0" smtClean="0"/>
              <a:t>Поверхностные плазмоны в </a:t>
            </a:r>
            <a:r>
              <a:rPr lang="ru-RU" altLang="en-US" smtClean="0"/>
              <a:t>современной электронике</a:t>
            </a:r>
            <a:endParaRPr lang="ru-RU" altLang="en-US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714488"/>
            <a:ext cx="5339280" cy="452596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357826"/>
            <a:ext cx="3143272" cy="8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2524119" cy="80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56825"/>
          <a:stretch>
            <a:fillRect/>
          </a:stretch>
        </p:blipFill>
        <p:spPr bwMode="auto">
          <a:xfrm>
            <a:off x="428596" y="2500306"/>
            <a:ext cx="3462330" cy="48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357562"/>
            <a:ext cx="3252778" cy="205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571876"/>
            <a:ext cx="23622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429132"/>
            <a:ext cx="316726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2"/>
          <p:cNvGrpSpPr>
            <a:grpSpLocks/>
          </p:cNvGrpSpPr>
          <p:nvPr/>
        </p:nvGrpSpPr>
        <p:grpSpPr bwMode="auto">
          <a:xfrm>
            <a:off x="539552" y="980728"/>
            <a:ext cx="8390136" cy="5741988"/>
            <a:chOff x="642911" y="785794"/>
            <a:chExt cx="8331188" cy="5742075"/>
          </a:xfrm>
        </p:grpSpPr>
        <p:pic>
          <p:nvPicPr>
            <p:cNvPr id="279599" name="OSA Image" descr="OSA Image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2911" y="785794"/>
              <a:ext cx="8331188" cy="574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tangle 293"/>
            <p:cNvSpPr>
              <a:spLocks noChangeArrowheads="1"/>
            </p:cNvSpPr>
            <p:nvPr/>
          </p:nvSpPr>
          <p:spPr bwMode="auto">
            <a:xfrm>
              <a:off x="6215028" y="1476367"/>
              <a:ext cx="428624" cy="4381566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23000"/>
              </a:schemeClr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black"/>
                </a:solidFill>
              </a:endParaRPr>
            </a:p>
          </p:txBody>
        </p:sp>
        <p:sp>
          <p:nvSpPr>
            <p:cNvPr id="66" name="TextBox 44"/>
            <p:cNvSpPr txBox="1">
              <a:spLocks noChangeArrowheads="1"/>
            </p:cNvSpPr>
            <p:nvPr/>
          </p:nvSpPr>
          <p:spPr bwMode="auto">
            <a:xfrm>
              <a:off x="5357818" y="1500174"/>
              <a:ext cx="553998" cy="435771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 algn="ctr">
                <a:defRPr/>
              </a:pPr>
              <a:r>
                <a:rPr lang="en-US" sz="2400" b="1" u="sng" dirty="0" err="1">
                  <a:latin typeface="Calibri" pitchFamily="34" charset="0"/>
                </a:rPr>
                <a:t>Reststrahlen</a:t>
              </a:r>
              <a:r>
                <a:rPr lang="en-US" sz="2400" b="1" u="sng" dirty="0">
                  <a:latin typeface="Calibri" pitchFamily="34" charset="0"/>
                </a:rPr>
                <a:t>  bands:</a:t>
              </a:r>
              <a:r>
                <a:rPr lang="en-US" sz="2400" b="1" dirty="0">
                  <a:latin typeface="Calibri" pitchFamily="34" charset="0"/>
                </a:rPr>
                <a:t>         A3B5</a:t>
              </a:r>
              <a:endParaRPr lang="ru-RU" sz="2400" b="1" dirty="0">
                <a:latin typeface="Calibri" pitchFamily="34" charset="0"/>
              </a:endParaRPr>
            </a:p>
          </p:txBody>
        </p:sp>
        <p:sp>
          <p:nvSpPr>
            <p:cNvPr id="67" name="TextBox 44"/>
            <p:cNvSpPr txBox="1">
              <a:spLocks noChangeArrowheads="1"/>
            </p:cNvSpPr>
            <p:nvPr/>
          </p:nvSpPr>
          <p:spPr bwMode="auto">
            <a:xfrm>
              <a:off x="6143636" y="1357298"/>
              <a:ext cx="553998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>
              <a:spAutoFit/>
            </a:bodyPr>
            <a:lstStyle/>
            <a:p>
              <a:pPr>
                <a:defRPr/>
              </a:pPr>
              <a:r>
                <a:rPr lang="en-US" sz="2400" b="1" dirty="0">
                  <a:latin typeface="Calibri" pitchFamily="34" charset="0"/>
                </a:rPr>
                <a:t>  HgCdTe</a:t>
              </a:r>
              <a:endParaRPr lang="ru-RU" sz="2400" b="1" dirty="0">
                <a:latin typeface="Calibri" pitchFamily="34" charset="0"/>
              </a:endParaRPr>
            </a:p>
          </p:txBody>
        </p:sp>
      </p:grpSp>
      <p:graphicFrame>
        <p:nvGraphicFramePr>
          <p:cNvPr id="45346" name="Object 29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64321840"/>
              </p:ext>
            </p:extLst>
          </p:nvPr>
        </p:nvGraphicFramePr>
        <p:xfrm>
          <a:off x="4140200" y="2434878"/>
          <a:ext cx="4016375" cy="2374900"/>
        </p:xfrm>
        <a:graphic>
          <a:graphicData uri="http://schemas.openxmlformats.org/presentationml/2006/ole">
            <p:oleObj spid="_x0000_s56323" name="Graph" r:id="rId4" imgW="4153814" imgH="2895600" progId="">
              <p:embed/>
            </p:oleObj>
          </a:graphicData>
        </a:graphic>
      </p:graphicFrame>
      <p:sp>
        <p:nvSpPr>
          <p:cNvPr id="32" name="Овал 31"/>
          <p:cNvSpPr/>
          <p:nvPr/>
        </p:nvSpPr>
        <p:spPr>
          <a:xfrm>
            <a:off x="5783263" y="5855941"/>
            <a:ext cx="119062" cy="12858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289550" y="5836891"/>
            <a:ext cx="119063" cy="12858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527675" y="5846416"/>
            <a:ext cx="119063" cy="12858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024438" y="5746403"/>
            <a:ext cx="119062" cy="127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778375" y="5746403"/>
            <a:ext cx="119063" cy="127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771900" y="5663853"/>
            <a:ext cx="119063" cy="12858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092575" y="5673378"/>
            <a:ext cx="119063" cy="127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4622800" y="5727353"/>
            <a:ext cx="119063" cy="12858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338638" y="5727353"/>
            <a:ext cx="119062" cy="12858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9571" name="TextBox 40"/>
          <p:cNvSpPr txBox="1">
            <a:spLocks noChangeArrowheads="1"/>
          </p:cNvSpPr>
          <p:nvPr/>
        </p:nvSpPr>
        <p:spPr bwMode="auto">
          <a:xfrm>
            <a:off x="6899275" y="1695103"/>
            <a:ext cx="944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PbSnSe</a:t>
            </a:r>
            <a:endParaRPr lang="ru-RU" sz="1400" b="1"/>
          </a:p>
        </p:txBody>
      </p:sp>
      <p:sp>
        <p:nvSpPr>
          <p:cNvPr id="42" name="Овал 41"/>
          <p:cNvSpPr/>
          <p:nvPr/>
        </p:nvSpPr>
        <p:spPr>
          <a:xfrm>
            <a:off x="6726238" y="1787178"/>
            <a:ext cx="117475" cy="127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475" y="214290"/>
            <a:ext cx="9146475" cy="661641"/>
          </a:xfrm>
        </p:spPr>
        <p:txBody>
          <a:bodyPr>
            <a:noAutofit/>
          </a:bodyPr>
          <a:lstStyle/>
          <a:p>
            <a:r>
              <a:rPr lang="ru-RU" sz="3600" dirty="0"/>
              <a:t>Перспективы межзонных источников на КРТ </a:t>
            </a:r>
            <a:r>
              <a:rPr lang="ru-RU" sz="3600" dirty="0" smtClean="0"/>
              <a:t>структурах</a:t>
            </a:r>
            <a:endParaRPr lang="ru-RU" sz="3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114910" y="1750445"/>
            <a:ext cx="1007595" cy="2380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87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ихаил\Desktop\Fig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643314"/>
            <a:ext cx="4612652" cy="321468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Лазеры на основе КРТ</a:t>
            </a:r>
            <a:endParaRPr lang="ru-RU" dirty="0"/>
          </a:p>
        </p:txBody>
      </p:sp>
      <p:pic>
        <p:nvPicPr>
          <p:cNvPr id="28673" name="Picture 1" descr="C:\Users\Михаил\Desktop\Fig.t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214422"/>
            <a:ext cx="3857620" cy="2692863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3643306" cy="274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Михаил\Desktop\Fig2.tif"/>
          <p:cNvPicPr>
            <a:picLocks noChangeAspect="1" noChangeArrowheads="1"/>
          </p:cNvPicPr>
          <p:nvPr/>
        </p:nvPicPr>
        <p:blipFill>
          <a:blip r:embed="rId2"/>
          <a:srcRect l="13032" t="66667" r="65928" b="12195"/>
          <a:stretch>
            <a:fillRect/>
          </a:stretch>
        </p:blipFill>
        <p:spPr bwMode="auto">
          <a:xfrm>
            <a:off x="5786446" y="4572008"/>
            <a:ext cx="2652792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4357686" y="1285860"/>
          <a:ext cx="4786314" cy="3044506"/>
        </p:xfrm>
        <a:graphic>
          <a:graphicData uri="http://schemas.openxmlformats.org/presentationml/2006/ole">
            <p:oleObj spid="_x0000_s55300" name="Graph" r:id="rId3" imgW="4153814" imgH="2895600" progId="">
              <p:embed/>
            </p:oleObj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Спазеры на основе КРТ</a:t>
            </a:r>
            <a:endParaRPr lang="ru-RU" dirty="0"/>
          </a:p>
        </p:txBody>
      </p:sp>
      <p:graphicFrame>
        <p:nvGraphicFramePr>
          <p:cNvPr id="552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34563" y="4143381"/>
          <a:ext cx="3894825" cy="2714620"/>
        </p:xfrm>
        <a:graphic>
          <a:graphicData uri="http://schemas.openxmlformats.org/presentationml/2006/ole">
            <p:oleObj spid="_x0000_s55301" name="Graph" r:id="rId4" imgW="4153814" imgH="2895600" progId="">
              <p:embed/>
            </p:oleObj>
          </a:graphicData>
        </a:graphic>
      </p:graphicFrame>
      <p:grpSp>
        <p:nvGrpSpPr>
          <p:cNvPr id="28" name="Группа 27"/>
          <p:cNvGrpSpPr/>
          <p:nvPr/>
        </p:nvGrpSpPr>
        <p:grpSpPr>
          <a:xfrm>
            <a:off x="428597" y="1571612"/>
            <a:ext cx="3462899" cy="2500330"/>
            <a:chOff x="4643438" y="3357562"/>
            <a:chExt cx="3714776" cy="2714644"/>
          </a:xfrm>
        </p:grpSpPr>
        <p:grpSp>
          <p:nvGrpSpPr>
            <p:cNvPr id="29" name="Группа 52"/>
            <p:cNvGrpSpPr/>
            <p:nvPr/>
          </p:nvGrpSpPr>
          <p:grpSpPr>
            <a:xfrm>
              <a:off x="5286380" y="3357562"/>
              <a:ext cx="3071834" cy="1858182"/>
              <a:chOff x="4857752" y="3214686"/>
              <a:chExt cx="3071834" cy="1858182"/>
            </a:xfrm>
          </p:grpSpPr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5143504" y="3500438"/>
                <a:ext cx="1071570" cy="158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 rot="5400000">
                <a:off x="5464975" y="4250537"/>
                <a:ext cx="1500198" cy="158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6215074" y="5000636"/>
                <a:ext cx="642942" cy="158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rot="5400000" flipH="1" flipV="1">
                <a:off x="6072198" y="4286256"/>
                <a:ext cx="1571636" cy="158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6858016" y="3500438"/>
                <a:ext cx="1071570" cy="1588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rot="16200000" flipV="1">
                <a:off x="4857752" y="3214686"/>
                <a:ext cx="285752" cy="28575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6072198" y="4357694"/>
                <a:ext cx="928694" cy="1588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59"/>
            <p:cNvGrpSpPr/>
            <p:nvPr/>
          </p:nvGrpSpPr>
          <p:grpSpPr>
            <a:xfrm>
              <a:off x="5357818" y="4429132"/>
              <a:ext cx="3000396" cy="1643074"/>
              <a:chOff x="4929190" y="4286256"/>
              <a:chExt cx="3000396" cy="1643074"/>
            </a:xfrm>
          </p:grpSpPr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6215074" y="4286256"/>
                <a:ext cx="642942" cy="1588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58"/>
              <p:cNvGrpSpPr/>
              <p:nvPr/>
            </p:nvGrpSpPr>
            <p:grpSpPr>
              <a:xfrm>
                <a:off x="4929190" y="4287050"/>
                <a:ext cx="3000396" cy="1642280"/>
                <a:chOff x="4929190" y="4287050"/>
                <a:chExt cx="3000396" cy="1642280"/>
              </a:xfrm>
            </p:grpSpPr>
            <p:grpSp>
              <p:nvGrpSpPr>
                <p:cNvPr id="48" name="Группа 54"/>
                <p:cNvGrpSpPr/>
                <p:nvPr/>
              </p:nvGrpSpPr>
              <p:grpSpPr>
                <a:xfrm>
                  <a:off x="5143504" y="4287050"/>
                  <a:ext cx="2786082" cy="1500992"/>
                  <a:chOff x="5143504" y="4287050"/>
                  <a:chExt cx="2786082" cy="1500992"/>
                </a:xfrm>
              </p:grpSpPr>
              <p:cxnSp>
                <p:nvCxnSpPr>
                  <p:cNvPr id="50" name="Прямая соединительная линия 49"/>
                  <p:cNvCxnSpPr/>
                  <p:nvPr/>
                </p:nvCxnSpPr>
                <p:spPr>
                  <a:xfrm>
                    <a:off x="5143504" y="5786454"/>
                    <a:ext cx="1071570" cy="1588"/>
                  </a:xfrm>
                  <a:prstGeom prst="line">
                    <a:avLst/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Прямая соединительная линия 50"/>
                  <p:cNvCxnSpPr/>
                  <p:nvPr/>
                </p:nvCxnSpPr>
                <p:spPr>
                  <a:xfrm rot="5400000" flipH="1" flipV="1">
                    <a:off x="5464975" y="5036355"/>
                    <a:ext cx="1500198" cy="1588"/>
                  </a:xfrm>
                  <a:prstGeom prst="line">
                    <a:avLst/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Прямая соединительная линия 51"/>
                  <p:cNvCxnSpPr/>
                  <p:nvPr/>
                </p:nvCxnSpPr>
                <p:spPr>
                  <a:xfrm rot="5400000">
                    <a:off x="6107917" y="5036355"/>
                    <a:ext cx="1500198" cy="1588"/>
                  </a:xfrm>
                  <a:prstGeom prst="line">
                    <a:avLst/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Прямая соединительная линия 52"/>
                  <p:cNvCxnSpPr/>
                  <p:nvPr/>
                </p:nvCxnSpPr>
                <p:spPr>
                  <a:xfrm>
                    <a:off x="6858016" y="5786454"/>
                    <a:ext cx="1071570" cy="1588"/>
                  </a:xfrm>
                  <a:prstGeom prst="line">
                    <a:avLst/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Прямая соединительная линия 53"/>
                  <p:cNvCxnSpPr/>
                  <p:nvPr/>
                </p:nvCxnSpPr>
                <p:spPr>
                  <a:xfrm>
                    <a:off x="6072198" y="5143512"/>
                    <a:ext cx="928694" cy="1588"/>
                  </a:xfrm>
                  <a:prstGeom prst="line">
                    <a:avLst/>
                  </a:prstGeom>
                  <a:ln w="38100">
                    <a:solidFill>
                      <a:srgbClr val="7030A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 rot="10800000" flipV="1">
                  <a:off x="4929190" y="5786454"/>
                  <a:ext cx="214314" cy="142876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1" name="Прямая со стрелкой 30"/>
            <p:cNvCxnSpPr/>
            <p:nvPr/>
          </p:nvCxnSpPr>
          <p:spPr>
            <a:xfrm rot="5400000">
              <a:off x="6607983" y="4893479"/>
              <a:ext cx="786612" cy="7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714876" y="4214818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Electron level</a:t>
              </a:r>
              <a:endParaRPr lang="ru-RU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43438" y="5143512"/>
              <a:ext cx="1785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Hole level</a:t>
              </a:r>
              <a:endParaRPr lang="ru-RU" b="1" dirty="0"/>
            </a:p>
          </p:txBody>
        </p:sp>
        <p:grpSp>
          <p:nvGrpSpPr>
            <p:cNvPr id="37" name="Группа 93"/>
            <p:cNvGrpSpPr/>
            <p:nvPr/>
          </p:nvGrpSpPr>
          <p:grpSpPr>
            <a:xfrm flipH="1">
              <a:off x="6215074" y="4714884"/>
              <a:ext cx="714380" cy="214314"/>
              <a:chOff x="6000760" y="1071547"/>
              <a:chExt cx="962992" cy="214314"/>
            </a:xfrm>
          </p:grpSpPr>
          <p:sp>
            <p:nvSpPr>
              <p:cNvPr id="44" name="Полилиния 43"/>
              <p:cNvSpPr/>
              <p:nvPr/>
            </p:nvSpPr>
            <p:spPr>
              <a:xfrm>
                <a:off x="6000760" y="1071547"/>
                <a:ext cx="500066" cy="214314"/>
              </a:xfrm>
              <a:custGeom>
                <a:avLst/>
                <a:gdLst>
                  <a:gd name="connsiteX0" fmla="*/ 0 w 5091448"/>
                  <a:gd name="connsiteY0" fmla="*/ 822101 h 1605567"/>
                  <a:gd name="connsiteX1" fmla="*/ 334851 w 5091448"/>
                  <a:gd name="connsiteY1" fmla="*/ 809222 h 1605567"/>
                  <a:gd name="connsiteX2" fmla="*/ 721217 w 5091448"/>
                  <a:gd name="connsiteY2" fmla="*/ 113763 h 1605567"/>
                  <a:gd name="connsiteX3" fmla="*/ 1416676 w 5091448"/>
                  <a:gd name="connsiteY3" fmla="*/ 1491803 h 1605567"/>
                  <a:gd name="connsiteX4" fmla="*/ 2150772 w 5091448"/>
                  <a:gd name="connsiteY4" fmla="*/ 100884 h 1605567"/>
                  <a:gd name="connsiteX5" fmla="*/ 2859110 w 5091448"/>
                  <a:gd name="connsiteY5" fmla="*/ 1530439 h 1605567"/>
                  <a:gd name="connsiteX6" fmla="*/ 3593206 w 5091448"/>
                  <a:gd name="connsiteY6" fmla="*/ 113763 h 1605567"/>
                  <a:gd name="connsiteX7" fmla="*/ 4327302 w 5091448"/>
                  <a:gd name="connsiteY7" fmla="*/ 1491803 h 1605567"/>
                  <a:gd name="connsiteX8" fmla="*/ 4675031 w 5091448"/>
                  <a:gd name="connsiteY8" fmla="*/ 796344 h 1605567"/>
                  <a:gd name="connsiteX9" fmla="*/ 5035640 w 5091448"/>
                  <a:gd name="connsiteY9" fmla="*/ 796344 h 1605567"/>
                  <a:gd name="connsiteX10" fmla="*/ 5009882 w 5091448"/>
                  <a:gd name="connsiteY10" fmla="*/ 809222 h 16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1448" h="1605567">
                    <a:moveTo>
                      <a:pt x="0" y="822101"/>
                    </a:moveTo>
                    <a:cubicBezTo>
                      <a:pt x="107324" y="874689"/>
                      <a:pt x="214648" y="927278"/>
                      <a:pt x="334851" y="809222"/>
                    </a:cubicBezTo>
                    <a:cubicBezTo>
                      <a:pt x="455054" y="691166"/>
                      <a:pt x="540913" y="0"/>
                      <a:pt x="721217" y="113763"/>
                    </a:cubicBezTo>
                    <a:cubicBezTo>
                      <a:pt x="901521" y="227527"/>
                      <a:pt x="1178417" y="1493949"/>
                      <a:pt x="1416676" y="1491803"/>
                    </a:cubicBezTo>
                    <a:cubicBezTo>
                      <a:pt x="1654935" y="1489657"/>
                      <a:pt x="1910366" y="94445"/>
                      <a:pt x="2150772" y="100884"/>
                    </a:cubicBezTo>
                    <a:cubicBezTo>
                      <a:pt x="2391178" y="107323"/>
                      <a:pt x="2618704" y="1528293"/>
                      <a:pt x="2859110" y="1530439"/>
                    </a:cubicBezTo>
                    <a:cubicBezTo>
                      <a:pt x="3099516" y="1532585"/>
                      <a:pt x="3348507" y="120202"/>
                      <a:pt x="3593206" y="113763"/>
                    </a:cubicBezTo>
                    <a:cubicBezTo>
                      <a:pt x="3837905" y="107324"/>
                      <a:pt x="4146998" y="1378040"/>
                      <a:pt x="4327302" y="1491803"/>
                    </a:cubicBezTo>
                    <a:cubicBezTo>
                      <a:pt x="4507606" y="1605567"/>
                      <a:pt x="4556975" y="912254"/>
                      <a:pt x="4675031" y="796344"/>
                    </a:cubicBezTo>
                    <a:cubicBezTo>
                      <a:pt x="4793087" y="680434"/>
                      <a:pt x="4979832" y="794198"/>
                      <a:pt x="5035640" y="796344"/>
                    </a:cubicBezTo>
                    <a:cubicBezTo>
                      <a:pt x="5091448" y="798490"/>
                      <a:pt x="5050665" y="803856"/>
                      <a:pt x="5009882" y="809222"/>
                    </a:cubicBezTo>
                  </a:path>
                </a:pathLst>
              </a:cu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 стрелкой 44"/>
              <p:cNvCxnSpPr/>
              <p:nvPr/>
            </p:nvCxnSpPr>
            <p:spPr>
              <a:xfrm flipV="1">
                <a:off x="6494397" y="1180663"/>
                <a:ext cx="469355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Группа 96"/>
            <p:cNvGrpSpPr/>
            <p:nvPr/>
          </p:nvGrpSpPr>
          <p:grpSpPr>
            <a:xfrm flipH="1">
              <a:off x="7555537" y="4598540"/>
              <a:ext cx="677502" cy="214314"/>
              <a:chOff x="5399104" y="1598145"/>
              <a:chExt cx="913280" cy="214314"/>
            </a:xfrm>
          </p:grpSpPr>
          <p:sp>
            <p:nvSpPr>
              <p:cNvPr id="42" name="Полилиния 41"/>
              <p:cNvSpPr/>
              <p:nvPr/>
            </p:nvSpPr>
            <p:spPr>
              <a:xfrm>
                <a:off x="5399104" y="1598145"/>
                <a:ext cx="500066" cy="214314"/>
              </a:xfrm>
              <a:custGeom>
                <a:avLst/>
                <a:gdLst>
                  <a:gd name="connsiteX0" fmla="*/ 0 w 5091448"/>
                  <a:gd name="connsiteY0" fmla="*/ 822101 h 1605567"/>
                  <a:gd name="connsiteX1" fmla="*/ 334851 w 5091448"/>
                  <a:gd name="connsiteY1" fmla="*/ 809222 h 1605567"/>
                  <a:gd name="connsiteX2" fmla="*/ 721217 w 5091448"/>
                  <a:gd name="connsiteY2" fmla="*/ 113763 h 1605567"/>
                  <a:gd name="connsiteX3" fmla="*/ 1416676 w 5091448"/>
                  <a:gd name="connsiteY3" fmla="*/ 1491803 h 1605567"/>
                  <a:gd name="connsiteX4" fmla="*/ 2150772 w 5091448"/>
                  <a:gd name="connsiteY4" fmla="*/ 100884 h 1605567"/>
                  <a:gd name="connsiteX5" fmla="*/ 2859110 w 5091448"/>
                  <a:gd name="connsiteY5" fmla="*/ 1530439 h 1605567"/>
                  <a:gd name="connsiteX6" fmla="*/ 3593206 w 5091448"/>
                  <a:gd name="connsiteY6" fmla="*/ 113763 h 1605567"/>
                  <a:gd name="connsiteX7" fmla="*/ 4327302 w 5091448"/>
                  <a:gd name="connsiteY7" fmla="*/ 1491803 h 1605567"/>
                  <a:gd name="connsiteX8" fmla="*/ 4675031 w 5091448"/>
                  <a:gd name="connsiteY8" fmla="*/ 796344 h 1605567"/>
                  <a:gd name="connsiteX9" fmla="*/ 5035640 w 5091448"/>
                  <a:gd name="connsiteY9" fmla="*/ 796344 h 1605567"/>
                  <a:gd name="connsiteX10" fmla="*/ 5009882 w 5091448"/>
                  <a:gd name="connsiteY10" fmla="*/ 809222 h 1605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1448" h="1605567">
                    <a:moveTo>
                      <a:pt x="0" y="822101"/>
                    </a:moveTo>
                    <a:cubicBezTo>
                      <a:pt x="107324" y="874689"/>
                      <a:pt x="214648" y="927278"/>
                      <a:pt x="334851" y="809222"/>
                    </a:cubicBezTo>
                    <a:cubicBezTo>
                      <a:pt x="455054" y="691166"/>
                      <a:pt x="540913" y="0"/>
                      <a:pt x="721217" y="113763"/>
                    </a:cubicBezTo>
                    <a:cubicBezTo>
                      <a:pt x="901521" y="227527"/>
                      <a:pt x="1178417" y="1493949"/>
                      <a:pt x="1416676" y="1491803"/>
                    </a:cubicBezTo>
                    <a:cubicBezTo>
                      <a:pt x="1654935" y="1489657"/>
                      <a:pt x="1910366" y="94445"/>
                      <a:pt x="2150772" y="100884"/>
                    </a:cubicBezTo>
                    <a:cubicBezTo>
                      <a:pt x="2391178" y="107323"/>
                      <a:pt x="2618704" y="1528293"/>
                      <a:pt x="2859110" y="1530439"/>
                    </a:cubicBezTo>
                    <a:cubicBezTo>
                      <a:pt x="3099516" y="1532585"/>
                      <a:pt x="3348507" y="120202"/>
                      <a:pt x="3593206" y="113763"/>
                    </a:cubicBezTo>
                    <a:cubicBezTo>
                      <a:pt x="3837905" y="107324"/>
                      <a:pt x="4146998" y="1378040"/>
                      <a:pt x="4327302" y="1491803"/>
                    </a:cubicBezTo>
                    <a:cubicBezTo>
                      <a:pt x="4507606" y="1605567"/>
                      <a:pt x="4556975" y="912254"/>
                      <a:pt x="4675031" y="796344"/>
                    </a:cubicBezTo>
                    <a:cubicBezTo>
                      <a:pt x="4793087" y="680434"/>
                      <a:pt x="4979832" y="794198"/>
                      <a:pt x="5035640" y="796344"/>
                    </a:cubicBezTo>
                    <a:cubicBezTo>
                      <a:pt x="5091448" y="798490"/>
                      <a:pt x="5050665" y="803856"/>
                      <a:pt x="5009882" y="809222"/>
                    </a:cubicBezTo>
                  </a:path>
                </a:pathLst>
              </a:cu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" name="Прямая со стрелкой 42"/>
              <p:cNvCxnSpPr/>
              <p:nvPr/>
            </p:nvCxnSpPr>
            <p:spPr>
              <a:xfrm flipV="1">
                <a:off x="5843030" y="1753270"/>
                <a:ext cx="469354" cy="0"/>
              </a:xfrm>
              <a:prstGeom prst="straightConnector1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6143636" y="4857760"/>
              <a:ext cx="6429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solidFill>
                    <a:schemeClr val="accent2">
                      <a:lumMod val="75000"/>
                    </a:schemeClr>
                  </a:solidFill>
                </a:rPr>
                <a:t>hv</a:t>
              </a:r>
              <a:r>
                <a:rPr lang="en-US" sz="1400" b="1" baseline="-25000" dirty="0" err="1" smtClean="0">
                  <a:solidFill>
                    <a:schemeClr val="accent2">
                      <a:lumMod val="75000"/>
                    </a:schemeClr>
                  </a:solidFill>
                </a:rPr>
                <a:t>qw</a:t>
              </a:r>
              <a:endParaRPr lang="ru-RU" sz="1400" b="1" baseline="-25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3143240" y="2285992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Pump</a:t>
            </a:r>
            <a:endParaRPr lang="ru-RU" b="1" dirty="0"/>
          </a:p>
        </p:txBody>
      </p:sp>
      <p:sp>
        <p:nvSpPr>
          <p:cNvPr id="35" name="Овал 34"/>
          <p:cNvSpPr/>
          <p:nvPr/>
        </p:nvSpPr>
        <p:spPr>
          <a:xfrm>
            <a:off x="2357422" y="2428868"/>
            <a:ext cx="45719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Поверхностные плазмоны – медленные поверхностные волны, распространяющиеся вдоль границ «металл-диэлектрик»</a:t>
            </a:r>
          </a:p>
          <a:p>
            <a:r>
              <a:rPr lang="ru-RU" dirty="0" smtClean="0"/>
              <a:t>Благодаря сильной локализации поля на масштабах меньших длины волны плазмоны находят применение во многих областях современной науки</a:t>
            </a:r>
          </a:p>
          <a:p>
            <a:r>
              <a:rPr lang="ru-RU" dirty="0" smtClean="0"/>
              <a:t>По аналогии с лазерами, возможно создать структуры в которых будет происходить усиление и генерация поверхностных плазмонов.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7500958" y="3286124"/>
            <a:ext cx="1214446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48577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356225"/>
            <a:ext cx="42037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568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Диэлектрическая проницаемость электронного газа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4400" t="29077" r="12401" b="20039"/>
          <a:stretch/>
        </p:blipFill>
        <p:spPr>
          <a:xfrm>
            <a:off x="714348" y="2143116"/>
            <a:ext cx="4392488" cy="504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928934"/>
            <a:ext cx="3324225" cy="552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5072074"/>
            <a:ext cx="5314950" cy="9239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5720" y="1714488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Движение электрона в гармоническом электрическом поле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00100" y="442913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Решение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4929198"/>
            <a:ext cx="5857916" cy="13573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0" name="AutoShape 4" descr="http://www.rudata.ru/w/images/0/01/Paul_Drude.jpg"/>
          <p:cNvSpPr>
            <a:spLocks noChangeAspect="1" noChangeArrowheads="1"/>
          </p:cNvSpPr>
          <p:nvPr/>
        </p:nvSpPr>
        <p:spPr bwMode="auto">
          <a:xfrm>
            <a:off x="155575" y="-4167188"/>
            <a:ext cx="6324600" cy="869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www.rudata.ru/w/images/0/01/Paul_Drude.jpg"/>
          <p:cNvSpPr>
            <a:spLocks noChangeAspect="1" noChangeArrowheads="1"/>
          </p:cNvSpPr>
          <p:nvPr/>
        </p:nvSpPr>
        <p:spPr bwMode="auto">
          <a:xfrm>
            <a:off x="155575" y="-4167188"/>
            <a:ext cx="6324600" cy="869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Михаил\Downloads\Paul_Drud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785926"/>
            <a:ext cx="2339673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Простейшая модель</a:t>
            </a:r>
          </a:p>
          <a:p>
            <a:r>
              <a:rPr lang="ru-RU" dirty="0" smtClean="0"/>
              <a:t>Свойства поверхностных плазмонов</a:t>
            </a:r>
          </a:p>
          <a:p>
            <a:r>
              <a:rPr lang="ru-RU" dirty="0" smtClean="0"/>
              <a:t>Применение</a:t>
            </a:r>
          </a:p>
          <a:p>
            <a:r>
              <a:rPr lang="ru-RU" dirty="0" smtClean="0"/>
              <a:t>Лазеры на основе КРТ и поверхностные плазмоны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Простейшая модель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411334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3"/>
          <p:cNvSpPr>
            <a:spLocks noGrp="1"/>
          </p:cNvSpPr>
          <p:nvPr/>
        </p:nvSpPr>
        <p:spPr>
          <a:xfrm>
            <a:off x="399992" y="5486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Случай одиночной границы раздела двух сред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5804" y="26894"/>
            <a:ext cx="8229600" cy="881825"/>
          </a:xfrm>
        </p:spPr>
        <p:txBody>
          <a:bodyPr>
            <a:normAutofit/>
          </a:bodyPr>
          <a:lstStyle/>
          <a:p>
            <a:r>
              <a:rPr lang="ru-RU" dirty="0" smtClean="0"/>
              <a:t>Поверхностные волны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00" t="20270" r="15000" b="6249"/>
          <a:stretch>
            <a:fillRect/>
          </a:stretch>
        </p:blipFill>
        <p:spPr bwMode="auto">
          <a:xfrm>
            <a:off x="5072066" y="2278950"/>
            <a:ext cx="4214810" cy="172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1142976" y="585789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ТМ волна, </a:t>
            </a:r>
            <a:r>
              <a:rPr lang="en-US" b="1" i="1" dirty="0" smtClean="0"/>
              <a:t>H=</a:t>
            </a:r>
            <a:r>
              <a:rPr lang="en-US" b="1" i="1" dirty="0" err="1" smtClean="0"/>
              <a:t>H</a:t>
            </a:r>
            <a:r>
              <a:rPr lang="en-US" b="1" i="1" baseline="-25000" dirty="0" err="1" smtClean="0"/>
              <a:t>y</a:t>
            </a:r>
            <a:endParaRPr lang="ru-RU" b="1" i="1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6000760" y="335756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</a:t>
            </a:r>
            <a:r>
              <a:rPr lang="en-US" dirty="0" smtClean="0"/>
              <a:t>&lt;</a:t>
            </a:r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857364"/>
            <a:ext cx="2286016" cy="869680"/>
          </a:xfrm>
          <a:prstGeom prst="rect">
            <a:avLst/>
          </a:prstGeom>
          <a:noFill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86190"/>
            <a:ext cx="42386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643182"/>
            <a:ext cx="2257441" cy="1000132"/>
          </a:xfrm>
          <a:prstGeom prst="rect">
            <a:avLst/>
          </a:prstGeom>
          <a:noFill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4643446"/>
            <a:ext cx="4305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Прямая со стрелкой 19"/>
          <p:cNvCxnSpPr/>
          <p:nvPr/>
        </p:nvCxnSpPr>
        <p:spPr>
          <a:xfrm>
            <a:off x="500034" y="3929066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785918" y="3929066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571868" y="3929066"/>
            <a:ext cx="214314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72330" y="4071942"/>
            <a:ext cx="80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=</a:t>
            </a:r>
            <a:r>
              <a:rPr lang="en-US" dirty="0" smtClean="0"/>
              <a:t>const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072198" y="5500702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ε</a:t>
            </a:r>
            <a:r>
              <a:rPr lang="en-US" baseline="-25000" dirty="0" smtClean="0"/>
              <a:t>m</a:t>
            </a:r>
            <a:r>
              <a:rPr lang="en-US" dirty="0" smtClean="0"/>
              <a:t>=</a:t>
            </a:r>
            <a:r>
              <a:rPr lang="el-GR" dirty="0" smtClean="0"/>
              <a:t> ε</a:t>
            </a:r>
            <a:r>
              <a:rPr lang="en-US" baseline="-25000" dirty="0" smtClean="0"/>
              <a:t>m</a:t>
            </a:r>
            <a:r>
              <a:rPr lang="en-US" dirty="0" smtClean="0"/>
              <a:t>(</a:t>
            </a:r>
            <a:r>
              <a:rPr lang="el-GR" dirty="0" smtClean="0"/>
              <a:t>ω</a:t>
            </a:r>
            <a:r>
              <a:rPr lang="en-US" dirty="0" smtClean="0"/>
              <a:t>)</a:t>
            </a:r>
            <a:endParaRPr lang="ru-RU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8743"/>
            <a:ext cx="8229600" cy="1143000"/>
          </a:xfrm>
        </p:spPr>
        <p:txBody>
          <a:bodyPr/>
          <a:lstStyle/>
          <a:p>
            <a:r>
              <a:rPr lang="ru-RU" dirty="0" smtClean="0"/>
              <a:t>Поверхностные волны</a:t>
            </a:r>
            <a:endParaRPr lang="ru-RU" dirty="0"/>
          </a:p>
        </p:txBody>
      </p:sp>
      <p:sp>
        <p:nvSpPr>
          <p:cNvPr id="2" name="Заголовок 3"/>
          <p:cNvSpPr>
            <a:spLocks noGrp="1"/>
          </p:cNvSpPr>
          <p:nvPr/>
        </p:nvSpPr>
        <p:spPr>
          <a:xfrm>
            <a:off x="457200" y="8658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Случай одиночной границы раздела двух сред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13411" y="2270125"/>
            <a:ext cx="181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dirty="0" smtClean="0"/>
              <a:t>Решение в виде</a:t>
            </a:r>
            <a:endParaRPr lang="ru-RU" altLang="en-US" dirty="0"/>
          </a:p>
        </p:txBody>
      </p:sp>
      <p:pic>
        <p:nvPicPr>
          <p:cNvPr id="10" name="Picture 3" descr="C:\Users\Михаил\Pictures\Рисунок2.png"/>
          <p:cNvPicPr>
            <a:picLocks noChangeAspect="1" noChangeArrowheads="1"/>
          </p:cNvPicPr>
          <p:nvPr/>
        </p:nvPicPr>
        <p:blipFill>
          <a:blip r:embed="rId2"/>
          <a:srcRect r="38601"/>
          <a:stretch>
            <a:fillRect/>
          </a:stretch>
        </p:blipFill>
        <p:spPr bwMode="auto">
          <a:xfrm>
            <a:off x="714348" y="3643314"/>
            <a:ext cx="1714512" cy="57308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00694" y="2928934"/>
            <a:ext cx="2928958" cy="23574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3116"/>
            <a:ext cx="409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214554"/>
            <a:ext cx="561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00892" y="2214554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непрерывны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6786578" y="2643182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643182"/>
            <a:ext cx="2946818" cy="428628"/>
          </a:xfrm>
          <a:prstGeom prst="rect">
            <a:avLst/>
          </a:prstGeom>
          <a:noFill/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214686"/>
            <a:ext cx="3067369" cy="42862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57620" y="27146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z&gt;0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929058" y="328612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z&lt;0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571736" y="378619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=m, d</a:t>
            </a:r>
            <a:endParaRPr lang="ru-RU" i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4929198"/>
            <a:ext cx="1809750" cy="666750"/>
          </a:xfrm>
          <a:prstGeom prst="rect">
            <a:avLst/>
          </a:prstGeom>
          <a:noFill/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0" y="1123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643578"/>
            <a:ext cx="2143125" cy="666750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4929190" y="550070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Дисперсионное соотношение</a:t>
            </a:r>
            <a:endParaRPr lang="ru-RU" dirty="0"/>
          </a:p>
        </p:txBody>
      </p:sp>
      <p:cxnSp>
        <p:nvCxnSpPr>
          <p:cNvPr id="34" name="Прямая со стрелкой 33"/>
          <p:cNvCxnSpPr>
            <a:stCxn id="32" idx="0"/>
          </p:cNvCxnSpPr>
          <p:nvPr/>
        </p:nvCxnSpPr>
        <p:spPr>
          <a:xfrm rot="5400000" flipH="1" flipV="1">
            <a:off x="6018619" y="4947058"/>
            <a:ext cx="500066" cy="60722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16" name="Picture 1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3143248"/>
            <a:ext cx="1171575" cy="619125"/>
          </a:xfrm>
          <a:prstGeom prst="rect">
            <a:avLst/>
          </a:prstGeom>
          <a:noFill/>
        </p:spPr>
      </p:pic>
      <p:grpSp>
        <p:nvGrpSpPr>
          <p:cNvPr id="40" name="Группа 39"/>
          <p:cNvGrpSpPr/>
          <p:nvPr/>
        </p:nvGrpSpPr>
        <p:grpSpPr>
          <a:xfrm>
            <a:off x="5857884" y="4071942"/>
            <a:ext cx="2357454" cy="730229"/>
            <a:chOff x="5857884" y="4071942"/>
            <a:chExt cx="2357454" cy="730229"/>
          </a:xfrm>
        </p:grpSpPr>
        <p:pic>
          <p:nvPicPr>
            <p:cNvPr id="6" name="Picture 2" descr="C:\Users\Михаил\Pictures\Рисунок1.png"/>
            <p:cNvPicPr>
              <a:picLocks noChangeAspect="1" noChangeArrowheads="1"/>
            </p:cNvPicPr>
            <p:nvPr/>
          </p:nvPicPr>
          <p:blipFill>
            <a:blip r:embed="rId10"/>
            <a:srcRect l="30669" t="78685" r="35175"/>
            <a:stretch>
              <a:fillRect/>
            </a:stretch>
          </p:blipFill>
          <p:spPr bwMode="auto">
            <a:xfrm>
              <a:off x="5857884" y="4071942"/>
              <a:ext cx="2286016" cy="73022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2718" name="Picture 14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786578" y="4214818"/>
              <a:ext cx="137594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Прямоугольник 37"/>
            <p:cNvSpPr/>
            <p:nvPr/>
          </p:nvSpPr>
          <p:spPr>
            <a:xfrm>
              <a:off x="7715272" y="4214818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7858148" y="4286256"/>
              <a:ext cx="357190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Поверхностные плазмоны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/>
          <a:srcRect b="14741"/>
          <a:stretch>
            <a:fillRect/>
          </a:stretch>
        </p:blipFill>
        <p:spPr>
          <a:xfrm>
            <a:off x="428596" y="1357298"/>
            <a:ext cx="8229600" cy="3755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8" y="528638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baseline="-25000" dirty="0" smtClean="0"/>
              <a:t>d</a:t>
            </a:r>
            <a:r>
              <a:rPr lang="el-GR" dirty="0" smtClean="0"/>
              <a:t> </a:t>
            </a:r>
            <a:r>
              <a:rPr lang="en-US" dirty="0" smtClean="0"/>
              <a:t>≈1/</a:t>
            </a:r>
            <a:r>
              <a:rPr lang="el-GR" dirty="0" smtClean="0"/>
              <a:t>χ</a:t>
            </a:r>
            <a:r>
              <a:rPr lang="en-US" baseline="-25000" dirty="0" smtClean="0"/>
              <a:t>d</a:t>
            </a:r>
            <a:r>
              <a:rPr lang="en-US" dirty="0" smtClean="0"/>
              <a:t>	</a:t>
            </a:r>
            <a:r>
              <a:rPr lang="el-GR" dirty="0" smtClean="0"/>
              <a:t> δ</a:t>
            </a:r>
            <a:r>
              <a:rPr lang="en-US" baseline="-25000" dirty="0" smtClean="0"/>
              <a:t>m</a:t>
            </a:r>
            <a:r>
              <a:rPr lang="el-GR" dirty="0" smtClean="0"/>
              <a:t> </a:t>
            </a:r>
            <a:r>
              <a:rPr lang="en-US" dirty="0" smtClean="0"/>
              <a:t>≈ 1/</a:t>
            </a:r>
            <a:r>
              <a:rPr lang="el-GR" dirty="0" smtClean="0"/>
              <a:t>χ</a:t>
            </a:r>
            <a:r>
              <a:rPr lang="en-US" baseline="-25000" dirty="0" smtClean="0"/>
              <a:t>m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1071538" y="4929198"/>
            <a:ext cx="3214710" cy="1158857"/>
            <a:chOff x="5857884" y="4071942"/>
            <a:chExt cx="2357454" cy="730229"/>
          </a:xfrm>
        </p:grpSpPr>
        <p:pic>
          <p:nvPicPr>
            <p:cNvPr id="9" name="Picture 2" descr="C:\Users\Михаил\Pictures\Рисунок1.png"/>
            <p:cNvPicPr>
              <a:picLocks noChangeAspect="1" noChangeArrowheads="1"/>
            </p:cNvPicPr>
            <p:nvPr/>
          </p:nvPicPr>
          <p:blipFill>
            <a:blip r:embed="rId4"/>
            <a:srcRect l="30669" t="78685" r="35175"/>
            <a:stretch>
              <a:fillRect/>
            </a:stretch>
          </p:blipFill>
          <p:spPr bwMode="auto">
            <a:xfrm>
              <a:off x="5857884" y="4071942"/>
              <a:ext cx="2286016" cy="73022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86578" y="4214818"/>
              <a:ext cx="137594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Прямоугольник 10"/>
            <p:cNvSpPr/>
            <p:nvPr/>
          </p:nvSpPr>
          <p:spPr>
            <a:xfrm>
              <a:off x="7715272" y="4214818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58148" y="4286256"/>
              <a:ext cx="357190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Диэлектрическая проницаемость электронного газа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000240"/>
            <a:ext cx="3962400" cy="1133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00438"/>
            <a:ext cx="3600636" cy="930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5000636"/>
            <a:ext cx="2371725" cy="1047750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643314"/>
            <a:ext cx="3058950" cy="54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928662" y="400050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550070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250030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Дисперсионные кривые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19682"/>
            <a:ext cx="3668216" cy="5619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429000"/>
            <a:ext cx="2371725" cy="1047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0166" y="400050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</a:t>
            </a:r>
            <a:endParaRPr lang="ru-RU" b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1071538" y="1714488"/>
            <a:ext cx="3214710" cy="1158857"/>
            <a:chOff x="5857884" y="4071942"/>
            <a:chExt cx="2357454" cy="730229"/>
          </a:xfrm>
        </p:grpSpPr>
        <p:pic>
          <p:nvPicPr>
            <p:cNvPr id="11" name="Picture 2" descr="C:\Users\Михаил\Pictures\Рисунок1.png"/>
            <p:cNvPicPr>
              <a:picLocks noChangeAspect="1" noChangeArrowheads="1"/>
            </p:cNvPicPr>
            <p:nvPr/>
          </p:nvPicPr>
          <p:blipFill>
            <a:blip r:embed="rId4"/>
            <a:srcRect l="30669" t="78685" r="35175"/>
            <a:stretch>
              <a:fillRect/>
            </a:stretch>
          </p:blipFill>
          <p:spPr bwMode="auto">
            <a:xfrm>
              <a:off x="5857884" y="4071942"/>
              <a:ext cx="2286016" cy="73022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86578" y="4214818"/>
              <a:ext cx="137594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Прямоугольник 12"/>
            <p:cNvSpPr/>
            <p:nvPr/>
          </p:nvSpPr>
          <p:spPr>
            <a:xfrm>
              <a:off x="7715272" y="4214818"/>
              <a:ext cx="357190" cy="21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58148" y="4286256"/>
              <a:ext cx="357190" cy="428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6"/>
          <a:srcRect l="23111" t="20000"/>
          <a:stretch>
            <a:fillRect/>
          </a:stretch>
        </p:blipFill>
        <p:spPr bwMode="auto">
          <a:xfrm>
            <a:off x="7215206" y="3000372"/>
            <a:ext cx="95067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000892" y="2928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ru-RU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142984"/>
            <a:ext cx="9572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1428736"/>
            <a:ext cx="151948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339</Words>
  <Application>Microsoft Office PowerPoint</Application>
  <PresentationFormat>Экран (4:3)</PresentationFormat>
  <Paragraphs>75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Graph</vt:lpstr>
      <vt:lpstr>Поверхностные плазмоны в гетероструктурах на основе КРТ</vt:lpstr>
      <vt:lpstr>Поверхностные плазмоны в современной электронике</vt:lpstr>
      <vt:lpstr>Содержание</vt:lpstr>
      <vt:lpstr>Простейшая модель</vt:lpstr>
      <vt:lpstr>Поверхностные волны</vt:lpstr>
      <vt:lpstr>Поверхностные волны</vt:lpstr>
      <vt:lpstr>Поверхностные плазмоны</vt:lpstr>
      <vt:lpstr>Диэлектрическая проницаемость электронного газа</vt:lpstr>
      <vt:lpstr>Дисперсионные кривые</vt:lpstr>
      <vt:lpstr>Свойства поверхностных плазмонов</vt:lpstr>
      <vt:lpstr>Свойства поверхностных плазмонов</vt:lpstr>
      <vt:lpstr>ПП в других структурах </vt:lpstr>
      <vt:lpstr>Возбуждение поверхностных плазмонов</vt:lpstr>
      <vt:lpstr>Применение поверхностных плазмонов</vt:lpstr>
      <vt:lpstr>Применение поверхностных плазмонов в солнечных батареях</vt:lpstr>
      <vt:lpstr>Микросхемы</vt:lpstr>
      <vt:lpstr>Спазеры</vt:lpstr>
      <vt:lpstr>Спазеры на основе графена</vt:lpstr>
      <vt:lpstr>Лазеры на основе КРТ гетероструктур с квантовыми ямами</vt:lpstr>
      <vt:lpstr>Перспективы межзонных источников на КРТ структурах</vt:lpstr>
      <vt:lpstr>Лазеры на основе КРТ</vt:lpstr>
      <vt:lpstr>Спазеры на основе КРТ</vt:lpstr>
      <vt:lpstr>Выводы</vt:lpstr>
      <vt:lpstr>Спасибо за внимание</vt:lpstr>
      <vt:lpstr>Слайд 25</vt:lpstr>
      <vt:lpstr>Диэлектрическая проницаемость электронного газа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user</cp:lastModifiedBy>
  <cp:revision>119</cp:revision>
  <dcterms:created xsi:type="dcterms:W3CDTF">2017-02-13T09:46:00Z</dcterms:created>
  <dcterms:modified xsi:type="dcterms:W3CDTF">2017-02-16T11:38:48Z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1049-10.1.0.5785</vt:lpwstr>
  </property>
</Properties>
</file>