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73" r:id="rId2"/>
    <p:sldId id="402" r:id="rId3"/>
    <p:sldId id="373" r:id="rId4"/>
    <p:sldId id="376" r:id="rId5"/>
    <p:sldId id="356" r:id="rId6"/>
    <p:sldId id="359" r:id="rId7"/>
    <p:sldId id="403" r:id="rId8"/>
    <p:sldId id="374" r:id="rId9"/>
    <p:sldId id="375" r:id="rId10"/>
    <p:sldId id="361" r:id="rId11"/>
    <p:sldId id="377" r:id="rId12"/>
    <p:sldId id="362" r:id="rId13"/>
    <p:sldId id="364" r:id="rId14"/>
    <p:sldId id="404" r:id="rId15"/>
    <p:sldId id="387" r:id="rId16"/>
    <p:sldId id="386" r:id="rId17"/>
    <p:sldId id="365" r:id="rId18"/>
    <p:sldId id="388" r:id="rId19"/>
    <p:sldId id="389" r:id="rId20"/>
    <p:sldId id="391" r:id="rId21"/>
    <p:sldId id="393" r:id="rId22"/>
    <p:sldId id="392" r:id="rId23"/>
    <p:sldId id="382" r:id="rId24"/>
    <p:sldId id="384" r:id="rId25"/>
    <p:sldId id="379" r:id="rId26"/>
    <p:sldId id="383" r:id="rId27"/>
    <p:sldId id="390" r:id="rId28"/>
    <p:sldId id="394" r:id="rId29"/>
    <p:sldId id="366" r:id="rId30"/>
    <p:sldId id="372" r:id="rId31"/>
    <p:sldId id="371" r:id="rId32"/>
    <p:sldId id="395" r:id="rId33"/>
    <p:sldId id="396" r:id="rId34"/>
    <p:sldId id="397" r:id="rId35"/>
    <p:sldId id="370" r:id="rId36"/>
    <p:sldId id="398" r:id="rId37"/>
    <p:sldId id="369" r:id="rId38"/>
    <p:sldId id="399" r:id="rId39"/>
    <p:sldId id="367" r:id="rId40"/>
    <p:sldId id="400" r:id="rId41"/>
    <p:sldId id="401" r:id="rId42"/>
    <p:sldId id="360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onid Bovkun" initials="LB" lastIdx="1" clrIdx="0">
    <p:extLst>
      <p:ext uri="{19B8F6BF-5375-455C-9EA6-DF929625EA0E}">
        <p15:presenceInfo xmlns:p15="http://schemas.microsoft.com/office/powerpoint/2012/main" userId="Leonid Bovku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0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7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D8AF7-BD29-4A16-9C8D-8B85C1EC86C2}" type="datetimeFigureOut">
              <a:rPr lang="fr-FR" smtClean="0"/>
              <a:t>25/04/2018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82DC1-35B6-4E5B-A513-482767AEFD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594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602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562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1684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01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142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050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843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91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787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971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852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026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8140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236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04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389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2598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5161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356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9873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7870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377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334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2372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0796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0315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193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71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857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5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588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810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7088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98CE-3A83-4B92-8CF9-DFF904EFBA7D}" type="datetime1">
              <a:rPr lang="fr-FR" smtClean="0"/>
              <a:t>25/04/2018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01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F8F59-F094-4498-8627-B8695D6C80EC}" type="datetime1">
              <a:rPr lang="fr-FR" smtClean="0"/>
              <a:t>25/04/2018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762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33C4-B999-47EC-BC03-3F9B39455F60}" type="datetime1">
              <a:rPr lang="fr-FR" smtClean="0"/>
              <a:t>25/04/2018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632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A0844-3093-44AC-8072-0B650613DAE9}" type="datetime1">
              <a:rPr lang="fr-FR" smtClean="0"/>
              <a:t>25/04/2018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100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3A4B-AF4A-4BDD-ACA8-47D57241D9D7}" type="datetime1">
              <a:rPr lang="fr-FR" smtClean="0"/>
              <a:t>25/04/2018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666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B7E1-D791-4F38-83DC-9F19CC0A6944}" type="datetime1">
              <a:rPr lang="fr-FR" smtClean="0"/>
              <a:t>25/04/2018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01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6D8A-6B51-4E2B-BD6D-4E3E93E570CF}" type="datetime1">
              <a:rPr lang="fr-FR" smtClean="0"/>
              <a:t>25/04/2018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33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C717-6FDB-4821-90B1-ECACD8A79AF8}" type="datetime1">
              <a:rPr lang="fr-FR" smtClean="0"/>
              <a:t>25/04/2018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33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E4CF-39D0-4C0B-8FD3-9E9954372911}" type="datetime1">
              <a:rPr lang="fr-FR" smtClean="0"/>
              <a:t>25/04/2018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98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54FD-D7E9-4CA3-B249-7CDA67910B9E}" type="datetime1">
              <a:rPr lang="fr-FR" smtClean="0"/>
              <a:t>25/04/2018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88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F176-4E80-47B5-A261-14B62CFBEE1E}" type="datetime1">
              <a:rPr lang="fr-FR" smtClean="0"/>
              <a:t>25/04/2018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078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57E4D-87F3-46BA-BEB0-3816AA616F22}" type="datetime1">
              <a:rPr lang="fr-FR" smtClean="0"/>
              <a:t>25/04/2018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14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0" y="1602154"/>
            <a:ext cx="9144000" cy="2771133"/>
          </a:xfrm>
        </p:spPr>
        <p:txBody>
          <a:bodyPr>
            <a:noAutofit/>
          </a:bodyPr>
          <a:lstStyle/>
          <a:p>
            <a:r>
              <a:rPr lang="ru-RU" sz="4800" dirty="0" smtClean="0"/>
              <a:t>Поляризационно-чувствительная</a:t>
            </a:r>
            <a:br>
              <a:rPr lang="ru-RU" sz="4800" dirty="0" smtClean="0"/>
            </a:br>
            <a:r>
              <a:rPr lang="ru-RU" sz="4800" dirty="0" err="1" smtClean="0"/>
              <a:t>фурье</a:t>
            </a:r>
            <a:r>
              <a:rPr lang="ru-RU" sz="4800" dirty="0" smtClean="0"/>
              <a:t>-спектроскопия</a:t>
            </a:r>
            <a:br>
              <a:rPr lang="ru-RU" sz="4800" dirty="0" smtClean="0"/>
            </a:br>
            <a:r>
              <a:rPr lang="ru-RU" sz="4800" dirty="0" smtClean="0"/>
              <a:t>в </a:t>
            </a:r>
            <a:r>
              <a:rPr lang="ru-RU" sz="4800" dirty="0"/>
              <a:t>дальнем ИК </a:t>
            </a:r>
            <a:r>
              <a:rPr lang="ru-RU" sz="4800" dirty="0" smtClean="0"/>
              <a:t>диапазоне</a:t>
            </a:r>
            <a:br>
              <a:rPr lang="ru-RU" sz="4800" dirty="0" smtClean="0"/>
            </a:br>
            <a:r>
              <a:rPr lang="ru-RU" sz="4800" dirty="0" smtClean="0"/>
              <a:t>в </a:t>
            </a:r>
            <a:r>
              <a:rPr lang="ru-RU" sz="4800" dirty="0"/>
              <a:t>магнитном поле</a:t>
            </a:r>
            <a:endParaRPr lang="en-US" altLang="en-US" sz="4800" dirty="0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0" y="4941888"/>
            <a:ext cx="9144000" cy="1727200"/>
          </a:xfrm>
        </p:spPr>
        <p:txBody>
          <a:bodyPr>
            <a:normAutofit lnSpcReduction="10000"/>
          </a:bodyPr>
          <a:lstStyle/>
          <a:p>
            <a:r>
              <a:rPr lang="ru-RU" altLang="ru-RU" dirty="0" smtClean="0"/>
              <a:t>Леонид Бовкун</a:t>
            </a:r>
          </a:p>
          <a:p>
            <a:endParaRPr lang="ru-RU" altLang="ru-RU" sz="1600" b="1" dirty="0" smtClean="0"/>
          </a:p>
          <a:p>
            <a:endParaRPr lang="ru-RU" altLang="ru-RU" sz="1600" b="1" dirty="0" smtClean="0"/>
          </a:p>
          <a:p>
            <a:r>
              <a:rPr lang="ru-RU" altLang="ru-RU" sz="1600" b="1" dirty="0" smtClean="0"/>
              <a:t>Семинар аспирантов и студентов</a:t>
            </a:r>
          </a:p>
          <a:p>
            <a:r>
              <a:rPr lang="ru-RU" altLang="ru-RU" sz="1600" b="1" dirty="0" smtClean="0"/>
              <a:t>2</a:t>
            </a:r>
            <a:r>
              <a:rPr lang="ru-RU" altLang="ru-RU" sz="1600" b="1" dirty="0"/>
              <a:t>6</a:t>
            </a:r>
            <a:r>
              <a:rPr lang="ru-RU" altLang="ru-RU" sz="1600" b="1" dirty="0" smtClean="0"/>
              <a:t> </a:t>
            </a:r>
            <a:r>
              <a:rPr lang="ru-RU" altLang="ru-RU" sz="1600" b="1" dirty="0" smtClean="0"/>
              <a:t>апреля </a:t>
            </a:r>
            <a:r>
              <a:rPr lang="ru-RU" altLang="ru-RU" sz="1600" b="1" dirty="0" smtClean="0"/>
              <a:t>201</a:t>
            </a:r>
            <a:r>
              <a:rPr lang="ru-RU" altLang="ru-RU" sz="1600" b="1" dirty="0"/>
              <a:t>8</a:t>
            </a:r>
            <a:endParaRPr lang="en-US" altLang="en-US" sz="16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94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7483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 smtClean="0"/>
              <a:t>Известные решения</a:t>
            </a:r>
            <a:endParaRPr lang="fr-FR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10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28954" y="975308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b="1" dirty="0"/>
              <a:t>λ</a:t>
            </a:r>
            <a:r>
              <a:rPr lang="ru-RU" b="1" dirty="0"/>
              <a:t>/4 </a:t>
            </a:r>
            <a:r>
              <a:rPr lang="ru-RU" b="1" dirty="0" smtClean="0"/>
              <a:t>пластинки</a:t>
            </a:r>
            <a:r>
              <a:rPr lang="en-US" b="1" dirty="0" smtClean="0"/>
              <a:t> </a:t>
            </a:r>
            <a:r>
              <a:rPr lang="ru-RU" dirty="0" smtClean="0"/>
              <a:t>дают круговую поляризацию для фиксированной длины волны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надо много пластинок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кварц непрозрачен </a:t>
            </a:r>
            <a:r>
              <a:rPr lang="en-US" dirty="0" smtClean="0"/>
              <a:t>E&gt;</a:t>
            </a:r>
            <a:r>
              <a:rPr lang="ru-RU" dirty="0" smtClean="0"/>
              <a:t>300 </a:t>
            </a:r>
            <a:r>
              <a:rPr lang="en-US" dirty="0" smtClean="0"/>
              <a:t>meV</a:t>
            </a:r>
            <a:r>
              <a:rPr lang="ru-RU" dirty="0" smtClean="0"/>
              <a:t> </a:t>
            </a:r>
            <a:r>
              <a:rPr lang="en-US" dirty="0" smtClean="0"/>
              <a:t>(</a:t>
            </a:r>
            <a:r>
              <a:rPr lang="el-GR" dirty="0" smtClean="0"/>
              <a:t>λ</a:t>
            </a:r>
            <a:r>
              <a:rPr lang="en-US" dirty="0" smtClean="0"/>
              <a:t>&gt;4 </a:t>
            </a:r>
            <a:r>
              <a:rPr lang="el-GR" dirty="0" smtClean="0"/>
              <a:t>μ</a:t>
            </a:r>
            <a:r>
              <a:rPr lang="en-US" dirty="0" smtClean="0"/>
              <a:t>m)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b="1" dirty="0" err="1" smtClean="0"/>
              <a:t>Фотоэластичные</a:t>
            </a:r>
            <a:r>
              <a:rPr lang="ru-RU" b="1" dirty="0" smtClean="0"/>
              <a:t> модуляторы </a:t>
            </a:r>
            <a:r>
              <a:rPr lang="ru-RU" dirty="0" smtClean="0"/>
              <a:t>– на основе </a:t>
            </a:r>
            <a:r>
              <a:rPr lang="ru-RU" dirty="0" err="1" smtClean="0"/>
              <a:t>пьезо-двулучепреломляющих</a:t>
            </a:r>
            <a:r>
              <a:rPr lang="ru-RU" dirty="0" smtClean="0"/>
              <a:t> кристаллов</a:t>
            </a:r>
            <a:br>
              <a:rPr lang="ru-RU" dirty="0" smtClean="0"/>
            </a:br>
            <a:r>
              <a:rPr lang="en-US" dirty="0"/>
              <a:t>S. </a:t>
            </a:r>
            <a:r>
              <a:rPr lang="en-US" dirty="0" err="1"/>
              <a:t>Katsuaki</a:t>
            </a:r>
            <a:r>
              <a:rPr lang="en-US" dirty="0"/>
              <a:t>. </a:t>
            </a:r>
            <a:r>
              <a:rPr lang="en-US" dirty="0" err="1"/>
              <a:t>Jpn</a:t>
            </a:r>
            <a:r>
              <a:rPr lang="en-US" dirty="0"/>
              <a:t>. J. Appl. Phys. </a:t>
            </a:r>
            <a:r>
              <a:rPr lang="en-US" b="1" dirty="0"/>
              <a:t>20, 2403 (1981)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</a:t>
            </a:r>
            <a:r>
              <a:rPr lang="ru-RU" dirty="0" smtClean="0"/>
              <a:t>иапазон 0</a:t>
            </a:r>
            <a:r>
              <a:rPr lang="en-US" dirty="0" smtClean="0"/>
              <a:t>.300–2.500 </a:t>
            </a:r>
            <a:r>
              <a:rPr lang="el-GR" dirty="0"/>
              <a:t>μ</a:t>
            </a:r>
            <a:r>
              <a:rPr lang="en-US" dirty="0" smtClean="0"/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en-US" b="1" dirty="0" smtClean="0"/>
          </a:p>
          <a:p>
            <a:endParaRPr lang="en-US" b="1" dirty="0"/>
          </a:p>
          <a:p>
            <a:r>
              <a:rPr lang="ru-RU" b="1" dirty="0" err="1" smtClean="0"/>
              <a:t>Эллипсометрия</a:t>
            </a:r>
            <a:r>
              <a:rPr lang="ru-RU" b="1" dirty="0" smtClean="0"/>
              <a:t> в магнитном поле</a:t>
            </a:r>
            <a:endParaRPr lang="en-US" b="1" dirty="0" smtClean="0"/>
          </a:p>
          <a:p>
            <a:r>
              <a:rPr lang="de-DE" dirty="0" smtClean="0"/>
              <a:t>P</a:t>
            </a:r>
            <a:r>
              <a:rPr lang="de-DE" dirty="0"/>
              <a:t>. Kühne, C. M. </a:t>
            </a:r>
            <a:r>
              <a:rPr lang="de-DE" dirty="0" err="1"/>
              <a:t>Herzinger</a:t>
            </a:r>
            <a:r>
              <a:rPr lang="de-DE" dirty="0"/>
              <a:t>, M. Schubert, J. A. </a:t>
            </a:r>
            <a:r>
              <a:rPr lang="de-DE" dirty="0" err="1"/>
              <a:t>Woollam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T. Hofmann. </a:t>
            </a:r>
            <a:r>
              <a:rPr lang="de-DE" dirty="0" err="1"/>
              <a:t>Rev</a:t>
            </a:r>
            <a:r>
              <a:rPr lang="de-DE" dirty="0"/>
              <a:t>. </a:t>
            </a:r>
            <a:r>
              <a:rPr lang="de-DE" dirty="0" err="1"/>
              <a:t>Sci</a:t>
            </a:r>
            <a:r>
              <a:rPr lang="de-DE" dirty="0"/>
              <a:t>. </a:t>
            </a:r>
            <a:r>
              <a:rPr lang="de-DE" dirty="0" err="1"/>
              <a:t>Instrum</a:t>
            </a:r>
            <a:r>
              <a:rPr lang="de-DE" dirty="0"/>
              <a:t>. </a:t>
            </a:r>
            <a:r>
              <a:rPr lang="de-DE" b="1" dirty="0"/>
              <a:t>85, 071301 (2014)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Неизбежно замешивает </a:t>
            </a:r>
            <a:r>
              <a:rPr lang="en-US" dirty="0" smtClean="0"/>
              <a:t>z</a:t>
            </a:r>
            <a:r>
              <a:rPr lang="ru-RU" dirty="0" smtClean="0"/>
              <a:t>-компоненту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Сложный анализ</a:t>
            </a:r>
            <a:endParaRPr lang="ru-RU" dirty="0"/>
          </a:p>
        </p:txBody>
      </p:sp>
      <p:pic>
        <p:nvPicPr>
          <p:cNvPr id="16386" name="Picture 2" descr="https://upload.wikimedia.org/wikipedia/commons/thumb/8/84/Circular.Polarization.Circularly.Polarized.Light_Circular.Polarizer_Creating.Left.Handed.Helix.View.svg/791px-Circular.Polarization.Circularly.Polarized.Light_Circular.Polarizer_Creating.Left.Handed.Helix.View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282" y="859858"/>
            <a:ext cx="4135071" cy="181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4911"/>
          <a:stretch/>
        </p:blipFill>
        <p:spPr>
          <a:xfrm>
            <a:off x="4571999" y="2679080"/>
            <a:ext cx="2704123" cy="14192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7231" y="4290647"/>
            <a:ext cx="2832832" cy="249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8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7483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 smtClean="0"/>
              <a:t>Предлагаемая методика</a:t>
            </a:r>
            <a:endParaRPr lang="fr-FR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11</a:t>
            </a:fld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741967" y="936557"/>
            <a:ext cx="8079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Э</a:t>
            </a:r>
            <a:r>
              <a:rPr lang="ru-RU" b="1" dirty="0" smtClean="0"/>
              <a:t>кспериментально различить переходы различной поляризации</a:t>
            </a:r>
            <a:br>
              <a:rPr lang="ru-RU" b="1" dirty="0" smtClean="0"/>
            </a:br>
            <a:r>
              <a:rPr lang="ru-RU" b="1" dirty="0" smtClean="0"/>
              <a:t>в широком диапазоне энергий дальнего ИК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61" y="1807715"/>
            <a:ext cx="3173169" cy="6833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0521" y="1831161"/>
            <a:ext cx="1490723" cy="4190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43175" y="2531246"/>
            <a:ext cx="281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геометрии Фарадея 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</a:rPr>
              <a:t>z</a:t>
            </a:r>
            <a:r>
              <a:rPr lang="en-US" dirty="0" smtClean="0">
                <a:solidFill>
                  <a:srgbClr val="FF0000"/>
                </a:solidFill>
              </a:rPr>
              <a:t>=0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199" y="3360529"/>
            <a:ext cx="4422504" cy="434234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1391367" y="2247351"/>
            <a:ext cx="23218" cy="10435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517" y="3318780"/>
            <a:ext cx="1760729" cy="50628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99837" y="3259953"/>
            <a:ext cx="1885515" cy="3354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295807" y="2910773"/>
            <a:ext cx="281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н</a:t>
            </a:r>
            <a:r>
              <a:rPr lang="ru-RU" dirty="0" smtClean="0">
                <a:solidFill>
                  <a:srgbClr val="FF0000"/>
                </a:solidFill>
              </a:rPr>
              <a:t>адо найти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b="69596"/>
          <a:stretch/>
        </p:blipFill>
        <p:spPr>
          <a:xfrm>
            <a:off x="86148" y="4168150"/>
            <a:ext cx="9057852" cy="2002444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2301859" y="3825060"/>
            <a:ext cx="4950818" cy="10945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16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12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" y="135305"/>
            <a:ext cx="9057852" cy="65861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50810" y="2419090"/>
            <a:ext cx="23070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или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отражение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э</a:t>
            </a:r>
            <a:r>
              <a:rPr lang="ru-RU" sz="2400" dirty="0" smtClean="0"/>
              <a:t>ффект </a:t>
            </a:r>
            <a:r>
              <a:rPr lang="ru-RU" sz="2400" dirty="0" err="1" smtClean="0"/>
              <a:t>керра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77076" y="3899877"/>
            <a:ext cx="68807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Итого 2 неизвестных определяется через 2 измеряемых величины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647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13</a:t>
            </a:fld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795" b="45056"/>
          <a:stretch/>
        </p:blipFill>
        <p:spPr>
          <a:xfrm>
            <a:off x="0" y="0"/>
            <a:ext cx="8979877" cy="35403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49108" y="1148862"/>
            <a:ext cx="2407138" cy="22820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14</a:t>
            </a:fld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795" b="45056"/>
          <a:stretch/>
        </p:blipFill>
        <p:spPr>
          <a:xfrm>
            <a:off x="0" y="0"/>
            <a:ext cx="8979877" cy="35403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49108" y="1148862"/>
            <a:ext cx="2407138" cy="22820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8339" y="4063550"/>
            <a:ext cx="42942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Математически неразличимы сочетания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Спектр пропускания + эффект Фарадея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Спектр отражения + эффект Керра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7485" t="14978" r="21928" b="39957"/>
          <a:stretch/>
        </p:blipFill>
        <p:spPr>
          <a:xfrm>
            <a:off x="5068277" y="3658665"/>
            <a:ext cx="3527360" cy="206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6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15</a:t>
            </a:fld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795" b="45056"/>
          <a:stretch/>
        </p:blipFill>
        <p:spPr>
          <a:xfrm>
            <a:off x="0" y="0"/>
            <a:ext cx="8979877" cy="3540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41" y="3626677"/>
            <a:ext cx="8980428" cy="144550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92441" y="4690895"/>
            <a:ext cx="29698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95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16</a:t>
            </a:fld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443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9846" y="4767384"/>
            <a:ext cx="1352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Свойства оптической системы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703754" y="4579815"/>
            <a:ext cx="382954" cy="5236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02515" y="4734114"/>
            <a:ext cx="643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Выражено через лево- и </a:t>
            </a:r>
            <a:r>
              <a:rPr lang="ru-RU" dirty="0" err="1" smtClean="0">
                <a:solidFill>
                  <a:srgbClr val="FF0000"/>
                </a:solidFill>
              </a:rPr>
              <a:t>правополяризованные</a:t>
            </a:r>
            <a:r>
              <a:rPr lang="ru-RU" dirty="0" smtClean="0">
                <a:solidFill>
                  <a:srgbClr val="FF0000"/>
                </a:solidFill>
              </a:rPr>
              <a:t> компоненты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98791" y="5103446"/>
            <a:ext cx="3430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*</a:t>
            </a:r>
          </a:p>
          <a:p>
            <a:pPr algn="r"/>
            <a:r>
              <a:rPr lang="ru-RU" dirty="0" smtClean="0"/>
              <a:t>*если перебрать много углов 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77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17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1367" b="72186"/>
          <a:stretch/>
        </p:blipFill>
        <p:spPr>
          <a:xfrm>
            <a:off x="0" y="734646"/>
            <a:ext cx="9144000" cy="1062892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7867146"/>
              </p:ext>
            </p:extLst>
          </p:nvPr>
        </p:nvGraphicFramePr>
        <p:xfrm>
          <a:off x="943343" y="2078891"/>
          <a:ext cx="4677612" cy="3509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1" name="Image" r:id="rId5" imgW="6196680" imgH="4647600" progId="Photoshop.Image.13">
                  <p:embed/>
                </p:oleObj>
              </mc:Choice>
              <mc:Fallback>
                <p:oleObj name="Image" r:id="rId5" imgW="6196680" imgH="4647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3343" y="2078891"/>
                        <a:ext cx="4677612" cy="3509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 rot="16200000">
            <a:off x="1664677" y="3563816"/>
            <a:ext cx="1833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к</a:t>
            </a:r>
            <a:r>
              <a:rPr lang="ru-RU" dirty="0" smtClean="0">
                <a:solidFill>
                  <a:srgbClr val="FF0000"/>
                </a:solidFill>
              </a:rPr>
              <a:t>вадрат малости</a:t>
            </a:r>
          </a:p>
        </p:txBody>
      </p:sp>
      <p:sp>
        <p:nvSpPr>
          <p:cNvPr id="10" name="Rectangle 9"/>
          <p:cNvSpPr/>
          <p:nvPr/>
        </p:nvSpPr>
        <p:spPr>
          <a:xfrm rot="16200000">
            <a:off x="2264682" y="3024553"/>
            <a:ext cx="1988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линейная малость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1304" y="3024554"/>
            <a:ext cx="2993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45 градусов дают максимальную чувствительность эффекта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13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507" b="74121"/>
          <a:stretch/>
        </p:blipFill>
        <p:spPr>
          <a:xfrm>
            <a:off x="0" y="456620"/>
            <a:ext cx="9144000" cy="14458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63" y="1985352"/>
            <a:ext cx="2683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Fast protocol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 = ±</a:t>
            </a:r>
            <a:r>
              <a:rPr lang="el-GR" sz="2400" dirty="0" smtClean="0"/>
              <a:t>π</a:t>
            </a:r>
            <a:r>
              <a:rPr lang="en-US" sz="2400" dirty="0" smtClean="0"/>
              <a:t>/4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Sin(θ) = 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</a:t>
            </a:r>
            <a:r>
              <a:rPr lang="en-US" sz="2400" baseline="-25000" dirty="0" smtClean="0"/>
              <a:t>+</a:t>
            </a:r>
            <a:r>
              <a:rPr lang="en-US" sz="2400" dirty="0" smtClean="0"/>
              <a:t>(</a:t>
            </a:r>
            <a:r>
              <a:rPr lang="el-GR" sz="2400" dirty="0" smtClean="0"/>
              <a:t>ω</a:t>
            </a:r>
            <a:r>
              <a:rPr lang="en-US" sz="2400" dirty="0" smtClean="0"/>
              <a:t>) = R</a:t>
            </a:r>
            <a:r>
              <a:rPr lang="en-US" sz="2400" baseline="-25000" dirty="0" smtClean="0"/>
              <a:t>–</a:t>
            </a:r>
            <a:r>
              <a:rPr lang="en-US" sz="2400" dirty="0"/>
              <a:t>(</a:t>
            </a:r>
            <a:r>
              <a:rPr lang="el-GR" sz="2400" dirty="0"/>
              <a:t>ω</a:t>
            </a:r>
            <a:r>
              <a:rPr lang="en-US" sz="2400" dirty="0"/>
              <a:t>)</a:t>
            </a:r>
            <a:endParaRPr lang="en-US" sz="2400" baseline="-25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712" y="5128633"/>
            <a:ext cx="4400550" cy="752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337" y="3772298"/>
            <a:ext cx="5610225" cy="6667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2816683" y="4011527"/>
            <a:ext cx="859692" cy="2817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367693" y="1788565"/>
            <a:ext cx="218830" cy="22431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801447" y="4441446"/>
            <a:ext cx="1348153" cy="6871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41426" y="5181704"/>
            <a:ext cx="2893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Отношение двух спектров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дает угол вращения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5141760" y="5673968"/>
            <a:ext cx="917502" cy="59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CE9D680-6E30-4EC7-A533-7BA53D0177CF}" type="slidenum">
              <a:rPr lang="fr-FR" smtClean="0"/>
              <a:t>17</a:t>
            </a:fld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3274645" y="373734"/>
            <a:ext cx="2391509" cy="6397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3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19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4626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24800" y="4001477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спектр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4799" y="421450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спектр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1291" y="270100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спектр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0556" y="2960024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спектр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4809" y="3144689"/>
            <a:ext cx="289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Усреднение для ±45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652964" y="3160320"/>
            <a:ext cx="82843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758102" y="3807990"/>
            <a:ext cx="82843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82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2</a:t>
            </a:fld>
            <a:endParaRPr lang="fr-FR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257483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 smtClean="0"/>
              <a:t>План доклада</a:t>
            </a:r>
            <a:endParaRPr lang="fr-FR" sz="3300" dirty="0"/>
          </a:p>
        </p:txBody>
      </p:sp>
      <p:sp>
        <p:nvSpPr>
          <p:cNvPr id="2" name="TextBox 1"/>
          <p:cNvSpPr txBox="1"/>
          <p:nvPr/>
        </p:nvSpPr>
        <p:spPr>
          <a:xfrm>
            <a:off x="283643" y="1056312"/>
            <a:ext cx="80710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Мотивация</a:t>
            </a:r>
          </a:p>
          <a:p>
            <a:endParaRPr lang="ru-RU" dirty="0"/>
          </a:p>
          <a:p>
            <a:r>
              <a:rPr lang="ru-RU" dirty="0" smtClean="0"/>
              <a:t>Постановка задачи</a:t>
            </a:r>
          </a:p>
          <a:p>
            <a:endParaRPr lang="ru-RU" dirty="0"/>
          </a:p>
          <a:p>
            <a:r>
              <a:rPr lang="ru-RU" dirty="0" smtClean="0"/>
              <a:t>Известные (и не очень) решения</a:t>
            </a:r>
          </a:p>
          <a:p>
            <a:endParaRPr lang="ru-RU" dirty="0"/>
          </a:p>
          <a:p>
            <a:r>
              <a:rPr lang="ru-RU" dirty="0" smtClean="0"/>
              <a:t>Предлагаемая методика</a:t>
            </a:r>
          </a:p>
          <a:p>
            <a:r>
              <a:rPr lang="ru-RU" dirty="0" smtClean="0"/>
              <a:t>и ее математическое обоснование</a:t>
            </a:r>
          </a:p>
          <a:p>
            <a:endParaRPr lang="ru-RU" dirty="0"/>
          </a:p>
          <a:p>
            <a:r>
              <a:rPr lang="ru-RU" dirty="0" smtClean="0"/>
              <a:t>Реализация методики в Женеве и Гренобле</a:t>
            </a:r>
          </a:p>
          <a:p>
            <a:endParaRPr lang="ru-RU" dirty="0"/>
          </a:p>
          <a:p>
            <a:r>
              <a:rPr lang="ru-RU" dirty="0" smtClean="0"/>
              <a:t>Результаты из Женевы для многослойного </a:t>
            </a:r>
            <a:r>
              <a:rPr lang="ru-RU" dirty="0" err="1" smtClean="0"/>
              <a:t>графена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Наши результаты для КЯ на основе </a:t>
            </a:r>
            <a:r>
              <a:rPr lang="en-US" dirty="0" smtClean="0"/>
              <a:t>CdHgTe</a:t>
            </a:r>
          </a:p>
          <a:p>
            <a:endParaRPr lang="en-US" dirty="0"/>
          </a:p>
          <a:p>
            <a:r>
              <a:rPr lang="ru-RU" dirty="0" smtClean="0"/>
              <a:t>Выводы</a:t>
            </a:r>
          </a:p>
          <a:p>
            <a:endParaRPr lang="ru-RU" dirty="0"/>
          </a:p>
          <a:p>
            <a:r>
              <a:rPr lang="ru-RU" dirty="0" smtClean="0"/>
              <a:t>Благодарности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04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20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56" y="296983"/>
            <a:ext cx="7572039" cy="594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83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21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77" y="273538"/>
            <a:ext cx="8475288" cy="633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85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22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56" y="296983"/>
            <a:ext cx="7572039" cy="594848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6626958" y="351692"/>
            <a:ext cx="1524488" cy="3990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07950" y="646393"/>
            <a:ext cx="1801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Grenoble</a:t>
            </a:r>
            <a:endParaRPr lang="en-US" sz="3200" b="1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118048" y="4185138"/>
            <a:ext cx="1524488" cy="3990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73916" y="4421466"/>
            <a:ext cx="1853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SC coil 11(18)T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Resistive 35T 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513094" y="4650154"/>
            <a:ext cx="2294856" cy="188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62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23</a:t>
            </a:fld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20" y="218830"/>
            <a:ext cx="3484684" cy="4646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36" y="218830"/>
            <a:ext cx="4788227" cy="3591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4" r="7510" b="8753"/>
          <a:stretch/>
        </p:blipFill>
        <p:spPr>
          <a:xfrm>
            <a:off x="4576396" y="3253644"/>
            <a:ext cx="4045392" cy="310270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7408985" y="1578708"/>
            <a:ext cx="77665" cy="33996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8382" y="1989082"/>
            <a:ext cx="913587" cy="756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5837" y="1898988"/>
            <a:ext cx="1062282" cy="7533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20" y="2274343"/>
            <a:ext cx="913587" cy="7560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368800"/>
            <a:ext cx="4356100" cy="24892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1171007" y="1817077"/>
            <a:ext cx="26216" cy="33254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171007" y="2652380"/>
            <a:ext cx="365240" cy="24745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9658" y="248047"/>
            <a:ext cx="1476375" cy="57150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6838462" y="1439376"/>
            <a:ext cx="331993" cy="5750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7922926" y="1447318"/>
            <a:ext cx="176252" cy="7516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71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24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131" y="300894"/>
            <a:ext cx="4492869" cy="59904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894"/>
            <a:ext cx="4492870" cy="5990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692" y="3235569"/>
            <a:ext cx="14144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вращалочка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344985" y="3583660"/>
            <a:ext cx="336062" cy="5506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02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25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17" y="1538042"/>
            <a:ext cx="111442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26</a:t>
            </a:fld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212" y="1525465"/>
            <a:ext cx="147637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3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27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55" y="296985"/>
            <a:ext cx="8078478" cy="59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27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28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66" y="924218"/>
            <a:ext cx="3143308" cy="2901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22" y="3946764"/>
            <a:ext cx="3229469" cy="28841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-376788" y="2024185"/>
            <a:ext cx="147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пропускание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239379" y="5021387"/>
            <a:ext cx="1202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вращение</a:t>
            </a:r>
            <a:endParaRPr lang="en-US" b="1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625600" y="3289437"/>
            <a:ext cx="0" cy="22673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032282" y="6260123"/>
            <a:ext cx="412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</a:t>
            </a:r>
            <a:r>
              <a:rPr lang="en-US" sz="1000" dirty="0"/>
              <a:t>. </a:t>
            </a:r>
            <a:r>
              <a:rPr lang="en-US" sz="1000" dirty="0" err="1"/>
              <a:t>Crassee</a:t>
            </a:r>
            <a:r>
              <a:rPr lang="en-US" sz="1000" dirty="0"/>
              <a:t>, J. </a:t>
            </a:r>
            <a:r>
              <a:rPr lang="en-US" sz="1000" dirty="0" err="1"/>
              <a:t>Levallois</a:t>
            </a:r>
            <a:r>
              <a:rPr lang="en-US" sz="1000" dirty="0"/>
              <a:t>, A. L. Walter, M. </a:t>
            </a:r>
            <a:r>
              <a:rPr lang="en-US" sz="1000" dirty="0" err="1"/>
              <a:t>Ostler</a:t>
            </a:r>
            <a:r>
              <a:rPr lang="en-US" sz="1000" dirty="0"/>
              <a:t>, A. </a:t>
            </a:r>
            <a:r>
              <a:rPr lang="en-US" sz="1000" dirty="0" err="1"/>
              <a:t>Bostwick</a:t>
            </a:r>
            <a:r>
              <a:rPr lang="en-US" sz="1000" dirty="0"/>
              <a:t>, E. Rotenberg, T. </a:t>
            </a:r>
            <a:r>
              <a:rPr lang="en-US" sz="1000" dirty="0" err="1"/>
              <a:t>Seyller</a:t>
            </a:r>
            <a:r>
              <a:rPr lang="en-US" sz="1000" dirty="0"/>
              <a:t>, D. van der </a:t>
            </a:r>
            <a:r>
              <a:rPr lang="en-US" sz="1000" dirty="0" err="1"/>
              <a:t>Marel</a:t>
            </a:r>
            <a:r>
              <a:rPr lang="en-US" sz="1000" dirty="0"/>
              <a:t>, and A. B. </a:t>
            </a:r>
            <a:r>
              <a:rPr lang="en-US" sz="1000" dirty="0" err="1"/>
              <a:t>Kuzmenko</a:t>
            </a:r>
            <a:r>
              <a:rPr lang="en-US" sz="1000" dirty="0"/>
              <a:t>. Nat. Phys. </a:t>
            </a:r>
            <a:r>
              <a:rPr lang="en-US" sz="1000" b="1" dirty="0"/>
              <a:t>7, 48 (2010</a:t>
            </a:r>
            <a:r>
              <a:rPr lang="en-US" sz="1000" b="1" dirty="0" smtClean="0"/>
              <a:t>)</a:t>
            </a:r>
            <a:endParaRPr lang="en-US" sz="1000" b="1" dirty="0"/>
          </a:p>
        </p:txBody>
      </p:sp>
      <p:sp>
        <p:nvSpPr>
          <p:cNvPr id="35" name="Title 1"/>
          <p:cNvSpPr>
            <a:spLocks noGrp="1"/>
          </p:cNvSpPr>
          <p:nvPr>
            <p:ph type="ctrTitle"/>
          </p:nvPr>
        </p:nvSpPr>
        <p:spPr>
          <a:xfrm>
            <a:off x="0" y="196167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 smtClean="0"/>
              <a:t>от ЦР к квантующим полям</a:t>
            </a:r>
            <a:endParaRPr lang="fr-FR" sz="3300" dirty="0"/>
          </a:p>
        </p:txBody>
      </p:sp>
      <p:sp>
        <p:nvSpPr>
          <p:cNvPr id="36" name="Rectangle 35"/>
          <p:cNvSpPr/>
          <p:nvPr/>
        </p:nvSpPr>
        <p:spPr>
          <a:xfrm>
            <a:off x="1625600" y="1031631"/>
            <a:ext cx="1852246" cy="14614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759112" y="4036494"/>
            <a:ext cx="1679656" cy="17156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14759" y="1554057"/>
            <a:ext cx="31542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квантующих полях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каждый переход – Лоренц,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суммарное поглощение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= сумма Лоренцев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24776" y="3549918"/>
            <a:ext cx="25962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квантующих полях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каждый переход </a:t>
            </a:r>
            <a:br>
              <a:rPr lang="ru-RU" dirty="0" smtClean="0"/>
            </a:br>
            <a:r>
              <a:rPr lang="ru-RU" dirty="0" smtClean="0"/>
              <a:t>«галочка +»</a:t>
            </a:r>
            <a:br>
              <a:rPr lang="ru-RU" dirty="0" smtClean="0"/>
            </a:br>
            <a:r>
              <a:rPr lang="ru-RU" dirty="0" smtClean="0"/>
              <a:t>или «галочка –»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суммарная галочка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дает богатую картину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типа «зигзаг»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605" y="1411138"/>
            <a:ext cx="2003358" cy="1343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691" y="3378137"/>
            <a:ext cx="1769442" cy="282074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482662" y="4298462"/>
            <a:ext cx="2082630" cy="3064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634892" y="4701155"/>
            <a:ext cx="2180493" cy="85558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623032" y="4701155"/>
            <a:ext cx="2534380" cy="8800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96346" y="1723837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85676" y="3696350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6209323" y="2258646"/>
            <a:ext cx="755282" cy="3040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6209323" y="4051194"/>
            <a:ext cx="1176353" cy="10777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03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29</a:t>
            </a:fld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07" y="1023815"/>
            <a:ext cx="5842030" cy="52280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821" y="6189785"/>
            <a:ext cx="8173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r>
              <a:rPr lang="en-US" dirty="0"/>
              <a:t>. </a:t>
            </a:r>
            <a:r>
              <a:rPr lang="en-US" dirty="0" err="1"/>
              <a:t>Crassee</a:t>
            </a:r>
            <a:r>
              <a:rPr lang="en-US" dirty="0"/>
              <a:t>, J. </a:t>
            </a:r>
            <a:r>
              <a:rPr lang="en-US" dirty="0" err="1"/>
              <a:t>Levallois</a:t>
            </a:r>
            <a:r>
              <a:rPr lang="en-US" dirty="0"/>
              <a:t>, D. van der </a:t>
            </a:r>
            <a:r>
              <a:rPr lang="en-US" dirty="0" err="1"/>
              <a:t>Marel</a:t>
            </a:r>
            <a:r>
              <a:rPr lang="en-US" dirty="0"/>
              <a:t>, A. L. Walter, T. </a:t>
            </a:r>
            <a:r>
              <a:rPr lang="en-US" dirty="0" err="1"/>
              <a:t>Seyller</a:t>
            </a:r>
            <a:r>
              <a:rPr lang="en-US" dirty="0"/>
              <a:t>, and A. B. </a:t>
            </a:r>
            <a:r>
              <a:rPr lang="en-US" dirty="0" err="1"/>
              <a:t>Kuzmenko</a:t>
            </a:r>
            <a:r>
              <a:rPr lang="en-US" dirty="0"/>
              <a:t>. Phys. Rev. B </a:t>
            </a:r>
            <a:r>
              <a:rPr lang="en-US" b="1" dirty="0"/>
              <a:t>84, 035103 (2011)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0" y="257483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 smtClean="0"/>
              <a:t>Многослойный </a:t>
            </a:r>
            <a:r>
              <a:rPr lang="ru-RU" sz="3300" dirty="0" err="1" smtClean="0"/>
              <a:t>графен</a:t>
            </a:r>
            <a:r>
              <a:rPr lang="en-US" sz="3300" dirty="0" smtClean="0"/>
              <a:t> </a:t>
            </a:r>
            <a:r>
              <a:rPr lang="ru-RU" sz="3300" dirty="0" smtClean="0"/>
              <a:t>на </a:t>
            </a:r>
            <a:r>
              <a:rPr lang="en-US" sz="3300" dirty="0" err="1" smtClean="0"/>
              <a:t>SiC</a:t>
            </a:r>
            <a:endParaRPr lang="fr-FR" sz="3300" dirty="0"/>
          </a:p>
        </p:txBody>
      </p:sp>
    </p:spTree>
    <p:extLst>
      <p:ext uri="{BB962C8B-B14F-4D97-AF65-F5344CB8AC3E}">
        <p14:creationId xmlns:p14="http://schemas.microsoft.com/office/powerpoint/2010/main" val="78258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3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66" y="924218"/>
            <a:ext cx="3143308" cy="29010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-376788" y="2024185"/>
            <a:ext cx="147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пропускание</a:t>
            </a:r>
            <a:endParaRPr lang="en-US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564" y="1408495"/>
            <a:ext cx="4496786" cy="35387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787" y="2060478"/>
            <a:ext cx="4435986" cy="75652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032282" y="6260123"/>
            <a:ext cx="412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</a:t>
            </a:r>
            <a:r>
              <a:rPr lang="en-US" sz="1000" dirty="0"/>
              <a:t>. </a:t>
            </a:r>
            <a:r>
              <a:rPr lang="en-US" sz="1000" dirty="0" err="1"/>
              <a:t>Crassee</a:t>
            </a:r>
            <a:r>
              <a:rPr lang="en-US" sz="1000" dirty="0"/>
              <a:t>, J. </a:t>
            </a:r>
            <a:r>
              <a:rPr lang="en-US" sz="1000" dirty="0" err="1"/>
              <a:t>Levallois</a:t>
            </a:r>
            <a:r>
              <a:rPr lang="en-US" sz="1000" dirty="0"/>
              <a:t>, A. L. Walter, M. </a:t>
            </a:r>
            <a:r>
              <a:rPr lang="en-US" sz="1000" dirty="0" err="1"/>
              <a:t>Ostler</a:t>
            </a:r>
            <a:r>
              <a:rPr lang="en-US" sz="1000" dirty="0"/>
              <a:t>, A. </a:t>
            </a:r>
            <a:r>
              <a:rPr lang="en-US" sz="1000" dirty="0" err="1"/>
              <a:t>Bostwick</a:t>
            </a:r>
            <a:r>
              <a:rPr lang="en-US" sz="1000" dirty="0"/>
              <a:t>, E. Rotenberg, T. </a:t>
            </a:r>
            <a:r>
              <a:rPr lang="en-US" sz="1000" dirty="0" err="1"/>
              <a:t>Seyller</a:t>
            </a:r>
            <a:r>
              <a:rPr lang="en-US" sz="1000" dirty="0"/>
              <a:t>, D. van der </a:t>
            </a:r>
            <a:r>
              <a:rPr lang="en-US" sz="1000" dirty="0" err="1"/>
              <a:t>Marel</a:t>
            </a:r>
            <a:r>
              <a:rPr lang="en-US" sz="1000" dirty="0"/>
              <a:t>, and A. B. </a:t>
            </a:r>
            <a:r>
              <a:rPr lang="en-US" sz="1000" dirty="0" err="1"/>
              <a:t>Kuzmenko</a:t>
            </a:r>
            <a:r>
              <a:rPr lang="en-US" sz="1000" dirty="0"/>
              <a:t>. Nat. Phys. </a:t>
            </a:r>
            <a:r>
              <a:rPr lang="en-US" sz="1000" b="1" dirty="0"/>
              <a:t>7, 48 (2010</a:t>
            </a:r>
            <a:r>
              <a:rPr lang="en-US" sz="1000" b="1" dirty="0" smtClean="0"/>
              <a:t>)</a:t>
            </a:r>
            <a:endParaRPr lang="en-US" sz="1000" b="1" dirty="0"/>
          </a:p>
        </p:txBody>
      </p:sp>
      <p:sp>
        <p:nvSpPr>
          <p:cNvPr id="35" name="Title 1"/>
          <p:cNvSpPr>
            <a:spLocks noGrp="1"/>
          </p:cNvSpPr>
          <p:nvPr>
            <p:ph type="ctrTitle"/>
          </p:nvPr>
        </p:nvSpPr>
        <p:spPr>
          <a:xfrm>
            <a:off x="0" y="196167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 smtClean="0"/>
              <a:t>Мотивация (ЦР в </a:t>
            </a:r>
            <a:r>
              <a:rPr lang="ru-RU" sz="3300" dirty="0" err="1" smtClean="0"/>
              <a:t>графене</a:t>
            </a:r>
            <a:r>
              <a:rPr lang="ru-RU" sz="3300" dirty="0" smtClean="0"/>
              <a:t>)</a:t>
            </a:r>
            <a:endParaRPr lang="fr-FR" sz="3300" dirty="0"/>
          </a:p>
        </p:txBody>
      </p:sp>
      <p:sp>
        <p:nvSpPr>
          <p:cNvPr id="36" name="Rectangle 35"/>
          <p:cNvSpPr/>
          <p:nvPr/>
        </p:nvSpPr>
        <p:spPr>
          <a:xfrm>
            <a:off x="1625600" y="1031631"/>
            <a:ext cx="1852246" cy="14614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557032" y="1762369"/>
            <a:ext cx="1900918" cy="5524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328940" y="1408495"/>
            <a:ext cx="704538" cy="3281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39787" y="2868030"/>
            <a:ext cx="4433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н</a:t>
            </a:r>
            <a:r>
              <a:rPr lang="ru-RU" dirty="0" smtClean="0">
                <a:solidFill>
                  <a:srgbClr val="FF0000"/>
                </a:solidFill>
              </a:rPr>
              <a:t>евозможно отличить электроны от дырок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790" y="1057499"/>
            <a:ext cx="1390472" cy="1409740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6527923" y="2369479"/>
            <a:ext cx="271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49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30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21" y="217166"/>
            <a:ext cx="7751029" cy="25562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23" y="2847667"/>
            <a:ext cx="8063646" cy="379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6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31</a:t>
            </a:fld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75" y="1590045"/>
            <a:ext cx="8414483" cy="468094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257483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/>
              <a:t>Многослойный </a:t>
            </a:r>
            <a:r>
              <a:rPr lang="ru-RU" sz="3300" dirty="0" err="1"/>
              <a:t>графен</a:t>
            </a:r>
            <a:r>
              <a:rPr lang="en-US" sz="3300" dirty="0"/>
              <a:t> </a:t>
            </a:r>
            <a:r>
              <a:rPr lang="ru-RU" sz="3300" dirty="0"/>
              <a:t>на </a:t>
            </a:r>
            <a:r>
              <a:rPr lang="en-US" sz="3300" dirty="0" err="1"/>
              <a:t>SiC</a:t>
            </a:r>
            <a:endParaRPr lang="fr-FR" sz="3300" dirty="0"/>
          </a:p>
        </p:txBody>
      </p:sp>
      <p:sp>
        <p:nvSpPr>
          <p:cNvPr id="3" name="TextBox 2"/>
          <p:cNvSpPr txBox="1"/>
          <p:nvPr/>
        </p:nvSpPr>
        <p:spPr>
          <a:xfrm>
            <a:off x="5767754" y="1178033"/>
            <a:ext cx="2114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Результаты МОККА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12277" y="1199373"/>
            <a:ext cx="27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Результаты эксперимента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606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32</a:t>
            </a:fld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1084"/>
          <a:stretch/>
        </p:blipFill>
        <p:spPr>
          <a:xfrm>
            <a:off x="4642338" y="1590045"/>
            <a:ext cx="4116020" cy="468094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257483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/>
              <a:t>Многослойный </a:t>
            </a:r>
            <a:r>
              <a:rPr lang="ru-RU" sz="3300" dirty="0" err="1"/>
              <a:t>графен</a:t>
            </a:r>
            <a:r>
              <a:rPr lang="en-US" sz="3300" dirty="0"/>
              <a:t> </a:t>
            </a:r>
            <a:r>
              <a:rPr lang="ru-RU" sz="3300" dirty="0"/>
              <a:t>на </a:t>
            </a:r>
            <a:r>
              <a:rPr lang="en-US" sz="3300" dirty="0" err="1" smtClean="0"/>
              <a:t>SiC</a:t>
            </a:r>
            <a:endParaRPr lang="fr-FR" sz="3300" dirty="0"/>
          </a:p>
        </p:txBody>
      </p:sp>
      <p:sp>
        <p:nvSpPr>
          <p:cNvPr id="3" name="TextBox 2"/>
          <p:cNvSpPr txBox="1"/>
          <p:nvPr/>
        </p:nvSpPr>
        <p:spPr>
          <a:xfrm>
            <a:off x="5767754" y="1178033"/>
            <a:ext cx="2114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Результаты МОККА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67380"/>
          <a:stretch/>
        </p:blipFill>
        <p:spPr>
          <a:xfrm>
            <a:off x="186104" y="1178033"/>
            <a:ext cx="4240436" cy="17918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48554" y="5384800"/>
            <a:ext cx="420980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Уровень Ферми разный в разных слоях,</a:t>
            </a:r>
            <a:br>
              <a:rPr lang="ru-RU" b="1" dirty="0" smtClean="0"/>
            </a:br>
            <a:r>
              <a:rPr lang="ru-RU" b="1" dirty="0" smtClean="0"/>
              <a:t>поэтому наблюдается много переходов</a:t>
            </a:r>
            <a:br>
              <a:rPr lang="ru-RU" b="1" dirty="0" smtClean="0"/>
            </a:br>
            <a:r>
              <a:rPr lang="ru-RU" b="1" dirty="0" smtClean="0"/>
              <a:t>(несовместимых при единой </a:t>
            </a:r>
            <a:r>
              <a:rPr lang="en-US" b="1" dirty="0" smtClean="0"/>
              <a:t>E</a:t>
            </a:r>
            <a:r>
              <a:rPr lang="en-US" b="1" baseline="-25000" dirty="0" smtClean="0"/>
              <a:t>F</a:t>
            </a:r>
            <a:r>
              <a:rPr lang="en-US" b="1" dirty="0" smtClean="0"/>
              <a:t>)</a:t>
            </a:r>
            <a:r>
              <a:rPr lang="ru-RU" b="1" dirty="0" smtClean="0"/>
              <a:t> 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5" y="5068100"/>
            <a:ext cx="2232577" cy="15567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322" y="4799622"/>
            <a:ext cx="1964444" cy="15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33</a:t>
            </a:fld>
            <a:endParaRPr lang="fr-FR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257483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 smtClean="0"/>
              <a:t>Наш любимый КРТ!</a:t>
            </a:r>
            <a:endParaRPr lang="fr-FR" sz="33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041263"/>
            <a:ext cx="3061650" cy="24791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92" y="3924542"/>
            <a:ext cx="2912346" cy="24318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14" y="1122912"/>
            <a:ext cx="4797747" cy="509830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1946031" y="3860800"/>
            <a:ext cx="2883877" cy="8440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926316" y="4134338"/>
            <a:ext cx="2932061" cy="9691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80307" y="3549373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5.5 </a:t>
            </a:r>
            <a:r>
              <a:rPr lang="ru-RU" dirty="0" err="1" smtClean="0"/>
              <a:t>нм</a:t>
            </a:r>
            <a:r>
              <a:rPr lang="ru-RU" dirty="0" smtClean="0"/>
              <a:t> = нормальная ЗС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675522" y="1122913"/>
            <a:ext cx="1468478" cy="39806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5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34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88"/>
            <a:ext cx="7964440" cy="6096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154" y="3188678"/>
            <a:ext cx="1903846" cy="28697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98872" y="217368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74092" y="1989016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</a:t>
            </a:r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257483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 smtClean="0"/>
              <a:t>Спектры в 4 Тл</a:t>
            </a:r>
            <a:endParaRPr lang="fr-FR" sz="3300" dirty="0"/>
          </a:p>
        </p:txBody>
      </p:sp>
      <p:sp>
        <p:nvSpPr>
          <p:cNvPr id="12" name="Rectangle 11"/>
          <p:cNvSpPr/>
          <p:nvPr/>
        </p:nvSpPr>
        <p:spPr>
          <a:xfrm>
            <a:off x="1148862" y="3813908"/>
            <a:ext cx="6221045" cy="24696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9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35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88"/>
            <a:ext cx="7964440" cy="6096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154" y="3188678"/>
            <a:ext cx="1903846" cy="28697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98872" y="217368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74092" y="1989016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</a:t>
            </a:r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257483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 smtClean="0"/>
              <a:t>Спектры в 4 Тл</a:t>
            </a:r>
            <a:endParaRPr lang="fr-FR" sz="3300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8581292" y="3798278"/>
            <a:ext cx="0" cy="21336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515350" y="4122616"/>
            <a:ext cx="0" cy="21336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13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36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547"/>
            <a:ext cx="9144000" cy="55929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83310" y="441040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–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91950" y="381781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+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0589" y="210096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–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00589" y="87069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+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569"/>
            <a:ext cx="2764942" cy="55298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295" y="695569"/>
            <a:ext cx="2764942" cy="55298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07138" y="158654"/>
            <a:ext cx="6736862" cy="61976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9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37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547"/>
            <a:ext cx="9144000" cy="55929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83310" y="441040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–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91950" y="381781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+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0589" y="210096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–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00589" y="87069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+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569"/>
            <a:ext cx="2764942" cy="55298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295" y="695569"/>
            <a:ext cx="2764942" cy="55298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73160" y="804985"/>
            <a:ext cx="4070840" cy="55513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50295" y="158654"/>
            <a:ext cx="2838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Разный знак производной</a:t>
            </a:r>
            <a:br>
              <a:rPr lang="ru-RU" b="1" dirty="0" smtClean="0"/>
            </a:br>
            <a:r>
              <a:rPr lang="ru-RU" b="1" dirty="0" smtClean="0"/>
              <a:t>= разная поляризация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895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38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547"/>
            <a:ext cx="9144000" cy="55929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2" y="695569"/>
            <a:ext cx="2764942" cy="55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6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88"/>
            <a:ext cx="7964440" cy="60960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39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154" y="3188678"/>
            <a:ext cx="1903846" cy="28697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32116" y="217368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63790" y="1804350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</a:t>
            </a:r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257483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 smtClean="0"/>
              <a:t>Перекрытие переходов</a:t>
            </a:r>
            <a:endParaRPr lang="fr-FR" sz="3300" dirty="0"/>
          </a:p>
        </p:txBody>
      </p:sp>
    </p:spTree>
    <p:extLst>
      <p:ext uri="{BB962C8B-B14F-4D97-AF65-F5344CB8AC3E}">
        <p14:creationId xmlns:p14="http://schemas.microsoft.com/office/powerpoint/2010/main" val="134636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4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66" y="924218"/>
            <a:ext cx="3143308" cy="29010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-376788" y="2024185"/>
            <a:ext cx="147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пропускание</a:t>
            </a:r>
            <a:endParaRPr lang="en-US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564" y="1408495"/>
            <a:ext cx="4496786" cy="35387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787" y="2060478"/>
            <a:ext cx="4435986" cy="75652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032282" y="6260123"/>
            <a:ext cx="412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</a:t>
            </a:r>
            <a:r>
              <a:rPr lang="en-US" sz="1000" dirty="0"/>
              <a:t>. </a:t>
            </a:r>
            <a:r>
              <a:rPr lang="en-US" sz="1000" dirty="0" err="1"/>
              <a:t>Crassee</a:t>
            </a:r>
            <a:r>
              <a:rPr lang="en-US" sz="1000" dirty="0"/>
              <a:t>, J. </a:t>
            </a:r>
            <a:r>
              <a:rPr lang="en-US" sz="1000" dirty="0" err="1"/>
              <a:t>Levallois</a:t>
            </a:r>
            <a:r>
              <a:rPr lang="en-US" sz="1000" dirty="0"/>
              <a:t>, A. L. Walter, M. </a:t>
            </a:r>
            <a:r>
              <a:rPr lang="en-US" sz="1000" dirty="0" err="1"/>
              <a:t>Ostler</a:t>
            </a:r>
            <a:r>
              <a:rPr lang="en-US" sz="1000" dirty="0"/>
              <a:t>, A. </a:t>
            </a:r>
            <a:r>
              <a:rPr lang="en-US" sz="1000" dirty="0" err="1"/>
              <a:t>Bostwick</a:t>
            </a:r>
            <a:r>
              <a:rPr lang="en-US" sz="1000" dirty="0"/>
              <a:t>, E. Rotenberg, T. </a:t>
            </a:r>
            <a:r>
              <a:rPr lang="en-US" sz="1000" dirty="0" err="1"/>
              <a:t>Seyller</a:t>
            </a:r>
            <a:r>
              <a:rPr lang="en-US" sz="1000" dirty="0"/>
              <a:t>, D. van der </a:t>
            </a:r>
            <a:r>
              <a:rPr lang="en-US" sz="1000" dirty="0" err="1"/>
              <a:t>Marel</a:t>
            </a:r>
            <a:r>
              <a:rPr lang="en-US" sz="1000" dirty="0"/>
              <a:t>, and A. B. </a:t>
            </a:r>
            <a:r>
              <a:rPr lang="en-US" sz="1000" dirty="0" err="1"/>
              <a:t>Kuzmenko</a:t>
            </a:r>
            <a:r>
              <a:rPr lang="en-US" sz="1000" dirty="0"/>
              <a:t>. Nat. Phys. </a:t>
            </a:r>
            <a:r>
              <a:rPr lang="en-US" sz="1000" b="1" dirty="0"/>
              <a:t>7, 48 (2010</a:t>
            </a:r>
            <a:r>
              <a:rPr lang="en-US" sz="1000" b="1" dirty="0" smtClean="0"/>
              <a:t>)</a:t>
            </a:r>
            <a:endParaRPr lang="en-US" sz="1000" b="1" dirty="0"/>
          </a:p>
        </p:txBody>
      </p:sp>
      <p:sp>
        <p:nvSpPr>
          <p:cNvPr id="36" name="Rectangle 35"/>
          <p:cNvSpPr/>
          <p:nvPr/>
        </p:nvSpPr>
        <p:spPr>
          <a:xfrm>
            <a:off x="1625600" y="1031631"/>
            <a:ext cx="1852246" cy="14614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557032" y="1762369"/>
            <a:ext cx="1900918" cy="5524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328940" y="1408495"/>
            <a:ext cx="704538" cy="3281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39787" y="2868030"/>
            <a:ext cx="4433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н</a:t>
            </a:r>
            <a:r>
              <a:rPr lang="ru-RU" dirty="0" smtClean="0">
                <a:solidFill>
                  <a:srgbClr val="FF0000"/>
                </a:solidFill>
              </a:rPr>
              <a:t>евозможно отличить электроны от дырок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2431" y="4376615"/>
            <a:ext cx="30407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эффекте Фарадея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э</a:t>
            </a:r>
            <a:r>
              <a:rPr lang="ru-RU" dirty="0" smtClean="0"/>
              <a:t>лектроны в одну сторону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</a:t>
            </a:r>
            <a:r>
              <a:rPr lang="ru-RU" dirty="0" smtClean="0"/>
              <a:t>ырки в другую сторону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41061" y="5472880"/>
            <a:ext cx="4174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возможно отличить электроны от дырок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196167"/>
            <a:ext cx="9144000" cy="5739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smtClean="0"/>
              <a:t>Мотивация (ЦР в графене)</a:t>
            </a:r>
            <a:endParaRPr lang="fr-FR" sz="33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61" y="3932669"/>
            <a:ext cx="3934012" cy="265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1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40</a:t>
            </a:fld>
            <a:endParaRPr lang="fr-FR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257483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 smtClean="0"/>
              <a:t>Заключение</a:t>
            </a:r>
            <a:endParaRPr lang="fr-FR" sz="3300" dirty="0"/>
          </a:p>
        </p:txBody>
      </p:sp>
      <p:sp>
        <p:nvSpPr>
          <p:cNvPr id="2" name="TextBox 1"/>
          <p:cNvSpPr txBox="1"/>
          <p:nvPr/>
        </p:nvSpPr>
        <p:spPr>
          <a:xfrm>
            <a:off x="283643" y="1056312"/>
            <a:ext cx="80710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Несмотря на отсутствие </a:t>
            </a:r>
            <a:r>
              <a:rPr lang="el-GR" dirty="0" smtClean="0"/>
              <a:t>λ</a:t>
            </a:r>
            <a:r>
              <a:rPr lang="ru-RU" dirty="0" smtClean="0"/>
              <a:t>/4 волновых пластинок на весь диапазон дальнего ИК,</a:t>
            </a:r>
            <a:br>
              <a:rPr lang="ru-RU" dirty="0" smtClean="0"/>
            </a:br>
            <a:r>
              <a:rPr lang="ru-RU" dirty="0" smtClean="0"/>
              <a:t>поляризационные эксперименты возможно выполнять с использованием двух (подвижного и неподвижного) линейных поляризаторов</a:t>
            </a:r>
            <a:endParaRPr lang="en-US" dirty="0" smtClean="0"/>
          </a:p>
          <a:p>
            <a:endParaRPr lang="en-US" dirty="0"/>
          </a:p>
          <a:p>
            <a:r>
              <a:rPr lang="ru-RU" dirty="0" smtClean="0"/>
              <a:t>Исследования зависимости </a:t>
            </a:r>
            <a:r>
              <a:rPr lang="el-GR" dirty="0" smtClean="0"/>
              <a:t>θ</a:t>
            </a:r>
            <a:r>
              <a:rPr lang="ru-RU" dirty="0" smtClean="0"/>
              <a:t>(</a:t>
            </a:r>
            <a:r>
              <a:rPr lang="el-GR" dirty="0" smtClean="0"/>
              <a:t>ω</a:t>
            </a:r>
            <a:r>
              <a:rPr lang="ru-RU" dirty="0" smtClean="0"/>
              <a:t>) дает дополнительную информацию, помогающую при анализе экспериментальных результатов пропускания/отражения</a:t>
            </a:r>
          </a:p>
          <a:p>
            <a:endParaRPr lang="ru-RU" dirty="0"/>
          </a:p>
          <a:p>
            <a:r>
              <a:rPr lang="ru-RU" dirty="0" smtClean="0"/>
              <a:t>МОККА позволяет получить из экспериментальных зависимостей </a:t>
            </a:r>
            <a:r>
              <a:rPr lang="en-US" dirty="0" smtClean="0"/>
              <a:t>R</a:t>
            </a:r>
            <a:r>
              <a:rPr lang="ru-RU" dirty="0" smtClean="0"/>
              <a:t>(</a:t>
            </a:r>
            <a:r>
              <a:rPr lang="el-GR" dirty="0"/>
              <a:t>ω</a:t>
            </a:r>
            <a:r>
              <a:rPr lang="ru-RU" dirty="0"/>
              <a:t>) </a:t>
            </a:r>
            <a:r>
              <a:rPr lang="ru-RU" dirty="0" smtClean="0"/>
              <a:t>и </a:t>
            </a:r>
            <a:r>
              <a:rPr lang="el-GR" dirty="0"/>
              <a:t>θ</a:t>
            </a:r>
            <a:r>
              <a:rPr lang="ru-RU" dirty="0"/>
              <a:t>(</a:t>
            </a:r>
            <a:r>
              <a:rPr lang="el-GR" dirty="0"/>
              <a:t>ω</a:t>
            </a:r>
            <a:r>
              <a:rPr lang="ru-RU" dirty="0" smtClean="0"/>
              <a:t>),</a:t>
            </a:r>
            <a:br>
              <a:rPr lang="ru-RU" dirty="0" smtClean="0"/>
            </a:br>
            <a:r>
              <a:rPr lang="ru-RU" dirty="0" smtClean="0"/>
              <a:t>независимые результаты для левой и правой поляризации, что значительно разнообразит экспериментальные возможности.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68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41</a:t>
            </a:fld>
            <a:endParaRPr lang="fr-FR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257483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 smtClean="0"/>
              <a:t>Благодарности</a:t>
            </a:r>
            <a:endParaRPr lang="fr-FR" sz="33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364" y="1155449"/>
            <a:ext cx="2655888" cy="2655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5846" y="4056186"/>
            <a:ext cx="2519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Iris </a:t>
            </a:r>
            <a:r>
              <a:rPr lang="en-US" sz="2400" dirty="0" err="1" smtClean="0"/>
              <a:t>Crassee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Milan Orlita (left)</a:t>
            </a:r>
          </a:p>
          <a:p>
            <a:endParaRPr lang="en-US" sz="2400" dirty="0"/>
          </a:p>
          <a:p>
            <a:r>
              <a:rPr lang="en-US" sz="2400" b="1" dirty="0" smtClean="0"/>
              <a:t>Alexey </a:t>
            </a:r>
            <a:r>
              <a:rPr lang="en-US" sz="2400" b="1" dirty="0" err="1" smtClean="0"/>
              <a:t>Kuzmenko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32" y="1155449"/>
            <a:ext cx="5219881" cy="533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7483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 smtClean="0"/>
              <a:t>Стандартный анализ КК для отражения</a:t>
            </a:r>
            <a:endParaRPr lang="fr-FR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42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1726"/>
          <a:stretch/>
        </p:blipFill>
        <p:spPr>
          <a:xfrm>
            <a:off x="661517" y="989013"/>
            <a:ext cx="8248022" cy="5732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61" y="212691"/>
            <a:ext cx="609177" cy="663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0031" y="2751015"/>
            <a:ext cx="7760677" cy="1555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031" y="3493294"/>
            <a:ext cx="5086350" cy="723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3169" y="3045189"/>
            <a:ext cx="377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</a:t>
            </a:r>
            <a:r>
              <a:rPr lang="en-US" i="1" dirty="0" smtClean="0"/>
              <a:t>f</a:t>
            </a:r>
            <a:r>
              <a:rPr lang="en-US" dirty="0" smtClean="0"/>
              <a:t> analytical, then KK relation applies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7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5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66" y="924218"/>
            <a:ext cx="3143308" cy="2901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22" y="3946764"/>
            <a:ext cx="3229469" cy="28841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-376788" y="2024185"/>
            <a:ext cx="147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пропускание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239379" y="5021387"/>
            <a:ext cx="1202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вращение</a:t>
            </a:r>
            <a:endParaRPr lang="en-US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281" y="3613852"/>
            <a:ext cx="4744427" cy="1818224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4402138" y="4628372"/>
            <a:ext cx="29698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396" y="2724463"/>
            <a:ext cx="4298199" cy="7204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396" y="2298362"/>
            <a:ext cx="4263175" cy="3744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776" y="1116441"/>
            <a:ext cx="4496786" cy="35387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81" y="1450878"/>
            <a:ext cx="4435986" cy="756525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>
            <a:off x="1625600" y="3289437"/>
            <a:ext cx="0" cy="22673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032282" y="6260123"/>
            <a:ext cx="412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</a:t>
            </a:r>
            <a:r>
              <a:rPr lang="en-US" sz="1000" dirty="0"/>
              <a:t>. </a:t>
            </a:r>
            <a:r>
              <a:rPr lang="en-US" sz="1000" dirty="0" err="1"/>
              <a:t>Crassee</a:t>
            </a:r>
            <a:r>
              <a:rPr lang="en-US" sz="1000" dirty="0"/>
              <a:t>, J. </a:t>
            </a:r>
            <a:r>
              <a:rPr lang="en-US" sz="1000" dirty="0" err="1"/>
              <a:t>Levallois</a:t>
            </a:r>
            <a:r>
              <a:rPr lang="en-US" sz="1000" dirty="0"/>
              <a:t>, A. L. Walter, M. </a:t>
            </a:r>
            <a:r>
              <a:rPr lang="en-US" sz="1000" dirty="0" err="1"/>
              <a:t>Ostler</a:t>
            </a:r>
            <a:r>
              <a:rPr lang="en-US" sz="1000" dirty="0"/>
              <a:t>, A. </a:t>
            </a:r>
            <a:r>
              <a:rPr lang="en-US" sz="1000" dirty="0" err="1"/>
              <a:t>Bostwick</a:t>
            </a:r>
            <a:r>
              <a:rPr lang="en-US" sz="1000" dirty="0"/>
              <a:t>, E. Rotenberg, T. </a:t>
            </a:r>
            <a:r>
              <a:rPr lang="en-US" sz="1000" dirty="0" err="1"/>
              <a:t>Seyller</a:t>
            </a:r>
            <a:r>
              <a:rPr lang="en-US" sz="1000" dirty="0"/>
              <a:t>, D. van der </a:t>
            </a:r>
            <a:r>
              <a:rPr lang="en-US" sz="1000" dirty="0" err="1"/>
              <a:t>Marel</a:t>
            </a:r>
            <a:r>
              <a:rPr lang="en-US" sz="1000" dirty="0"/>
              <a:t>, and A. B. </a:t>
            </a:r>
            <a:r>
              <a:rPr lang="en-US" sz="1000" dirty="0" err="1"/>
              <a:t>Kuzmenko</a:t>
            </a:r>
            <a:r>
              <a:rPr lang="en-US" sz="1000" dirty="0"/>
              <a:t>. Nat. Phys. </a:t>
            </a:r>
            <a:r>
              <a:rPr lang="en-US" sz="1000" b="1" dirty="0"/>
              <a:t>7, 48 (2010</a:t>
            </a:r>
            <a:r>
              <a:rPr lang="en-US" sz="1000" b="1" dirty="0" smtClean="0"/>
              <a:t>)</a:t>
            </a:r>
            <a:endParaRPr lang="en-US" sz="1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766757" y="5490156"/>
            <a:ext cx="3513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Аналогично для переходов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между УЛ в квантующих полях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25600" y="1031631"/>
            <a:ext cx="1852246" cy="14614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759112" y="4036494"/>
            <a:ext cx="1679656" cy="17156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198152" y="1118690"/>
            <a:ext cx="757169" cy="3281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198153" y="2320745"/>
            <a:ext cx="624309" cy="3281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0" y="196167"/>
            <a:ext cx="9144000" cy="5739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smtClean="0"/>
              <a:t>Мотивация (ЦР в графене)</a:t>
            </a:r>
            <a:endParaRPr lang="fr-FR" sz="33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6367707" y="3077018"/>
            <a:ext cx="3066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82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7483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 smtClean="0"/>
              <a:t>Постановка задачи</a:t>
            </a:r>
            <a:endParaRPr lang="fr-FR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6</a:t>
            </a:fld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741967" y="936557"/>
            <a:ext cx="8079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Э</a:t>
            </a:r>
            <a:r>
              <a:rPr lang="ru-RU" b="1" dirty="0" smtClean="0"/>
              <a:t>кспериментально различить переходы различной поляризации</a:t>
            </a:r>
            <a:br>
              <a:rPr lang="ru-RU" b="1" dirty="0" smtClean="0"/>
            </a:br>
            <a:r>
              <a:rPr lang="ru-RU" b="1" dirty="0" smtClean="0"/>
              <a:t>в широком диапазоне энергий дальнего ИК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92554"/>
          <a:stretch/>
        </p:blipFill>
        <p:spPr>
          <a:xfrm>
            <a:off x="477464" y="1700614"/>
            <a:ext cx="7947025" cy="322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7588"/>
          <a:stretch/>
        </p:blipFill>
        <p:spPr>
          <a:xfrm>
            <a:off x="477464" y="2022895"/>
            <a:ext cx="7947025" cy="14028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84428" y="2710649"/>
            <a:ext cx="6940061" cy="2266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076" y="3824246"/>
            <a:ext cx="5257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0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7483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 smtClean="0"/>
              <a:t>Постановка задачи</a:t>
            </a:r>
            <a:endParaRPr lang="fr-FR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7</a:t>
            </a:fld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741967" y="936557"/>
            <a:ext cx="8079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Э</a:t>
            </a:r>
            <a:r>
              <a:rPr lang="ru-RU" b="1" dirty="0" smtClean="0"/>
              <a:t>кспериментально различить переходы различной поляризации</a:t>
            </a:r>
            <a:br>
              <a:rPr lang="ru-RU" b="1" dirty="0" smtClean="0"/>
            </a:br>
            <a:r>
              <a:rPr lang="ru-RU" b="1" dirty="0" smtClean="0"/>
              <a:t>в широком диапазоне энергий дальнего ИК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61" y="1807715"/>
            <a:ext cx="3173169" cy="6833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0521" y="1831161"/>
            <a:ext cx="1490723" cy="4190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43175" y="2531246"/>
            <a:ext cx="281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геометрии Фарадея 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</a:rPr>
              <a:t>z</a:t>
            </a:r>
            <a:r>
              <a:rPr lang="en-US" dirty="0" smtClean="0">
                <a:solidFill>
                  <a:srgbClr val="FF0000"/>
                </a:solidFill>
              </a:rPr>
              <a:t>=0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199" y="3360529"/>
            <a:ext cx="4422504" cy="434234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1391367" y="2247351"/>
            <a:ext cx="23218" cy="10435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517" y="3318780"/>
            <a:ext cx="1760729" cy="50628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99837" y="3259953"/>
            <a:ext cx="1885515" cy="3354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295807" y="2910773"/>
            <a:ext cx="281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н</a:t>
            </a:r>
            <a:r>
              <a:rPr lang="ru-RU" dirty="0" smtClean="0">
                <a:solidFill>
                  <a:srgbClr val="FF0000"/>
                </a:solidFill>
              </a:rPr>
              <a:t>адо найти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9288" y="1487617"/>
            <a:ext cx="281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 smtClean="0">
                <a:solidFill>
                  <a:srgbClr val="FF0000"/>
                </a:solidFill>
              </a:rPr>
              <a:t>сли поле направлено по</a:t>
            </a:r>
            <a:r>
              <a:rPr lang="en-US" dirty="0" smtClean="0">
                <a:solidFill>
                  <a:srgbClr val="FF0000"/>
                </a:solidFill>
              </a:rPr>
              <a:t> z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2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7483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 smtClean="0"/>
              <a:t>Постановка задачи</a:t>
            </a:r>
            <a:endParaRPr lang="fr-FR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8</a:t>
            </a:fld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741967" y="936557"/>
            <a:ext cx="8079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Э</a:t>
            </a:r>
            <a:r>
              <a:rPr lang="ru-RU" b="1" dirty="0" smtClean="0"/>
              <a:t>кспериментально различить переходы различной поляризации</a:t>
            </a:r>
            <a:br>
              <a:rPr lang="ru-RU" b="1" dirty="0" smtClean="0"/>
            </a:br>
            <a:r>
              <a:rPr lang="ru-RU" b="1" dirty="0" smtClean="0"/>
              <a:t>в широком диапазоне энергий дальнего ИК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61" y="3852922"/>
            <a:ext cx="609177" cy="663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61" y="1807715"/>
            <a:ext cx="3173169" cy="6833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0521" y="1831161"/>
            <a:ext cx="1490723" cy="4190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43175" y="2531246"/>
            <a:ext cx="281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геометрии Фарадея 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</a:rPr>
              <a:t>z</a:t>
            </a:r>
            <a:r>
              <a:rPr lang="en-US" dirty="0" smtClean="0">
                <a:solidFill>
                  <a:srgbClr val="FF0000"/>
                </a:solidFill>
              </a:rPr>
              <a:t>=0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199" y="3360529"/>
            <a:ext cx="4422504" cy="434234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1391367" y="2247351"/>
            <a:ext cx="23218" cy="10435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58696" y="4547963"/>
            <a:ext cx="7846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прямые измерения реальной и мнимой составляющих</a:t>
            </a:r>
            <a:br>
              <a:rPr lang="ru-RU" dirty="0" smtClean="0"/>
            </a:br>
            <a:r>
              <a:rPr lang="ru-RU" dirty="0" err="1" smtClean="0"/>
              <a:t>эллипсометрия</a:t>
            </a:r>
            <a:r>
              <a:rPr lang="ru-RU" dirty="0" smtClean="0"/>
              <a:t> или </a:t>
            </a:r>
            <a:r>
              <a:rPr lang="en-US" dirty="0" smtClean="0"/>
              <a:t>time-domain spectroscopy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</a:t>
            </a:r>
            <a:r>
              <a:rPr lang="ru-RU" dirty="0" smtClean="0"/>
              <a:t>змерения спектров отражения </a:t>
            </a:r>
            <a:r>
              <a:rPr lang="en-US" dirty="0"/>
              <a:t>R(</a:t>
            </a:r>
            <a:r>
              <a:rPr lang="el-GR" dirty="0"/>
              <a:t>ω</a:t>
            </a:r>
            <a:r>
              <a:rPr lang="ru-RU" dirty="0"/>
              <a:t>)</a:t>
            </a:r>
            <a:r>
              <a:rPr lang="ru-RU" dirty="0" smtClean="0"/>
              <a:t> и восстановление мнимой фазы через соотношения </a:t>
            </a:r>
            <a:r>
              <a:rPr lang="ru-RU" dirty="0" err="1" smtClean="0"/>
              <a:t>Крамерса-Кронига</a:t>
            </a:r>
            <a:r>
              <a:rPr lang="ru-RU" dirty="0"/>
              <a:t/>
            </a:r>
            <a:br>
              <a:rPr lang="ru-RU" dirty="0"/>
            </a:br>
            <a:r>
              <a:rPr lang="en-US" dirty="0" smtClean="0"/>
              <a:t>F.C</a:t>
            </a:r>
            <a:r>
              <a:rPr lang="en-US" dirty="0"/>
              <a:t>. </a:t>
            </a:r>
            <a:r>
              <a:rPr lang="en-US" dirty="0" err="1"/>
              <a:t>Jahoda</a:t>
            </a:r>
            <a:r>
              <a:rPr lang="en-US" dirty="0"/>
              <a:t>, Phys. Rev. 107, 1261 (1957) </a:t>
            </a:r>
          </a:p>
          <a:p>
            <a:endParaRPr lang="ru-RU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517" y="3318780"/>
            <a:ext cx="1760729" cy="5062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17359" y="4054610"/>
            <a:ext cx="4962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Как в нулевом поле различить поляризации?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4999837" y="3259953"/>
            <a:ext cx="1885515" cy="3354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295807" y="2910773"/>
            <a:ext cx="281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н</a:t>
            </a:r>
            <a:r>
              <a:rPr lang="ru-RU" dirty="0" smtClean="0">
                <a:solidFill>
                  <a:srgbClr val="FF0000"/>
                </a:solidFill>
              </a:rPr>
              <a:t>адо найти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9288" y="1487617"/>
            <a:ext cx="281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 smtClean="0">
                <a:solidFill>
                  <a:srgbClr val="FF0000"/>
                </a:solidFill>
              </a:rPr>
              <a:t>сли поле направлено по</a:t>
            </a:r>
            <a:r>
              <a:rPr lang="en-US" dirty="0" smtClean="0">
                <a:solidFill>
                  <a:srgbClr val="FF0000"/>
                </a:solidFill>
              </a:rPr>
              <a:t> z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4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7483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 smtClean="0"/>
              <a:t>Постановка задачи</a:t>
            </a:r>
            <a:endParaRPr lang="fr-FR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9</a:t>
            </a:fld>
            <a:endParaRPr lang="fr-FR"/>
          </a:p>
        </p:txBody>
      </p:sp>
      <p:sp>
        <p:nvSpPr>
          <p:cNvPr id="19" name="TextBox 18"/>
          <p:cNvSpPr txBox="1"/>
          <p:nvPr/>
        </p:nvSpPr>
        <p:spPr>
          <a:xfrm>
            <a:off x="858696" y="4547963"/>
            <a:ext cx="7846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прямые измерения реальной и мнимой составляющих</a:t>
            </a:r>
            <a:br>
              <a:rPr lang="ru-RU" dirty="0" smtClean="0"/>
            </a:br>
            <a:r>
              <a:rPr lang="ru-RU" dirty="0" err="1" smtClean="0"/>
              <a:t>эллипсометрия</a:t>
            </a:r>
            <a:r>
              <a:rPr lang="ru-RU" dirty="0" smtClean="0"/>
              <a:t> или </a:t>
            </a:r>
            <a:r>
              <a:rPr lang="en-US" dirty="0" smtClean="0"/>
              <a:t>time-domain spectroscopy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</a:t>
            </a:r>
            <a:r>
              <a:rPr lang="ru-RU" dirty="0" smtClean="0"/>
              <a:t>змерения спектров отражения </a:t>
            </a:r>
            <a:r>
              <a:rPr lang="en-US" dirty="0"/>
              <a:t>R(</a:t>
            </a:r>
            <a:r>
              <a:rPr lang="el-GR" dirty="0"/>
              <a:t>ω</a:t>
            </a:r>
            <a:r>
              <a:rPr lang="ru-RU" dirty="0"/>
              <a:t>)</a:t>
            </a:r>
            <a:r>
              <a:rPr lang="ru-RU" dirty="0" smtClean="0"/>
              <a:t> и восстановление мнимой фазы через соотношения </a:t>
            </a:r>
            <a:r>
              <a:rPr lang="ru-RU" dirty="0" err="1" smtClean="0"/>
              <a:t>Крамерса-Кронига</a:t>
            </a:r>
            <a:r>
              <a:rPr lang="ru-RU" dirty="0"/>
              <a:t/>
            </a:r>
            <a:br>
              <a:rPr lang="ru-RU" dirty="0"/>
            </a:br>
            <a:r>
              <a:rPr lang="en-US" dirty="0" smtClean="0"/>
              <a:t>F.C</a:t>
            </a:r>
            <a:r>
              <a:rPr lang="en-US" dirty="0"/>
              <a:t>. </a:t>
            </a:r>
            <a:r>
              <a:rPr lang="en-US" dirty="0" err="1"/>
              <a:t>Jahoda</a:t>
            </a:r>
            <a:r>
              <a:rPr lang="en-US" dirty="0"/>
              <a:t>, Phys. Rev. 107, 1261 (1957) </a:t>
            </a:r>
          </a:p>
          <a:p>
            <a:endParaRPr lang="ru-RU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1317359" y="4054610"/>
            <a:ext cx="4962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Как в нулевом поле различить поляризации?</a:t>
            </a:r>
            <a:endParaRPr lang="en-US" b="1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961662" y="4118709"/>
            <a:ext cx="859692" cy="2817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15" y="919011"/>
            <a:ext cx="5462954" cy="307437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1101970" y="5431692"/>
            <a:ext cx="5478584" cy="9172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51356" y="5773733"/>
            <a:ext cx="3709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Не работает,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т.к. </a:t>
            </a:r>
            <a:r>
              <a:rPr lang="en-US" dirty="0" smtClean="0">
                <a:solidFill>
                  <a:srgbClr val="FF0000"/>
                </a:solidFill>
              </a:rPr>
              <a:t>R(</a:t>
            </a:r>
            <a:r>
              <a:rPr lang="en-US" dirty="0" err="1">
                <a:solidFill>
                  <a:srgbClr val="FF0000"/>
                </a:solidFill>
              </a:rPr>
              <a:t>ω</a:t>
            </a:r>
            <a:r>
              <a:rPr lang="en-US" dirty="0" err="1" smtClean="0">
                <a:solidFill>
                  <a:srgbClr val="FF0000"/>
                </a:solidFill>
              </a:rPr>
              <a:t>,+B</a:t>
            </a:r>
            <a:r>
              <a:rPr lang="en-US" dirty="0" smtClean="0">
                <a:solidFill>
                  <a:srgbClr val="FF0000"/>
                </a:solidFill>
              </a:rPr>
              <a:t>)≠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R(ω,–B)</a:t>
            </a:r>
            <a:endParaRPr lang="ru-RU" dirty="0" smtClean="0">
              <a:solidFill>
                <a:srgbClr val="FF0000"/>
              </a:solidFill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Значит нужны доп. измерения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82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3634</TotalTime>
  <Words>782</Words>
  <Application>Microsoft Office PowerPoint</Application>
  <PresentationFormat>On-screen Show (4:3)</PresentationFormat>
  <Paragraphs>242</Paragraphs>
  <Slides>42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Adobe Photoshop Image</vt:lpstr>
      <vt:lpstr>Поляризационно-чувствительная фурье-спектроскопия в дальнем ИК диапазоне в магнитном поле</vt:lpstr>
      <vt:lpstr>План доклада</vt:lpstr>
      <vt:lpstr>Мотивация (ЦР в графене)</vt:lpstr>
      <vt:lpstr>PowerPoint Presentation</vt:lpstr>
      <vt:lpstr>PowerPoint Presentation</vt:lpstr>
      <vt:lpstr>Постановка задачи</vt:lpstr>
      <vt:lpstr>Постановка задачи</vt:lpstr>
      <vt:lpstr>Постановка задачи</vt:lpstr>
      <vt:lpstr>Постановка задачи</vt:lpstr>
      <vt:lpstr>Известные решения</vt:lpstr>
      <vt:lpstr>Предлагаемая методика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от ЦР к квантующим полям</vt:lpstr>
      <vt:lpstr>Многослойный графен на SiC</vt:lpstr>
      <vt:lpstr>PowerPoint Presentation</vt:lpstr>
      <vt:lpstr>Многослойный графен на SiC</vt:lpstr>
      <vt:lpstr>Многослойный графен на SiC</vt:lpstr>
      <vt:lpstr>Наш любимый КРТ!</vt:lpstr>
      <vt:lpstr>Спектры в 4 Тл</vt:lpstr>
      <vt:lpstr>Спектры в 4 Тл</vt:lpstr>
      <vt:lpstr>PowerPoint Presentation</vt:lpstr>
      <vt:lpstr>PowerPoint Presentation</vt:lpstr>
      <vt:lpstr>PowerPoint Presentation</vt:lpstr>
      <vt:lpstr>Перекрытие переходов</vt:lpstr>
      <vt:lpstr>Заключение</vt:lpstr>
      <vt:lpstr>Благодарности</vt:lpstr>
      <vt:lpstr>Стандартный анализ КК для отражения</vt:lpstr>
    </vt:vector>
  </TitlesOfParts>
  <Company>IPM RAS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</dc:title>
  <dc:creator>Leonid Bovkun</dc:creator>
  <cp:lastModifiedBy>Leonid Bovkun</cp:lastModifiedBy>
  <cp:revision>263</cp:revision>
  <dcterms:created xsi:type="dcterms:W3CDTF">2016-04-19T14:38:18Z</dcterms:created>
  <dcterms:modified xsi:type="dcterms:W3CDTF">2018-04-26T11:47:26Z</dcterms:modified>
</cp:coreProperties>
</file>