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9" r:id="rId3"/>
    <p:sldId id="259" r:id="rId4"/>
    <p:sldId id="258" r:id="rId5"/>
    <p:sldId id="262" r:id="rId6"/>
    <p:sldId id="275" r:id="rId7"/>
    <p:sldId id="278" r:id="rId8"/>
    <p:sldId id="273" r:id="rId9"/>
    <p:sldId id="272" r:id="rId10"/>
    <p:sldId id="260" r:id="rId11"/>
    <p:sldId id="261" r:id="rId12"/>
    <p:sldId id="263" r:id="rId13"/>
    <p:sldId id="276" r:id="rId14"/>
    <p:sldId id="266" r:id="rId15"/>
    <p:sldId id="264" r:id="rId16"/>
    <p:sldId id="274" r:id="rId17"/>
    <p:sldId id="296" r:id="rId18"/>
    <p:sldId id="265" r:id="rId19"/>
    <p:sldId id="269" r:id="rId20"/>
    <p:sldId id="271" r:id="rId21"/>
    <p:sldId id="279" r:id="rId22"/>
    <p:sldId id="297" r:id="rId23"/>
    <p:sldId id="280" r:id="rId24"/>
    <p:sldId id="283" r:id="rId25"/>
    <p:sldId id="284" r:id="rId26"/>
    <p:sldId id="288" r:id="rId27"/>
    <p:sldId id="285" r:id="rId28"/>
    <p:sldId id="290" r:id="rId29"/>
    <p:sldId id="295" r:id="rId30"/>
    <p:sldId id="294" r:id="rId31"/>
    <p:sldId id="287" r:id="rId32"/>
    <p:sldId id="29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D34BB-AED0-4D2A-BE42-21E9A03735B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DD769-792E-4AA2-8CF5-4DAE0586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7082-BC9F-4E6F-8281-24878B33F9A8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146-24B2-4D09-8F40-CDD1098E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6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7082-BC9F-4E6F-8281-24878B33F9A8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146-24B2-4D09-8F40-CDD1098E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94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7082-BC9F-4E6F-8281-24878B33F9A8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146-24B2-4D09-8F40-CDD1098E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18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EBD94-3EDE-4E9E-A9BA-993B5137A0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05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7082-BC9F-4E6F-8281-24878B33F9A8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146-24B2-4D09-8F40-CDD1098E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3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7082-BC9F-4E6F-8281-24878B33F9A8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146-24B2-4D09-8F40-CDD1098E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0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7082-BC9F-4E6F-8281-24878B33F9A8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146-24B2-4D09-8F40-CDD1098E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1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7082-BC9F-4E6F-8281-24878B33F9A8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146-24B2-4D09-8F40-CDD1098E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5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7082-BC9F-4E6F-8281-24878B33F9A8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146-24B2-4D09-8F40-CDD1098E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51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7082-BC9F-4E6F-8281-24878B33F9A8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146-24B2-4D09-8F40-CDD1098E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0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7082-BC9F-4E6F-8281-24878B33F9A8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146-24B2-4D09-8F40-CDD1098E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4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7082-BC9F-4E6F-8281-24878B33F9A8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146-24B2-4D09-8F40-CDD1098E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17082-BC9F-4E6F-8281-24878B33F9A8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B146-24B2-4D09-8F40-CDD1098E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2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emf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emf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jpe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8.png"/><Relationship Id="rId4" Type="http://schemas.openxmlformats.org/officeDocument/2006/relationships/image" Target="../media/image77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1063" y="1626303"/>
            <a:ext cx="3585723" cy="35661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05100" y="1529862"/>
            <a:ext cx="3786900" cy="3786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Основы физического распыления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3322" y="4991221"/>
            <a:ext cx="9930299" cy="1655762"/>
          </a:xfrm>
        </p:spPr>
        <p:txBody>
          <a:bodyPr/>
          <a:lstStyle/>
          <a:p>
            <a:r>
              <a:rPr lang="ru-RU" dirty="0" smtClean="0"/>
              <a:t>Аспирант 2 курса: Михайленко Михаил Сергеевич</a:t>
            </a:r>
          </a:p>
          <a:p>
            <a:r>
              <a:rPr lang="ru-RU" dirty="0" smtClean="0"/>
              <a:t>Научный руководитель: зав. лаб. 133 </a:t>
            </a:r>
            <a:r>
              <a:rPr lang="ru-RU" dirty="0" err="1" smtClean="0"/>
              <a:t>к.ф-м.н</a:t>
            </a:r>
            <a:r>
              <a:rPr lang="ru-RU" dirty="0" smtClean="0"/>
              <a:t>. Пестов Алексей Евгеньевич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0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механизмов распыления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1" y="6252287"/>
            <a:ext cx="1124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Behrisch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Maderlechner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B.M.U. Scherzer. The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Sputtering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Mechanism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for Low-Energy Light Ions. Journal of Applied Physics, 18:391 (1964)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06" y="1701767"/>
            <a:ext cx="5583944" cy="445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механизмов распыления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981304" y="2533649"/>
            <a:ext cx="2214578" cy="5715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39490" y="3176591"/>
            <a:ext cx="281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Прямое выбивание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(Knock-on)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3161" y="3176591"/>
            <a:ext cx="282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Линейные каскады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(Linear cascades)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5981700" y="2656686"/>
            <a:ext cx="25400" cy="5128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19966" y="3219240"/>
            <a:ext cx="118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Шипа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(Spike)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6624642" y="2533650"/>
            <a:ext cx="2214578" cy="5715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80652" y="3819533"/>
            <a:ext cx="285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Несколько сотен эВ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2357" y="3819533"/>
            <a:ext cx="192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Порядка кэВ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2505" y="3819533"/>
            <a:ext cx="292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Десятки кэВ и выше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8098" y="2066920"/>
            <a:ext cx="199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Режимы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 r="64199"/>
          <a:stretch/>
        </p:blipFill>
        <p:spPr>
          <a:xfrm>
            <a:off x="1485900" y="4114963"/>
            <a:ext cx="2207427" cy="21095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6" t="13276" r="33163" b="465"/>
          <a:stretch/>
        </p:blipFill>
        <p:spPr>
          <a:xfrm>
            <a:off x="5057218" y="4123273"/>
            <a:ext cx="1929940" cy="21095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5" t="12812" r="977" b="929"/>
          <a:stretch/>
        </p:blipFill>
        <p:spPr>
          <a:xfrm>
            <a:off x="8351137" y="4132793"/>
            <a:ext cx="1975350" cy="21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dirty="0" smtClean="0"/>
              <a:t>Зависимость коэффициента распыления от атомного номера бомбардируемого иона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621" y="6234546"/>
            <a:ext cx="11788834" cy="507682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ru-RU" sz="1400" dirty="0"/>
              <a:t>Технология тонких пленок: справочник/ под ред. Л. </a:t>
            </a:r>
            <a:r>
              <a:rPr lang="ru-RU" sz="1400" dirty="0" err="1"/>
              <a:t>Майссела</a:t>
            </a:r>
            <a:r>
              <a:rPr lang="ru-RU" sz="1400" dirty="0"/>
              <a:t>, Р. </a:t>
            </a:r>
            <a:r>
              <a:rPr lang="ru-RU" sz="1400" dirty="0" err="1"/>
              <a:t>Глэнга</a:t>
            </a:r>
            <a:r>
              <a:rPr lang="ru-RU" sz="1400" dirty="0"/>
              <a:t>. Пер. с англ., под ред., М.И. </a:t>
            </a:r>
            <a:r>
              <a:rPr lang="ru-RU" sz="1400" dirty="0" err="1"/>
              <a:t>Елинсона</a:t>
            </a:r>
            <a:r>
              <a:rPr lang="ru-RU" sz="1400" dirty="0"/>
              <a:t>, Г.Г. </a:t>
            </a:r>
            <a:r>
              <a:rPr lang="ru-RU" sz="1400" dirty="0" err="1"/>
              <a:t>Смолко</a:t>
            </a:r>
            <a:r>
              <a:rPr lang="ru-RU" sz="1400" dirty="0"/>
              <a:t>. </a:t>
            </a:r>
            <a:r>
              <a:rPr lang="en-US" sz="1400" dirty="0"/>
              <a:t>Т.1. М: </a:t>
            </a:r>
            <a:r>
              <a:rPr lang="en-US" sz="1400" dirty="0" err="1"/>
              <a:t>Сов</a:t>
            </a:r>
            <a:r>
              <a:rPr lang="en-US" sz="1400" dirty="0"/>
              <a:t>. Радио.1977, 664 с.</a:t>
            </a:r>
            <a:endParaRPr lang="ru-RU" sz="1400" dirty="0"/>
          </a:p>
          <a:p>
            <a:pPr>
              <a:lnSpc>
                <a:spcPct val="120000"/>
              </a:lnSpc>
            </a:pPr>
            <a:endParaRPr lang="ru-RU" sz="14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r="6643" b="10225"/>
          <a:stretch/>
        </p:blipFill>
        <p:spPr bwMode="auto">
          <a:xfrm>
            <a:off x="5201051" y="1690688"/>
            <a:ext cx="6345324" cy="4415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207" y="1903615"/>
            <a:ext cx="3848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Типичные </a:t>
            </a:r>
            <a:r>
              <a:rPr lang="ru-RU" dirty="0"/>
              <a:t>значения </a:t>
            </a:r>
            <a:r>
              <a:rPr lang="en-US" dirty="0" smtClean="0"/>
              <a:t>Y</a:t>
            </a:r>
            <a:r>
              <a:rPr lang="ru-RU" dirty="0" smtClean="0"/>
              <a:t> </a:t>
            </a:r>
            <a:r>
              <a:rPr lang="ru-RU" dirty="0"/>
              <a:t>- в максимуме от 10</a:t>
            </a:r>
            <a:r>
              <a:rPr lang="ru-RU" baseline="30000" dirty="0"/>
              <a:t>-2</a:t>
            </a:r>
            <a:r>
              <a:rPr lang="ru-RU" dirty="0"/>
              <a:t> </a:t>
            </a:r>
            <a:r>
              <a:rPr lang="ru-RU" dirty="0" err="1"/>
              <a:t>ат</a:t>
            </a:r>
            <a:r>
              <a:rPr lang="ru-RU" dirty="0"/>
              <a:t>/ион (лёгкие ионы) до (1-5)·10 </a:t>
            </a:r>
            <a:r>
              <a:rPr lang="ru-RU" dirty="0" err="1"/>
              <a:t>ат</a:t>
            </a:r>
            <a:r>
              <a:rPr lang="ru-RU" dirty="0"/>
              <a:t>/ион (тяжёлые ионы)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450246" y="3392269"/>
            <a:ext cx="4436280" cy="2276952"/>
            <a:chOff x="437776" y="3200192"/>
            <a:chExt cx="4436280" cy="227695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9" t="-1" b="51150"/>
            <a:stretch/>
          </p:blipFill>
          <p:spPr>
            <a:xfrm>
              <a:off x="437776" y="3200192"/>
              <a:ext cx="4436280" cy="19356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80160" y="513582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</a:t>
              </a:r>
              <a:endParaRPr lang="ru-RU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72635" y="5130276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  <a:r>
                <a:rPr lang="en-US" sz="1600" dirty="0" smtClean="0"/>
                <a:t>0</a:t>
              </a:r>
              <a:endParaRPr lang="ru-RU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28852" y="513027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6</a:t>
              </a:r>
              <a:r>
                <a:rPr lang="en-US" sz="1600" dirty="0" smtClean="0"/>
                <a:t>0</a:t>
              </a:r>
              <a:endParaRPr lang="ru-RU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85058" y="513859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8</a:t>
              </a:r>
              <a:r>
                <a:rPr lang="en-US" sz="1600" dirty="0" smtClean="0"/>
                <a:t>0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48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dirty="0" smtClean="0"/>
              <a:t>Зависимость коэффициента распыления от атомного номера бомбардируемого иона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70"/>
          <a:stretch/>
        </p:blipFill>
        <p:spPr>
          <a:xfrm>
            <a:off x="378320" y="2914174"/>
            <a:ext cx="5390713" cy="245112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963086" y="2886118"/>
            <a:ext cx="5390714" cy="2972751"/>
            <a:chOff x="5963086" y="3015184"/>
            <a:chExt cx="5390714" cy="297275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0"/>
            <a:stretch/>
          </p:blipFill>
          <p:spPr>
            <a:xfrm>
              <a:off x="5963087" y="3325091"/>
              <a:ext cx="5390713" cy="2662844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848"/>
            <a:stretch/>
          </p:blipFill>
          <p:spPr>
            <a:xfrm>
              <a:off x="5963086" y="3015184"/>
              <a:ext cx="5390713" cy="263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25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/>
              <a:t>Зависимость коэффициента распыления от энергии ионов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" y="1958827"/>
            <a:ext cx="5515223" cy="404168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71" y="1584952"/>
            <a:ext cx="5286375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3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/>
              <a:t>Зависимость коэффициента распыления от угла падения ионов на поверхность (для аморфных материалов)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679" y="2244133"/>
            <a:ext cx="4664825" cy="1607531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Угловая зависимость имеет наибольший прикладной интерес, однако, всё еще недостаточно изучена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532024" y="3831106"/>
                <a:ext cx="2705292" cy="82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Пад</m:t>
                              </m:r>
                            </m:sub>
                          </m:sSub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𝛩</m:t>
                                      </m:r>
                                    </m:e>
                                    <m:sub>
                                      <m:r>
                                        <a:rPr lang="ru-RU" sz="2000" i="0">
                                          <a:latin typeface="Cambria Math" panose="02040503050406030204" pitchFamily="18" charset="0"/>
                                        </a:rPr>
                                        <m:t>Пад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24" y="3831106"/>
                <a:ext cx="2705292" cy="8296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364343" y="3605518"/>
            <a:ext cx="3062514" cy="1256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8199" y="5370286"/>
            <a:ext cx="427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 – зависит от масс иона и атома мишени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68" y="2040389"/>
            <a:ext cx="5016297" cy="441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/>
              <a:t>Зависимость коэффициента распыления от угла падения ионов на поверхность (для аморфных материалов)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679" y="2244133"/>
            <a:ext cx="4664825" cy="1607531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Угловая зависимость имеет наибольший прикладной интерес, однако, всё еще недостаточно изучена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532024" y="3831106"/>
                <a:ext cx="2705292" cy="82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Пад</m:t>
                              </m:r>
                            </m:sub>
                          </m:sSub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𝛩</m:t>
                                      </m:r>
                                    </m:e>
                                    <m:sub>
                                      <m:r>
                                        <a:rPr lang="ru-RU" sz="2000" i="0">
                                          <a:latin typeface="Cambria Math" panose="02040503050406030204" pitchFamily="18" charset="0"/>
                                        </a:rPr>
                                        <m:t>Пад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24" y="3831106"/>
                <a:ext cx="2705292" cy="8296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364343" y="3605518"/>
            <a:ext cx="3062514" cy="1256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8199" y="5370286"/>
            <a:ext cx="427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 – зависит от масс иона и атома мишени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119" y="1679261"/>
            <a:ext cx="4523951" cy="51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/>
              <a:t>Зависимость коэффициента распыления от угла падения ионов на поверхность (для аморфных материалов)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679" y="2244133"/>
            <a:ext cx="4664825" cy="1607531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Угловая зависимость имеет наибольший прикладной интерес, однако, всё еще недостаточно изучена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532024" y="3831106"/>
                <a:ext cx="2705292" cy="82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Пад</m:t>
                              </m:r>
                            </m:sub>
                          </m:sSub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𝛩</m:t>
                                      </m:r>
                                    </m:e>
                                    <m:sub>
                                      <m:r>
                                        <a:rPr lang="ru-RU" sz="2000" i="0">
                                          <a:latin typeface="Cambria Math" panose="02040503050406030204" pitchFamily="18" charset="0"/>
                                        </a:rPr>
                                        <m:t>Пад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24" y="3831106"/>
                <a:ext cx="2705292" cy="8296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364343" y="3605518"/>
            <a:ext cx="3062514" cy="1256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8199" y="5370286"/>
            <a:ext cx="427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 – зависит от масс иона и атома мишени</a:t>
            </a:r>
            <a:endParaRPr lang="ru-RU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877273"/>
              </p:ext>
            </p:extLst>
          </p:nvPr>
        </p:nvGraphicFramePr>
        <p:xfrm>
          <a:off x="5476185" y="2070339"/>
          <a:ext cx="6098654" cy="420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Graph" r:id="rId4" imgW="4156253" imgH="2887066" progId="Origin50.Graph">
                  <p:embed/>
                </p:oleObj>
              </mc:Choice>
              <mc:Fallback>
                <p:oleObj name="Graph" r:id="rId4" imgW="4156253" imgH="2887066" progId="Origin50.Graph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185" y="2070339"/>
                        <a:ext cx="6098654" cy="42096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8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/>
              <a:t>Зависимость коэффициента распыления от угла падения ионов на поверхность (для кристаллических материалов)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9750"/>
            <a:ext cx="4367121" cy="339990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r="41742" b="55187"/>
          <a:stretch/>
        </p:blipFill>
        <p:spPr bwMode="auto">
          <a:xfrm>
            <a:off x="4748121" y="2116503"/>
            <a:ext cx="3101774" cy="3383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560" y="1949100"/>
            <a:ext cx="3488182" cy="44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>
              <a:lnSpc>
                <a:spcPct val="110000"/>
              </a:lnSpc>
            </a:pPr>
            <a:r>
              <a:rPr lang="ru-RU" sz="2800" dirty="0" smtClean="0"/>
              <a:t>Чувствительность коэффициента распыления к изменениям температуры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524" t="15256" r="42936" b="20406"/>
          <a:stretch/>
        </p:blipFill>
        <p:spPr>
          <a:xfrm>
            <a:off x="8241552" y="1521774"/>
            <a:ext cx="3672115" cy="4825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915886"/>
            <a:ext cx="604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Коэффициент распыления не сильно зависит от температуры в независимости от энергии ионов</a:t>
            </a:r>
          </a:p>
          <a:p>
            <a:endParaRPr lang="ru-RU" sz="24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552480"/>
              </p:ext>
            </p:extLst>
          </p:nvPr>
        </p:nvGraphicFramePr>
        <p:xfrm>
          <a:off x="170543" y="3077028"/>
          <a:ext cx="4628462" cy="3541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543" y="3077028"/>
                        <a:ext cx="4628462" cy="3541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8610413" y="4328819"/>
            <a:ext cx="2934392" cy="7730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510" y="3221227"/>
            <a:ext cx="3909334" cy="31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выступления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" y="1352707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1400" dirty="0" smtClean="0"/>
              <a:t>1. </a:t>
            </a:r>
            <a:r>
              <a:rPr lang="ru-RU" sz="1400" dirty="0"/>
              <a:t>Определение распыления </a:t>
            </a:r>
            <a:endParaRPr lang="ru-RU" sz="1400" dirty="0" smtClean="0"/>
          </a:p>
          <a:p>
            <a:pPr>
              <a:lnSpc>
                <a:spcPct val="110000"/>
              </a:lnSpc>
            </a:pPr>
            <a:r>
              <a:rPr lang="ru-RU" sz="1400" dirty="0" smtClean="0"/>
              <a:t>2</a:t>
            </a:r>
            <a:r>
              <a:rPr lang="ru-RU" sz="1400" dirty="0"/>
              <a:t>. Немного истории</a:t>
            </a:r>
          </a:p>
          <a:p>
            <a:pPr>
              <a:lnSpc>
                <a:spcPct val="110000"/>
              </a:lnSpc>
            </a:pPr>
            <a:r>
              <a:rPr lang="ru-RU" sz="1400" dirty="0" smtClean="0"/>
              <a:t>3. Классификация механизмов распыления</a:t>
            </a:r>
          </a:p>
          <a:p>
            <a:pPr>
              <a:lnSpc>
                <a:spcPct val="110000"/>
              </a:lnSpc>
            </a:pPr>
            <a:r>
              <a:rPr lang="ru-RU" sz="1400" dirty="0" smtClean="0"/>
              <a:t>4. Особенности распыления</a:t>
            </a:r>
          </a:p>
          <a:p>
            <a:pPr lvl="1">
              <a:lnSpc>
                <a:spcPct val="110000"/>
              </a:lnSpc>
            </a:pPr>
            <a:r>
              <a:rPr lang="ru-RU" sz="1400" dirty="0" smtClean="0"/>
              <a:t>4.1. Зависимость коэффициента распыления от атомного номера бомбардируемого иона</a:t>
            </a:r>
          </a:p>
          <a:p>
            <a:pPr lvl="1">
              <a:lnSpc>
                <a:spcPct val="110000"/>
              </a:lnSpc>
            </a:pPr>
            <a:r>
              <a:rPr lang="ru-RU" sz="1400" dirty="0" smtClean="0"/>
              <a:t>4.2. Зависимость коэффициента распыления от угла падения ионов на поверхность (для аморфных материалов)</a:t>
            </a:r>
          </a:p>
          <a:p>
            <a:pPr lvl="1">
              <a:lnSpc>
                <a:spcPct val="110000"/>
              </a:lnSpc>
            </a:pPr>
            <a:r>
              <a:rPr lang="ru-RU" sz="1400" dirty="0" smtClean="0"/>
              <a:t>4.3. Зависимость коэффициента распыления от угла падения ионов на поверхность (для кристаллических материалов)</a:t>
            </a:r>
            <a:endParaRPr lang="en-US" sz="1400" dirty="0" smtClean="0"/>
          </a:p>
          <a:p>
            <a:pPr lvl="1">
              <a:lnSpc>
                <a:spcPct val="110000"/>
              </a:lnSpc>
            </a:pPr>
            <a:r>
              <a:rPr lang="en-US" sz="1400" dirty="0" smtClean="0"/>
              <a:t>4</a:t>
            </a:r>
            <a:r>
              <a:rPr lang="ru-RU" sz="1400" dirty="0" smtClean="0"/>
              <a:t>.4. Зависимость коэффициента распыления от энергии ионов</a:t>
            </a:r>
            <a:endParaRPr lang="en-US" sz="1400" dirty="0" smtClean="0"/>
          </a:p>
          <a:p>
            <a:pPr lvl="1">
              <a:lnSpc>
                <a:spcPct val="110000"/>
              </a:lnSpc>
            </a:pPr>
            <a:r>
              <a:rPr lang="en-US" sz="1400" dirty="0" smtClean="0"/>
              <a:t>4.5. </a:t>
            </a:r>
            <a:r>
              <a:rPr lang="ru-RU" sz="1400" dirty="0" smtClean="0"/>
              <a:t>Чувствительность коэффициента распыления к изменениям температуры</a:t>
            </a:r>
            <a:endParaRPr lang="en-US" sz="1400" dirty="0" smtClean="0"/>
          </a:p>
          <a:p>
            <a:pPr lvl="1">
              <a:lnSpc>
                <a:spcPct val="110000"/>
              </a:lnSpc>
            </a:pPr>
            <a:r>
              <a:rPr lang="en-US" sz="1400" dirty="0" smtClean="0"/>
              <a:t>4.6. </a:t>
            </a:r>
            <a:r>
              <a:rPr lang="ru-RU" sz="1400" dirty="0" smtClean="0"/>
              <a:t>Распыление многокомпонентных мишеней</a:t>
            </a:r>
          </a:p>
          <a:p>
            <a:pPr lvl="1">
              <a:lnSpc>
                <a:spcPct val="110000"/>
              </a:lnSpc>
            </a:pPr>
            <a:r>
              <a:rPr lang="ru-RU" sz="1400" dirty="0" smtClean="0"/>
              <a:t>4.7. Эволюция поверхности при распылении (по модели Б-Х)</a:t>
            </a:r>
          </a:p>
          <a:p>
            <a:pPr marL="0" lvl="1" indent="230400">
              <a:lnSpc>
                <a:spcPct val="110000"/>
              </a:lnSpc>
            </a:pPr>
            <a:r>
              <a:rPr lang="ru-RU" sz="1400" dirty="0" smtClean="0"/>
              <a:t> 5. Решаемые задачи </a:t>
            </a:r>
          </a:p>
          <a:p>
            <a:pPr marL="457200" lvl="2" indent="230400">
              <a:lnSpc>
                <a:spcPct val="110000"/>
              </a:lnSpc>
            </a:pPr>
            <a:r>
              <a:rPr lang="ru-RU" sz="1400" dirty="0" smtClean="0"/>
              <a:t>5.1. Спектроскопия ионного рассеяния</a:t>
            </a:r>
          </a:p>
          <a:p>
            <a:pPr marL="457200" lvl="2" indent="230400">
              <a:lnSpc>
                <a:spcPct val="110000"/>
              </a:lnSpc>
            </a:pPr>
            <a:r>
              <a:rPr lang="ru-RU" sz="1400" dirty="0" smtClean="0"/>
              <a:t>5.2. Ионная имплантация</a:t>
            </a:r>
          </a:p>
          <a:p>
            <a:pPr marL="457200" lvl="2" indent="230400">
              <a:lnSpc>
                <a:spcPct val="110000"/>
              </a:lnSpc>
            </a:pPr>
            <a:r>
              <a:rPr lang="ru-RU" sz="1400" dirty="0" smtClean="0"/>
              <a:t>5.3. ВИМС</a:t>
            </a:r>
          </a:p>
          <a:p>
            <a:pPr marL="457200" lvl="2" indent="230400">
              <a:lnSpc>
                <a:spcPct val="110000"/>
              </a:lnSpc>
            </a:pPr>
            <a:r>
              <a:rPr lang="ru-RU" sz="1400" dirty="0" smtClean="0"/>
              <a:t>5.4. Магнетронное распыление</a:t>
            </a:r>
          </a:p>
          <a:p>
            <a:pPr marL="457200" lvl="2" indent="230400">
              <a:lnSpc>
                <a:spcPct val="110000"/>
              </a:lnSpc>
            </a:pPr>
            <a:r>
              <a:rPr lang="ru-RU" sz="1400" dirty="0" smtClean="0"/>
              <a:t>5.5. Ионное травл</a:t>
            </a:r>
            <a:r>
              <a:rPr lang="ru-RU" sz="1400" dirty="0"/>
              <a:t>е</a:t>
            </a:r>
            <a:r>
              <a:rPr lang="ru-RU" sz="1400" dirty="0" smtClean="0"/>
              <a:t>ние</a:t>
            </a:r>
          </a:p>
          <a:p>
            <a:pPr>
              <a:lnSpc>
                <a:spcPct val="110000"/>
              </a:lnSpc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367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>
              <a:lnSpc>
                <a:spcPct val="110000"/>
              </a:lnSpc>
            </a:pPr>
            <a:r>
              <a:rPr lang="ru-RU" sz="3200" dirty="0" smtClean="0"/>
              <a:t>Распыление многокомпонентных мишеней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6849" y="4418796"/>
            <a:ext cx="559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Где </a:t>
            </a:r>
            <a:r>
              <a:rPr lang="en-US" sz="1600" dirty="0" err="1" smtClean="0"/>
              <a:t>Uo</a:t>
            </a:r>
            <a:r>
              <a:rPr lang="en-US" sz="1600" dirty="0" smtClean="0"/>
              <a:t> – </a:t>
            </a:r>
            <a:r>
              <a:rPr lang="ru-RU" sz="1600" dirty="0" smtClean="0"/>
              <a:t>высота поверхностного барьера для одноэлементного вещества </a:t>
            </a:r>
            <a:r>
              <a:rPr lang="en-US" sz="1600" dirty="0" err="1" smtClean="0"/>
              <a:t>i</a:t>
            </a:r>
            <a:r>
              <a:rPr lang="en-US" sz="1600" dirty="0" smtClean="0"/>
              <a:t>-</a:t>
            </a:r>
            <a:r>
              <a:rPr lang="ru-RU" sz="1600" dirty="0" err="1" smtClean="0"/>
              <a:t>го</a:t>
            </a:r>
            <a:r>
              <a:rPr lang="ru-RU" sz="1600" dirty="0" smtClean="0"/>
              <a:t> сорта и </a:t>
            </a:r>
            <a:r>
              <a:rPr lang="en-US" sz="1600" dirty="0" err="1" smtClean="0"/>
              <a:t>Uoi</a:t>
            </a:r>
            <a:r>
              <a:rPr lang="ru-RU" sz="1600" dirty="0" smtClean="0"/>
              <a:t> –высота поверхностного потенциального барьера для атома </a:t>
            </a:r>
            <a:r>
              <a:rPr lang="en-US" sz="1600" dirty="0" err="1" smtClean="0"/>
              <a:t>i</a:t>
            </a:r>
            <a:r>
              <a:rPr lang="en-US" sz="1600" dirty="0" smtClean="0"/>
              <a:t>-</a:t>
            </a:r>
            <a:r>
              <a:rPr lang="ru-RU" sz="1600" dirty="0" err="1" smtClean="0"/>
              <a:t>го</a:t>
            </a:r>
            <a:r>
              <a:rPr lang="ru-RU" sz="1600" dirty="0" smtClean="0"/>
              <a:t> сорта в сплаве. </a:t>
            </a:r>
            <a:r>
              <a:rPr lang="en-US" sz="1600" dirty="0" smtClean="0"/>
              <a:t>(Y)</a:t>
            </a:r>
            <a:r>
              <a:rPr lang="en-US" sz="1600" dirty="0" err="1" smtClean="0"/>
              <a:t>i</a:t>
            </a:r>
            <a:r>
              <a:rPr lang="ru-RU" sz="1600" dirty="0" smtClean="0"/>
              <a:t> – коэффициент распыления простой мишени, состоящий из атомов </a:t>
            </a:r>
            <a:r>
              <a:rPr lang="en-US" sz="1600" dirty="0" err="1" smtClean="0"/>
              <a:t>i</a:t>
            </a:r>
            <a:r>
              <a:rPr lang="ru-RU" sz="1600" dirty="0" smtClean="0"/>
              <a:t>-го сорта.</a:t>
            </a:r>
          </a:p>
          <a:p>
            <a:r>
              <a:rPr lang="ru-RU" sz="1600" dirty="0" smtClean="0"/>
              <a:t>Откуда видно, что преимущественно распыляется слабее связанная компонента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21658" y="1937685"/>
            <a:ext cx="4586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случая двухкомпонентных мишеней с примерно равными атомными массами мишеней :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9006" y="3177829"/>
                <a:ext cx="5342103" cy="725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𝑈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𝑜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𝑜𝑖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𝑈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𝑜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𝑜𝑖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06" y="3177829"/>
                <a:ext cx="5342103" cy="7250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95086" y="3089802"/>
            <a:ext cx="5767977" cy="10238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9860" y="2166472"/>
            <a:ext cx="4203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Zerodur</a:t>
            </a:r>
            <a:r>
              <a:rPr lang="ru-RU" dirty="0"/>
              <a:t> = SiO2(68,6%)+Al2O3(18,5%)+Li2O(9,1%)+P2O5(3,8%)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01072" y="3256568"/>
            <a:ext cx="3834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Ситалл</a:t>
            </a:r>
            <a:r>
              <a:rPr lang="ru-RU" dirty="0"/>
              <a:t> = SiO2(60.5%) + Al2O3(13.5%) + TiO2(10%) + </a:t>
            </a:r>
            <a:r>
              <a:rPr lang="ru-RU" dirty="0" err="1"/>
              <a:t>CaO</a:t>
            </a:r>
            <a:r>
              <a:rPr lang="ru-RU" dirty="0"/>
              <a:t>(8.5%) + </a:t>
            </a:r>
            <a:r>
              <a:rPr lang="ru-RU" dirty="0" err="1"/>
              <a:t>MgO</a:t>
            </a:r>
            <a:r>
              <a:rPr lang="ru-RU" dirty="0"/>
              <a:t>(7.5%) </a:t>
            </a:r>
          </a:p>
        </p:txBody>
      </p:sp>
    </p:spTree>
    <p:extLst>
      <p:ext uri="{BB962C8B-B14F-4D97-AF65-F5344CB8AC3E}">
        <p14:creationId xmlns:p14="http://schemas.microsoft.com/office/powerpoint/2010/main" val="18077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Эволюция поверхности при распылении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0625" t="17037" r="14167" b="42408"/>
          <a:stretch/>
        </p:blipFill>
        <p:spPr>
          <a:xfrm>
            <a:off x="5921297" y="3977519"/>
            <a:ext cx="4822350" cy="24333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41989" t="29569" r="10914" b="26846"/>
          <a:stretch/>
        </p:blipFill>
        <p:spPr>
          <a:xfrm>
            <a:off x="5998227" y="1624013"/>
            <a:ext cx="5043948" cy="2625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6889" y="2936822"/>
            <a:ext cx="5067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Основной вывод работы:</a:t>
            </a:r>
          </a:p>
          <a:p>
            <a:r>
              <a:rPr lang="ru-RU" dirty="0" smtClean="0"/>
              <a:t>На </a:t>
            </a:r>
            <a:r>
              <a:rPr lang="ru-RU" dirty="0"/>
              <a:t>поверхности </a:t>
            </a:r>
            <a:r>
              <a:rPr lang="ru-RU" dirty="0" smtClean="0"/>
              <a:t>преимущественно </a:t>
            </a:r>
            <a:r>
              <a:rPr lang="ru-RU" dirty="0"/>
              <a:t>распыляется</a:t>
            </a:r>
            <a:r>
              <a:rPr lang="ru-RU" dirty="0" smtClean="0"/>
              <a:t> вогнутость, нежели выпуклость.</a:t>
            </a:r>
          </a:p>
          <a:p>
            <a:endParaRPr lang="ru-RU" dirty="0"/>
          </a:p>
          <a:p>
            <a:r>
              <a:rPr lang="ru-RU" dirty="0" smtClean="0"/>
              <a:t>Облучение </a:t>
            </a:r>
            <a:r>
              <a:rPr lang="ru-RU" dirty="0"/>
              <a:t>поверхности ионным пучком не под нормалью часто приводит к появлению модуляции высоты на поверхности аморфных тел, причем длины волн этих модуляций лежат обычно в пределах 0.1 – 1 мкм, хотя можно наблюдать и более короткие, например, до 250 ангстрем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1412" t="11481" r="39341" b="76056"/>
          <a:stretch/>
        </p:blipFill>
        <p:spPr>
          <a:xfrm>
            <a:off x="838200" y="1624013"/>
            <a:ext cx="4171950" cy="999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952130"/>
            <a:ext cx="5205943" cy="3904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61" y="4910834"/>
            <a:ext cx="4629969" cy="19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Эволюция поверхности при распылении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0625" t="17037" r="14167" b="42408"/>
          <a:stretch/>
        </p:blipFill>
        <p:spPr>
          <a:xfrm>
            <a:off x="5921297" y="3977519"/>
            <a:ext cx="4822350" cy="24333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41989" t="29569" r="10914" b="26846"/>
          <a:stretch/>
        </p:blipFill>
        <p:spPr>
          <a:xfrm>
            <a:off x="5998227" y="1624013"/>
            <a:ext cx="5043948" cy="2625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6889" y="2936822"/>
            <a:ext cx="5067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Основной вывод работы:</a:t>
            </a:r>
          </a:p>
          <a:p>
            <a:r>
              <a:rPr lang="ru-RU" dirty="0" smtClean="0"/>
              <a:t>На </a:t>
            </a:r>
            <a:r>
              <a:rPr lang="ru-RU" dirty="0"/>
              <a:t>поверхности </a:t>
            </a:r>
            <a:r>
              <a:rPr lang="ru-RU" dirty="0" smtClean="0"/>
              <a:t>преимущественно </a:t>
            </a:r>
            <a:r>
              <a:rPr lang="ru-RU" dirty="0"/>
              <a:t>распыляется</a:t>
            </a:r>
            <a:r>
              <a:rPr lang="ru-RU" dirty="0" smtClean="0"/>
              <a:t> вогнутость, нежели выпуклость.</a:t>
            </a:r>
          </a:p>
          <a:p>
            <a:endParaRPr lang="ru-RU" dirty="0"/>
          </a:p>
          <a:p>
            <a:r>
              <a:rPr lang="ru-RU" dirty="0" smtClean="0"/>
              <a:t>Облучение </a:t>
            </a:r>
            <a:r>
              <a:rPr lang="ru-RU" dirty="0"/>
              <a:t>поверхности ионным пучком не под нормалью часто приводит к появлению модуляции высоты на поверхности аморфных тел, причем длины волн этих модуляций лежат обычно в пределах 0.1 – 1 мкм, хотя можно наблюдать и более короткие, например, до 250 ангстрем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1412" t="11481" r="39341" b="76056"/>
          <a:stretch/>
        </p:blipFill>
        <p:spPr>
          <a:xfrm>
            <a:off x="838200" y="1624013"/>
            <a:ext cx="4171950" cy="99999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 rot="2447429">
            <a:off x="7036492" y="5854595"/>
            <a:ext cx="877658" cy="44309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2447429">
            <a:off x="9500132" y="5401577"/>
            <a:ext cx="877658" cy="44309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9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Задачи, связанные с распылением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863725"/>
            <a:ext cx="6877050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Рассеяние (отражение) падающего иона;</a:t>
            </a:r>
          </a:p>
          <a:p>
            <a:r>
              <a:rPr lang="ru-RU" sz="2400" dirty="0"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Выбивание электронов с поверхности мишени;</a:t>
            </a:r>
          </a:p>
          <a:p>
            <a:r>
              <a:rPr lang="ru-RU" sz="2400" dirty="0"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Внедрение (имплантация);</a:t>
            </a:r>
          </a:p>
          <a:p>
            <a:r>
              <a:rPr lang="ru-RU" sz="2400" dirty="0"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Нарушение структуры приповерхностного слоя;</a:t>
            </a:r>
          </a:p>
          <a:p>
            <a:r>
              <a:rPr lang="ru-RU" sz="2400" dirty="0"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Выбивание атомов мишени;</a:t>
            </a:r>
          </a:p>
          <a:p>
            <a:endParaRPr lang="ru-RU" sz="24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823708" y="1990725"/>
            <a:ext cx="1615318" cy="23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496176" y="1813609"/>
            <a:ext cx="47244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Спектроскопия ионного рассеяния</a:t>
            </a:r>
          </a:p>
          <a:p>
            <a:pPr>
              <a:lnSpc>
                <a:spcPct val="12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Прецизионное легирование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Аморфизация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ВИМС, ионное травление, напыление плёнок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210050" y="3813970"/>
            <a:ext cx="3224213" cy="23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029075" y="2828974"/>
            <a:ext cx="3409951" cy="23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772274" y="3343277"/>
            <a:ext cx="685801" cy="23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3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Задачи, связанные с распылением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863725"/>
            <a:ext cx="6877050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Рассеяние (отражение) падающего иона;</a:t>
            </a:r>
          </a:p>
          <a:p>
            <a:endParaRPr lang="ru-RU" sz="24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823708" y="1990725"/>
            <a:ext cx="1615318" cy="23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496176" y="1813609"/>
            <a:ext cx="4724400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Спектроскопия ионного рассеяния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5367" y="2733529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 Ионную 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</a:rPr>
              <a:t>спектроскопию низких энергий (1-20 кэВ);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 Ионную 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</a:rPr>
              <a:t>спектроскопию средних энергий (20-200 кэВ);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 Ионную 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</a:rPr>
              <a:t>спектроскопию высоких энергий, или спектроскопию </a:t>
            </a:r>
            <a:r>
              <a:rPr lang="ru-RU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резерфордовского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</a:rPr>
              <a:t> обратного рассеяния (200 кэВ-2 МэВ).</a:t>
            </a:r>
            <a:endParaRPr lang="ru-RU" sz="20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Задачи, связанные с распылением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380" y="1589405"/>
            <a:ext cx="6877050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Внедрение </a:t>
            </a:r>
            <a:r>
              <a:rPr lang="ru-RU" sz="2400" dirty="0"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(имплантация);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26" y="1589405"/>
            <a:ext cx="3861868" cy="38618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2258" y="2377440"/>
            <a:ext cx="429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Типичные энергии ионов – 10-1000 кэВ</a:t>
            </a: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4" y="2914968"/>
            <a:ext cx="7530211" cy="280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Задачи, связанные с распылением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16" y="2081865"/>
            <a:ext cx="5753100" cy="4657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1" y="3398269"/>
            <a:ext cx="5876925" cy="3114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0252" y="1349344"/>
            <a:ext cx="5340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Вторичная ионная масс-спектрометрия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1872" y="2081865"/>
            <a:ext cx="487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Чувствительность -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3439" y="2081865"/>
            <a:ext cx="2330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от </a:t>
            </a:r>
            <a:r>
              <a:rPr lang="en-US" dirty="0">
                <a:cs typeface="Times New Roman" panose="02020603050405020304" pitchFamily="18" charset="0"/>
              </a:rPr>
              <a:t>N</a:t>
            </a:r>
            <a:r>
              <a:rPr lang="el-GR" baseline="-25000" dirty="0">
                <a:cs typeface="Times New Roman" panose="02020603050405020304" pitchFamily="18" charset="0"/>
              </a:rPr>
              <a:t>α</a:t>
            </a:r>
            <a:r>
              <a:rPr lang="el-GR" dirty="0">
                <a:cs typeface="Times New Roman" panose="02020603050405020304" pitchFamily="18" charset="0"/>
              </a:rPr>
              <a:t>&gt;10</a:t>
            </a:r>
            <a:r>
              <a:rPr lang="el-GR" baseline="30000" dirty="0">
                <a:cs typeface="Times New Roman" panose="02020603050405020304" pitchFamily="18" charset="0"/>
              </a:rPr>
              <a:t>14</a:t>
            </a:r>
            <a:r>
              <a:rPr lang="el-GR" dirty="0">
                <a:cs typeface="Times New Roman" panose="02020603050405020304" pitchFamily="18" charset="0"/>
              </a:rPr>
              <a:t>-10</a:t>
            </a:r>
            <a:r>
              <a:rPr lang="el-GR" baseline="30000" dirty="0">
                <a:cs typeface="Times New Roman" panose="02020603050405020304" pitchFamily="18" charset="0"/>
              </a:rPr>
              <a:t>16</a:t>
            </a:r>
            <a:r>
              <a:rPr lang="ru-RU" dirty="0" err="1">
                <a:cs typeface="Times New Roman" panose="02020603050405020304" pitchFamily="18" charset="0"/>
              </a:rPr>
              <a:t>ат</a:t>
            </a:r>
            <a:r>
              <a:rPr lang="ru-RU" dirty="0">
                <a:cs typeface="Times New Roman" panose="02020603050405020304" pitchFamily="18" charset="0"/>
              </a:rPr>
              <a:t>/см</a:t>
            </a:r>
            <a:r>
              <a:rPr lang="ru-RU" baseline="30000" dirty="0">
                <a:cs typeface="Times New Roman" panose="02020603050405020304" pitchFamily="18" charset="0"/>
              </a:rPr>
              <a:t>3</a:t>
            </a:r>
            <a:r>
              <a:rPr lang="ru-RU" dirty="0"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434" y="2161414"/>
            <a:ext cx="5851724" cy="36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7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Задачи, связанные с распылением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2163" y="1813848"/>
            <a:ext cx="4379249" cy="497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Выбивание атомов мишени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241964" y="2310938"/>
            <a:ext cx="1629294" cy="12136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75863" y="2310938"/>
            <a:ext cx="1454726" cy="12967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95795" y="3652354"/>
            <a:ext cx="368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Нанесение тонких плёнок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9155" y="3663436"/>
            <a:ext cx="368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Травление</a:t>
            </a:r>
            <a:endParaRPr lang="ru-RU" sz="2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8171412" y="4125101"/>
            <a:ext cx="0" cy="88747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78137" y="5118807"/>
            <a:ext cx="368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Нанесение тонких плёнок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58" y="4021686"/>
            <a:ext cx="3658641" cy="27439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12602" t="10001" r="32710" b="19999"/>
          <a:stretch/>
        </p:blipFill>
        <p:spPr>
          <a:xfrm>
            <a:off x="2023314" y="1567039"/>
            <a:ext cx="7074944" cy="50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Задачи, связанные с распылением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54730" y="1398300"/>
            <a:ext cx="3682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Ионное травление</a:t>
            </a:r>
            <a:endParaRPr lang="ru-RU" sz="3200" dirty="0"/>
          </a:p>
        </p:txBody>
      </p:sp>
      <p:pic>
        <p:nvPicPr>
          <p:cNvPr id="5" name="Picture 49" descr="c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11" y="4901719"/>
            <a:ext cx="2298166" cy="185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0"/>
          <p:cNvSpPr txBox="1">
            <a:spLocks noChangeAspect="1" noChangeArrowheads="1"/>
          </p:cNvSpPr>
          <p:nvPr/>
        </p:nvSpPr>
        <p:spPr bwMode="auto">
          <a:xfrm>
            <a:off x="4783205" y="5154324"/>
            <a:ext cx="1296144" cy="1326719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После коррекции</a:t>
            </a:r>
            <a:endParaRPr lang="en-US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PV=</a:t>
            </a:r>
            <a:r>
              <a:rPr lang="ru-RU" altLang="ru-RU" sz="1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  <a:r>
              <a:rPr lang="en-US" altLang="ru-RU" sz="1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r>
              <a:rPr lang="ru-RU" altLang="ru-RU" sz="1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ru-RU" sz="1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nm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RMS=</a:t>
            </a:r>
            <a:r>
              <a:rPr lang="ru-RU" altLang="ru-RU" sz="1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ru-RU" sz="1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r>
              <a:rPr lang="ru-RU" altLang="ru-RU" sz="1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ru-RU" sz="1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nm</a:t>
            </a:r>
            <a:r>
              <a:rPr lang="ru-RU" altLang="ru-RU" sz="14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8552" y="4293961"/>
            <a:ext cx="3306722" cy="2425700"/>
          </a:xfrm>
          <a:prstGeom prst="rect">
            <a:avLst/>
          </a:prstGeom>
        </p:spPr>
      </p:pic>
      <p:pic>
        <p:nvPicPr>
          <p:cNvPr id="8" name="Содержимое 3" descr="Fig-7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6"/>
          <a:stretch>
            <a:fillRect/>
          </a:stretch>
        </p:blipFill>
        <p:spPr bwMode="auto">
          <a:xfrm>
            <a:off x="9026390" y="4559421"/>
            <a:ext cx="3024810" cy="219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2"/>
          <a:stretch/>
        </p:blipFill>
        <p:spPr>
          <a:xfrm>
            <a:off x="7446050" y="2113441"/>
            <a:ext cx="3856922" cy="23042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98" y="2054306"/>
            <a:ext cx="3748848" cy="2811636"/>
          </a:xfrm>
          <a:prstGeom prst="rect">
            <a:avLst/>
          </a:prstGeom>
        </p:spPr>
      </p:pic>
      <p:pic>
        <p:nvPicPr>
          <p:cNvPr id="13" name="Содержимое 3" descr="Fig-7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6"/>
          <a:stretch>
            <a:fillRect/>
          </a:stretch>
        </p:blipFill>
        <p:spPr bwMode="auto">
          <a:xfrm>
            <a:off x="39744" y="4610695"/>
            <a:ext cx="2904654" cy="210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929292" y="5275979"/>
            <a:ext cx="978214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b="1" dirty="0">
                <a:solidFill>
                  <a:srgbClr val="FF0000"/>
                </a:solidFill>
              </a:rPr>
              <a:t>σ</a:t>
            </a:r>
            <a:r>
              <a:rPr lang="en-US" altLang="ru-RU" sz="900" b="1" baseline="-25000" dirty="0">
                <a:solidFill>
                  <a:srgbClr val="FF0000"/>
                </a:solidFill>
              </a:rPr>
              <a:t>eff</a:t>
            </a:r>
            <a:r>
              <a:rPr lang="en-US" altLang="ru-RU" sz="900" b="1" dirty="0">
                <a:solidFill>
                  <a:srgbClr val="FF0000"/>
                </a:solidFill>
              </a:rPr>
              <a:t>=0</a:t>
            </a:r>
            <a:r>
              <a:rPr lang="ru-RU" altLang="ru-RU" sz="900" b="1" dirty="0">
                <a:solidFill>
                  <a:srgbClr val="FF0000"/>
                </a:solidFill>
              </a:rPr>
              <a:t>,14 </a:t>
            </a:r>
            <a:r>
              <a:rPr lang="en-US" altLang="ru-RU" sz="900" b="1" dirty="0" smtClean="0">
                <a:solidFill>
                  <a:srgbClr val="FF0000"/>
                </a:solidFill>
              </a:rPr>
              <a:t>nm</a:t>
            </a:r>
            <a:endParaRPr lang="ru-RU" altLang="ru-RU" sz="9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89773" y="2018529"/>
                <a:ext cx="3123326" cy="712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трав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𝐶𝑜𝑠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𝛩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Пад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73" y="2018529"/>
                <a:ext cx="3123326" cy="712054"/>
              </a:xfrm>
              <a:prstGeom prst="rect">
                <a:avLst/>
              </a:prstGeom>
              <a:blipFill>
                <a:blip r:embed="rId7"/>
                <a:stretch>
                  <a:fillRect l="-2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15573" b="20879"/>
          <a:stretch/>
        </p:blipFill>
        <p:spPr>
          <a:xfrm>
            <a:off x="563317" y="2918505"/>
            <a:ext cx="2479038" cy="15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7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1992313" y="404813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cs typeface="Arial" panose="020B0604020202020204" pitchFamily="34" charset="0"/>
              </a:rPr>
              <a:t>Стенд ИП </a:t>
            </a:r>
            <a:r>
              <a:rPr lang="ru-RU" altLang="ru-RU" b="1" dirty="0" smtClean="0">
                <a:cs typeface="Arial" panose="020B0604020202020204" pitchFamily="34" charset="0"/>
              </a:rPr>
              <a:t>травления отделе 130</a:t>
            </a:r>
            <a:endParaRPr lang="ru-RU" altLang="ru-RU" b="1" dirty="0">
              <a:cs typeface="Arial" panose="020B0604020202020204" pitchFamily="34" charset="0"/>
            </a:endParaRPr>
          </a:p>
        </p:txBody>
      </p:sp>
      <p:pic>
        <p:nvPicPr>
          <p:cNvPr id="14340" name="Рисунок 195" descr="NRb 010.jpg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0" b="14487"/>
          <a:stretch>
            <a:fillRect/>
          </a:stretch>
        </p:blipFill>
        <p:spPr bwMode="auto">
          <a:xfrm>
            <a:off x="1847528" y="1000126"/>
            <a:ext cx="2519360" cy="259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D:\Мои документы\Мои рисунки\Большая травилка\Фото\NRb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717032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203"/>
          <p:cNvSpPr txBox="1">
            <a:spLocks noChangeArrowheads="1"/>
          </p:cNvSpPr>
          <p:nvPr/>
        </p:nvSpPr>
        <p:spPr bwMode="auto">
          <a:xfrm>
            <a:off x="3215680" y="431458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343" name="TextBox 203"/>
          <p:cNvSpPr txBox="1">
            <a:spLocks noChangeArrowheads="1"/>
          </p:cNvSpPr>
          <p:nvPr/>
        </p:nvSpPr>
        <p:spPr bwMode="auto">
          <a:xfrm>
            <a:off x="4062091" y="4429125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344" name="TextBox 203"/>
          <p:cNvSpPr txBox="1">
            <a:spLocks noChangeArrowheads="1"/>
          </p:cNvSpPr>
          <p:nvPr/>
        </p:nvSpPr>
        <p:spPr bwMode="auto">
          <a:xfrm>
            <a:off x="4419278" y="5500689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4346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4429125"/>
            <a:ext cx="1979092" cy="149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8716" y="1219693"/>
            <a:ext cx="4971386" cy="2796405"/>
          </a:xfrm>
          <a:prstGeom prst="rect">
            <a:avLst/>
          </a:prstGeom>
        </p:spPr>
      </p:pic>
      <p:sp>
        <p:nvSpPr>
          <p:cNvPr id="17" name="TextBox 203"/>
          <p:cNvSpPr txBox="1">
            <a:spLocks noChangeArrowheads="1"/>
          </p:cNvSpPr>
          <p:nvPr/>
        </p:nvSpPr>
        <p:spPr bwMode="auto">
          <a:xfrm>
            <a:off x="2135560" y="1700809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TextBox 203"/>
          <p:cNvSpPr txBox="1">
            <a:spLocks noChangeArrowheads="1"/>
          </p:cNvSpPr>
          <p:nvPr/>
        </p:nvSpPr>
        <p:spPr bwMode="auto">
          <a:xfrm>
            <a:off x="2351584" y="2132857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 dirty="0"/>
              <a:t>2</a:t>
            </a:r>
            <a:endParaRPr lang="ru-RU" altLang="ru-RU" sz="1600" b="1" dirty="0"/>
          </a:p>
        </p:txBody>
      </p:sp>
      <p:sp>
        <p:nvSpPr>
          <p:cNvPr id="19" name="TextBox 203"/>
          <p:cNvSpPr txBox="1">
            <a:spLocks noChangeArrowheads="1"/>
          </p:cNvSpPr>
          <p:nvPr/>
        </p:nvSpPr>
        <p:spPr bwMode="auto">
          <a:xfrm>
            <a:off x="2701206" y="2154760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 dirty="0"/>
              <a:t>3</a:t>
            </a:r>
            <a:endParaRPr lang="ru-RU" alt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03912" y="942694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Управление ионным источником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8070" y="942694"/>
            <a:ext cx="2552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Управление системой откачки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19937" y="4016098"/>
            <a:ext cx="2552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Управление гониометром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24000" y="6093296"/>
            <a:ext cx="9144000" cy="764704"/>
          </a:xfrm>
          <a:prstGeom prst="rect">
            <a:avLst/>
          </a:prstGeom>
          <a:blipFill dpi="0" rotWithShape="1">
            <a:blip r:embed="rId6" cstate="print">
              <a:alphaModFix amt="32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://ipmras.ru/I/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3512" y="6237312"/>
            <a:ext cx="1276350" cy="457200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97802" y="6192688"/>
            <a:ext cx="2810567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2207568" y="6167046"/>
            <a:ext cx="40713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Институт физики</a:t>
            </a:r>
          </a:p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микроструктур РАН</a:t>
            </a:r>
          </a:p>
        </p:txBody>
      </p:sp>
      <p:pic>
        <p:nvPicPr>
          <p:cNvPr id="26" name="Рисунок 25" descr="logo2.png"/>
          <p:cNvPicPr>
            <a:picLocks noChangeAspect="1"/>
          </p:cNvPicPr>
          <p:nvPr/>
        </p:nvPicPr>
        <p:blipFill>
          <a:blip r:embed="rId9" cstate="print"/>
          <a:srcRect r="76000"/>
          <a:stretch>
            <a:fillRect/>
          </a:stretch>
        </p:blipFill>
        <p:spPr>
          <a:xfrm>
            <a:off x="9569708" y="6093384"/>
            <a:ext cx="990789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D:\Мои документы\Документы\Статьи\В работе\Установка\Precision Engineering\Рисунки\Fig1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028" y="4143271"/>
            <a:ext cx="1511074" cy="176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13" descr="goniometr-RSM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/>
          <a:stretch/>
        </p:blipFill>
        <p:spPr bwMode="auto">
          <a:xfrm>
            <a:off x="7768968" y="4164833"/>
            <a:ext cx="1148221" cy="165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Явление физического распыления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1025" y="207645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Распыление </a:t>
            </a:r>
            <a:r>
              <a:rPr lang="ru-RU" dirty="0"/>
              <a:t>– эмиссия атомов с поверхности твёрдого тела при его </a:t>
            </a:r>
            <a:r>
              <a:rPr lang="ru-RU" dirty="0" smtClean="0"/>
              <a:t>бомбардировке </a:t>
            </a:r>
            <a:r>
              <a:rPr lang="ru-RU" dirty="0"/>
              <a:t>заряженными или нейтральными частицами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5" y="1790701"/>
            <a:ext cx="5600700" cy="2562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185207" y="5021725"/>
                <a:ext cx="4801314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ru-RU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Количество выбитых 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частиц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Количество налетающих частиц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207" y="5021725"/>
                <a:ext cx="4801314" cy="6649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04850" y="3371850"/>
            <a:ext cx="445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Коэффициент распыления </a:t>
            </a:r>
            <a:r>
              <a:rPr lang="ru-RU" dirty="0" smtClean="0"/>
              <a:t>– статистическая величина, показывающая отношение числа выбитых частиц к числу налетающих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81075" y="4819650"/>
            <a:ext cx="4533900" cy="1114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97102" y="5067297"/>
                <a:ext cx="2172646" cy="56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1 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102" y="5067297"/>
                <a:ext cx="2172646" cy="56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5845175" y="4970925"/>
            <a:ext cx="2435225" cy="807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458200" y="5067297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ru-RU" dirty="0" smtClean="0"/>
              <a:t>Пороговая энергия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0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7"/>
          <p:cNvSpPr>
            <a:spLocks noChangeArrowheads="1"/>
          </p:cNvSpPr>
          <p:nvPr/>
        </p:nvSpPr>
        <p:spPr bwMode="auto">
          <a:xfrm>
            <a:off x="1952626" y="428625"/>
            <a:ext cx="8031163" cy="642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150000"/>
              </a:spcBef>
              <a:spcAft>
                <a:spcPct val="60000"/>
              </a:spcAft>
              <a:buClrTx/>
              <a:buSzTx/>
              <a:buNone/>
            </a:pPr>
            <a:r>
              <a:rPr lang="ru-RU" altLang="ru-RU" b="1" dirty="0"/>
              <a:t>Результаты: </a:t>
            </a:r>
            <a:r>
              <a:rPr lang="ru-RU" altLang="ru-RU" sz="2200" b="1" dirty="0"/>
              <a:t>полировка штриха </a:t>
            </a:r>
            <a:r>
              <a:rPr lang="ru-RU" altLang="ru-RU" sz="2200" b="1" dirty="0" err="1"/>
              <a:t>диф.решетки</a:t>
            </a:r>
            <a:endParaRPr lang="ru-RU" altLang="ru-RU" sz="2200" b="1" dirty="0"/>
          </a:p>
          <a:p>
            <a:pPr algn="just">
              <a:spcBef>
                <a:spcPct val="150000"/>
              </a:spcBef>
              <a:spcAft>
                <a:spcPct val="60000"/>
              </a:spcAft>
              <a:buClrTx/>
              <a:buSzTx/>
              <a:buFontTx/>
              <a:buNone/>
            </a:pPr>
            <a:endParaRPr lang="ru-RU" alt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2625" y="5284740"/>
            <a:ext cx="6884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Голографическая решетка 900 </a:t>
            </a:r>
            <a:r>
              <a:rPr lang="ru-RU" dirty="0" err="1"/>
              <a:t>штр</a:t>
            </a:r>
            <a:r>
              <a:rPr lang="ru-RU" dirty="0"/>
              <a:t>./мм</a:t>
            </a:r>
          </a:p>
          <a:p>
            <a:r>
              <a:rPr lang="ru-RU" dirty="0"/>
              <a:t>Измерения на длине волны </a:t>
            </a:r>
            <a:r>
              <a:rPr lang="en-US" dirty="0"/>
              <a:t>C K</a:t>
            </a:r>
            <a:r>
              <a:rPr lang="en-US" dirty="0">
                <a:sym typeface="Symbol" panose="05050102010706020507" pitchFamily="18" charset="2"/>
              </a:rPr>
              <a:t></a:t>
            </a:r>
          </a:p>
          <a:p>
            <a:r>
              <a:rPr lang="ru-RU" dirty="0">
                <a:sym typeface="Symbol" panose="05050102010706020507" pitchFamily="18" charset="2"/>
              </a:rPr>
              <a:t>Повышение дифракционной эффективности 1-го порядка – 2,5 раза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39968"/>
              </p:ext>
            </p:extLst>
          </p:nvPr>
        </p:nvGraphicFramePr>
        <p:xfrm>
          <a:off x="7008097" y="3689794"/>
          <a:ext cx="2882900" cy="2014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1530">
                  <a:extLst>
                    <a:ext uri="{9D8B030D-6E8A-4147-A177-3AD203B41FA5}">
                      <a16:colId xmlns:a16="http://schemas.microsoft.com/office/drawing/2014/main" val="155709320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758373815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649351228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3953816823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412375279"/>
                    </a:ext>
                  </a:extLst>
                </a:gridCol>
              </a:tblGrid>
              <a:tr h="125730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Длина     волны,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 травления,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После травления, 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611461"/>
                  </a:ext>
                </a:extLst>
              </a:tr>
              <a:tr h="12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r>
                        <a:rPr lang="ru-RU" sz="900">
                          <a:effectLst/>
                        </a:rPr>
                        <a:t> ДР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ДР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r>
                        <a:rPr lang="ru-RU" sz="900">
                          <a:effectLst/>
                        </a:rPr>
                        <a:t> ДР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ДР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2790143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4,47  (С)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946895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6,4  (</a:t>
                      </a:r>
                      <a:r>
                        <a:rPr lang="en-US" sz="900">
                          <a:effectLst/>
                        </a:rPr>
                        <a:t>Mo</a:t>
                      </a:r>
                      <a:r>
                        <a:rPr lang="ru-RU" sz="900">
                          <a:effectLst/>
                        </a:rPr>
                        <a:t>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3851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r>
                        <a:rPr lang="ru-RU" sz="900">
                          <a:effectLst/>
                        </a:rPr>
                        <a:t>,</a:t>
                      </a:r>
                      <a:r>
                        <a:rPr lang="en-US" sz="900">
                          <a:effectLst/>
                        </a:rPr>
                        <a:t>21 (Zr)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15889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11,2 </a:t>
                      </a:r>
                      <a:r>
                        <a:rPr lang="en-US" sz="900">
                          <a:effectLst/>
                        </a:rPr>
                        <a:t>(Be)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95471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r>
                        <a:rPr lang="ru-RU" sz="900">
                          <a:effectLst/>
                        </a:rPr>
                        <a:t>,</a:t>
                      </a:r>
                      <a:r>
                        <a:rPr lang="en-US" sz="900">
                          <a:effectLst/>
                        </a:rPr>
                        <a:t>5 (Si)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5920497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17,1 (</a:t>
                      </a:r>
                      <a:r>
                        <a:rPr lang="en-US" sz="900">
                          <a:effectLst/>
                        </a:rPr>
                        <a:t>Al)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2757375"/>
                  </a:ext>
                </a:extLst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707270"/>
              </p:ext>
            </p:extLst>
          </p:nvPr>
        </p:nvGraphicFramePr>
        <p:xfrm>
          <a:off x="1716490" y="1400621"/>
          <a:ext cx="5099591" cy="390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Graph" r:id="rId3" imgW="3924300" imgH="2997200" progId="Origin50.Graph">
                  <p:embed/>
                </p:oleObj>
              </mc:Choice>
              <mc:Fallback>
                <p:oleObj name="Graph" r:id="rId3" imgW="3924300" imgH="2997200" progId="Origin50.Graph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490" y="1400621"/>
                        <a:ext cx="5099591" cy="39021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08097" y="1386663"/>
            <a:ext cx="295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Нарезные решетки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8097" y="1744894"/>
            <a:ext cx="2834886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Задачи, связанные с распылением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11830" y="1447155"/>
            <a:ext cx="4635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Магнетронное напыление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656" y="2126135"/>
            <a:ext cx="6756887" cy="4604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2126135"/>
            <a:ext cx="431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Минимальная толщина плёнки: </a:t>
            </a:r>
          </a:p>
          <a:p>
            <a:r>
              <a:rPr lang="ru-RU" sz="2000" dirty="0" smtClean="0"/>
              <a:t>единицы ангстрем </a:t>
            </a:r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Аморфная структура плёнки</a:t>
            </a:r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8396" y="3646437"/>
            <a:ext cx="47035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Практически </a:t>
            </a:r>
            <a:r>
              <a:rPr lang="ru-RU" dirty="0">
                <a:solidFill>
                  <a:srgbClr val="000000"/>
                </a:solidFill>
              </a:rPr>
              <a:t>полное отсутствие перегрева поверхности детали, при этом электроны захватываются магнитным полем и поэтому не вызывают образование радиационных эффектов;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Высокая </a:t>
            </a:r>
            <a:r>
              <a:rPr lang="ru-RU" dirty="0">
                <a:solidFill>
                  <a:srgbClr val="000000"/>
                </a:solidFill>
              </a:rPr>
              <a:t>равномерность покрытий;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низкая </a:t>
            </a:r>
            <a:r>
              <a:rPr lang="ru-RU" dirty="0">
                <a:solidFill>
                  <a:srgbClr val="000000"/>
                </a:solidFill>
              </a:rPr>
              <a:t>степень загрязнения пленок, т. к. процесс нанесения покрытия протекает при достаточно низком давлении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27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1234" y="2984576"/>
            <a:ext cx="10515600" cy="132556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4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открытия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52" y="1821400"/>
            <a:ext cx="1964528" cy="256508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937" t="11728" r="38651" b="3898"/>
          <a:stretch/>
        </p:blipFill>
        <p:spPr>
          <a:xfrm>
            <a:off x="876492" y="3252692"/>
            <a:ext cx="2628708" cy="2873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280" y="1689100"/>
            <a:ext cx="3426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Сэр Уильям Роберт </a:t>
            </a:r>
            <a:r>
              <a:rPr lang="ru-RU" b="1" dirty="0" err="1" smtClean="0"/>
              <a:t>Гроув</a:t>
            </a:r>
            <a:endParaRPr lang="ru-RU" b="1" dirty="0" smtClean="0"/>
          </a:p>
          <a:p>
            <a:r>
              <a:rPr lang="ru-RU" b="1" dirty="0" smtClean="0"/>
              <a:t>(1811 – 1896)</a:t>
            </a:r>
          </a:p>
          <a:p>
            <a:r>
              <a:rPr lang="ru-RU" dirty="0" smtClean="0"/>
              <a:t>Первое упоминание «распыления» </a:t>
            </a:r>
            <a:r>
              <a:rPr lang="ru-RU" b="1" dirty="0" smtClean="0"/>
              <a:t>1852</a:t>
            </a:r>
            <a:r>
              <a:rPr lang="ru-RU" dirty="0" smtClean="0"/>
              <a:t> год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3402" t="11111" r="34237" b="47951"/>
          <a:stretch/>
        </p:blipFill>
        <p:spPr>
          <a:xfrm>
            <a:off x="5096255" y="4600686"/>
            <a:ext cx="3059874" cy="2177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1886" y="2820892"/>
            <a:ext cx="3089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Гюнтершульце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b="1" dirty="0" err="1" smtClean="0"/>
              <a:t>Толльмин</a:t>
            </a:r>
            <a:r>
              <a:rPr lang="ru-RU" dirty="0" smtClean="0"/>
              <a:t> впервые обратили внимание на изменение рельефа поверхности в результате ионной бомбардировки. (</a:t>
            </a:r>
            <a:r>
              <a:rPr lang="ru-RU" b="1" dirty="0" smtClean="0"/>
              <a:t>1942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96255" y="2227041"/>
            <a:ext cx="317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J. Stark, </a:t>
            </a:r>
            <a:r>
              <a:rPr lang="de-DE" b="1" dirty="0" err="1"/>
              <a:t>Zeits</a:t>
            </a:r>
            <a:r>
              <a:rPr lang="de-DE" b="1" dirty="0"/>
              <a:t>. f. </a:t>
            </a:r>
            <a:r>
              <a:rPr lang="de-DE" b="1" dirty="0" err="1"/>
              <a:t>Elektroch</a:t>
            </a:r>
            <a:r>
              <a:rPr lang="de-DE" b="1" dirty="0"/>
              <a:t>. 14, 754 (1908)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96256" y="1630900"/>
            <a:ext cx="3174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Впервые распыление описано</a:t>
            </a:r>
          </a:p>
          <a:p>
            <a:r>
              <a:rPr lang="ru-RU" dirty="0" smtClean="0"/>
              <a:t> на основе соударений атомов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16667" t="8272" r="20158" b="67621"/>
          <a:stretch/>
        </p:blipFill>
        <p:spPr>
          <a:xfrm>
            <a:off x="8410285" y="3021105"/>
            <a:ext cx="3553115" cy="7626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12480" y="1689100"/>
            <a:ext cx="355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b="1" dirty="0" smtClean="0"/>
              <a:t>1969 </a:t>
            </a:r>
            <a:r>
              <a:rPr lang="ru-RU" dirty="0" smtClean="0"/>
              <a:t>вышла работа Питера Зигмунда, которая стала основой для современного представления физического распыления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8473" t="11481" r="35160" b="76056"/>
          <a:stretch/>
        </p:blipFill>
        <p:spPr>
          <a:xfrm>
            <a:off x="8283253" y="4895985"/>
            <a:ext cx="3807178" cy="7338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70523" y="3697244"/>
            <a:ext cx="370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b="1" dirty="0" smtClean="0"/>
              <a:t>1988</a:t>
            </a:r>
            <a:r>
              <a:rPr lang="ru-RU" dirty="0" smtClean="0"/>
              <a:t> году Марк Брэдли впервые описал процесс формообразования структур на поверхности в ходе ионного облучения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4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 физического распыления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1083" r="1913" b="1718"/>
          <a:stretch/>
        </p:blipFill>
        <p:spPr bwMode="auto">
          <a:xfrm>
            <a:off x="6215983" y="2350966"/>
            <a:ext cx="4357805" cy="299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628472" y="2445878"/>
                <a:ext cx="2954655" cy="480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𝛩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472" y="2445878"/>
                <a:ext cx="2954655" cy="480324"/>
              </a:xfrm>
              <a:prstGeom prst="rect">
                <a:avLst/>
              </a:prstGeom>
              <a:blipFill>
                <a:blip r:embed="rId3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65759" y="3017668"/>
                <a:ext cx="5730241" cy="173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ru-RU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Θ </a:t>
                </a:r>
                <a:r>
                  <a:rPr lang="ru-RU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угол рассеяния центра масс в системе двух частиц, а 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γ </a:t>
                </a:r>
                <a:r>
                  <a:rPr lang="ru-RU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коэффициент передачи энергии</a:t>
                </a:r>
                <a:r>
                  <a:rPr lang="ru-RU" sz="20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3017668"/>
                <a:ext cx="5730241" cy="1738105"/>
              </a:xfrm>
              <a:prstGeom prst="rect">
                <a:avLst/>
              </a:prstGeom>
              <a:blipFill>
                <a:blip r:embed="rId4"/>
                <a:stretch>
                  <a:fillRect l="-1064" r="-10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1165" y="5330142"/>
                <a:ext cx="3999428" cy="11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−∝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+∝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𝑏𝑑𝑟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Кин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165" y="5330142"/>
                <a:ext cx="3999428" cy="11530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99261" y="1778434"/>
            <a:ext cx="518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Кинетическая энергия, переданная частице: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63800" y="2350966"/>
            <a:ext cx="1841500" cy="666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33006" y="4027270"/>
            <a:ext cx="2097693" cy="7904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31165" y="5199990"/>
            <a:ext cx="3999428" cy="1416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 физического распыления</a:t>
            </a:r>
            <a:br>
              <a:rPr lang="ru-RU" dirty="0" smtClean="0"/>
            </a:br>
            <a:r>
              <a:rPr lang="ru-RU" dirty="0" smtClean="0"/>
              <a:t>по Зигмунду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28600" y="2276480"/>
            <a:ext cx="5000172" cy="1215870"/>
            <a:chOff x="2764971" y="2235199"/>
            <a:chExt cx="6662058" cy="161998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/>
            <a:srcRect l="13730" t="35997" r="31111" b="40159"/>
            <a:stretch/>
          </p:blipFill>
          <p:spPr>
            <a:xfrm>
              <a:off x="2764971" y="2235199"/>
              <a:ext cx="6662058" cy="1619983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8403771" y="3222171"/>
              <a:ext cx="943429" cy="5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" y="1834493"/>
            <a:ext cx="4267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Кинетическое уравнение Больцмана: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800390"/>
            <a:ext cx="4575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Основные положения модели: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Мишень одноатомная;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Изотропная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Однородная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Плоская и </a:t>
            </a:r>
            <a:r>
              <a:rPr lang="ru-RU" dirty="0" err="1" smtClean="0"/>
              <a:t>полубесконечная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Столкновения являются парными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Энергии ионов значительно больше эффективной поверхностной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792" r="68857" b="15684"/>
          <a:stretch/>
        </p:blipFill>
        <p:spPr>
          <a:xfrm>
            <a:off x="296762" y="3921488"/>
            <a:ext cx="1500414" cy="4325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18031" r="8393"/>
          <a:stretch/>
        </p:blipFill>
        <p:spPr>
          <a:xfrm>
            <a:off x="1900874" y="3820783"/>
            <a:ext cx="3187447" cy="7240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3064" y="3492350"/>
            <a:ext cx="2840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Тормозная способность: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650263"/>
            <a:ext cx="2763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Условие применимости</a:t>
            </a:r>
            <a:endParaRPr lang="ru-RU" sz="2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1188" t="22989" r="63841" b="15880"/>
          <a:stretch/>
        </p:blipFill>
        <p:spPr>
          <a:xfrm>
            <a:off x="5191049" y="6190593"/>
            <a:ext cx="1735652" cy="4509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6190593"/>
            <a:ext cx="4962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Потенциал взаимодействия Борна-Майера:</a:t>
            </a:r>
            <a:endParaRPr lang="ru-RU" sz="2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/>
          <a:srcRect l="7626"/>
          <a:stretch/>
        </p:blipFill>
        <p:spPr>
          <a:xfrm>
            <a:off x="7225812" y="4174608"/>
            <a:ext cx="3243446" cy="262449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12" y="5383744"/>
            <a:ext cx="4018171" cy="47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1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23502 -0.2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Bohdansky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Yamamura</a:t>
            </a:r>
          </a:p>
          <a:p>
            <a:pPr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Shulga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09434" y="2010716"/>
            <a:ext cx="2527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Формула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Bohdansky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524364" y="2741946"/>
            <a:ext cx="4572032" cy="758493"/>
            <a:chOff x="4271963" y="3071810"/>
            <a:chExt cx="4133852" cy="6858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71963" y="3257550"/>
              <a:ext cx="6000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9190" y="3071810"/>
              <a:ext cx="347662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36" y="2571744"/>
            <a:ext cx="49412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4691252" y="3643314"/>
            <a:ext cx="2476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Формула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Yamamura -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20" y="4500570"/>
            <a:ext cx="3269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0183" y="4529008"/>
            <a:ext cx="1500198" cy="75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8276" y="4500570"/>
            <a:ext cx="2379624" cy="81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09786" y="4500570"/>
            <a:ext cx="25742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53059" y="4528224"/>
            <a:ext cx="2000265" cy="75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53389" y="4500570"/>
            <a:ext cx="181978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52662" y="4572008"/>
            <a:ext cx="239827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5618" y="5214950"/>
            <a:ext cx="322319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6127446" y="5319192"/>
            <a:ext cx="2080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Формулы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Shulga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990600" y="1256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Другие представления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25" y="1691027"/>
            <a:ext cx="1438666" cy="31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27214" y="1468115"/>
            <a:ext cx="4246801" cy="95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29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 физического распыления</a:t>
            </a:r>
            <a:endParaRPr lang="ru-RU" dirty="0"/>
          </a:p>
        </p:txBody>
      </p:sp>
      <p:pic>
        <p:nvPicPr>
          <p:cNvPr id="1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40" y="1550988"/>
            <a:ext cx="7502525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5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 физического распыления</a:t>
            </a:r>
            <a:endParaRPr lang="ru-RU" dirty="0"/>
          </a:p>
        </p:txBody>
      </p:sp>
      <p:pic>
        <p:nvPicPr>
          <p:cNvPr id="1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77" y="2994545"/>
            <a:ext cx="5216525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/>
          <a:stretch>
            <a:fillRect/>
          </a:stretch>
        </p:blipFill>
        <p:spPr bwMode="auto">
          <a:xfrm>
            <a:off x="6331239" y="2445270"/>
            <a:ext cx="42672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3227677" y="2099195"/>
            <a:ext cx="118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haw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endParaRPr lang="haw-US" altLang="haw-US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7702839" y="2099195"/>
            <a:ext cx="225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aw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TRIM&amp;SRIM</a:t>
            </a:r>
            <a:r>
              <a:rPr lang="ru-RU" altLang="haw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7037677" y="6145733"/>
            <a:ext cx="0" cy="304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010689" y="618700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haw-US" sz="1800" dirty="0"/>
              <a:t>5 </a:t>
            </a:r>
            <a:r>
              <a:rPr lang="haw-US" altLang="haw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endParaRPr lang="haw-US" altLang="haw-US" sz="1800" dirty="0"/>
          </a:p>
        </p:txBody>
      </p:sp>
    </p:spTree>
    <p:extLst>
      <p:ext uri="{BB962C8B-B14F-4D97-AF65-F5344CB8AC3E}">
        <p14:creationId xmlns:p14="http://schemas.microsoft.com/office/powerpoint/2010/main" val="36088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5197</TotalTime>
  <Words>1239</Words>
  <Application>Microsoft Office PowerPoint</Application>
  <PresentationFormat>Широкоэкранный</PresentationFormat>
  <Paragraphs>221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Microsoft JhengHei Light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Тема Office</vt:lpstr>
      <vt:lpstr>Graph</vt:lpstr>
      <vt:lpstr>Основы физического распыления</vt:lpstr>
      <vt:lpstr>План выступления</vt:lpstr>
      <vt:lpstr>Явление физического распыления</vt:lpstr>
      <vt:lpstr>История открытия</vt:lpstr>
      <vt:lpstr>Описание физического распыления</vt:lpstr>
      <vt:lpstr>Описание физического распыления по Зигмунду</vt:lpstr>
      <vt:lpstr>Презентация PowerPoint</vt:lpstr>
      <vt:lpstr>Описание физического распыления</vt:lpstr>
      <vt:lpstr>Описание физического распыления</vt:lpstr>
      <vt:lpstr>Классификация механизмов распыления</vt:lpstr>
      <vt:lpstr>Классификация механизмов распыления</vt:lpstr>
      <vt:lpstr>Зависимость коэффициента распыления от атомного номера бомбардируемого иона</vt:lpstr>
      <vt:lpstr>Зависимость коэффициента распыления от атомного номера бомбардируемого иона</vt:lpstr>
      <vt:lpstr>Зависимость коэффициента распыления от энергии ионов</vt:lpstr>
      <vt:lpstr>Зависимость коэффициента распыления от угла падения ионов на поверхность (для аморфных материалов)</vt:lpstr>
      <vt:lpstr>Зависимость коэффициента распыления от угла падения ионов на поверхность (для аморфных материалов)</vt:lpstr>
      <vt:lpstr>Зависимость коэффициента распыления от угла падения ионов на поверхность (для аморфных материалов)</vt:lpstr>
      <vt:lpstr>Зависимость коэффициента распыления от угла падения ионов на поверхность (для кристаллических материалов)</vt:lpstr>
      <vt:lpstr>Чувствительность коэффициента распыления к изменениям температуры</vt:lpstr>
      <vt:lpstr>Распыление многокомпонентных мишеней</vt:lpstr>
      <vt:lpstr>Эволюция поверхности при распылении</vt:lpstr>
      <vt:lpstr>Эволюция поверхности при распылении</vt:lpstr>
      <vt:lpstr> Задачи, связанные с распылением</vt:lpstr>
      <vt:lpstr> Задачи, связанные с распылением</vt:lpstr>
      <vt:lpstr> Задачи, связанные с распылением</vt:lpstr>
      <vt:lpstr> Задачи, связанные с распылением</vt:lpstr>
      <vt:lpstr> Задачи, связанные с распылением</vt:lpstr>
      <vt:lpstr> Задачи, связанные с распылением</vt:lpstr>
      <vt:lpstr>Презентация PowerPoint</vt:lpstr>
      <vt:lpstr>Презентация PowerPoint</vt:lpstr>
      <vt:lpstr> Задачи, связанные с распылением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физического распыления</dc:title>
  <dc:creator>Михаил</dc:creator>
  <cp:lastModifiedBy>Михаил</cp:lastModifiedBy>
  <cp:revision>107</cp:revision>
  <dcterms:created xsi:type="dcterms:W3CDTF">2020-10-26T13:24:52Z</dcterms:created>
  <dcterms:modified xsi:type="dcterms:W3CDTF">2020-11-12T10:22:24Z</dcterms:modified>
</cp:coreProperties>
</file>