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302" r:id="rId4"/>
    <p:sldId id="301" r:id="rId5"/>
    <p:sldId id="303" r:id="rId6"/>
    <p:sldId id="304" r:id="rId7"/>
    <p:sldId id="298" r:id="rId8"/>
    <p:sldId id="310" r:id="rId9"/>
    <p:sldId id="281" r:id="rId10"/>
    <p:sldId id="307" r:id="rId11"/>
    <p:sldId id="308" r:id="rId12"/>
    <p:sldId id="309" r:id="rId13"/>
    <p:sldId id="312" r:id="rId14"/>
    <p:sldId id="315" r:id="rId15"/>
    <p:sldId id="317" r:id="rId16"/>
    <p:sldId id="319" r:id="rId17"/>
    <p:sldId id="318" r:id="rId18"/>
    <p:sldId id="321" r:id="rId19"/>
    <p:sldId id="322" r:id="rId20"/>
    <p:sldId id="323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660"/>
  </p:normalViewPr>
  <p:slideViewPr>
    <p:cSldViewPr showGuides="1">
      <p:cViewPr varScale="1">
        <p:scale>
          <a:sx n="84" d="100"/>
          <a:sy n="84" d="100"/>
        </p:scale>
        <p:origin x="-162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760A-BDD9-4E99-B6A7-BD4D38BA6F5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D02D6-B0D4-4A23-841A-9EC979F15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6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D02D6-B0D4-4A23-841A-9EC979F15C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44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8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5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2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3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1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1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4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5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02BEB-170C-4FF0-9A52-5D239BD0FCEE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3677-08ED-4438-87C1-FF239B80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4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Стали сплавы и так далее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Нечай</a:t>
            </a:r>
            <a:r>
              <a:rPr lang="ru-RU" dirty="0" smtClean="0"/>
              <a:t> АН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8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Углеродистая сталь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706" y="5943600"/>
            <a:ext cx="8953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Углеродистые стали – обыкновенные конструкционные, основной параметр – дешевизна и удовлетворительные свойства. Углеродистые стали мягкие, при охлаждении </a:t>
            </a:r>
            <a:r>
              <a:rPr lang="ru-RU" dirty="0" err="1" smtClean="0"/>
              <a:t>охрупчиваются</a:t>
            </a:r>
            <a:r>
              <a:rPr lang="ru-RU" dirty="0" smtClean="0"/>
              <a:t>, </a:t>
            </a:r>
            <a:r>
              <a:rPr lang="ru-RU" dirty="0" err="1" smtClean="0"/>
              <a:t>корродируют</a:t>
            </a:r>
            <a:r>
              <a:rPr lang="ru-RU" dirty="0" smtClean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3882" y="972235"/>
            <a:ext cx="22045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Литейная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3882" y="1886635"/>
            <a:ext cx="22045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Обыкновенная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3882" y="2801035"/>
            <a:ext cx="22045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Повышенного качества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3882" y="4782235"/>
            <a:ext cx="22045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Низколегированная качественная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52253" y="972235"/>
            <a:ext cx="829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Л1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52253" y="1886635"/>
            <a:ext cx="829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Ст3сп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52253" y="2801035"/>
            <a:ext cx="829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Ст20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52253" y="4782235"/>
            <a:ext cx="829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09Г2С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9169" y="887105"/>
            <a:ext cx="480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Обыкновенная литейная. Литые и сварные конструкции.</a:t>
            </a:r>
            <a:r>
              <a:rPr lang="ru-RU" dirty="0"/>
              <a:t> Дешевая </a:t>
            </a:r>
            <a:r>
              <a:rPr lang="ru-RU" dirty="0" smtClean="0"/>
              <a:t>хорошо обрабатывается.</a:t>
            </a:r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191000" y="1810435"/>
            <a:ext cx="48287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Обыкновенная конструкционная. </a:t>
            </a:r>
          </a:p>
          <a:p>
            <a:r>
              <a:rPr lang="ru-RU" dirty="0" smtClean="0"/>
              <a:t>Дешевая хорошо обрабатывается. </a:t>
            </a:r>
          </a:p>
          <a:p>
            <a:r>
              <a:rPr lang="ru-RU" dirty="0" smtClean="0"/>
              <a:t>У китайцев используется Ст0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67202" y="2807308"/>
            <a:ext cx="4621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Конструкционная, повышенное качество. </a:t>
            </a:r>
            <a:endParaRPr lang="ru-RU" dirty="0"/>
          </a:p>
          <a:p>
            <a:r>
              <a:rPr lang="ru-RU" dirty="0"/>
              <a:t>Дешевая хорошо обрабатывается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51358" y="4763869"/>
            <a:ext cx="48767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Марганцевая, повышенное </a:t>
            </a:r>
            <a:r>
              <a:rPr lang="ru-RU" dirty="0"/>
              <a:t>качество</a:t>
            </a:r>
            <a:r>
              <a:rPr lang="ru-RU" dirty="0" smtClean="0"/>
              <a:t>, материал обечаек, сосудов, </a:t>
            </a:r>
            <a:r>
              <a:rPr lang="ru-RU" dirty="0"/>
              <a:t>хорошо обрабатывается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8600" y="3791635"/>
            <a:ext cx="2209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Повышенного качества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752253" y="3791635"/>
            <a:ext cx="829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Ст45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267202" y="3791635"/>
            <a:ext cx="4621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Метизная, повышенное качество. </a:t>
            </a:r>
            <a:endParaRPr lang="ru-RU" dirty="0"/>
          </a:p>
          <a:p>
            <a:r>
              <a:rPr lang="ru-RU" dirty="0"/>
              <a:t>Дешевая хорошо </a:t>
            </a:r>
            <a:r>
              <a:rPr lang="ru-RU" dirty="0" smtClean="0"/>
              <a:t>обрабатывается.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7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Слаболегированная сталь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987" y="5867400"/>
            <a:ext cx="8953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Слаболегированные стали – конструкционные с улучшенными параметрами, баланс дешевизны и хороших свойств. Стали износостойкие, ударно-вязкие, </a:t>
            </a:r>
            <a:r>
              <a:rPr lang="ru-RU" dirty="0" err="1" smtClean="0"/>
              <a:t>корродируют</a:t>
            </a:r>
            <a:r>
              <a:rPr lang="ru-RU" dirty="0" smtClean="0"/>
              <a:t>. </a:t>
            </a:r>
            <a:r>
              <a:rPr lang="ru-RU" dirty="0" err="1" smtClean="0"/>
              <a:t>Термообрабатываются</a:t>
            </a:r>
            <a:r>
              <a:rPr lang="ru-RU" dirty="0" smtClean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1676400"/>
            <a:ext cx="2133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Конструкционная хромистая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52253" y="1676400"/>
            <a:ext cx="140630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20Х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82561" y="160020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Повышенная прочность и износостойкость. Втулки, шпиндели. Хорошо обрабатывается.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8600" y="2590800"/>
            <a:ext cx="2133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Конструкционная хромистая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752253" y="2590800"/>
            <a:ext cx="140630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40Х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572000" y="250567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Повышенная прочность и износостойкость. Шестерни, </a:t>
            </a:r>
            <a:r>
              <a:rPr lang="ru-RU" dirty="0" err="1" smtClean="0"/>
              <a:t>коленвалы</a:t>
            </a:r>
            <a:r>
              <a:rPr lang="ru-RU" dirty="0" smtClean="0"/>
              <a:t>. Хорошо обрабатывается.</a:t>
            </a: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8600" y="3505200"/>
            <a:ext cx="2209800" cy="9144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Конструкционная высококачественная хромистая</a:t>
            </a: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719811" y="3657600"/>
            <a:ext cx="14387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38Х2МЮА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582561" y="365760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Большая прочность, твердость и износостойкость. Цилиндры, плунжеры. Хорошо обрабатывается.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9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Легированная сталь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98" y="6010870"/>
            <a:ext cx="91192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Легированные стали – стали с особыми условиями эксплуатации, основной параметр –  специальные свойства. Легированные стали твердые, вязкие, </a:t>
            </a:r>
            <a:r>
              <a:rPr lang="ru-RU" dirty="0"/>
              <a:t>требуют </a:t>
            </a:r>
            <a:r>
              <a:rPr lang="ru-RU" dirty="0" smtClean="0"/>
              <a:t>термообработки, </a:t>
            </a:r>
            <a:r>
              <a:rPr lang="ru-RU" dirty="0" err="1" smtClean="0"/>
              <a:t>хрупчиваются</a:t>
            </a:r>
            <a:r>
              <a:rPr lang="ru-RU" dirty="0" smtClean="0"/>
              <a:t> при неправильной термообработке, </a:t>
            </a:r>
            <a:r>
              <a:rPr lang="ru-RU" dirty="0" err="1" smtClean="0"/>
              <a:t>корродируют</a:t>
            </a:r>
            <a:r>
              <a:rPr lang="ru-RU" dirty="0" smtClean="0"/>
              <a:t>, плохо варятся.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6858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Легированная конструкционная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25146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Хромистая коррозионностойкая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43434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Никелевая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90800" y="685800"/>
            <a:ext cx="11339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12Х2Н4А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90800" y="2514600"/>
            <a:ext cx="11339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20Х13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90800" y="4343400"/>
            <a:ext cx="11339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0Н9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34451" y="524470"/>
            <a:ext cx="51095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Цементируемый мартенсит. Особо ответственные детали. Шестерни, валы. Особая термообработка, </a:t>
            </a:r>
            <a:r>
              <a:rPr lang="ru-RU" dirty="0" err="1" smtClean="0"/>
              <a:t>корродирует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037091" y="2357735"/>
            <a:ext cx="51069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Мартенсит. Материалы с повышенными ударными нагрузками, </a:t>
            </a:r>
            <a:r>
              <a:rPr lang="ru-RU" dirty="0" err="1" smtClean="0"/>
              <a:t>особопрочные</a:t>
            </a:r>
            <a:r>
              <a:rPr lang="ru-RU" dirty="0" smtClean="0"/>
              <a:t> метизы. Плохо обрабатывается, вариться.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51991" y="5096470"/>
            <a:ext cx="50755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Стареющий аустенит. Ответственные детали, жаропрочная, криогенная. Отличные свойства, </a:t>
            </a:r>
            <a:r>
              <a:rPr lang="ru-RU" dirty="0" err="1" smtClean="0"/>
              <a:t>необрабатывается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52400" y="3429000"/>
            <a:ext cx="225204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Высокопрочная хромоникелевая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590800" y="3429000"/>
            <a:ext cx="11339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07Х16Н6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37091" y="3281064"/>
            <a:ext cx="5090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Аустенит-мартенсит. Особо ответственные конструкционные элементы. Криогенная, удовлетворительно обрабатывается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52400" y="16002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Легированная конструкционная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590800" y="1600200"/>
            <a:ext cx="11339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20ХН3А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37091" y="144780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Цементируемый мартенсит. Особо ответственные детали. Шестерни, валы. Особая термообработка, </a:t>
            </a:r>
            <a:r>
              <a:rPr lang="ru-RU" dirty="0" err="1" smtClean="0"/>
              <a:t>корродирует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52400" y="5205112"/>
            <a:ext cx="172091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Нержавеющая стареющая</a:t>
            </a: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057400" y="5210393"/>
            <a:ext cx="175259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18Х15Н24В15ТР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034451" y="4306669"/>
            <a:ext cx="5093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Конструкционная, криогенная, средние свойства, отлично обрабатывается.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Нержавеющая сталь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99" y="5934670"/>
            <a:ext cx="8953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Нержавеющие стали – хромоникелевый аустенит, конструкционные стали с особыми условиями эксплуатации, основной параметр –  специальные свойства. Нержавеющие стали вязкие, хорошо обрабатываются, варятся.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199" y="1143000"/>
            <a:ext cx="251460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Нержавеющая </a:t>
            </a:r>
            <a:r>
              <a:rPr lang="ru-RU" dirty="0" err="1" smtClean="0"/>
              <a:t>аустенитная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" y="3251010"/>
            <a:ext cx="2514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Нержавеющая </a:t>
            </a:r>
            <a:r>
              <a:rPr lang="ru-RU" dirty="0" err="1" smtClean="0"/>
              <a:t>экономнолегированная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52253" y="1143000"/>
            <a:ext cx="1591146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12Х18Н9Т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52253" y="3266854"/>
            <a:ext cx="1591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10Х14Г14Н4Т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990600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Аустенит. Ответственные конструкционные детали. Отлично обрабатывается, варится. Немагнитна.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572000" y="3214278"/>
            <a:ext cx="4495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Дешевый аналог 12Х18Н10Т, менее прочна, пластична, </a:t>
            </a:r>
            <a:r>
              <a:rPr lang="ru-RU" dirty="0" err="1" smtClean="0"/>
              <a:t>ударновязка</a:t>
            </a:r>
            <a:r>
              <a:rPr lang="ru-RU" dirty="0" smtClean="0"/>
              <a:t>. 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6200" y="4322275"/>
            <a:ext cx="2514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Стабильная </a:t>
            </a:r>
            <a:r>
              <a:rPr lang="ru-RU" dirty="0" err="1" smtClean="0"/>
              <a:t>аустенитная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752253" y="4343400"/>
            <a:ext cx="1591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03Х20Н16АГ6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572000" y="4114800"/>
            <a:ext cx="45318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Стабильный аустенит, аналог 12Х18Н10Т. Особо ответственные сверх низкотемпературные конструкционные элементы. 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6199" y="2184210"/>
            <a:ext cx="251460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Нержавеющая </a:t>
            </a:r>
            <a:r>
              <a:rPr lang="ru-RU" dirty="0" err="1" smtClean="0"/>
              <a:t>аустенитная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752252" y="2184210"/>
            <a:ext cx="15911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04Х18Н10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571999" y="2057400"/>
            <a:ext cx="45704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Аустенит. Аналог, но более вязкая чем 12Х18Н10Т. Ответственные детали при низких температурах.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0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Специальная сталь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685800"/>
            <a:ext cx="23282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Инструментальная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5788" y="2667000"/>
            <a:ext cx="230486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Жаростойкая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4800600"/>
            <a:ext cx="232824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Железо-никелевый сплав (инвар)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667000" y="685800"/>
            <a:ext cx="13570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У12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67000" y="2667000"/>
            <a:ext cx="1357076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4Х18Н25С2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67001" y="4800600"/>
            <a:ext cx="1357074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36НХ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14800" y="6858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Углеродистая. Очень твердая, хрупкая, не обрабатываются, не любят нагрев.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113291" y="2527611"/>
            <a:ext cx="5030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Жаропрочная высоколегированная. Рабочая температура до 1000С. Плохо обрабатывается, вариться.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94807" y="5634335"/>
            <a:ext cx="50755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Железо, часто с серой/кремнием, холоднокатаная. </a:t>
            </a:r>
            <a:r>
              <a:rPr lang="ru-RU" dirty="0" err="1" smtClean="0"/>
              <a:t>Корродирует</a:t>
            </a:r>
            <a:r>
              <a:rPr lang="ru-RU" dirty="0" smtClean="0"/>
              <a:t>, очень мягкая, обработка меняет магнитные свойства.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52401" y="3733800"/>
            <a:ext cx="23282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Износостойкая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67000" y="3733800"/>
            <a:ext cx="13570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110Г13Л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113291" y="3572470"/>
            <a:ext cx="5030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Высокомарганцевая. Очень устойчива к истиранию, броневая. Литьевая, плохо обрабатывается.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52400" y="1676400"/>
            <a:ext cx="230486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Быстрорежущая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667001" y="1676400"/>
            <a:ext cx="1357074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Р6М5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114800" y="152400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Вольфрамовый композит. Очень твердая, теплостойкая, обрабатывается специальным образом.</a:t>
            </a: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52401" y="5791200"/>
            <a:ext cx="23282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Магнитомягкая</a:t>
            </a:r>
            <a:endParaRPr lang="en-US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667000" y="5791200"/>
            <a:ext cx="13570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1211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051991" y="4648200"/>
            <a:ext cx="50158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Малое линейное расширение, конструкционная, криогенная, плохонькие свойства, отлично обрабатывается, </a:t>
            </a:r>
            <a:r>
              <a:rPr lang="ru-RU" dirty="0" err="1" smtClean="0"/>
              <a:t>корродирует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Алюминиевые сплавы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19673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Дюралюмин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8599" y="4100900"/>
            <a:ext cx="225204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Алюмомагний</a:t>
            </a:r>
            <a:endParaRPr lang="ru-RU" dirty="0" smtClean="0"/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мангалий</a:t>
            </a:r>
            <a:r>
              <a:rPr lang="ru-RU" dirty="0" smtClean="0"/>
              <a:t>)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67001" y="1967300"/>
            <a:ext cx="106340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Д16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72659" y="4100900"/>
            <a:ext cx="10577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АМг4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058027" y="1967300"/>
            <a:ext cx="5030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Al-Cu-Mg</a:t>
            </a:r>
            <a:r>
              <a:rPr lang="ru-RU" dirty="0" smtClean="0"/>
              <a:t>. Сравнительно прочны. Конструкционный материал авиации.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8600" y="30341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АМЦ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72659" y="3034100"/>
            <a:ext cx="10577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АМц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37091" y="3034100"/>
            <a:ext cx="5030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Al-</a:t>
            </a:r>
            <a:r>
              <a:rPr lang="en-US" dirty="0" err="1" smtClean="0"/>
              <a:t>Mn</a:t>
            </a:r>
            <a:r>
              <a:rPr lang="en-US" dirty="0" smtClean="0"/>
              <a:t>. </a:t>
            </a:r>
            <a:r>
              <a:rPr lang="ru-RU" dirty="0" smtClean="0"/>
              <a:t>Детали изготавливаемые штамповкой. </a:t>
            </a:r>
            <a:r>
              <a:rPr lang="ru-RU" dirty="0" err="1" smtClean="0"/>
              <a:t>Малопрочен</a:t>
            </a:r>
            <a:r>
              <a:rPr lang="ru-RU" dirty="0" smtClean="0"/>
              <a:t>, криогенный материал.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8600" y="900500"/>
            <a:ext cx="22520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Силумин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672659" y="904965"/>
            <a:ext cx="10577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АК12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999744" y="609600"/>
            <a:ext cx="5144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Al-Si</a:t>
            </a:r>
            <a:r>
              <a:rPr lang="ru-RU" dirty="0" smtClean="0"/>
              <a:t>. Литейный. </a:t>
            </a:r>
            <a:r>
              <a:rPr lang="ru-RU" dirty="0" err="1" smtClean="0"/>
              <a:t>Слабонагруженый</a:t>
            </a:r>
            <a:r>
              <a:rPr lang="ru-RU" dirty="0" smtClean="0"/>
              <a:t> конструкционный материал. Сравнительно прочен и износоустойчив, хрупок, Хуже </a:t>
            </a:r>
            <a:r>
              <a:rPr lang="ru-RU" dirty="0" err="1" smtClean="0"/>
              <a:t>дюралюмина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003141" y="4077574"/>
            <a:ext cx="52593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Al-Mg</a:t>
            </a:r>
            <a:r>
              <a:rPr lang="ru-RU" dirty="0" smtClean="0"/>
              <a:t>. </a:t>
            </a:r>
            <a:r>
              <a:rPr lang="ru-RU" dirty="0" err="1" smtClean="0"/>
              <a:t>Малопрочны</a:t>
            </a:r>
            <a:r>
              <a:rPr lang="ru-RU" dirty="0" smtClean="0"/>
              <a:t>, пластичны. Слабонагруженные конструкционные сплавы.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Алюминиевые сплавы – мягкие и легкие, легко обрабатываются, сложно варятся. Легкоплавкие, </a:t>
            </a:r>
            <a:r>
              <a:rPr lang="ru-RU" dirty="0" err="1" smtClean="0"/>
              <a:t>коррозионно</a:t>
            </a:r>
            <a:r>
              <a:rPr lang="ru-RU" dirty="0" smtClean="0"/>
              <a:t> стойки.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28599" y="5167700"/>
            <a:ext cx="225204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Сплав АД</a:t>
            </a: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672659" y="5167700"/>
            <a:ext cx="10577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АД31</a:t>
            </a: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922789" y="5029200"/>
            <a:ext cx="52593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Al-Mg</a:t>
            </a:r>
            <a:r>
              <a:rPr lang="ru-RU" dirty="0" smtClean="0"/>
              <a:t>-</a:t>
            </a:r>
            <a:r>
              <a:rPr lang="en-US" dirty="0" smtClean="0"/>
              <a:t>Si</a:t>
            </a:r>
            <a:r>
              <a:rPr lang="ru-RU" dirty="0" smtClean="0"/>
              <a:t>. Прочны, криогенный материал, пластичны. Нагруженные конструкционные сплавы.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Медные сплавы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2166497"/>
            <a:ext cx="2224134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Латунь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4287395"/>
            <a:ext cx="222413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Алюминиевая бронза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56850" y="2166497"/>
            <a:ext cx="9313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Л63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56850" y="4267200"/>
            <a:ext cx="186275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БрАЖМц10-3-1,5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879411" y="2057400"/>
            <a:ext cx="52093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Cu-Zn</a:t>
            </a:r>
            <a:r>
              <a:rPr lang="ru-RU" dirty="0" smtClean="0"/>
              <a:t>. Повышенная прочность в сравнении с медью. Конструкционный, метизный материал. Коррозионностоек.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52399" y="3200400"/>
            <a:ext cx="222413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Оловяная</a:t>
            </a:r>
            <a:r>
              <a:rPr lang="ru-RU" dirty="0" smtClean="0"/>
              <a:t> бронза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556851" y="3200400"/>
            <a:ext cx="931374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БрОФ4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886200" y="3048000"/>
            <a:ext cx="5095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Cu-Sn. </a:t>
            </a:r>
            <a:r>
              <a:rPr lang="ru-RU" dirty="0" smtClean="0"/>
              <a:t>Более прочны чем латуни. Криогенный материал, </a:t>
            </a:r>
            <a:r>
              <a:rPr lang="ru-RU" dirty="0" err="1" smtClean="0"/>
              <a:t>антифрикционен</a:t>
            </a:r>
            <a:r>
              <a:rPr lang="ru-RU" dirty="0" smtClean="0"/>
              <a:t>. Конструкционный</a:t>
            </a:r>
            <a:r>
              <a:rPr lang="ru-RU" dirty="0"/>
              <a:t>, метизный материал. </a:t>
            </a:r>
            <a:r>
              <a:rPr lang="ru-RU" dirty="0" smtClean="0"/>
              <a:t>Коррозионностоек.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52400" y="1137781"/>
            <a:ext cx="222413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Медь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556850" y="1142246"/>
            <a:ext cx="9313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М0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879410" y="762000"/>
            <a:ext cx="52257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Чистая медь. Конструкционный материал, криогенный. Вязкий, пластичный, сравнительно прочный материал. Коррозионностоек. Очень хорошо обрабатывается, варится. 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581619" y="4230469"/>
            <a:ext cx="4409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Cu-Al-Fe</a:t>
            </a:r>
            <a:r>
              <a:rPr lang="ru-RU" dirty="0" smtClean="0"/>
              <a:t>-</a:t>
            </a:r>
            <a:r>
              <a:rPr lang="en-US" dirty="0" err="1" smtClean="0"/>
              <a:t>Mn</a:t>
            </a:r>
            <a:r>
              <a:rPr lang="ru-RU" dirty="0" smtClean="0"/>
              <a:t>. Повышенная прочность. </a:t>
            </a:r>
            <a:r>
              <a:rPr lang="ru-RU" dirty="0" err="1" smtClean="0"/>
              <a:t>Антифрикционен</a:t>
            </a:r>
            <a:r>
              <a:rPr lang="ru-RU" dirty="0" smtClean="0"/>
              <a:t>. Монетный сплав.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Медные сплавы – пластичные, вязкие, антифрикционные, легко обрабатываются, варятся. </a:t>
            </a:r>
            <a:r>
              <a:rPr lang="ru-RU" dirty="0" err="1" smtClean="0"/>
              <a:t>Коррозионно</a:t>
            </a:r>
            <a:r>
              <a:rPr lang="ru-RU" dirty="0" smtClean="0"/>
              <a:t> стойки.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52400" y="5334000"/>
            <a:ext cx="222413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Бериллиевая бронза</a:t>
            </a: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514600" y="5334000"/>
            <a:ext cx="97362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БрБ-2</a:t>
            </a: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879410" y="5334000"/>
            <a:ext cx="52593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Cu-Be</a:t>
            </a:r>
            <a:r>
              <a:rPr lang="ru-RU" dirty="0" smtClean="0"/>
              <a:t>. Повышенная упругость, прочность, </a:t>
            </a:r>
            <a:r>
              <a:rPr lang="ru-RU" dirty="0" err="1" smtClean="0"/>
              <a:t>антифрикционен</a:t>
            </a:r>
            <a:r>
              <a:rPr lang="ru-RU" dirty="0" smtClean="0"/>
              <a:t>. Пружины и упругие элементы.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Титановые сплавы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2819400"/>
            <a:ext cx="23622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Среднепрочный титан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67001" y="2819400"/>
            <a:ext cx="121919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ВТ5-1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114800" y="2782669"/>
            <a:ext cx="4112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Ti</a:t>
            </a:r>
            <a:r>
              <a:rPr lang="en-US" dirty="0" smtClean="0"/>
              <a:t>-Al-Sn</a:t>
            </a:r>
            <a:r>
              <a:rPr lang="ru-RU" dirty="0" smtClean="0"/>
              <a:t>. Аналог ВТ1 но прочнее. Материал обечаек и сосудов.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28600" y="4419600"/>
            <a:ext cx="23622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Высокопрочный титан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67001" y="4419600"/>
            <a:ext cx="121919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ВТ6</a:t>
            </a:r>
          </a:p>
          <a:p>
            <a:pPr algn="ctr"/>
            <a:r>
              <a:rPr lang="ru-RU" b="1" dirty="0" smtClean="0"/>
              <a:t>ВТ22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17474" y="4124235"/>
            <a:ext cx="51265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Прочность сравнима с прочностью стали. Детали изготавливаемые штамповкой. Криогенный материал.</a:t>
            </a:r>
            <a:r>
              <a:rPr lang="ru-RU" dirty="0"/>
              <a:t> Материал </a:t>
            </a:r>
            <a:r>
              <a:rPr lang="ru-RU" dirty="0" smtClean="0"/>
              <a:t>конструкций, обечаек </a:t>
            </a:r>
            <a:r>
              <a:rPr lang="ru-RU" dirty="0"/>
              <a:t>и сосудов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8599" y="1219200"/>
            <a:ext cx="236220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Технический титан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667001" y="1223665"/>
            <a:ext cx="1219199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ВТ1-0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57460" y="1227675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Конструкционный материал, штампуется. Прочность не высокая, криогенный материал.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Титановые сплавы – легкие и сравнительно </a:t>
            </a:r>
            <a:r>
              <a:rPr lang="ru-RU" dirty="0" err="1" smtClean="0"/>
              <a:t>малопрочные</a:t>
            </a:r>
            <a:r>
              <a:rPr lang="ru-RU" dirty="0" smtClean="0"/>
              <a:t>, пластичные и вязкие, легко обрабатываются, не варятся. Очень </a:t>
            </a:r>
            <a:r>
              <a:rPr lang="ru-RU" dirty="0" err="1" smtClean="0"/>
              <a:t>коррозионно</a:t>
            </a:r>
            <a:r>
              <a:rPr lang="ru-RU" dirty="0" smtClean="0"/>
              <a:t> стойки.</a:t>
            </a:r>
          </a:p>
        </p:txBody>
      </p:sp>
    </p:spTree>
    <p:extLst>
      <p:ext uri="{BB962C8B-B14F-4D97-AF65-F5344CB8AC3E}">
        <p14:creationId xmlns:p14="http://schemas.microsoft.com/office/powerpoint/2010/main" val="152027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Термопластичные пластики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7324" y="2129136"/>
            <a:ext cx="20362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Полистирол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6200" y="4719439"/>
            <a:ext cx="20574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Фторполимеры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30926" y="2052935"/>
            <a:ext cx="1806165" cy="7664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Обычный</a:t>
            </a:r>
          </a:p>
          <a:p>
            <a:pPr algn="ctr"/>
            <a:r>
              <a:rPr lang="ru-RU" dirty="0" smtClean="0"/>
              <a:t>Ударопрочный</a:t>
            </a:r>
          </a:p>
          <a:p>
            <a:pPr algn="ctr"/>
            <a:r>
              <a:rPr lang="ru-RU" dirty="0" smtClean="0"/>
              <a:t>АБС-композит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230926" y="4706096"/>
            <a:ext cx="180616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Фторопласт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49849" y="1972271"/>
            <a:ext cx="4817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Малопрочные</a:t>
            </a:r>
            <a:r>
              <a:rPr lang="ru-RU" dirty="0"/>
              <a:t> конструкционные элементы. </a:t>
            </a:r>
            <a:r>
              <a:rPr lang="ru-RU" dirty="0" smtClean="0"/>
              <a:t>Жесткий материал, склонен к растрескиванию, диэлектрик.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7324" y="3429000"/>
            <a:ext cx="2036276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Поливинилхлорид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230927" y="3352800"/>
            <a:ext cx="1806164" cy="762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Винипласт</a:t>
            </a:r>
          </a:p>
          <a:p>
            <a:pPr algn="ctr"/>
            <a:r>
              <a:rPr lang="ru-RU" b="1" dirty="0" smtClean="0"/>
              <a:t>Перхлорвиниловые смолы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113291" y="3267670"/>
            <a:ext cx="5030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Малопрочные</a:t>
            </a:r>
            <a:r>
              <a:rPr lang="ru-RU" dirty="0" smtClean="0"/>
              <a:t> трубы, обечайки. Химически и коррозионностоек. </a:t>
            </a:r>
            <a:r>
              <a:rPr lang="ru-RU" dirty="0" err="1" smtClean="0"/>
              <a:t>Коррозионно</a:t>
            </a:r>
            <a:r>
              <a:rPr lang="ru-RU" dirty="0" smtClean="0"/>
              <a:t> стоек. Химическое машиностроение.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7325" y="990599"/>
            <a:ext cx="20362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Полиолефины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230927" y="912166"/>
            <a:ext cx="1802768" cy="7664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Полиэтилен</a:t>
            </a:r>
          </a:p>
          <a:p>
            <a:pPr algn="ctr"/>
            <a:r>
              <a:rPr lang="ru-RU" dirty="0" smtClean="0"/>
              <a:t>Полипропилен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157050" y="833733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Малопрочные</a:t>
            </a:r>
            <a:r>
              <a:rPr lang="ru-RU" dirty="0" smtClean="0"/>
              <a:t> конструкционные элементы. Мягкий материал. Устойчив к ударам, коррозионностоек, диэлектрик.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069533" y="4549231"/>
            <a:ext cx="49982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Криогенный материал. </a:t>
            </a:r>
            <a:r>
              <a:rPr lang="ru-RU" dirty="0" err="1" smtClean="0"/>
              <a:t>Малопрочен</a:t>
            </a:r>
            <a:r>
              <a:rPr lang="ru-RU" dirty="0" smtClean="0"/>
              <a:t>, пластичен, текуч. Слабонагруженные конструкционные элементы. Очень стоек химически. </a:t>
            </a:r>
            <a:r>
              <a:rPr lang="ru-RU" dirty="0" err="1" smtClean="0"/>
              <a:t>Антифрикционен</a:t>
            </a:r>
            <a:r>
              <a:rPr lang="ru-RU" dirty="0" smtClean="0"/>
              <a:t>. Диэлектрик.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Термопластичные пластики – мягкие и легкие, легко обрабатываются. Легкоплавкие, </a:t>
            </a:r>
            <a:r>
              <a:rPr lang="ru-RU" dirty="0" err="1" smtClean="0"/>
              <a:t>коррозионно</a:t>
            </a:r>
            <a:r>
              <a:rPr lang="ru-RU" dirty="0" smtClean="0"/>
              <a:t> стойки, диэлектрики.</a:t>
            </a:r>
          </a:p>
        </p:txBody>
      </p:sp>
    </p:spTree>
    <p:extLst>
      <p:ext uri="{BB962C8B-B14F-4D97-AF65-F5344CB8AC3E}">
        <p14:creationId xmlns:p14="http://schemas.microsoft.com/office/powerpoint/2010/main" val="338902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Термореактивные пластики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7325" y="2153102"/>
            <a:ext cx="180032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Эпоксидный полимер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325" y="4567039"/>
            <a:ext cx="180032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Углепластик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33600" y="2052935"/>
            <a:ext cx="1371601" cy="7664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ЭД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133601" y="4495800"/>
            <a:ext cx="1371600" cy="838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УКН</a:t>
            </a:r>
          </a:p>
          <a:p>
            <a:pPr algn="ctr"/>
            <a:r>
              <a:rPr lang="ru-RU" dirty="0" smtClean="0"/>
              <a:t>КМУ-4</a:t>
            </a:r>
          </a:p>
          <a:p>
            <a:pPr algn="ctr"/>
            <a:r>
              <a:rPr lang="ru-RU" dirty="0" err="1"/>
              <a:t>К</a:t>
            </a:r>
            <a:r>
              <a:rPr lang="ru-RU" dirty="0" err="1" smtClean="0"/>
              <a:t>евлар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069533" y="1996237"/>
            <a:ext cx="50744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Прочные и особо прочные </a:t>
            </a:r>
            <a:r>
              <a:rPr lang="ru-RU" dirty="0"/>
              <a:t>конструкционные элементы. </a:t>
            </a:r>
            <a:r>
              <a:rPr lang="ru-RU" dirty="0" smtClean="0"/>
              <a:t>Жесткий материал, склонен к растрескиванию, диэлектрик.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7324" y="3352800"/>
            <a:ext cx="180032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Стеклопластик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133600" y="3276600"/>
            <a:ext cx="1371601" cy="762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СВАМ</a:t>
            </a:r>
          </a:p>
          <a:p>
            <a:pPr algn="ctr"/>
            <a:r>
              <a:rPr lang="ru-RU" b="1" dirty="0" smtClean="0"/>
              <a:t>АГ-4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46899" y="3392269"/>
            <a:ext cx="5030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Высокая прочность. Легкость, склонность к расслоению, не обрабатывается.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7325" y="990599"/>
            <a:ext cx="180032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Фенопласт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133600" y="912166"/>
            <a:ext cx="1371601" cy="7664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Бакелит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114800" y="83820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Прочные конструкционные элементы. Мягкий материал. Устойчив к ударам, коррозионностоек, диэлектрик.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Термореактивные </a:t>
            </a:r>
            <a:r>
              <a:rPr lang="ru-RU" dirty="0" smtClean="0"/>
              <a:t>пластики – жесткие и легкие, легко обрабатываются. </a:t>
            </a:r>
            <a:r>
              <a:rPr lang="ru-RU" dirty="0" err="1"/>
              <a:t>К</a:t>
            </a:r>
            <a:r>
              <a:rPr lang="ru-RU" dirty="0" err="1" smtClean="0"/>
              <a:t>оррозионно</a:t>
            </a:r>
            <a:r>
              <a:rPr lang="ru-RU" dirty="0" smtClean="0"/>
              <a:t> </a:t>
            </a:r>
            <a:r>
              <a:rPr lang="ru-RU" dirty="0" smtClean="0"/>
              <a:t>стойки, диэлектрики.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069533" y="4626185"/>
            <a:ext cx="5030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Высокая прочность. Легкость, склонность к расслоению, не обрабатывается.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19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доклада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Прочность конструкций</a:t>
            </a:r>
          </a:p>
          <a:p>
            <a:r>
              <a:rPr lang="ru-RU" dirty="0" smtClean="0"/>
              <a:t>Чугуны</a:t>
            </a:r>
          </a:p>
          <a:p>
            <a:r>
              <a:rPr lang="ru-RU" dirty="0" smtClean="0"/>
              <a:t>Стали</a:t>
            </a:r>
          </a:p>
          <a:p>
            <a:r>
              <a:rPr lang="ru-RU" dirty="0" smtClean="0"/>
              <a:t>Легированные стали</a:t>
            </a:r>
          </a:p>
          <a:p>
            <a:r>
              <a:rPr lang="ru-RU" dirty="0" smtClean="0"/>
              <a:t>Нержавеющие стали</a:t>
            </a:r>
          </a:p>
          <a:p>
            <a:r>
              <a:rPr lang="ru-RU" dirty="0" smtClean="0"/>
              <a:t>Цветные металлы</a:t>
            </a:r>
          </a:p>
          <a:p>
            <a:r>
              <a:rPr lang="ru-RU" dirty="0" smtClean="0"/>
              <a:t>Пластмассы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64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Резины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6924" y="1828801"/>
            <a:ext cx="22648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Морозостойкие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6924" y="4114801"/>
            <a:ext cx="2264876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Диэлектрические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810000" y="1916669"/>
            <a:ext cx="50744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Специальный каучук, эксплуатация ниже -60 С.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06924" y="2971801"/>
            <a:ext cx="2264876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Химически стойкие</a:t>
            </a:r>
            <a:endParaRPr lang="en-US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810000" y="3124201"/>
            <a:ext cx="50307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основе силоксанов.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06924" y="762000"/>
            <a:ext cx="2264875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Общего назначения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810000" y="801470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Бутадиеновый каучук, наполнитель – как правило углерод.</a:t>
            </a: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669" y="6165502"/>
            <a:ext cx="8953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Резины – допускают значительную деформацию, применяются как уплотняющие элементы.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810000" y="4203731"/>
            <a:ext cx="50307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Специальный </a:t>
            </a:r>
            <a:r>
              <a:rPr lang="ru-RU" dirty="0" err="1" smtClean="0"/>
              <a:t>неуглеродный</a:t>
            </a:r>
            <a:r>
              <a:rPr lang="ru-RU" dirty="0" smtClean="0"/>
              <a:t> наполнитель.</a:t>
            </a:r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06923" y="5181601"/>
            <a:ext cx="226487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Электропроводящие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810000" y="5257801"/>
            <a:ext cx="50307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Углеродный наполнитель.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2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7660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98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/>
              <a:t>Т</a:t>
            </a:r>
            <a:r>
              <a:rPr lang="ru-RU" dirty="0" smtClean="0"/>
              <a:t>вердость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97" y="1752600"/>
            <a:ext cx="8077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3516" y="838201"/>
            <a:ext cx="8538083" cy="9906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Твердость – способность материалу сопротивляться внедрению </a:t>
            </a:r>
            <a:r>
              <a:rPr lang="ru-RU" sz="2400" dirty="0" err="1" smtClean="0"/>
              <a:t>индентора</a:t>
            </a:r>
            <a:r>
              <a:rPr lang="ru-RU" sz="2400" dirty="0" smtClean="0"/>
              <a:t>.</a:t>
            </a:r>
            <a:endParaRPr lang="en-US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5904131"/>
            <a:ext cx="838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Обозначения твердости по </a:t>
            </a:r>
            <a:r>
              <a:rPr lang="ru-RU" dirty="0" err="1" smtClean="0"/>
              <a:t>Бринелю</a:t>
            </a:r>
            <a:r>
              <a:rPr lang="ru-RU" dirty="0" smtClean="0"/>
              <a:t> </a:t>
            </a:r>
            <a:r>
              <a:rPr lang="en-US" dirty="0" smtClean="0"/>
              <a:t>HB; </a:t>
            </a:r>
            <a:r>
              <a:rPr lang="ru-RU" dirty="0" smtClean="0"/>
              <a:t>по </a:t>
            </a:r>
            <a:r>
              <a:rPr lang="ru-RU" dirty="0" err="1" smtClean="0"/>
              <a:t>Роквеллу</a:t>
            </a:r>
            <a:r>
              <a:rPr lang="ru-RU" dirty="0" smtClean="0"/>
              <a:t> </a:t>
            </a:r>
            <a:r>
              <a:rPr lang="en-US" dirty="0" smtClean="0"/>
              <a:t>HR;</a:t>
            </a:r>
            <a:r>
              <a:rPr lang="ru-RU" dirty="0" smtClean="0"/>
              <a:t> по </a:t>
            </a:r>
            <a:r>
              <a:rPr lang="ru-RU" dirty="0" err="1" smtClean="0"/>
              <a:t>Виккерсу</a:t>
            </a:r>
            <a:r>
              <a:rPr lang="ru-RU" dirty="0" smtClean="0"/>
              <a:t> </a:t>
            </a:r>
            <a:r>
              <a:rPr lang="en-US" dirty="0" smtClean="0"/>
              <a:t>HV;</a:t>
            </a:r>
            <a:endParaRPr lang="ru-RU" dirty="0" smtClean="0"/>
          </a:p>
          <a:p>
            <a:r>
              <a:rPr lang="ru-RU" dirty="0" smtClean="0"/>
              <a:t>Твердые материалы меньше деформируются и обладают меньшим коэффициентом линейного расширения.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36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06362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Прочность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" y="4560332"/>
            <a:ext cx="5410216" cy="2297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34925" y="1199313"/>
            <a:ext cx="6477000" cy="271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259" y="4191000"/>
            <a:ext cx="4755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ru-RU" baseline="-25000" dirty="0" smtClean="0"/>
              <a:t>т</a:t>
            </a:r>
            <a:r>
              <a:rPr lang="ru-RU" dirty="0" smtClean="0"/>
              <a:t> – предел текучести, В – предел прочности </a:t>
            </a:r>
            <a:endParaRPr lang="en-US" dirty="0"/>
          </a:p>
        </p:txBody>
      </p:sp>
      <p:sp>
        <p:nvSpPr>
          <p:cNvPr id="5" name="AutoShape 6" descr="Материаловедение и технология конструкционных материал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Материаловедение и технология конструкционных материалов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009" y="1112222"/>
            <a:ext cx="2459791" cy="2773978"/>
          </a:xfrm>
          <a:prstGeom prst="rect">
            <a:avLst/>
          </a:prstGeom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4925" y="3886200"/>
            <a:ext cx="92236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l-GR" altLang="en-US" dirty="0" smtClean="0">
                <a:solidFill>
                  <a:srgbClr val="202122"/>
                </a:solidFill>
              </a:rPr>
              <a:t>σ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=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F/A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lang="el-GR" altLang="en-US" dirty="0" smtClean="0">
                <a:solidFill>
                  <a:srgbClr val="202122"/>
                </a:solidFill>
              </a:rPr>
              <a:t>σ</a:t>
            </a:r>
            <a:r>
              <a:rPr lang="en-US" altLang="en-US" dirty="0" smtClean="0">
                <a:solidFill>
                  <a:srgbClr val="202122"/>
                </a:solidFill>
              </a:rPr>
              <a:t> – </a:t>
            </a:r>
            <a:r>
              <a:rPr lang="ru-RU" altLang="en-US" dirty="0" smtClean="0">
                <a:solidFill>
                  <a:srgbClr val="202122"/>
                </a:solidFill>
              </a:rPr>
              <a:t>механическое напряжение Па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,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F</a:t>
            </a:r>
            <a:r>
              <a:rPr kumimoji="0" lang="ru-RU" altLang="en-US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-сила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, 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А-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площ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д</a:t>
            </a:r>
            <a:r>
              <a:rPr kumimoji="0" lang="ru-RU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ь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поперечного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</a:rPr>
              <a:t>сечения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</a:rPr>
              <a:t>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rgbClr val="20212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0" descr="{\displaystyle \sigma ={\frac {F}{A}}}"/>
          <p:cNvSpPr>
            <a:spLocks noChangeAspect="1" noChangeArrowheads="1"/>
          </p:cNvSpPr>
          <p:nvPr/>
        </p:nvSpPr>
        <p:spPr bwMode="auto">
          <a:xfrm>
            <a:off x="3492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87325" y="381000"/>
            <a:ext cx="85344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/>
              <a:t>Прочность – свойство материала сопротивляться разрушению под действием напряжений, возникающих под воздействием внешних сил.</a:t>
            </a:r>
            <a:endParaRPr lang="en-US" sz="24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267200"/>
            <a:ext cx="3124201" cy="26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957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Прочность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474" y="552450"/>
            <a:ext cx="8763000" cy="125456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Первая </a:t>
            </a:r>
            <a:r>
              <a:rPr lang="ru-RU" sz="1600" b="1" dirty="0">
                <a:solidFill>
                  <a:srgbClr val="FF0000"/>
                </a:solidFill>
              </a:rPr>
              <a:t>теория прочности</a:t>
            </a:r>
            <a:r>
              <a:rPr lang="ru-RU" sz="1600" dirty="0"/>
              <a:t> (гипотеза наибольших нормальных напряжений).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/>
              <a:t>Опасное </a:t>
            </a:r>
            <a:r>
              <a:rPr lang="ru-RU" sz="1600" dirty="0"/>
              <a:t>состояние материала при сложном напряженном состоянии наступает </a:t>
            </a:r>
            <a:r>
              <a:rPr lang="ru-RU" sz="1600" dirty="0" smtClean="0"/>
              <a:t> </a:t>
            </a:r>
            <a:r>
              <a:rPr lang="ru-RU" sz="1600" dirty="0"/>
              <a:t>когда наибольшее по модулю главное напряжений достигает предельного значения для заданного материала при простом растяжении (сжатии). Условия прочности при растяжении и </a:t>
            </a:r>
            <a:r>
              <a:rPr lang="ru-RU" sz="1600" dirty="0" smtClean="0"/>
              <a:t>сжатии</a:t>
            </a:r>
            <a:r>
              <a:rPr lang="en-US" sz="1600" dirty="0" smtClean="0"/>
              <a:t>:</a:t>
            </a:r>
            <a:r>
              <a:rPr lang="ru-RU" sz="1600" dirty="0" smtClean="0"/>
              <a:t> </a:t>
            </a:r>
            <a:endParaRPr lang="en-US" sz="1600" baseline="-25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13049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780" y="1676400"/>
            <a:ext cx="13811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71800"/>
            <a:ext cx="26003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2400" y="19812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Первая </a:t>
            </a:r>
            <a:r>
              <a:rPr lang="ru-RU" sz="1600" dirty="0"/>
              <a:t>теория прочности дает положительные результаты лишь для некоторых хрупких и </a:t>
            </a:r>
            <a:r>
              <a:rPr lang="ru-RU" sz="1600" dirty="0" smtClean="0"/>
              <a:t>достаточно </a:t>
            </a:r>
            <a:r>
              <a:rPr lang="ru-RU" sz="1600" dirty="0"/>
              <a:t>однородных материалов (стекло, гипс, некоторые ви­ды кера­ми­­ки</a:t>
            </a:r>
            <a:r>
              <a:rPr lang="ru-RU" sz="1600" dirty="0" smtClean="0"/>
              <a:t>).</a:t>
            </a:r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</a:rPr>
              <a:t>Вторая теория прочности</a:t>
            </a:r>
            <a:r>
              <a:rPr lang="ru-RU" sz="1600" dirty="0"/>
              <a:t> (гипотеза наибольших линейных деформаций).</a:t>
            </a:r>
          </a:p>
          <a:p>
            <a:r>
              <a:rPr lang="ru-RU" sz="1600" dirty="0"/>
              <a:t>Условия прочности при растяжении и сжатии имеют вид: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870" y="35814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Вторая теория прочности не подтверждается опытами с плас­тич­­­ны­ми материалами. Она дает удовлетворительный результат при опы­­тах с хру­п­кими материалами, но лишь для некоторых типов нап­ря­женных </a:t>
            </a:r>
            <a:r>
              <a:rPr lang="ru-RU" sz="1600" dirty="0" smtClean="0"/>
              <a:t>со­с­то­яний.</a:t>
            </a:r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</a:rPr>
              <a:t>Третья теория прочности</a:t>
            </a:r>
            <a:r>
              <a:rPr lang="ru-RU" sz="1600" dirty="0"/>
              <a:t> (гипотеза наибольших касательных напряжений).</a:t>
            </a:r>
          </a:p>
          <a:p>
            <a:r>
              <a:rPr lang="ru-RU" sz="1600" dirty="0"/>
              <a:t>Условие прочности по третьей теории прочности имеет </a:t>
            </a:r>
            <a:r>
              <a:rPr lang="ru-RU" sz="1600" dirty="0" smtClean="0"/>
              <a:t>вид</a:t>
            </a:r>
            <a:r>
              <a:rPr lang="en-US" sz="1600" dirty="0"/>
              <a:t>:</a:t>
            </a:r>
            <a:endParaRPr lang="ru-RU" sz="16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07" y="4876800"/>
            <a:ext cx="21621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7" descr="4794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728" y="5029200"/>
            <a:ext cx="16764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10" descr="4804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729" y="5019675"/>
            <a:ext cx="19907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0870" y="5573110"/>
            <a:ext cx="8763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Третья теория прочности подтверждается результатами опытов для пластичных материалов, одинаково сопротивляющихся растяже­нию и сжа­­тию, а потому ее можно назвать теорией (гипотезой) плас­ти­ч­ности. Она согласуется также и с результатами опытов для все­сто­­роннего сжа­тия. Для хрупких материалов результаты опытов не соот­ветствуют треть­ей теории.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1028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943" y="0"/>
            <a:ext cx="8229600" cy="762000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рочность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803" y="697309"/>
            <a:ext cx="8652960" cy="10437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rgbClr val="FF0000"/>
                </a:solidFill>
              </a:rPr>
              <a:t>Четвертая теория прочности</a:t>
            </a:r>
            <a:r>
              <a:rPr lang="ru-RU" sz="1600" dirty="0"/>
              <a:t> (гипотеза энергии формоизменения).</a:t>
            </a:r>
          </a:p>
          <a:p>
            <a:pPr marL="0" indent="0">
              <a:buNone/>
            </a:pPr>
            <a:r>
              <a:rPr lang="ru-RU" sz="1600" dirty="0"/>
              <a:t>Согласно данной теории прочности опасное состояние материала при сложном напряженном состоянии наступает тогда, когда удельная потенциальная энергия изменения формы достигает предельного для данного материала значения:</a:t>
            </a: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98" y="1704975"/>
            <a:ext cx="13716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8600" y="2945663"/>
            <a:ext cx="86540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Пятая теория прочности</a:t>
            </a:r>
            <a:r>
              <a:rPr lang="ru-RU" sz="1600" dirty="0">
                <a:solidFill>
                  <a:srgbClr val="FF0000"/>
                </a:solidFill>
              </a:rPr>
              <a:t> </a:t>
            </a:r>
            <a:r>
              <a:rPr lang="ru-RU" sz="1600" dirty="0"/>
              <a:t>(гипотеза прочности Мора).Данная гипотеза прочности учитывает различие в свойствах материалов при растяжении и сжатии. Условие прочности по гипотезе Мора имеет вид:</a:t>
            </a:r>
            <a:endParaRPr lang="en-US" sz="16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3766098"/>
            <a:ext cx="28670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8599" y="2057400"/>
            <a:ext cx="86661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Достоинством энергетической теории прочности является то, что она учи­тывает все три главные напряжения, хорошо согласуется с ре­зу­льта­та­ми опытов над пластичными материалами, для которых она является бо­лее точной, чем третья теория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5581471"/>
            <a:ext cx="8666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На практике в настоящее время </a:t>
            </a:r>
            <a:r>
              <a:rPr lang="ru-RU" dirty="0" smtClean="0">
                <a:solidFill>
                  <a:srgbClr val="FF0000"/>
                </a:solidFill>
              </a:rPr>
              <a:t>ведется </a:t>
            </a:r>
            <a:r>
              <a:rPr lang="ru-RU" dirty="0" smtClean="0">
                <a:solidFill>
                  <a:srgbClr val="FF0000"/>
                </a:solidFill>
              </a:rPr>
              <a:t>расчет по четвертой теории прочности. </a:t>
            </a:r>
            <a:endParaRPr lang="ru-RU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Для </a:t>
            </a:r>
            <a:r>
              <a:rPr lang="ru-RU" dirty="0">
                <a:solidFill>
                  <a:srgbClr val="FF0000"/>
                </a:solidFill>
              </a:rPr>
              <a:t>расчетов неоднородных материалов либо температурных </a:t>
            </a:r>
            <a:r>
              <a:rPr lang="ru-RU" dirty="0" smtClean="0">
                <a:solidFill>
                  <a:srgbClr val="FF0000"/>
                </a:solidFill>
              </a:rPr>
              <a:t>напряжений </a:t>
            </a:r>
            <a:r>
              <a:rPr lang="ru-RU" dirty="0" smtClean="0">
                <a:solidFill>
                  <a:srgbClr val="FF0000"/>
                </a:solidFill>
              </a:rPr>
              <a:t>часто </a:t>
            </a:r>
            <a:r>
              <a:rPr lang="ru-RU" dirty="0" smtClean="0">
                <a:solidFill>
                  <a:srgbClr val="FF0000"/>
                </a:solidFill>
              </a:rPr>
              <a:t>выбирается критерий </a:t>
            </a:r>
            <a:r>
              <a:rPr lang="ru-RU" dirty="0" smtClean="0">
                <a:solidFill>
                  <a:srgbClr val="FF0000"/>
                </a:solidFill>
              </a:rPr>
              <a:t>прочности. Данные критерии </a:t>
            </a:r>
            <a:r>
              <a:rPr lang="ru-RU" dirty="0" smtClean="0">
                <a:solidFill>
                  <a:srgbClr val="FF0000"/>
                </a:solidFill>
              </a:rPr>
              <a:t>прочности </a:t>
            </a:r>
            <a:r>
              <a:rPr lang="ru-RU" dirty="0" smtClean="0">
                <a:solidFill>
                  <a:srgbClr val="FF0000"/>
                </a:solidFill>
              </a:rPr>
              <a:t>известны </a:t>
            </a:r>
            <a:r>
              <a:rPr lang="ru-RU" dirty="0" smtClean="0">
                <a:solidFill>
                  <a:srgbClr val="FF0000"/>
                </a:solidFill>
              </a:rPr>
              <a:t>для каждой группы задач.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4419600"/>
            <a:ext cx="89957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Пятая теория прочности нашла применение при расчетах бетонных и железобетонных конструкций.</a:t>
            </a:r>
            <a:endParaRPr lang="en-US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5046077"/>
            <a:ext cx="8839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</a:rPr>
              <a:t>Клас­си­чес</a:t>
            </a:r>
            <a:r>
              <a:rPr lang="ru-RU" sz="1600" dirty="0">
                <a:solidFill>
                  <a:prstClr val="black"/>
                </a:solidFill>
              </a:rPr>
              <a:t>­­кие и энергетическая теории прочности неприменимы для анизо­тро­п­ных ма­те­ри­алов.</a:t>
            </a:r>
          </a:p>
        </p:txBody>
      </p:sp>
    </p:spTree>
    <p:extLst>
      <p:ext uri="{BB962C8B-B14F-4D97-AF65-F5344CB8AC3E}">
        <p14:creationId xmlns:p14="http://schemas.microsoft.com/office/powerpoint/2010/main" val="17645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9144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Чугун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19400" y="914400"/>
            <a:ext cx="2133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Слаболегированная сталь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3001" y="914400"/>
            <a:ext cx="16002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Углеродистая сталь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29200" y="914400"/>
            <a:ext cx="233353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Легированная </a:t>
            </a:r>
          </a:p>
          <a:p>
            <a:pPr algn="ctr"/>
            <a:r>
              <a:rPr lang="ru-RU" dirty="0" smtClean="0"/>
              <a:t>сталь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38930" y="914400"/>
            <a:ext cx="162887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Нержавеющая </a:t>
            </a:r>
          </a:p>
          <a:p>
            <a:pPr algn="ctr"/>
            <a:r>
              <a:rPr lang="ru-RU" dirty="0" smtClean="0"/>
              <a:t>сталь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233565" y="381000"/>
            <a:ext cx="4624435" cy="457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Обычные стали</a:t>
            </a:r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66699" y="2514600"/>
            <a:ext cx="2095501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Инструментальная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17218" y="2514600"/>
            <a:ext cx="1650182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Износостойкая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14600" y="2514600"/>
            <a:ext cx="15240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Жаростойкая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019800" y="2514600"/>
            <a:ext cx="12954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Магнитная</a:t>
            </a: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467600" y="2514600"/>
            <a:ext cx="1371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Никелевая</a:t>
            </a: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385965" y="1981200"/>
            <a:ext cx="4624435" cy="457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Специальные стали</a:t>
            </a:r>
            <a:endParaRPr lang="en-US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362200" y="41910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Медь</a:t>
            </a: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638800" y="4191000"/>
            <a:ext cx="1447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Титан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896762" y="4191000"/>
            <a:ext cx="136103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Алюминий</a:t>
            </a:r>
            <a:endParaRPr lang="en-US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85965" y="3657600"/>
            <a:ext cx="4624435" cy="457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Цветные сплавы</a:t>
            </a:r>
            <a:endParaRPr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676400" y="5791200"/>
            <a:ext cx="2133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Термопластичные пластмассы</a:t>
            </a: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886200" y="5791200"/>
            <a:ext cx="228354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Термореактивные</a:t>
            </a:r>
          </a:p>
          <a:p>
            <a:pPr algn="ctr"/>
            <a:r>
              <a:rPr lang="ru-RU" dirty="0" smtClean="0"/>
              <a:t>пластмассы</a:t>
            </a:r>
            <a:endParaRPr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248400" y="5791200"/>
            <a:ext cx="162887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Резины</a:t>
            </a:r>
            <a:endParaRPr lang="en-US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385965" y="5257800"/>
            <a:ext cx="4624435" cy="457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Неметаллы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2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Марочник сталей и сплавов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6019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Расшифровка марки стали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38ХН3МФА – 0,38-С</a:t>
            </a:r>
            <a:r>
              <a:rPr lang="en-US" sz="2400" dirty="0" smtClean="0"/>
              <a:t>; </a:t>
            </a:r>
            <a:r>
              <a:rPr lang="ru-RU" sz="2400" dirty="0" smtClean="0"/>
              <a:t>1-</a:t>
            </a:r>
            <a:r>
              <a:rPr lang="en-US" sz="2400" dirty="0" smtClean="0"/>
              <a:t>Cr; 3-Ni;</a:t>
            </a:r>
            <a:r>
              <a:rPr lang="ru-RU" sz="2400" dirty="0" smtClean="0"/>
              <a:t> 0,35-</a:t>
            </a:r>
            <a:r>
              <a:rPr lang="en-US" sz="2400" dirty="0" smtClean="0"/>
              <a:t>Mo; </a:t>
            </a:r>
            <a:r>
              <a:rPr lang="ru-RU" sz="2400" dirty="0" smtClean="0"/>
              <a:t>0,</a:t>
            </a:r>
            <a:r>
              <a:rPr lang="en-US" sz="2400" dirty="0" smtClean="0"/>
              <a:t>1</a:t>
            </a:r>
            <a:r>
              <a:rPr lang="ru-RU" sz="2400" dirty="0" smtClean="0"/>
              <a:t>5</a:t>
            </a:r>
            <a:r>
              <a:rPr lang="en-US" sz="2400" dirty="0" smtClean="0"/>
              <a:t>-V; </a:t>
            </a:r>
            <a:r>
              <a:rPr lang="ru-RU" sz="2400" dirty="0" smtClean="0"/>
              <a:t>автоматная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30ХГСА – 0,3-С</a:t>
            </a:r>
            <a:r>
              <a:rPr lang="en-US" sz="2400" dirty="0" smtClean="0"/>
              <a:t>; </a:t>
            </a:r>
            <a:r>
              <a:rPr lang="ru-RU" sz="2400" dirty="0"/>
              <a:t>1-</a:t>
            </a:r>
            <a:r>
              <a:rPr lang="en-US" sz="2400" dirty="0"/>
              <a:t>Cr; </a:t>
            </a:r>
            <a:r>
              <a:rPr lang="ru-RU" sz="2400" dirty="0" smtClean="0"/>
              <a:t>1</a:t>
            </a:r>
            <a:r>
              <a:rPr lang="en-US" sz="2400" dirty="0" smtClean="0"/>
              <a:t>-</a:t>
            </a:r>
            <a:r>
              <a:rPr lang="en-US" sz="2400" dirty="0" err="1" smtClean="0"/>
              <a:t>Mn</a:t>
            </a:r>
            <a:r>
              <a:rPr lang="en-US" sz="2400" dirty="0" smtClean="0"/>
              <a:t>;</a:t>
            </a:r>
            <a:r>
              <a:rPr lang="ru-RU" sz="2400" dirty="0" smtClean="0"/>
              <a:t> </a:t>
            </a:r>
            <a:r>
              <a:rPr lang="en-US" sz="2400" dirty="0" smtClean="0"/>
              <a:t>1-Si; </a:t>
            </a:r>
            <a:r>
              <a:rPr lang="ru-RU" sz="2400" dirty="0" smtClean="0"/>
              <a:t>автоматная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Содержание элементов </a:t>
            </a:r>
            <a:r>
              <a:rPr lang="ru-RU" sz="2400" dirty="0" smtClean="0"/>
              <a:t>указывается в процентах.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Х-хром (твердость)</a:t>
            </a:r>
            <a:r>
              <a:rPr lang="en-US" sz="2400" dirty="0" smtClean="0"/>
              <a:t>;</a:t>
            </a:r>
            <a:r>
              <a:rPr lang="ru-RU" sz="2400" dirty="0" smtClean="0"/>
              <a:t> Н-никель (</a:t>
            </a:r>
            <a:r>
              <a:rPr lang="ru-RU" sz="2400" dirty="0" err="1" smtClean="0"/>
              <a:t>коррозионостойкость</a:t>
            </a:r>
            <a:r>
              <a:rPr lang="ru-RU" sz="2400" dirty="0" smtClean="0"/>
              <a:t>)</a:t>
            </a:r>
            <a:r>
              <a:rPr lang="en-US" sz="2400" dirty="0" smtClean="0"/>
              <a:t>;</a:t>
            </a:r>
            <a:r>
              <a:rPr lang="ru-RU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Г-марганец (вязкость)</a:t>
            </a:r>
            <a:r>
              <a:rPr lang="en-US" sz="2400" dirty="0" smtClean="0"/>
              <a:t>;</a:t>
            </a:r>
            <a:r>
              <a:rPr lang="ru-RU" sz="2400" dirty="0" smtClean="0"/>
              <a:t> В-вольфрам (жаропрочность)</a:t>
            </a:r>
            <a:r>
              <a:rPr lang="en-US" sz="2400" dirty="0" smtClean="0"/>
              <a:t>;</a:t>
            </a:r>
            <a:r>
              <a:rPr lang="ru-RU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М</a:t>
            </a:r>
            <a:r>
              <a:rPr lang="en-US" sz="2400" dirty="0" smtClean="0"/>
              <a:t>-</a:t>
            </a:r>
            <a:r>
              <a:rPr lang="ru-RU" sz="2400" dirty="0" smtClean="0"/>
              <a:t>молибден (жаропрочность)</a:t>
            </a:r>
            <a:r>
              <a:rPr lang="en-US" sz="2400" dirty="0" smtClean="0"/>
              <a:t>;</a:t>
            </a:r>
            <a:r>
              <a:rPr lang="ru-RU" sz="2400" dirty="0" smtClean="0"/>
              <a:t> Ф-</a:t>
            </a:r>
            <a:r>
              <a:rPr lang="ru-RU" sz="2400" dirty="0" err="1" smtClean="0"/>
              <a:t>ваннадий</a:t>
            </a:r>
            <a:r>
              <a:rPr lang="ru-RU" sz="2400" dirty="0" smtClean="0"/>
              <a:t> (цикличные нагрузки)</a:t>
            </a:r>
            <a:r>
              <a:rPr lang="en-US" sz="2400" dirty="0" smtClean="0"/>
              <a:t>;</a:t>
            </a:r>
            <a:r>
              <a:rPr lang="ru-RU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Т-титан</a:t>
            </a:r>
            <a:r>
              <a:rPr lang="en-US" sz="2400" dirty="0" smtClean="0"/>
              <a:t>;</a:t>
            </a:r>
            <a:r>
              <a:rPr lang="ru-RU" sz="2400" dirty="0" smtClean="0"/>
              <a:t> Ю-алюминий - (</a:t>
            </a:r>
            <a:r>
              <a:rPr lang="ru-RU" sz="2400" dirty="0" err="1" smtClean="0"/>
              <a:t>раскислители</a:t>
            </a:r>
            <a:r>
              <a:rPr lang="ru-R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Д-медь</a:t>
            </a:r>
            <a:r>
              <a:rPr lang="en-US" sz="2400" dirty="0"/>
              <a:t>; </a:t>
            </a:r>
            <a:r>
              <a:rPr lang="ru-RU" sz="2400" dirty="0" smtClean="0"/>
              <a:t>С-кремний – (</a:t>
            </a:r>
            <a:r>
              <a:rPr lang="ru-RU" sz="2400" dirty="0" smtClean="0"/>
              <a:t>спец. </a:t>
            </a:r>
            <a:r>
              <a:rPr lang="ru-RU" sz="2400" dirty="0" smtClean="0"/>
              <a:t>присадки) 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А –автоматная</a:t>
            </a:r>
            <a:r>
              <a:rPr lang="en-US" sz="2400" dirty="0" smtClean="0"/>
              <a:t>;</a:t>
            </a:r>
            <a:r>
              <a:rPr lang="ru-RU" sz="2400" dirty="0" smtClean="0"/>
              <a:t> Ш-шарикоподшипниковая</a:t>
            </a:r>
            <a:r>
              <a:rPr lang="en-US" sz="2400" dirty="0" smtClean="0"/>
              <a:t>;</a:t>
            </a:r>
            <a:r>
              <a:rPr lang="ru-RU" sz="2400" dirty="0" smtClean="0"/>
              <a:t> Р-быстрорежущая</a:t>
            </a:r>
            <a:r>
              <a:rPr lang="en-US" sz="2400" dirty="0" smtClean="0"/>
              <a:t>;</a:t>
            </a:r>
            <a:r>
              <a:rPr lang="ru-RU" sz="2400" dirty="0" smtClean="0"/>
              <a:t> Э-электротехническая</a:t>
            </a:r>
            <a:r>
              <a:rPr lang="en-US" sz="2400" dirty="0" smtClean="0"/>
              <a:t>;</a:t>
            </a:r>
            <a:r>
              <a:rPr lang="ru-RU" sz="2400" dirty="0" smtClean="0"/>
              <a:t> С-строительная</a:t>
            </a:r>
            <a:r>
              <a:rPr lang="en-US" sz="2400" dirty="0" smtClean="0"/>
              <a:t>;</a:t>
            </a:r>
            <a:r>
              <a:rPr lang="ru-RU" sz="2400" dirty="0" smtClean="0"/>
              <a:t> ЭИ – нестандартная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к – кипящая</a:t>
            </a:r>
            <a:r>
              <a:rPr lang="en-US" sz="2400" dirty="0" smtClean="0"/>
              <a:t>; </a:t>
            </a:r>
            <a:r>
              <a:rPr lang="ru-RU" sz="2400" dirty="0" err="1" smtClean="0"/>
              <a:t>пс</a:t>
            </a:r>
            <a:r>
              <a:rPr lang="ru-RU" sz="2400" dirty="0" smtClean="0"/>
              <a:t> – полуспокойная сталь</a:t>
            </a:r>
            <a:r>
              <a:rPr lang="en-US" sz="2400" dirty="0" smtClean="0"/>
              <a:t>; </a:t>
            </a:r>
            <a:r>
              <a:rPr lang="ru-RU" sz="2400" dirty="0" err="1" smtClean="0"/>
              <a:t>сп</a:t>
            </a:r>
            <a:r>
              <a:rPr lang="ru-RU" sz="2400" dirty="0" smtClean="0"/>
              <a:t> </a:t>
            </a:r>
            <a:r>
              <a:rPr lang="ru-RU" sz="2400" dirty="0" smtClean="0"/>
              <a:t>– спокойная сталь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428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/>
              <a:t>Чугуны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915" y="5858470"/>
            <a:ext cx="8953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Чугун это композит в котором </a:t>
            </a:r>
            <a:r>
              <a:rPr lang="ru-RU" dirty="0" smtClean="0"/>
              <a:t>карбиды выделяются </a:t>
            </a:r>
            <a:r>
              <a:rPr lang="ru-RU" dirty="0"/>
              <a:t>из </a:t>
            </a:r>
            <a:r>
              <a:rPr lang="ru-RU" dirty="0" smtClean="0"/>
              <a:t>стали, пример - </a:t>
            </a:r>
            <a:r>
              <a:rPr lang="ru-RU" dirty="0" err="1" smtClean="0"/>
              <a:t>аносовский</a:t>
            </a:r>
            <a:r>
              <a:rPr lang="ru-RU" dirty="0" smtClean="0"/>
              <a:t> булат. </a:t>
            </a:r>
          </a:p>
          <a:p>
            <a:r>
              <a:rPr lang="ru-RU" dirty="0" smtClean="0"/>
              <a:t>Как правило чугун очень твердый и хрупкий. Чугун легко обрабатываются, </a:t>
            </a:r>
            <a:r>
              <a:rPr lang="ru-RU" dirty="0" err="1" smtClean="0"/>
              <a:t>антифрикционен</a:t>
            </a:r>
            <a:r>
              <a:rPr lang="ru-RU" dirty="0" smtClean="0"/>
              <a:t>, нечувствителен к вибрациям, отлично льется. 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6858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Литейный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600" y="16002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Серый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25146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Ковкий</a:t>
            </a: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8600" y="33528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Высоколегированый</a:t>
            </a: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8600" y="41910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шаровидным графитом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8600" y="5029200"/>
            <a:ext cx="2280718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Специальный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52253" y="685800"/>
            <a:ext cx="9815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Л1</a:t>
            </a: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52253" y="1600200"/>
            <a:ext cx="9815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СЧ20</a:t>
            </a: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52253" y="2514600"/>
            <a:ext cx="9815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КЧ35-10</a:t>
            </a: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52253" y="3352800"/>
            <a:ext cx="9815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ХЧ-32</a:t>
            </a: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52253" y="4191000"/>
            <a:ext cx="981547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ВЧ40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805934"/>
            <a:ext cx="1936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Прекрасно льется</a:t>
            </a:r>
            <a:endParaRPr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571999" y="1720334"/>
            <a:ext cx="221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Часто используемый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589204" y="2634734"/>
            <a:ext cx="186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Прочный, вязкий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553892" y="3472934"/>
            <a:ext cx="4243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Очень жаропрочный, химически стойкий</a:t>
            </a:r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589204" y="4311134"/>
            <a:ext cx="1784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Высокопрочный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4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17921</TotalTime>
  <Words>1558</Words>
  <Application>Microsoft Office PowerPoint</Application>
  <PresentationFormat>Экран (4:3)</PresentationFormat>
  <Paragraphs>277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Стали сплавы и так далее</vt:lpstr>
      <vt:lpstr>Содержание доклада</vt:lpstr>
      <vt:lpstr>Твердость</vt:lpstr>
      <vt:lpstr>Прочность</vt:lpstr>
      <vt:lpstr>Прочность</vt:lpstr>
      <vt:lpstr>Прочность</vt:lpstr>
      <vt:lpstr>Презентация PowerPoint</vt:lpstr>
      <vt:lpstr>Марочник сталей и сплавов</vt:lpstr>
      <vt:lpstr>Чугуны</vt:lpstr>
      <vt:lpstr>Углеродистая сталь</vt:lpstr>
      <vt:lpstr>Слаболегированная сталь</vt:lpstr>
      <vt:lpstr>Легированная сталь</vt:lpstr>
      <vt:lpstr>Нержавеющая сталь</vt:lpstr>
      <vt:lpstr>Специальная сталь</vt:lpstr>
      <vt:lpstr>Алюминиевые сплавы</vt:lpstr>
      <vt:lpstr>Медные сплавы</vt:lpstr>
      <vt:lpstr>Титановые сплавы</vt:lpstr>
      <vt:lpstr>Термопластичные пластики</vt:lpstr>
      <vt:lpstr>Термореактивные пластики</vt:lpstr>
      <vt:lpstr>Резины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Нечай Андрей Николаевич</dc:creator>
  <cp:lastModifiedBy>Нечай Андрей Николаевич</cp:lastModifiedBy>
  <cp:revision>191</cp:revision>
  <dcterms:created xsi:type="dcterms:W3CDTF">2018-02-08T07:13:34Z</dcterms:created>
  <dcterms:modified xsi:type="dcterms:W3CDTF">2022-09-08T09:11:43Z</dcterms:modified>
</cp:coreProperties>
</file>