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67" r:id="rId3"/>
    <p:sldId id="257" r:id="rId4"/>
    <p:sldId id="258" r:id="rId5"/>
    <p:sldId id="260" r:id="rId6"/>
    <p:sldId id="259" r:id="rId7"/>
    <p:sldId id="261" r:id="rId8"/>
    <p:sldId id="264" r:id="rId9"/>
    <p:sldId id="265" r:id="rId10"/>
    <p:sldId id="263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-84" y="-9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7CE2F9-C163-4E6C-9933-2FB478D23E1F}" type="datetimeFigureOut">
              <a:rPr lang="ru-RU" smtClean="0"/>
              <a:pPr/>
              <a:t>15.04.2021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4B35D-A0AD-4F6C-B61E-38CF060804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42630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786FC18-DF91-49D9-BC19-D41F5ABA2D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C4E9E41F-962D-49CE-8077-43ABC21501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0D67209-9AEE-4E60-A90C-7C7607DC1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B445-7522-4DB5-B1EB-D5E55AF8AEB6}" type="datetime1">
              <a:rPr lang="ru-RU" smtClean="0"/>
              <a:pPr/>
              <a:t>15.04.2021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A3FD86B-E13B-44D4-9F3E-EAA6BA0E5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3529BC0-B5DE-4088-838D-A34A3C701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E77D-4D1B-47AD-87CA-E0C6E5AD65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881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69A85F3-7D71-4C35-A633-06C7F7293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575A39FE-761C-43F2-9BB5-D15C496555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5E435B0-B895-478C-A08E-934A72D3E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DF77-49AE-478A-A96A-42C9E6F7DB61}" type="datetime1">
              <a:rPr lang="ru-RU" smtClean="0"/>
              <a:pPr/>
              <a:t>15.04.2021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3CD1FB6-A779-42DB-ACA1-6D5CD0E87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D797EF9-F02D-4EB5-B1E4-3126ACC74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E77D-4D1B-47AD-87CA-E0C6E5AD65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24464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EC326C2E-3196-424B-A44D-C46D0ED6CB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E32F6405-5BE5-44BA-943A-DDBBE497DB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E221D30-C1CC-49B3-A3EA-145EA39E3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AEE66-6EDB-4A23-8722-4E7A390A1A5D}" type="datetime1">
              <a:rPr lang="ru-RU" smtClean="0"/>
              <a:pPr/>
              <a:t>15.04.2021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E0F1415-BBF0-4075-BE89-9DCE04928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A87980B-8795-4991-81CB-BB525AD93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E77D-4D1B-47AD-87CA-E0C6E5AD65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87226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09FD3C3-5FCA-477E-BB22-980EF4546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C7F9CCC-99FD-41D8-8A35-8FB9333BA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C8D8182-ED12-4EAA-AB2A-6B0436023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64518-9503-40D4-87FC-D95DEDA05845}" type="datetime1">
              <a:rPr lang="ru-RU" smtClean="0"/>
              <a:pPr/>
              <a:t>15.04.2021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2A8F290-74F3-415D-8DA6-0A213548A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D0CF172-92EE-405F-AD6D-C3868EDEB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E77D-4D1B-47AD-87CA-E0C6E5AD65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01938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0F7EEAB-841F-4545-AFED-C4BB42DFA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235CB96-ECF1-4C6D-800A-FF3337E4A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B1198E6-3B09-4B86-8469-5627951DA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03F8B-2F0B-4C96-8C6C-50E8A1F482D1}" type="datetime1">
              <a:rPr lang="ru-RU" smtClean="0"/>
              <a:pPr/>
              <a:t>15.04.2021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7E0057D-67C9-4FDD-B260-4E806BCBB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29F33CB-3E74-4F2E-ADED-4F4CD9F0C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E77D-4D1B-47AD-87CA-E0C6E5AD65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90689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D1957EB-242A-4D58-BEEE-249D75AF3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576B48F-B062-4E22-9113-5B6089EE09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288BFE66-5306-4FD3-AA22-966A830087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6FE24E9B-AC51-4274-978F-DCA5F0224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EA38-1B1D-4616-B00E-D3E4FBF7936F}" type="datetime1">
              <a:rPr lang="ru-RU" smtClean="0"/>
              <a:pPr/>
              <a:t>15.04.2021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BFCA7ACE-7629-4107-B77C-D9A2363DB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77BD33AA-2F1A-457A-AC2A-196D4EBA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E77D-4D1B-47AD-87CA-E0C6E5AD65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58749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55EA938-772D-48E9-A3AA-49C98B7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1B3F3D23-F339-4986-A44C-E9CC278EAB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156E35C1-A5B8-40FA-8426-CE181EBDD3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ED2A867A-16F0-4F62-97F8-C6FAF8042A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9D420825-A7B3-415F-9D71-6C726C196D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3234BFD8-FE67-478B-A897-A358A9580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075F-6A6F-42B5-A91D-39D678874942}" type="datetime1">
              <a:rPr lang="ru-RU" smtClean="0"/>
              <a:pPr/>
              <a:t>15.04.2021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B93A73B2-62C0-477E-8BBA-A45D9B5A1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8AC2ACD9-A9DA-47F9-A7A3-0C07EF5B5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E77D-4D1B-47AD-87CA-E0C6E5AD65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76413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22AA925-27F0-4042-BD3D-6C86DFD78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E74BF4A0-0705-42EA-A1C3-8428A5DB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FAB19-B52F-42A9-B22F-173D363171A3}" type="datetime1">
              <a:rPr lang="ru-RU" smtClean="0"/>
              <a:pPr/>
              <a:t>15.04.2021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D2C5A080-70BF-44D0-AA4A-FB1299F5B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19A80A13-B0B5-4AA2-B74F-D7884575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E77D-4D1B-47AD-87CA-E0C6E5AD65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27062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3E96857B-9D7A-4FA6-AAFA-3D41B6BC2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9AC5F-E96C-45B1-82FC-B39F7739293A}" type="datetime1">
              <a:rPr lang="ru-RU" smtClean="0"/>
              <a:pPr/>
              <a:t>15.04.2021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1A7DCD98-A635-4A07-B156-2D1231ACE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8F4AAD9F-61EB-4B7C-AABC-9F0275921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E77D-4D1B-47AD-87CA-E0C6E5AD65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30458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CD45A73-E284-48EF-8783-336B23296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8D1C020-83EA-40C8-A4EE-40B440A32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F3913769-5BBF-4018-A9BA-685C9251CA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A76A69A5-AC3E-48CB-A601-DB2ED194E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DFA15-137D-4CFC-B021-C7E18A461E22}" type="datetime1">
              <a:rPr lang="ru-RU" smtClean="0"/>
              <a:pPr/>
              <a:t>15.04.2021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44BF4E0-4BA5-4FE9-AD7A-832C7D8E7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F9CA827-FB36-4891-B5BA-D8830086D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E77D-4D1B-47AD-87CA-E0C6E5AD65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59784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EB6BB80-B5B1-4E8C-871D-BF1E802F0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B59CE3D4-BFA1-4956-B867-0C456C0452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EF8F88F6-B4F8-494F-AC65-D37A6BA4B6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B25178F-84D6-47AF-A236-98AC99EBE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A35A-0785-41A1-9B10-AB889D4AEF19}" type="datetime1">
              <a:rPr lang="ru-RU" smtClean="0"/>
              <a:pPr/>
              <a:t>15.04.2021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B0F413EE-EE6C-49CC-9A95-2EC66C15E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0FBDA87A-6DF2-4EA9-B601-17D42B48D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E77D-4D1B-47AD-87CA-E0C6E5AD65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09949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BABD5D0-EA10-483E-A7D9-A5923A86B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2C25E463-833A-4069-AA89-A569FDC66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FB3BC5F-D02F-4EFA-9DE9-AF55FCD497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B12BF-C0F5-4D2E-92C7-C6E190E4E212}" type="datetime1">
              <a:rPr lang="ru-RU" smtClean="0"/>
              <a:pPr/>
              <a:t>15.04.2021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DB10A80-0DBA-4FC3-AB50-861946435C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6CCB739-74EC-4425-81AF-2DB9925F6A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0E77D-4D1B-47AD-87CA-E0C6E5AD65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86987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F76006C-BC0C-44C3-B115-E44E8CE43B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424829"/>
            <a:ext cx="12192000" cy="1996580"/>
          </a:xfrm>
        </p:spPr>
        <p:txBody>
          <a:bodyPr>
            <a:normAutofit fontScale="90000"/>
          </a:bodyPr>
          <a:lstStyle/>
          <a:p>
            <a:r>
              <a:rPr lang="ru-RU" sz="4400" dirty="0"/>
              <a:t>Описание ферромагнетиков и антиферромагнетиков вблизи критической температуры при помощи теории Ландау о фазовых переходах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A613182D-D0D2-40F7-8367-3A094461CF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038266"/>
            <a:ext cx="12192000" cy="1655762"/>
          </a:xfrm>
        </p:spPr>
        <p:txBody>
          <a:bodyPr/>
          <a:lstStyle/>
          <a:p>
            <a:r>
              <a:rPr lang="ru-RU" dirty="0"/>
              <a:t>Семинар аспирантов и студентов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Подзаголовок 2">
            <a:extLst>
              <a:ext uri="{FF2B5EF4-FFF2-40B4-BE49-F238E27FC236}">
                <a16:creationId xmlns="" xmlns:a16="http://schemas.microsoft.com/office/drawing/2014/main" id="{64501232-85B8-47C1-8F83-FE3E77F49E8B}"/>
              </a:ext>
            </a:extLst>
          </p:cNvPr>
          <p:cNvSpPr txBox="1">
            <a:spLocks/>
          </p:cNvSpPr>
          <p:nvPr/>
        </p:nvSpPr>
        <p:spPr>
          <a:xfrm>
            <a:off x="9697675" y="5017148"/>
            <a:ext cx="2922163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/>
              <a:t>Докладчик:</a:t>
            </a:r>
          </a:p>
          <a:p>
            <a:pPr algn="just"/>
            <a:r>
              <a:rPr lang="ru-RU" sz="2000" dirty="0"/>
              <a:t>аспирант отдела 150</a:t>
            </a:r>
          </a:p>
          <a:p>
            <a:pPr algn="just"/>
            <a:r>
              <a:rPr lang="ru-RU" sz="2000" dirty="0"/>
              <a:t>1-го года обучения</a:t>
            </a:r>
          </a:p>
          <a:p>
            <a:pPr algn="just"/>
            <a:r>
              <a:rPr lang="ru-RU" sz="2000" dirty="0"/>
              <a:t>Кузнецов М.А.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3357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>
            <a:extLst>
              <a:ext uri="{FF2B5EF4-FFF2-40B4-BE49-F238E27FC236}">
                <a16:creationId xmlns="" xmlns:a16="http://schemas.microsoft.com/office/drawing/2014/main" id="{54D15452-9ED0-46A4-8C26-D0C494F412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267" y="886518"/>
            <a:ext cx="5306165" cy="3343742"/>
          </a:xfrm>
        </p:spPr>
      </p:pic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C083901B-49AE-446F-BBBE-9F940B974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E77D-4D1B-47AD-87CA-E0C6E5AD657D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4776FFD3-69B8-41C8-86CD-732DDA727ED3}"/>
              </a:ext>
            </a:extLst>
          </p:cNvPr>
          <p:cNvSpPr txBox="1"/>
          <p:nvPr/>
        </p:nvSpPr>
        <p:spPr>
          <a:xfrm>
            <a:off x="0" y="9440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Условия применимости теории Ландау</a:t>
            </a:r>
          </a:p>
        </p:txBody>
      </p:sp>
      <p:pic>
        <p:nvPicPr>
          <p:cNvPr id="9" name="Рисунок 8" descr="Безымянный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701" y="4330286"/>
            <a:ext cx="3259794" cy="782021"/>
          </a:xfrm>
          <a:prstGeom prst="rect">
            <a:avLst/>
          </a:prstGeom>
        </p:spPr>
      </p:pic>
      <p:pic>
        <p:nvPicPr>
          <p:cNvPr id="8" name="Рисунок 7" descr="Безымянный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9024" y="1220849"/>
            <a:ext cx="3735843" cy="428930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598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E77D-4D1B-47AD-87CA-E0C6E5AD657D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0" y="2957822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/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E77D-4D1B-47AD-87CA-E0C6E5AD657D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D342776-AA73-4756-92E7-0B6259ED9170}"/>
              </a:ext>
            </a:extLst>
          </p:cNvPr>
          <p:cNvSpPr txBox="1"/>
          <p:nvPr/>
        </p:nvSpPr>
        <p:spPr>
          <a:xfrm>
            <a:off x="0" y="9440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Фазовые переходы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8D342776-AA73-4756-92E7-0B6259ED9170}"/>
              </a:ext>
            </a:extLst>
          </p:cNvPr>
          <p:cNvSpPr txBox="1"/>
          <p:nvPr/>
        </p:nvSpPr>
        <p:spPr>
          <a:xfrm>
            <a:off x="154379" y="543691"/>
            <a:ext cx="11835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1. Переходы первого рода</a:t>
            </a:r>
          </a:p>
        </p:txBody>
      </p:sp>
      <p:pic>
        <p:nvPicPr>
          <p:cNvPr id="7" name="Рисунок 6" descr="2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8840" y="668511"/>
            <a:ext cx="3749314" cy="266845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90006" y="1163782"/>
            <a:ext cx="70164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 Происходят с выделением</a:t>
            </a:r>
            <a:r>
              <a:rPr lang="en-US" dirty="0"/>
              <a:t>/</a:t>
            </a:r>
            <a:r>
              <a:rPr lang="ru-RU" dirty="0"/>
              <a:t>поглощением тепла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 Термодинамические функции испытывают скачок в точке перехода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 В </a:t>
            </a:r>
            <a:r>
              <a:rPr lang="ru-RU" dirty="0"/>
              <a:t>точке перехода фазы сосуществуют в </a:t>
            </a:r>
            <a:r>
              <a:rPr lang="ru-RU" dirty="0" smtClean="0"/>
              <a:t>равновесии  </a:t>
            </a:r>
            <a:endParaRPr lang="ru-RU" dirty="0"/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8D342776-AA73-4756-92E7-0B6259ED9170}"/>
              </a:ext>
            </a:extLst>
          </p:cNvPr>
          <p:cNvSpPr txBox="1"/>
          <p:nvPr/>
        </p:nvSpPr>
        <p:spPr>
          <a:xfrm>
            <a:off x="142504" y="3379914"/>
            <a:ext cx="11835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2. Переходы второго рода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8026" y="4000006"/>
            <a:ext cx="748544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 Происходят без выделения</a:t>
            </a:r>
            <a:r>
              <a:rPr lang="en-US" dirty="0"/>
              <a:t>/</a:t>
            </a:r>
            <a:r>
              <a:rPr lang="ru-RU" dirty="0"/>
              <a:t>поглощения тепла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 Производные термодинамических функций испытывают скачок в точке </a:t>
            </a:r>
          </a:p>
          <a:p>
            <a:r>
              <a:rPr lang="ru-RU" dirty="0"/>
              <a:t>    перехода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 Симметрия одной из фаз «выше» симметрии другой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 В точке перехода состояния фаз совпадают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  <p:pic>
        <p:nvPicPr>
          <p:cNvPr id="11" name="Рисунок 10" descr="Диаграмма без названия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3117" y="3582762"/>
            <a:ext cx="3261570" cy="27964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Номер слайда 9">
            <a:extLst>
              <a:ext uri="{FF2B5EF4-FFF2-40B4-BE49-F238E27FC236}">
                <a16:creationId xmlns="" xmlns:a16="http://schemas.microsoft.com/office/drawing/2014/main" id="{0468739C-C107-42BF-986E-CCEB71671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E77D-4D1B-47AD-87CA-E0C6E5AD657D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8D342776-AA73-4756-92E7-0B6259ED9170}"/>
              </a:ext>
            </a:extLst>
          </p:cNvPr>
          <p:cNvSpPr txBox="1"/>
          <p:nvPr/>
        </p:nvSpPr>
        <p:spPr>
          <a:xfrm>
            <a:off x="0" y="9440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Ферромагнетик вблизи температуры Кюри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33CB8820-AA62-4681-943E-83D4202AE21F}"/>
              </a:ext>
            </a:extLst>
          </p:cNvPr>
          <p:cNvSpPr txBox="1"/>
          <p:nvPr/>
        </p:nvSpPr>
        <p:spPr>
          <a:xfrm>
            <a:off x="5212506" y="6351711"/>
            <a:ext cx="21670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К.П. Белов, УФН </a:t>
            </a:r>
            <a:r>
              <a:rPr lang="ru-RU" sz="1200" b="1" dirty="0"/>
              <a:t>65</a:t>
            </a:r>
            <a:r>
              <a:rPr lang="ru-RU" sz="1200" dirty="0"/>
              <a:t>, 207 (1958)</a:t>
            </a:r>
          </a:p>
        </p:txBody>
      </p:sp>
      <p:pic>
        <p:nvPicPr>
          <p:cNvPr id="12" name="Содержимое 11" descr="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9393" y="543090"/>
            <a:ext cx="2291937" cy="2190757"/>
          </a:xfrm>
        </p:spPr>
      </p:pic>
      <p:pic>
        <p:nvPicPr>
          <p:cNvPr id="15" name="Рисунок 14" descr="Безымянный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1084" y="646915"/>
            <a:ext cx="5858693" cy="2381583"/>
          </a:xfrm>
          <a:prstGeom prst="rect">
            <a:avLst/>
          </a:prstGeom>
        </p:spPr>
      </p:pic>
      <p:pic>
        <p:nvPicPr>
          <p:cNvPr id="18" name="Рисунок 17" descr="8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063834"/>
            <a:ext cx="6513307" cy="3175910"/>
          </a:xfrm>
          <a:prstGeom prst="rect">
            <a:avLst/>
          </a:prstGeom>
        </p:spPr>
      </p:pic>
      <p:pic>
        <p:nvPicPr>
          <p:cNvPr id="9" name="Рисунок 8" descr="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42270" y="3040083"/>
            <a:ext cx="4629293" cy="327497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2112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53306D40-4ED5-476F-8162-3A70F11AC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E77D-4D1B-47AD-87CA-E0C6E5AD657D}" type="slidenum">
              <a:rPr lang="ru-RU" smtClean="0"/>
              <a:pPr/>
              <a:t>4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74F8699C-99D0-4199-8746-C8CBDF3AC4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57658"/>
            <a:ext cx="4128821" cy="265106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433DA91F-4340-4376-82C2-B9BA65960A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537" y="3710130"/>
            <a:ext cx="9020375" cy="280633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90158446-A78F-40F7-A0AD-D2851B3C6FF3}"/>
              </a:ext>
            </a:extLst>
          </p:cNvPr>
          <p:cNvSpPr txBox="1"/>
          <p:nvPr/>
        </p:nvSpPr>
        <p:spPr>
          <a:xfrm>
            <a:off x="0" y="9440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Ферромагнетик вблизи температуры Кюри</a:t>
            </a:r>
          </a:p>
        </p:txBody>
      </p:sp>
      <p:pic>
        <p:nvPicPr>
          <p:cNvPr id="10" name="Рисунок 9" descr="Безымянный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1855" y="534427"/>
            <a:ext cx="3677163" cy="30103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9309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C4FDC45B-B51C-495D-806C-3465C232A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E77D-4D1B-47AD-87CA-E0C6E5AD657D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0816E15-7BF5-4852-8582-102B6FC5DC54}"/>
              </a:ext>
            </a:extLst>
          </p:cNvPr>
          <p:cNvSpPr txBox="1"/>
          <p:nvPr/>
        </p:nvSpPr>
        <p:spPr>
          <a:xfrm>
            <a:off x="0" y="9440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Обобщение на </a:t>
            </a:r>
            <a:r>
              <a:rPr lang="ru-RU" b="1" dirty="0" err="1"/>
              <a:t>пространственно</a:t>
            </a:r>
            <a:r>
              <a:rPr lang="en-US" b="1" dirty="0"/>
              <a:t>-</a:t>
            </a:r>
            <a:r>
              <a:rPr lang="ru-RU" b="1" dirty="0"/>
              <a:t>неоднородный случай</a:t>
            </a: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91990B76-D556-4529-BB09-CB0F2D716F45}"/>
                  </a:ext>
                </a:extLst>
              </p:cNvPr>
              <p:cNvSpPr/>
              <p:nvPr/>
            </p:nvSpPr>
            <p:spPr>
              <a:xfrm>
                <a:off x="6695055" y="3519942"/>
                <a:ext cx="4112536" cy="33371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16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ru-RU" sz="1600" i="0">
                              <a:latin typeface="Cambria Math" panose="02040503050406030204" pitchFamily="18" charset="0"/>
                            </a:rPr>
                            <m:t>ex</m:t>
                          </m:r>
                        </m:sub>
                      </m:sSub>
                      <m:r>
                        <a:rPr lang="ru-RU" sz="16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16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ru-RU" sz="1600" i="1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sub>
                          </m:sSub>
                        </m:num>
                        <m:den>
                          <m:r>
                            <a:rPr lang="ru-RU" sz="1600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ru-RU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ru-RU" sz="1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1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ru-RU" sz="16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r>
                                    <a:rPr lang="ru-RU" sz="1600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ru-RU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sz="1600" i="1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</m:e>
                                    <m:sub>
                                      <m:r>
                                        <a:rPr lang="ru-RU" sz="1600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ru-RU" sz="16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ru-RU" sz="1600" i="0">
                              <a:latin typeface="Cambria Math" panose="02040503050406030204" pitchFamily="18" charset="0"/>
                            </a:rPr>
                            <m:t>|</m:t>
                          </m:r>
                        </m:e>
                        <m:sub>
                          <m:r>
                            <a:rPr lang="ru-RU" sz="1600" i="1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ru-RU" sz="1600" i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</m:sSub>
                    </m:oMath>
                  </m:oMathPara>
                </a14:m>
                <a:endParaRPr lang="en-US" sz="1600" dirty="0"/>
              </a:p>
              <a:p>
                <a:pPr>
                  <a:lnSpc>
                    <a:spcPct val="150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ru-RU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ru-RU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𝑙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𝑚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𝛽</m:t>
                          </m:r>
                        </m:num>
                        <m:den>
                          <m:sSubSup>
                            <m:sSubSupPr>
                              <m:ctrlPr>
                                <a:rPr lang="ru-RU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160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60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bSup>
                          <m:sSubSup>
                            <m:sSubSupPr>
                              <m:ctrlPr>
                                <a:rPr lang="ru-RU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sSup>
                        <m:sSupPr>
                          <m:ctrlPr>
                            <a:rPr lang="ru-RU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ru-RU" sz="160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=0</m:t>
                      </m:r>
                    </m:oMath>
                  </m:oMathPara>
                </a14:m>
                <a:endParaRPr lang="ru-RU" sz="16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𝑑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ru-RU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𝑑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𝑧</m:t>
                          </m:r>
                        </m:den>
                      </m:f>
                      <m:sSub>
                        <m:sSubPr>
                          <m:ctrlP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|</m:t>
                          </m:r>
                        </m:e>
                        <m:sub>
                          <m: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𝑧</m:t>
                          </m:r>
                          <m: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=0</m:t>
                          </m:r>
                        </m:sub>
                      </m:sSub>
                      <m:r>
                        <a:rPr lang="ru-RU" sz="16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𝐽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ru-RU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160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60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d>
                        <m:dPr>
                          <m:ctrlP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  <m: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|</m:t>
                          </m:r>
                        </m:e>
                        <m:sub>
                          <m: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𝑧</m:t>
                          </m:r>
                          <m: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=0</m:t>
                          </m:r>
                        </m:sub>
                      </m:sSub>
                      <m:r>
                        <a:rPr lang="en-US" sz="1600" b="0" i="0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,  </m:t>
                      </m:r>
                      <m:r>
                        <a:rPr lang="ru-RU" sz="16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𝑚</m:t>
                      </m:r>
                      <m:sSub>
                        <m:sSubPr>
                          <m:ctrlP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|</m:t>
                          </m:r>
                        </m:e>
                        <m:sub>
                          <m: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𝑧</m:t>
                          </m:r>
                          <m: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→+∞</m:t>
                          </m:r>
                        </m:sub>
                      </m:sSub>
                      <m:r>
                        <a:rPr lang="ru-RU" sz="16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</m:t>
                      </m:r>
                    </m:oMath>
                  </m:oMathPara>
                </a14:m>
                <a:endParaRPr lang="ru-RU" sz="16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𝑚</m:t>
                      </m:r>
                      <m:r>
                        <a:rPr lang="en-US" sz="16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u-RU" sz="16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ru-RU" sz="1600" b="1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𝛼𝜏</m:t>
                              </m:r>
                            </m:num>
                            <m:den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𝛽</m:t>
                              </m:r>
                            </m:den>
                          </m:f>
                        </m:e>
                      </m:rad>
                      <m:r>
                        <a:rPr lang="en-US" sz="16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∙</m:t>
                      </m:r>
                      <m:f>
                        <m:fPr>
                          <m:ctrlPr>
                            <a:rPr lang="ru-RU" sz="16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160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sh</m:t>
                          </m:r>
                          <m:f>
                            <m:fPr>
                              <m:ctrlPr>
                                <a:rPr lang="ru-RU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𝑧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ru-RU" sz="16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𝑙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ru-RU" sz="1600" dirty="0"/>
              </a:p>
            </p:txBody>
          </p:sp>
        </mc:Choice>
        <mc:Fallback>
          <p:sp>
            <p:nvSpPr>
              <p:cNvPr id="8" name="Прямоугольник 7">
                <a:extLst>
                  <a:ext uri="{FF2B5EF4-FFF2-40B4-BE49-F238E27FC236}">
                    <a16:creationId xmlns="" xmlns:a16="http://schemas.microsoft.com/office/drawing/2014/main" id="{91990B76-D556-4529-BB09-CB0F2D716F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5055" y="3519942"/>
                <a:ext cx="4112536" cy="33371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64C3917F-85BB-423E-ACD2-32718754A8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279" y="723692"/>
            <a:ext cx="4400550" cy="2295525"/>
          </a:xfrm>
          <a:prstGeom prst="rect">
            <a:avLst/>
          </a:prstGeom>
        </p:spPr>
      </p:pic>
      <p:pic>
        <p:nvPicPr>
          <p:cNvPr id="9" name="Рисунок 8" descr="Безымянный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259" y="3418107"/>
            <a:ext cx="5646532" cy="219039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5998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132C30C-192E-4BE0-8D08-0AB4B939A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E77D-4D1B-47AD-87CA-E0C6E5AD657D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74DD0716-E359-4651-9E56-4255658E66A6}"/>
              </a:ext>
            </a:extLst>
          </p:cNvPr>
          <p:cNvSpPr txBox="1"/>
          <p:nvPr/>
        </p:nvSpPr>
        <p:spPr>
          <a:xfrm>
            <a:off x="0" y="9440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Сравнение с теорией среднего поля</a:t>
            </a: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BBCE2B8C-FC5D-44C1-935C-C6D5BD69CC95}"/>
                  </a:ext>
                </a:extLst>
              </p:cNvPr>
              <p:cNvSpPr/>
              <p:nvPr/>
            </p:nvSpPr>
            <p:spPr>
              <a:xfrm>
                <a:off x="5735272" y="901927"/>
                <a:ext cx="6272169" cy="28090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60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ru-RU" sz="16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1600" i="1">
                          <a:latin typeface="Cambria Math" panose="02040503050406030204" pitchFamily="18" charset="0"/>
                        </a:rPr>
                        <m:t>𝑔</m:t>
                      </m:r>
                      <m:sSub>
                        <m:sSubPr>
                          <m:ctrlPr>
                            <a:rPr lang="ru-RU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1600" i="1"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ru-RU" sz="1600" i="1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ru-RU" sz="1600" i="1">
                          <a:latin typeface="Cambria Math" panose="02040503050406030204" pitchFamily="18" charset="0"/>
                        </a:rPr>
                        <m:t>𝐽𝑛</m:t>
                      </m:r>
                      <m:sSub>
                        <m:sSubPr>
                          <m:ctrlPr>
                            <a:rPr lang="ru-RU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1600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ru-RU" sz="1600" i="1">
                              <a:latin typeface="Cambria Math" panose="02040503050406030204" pitchFamily="18" charset="0"/>
                            </a:rPr>
                            <m:t>𝐽</m:t>
                          </m:r>
                        </m:sub>
                      </m:sSub>
                      <m:d>
                        <m:dPr>
                          <m:ctrlPr>
                            <a:rPr lang="ru-RU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16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ru-RU" sz="1600" b="0" i="1" dirty="0">
                  <a:latin typeface="Cambria Math" panose="020405030504060302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𝐽</m:t>
                          </m:r>
                        </m:sub>
                      </m:sSub>
                      <m:d>
                        <m:dPr>
                          <m:ctrlP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16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𝐽</m:t>
                          </m:r>
                          <m: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+1</m:t>
                          </m:r>
                        </m:num>
                        <m:den>
                          <m: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𝐽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cth</m:t>
                      </m:r>
                      <m:d>
                        <m:dPr>
                          <m:ctrlP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  <m: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𝐽</m:t>
                              </m:r>
                              <m: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+1</m:t>
                              </m:r>
                            </m:num>
                            <m:den>
                              <m: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  <m: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𝐽</m:t>
                              </m:r>
                            </m:den>
                          </m:f>
                          <m:r>
                            <a:rPr lang="en-US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16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𝐽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cth</m:t>
                      </m:r>
                      <m:d>
                        <m:dPr>
                          <m:ctrlP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  <m: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𝐽</m:t>
                              </m:r>
                            </m:den>
                          </m:f>
                          <m:r>
                            <a:rPr lang="en-US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ru-RU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b="1" dirty="0">
                    <a:latin typeface="Times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r>
                      <a:rPr lang="ru-RU" sz="16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ru-RU" sz="16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16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𝑔</m:t>
                    </m:r>
                    <m:sSub>
                      <m:sSubPr>
                        <m:ctrlPr>
                          <a:rPr lang="ru-RU" sz="1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𝜇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𝐵</m:t>
                        </m:r>
                      </m:sub>
                    </m:sSub>
                    <m:r>
                      <a:rPr lang="en-US" sz="16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𝐽</m:t>
                    </m:r>
                    <m:r>
                      <a:rPr lang="en-US" sz="16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6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𝐻</m:t>
                    </m:r>
                    <m:r>
                      <a:rPr lang="en-US" sz="16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ru-RU" sz="1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𝛾</m:t>
                    </m:r>
                    <m:r>
                      <a:rPr lang="en-US" sz="16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𝑚</m:t>
                    </m:r>
                    <m:r>
                      <a:rPr lang="en-US" sz="16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  <m:r>
                      <a:rPr lang="ru-RU" sz="16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/</m:t>
                    </m:r>
                    <m:sSub>
                      <m:sSubPr>
                        <m:ctrlPr>
                          <a:rPr lang="ru-RU" sz="1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1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  <m:sub>
                        <m:r>
                          <a:rPr lang="ru-RU" sz="1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𝐵</m:t>
                        </m:r>
                      </m:sub>
                    </m:sSub>
                    <m:r>
                      <a:rPr lang="ru-RU" sz="16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𝑇</m:t>
                    </m:r>
                  </m:oMath>
                </a14:m>
                <a:endParaRPr lang="ru-RU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𝑔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=1+</m:t>
                      </m:r>
                      <m:f>
                        <m:fPr>
                          <m:ctrlP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𝐽</m:t>
                          </m:r>
                          <m:d>
                            <m:dPr>
                              <m:ctrlP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𝐽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+1</m:t>
                              </m:r>
                            </m:e>
                          </m:d>
                          <m:r>
                            <a:rPr lang="en-US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𝐿</m:t>
                          </m:r>
                          <m:d>
                            <m:dPr>
                              <m:ctrlP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𝐿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+1</m:t>
                              </m:r>
                            </m:e>
                          </m:d>
                          <m:r>
                            <a:rPr lang="en-US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𝑆</m:t>
                          </m:r>
                          <m:d>
                            <m:dPr>
                              <m:ctrlP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𝑆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+1</m:t>
                              </m:r>
                            </m:e>
                          </m:d>
                        </m:num>
                        <m:den>
                          <m:r>
                            <a:rPr lang="en-US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𝐽</m:t>
                          </m:r>
                          <m:d>
                            <m:dPr>
                              <m:ctrlP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𝐽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+1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16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ru-RU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endParaRPr lang="ru-RU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Прямоугольник 6">
                <a:extLst>
                  <a:ext uri="{FF2B5EF4-FFF2-40B4-BE49-F238E27FC236}">
                    <a16:creationId xmlns="" xmlns:a16="http://schemas.microsoft.com/office/drawing/2014/main" id="{BBCE2B8C-FC5D-44C1-935C-C6D5BD69CC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5272" y="901927"/>
                <a:ext cx="6272169" cy="280903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31F2FA8A-61D9-473B-BD28-44412B2C6F8D}"/>
                  </a:ext>
                </a:extLst>
              </p:cNvPr>
              <p:cNvSpPr/>
              <p:nvPr/>
            </p:nvSpPr>
            <p:spPr>
              <a:xfrm>
                <a:off x="5970165" y="3469757"/>
                <a:ext cx="890565" cy="4912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≪1</m:t>
                      </m:r>
                      <m:r>
                        <a:rPr lang="ru-RU" i="1">
                          <a:latin typeface="Cambria Math" panose="02040503050406030204" pitchFamily="18" charset="0"/>
                        </a:rPr>
                        <m:t>: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8" name="Прямоугольник 7">
                <a:extLst>
                  <a:ext uri="{FF2B5EF4-FFF2-40B4-BE49-F238E27FC236}">
                    <a16:creationId xmlns:a14="http://schemas.microsoft.com/office/drawing/2010/main" xmlns:a16="http://schemas.microsoft.com/office/drawing/2014/main" xmlns="" id="{31F2FA8A-61D9-473B-BD28-44412B2C6F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0165" y="3469757"/>
                <a:ext cx="890565" cy="49128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1B708A26-6E81-4744-B8DD-DFAA6E536CD4}"/>
                  </a:ext>
                </a:extLst>
              </p:cNvPr>
              <p:cNvSpPr/>
              <p:nvPr/>
            </p:nvSpPr>
            <p:spPr>
              <a:xfrm>
                <a:off x="5970165" y="3952176"/>
                <a:ext cx="6096000" cy="208980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6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𝛼𝜏</m:t>
                      </m:r>
                      <m:r>
                        <a:rPr lang="ru-RU" sz="16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𝑚</m:t>
                      </m:r>
                      <m:r>
                        <a:rPr lang="ru-RU" sz="16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16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𝛽</m:t>
                          </m:r>
                          <m:sSup>
                            <m:sSupPr>
                              <m:ctrlP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sSubSup>
                            <m:sSubSupPr>
                              <m:ctrlP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</m:sub>
                            <m:sup>
                              <m:r>
                                <a:rPr lang="ru-RU" sz="1600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ru-RU" sz="16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0</m:t>
                      </m:r>
                    </m:oMath>
                  </m:oMathPara>
                </a14:m>
                <a:endParaRPr lang="ru-RU" sz="16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𝛼</m:t>
                      </m:r>
                      <m:r>
                        <a:rPr lang="ru-RU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ru-RU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𝛾</m:t>
                      </m:r>
                      <m:r>
                        <a:rPr lang="ru-RU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ru-RU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r>
                            <a:rPr lang="ru-RU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ru-RU" sz="16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𝛽</m:t>
                      </m:r>
                      <m:r>
                        <a:rPr lang="ru-RU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ru-RU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10</m:t>
                          </m:r>
                        </m:den>
                      </m:f>
                      <m:r>
                        <a:rPr lang="ru-RU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𝛾</m:t>
                      </m:r>
                      <m:d>
                        <m:dPr>
                          <m:ctrlPr>
                            <a:rPr lang="ru-RU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ru-RU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ru-RU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16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ru-RU" sz="16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𝐽</m:t>
                                      </m:r>
                                    </m:num>
                                    <m:den>
                                      <m:r>
                                        <a:rPr lang="ru-RU" sz="16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𝐽</m:t>
                                      </m:r>
                                      <m:r>
                                        <a:rPr lang="ru-RU" sz="16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+1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ru-RU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ru-RU" sz="1600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 </m:t>
                      </m:r>
                    </m:oMath>
                  </m:oMathPara>
                </a14:m>
                <a:endParaRPr lang="ru-RU" sz="16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Прямоугольник 8">
                <a:extLst>
                  <a:ext uri="{FF2B5EF4-FFF2-40B4-BE49-F238E27FC236}">
                    <a16:creationId xmlns="" xmlns:a16="http://schemas.microsoft.com/office/drawing/2014/main" id="{1B708A26-6E81-4744-B8DD-DFAA6E536C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0165" y="3952176"/>
                <a:ext cx="6096000" cy="20898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Рисунок 10" descr="15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9962" y="746230"/>
            <a:ext cx="3472049" cy="271419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160070" y="6298375"/>
            <a:ext cx="40279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Ч. </a:t>
            </a:r>
            <a:r>
              <a:rPr lang="ru-RU" sz="1200" dirty="0" err="1"/>
              <a:t>Киттель</a:t>
            </a:r>
            <a:r>
              <a:rPr lang="ru-RU" sz="1200" dirty="0"/>
              <a:t>, Введение в физику твердого тела, 2012. – 789 с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42975" y="3514725"/>
            <a:ext cx="44919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Дж. </a:t>
            </a:r>
            <a:r>
              <a:rPr lang="ru-RU" sz="1200" dirty="0" err="1"/>
              <a:t>Смарт</a:t>
            </a:r>
            <a:r>
              <a:rPr lang="ru-RU" sz="1200" dirty="0"/>
              <a:t>, Эффективное поле в теории магнетизма, 1968. – 271 с</a:t>
            </a:r>
          </a:p>
        </p:txBody>
      </p:sp>
      <p:pic>
        <p:nvPicPr>
          <p:cNvPr id="12" name="Рисунок 11" descr="14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4531" y="3819583"/>
            <a:ext cx="5112503" cy="24861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3517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37820DF2-6AF0-46E3-919D-C8BD85163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E77D-4D1B-47AD-87CA-E0C6E5AD657D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7C5FBEA-ACC6-419A-868B-22E82C957869}"/>
              </a:ext>
            </a:extLst>
          </p:cNvPr>
          <p:cNvSpPr txBox="1"/>
          <p:nvPr/>
        </p:nvSpPr>
        <p:spPr>
          <a:xfrm>
            <a:off x="0" y="9440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Сравнение с теорией среднего поля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02FC4C75-D4B3-4BA7-93A9-CC0D9A5783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304" y="1157825"/>
            <a:ext cx="4951336" cy="449482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5856656F-DB46-49A6-B4F3-B2D5C0587B55}"/>
              </a:ext>
            </a:extLst>
          </p:cNvPr>
          <p:cNvSpPr txBox="1"/>
          <p:nvPr/>
        </p:nvSpPr>
        <p:spPr>
          <a:xfrm>
            <a:off x="0" y="6519446"/>
            <a:ext cx="62092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/>
              <a:t>М.А. Кузнецов, А.Б. Дровосеков, А.А. </a:t>
            </a:r>
            <a:r>
              <a:rPr lang="ru-RU" sz="1600" dirty="0" err="1"/>
              <a:t>Фраерман</a:t>
            </a:r>
            <a:r>
              <a:rPr lang="ru-RU" sz="1600" dirty="0"/>
              <a:t>, ЖЭТФ </a:t>
            </a:r>
            <a:r>
              <a:rPr lang="ru-RU" sz="1600" b="1" dirty="0"/>
              <a:t>159</a:t>
            </a:r>
            <a:r>
              <a:rPr lang="ru-RU" sz="1600" dirty="0"/>
              <a:t>, 95 (2021)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4F33D99B-80F6-4D31-A15A-B09233D6F5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9917" y="1144712"/>
            <a:ext cx="1971950" cy="1124107"/>
          </a:xfrm>
          <a:prstGeom prst="rect">
            <a:avLst/>
          </a:prstGeom>
        </p:spPr>
      </p:pic>
      <p:grpSp>
        <p:nvGrpSpPr>
          <p:cNvPr id="16" name="Группа 15">
            <a:extLst>
              <a:ext uri="{FF2B5EF4-FFF2-40B4-BE49-F238E27FC236}">
                <a16:creationId xmlns="" xmlns:a16="http://schemas.microsoft.com/office/drawing/2014/main" id="{F685C690-CC6A-428D-9E43-94919E53B87C}"/>
              </a:ext>
            </a:extLst>
          </p:cNvPr>
          <p:cNvGrpSpPr/>
          <p:nvPr/>
        </p:nvGrpSpPr>
        <p:grpSpPr>
          <a:xfrm>
            <a:off x="5953161" y="3001799"/>
            <a:ext cx="5353797" cy="2362626"/>
            <a:chOff x="6096000" y="1393938"/>
            <a:chExt cx="5353797" cy="2362626"/>
          </a:xfrm>
        </p:grpSpPr>
        <p:pic>
          <p:nvPicPr>
            <p:cNvPr id="9" name="Рисунок 8">
              <a:extLst>
                <a:ext uri="{FF2B5EF4-FFF2-40B4-BE49-F238E27FC236}">
                  <a16:creationId xmlns="" xmlns:a16="http://schemas.microsoft.com/office/drawing/2014/main" id="{F7D564E7-B45C-4E93-998C-E877131CFC1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44696" y="1393938"/>
              <a:ext cx="3781953" cy="381053"/>
            </a:xfrm>
            <a:prstGeom prst="rect">
              <a:avLst/>
            </a:prstGeom>
          </p:spPr>
        </p:pic>
        <p:pic>
          <p:nvPicPr>
            <p:cNvPr id="10" name="Рисунок 9">
              <a:extLst>
                <a:ext uri="{FF2B5EF4-FFF2-40B4-BE49-F238E27FC236}">
                  <a16:creationId xmlns="" xmlns:a16="http://schemas.microsoft.com/office/drawing/2014/main" id="{A9162584-EE2D-4A21-9E1D-D3E9CB208FA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096000" y="1974287"/>
              <a:ext cx="5353797" cy="562053"/>
            </a:xfrm>
            <a:prstGeom prst="rect">
              <a:avLst/>
            </a:prstGeom>
          </p:spPr>
        </p:pic>
        <p:pic>
          <p:nvPicPr>
            <p:cNvPr id="11" name="Рисунок 10">
              <a:extLst>
                <a:ext uri="{FF2B5EF4-FFF2-40B4-BE49-F238E27FC236}">
                  <a16:creationId xmlns="" xmlns:a16="http://schemas.microsoft.com/office/drawing/2014/main" id="{1D0A8F21-E41B-45A2-A6AA-956869E5738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878917" y="2657620"/>
              <a:ext cx="2114845" cy="285790"/>
            </a:xfrm>
            <a:prstGeom prst="rect">
              <a:avLst/>
            </a:prstGeom>
          </p:spPr>
        </p:pic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2723906A-11FB-4598-9EA2-A1A54AEA5308}"/>
                    </a:ext>
                  </a:extLst>
                </p:cNvPr>
                <p:cNvSpPr txBox="1"/>
                <p:nvPr/>
              </p:nvSpPr>
              <p:spPr>
                <a:xfrm>
                  <a:off x="8447714" y="3501109"/>
                  <a:ext cx="1221295" cy="25545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ru-RU" sz="1600" i="1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ru-RU" sz="1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𝛾</m:t>
                            </m:r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𝜁</m:t>
                            </m:r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1/2</m:t>
                            </m:r>
                          </m:sup>
                        </m:sSup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ru-RU" sz="1600" dirty="0"/>
                </a:p>
              </p:txBody>
            </p:sp>
          </mc:Choice>
          <mc:Fallback>
            <p:sp>
              <p:nvSpPr>
                <p:cNvPr id="14" name="TextBox 13">
                  <a:extLst>
                    <a:ext uri="{FF2B5EF4-FFF2-40B4-BE49-F238E27FC236}">
                      <a16:creationId xmlns:a14="http://schemas.microsoft.com/office/drawing/2010/main" xmlns:a16="http://schemas.microsoft.com/office/drawing/2014/main" xmlns="" id="{2723906A-11FB-4598-9EA2-A1A54AEA530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47714" y="3501109"/>
                  <a:ext cx="1221295" cy="255455"/>
                </a:xfrm>
                <a:prstGeom prst="rect">
                  <a:avLst/>
                </a:prstGeom>
                <a:blipFill>
                  <a:blip r:embed="rId7"/>
                  <a:stretch>
                    <a:fillRect l="-3500" t="-4762" r="-1000" b="-3095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Стрелка: вниз 14">
              <a:extLst>
                <a:ext uri="{FF2B5EF4-FFF2-40B4-BE49-F238E27FC236}">
                  <a16:creationId xmlns="" xmlns:a16="http://schemas.microsoft.com/office/drawing/2014/main" id="{CDB1DF29-9666-4F76-8064-27AC2479E6A8}"/>
                </a:ext>
              </a:extLst>
            </p:cNvPr>
            <p:cNvSpPr/>
            <p:nvPr/>
          </p:nvSpPr>
          <p:spPr>
            <a:xfrm>
              <a:off x="8898731" y="3064690"/>
              <a:ext cx="285225" cy="38379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="" xmlns:p14="http://schemas.microsoft.com/office/powerpoint/2010/main" val="158722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Номер слайда 9">
            <a:extLst>
              <a:ext uri="{FF2B5EF4-FFF2-40B4-BE49-F238E27FC236}">
                <a16:creationId xmlns="" xmlns:a16="http://schemas.microsoft.com/office/drawing/2014/main" id="{0468739C-C107-42BF-986E-CCEB71671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E77D-4D1B-47AD-87CA-E0C6E5AD657D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8D342776-AA73-4756-92E7-0B6259ED9170}"/>
              </a:ext>
            </a:extLst>
          </p:cNvPr>
          <p:cNvSpPr txBox="1"/>
          <p:nvPr/>
        </p:nvSpPr>
        <p:spPr>
          <a:xfrm>
            <a:off x="0" y="9440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Антиферромагнетик вблизи температуры </a:t>
            </a:r>
            <a:r>
              <a:rPr lang="ru-RU" b="1" dirty="0" err="1"/>
              <a:t>Нееля</a:t>
            </a:r>
            <a:endParaRPr lang="ru-RU" b="1" dirty="0"/>
          </a:p>
        </p:txBody>
      </p:sp>
      <p:pic>
        <p:nvPicPr>
          <p:cNvPr id="1027" name="Picture 3" descr="C:\Users\mikhail5340\Desktop\Семинар аспирантов и студентов\Семинар аспирантов и студентов\1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9428" y="1115972"/>
            <a:ext cx="2652526" cy="4772960"/>
          </a:xfrm>
          <a:prstGeom prst="rect">
            <a:avLst/>
          </a:prstGeom>
          <a:noFill/>
        </p:spPr>
      </p:pic>
      <p:pic>
        <p:nvPicPr>
          <p:cNvPr id="9" name="Рисунок 8" descr="1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1148" y="3429000"/>
            <a:ext cx="4553586" cy="201958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910041" y="3343416"/>
            <a:ext cx="914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/>
              <a:t>ПМ-фаза: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29215" y="4245941"/>
            <a:ext cx="10233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/>
              <a:t>АФМ-фаза</a:t>
            </a:r>
            <a:r>
              <a:rPr lang="ru-RU" sz="1400" dirty="0"/>
              <a:t>:</a:t>
            </a:r>
          </a:p>
        </p:txBody>
      </p:sp>
      <p:pic>
        <p:nvPicPr>
          <p:cNvPr id="13" name="Рисунок 12" descr="Безымянный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1148" y="2765808"/>
            <a:ext cx="657317" cy="40010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25BE8D76-5134-4997-9BF8-695FF82A140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8955" y="2860355"/>
            <a:ext cx="3644575" cy="345460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1D24F0BF-2CB0-43CF-8539-E804A54F64BA}"/>
              </a:ext>
            </a:extLst>
          </p:cNvPr>
          <p:cNvSpPr txBox="1"/>
          <p:nvPr/>
        </p:nvSpPr>
        <p:spPr>
          <a:xfrm>
            <a:off x="3391995" y="3348563"/>
            <a:ext cx="914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/>
              <a:t>ПМ-фаза: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5F115E25-F877-430F-8735-869ADCF58659}"/>
              </a:ext>
            </a:extLst>
          </p:cNvPr>
          <p:cNvSpPr txBox="1"/>
          <p:nvPr/>
        </p:nvSpPr>
        <p:spPr>
          <a:xfrm>
            <a:off x="3382276" y="4143801"/>
            <a:ext cx="10233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/>
              <a:t>АФМ-фаза</a:t>
            </a:r>
            <a:r>
              <a:rPr lang="ru-RU" sz="1400" dirty="0"/>
              <a:t>:</a:t>
            </a:r>
          </a:p>
        </p:txBody>
      </p:sp>
      <p:pic>
        <p:nvPicPr>
          <p:cNvPr id="16" name="Рисунок 15" descr="19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25417" y="5415533"/>
            <a:ext cx="3743848" cy="695422"/>
          </a:xfrm>
          <a:prstGeom prst="rect">
            <a:avLst/>
          </a:prstGeom>
        </p:spPr>
      </p:pic>
      <p:pic>
        <p:nvPicPr>
          <p:cNvPr id="18" name="Рисунок 17" descr="Безымянный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65694" y="737872"/>
            <a:ext cx="8862129" cy="159209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2112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Номер слайда 9">
            <a:extLst>
              <a:ext uri="{FF2B5EF4-FFF2-40B4-BE49-F238E27FC236}">
                <a16:creationId xmlns="" xmlns:a16="http://schemas.microsoft.com/office/drawing/2014/main" id="{0468739C-C107-42BF-986E-CCEB71671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E77D-4D1B-47AD-87CA-E0C6E5AD657D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8D342776-AA73-4756-92E7-0B6259ED9170}"/>
              </a:ext>
            </a:extLst>
          </p:cNvPr>
          <p:cNvSpPr txBox="1"/>
          <p:nvPr/>
        </p:nvSpPr>
        <p:spPr>
          <a:xfrm>
            <a:off x="0" y="9440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Антиферромагнетик вблизи температуры </a:t>
            </a:r>
            <a:r>
              <a:rPr lang="ru-RU" b="1" dirty="0" err="1"/>
              <a:t>Нееля</a:t>
            </a:r>
            <a:endParaRPr lang="ru-R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54997" y="3206944"/>
            <a:ext cx="39562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/>
              <a:t>А.С. Боровик-Романов, Лекции по низкотемпературному </a:t>
            </a:r>
          </a:p>
          <a:p>
            <a:pPr algn="ctr"/>
            <a:r>
              <a:rPr lang="ru-RU" sz="1200" dirty="0"/>
              <a:t>магнетизму, Москва, 2010 – 56 с</a:t>
            </a:r>
          </a:p>
        </p:txBody>
      </p:sp>
      <p:pic>
        <p:nvPicPr>
          <p:cNvPr id="11" name="Рисунок 10" descr="1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124" y="570399"/>
            <a:ext cx="4526801" cy="840856"/>
          </a:xfrm>
          <a:prstGeom prst="rect">
            <a:avLst/>
          </a:prstGeom>
        </p:spPr>
      </p:pic>
      <p:pic>
        <p:nvPicPr>
          <p:cNvPr id="16" name="Рисунок 15" descr="2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758" y="3721844"/>
            <a:ext cx="4560514" cy="215755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89263" y="5891397"/>
            <a:ext cx="55162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/>
              <a:t>Фазовые диаграммы антиферромагнетика вблизи критической точки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1346" y="6249008"/>
            <a:ext cx="57788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Л.Д. Ландау, Е.М. Лифшиц,  Электродинамика сплошных сред,  Москва , 2005 – 656 с</a:t>
            </a:r>
            <a:endParaRPr lang="ru-RU" sz="1200" dirty="0"/>
          </a:p>
        </p:txBody>
      </p:sp>
      <p:pic>
        <p:nvPicPr>
          <p:cNvPr id="14" name="Рисунок 13" descr="1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359" y="559985"/>
            <a:ext cx="5590291" cy="2658227"/>
          </a:xfrm>
          <a:prstGeom prst="rect">
            <a:avLst/>
          </a:prstGeom>
        </p:spPr>
      </p:pic>
      <p:pic>
        <p:nvPicPr>
          <p:cNvPr id="12" name="Рисунок 11" descr="Безымянный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4588" y="1687502"/>
            <a:ext cx="764348" cy="377881"/>
          </a:xfrm>
          <a:prstGeom prst="rect">
            <a:avLst/>
          </a:prstGeom>
        </p:spPr>
      </p:pic>
      <p:pic>
        <p:nvPicPr>
          <p:cNvPr id="19" name="Рисунок 18" descr="Безымянный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26532" y="2248713"/>
            <a:ext cx="2470020" cy="1424378"/>
          </a:xfrm>
          <a:prstGeom prst="rect">
            <a:avLst/>
          </a:prstGeom>
        </p:spPr>
      </p:pic>
      <p:pic>
        <p:nvPicPr>
          <p:cNvPr id="20" name="Рисунок 19" descr="Безымянный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14024" y="2189075"/>
            <a:ext cx="2268074" cy="1483859"/>
          </a:xfrm>
          <a:prstGeom prst="rect">
            <a:avLst/>
          </a:prstGeom>
        </p:spPr>
      </p:pic>
      <p:pic>
        <p:nvPicPr>
          <p:cNvPr id="21" name="Рисунок 20" descr="Безымянный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65153" y="1644767"/>
            <a:ext cx="666843" cy="409632"/>
          </a:xfrm>
          <a:prstGeom prst="rect">
            <a:avLst/>
          </a:prstGeom>
        </p:spPr>
      </p:pic>
      <p:pic>
        <p:nvPicPr>
          <p:cNvPr id="22" name="Рисунок 21" descr="Безымянный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704515" y="3847605"/>
            <a:ext cx="3487486" cy="129493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2112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1948</TotalTime>
  <Words>255</Words>
  <Application>Microsoft Office PowerPoint</Application>
  <PresentationFormat>Произвольный</PresentationFormat>
  <Paragraphs>53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Описание ферромагнетиков и антиферромагнетиков вблизи критической температуры при помощи теории Ландау о фазовых переходах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</dc:creator>
  <cp:lastModifiedBy>mikhail5340</cp:lastModifiedBy>
  <cp:revision>149</cp:revision>
  <dcterms:created xsi:type="dcterms:W3CDTF">2021-04-07T12:50:44Z</dcterms:created>
  <dcterms:modified xsi:type="dcterms:W3CDTF">2021-04-15T11:05:40Z</dcterms:modified>
</cp:coreProperties>
</file>