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1" r:id="rId20"/>
    <p:sldId id="282" r:id="rId21"/>
    <p:sldId id="274" r:id="rId22"/>
    <p:sldId id="275" r:id="rId23"/>
  </p:sldIdLst>
  <p:sldSz cx="9144000" cy="6858000" type="screen4x3"/>
  <p:notesSz cx="6858000" cy="9144000"/>
  <p:embeddedFontLst>
    <p:embeddedFont>
      <p:font typeface="Roboto" panose="020B060402020202020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2A9385-37BB-4E49-AA06-8FC0EE5ED21B}">
  <a:tblStyle styleId="{9E2A9385-37BB-4E49-AA06-8FC0EE5ED21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2d8ac25443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2d8ac25443_0_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9" name="Google Shape;169;g22d8ac25443_0_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2d8ac25443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2d8ac25443_0_1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3" name="Google Shape;183;g22d8ac25443_0_1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2d8ac25443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2d8ac25443_0_1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6" name="Google Shape;196;g22d8ac25443_0_1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2d8ac25443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2d8ac25443_0_2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7" name="Google Shape;207;g22d8ac25443_0_2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2d8ac25443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2d8ac25443_0_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22d8ac25443_0_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2d8ac25443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2d8ac25443_0_2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22d8ac25443_0_2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2d8ac254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2d8ac2544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22d8ac2544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2d8ac2544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2d8ac25443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g22d8ac25443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2d8ac2544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2d8ac25443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22d8ac25443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3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" name="Google Shape;15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2d8ac25443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2d8ac25443_0_1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9" name="Google Shape;159;g22d8ac25443_0_1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9FC"/>
            </a:gs>
            <a:gs pos="74000">
              <a:srgbClr val="B3D1EC"/>
            </a:gs>
            <a:gs pos="83000">
              <a:srgbClr val="B3D1EC"/>
            </a:gs>
            <a:gs pos="100000">
              <a:srgbClr val="CCE0F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ctrTitle"/>
          </p:nvPr>
        </p:nvSpPr>
        <p:spPr>
          <a:xfrm>
            <a:off x="816429" y="2674463"/>
            <a:ext cx="7690757" cy="1489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Times New Roman"/>
              <a:buNone/>
            </a:pPr>
            <a:r>
              <a:rPr lang="ru-RU" sz="3600" b="1">
                <a:solidFill>
                  <a:srgbClr val="1E4E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Обзор модели Зигмунда о распылении аморфного твёрдого тела под действием ионно-пучковой бомбардировки</a:t>
            </a:r>
            <a:endParaRPr sz="3600" b="1">
              <a:solidFill>
                <a:srgbClr val="1E4E7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382563" y="4783362"/>
            <a:ext cx="8378873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</a:pPr>
            <a:r>
              <a:rPr lang="ru-RU" b="1">
                <a:solidFill>
                  <a:srgbClr val="1E4E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Докладчик</a:t>
            </a:r>
            <a:r>
              <a:rPr lang="ru-RU" sz="1800" b="1">
                <a:solidFill>
                  <a:srgbClr val="1E4E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/>
          </a:p>
          <a:p>
            <a:pPr marL="0" lvl="0" indent="0" algn="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</a:pPr>
            <a:r>
              <a:rPr lang="ru-RU" sz="1800" b="1">
                <a:solidFill>
                  <a:srgbClr val="1E4E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Чернышев Алексей Константинович </a:t>
            </a:r>
            <a:r>
              <a:rPr lang="ru-RU">
                <a:solidFill>
                  <a:srgbClr val="1E4E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Аспирант 2 курса (ИФМ РАН)</a:t>
            </a:r>
            <a:endParaRPr/>
          </a:p>
          <a:p>
            <a:pPr marL="0" lvl="0" indent="0" algn="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</a:pPr>
            <a:r>
              <a:rPr lang="ru-RU" b="1">
                <a:solidFill>
                  <a:srgbClr val="1E4E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Научный руководитель:</a:t>
            </a:r>
            <a:endParaRPr/>
          </a:p>
          <a:p>
            <a:pPr marL="0" lvl="0" indent="0" algn="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</a:pPr>
            <a:r>
              <a:rPr lang="ru-RU" b="1">
                <a:solidFill>
                  <a:srgbClr val="1E4E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Пестов Алексей Евгеньевич </a:t>
            </a:r>
            <a:r>
              <a:rPr lang="ru-RU">
                <a:solidFill>
                  <a:srgbClr val="1E4E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Заведующий лабораторией 8133</a:t>
            </a:r>
            <a:endParaRPr>
              <a:solidFill>
                <a:srgbClr val="1E4E7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solidFill>
                <a:srgbClr val="1E4E7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b="1">
              <a:solidFill>
                <a:srgbClr val="1E4E7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90" name="Google Shape;90;p13"/>
          <p:cNvSpPr txBox="1"/>
          <p:nvPr/>
        </p:nvSpPr>
        <p:spPr>
          <a:xfrm>
            <a:off x="3266933" y="6425105"/>
            <a:ext cx="2610134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50" b="0" i="0" u="none" strike="noStrike" cap="none">
                <a:solidFill>
                  <a:srgbClr val="1E4E7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ИФМ РАН - 2023 год</a:t>
            </a:r>
            <a:endParaRPr/>
          </a:p>
        </p:txBody>
      </p:sp>
      <p:sp>
        <p:nvSpPr>
          <p:cNvPr id="91" name="Google Shape;91;p13"/>
          <p:cNvSpPr/>
          <p:nvPr/>
        </p:nvSpPr>
        <p:spPr>
          <a:xfrm>
            <a:off x="0" y="-24051"/>
            <a:ext cx="9144000" cy="757052"/>
          </a:xfrm>
          <a:prstGeom prst="rect">
            <a:avLst/>
          </a:prstGeom>
          <a:gradFill>
            <a:gsLst>
              <a:gs pos="0">
                <a:schemeClr val="lt1"/>
              </a:gs>
              <a:gs pos="19000">
                <a:schemeClr val="lt1"/>
              </a:gs>
              <a:gs pos="36000">
                <a:srgbClr val="B3D1EC"/>
              </a:gs>
              <a:gs pos="63000">
                <a:srgbClr val="B3D1EC"/>
              </a:gs>
              <a:gs pos="77000">
                <a:schemeClr val="lt1"/>
              </a:gs>
              <a:gs pos="100000">
                <a:schemeClr val="lt1"/>
              </a:gs>
            </a:gsLst>
            <a:lin ang="0" scaled="0"/>
          </a:gra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0" i="0" u="none" strike="noStrike" cap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Институт физики микроструктур РАН</a:t>
            </a:r>
            <a:endParaRPr sz="1500" b="0" i="0" u="none" strike="noStrike" cap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404" y="88176"/>
            <a:ext cx="1486837" cy="532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 txBox="1"/>
          <p:nvPr/>
        </p:nvSpPr>
        <p:spPr>
          <a:xfrm>
            <a:off x="1692300" y="369075"/>
            <a:ext cx="5759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latin typeface="Calibri"/>
                <a:ea typeface="Calibri"/>
                <a:cs typeface="Calibri"/>
                <a:sym typeface="Calibri"/>
              </a:rPr>
              <a:t>Предложенный Зигмундом подход</a:t>
            </a:r>
            <a:endParaRPr sz="2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2"/>
          <p:cNvSpPr txBox="1"/>
          <p:nvPr/>
        </p:nvSpPr>
        <p:spPr>
          <a:xfrm>
            <a:off x="1285300" y="2527125"/>
            <a:ext cx="63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libri"/>
                <a:ea typeface="Calibri"/>
                <a:cs typeface="Calibri"/>
                <a:sym typeface="Calibri"/>
              </a:rPr>
              <a:t>Коэффициент распыления представляется как произведение двух факторов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22"/>
          <p:cNvPicPr preferRelativeResize="0"/>
          <p:nvPr/>
        </p:nvPicPr>
        <p:blipFill rotWithShape="1">
          <a:blip r:embed="rId3">
            <a:alphaModFix/>
          </a:blip>
          <a:srcRect l="50194" t="33717" r="33300" b="57763"/>
          <a:stretch/>
        </p:blipFill>
        <p:spPr>
          <a:xfrm>
            <a:off x="3256901" y="2927325"/>
            <a:ext cx="2378702" cy="69060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2"/>
          <p:cNvSpPr txBox="1"/>
          <p:nvPr/>
        </p:nvSpPr>
        <p:spPr>
          <a:xfrm>
            <a:off x="2441600" y="3779588"/>
            <a:ext cx="2023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libri"/>
                <a:ea typeface="Calibri"/>
                <a:cs typeface="Calibri"/>
                <a:sym typeface="Calibri"/>
              </a:rPr>
              <a:t>Константа, зависящая от свойств материала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2"/>
          <p:cNvSpPr txBox="1"/>
          <p:nvPr/>
        </p:nvSpPr>
        <p:spPr>
          <a:xfrm>
            <a:off x="4761700" y="3617913"/>
            <a:ext cx="2023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libri"/>
                <a:ea typeface="Calibri"/>
                <a:cs typeface="Calibri"/>
                <a:sym typeface="Calibri"/>
              </a:rPr>
              <a:t>Энергия первичного иона, поглощённая в приповерхностном слое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22"/>
          <p:cNvPicPr preferRelativeResize="0"/>
          <p:nvPr/>
        </p:nvPicPr>
        <p:blipFill rotWithShape="1">
          <a:blip r:embed="rId4">
            <a:alphaModFix/>
          </a:blip>
          <a:srcRect l="52082" t="44564" r="35606" b="48579"/>
          <a:stretch/>
        </p:blipFill>
        <p:spPr>
          <a:xfrm>
            <a:off x="3261150" y="4958476"/>
            <a:ext cx="2023800" cy="63397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 txBox="1"/>
          <p:nvPr/>
        </p:nvSpPr>
        <p:spPr>
          <a:xfrm>
            <a:off x="1414250" y="5687800"/>
            <a:ext cx="6321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libri"/>
                <a:ea typeface="Calibri"/>
                <a:cs typeface="Calibri"/>
                <a:sym typeface="Calibri"/>
              </a:rPr>
              <a:t>N - концентрация атомов мишени, Sn - сечение ядерного торможения,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libri"/>
                <a:ea typeface="Calibri"/>
                <a:cs typeface="Calibri"/>
                <a:sym typeface="Calibri"/>
              </a:rPr>
              <a:t>a = a(М1/М2)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22"/>
          <p:cNvPicPr preferRelativeResize="0"/>
          <p:nvPr/>
        </p:nvPicPr>
        <p:blipFill rotWithShape="1">
          <a:blip r:embed="rId5">
            <a:alphaModFix/>
          </a:blip>
          <a:srcRect l="47418" t="40415" r="29499" b="51803"/>
          <a:stretch/>
        </p:blipFill>
        <p:spPr>
          <a:xfrm>
            <a:off x="2754093" y="1610700"/>
            <a:ext cx="3642216" cy="69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3"/>
          <p:cNvPicPr preferRelativeResize="0"/>
          <p:nvPr/>
        </p:nvPicPr>
        <p:blipFill rotWithShape="1">
          <a:blip r:embed="rId3">
            <a:alphaModFix/>
          </a:blip>
          <a:srcRect l="44027" t="42054" r="45085" b="53088"/>
          <a:stretch/>
        </p:blipFill>
        <p:spPr>
          <a:xfrm>
            <a:off x="970099" y="1234200"/>
            <a:ext cx="3124027" cy="78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/>
          <p:cNvPicPr preferRelativeResize="0"/>
          <p:nvPr/>
        </p:nvPicPr>
        <p:blipFill rotWithShape="1">
          <a:blip r:embed="rId4">
            <a:alphaModFix/>
          </a:blip>
          <a:srcRect l="41839" t="37508" r="41545" b="53486"/>
          <a:stretch/>
        </p:blipFill>
        <p:spPr>
          <a:xfrm>
            <a:off x="970099" y="2740750"/>
            <a:ext cx="2956627" cy="90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3"/>
          <p:cNvSpPr txBox="1"/>
          <p:nvPr/>
        </p:nvSpPr>
        <p:spPr>
          <a:xfrm>
            <a:off x="4190350" y="1426125"/>
            <a:ext cx="652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libri"/>
                <a:ea typeface="Calibri"/>
                <a:cs typeface="Calibri"/>
                <a:sym typeface="Calibri"/>
              </a:rPr>
              <a:t>Экранированный Кулоновский потенциал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3"/>
          <p:cNvSpPr txBox="1"/>
          <p:nvPr/>
        </p:nvSpPr>
        <p:spPr>
          <a:xfrm>
            <a:off x="3800550" y="2991350"/>
            <a:ext cx="652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libri"/>
                <a:ea typeface="Calibri"/>
                <a:cs typeface="Calibri"/>
                <a:sym typeface="Calibri"/>
              </a:rPr>
              <a:t>- радиус экранирования Томаса Ферми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23"/>
          <p:cNvPicPr preferRelativeResize="0"/>
          <p:nvPr/>
        </p:nvPicPr>
        <p:blipFill rotWithShape="1">
          <a:blip r:embed="rId5">
            <a:alphaModFix/>
          </a:blip>
          <a:srcRect l="43107" t="48123" r="43161" b="45625"/>
          <a:stretch/>
        </p:blipFill>
        <p:spPr>
          <a:xfrm>
            <a:off x="970100" y="4169775"/>
            <a:ext cx="2458810" cy="62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3"/>
          <p:cNvPicPr preferRelativeResize="0"/>
          <p:nvPr/>
        </p:nvPicPr>
        <p:blipFill rotWithShape="1">
          <a:blip r:embed="rId6">
            <a:alphaModFix/>
          </a:blip>
          <a:srcRect l="42869" t="60043" r="42098" b="29494"/>
          <a:stretch/>
        </p:blipFill>
        <p:spPr>
          <a:xfrm>
            <a:off x="1126037" y="5237901"/>
            <a:ext cx="2146925" cy="84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3"/>
          <p:cNvSpPr txBox="1"/>
          <p:nvPr/>
        </p:nvSpPr>
        <p:spPr>
          <a:xfrm>
            <a:off x="3611875" y="4284488"/>
            <a:ext cx="652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libri"/>
                <a:ea typeface="Calibri"/>
                <a:cs typeface="Calibri"/>
                <a:sym typeface="Calibri"/>
              </a:rPr>
              <a:t>- функция экранирования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3"/>
          <p:cNvSpPr txBox="1"/>
          <p:nvPr/>
        </p:nvSpPr>
        <p:spPr>
          <a:xfrm>
            <a:off x="3428900" y="5458025"/>
            <a:ext cx="652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libri"/>
                <a:ea typeface="Calibri"/>
                <a:cs typeface="Calibri"/>
                <a:sym typeface="Calibri"/>
              </a:rPr>
              <a:t>- потенциал с учётом экранировки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/>
          <p:cNvSpPr txBox="1"/>
          <p:nvPr/>
        </p:nvSpPr>
        <p:spPr>
          <a:xfrm>
            <a:off x="5164825" y="2491925"/>
            <a:ext cx="391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libri"/>
                <a:ea typeface="Calibri"/>
                <a:cs typeface="Calibri"/>
                <a:sym typeface="Calibri"/>
              </a:rPr>
              <a:t>Схема пролёта иона на расстоянии b от атома мишени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24"/>
          <p:cNvPicPr preferRelativeResize="0"/>
          <p:nvPr/>
        </p:nvPicPr>
        <p:blipFill rotWithShape="1">
          <a:blip r:embed="rId3">
            <a:alphaModFix/>
          </a:blip>
          <a:srcRect l="41739" t="56130" r="43636" b="34271"/>
          <a:stretch/>
        </p:blipFill>
        <p:spPr>
          <a:xfrm>
            <a:off x="815400" y="781350"/>
            <a:ext cx="2276789" cy="84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 rotWithShape="1">
          <a:blip r:embed="rId4">
            <a:alphaModFix/>
          </a:blip>
          <a:srcRect l="32806" t="26222" r="50000" b="49118"/>
          <a:stretch/>
        </p:blipFill>
        <p:spPr>
          <a:xfrm>
            <a:off x="5518075" y="574250"/>
            <a:ext cx="2276798" cy="183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 rotWithShape="1">
          <a:blip r:embed="rId5">
            <a:alphaModFix/>
          </a:blip>
          <a:srcRect l="36168" t="37609" r="39449" b="52845"/>
          <a:stretch/>
        </p:blipFill>
        <p:spPr>
          <a:xfrm>
            <a:off x="747750" y="2114313"/>
            <a:ext cx="3374251" cy="74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4"/>
          <p:cNvPicPr preferRelativeResize="0"/>
          <p:nvPr/>
        </p:nvPicPr>
        <p:blipFill rotWithShape="1">
          <a:blip r:embed="rId5">
            <a:alphaModFix/>
          </a:blip>
          <a:srcRect l="38078" t="58112" r="32890" b="30928"/>
          <a:stretch/>
        </p:blipFill>
        <p:spPr>
          <a:xfrm>
            <a:off x="747750" y="3215850"/>
            <a:ext cx="3958531" cy="84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 rotWithShape="1">
          <a:blip r:embed="rId6">
            <a:alphaModFix/>
          </a:blip>
          <a:srcRect l="38552" t="57736" r="37023" b="31949"/>
          <a:stretch/>
        </p:blipFill>
        <p:spPr>
          <a:xfrm>
            <a:off x="815405" y="4628844"/>
            <a:ext cx="5435650" cy="129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5"/>
          <p:cNvPicPr preferRelativeResize="0"/>
          <p:nvPr/>
        </p:nvPicPr>
        <p:blipFill rotWithShape="1">
          <a:blip r:embed="rId3">
            <a:alphaModFix/>
          </a:blip>
          <a:srcRect l="32453" t="54508" r="33783" b="36426"/>
          <a:stretch/>
        </p:blipFill>
        <p:spPr>
          <a:xfrm>
            <a:off x="1527626" y="1265925"/>
            <a:ext cx="5000875" cy="75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5"/>
          <p:cNvPicPr preferRelativeResize="0"/>
          <p:nvPr/>
        </p:nvPicPr>
        <p:blipFill rotWithShape="1">
          <a:blip r:embed="rId4">
            <a:alphaModFix/>
          </a:blip>
          <a:srcRect l="32591" t="49609" r="29097" b="40835"/>
          <a:stretch/>
        </p:blipFill>
        <p:spPr>
          <a:xfrm>
            <a:off x="1600725" y="3945775"/>
            <a:ext cx="6711850" cy="94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5"/>
          <p:cNvPicPr preferRelativeResize="0"/>
          <p:nvPr/>
        </p:nvPicPr>
        <p:blipFill rotWithShape="1">
          <a:blip r:embed="rId4">
            <a:alphaModFix/>
          </a:blip>
          <a:srcRect l="45668" t="39957" r="43689" b="54309"/>
          <a:stretch/>
        </p:blipFill>
        <p:spPr>
          <a:xfrm>
            <a:off x="1754250" y="2770287"/>
            <a:ext cx="1728600" cy="52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6"/>
          <p:cNvPicPr preferRelativeResize="0"/>
          <p:nvPr/>
        </p:nvPicPr>
        <p:blipFill rotWithShape="1">
          <a:blip r:embed="rId3">
            <a:alphaModFix/>
          </a:blip>
          <a:srcRect l="50762" t="51349" r="33132" b="40546"/>
          <a:stretch/>
        </p:blipFill>
        <p:spPr>
          <a:xfrm>
            <a:off x="2829062" y="1204525"/>
            <a:ext cx="2575574" cy="72894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6"/>
          <p:cNvSpPr txBox="1"/>
          <p:nvPr/>
        </p:nvSpPr>
        <p:spPr>
          <a:xfrm>
            <a:off x="1455688" y="2049888"/>
            <a:ext cx="532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для низкоэнергетических столкновений m=0 и Гm =0,608. </a:t>
            </a:r>
            <a:endParaRPr/>
          </a:p>
        </p:txBody>
      </p:sp>
      <p:pic>
        <p:nvPicPr>
          <p:cNvPr id="219" name="Google Shape;219;p26"/>
          <p:cNvPicPr preferRelativeResize="0"/>
          <p:nvPr/>
        </p:nvPicPr>
        <p:blipFill rotWithShape="1">
          <a:blip r:embed="rId4">
            <a:alphaModFix/>
          </a:blip>
          <a:srcRect l="50222" t="60273" r="33385" b="32595"/>
          <a:stretch/>
        </p:blipFill>
        <p:spPr>
          <a:xfrm>
            <a:off x="2829062" y="2633925"/>
            <a:ext cx="2575574" cy="630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6"/>
          <p:cNvPicPr preferRelativeResize="0"/>
          <p:nvPr/>
        </p:nvPicPr>
        <p:blipFill rotWithShape="1">
          <a:blip r:embed="rId5">
            <a:alphaModFix/>
          </a:blip>
          <a:srcRect l="49946" t="26878" r="32940" b="64774"/>
          <a:stretch/>
        </p:blipFill>
        <p:spPr>
          <a:xfrm>
            <a:off x="2713576" y="3447975"/>
            <a:ext cx="2806550" cy="77002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6"/>
          <p:cNvSpPr txBox="1"/>
          <p:nvPr/>
        </p:nvSpPr>
        <p:spPr>
          <a:xfrm>
            <a:off x="2053050" y="902375"/>
            <a:ext cx="701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libri"/>
                <a:ea typeface="Calibri"/>
                <a:cs typeface="Calibri"/>
                <a:sym typeface="Calibri"/>
              </a:rPr>
              <a:t>Параметр       выражаетсятся через пороговую энергию Us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26"/>
          <p:cNvPicPr preferRelativeResize="0"/>
          <p:nvPr/>
        </p:nvPicPr>
        <p:blipFill rotWithShape="1">
          <a:blip r:embed="rId3">
            <a:alphaModFix/>
          </a:blip>
          <a:srcRect l="51379" t="51349" r="47706" b="40546"/>
          <a:stretch/>
        </p:blipFill>
        <p:spPr>
          <a:xfrm>
            <a:off x="2949251" y="738000"/>
            <a:ext cx="146174" cy="72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6"/>
          <p:cNvPicPr preferRelativeResize="0"/>
          <p:nvPr/>
        </p:nvPicPr>
        <p:blipFill rotWithShape="1">
          <a:blip r:embed="rId6">
            <a:alphaModFix/>
          </a:blip>
          <a:srcRect l="49318" t="47209" r="32744" b="45805"/>
          <a:stretch/>
        </p:blipFill>
        <p:spPr>
          <a:xfrm>
            <a:off x="2583625" y="5439699"/>
            <a:ext cx="3066427" cy="671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6"/>
          <p:cNvPicPr preferRelativeResize="0"/>
          <p:nvPr/>
        </p:nvPicPr>
        <p:blipFill rotWithShape="1">
          <a:blip r:embed="rId7">
            <a:alphaModFix/>
          </a:blip>
          <a:srcRect l="53251" t="45652" r="35294" b="48912"/>
          <a:stretch/>
        </p:blipFill>
        <p:spPr>
          <a:xfrm>
            <a:off x="2936214" y="4595500"/>
            <a:ext cx="2361240" cy="63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7"/>
          <p:cNvSpPr txBox="1"/>
          <p:nvPr/>
        </p:nvSpPr>
        <p:spPr>
          <a:xfrm>
            <a:off x="2570206" y="506628"/>
            <a:ext cx="45436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Теория Зигмунда (небольшие энергии иона)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7"/>
          <p:cNvSpPr txBox="1"/>
          <p:nvPr/>
        </p:nvSpPr>
        <p:spPr>
          <a:xfrm>
            <a:off x="4672280" y="1555532"/>
            <a:ext cx="34874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Пороговая энергия распыления;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7"/>
          <p:cNvSpPr txBox="1"/>
          <p:nvPr/>
        </p:nvSpPr>
        <p:spPr>
          <a:xfrm>
            <a:off x="1036997" y="1433383"/>
            <a:ext cx="3066417" cy="61363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32" name="Google Shape;232;p27"/>
          <p:cNvSpPr/>
          <p:nvPr/>
        </p:nvSpPr>
        <p:spPr>
          <a:xfrm>
            <a:off x="1036997" y="2419770"/>
            <a:ext cx="330539" cy="36933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1147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33" name="Google Shape;233;p27"/>
          <p:cNvSpPr txBox="1"/>
          <p:nvPr/>
        </p:nvSpPr>
        <p:spPr>
          <a:xfrm>
            <a:off x="1417069" y="2419770"/>
            <a:ext cx="51813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-Коэффициент передачи энергии от иона к атому;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7"/>
          <p:cNvSpPr/>
          <p:nvPr/>
        </p:nvSpPr>
        <p:spPr>
          <a:xfrm>
            <a:off x="859191" y="2964433"/>
            <a:ext cx="686150" cy="39485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922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35" name="Google Shape;235;p27"/>
          <p:cNvSpPr txBox="1"/>
          <p:nvPr/>
        </p:nvSpPr>
        <p:spPr>
          <a:xfrm>
            <a:off x="1545341" y="2989953"/>
            <a:ext cx="34034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Энергия сублимации вещества;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7"/>
          <p:cNvSpPr/>
          <p:nvPr/>
        </p:nvSpPr>
        <p:spPr>
          <a:xfrm>
            <a:off x="859191" y="3521856"/>
            <a:ext cx="1051763" cy="36933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37" name="Google Shape;237;p27"/>
          <p:cNvSpPr txBox="1"/>
          <p:nvPr/>
        </p:nvSpPr>
        <p:spPr>
          <a:xfrm>
            <a:off x="1910954" y="3491917"/>
            <a:ext cx="63282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Массы налетающего иона и атома распыляемого материала;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7"/>
          <p:cNvSpPr txBox="1"/>
          <p:nvPr/>
        </p:nvSpPr>
        <p:spPr>
          <a:xfrm>
            <a:off x="419905" y="4062100"/>
            <a:ext cx="72206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области энергий менее 1 кэВ (преобладают упругие столкновения):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27"/>
          <p:cNvPicPr preferRelativeResize="0"/>
          <p:nvPr/>
        </p:nvPicPr>
        <p:blipFill rotWithShape="1">
          <a:blip r:embed="rId7">
            <a:alphaModFix/>
          </a:blip>
          <a:srcRect l="43815" t="60884" r="27195" b="29602"/>
          <a:stretch/>
        </p:blipFill>
        <p:spPr>
          <a:xfrm>
            <a:off x="1252574" y="4632269"/>
            <a:ext cx="4981152" cy="919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l="14369" t="33236" r="69078" b="61758"/>
          <a:stretch/>
        </p:blipFill>
        <p:spPr>
          <a:xfrm>
            <a:off x="1159900" y="5910754"/>
            <a:ext cx="3027286" cy="5149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75582" y="5910754"/>
            <a:ext cx="3463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 падении </a:t>
            </a:r>
            <a:r>
              <a:rPr lang="en-US" dirty="0" err="1" smtClean="0"/>
              <a:t>Ar</a:t>
            </a:r>
            <a:r>
              <a:rPr lang="en-US" dirty="0" smtClean="0"/>
              <a:t> </a:t>
            </a:r>
            <a:r>
              <a:rPr lang="ru-RU" dirty="0" smtClean="0"/>
              <a:t>на </a:t>
            </a:r>
            <a:r>
              <a:rPr lang="en-US" dirty="0" smtClean="0"/>
              <a:t>Cu </a:t>
            </a:r>
            <a:r>
              <a:rPr lang="ru-RU" dirty="0" smtClean="0"/>
              <a:t>экспериментальное значение </a:t>
            </a:r>
            <a:r>
              <a:rPr lang="en-US" dirty="0" smtClean="0"/>
              <a:t>Y ≈ 6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8"/>
          <p:cNvPicPr preferRelativeResize="0"/>
          <p:nvPr/>
        </p:nvPicPr>
        <p:blipFill rotWithShape="1">
          <a:blip r:embed="rId3">
            <a:alphaModFix/>
          </a:blip>
          <a:srcRect l="7595" t="7208" r="50811" b="67387"/>
          <a:stretch/>
        </p:blipFill>
        <p:spPr>
          <a:xfrm>
            <a:off x="1" y="2022536"/>
            <a:ext cx="4330262" cy="401594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8"/>
          <p:cNvSpPr/>
          <p:nvPr/>
        </p:nvSpPr>
        <p:spPr>
          <a:xfrm>
            <a:off x="1059265" y="1289894"/>
            <a:ext cx="1749966" cy="36933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1333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49" name="Google Shape;249;p28"/>
          <p:cNvSpPr txBox="1"/>
          <p:nvPr/>
        </p:nvSpPr>
        <p:spPr>
          <a:xfrm>
            <a:off x="2809231" y="1289894"/>
            <a:ext cx="49811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Эмпирическая функция от соотношения масс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28"/>
          <p:cNvPicPr preferRelativeResize="0"/>
          <p:nvPr/>
        </p:nvPicPr>
        <p:blipFill rotWithShape="1">
          <a:blip r:embed="rId5">
            <a:alphaModFix/>
          </a:blip>
          <a:srcRect l="53513" t="26363" r="31091" b="50818"/>
          <a:stretch/>
        </p:blipFill>
        <p:spPr>
          <a:xfrm>
            <a:off x="4330263" y="2122698"/>
            <a:ext cx="4697036" cy="391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8"/>
          <p:cNvPicPr preferRelativeResize="0"/>
          <p:nvPr/>
        </p:nvPicPr>
        <p:blipFill rotWithShape="1">
          <a:blip r:embed="rId5">
            <a:alphaModFix/>
          </a:blip>
          <a:srcRect l="56054" t="27666" r="31683" b="54980"/>
          <a:stretch/>
        </p:blipFill>
        <p:spPr>
          <a:xfrm flipH="1">
            <a:off x="5109774" y="2340771"/>
            <a:ext cx="3744180" cy="3004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8"/>
          <p:cNvPicPr preferRelativeResize="0"/>
          <p:nvPr/>
        </p:nvPicPr>
        <p:blipFill rotWithShape="1">
          <a:blip r:embed="rId5">
            <a:alphaModFix/>
          </a:blip>
          <a:srcRect l="61077" t="30071" r="32934" b="61765"/>
          <a:stretch/>
        </p:blipFill>
        <p:spPr>
          <a:xfrm>
            <a:off x="5543597" y="2679628"/>
            <a:ext cx="1824303" cy="1400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9"/>
          <p:cNvSpPr/>
          <p:nvPr/>
        </p:nvSpPr>
        <p:spPr>
          <a:xfrm>
            <a:off x="992440" y="541244"/>
            <a:ext cx="1749900" cy="36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32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59" name="Google Shape;259;p29"/>
          <p:cNvSpPr txBox="1"/>
          <p:nvPr/>
        </p:nvSpPr>
        <p:spPr>
          <a:xfrm>
            <a:off x="2742406" y="541244"/>
            <a:ext cx="4981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зависимость от угла падения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29"/>
          <p:cNvPicPr preferRelativeResize="0"/>
          <p:nvPr/>
        </p:nvPicPr>
        <p:blipFill rotWithShape="1">
          <a:blip r:embed="rId4">
            <a:alphaModFix/>
          </a:blip>
          <a:srcRect l="54234" t="18146" r="29280" b="56041"/>
          <a:stretch/>
        </p:blipFill>
        <p:spPr>
          <a:xfrm>
            <a:off x="639996" y="1871549"/>
            <a:ext cx="3825048" cy="336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9"/>
          <p:cNvPicPr preferRelativeResize="0"/>
          <p:nvPr/>
        </p:nvPicPr>
        <p:blipFill rotWithShape="1">
          <a:blip r:embed="rId5">
            <a:alphaModFix/>
          </a:blip>
          <a:srcRect l="45843" t="36125" r="29706" b="32904"/>
          <a:stretch/>
        </p:blipFill>
        <p:spPr>
          <a:xfrm>
            <a:off x="4745774" y="2010776"/>
            <a:ext cx="3743174" cy="266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"/>
          <p:cNvSpPr txBox="1"/>
          <p:nvPr/>
        </p:nvSpPr>
        <p:spPr>
          <a:xfrm>
            <a:off x="2570206" y="506628"/>
            <a:ext cx="426103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Теория Зигмунда (высокие энергии иона)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0"/>
          <p:cNvSpPr txBox="1"/>
          <p:nvPr/>
        </p:nvSpPr>
        <p:spPr>
          <a:xfrm>
            <a:off x="588580" y="1103586"/>
            <a:ext cx="55389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областей больших энергий и средних масс ионов (преобладают ядерные столкновения):</a:t>
            </a:r>
            <a:endParaRPr/>
          </a:p>
        </p:txBody>
      </p:sp>
      <p:sp>
        <p:nvSpPr>
          <p:cNvPr id="268" name="Google Shape;268;p30"/>
          <p:cNvSpPr txBox="1"/>
          <p:nvPr/>
        </p:nvSpPr>
        <p:spPr>
          <a:xfrm>
            <a:off x="2570206" y="1977543"/>
            <a:ext cx="3076548" cy="30803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387" r="-1189" b="-2744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69" name="Google Shape;269;p30"/>
          <p:cNvSpPr txBox="1"/>
          <p:nvPr/>
        </p:nvSpPr>
        <p:spPr>
          <a:xfrm>
            <a:off x="904316" y="2513202"/>
            <a:ext cx="3236014" cy="87985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70" name="Google Shape;270;p30"/>
          <p:cNvSpPr txBox="1"/>
          <p:nvPr/>
        </p:nvSpPr>
        <p:spPr>
          <a:xfrm>
            <a:off x="3630433" y="3479129"/>
            <a:ext cx="30920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приведённая энергия ионов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30"/>
          <p:cNvSpPr txBox="1"/>
          <p:nvPr/>
        </p:nvSpPr>
        <p:spPr>
          <a:xfrm>
            <a:off x="904316" y="3380801"/>
            <a:ext cx="2420343" cy="565989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72" name="Google Shape;272;p30"/>
          <p:cNvSpPr txBox="1"/>
          <p:nvPr/>
        </p:nvSpPr>
        <p:spPr>
          <a:xfrm>
            <a:off x="4376493" y="2809771"/>
            <a:ext cx="40326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сечение ядерного торможения ионов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30"/>
          <p:cNvSpPr/>
          <p:nvPr/>
        </p:nvSpPr>
        <p:spPr>
          <a:xfrm>
            <a:off x="904316" y="4156343"/>
            <a:ext cx="935705" cy="36933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74" name="Google Shape;274;p30"/>
          <p:cNvSpPr txBox="1"/>
          <p:nvPr/>
        </p:nvSpPr>
        <p:spPr>
          <a:xfrm>
            <a:off x="1985564" y="4156343"/>
            <a:ext cx="63723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Атомные номера атома распыляемого материала и иона газа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30"/>
          <p:cNvSpPr txBox="1"/>
          <p:nvPr/>
        </p:nvSpPr>
        <p:spPr>
          <a:xfrm>
            <a:off x="960101" y="4644776"/>
            <a:ext cx="879920" cy="276999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l="-3445" r="-688" b="-1110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76" name="Google Shape;276;p30"/>
          <p:cNvSpPr txBox="1"/>
          <p:nvPr/>
        </p:nvSpPr>
        <p:spPr>
          <a:xfrm>
            <a:off x="1985564" y="4611746"/>
            <a:ext cx="37878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Массы иона и распыляемого атома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0"/>
          <p:cNvSpPr/>
          <p:nvPr/>
        </p:nvSpPr>
        <p:spPr>
          <a:xfrm>
            <a:off x="850198" y="5134904"/>
            <a:ext cx="989823" cy="413959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-441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278" name="Google Shape;278;p30"/>
          <p:cNvSpPr txBox="1"/>
          <p:nvPr/>
        </p:nvSpPr>
        <p:spPr>
          <a:xfrm>
            <a:off x="1964384" y="5128645"/>
            <a:ext cx="47599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Приведённое сечение ядерного торможения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 noChangeArrowheads="1"/>
          </p:cNvSpPr>
          <p:nvPr/>
        </p:nvSpPr>
        <p:spPr>
          <a:xfrm>
            <a:off x="608013" y="94456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 b="1" smtClean="0"/>
              <a:t>Изучение </a:t>
            </a:r>
            <a:r>
              <a:rPr lang="en-US" altLang="ru-RU" b="1" smtClean="0"/>
              <a:t>SiO</a:t>
            </a:r>
            <a:r>
              <a:rPr lang="en-US" altLang="ru-RU" b="1" baseline="-25000" smtClean="0"/>
              <a:t>2</a:t>
            </a:r>
            <a:endParaRPr lang="ru-RU" altLang="ru-RU" smtClean="0"/>
          </a:p>
        </p:txBody>
      </p: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411164" y="1760538"/>
            <a:ext cx="8548688" cy="3230563"/>
            <a:chOff x="0" y="0"/>
            <a:chExt cx="65398" cy="25584"/>
          </a:xfrm>
        </p:grpSpPr>
        <p:pic>
          <p:nvPicPr>
            <p:cNvPr id="7" name="Рисунок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6" t="7265" r="6522" b="2643"/>
            <a:stretch>
              <a:fillRect/>
            </a:stretch>
          </p:blipFill>
          <p:spPr bwMode="auto">
            <a:xfrm>
              <a:off x="0" y="0"/>
              <a:ext cx="32245" cy="24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9" t="8386" r="11491"/>
            <a:stretch>
              <a:fillRect/>
            </a:stretch>
          </p:blipFill>
          <p:spPr bwMode="auto">
            <a:xfrm>
              <a:off x="32289" y="0"/>
              <a:ext cx="33109" cy="25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84150" y="4991101"/>
            <a:ext cx="87757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Зависимости коэффициента распыления </a:t>
            </a:r>
            <a:r>
              <a:rPr lang="en-US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SiO</a:t>
            </a:r>
            <a:r>
              <a:rPr lang="ru-RU" alt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энергии, нейтрализованными ионами </a:t>
            </a:r>
            <a:r>
              <a:rPr lang="en-US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Слева-результат моделирования; справа-значения, полученные из экспериментов при нормальном падении;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09272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ru-RU" sz="5400" b="1"/>
              <a:t>План доклада</a:t>
            </a:r>
            <a:endParaRPr sz="5400" b="1"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628650" y="186766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AutoNum type="arabicPeriod"/>
            </a:pPr>
            <a:r>
              <a:rPr lang="ru-RU" sz="3600" dirty="0"/>
              <a:t>История</a:t>
            </a:r>
            <a:endParaRPr sz="3600" dirty="0"/>
          </a:p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ru-RU" sz="3600" dirty="0"/>
              <a:t>Различные применения ионного распыления</a:t>
            </a:r>
            <a:endParaRPr sz="3600" dirty="0"/>
          </a:p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ru-RU" sz="3600" dirty="0"/>
              <a:t>Характеристики ионного распыления</a:t>
            </a:r>
            <a:endParaRPr sz="3600" dirty="0"/>
          </a:p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ru-RU" sz="3600" dirty="0"/>
              <a:t>Предложенный Зигмундом подход </a:t>
            </a:r>
            <a:endParaRPr sz="3600" dirty="0"/>
          </a:p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ru-RU" sz="3600" dirty="0"/>
              <a:t>Сравнение модели с </a:t>
            </a:r>
            <a:r>
              <a:rPr lang="ru-RU" sz="3600" dirty="0" smtClean="0"/>
              <a:t>реальность</a:t>
            </a:r>
            <a:r>
              <a:rPr lang="en-US" sz="3600" dirty="0" smtClean="0"/>
              <a:t>.</a:t>
            </a:r>
            <a:endParaRPr sz="3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297023" y="1241390"/>
            <a:ext cx="8549955" cy="3354388"/>
            <a:chOff x="-3910" y="-65"/>
            <a:chExt cx="73128" cy="27235"/>
          </a:xfrm>
        </p:grpSpPr>
        <p:pic>
          <p:nvPicPr>
            <p:cNvPr id="6" name="Рисунок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3" t="9134" r="11011"/>
            <a:stretch>
              <a:fillRect/>
            </a:stretch>
          </p:blipFill>
          <p:spPr bwMode="auto">
            <a:xfrm>
              <a:off x="-3910" y="-65"/>
              <a:ext cx="32042" cy="27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3" t="10388" r="13255"/>
            <a:stretch>
              <a:fillRect/>
            </a:stretch>
          </p:blipFill>
          <p:spPr bwMode="auto">
            <a:xfrm>
              <a:off x="35118" y="396"/>
              <a:ext cx="34100" cy="26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617645" y="4692685"/>
            <a:ext cx="7734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Зависимости коэффициента распыления </a:t>
            </a:r>
            <a:r>
              <a:rPr lang="en-US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SiO</a:t>
            </a:r>
            <a:r>
              <a:rPr lang="ru-RU" alt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угла падения, нейтрализованных ионов </a:t>
            </a:r>
            <a:r>
              <a:rPr lang="en-US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Слева-результат моделирования; справа-значения, полученные из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экспериментов;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81281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6381" y="957652"/>
            <a:ext cx="5286375" cy="518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2"/>
          <p:cNvSpPr txBox="1"/>
          <p:nvPr/>
        </p:nvSpPr>
        <p:spPr>
          <a:xfrm>
            <a:off x="2767494" y="2248048"/>
            <a:ext cx="38671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Спасибо за внимание!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/>
          <p:nvPr/>
        </p:nvSpPr>
        <p:spPr>
          <a:xfrm>
            <a:off x="386772" y="749150"/>
            <a:ext cx="3881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Сэр Уильям Роберт Гроув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latin typeface="Calibri"/>
                <a:ea typeface="Calibri"/>
                <a:cs typeface="Calibri"/>
                <a:sym typeface="Calibri"/>
              </a:rPr>
              <a:t>(1852)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Первое упоминание «распыления»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386780" y="4451450"/>
            <a:ext cx="35508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Питер Зигмунд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1969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вышла работа, </a:t>
            </a:r>
            <a:r>
              <a:rPr lang="ru-RU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которая стала основой для современного представления физического распыления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15"/>
          <p:cNvPicPr preferRelativeResize="0"/>
          <p:nvPr/>
        </p:nvPicPr>
        <p:blipFill rotWithShape="1">
          <a:blip r:embed="rId3">
            <a:alphaModFix/>
          </a:blip>
          <a:srcRect l="17937" t="11727" r="38649" b="57935"/>
          <a:stretch/>
        </p:blipFill>
        <p:spPr>
          <a:xfrm>
            <a:off x="5461250" y="639301"/>
            <a:ext cx="3327202" cy="130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4">
            <a:alphaModFix/>
          </a:blip>
          <a:srcRect l="33403" t="11110" r="34235" b="58548"/>
          <a:stretch/>
        </p:blipFill>
        <p:spPr>
          <a:xfrm>
            <a:off x="5461250" y="2370075"/>
            <a:ext cx="3327202" cy="175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 rotWithShape="1">
          <a:blip r:embed="rId5">
            <a:alphaModFix/>
          </a:blip>
          <a:srcRect l="16665" t="8272" r="20159" b="54782"/>
          <a:stretch/>
        </p:blipFill>
        <p:spPr>
          <a:xfrm>
            <a:off x="5461250" y="4744372"/>
            <a:ext cx="3553123" cy="116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/>
          <p:nvPr/>
        </p:nvSpPr>
        <p:spPr>
          <a:xfrm>
            <a:off x="386786" y="2370067"/>
            <a:ext cx="30897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Гюнтершульце</a:t>
            </a:r>
            <a:r>
              <a:rPr lang="ru-RU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и </a:t>
            </a:r>
            <a:r>
              <a:rPr lang="ru-RU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Толльмин</a:t>
            </a:r>
            <a:r>
              <a:rPr lang="ru-RU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впервые обратили внимание на изменение рельефа поверхности в результате ионной бомбардировки. (</a:t>
            </a:r>
            <a:r>
              <a:rPr lang="ru-RU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1942</a:t>
            </a:r>
            <a:r>
              <a:rPr lang="ru-RU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2022750" y="3028800"/>
            <a:ext cx="5524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2575350" y="2563225"/>
            <a:ext cx="39624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Различные применения 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ионного распыления</a:t>
            </a:r>
            <a:endParaRPr sz="600" b="1" dirty="0"/>
          </a:p>
        </p:txBody>
      </p:sp>
      <p:sp>
        <p:nvSpPr>
          <p:cNvPr id="117" name="Google Shape;117;p16"/>
          <p:cNvSpPr txBox="1"/>
          <p:nvPr/>
        </p:nvSpPr>
        <p:spPr>
          <a:xfrm>
            <a:off x="353878" y="152777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Нанесение тонких пленок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18;p16"/>
          <p:cNvSpPr txBox="1"/>
          <p:nvPr/>
        </p:nvSpPr>
        <p:spPr>
          <a:xfrm>
            <a:off x="3056550" y="805700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</a:rPr>
              <a:t>Профилирование по глубине для анализа тонких пленок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6268688" y="132362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Очистка поверхности в условиях вакуума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20" name="Google Shape;120;p16"/>
          <p:cNvSpPr txBox="1"/>
          <p:nvPr/>
        </p:nvSpPr>
        <p:spPr>
          <a:xfrm>
            <a:off x="249375" y="413982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Травление ионным пучком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3199900" y="4733181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</a:rPr>
              <a:t>Сглаживание поверхности и придание ей рисунка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16"/>
          <p:cNvSpPr txBox="1"/>
          <p:nvPr/>
        </p:nvSpPr>
        <p:spPr>
          <a:xfrm>
            <a:off x="6268700" y="399012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dk1"/>
                </a:solidFill>
              </a:rPr>
              <a:t>Формирование нано/микроструктур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7" descr="D:\Мои документы\Мои рисунки\Большая травилка\Фото\NRb 00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3149" y="273384"/>
            <a:ext cx="5134326" cy="342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4616" y="3772993"/>
            <a:ext cx="4971384" cy="2796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2225" y="895619"/>
            <a:ext cx="5490893" cy="49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 txBox="1"/>
          <p:nvPr/>
        </p:nvSpPr>
        <p:spPr>
          <a:xfrm>
            <a:off x="2282214" y="5945319"/>
            <a:ext cx="5841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Инертные газы позволяют проводить ионное травление,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 не появляется плёнка на поверхности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18"/>
          <p:cNvPicPr preferRelativeResize="0"/>
          <p:nvPr/>
        </p:nvPicPr>
        <p:blipFill rotWithShape="1">
          <a:blip r:embed="rId4">
            <a:alphaModFix/>
          </a:blip>
          <a:srcRect l="47418" t="40415" r="29499" b="51803"/>
          <a:stretch/>
        </p:blipFill>
        <p:spPr>
          <a:xfrm>
            <a:off x="5410993" y="392550"/>
            <a:ext cx="3642216" cy="69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/>
          <p:nvPr/>
        </p:nvSpPr>
        <p:spPr>
          <a:xfrm>
            <a:off x="2497331" y="1135591"/>
            <a:ext cx="414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Скорость процесса ионного распыления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9"/>
          <p:cNvSpPr txBox="1"/>
          <p:nvPr/>
        </p:nvSpPr>
        <p:spPr>
          <a:xfrm>
            <a:off x="1401948" y="2743864"/>
            <a:ext cx="1650900" cy="301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2951" r="-3318" b="-2652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44" name="Google Shape;144;p19"/>
          <p:cNvSpPr txBox="1"/>
          <p:nvPr/>
        </p:nvSpPr>
        <p:spPr>
          <a:xfrm>
            <a:off x="1401947" y="3285146"/>
            <a:ext cx="2055000" cy="3018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2074" t="-2039" r="-2669" b="-2652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45" name="Google Shape;145;p19"/>
          <p:cNvSpPr txBox="1"/>
          <p:nvPr/>
        </p:nvSpPr>
        <p:spPr>
          <a:xfrm>
            <a:off x="1401947" y="3845988"/>
            <a:ext cx="2178300" cy="3018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l="-1954" t="-2039" r="-2234" b="-2652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46" name="Google Shape;146;p19"/>
          <p:cNvSpPr txBox="1"/>
          <p:nvPr/>
        </p:nvSpPr>
        <p:spPr>
          <a:xfrm>
            <a:off x="3864015" y="2710137"/>
            <a:ext cx="345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[aт/м</a:t>
            </a:r>
            <a:r>
              <a:rPr lang="ru-RU" sz="18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с] – поток атомов вещества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9"/>
          <p:cNvSpPr txBox="1"/>
          <p:nvPr/>
        </p:nvSpPr>
        <p:spPr>
          <a:xfrm>
            <a:off x="3863103" y="3217693"/>
            <a:ext cx="335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[кг/м</a:t>
            </a:r>
            <a:r>
              <a:rPr lang="ru-RU" sz="18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с] – поток массы вещества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9"/>
          <p:cNvSpPr txBox="1"/>
          <p:nvPr/>
        </p:nvSpPr>
        <p:spPr>
          <a:xfrm>
            <a:off x="3863103" y="3778534"/>
            <a:ext cx="321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[м/с] – толщина слоя вещества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>
            <a:spLocks noGrp="1"/>
          </p:cNvSpPr>
          <p:nvPr>
            <p:ph type="body" idx="1"/>
          </p:nvPr>
        </p:nvSpPr>
        <p:spPr>
          <a:xfrm>
            <a:off x="626303" y="1428708"/>
            <a:ext cx="7886700" cy="760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 sz="2800" b="1"/>
              <a:t>Взаимодействие ионов с материалом</a:t>
            </a:r>
            <a:endParaRPr sz="2800" b="1"/>
          </a:p>
        </p:txBody>
      </p:sp>
      <p:sp>
        <p:nvSpPr>
          <p:cNvPr id="155" name="Google Shape;155;p20"/>
          <p:cNvSpPr txBox="1"/>
          <p:nvPr/>
        </p:nvSpPr>
        <p:spPr>
          <a:xfrm>
            <a:off x="1206342" y="2777094"/>
            <a:ext cx="6726621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Параметры, определяющие характер взаимодействия: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arenR"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Энергия бомбардирующего иона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arenR"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Масса и размер иона и атомов материала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arenR"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Атомный номер материала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arenR"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Состояние поверхности материала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arenR"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Структура материала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1"/>
          <p:cNvPicPr preferRelativeResize="0"/>
          <p:nvPr/>
        </p:nvPicPr>
        <p:blipFill rotWithShape="1">
          <a:blip r:embed="rId3">
            <a:alphaModFix/>
          </a:blip>
          <a:srcRect l="37669" t="42847" r="20771" b="30338"/>
          <a:stretch/>
        </p:blipFill>
        <p:spPr>
          <a:xfrm>
            <a:off x="784850" y="2724025"/>
            <a:ext cx="7003598" cy="254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 txBox="1"/>
          <p:nvPr/>
        </p:nvSpPr>
        <p:spPr>
          <a:xfrm>
            <a:off x="1799988" y="815300"/>
            <a:ext cx="5544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latin typeface="Calibri"/>
                <a:ea typeface="Calibri"/>
                <a:cs typeface="Calibri"/>
                <a:sym typeface="Calibri"/>
              </a:rPr>
              <a:t>Классификация механизмов распыления</a:t>
            </a:r>
            <a:endParaRPr sz="2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1"/>
          <p:cNvSpPr txBox="1"/>
          <p:nvPr/>
        </p:nvSpPr>
        <p:spPr>
          <a:xfrm>
            <a:off x="698290" y="5392266"/>
            <a:ext cx="2813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Режим п</a:t>
            </a: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рямо</a:t>
            </a: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го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выбивание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4" name="Google Shape;164;p21"/>
          <p:cNvSpPr txBox="1"/>
          <p:nvPr/>
        </p:nvSpPr>
        <p:spPr>
          <a:xfrm>
            <a:off x="2995811" y="5392266"/>
            <a:ext cx="2826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Режим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л</a:t>
            </a: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инейны</a:t>
            </a: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х</a:t>
            </a: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каскад</a:t>
            </a: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ов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5" name="Google Shape;165;p21"/>
          <p:cNvSpPr txBox="1"/>
          <p:nvPr/>
        </p:nvSpPr>
        <p:spPr>
          <a:xfrm>
            <a:off x="5783725" y="5392275"/>
            <a:ext cx="1803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Режим тепловых пиков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476</Words>
  <Application>Microsoft Office PowerPoint</Application>
  <PresentationFormat>Экран (4:3)</PresentationFormat>
  <Paragraphs>111</Paragraphs>
  <Slides>22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Roboto</vt:lpstr>
      <vt:lpstr>Arial</vt:lpstr>
      <vt:lpstr>Times New Roman</vt:lpstr>
      <vt:lpstr>Calibri</vt:lpstr>
      <vt:lpstr>Тема Office</vt:lpstr>
      <vt:lpstr>Обзор модели Зигмунда о распылении аморфного твёрдого тела под действием ионно-пучковой бомбардировки</vt:lpstr>
      <vt:lpstr>План доклада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Обзор модели Зигмунда о распылении аморфного твёрдого тела под действием ионно-пучковой бомбардировки</dc:title>
  <dc:creator>Чернышев Алексей Константинович</dc:creator>
  <cp:lastModifiedBy>User</cp:lastModifiedBy>
  <cp:revision>2</cp:revision>
  <dcterms:modified xsi:type="dcterms:W3CDTF">2023-04-14T09:51:31Z</dcterms:modified>
</cp:coreProperties>
</file>