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5" r:id="rId3"/>
    <p:sldId id="269" r:id="rId4"/>
    <p:sldId id="270" r:id="rId5"/>
    <p:sldId id="271" r:id="rId6"/>
    <p:sldId id="272" r:id="rId7"/>
    <p:sldId id="273" r:id="rId8"/>
    <p:sldId id="286" r:id="rId9"/>
    <p:sldId id="287" r:id="rId10"/>
    <p:sldId id="274" r:id="rId11"/>
    <p:sldId id="259" r:id="rId12"/>
    <p:sldId id="260" r:id="rId13"/>
    <p:sldId id="289" r:id="rId14"/>
    <p:sldId id="290" r:id="rId15"/>
    <p:sldId id="275" r:id="rId16"/>
    <p:sldId id="276" r:id="rId17"/>
    <p:sldId id="277" r:id="rId18"/>
    <p:sldId id="278" r:id="rId19"/>
    <p:sldId id="280" r:id="rId20"/>
    <p:sldId id="292" r:id="rId21"/>
    <p:sldId id="279" r:id="rId22"/>
    <p:sldId id="282" r:id="rId23"/>
    <p:sldId id="291" r:id="rId24"/>
    <p:sldId id="288" r:id="rId25"/>
    <p:sldId id="284" r:id="rId26"/>
    <p:sldId id="28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ерекалов Александр Алексеевич" initials="ПА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2EC44-67AD-49D8-BB0B-905211287A5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59BC0-E3DB-47E6-A800-E15D4BBDB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3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62855-F982-431C-B7F5-B50B0B059A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DF46DD-CFC8-4BF0-896F-86E56D382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43CE90-83DA-460A-8669-AF4B3A937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2867-1C1A-4EB3-92A5-E8B5389F203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E2EBBA-045B-4EF1-B201-F812F5D49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B09EE9-82B2-4769-93F8-9B5FBF9CD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C011-D2D7-48FD-941B-B6810BF92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98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D6D532-205F-4632-8E86-1243371AC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B77268-A81C-4BB4-882C-F1CB5687B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2B7AE3-BD15-4478-8D2C-026F7F7AC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2867-1C1A-4EB3-92A5-E8B5389F203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6045D5-4B13-4BF6-B356-D7A24547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58E8C9-46E7-4CE4-B391-C3E983724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C011-D2D7-48FD-941B-B6810BF92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129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D55EF1-C4D1-41B3-8D62-33B894244F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C767F2-8555-4923-A4BA-DA8BCD2EB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1A545F-E393-4FE0-8955-37978237D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2867-1C1A-4EB3-92A5-E8B5389F203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C0ACA7-36A5-4282-BC83-FA155411B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186D7C-0058-4756-AAA2-A1D99E478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C011-D2D7-48FD-941B-B6810BF92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11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96929-F994-4E33-8BDA-90233DFD7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11D477-83A8-4F96-89D2-50F9DCD9A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236001-E176-4EBC-A70D-E2999148C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2867-1C1A-4EB3-92A5-E8B5389F203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856559-DE1B-4A83-88D1-2ECA37322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67D3BB-C38A-41B7-A51E-13A8D7FD2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C011-D2D7-48FD-941B-B6810BF92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13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EEA8E-DAF0-4D25-AE03-7F868BCA7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205A21-C0FE-46E7-9A7B-4CB40C91E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18BBCF-1D92-4940-ABAA-F26E94644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2867-1C1A-4EB3-92A5-E8B5389F203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4BE9DB-BE43-4BFD-9982-D9F4FC3A5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520DE2-0D59-4074-82AA-3EC5679BA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C011-D2D7-48FD-941B-B6810BF92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97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1A07A-0129-4EE8-AEA0-077361D4F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1FA32A-662B-4B58-8F58-AC04B0FD1D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BFB335-7F53-4C0E-AF34-2E3621842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3E7FC9-7EBD-458C-A998-EA44C7FD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2867-1C1A-4EB3-92A5-E8B5389F203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394437-F6CC-4160-931A-1D5B94DA3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38AF9A-384F-4D1E-99C9-96449416D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C011-D2D7-48FD-941B-B6810BF92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71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CEF4C-60E6-483E-9A17-817C2281F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64829F-7747-490B-9414-FB0CD4040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1F08A5-EBAF-44BE-9989-458D4FAD6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9DE4C-6A04-4673-A787-C743386E5B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B5F4D31-2863-4F94-80F0-CCDB1FD402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B91760-5033-4E30-8FAD-097145D6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2867-1C1A-4EB3-92A5-E8B5389F203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68B1F68-43C2-4D32-872B-72EB65F67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15D7EC-7F95-4D74-A54A-2A88C54E6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C011-D2D7-48FD-941B-B6810BF92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968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F07A7-726C-4A23-9E9D-609D210E3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E77E59E-3929-4227-836A-938F402AC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2867-1C1A-4EB3-92A5-E8B5389F203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72B0784-D6AB-4535-9E0B-26E8EFFD6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0BFCB5-34AE-48CF-BE98-03E006E0D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C011-D2D7-48FD-941B-B6810BF92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124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52A5BA-F72F-4BCC-A862-4EE1A538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2867-1C1A-4EB3-92A5-E8B5389F203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EAB388-53CE-4A0D-90D6-081E00C36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A94ECA-A4AE-41D2-8A76-420321A6C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C011-D2D7-48FD-941B-B6810BF92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291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30CF9-9C5F-4211-A448-992B34EFD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FE3E03-5EAE-4C66-9DB1-1233F2647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8B3BDB-1CBA-4140-838C-35B5AFDDB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FF5D87-36A7-426A-BCB9-C1793D90F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2867-1C1A-4EB3-92A5-E8B5389F203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15FFD0-9E26-4D32-8322-7230DCCEC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A0B4D3-8A9A-413F-8324-298331900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C011-D2D7-48FD-941B-B6810BF92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01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5254B-8FA2-4757-89CF-60E9A60F8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9624FA-3D1E-4D15-892B-D6E578E4A5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FBDA0D-6202-43A6-B9D6-488F8EBF5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CD7E8E-C2EC-45F8-A43B-DE1715DFB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2867-1C1A-4EB3-92A5-E8B5389F203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046D2C-0E2D-4EEC-B022-E658B4F8C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478C9E-F6DD-4AFA-A61C-578FFD8E9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CC011-D2D7-48FD-941B-B6810BF92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647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74AA3-9824-434A-A084-E9F1A5ACB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3D0F0B-B456-4B48-AA7E-6DE80E37F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77BC1C-24E8-4D28-819A-9A4E53E8F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2867-1C1A-4EB3-92A5-E8B5389F203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8DC36B-BE14-443D-BE14-8C2A76DFB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BCD4BF-C3EF-45F0-A0F2-47837178C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CC011-D2D7-48FD-941B-B6810BF92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54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9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C7C0B5-9F37-4D22-80A0-A010ABBB3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788" y="707039"/>
            <a:ext cx="9815119" cy="2387600"/>
          </a:xfrm>
        </p:spPr>
        <p:txBody>
          <a:bodyPr>
            <a:normAutofit/>
          </a:bodyPr>
          <a:lstStyle/>
          <a:p>
            <a:r>
              <a:rPr lang="ru-RU" sz="5400" dirty="0"/>
              <a:t>Формирование лазерной искры в газоструйных мишенях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AB2F080-E274-483A-AA84-FFB3D19EE067}"/>
              </a:ext>
            </a:extLst>
          </p:cNvPr>
          <p:cNvSpPr/>
          <p:nvPr/>
        </p:nvSpPr>
        <p:spPr>
          <a:xfrm>
            <a:off x="2515907" y="210838"/>
            <a:ext cx="6874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i="1" spc="-133" dirty="0">
                <a:solidFill>
                  <a:srgbClr val="0070C0"/>
                </a:solidFill>
                <a:cs typeface="AngsanaUPC" pitchFamily="18" charset="-34"/>
              </a:rPr>
              <a:t>Институт физики микроструктур  РАН</a:t>
            </a:r>
            <a:endParaRPr lang="en-US" sz="3200" i="1" spc="-133" dirty="0">
              <a:solidFill>
                <a:srgbClr val="0070C0"/>
              </a:solidFill>
              <a:cs typeface="AngsanaUPC" pitchFamily="18" charset="-34"/>
            </a:endParaRPr>
          </a:p>
        </p:txBody>
      </p:sp>
      <p:pic>
        <p:nvPicPr>
          <p:cNvPr id="5" name="Picture 3" descr="C:\Users\User\Desktop\Сохраненное изображение 2017-2-7_17-14-44.651.jpg">
            <a:extLst>
              <a:ext uri="{FF2B5EF4-FFF2-40B4-BE49-F238E27FC236}">
                <a16:creationId xmlns:a16="http://schemas.microsoft.com/office/drawing/2014/main" id="{7F627608-BF46-4B65-AA63-536B4C829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62198" y="126948"/>
            <a:ext cx="1446489" cy="88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CB27BE-398B-47EB-9E74-30A2A07F80D2}"/>
              </a:ext>
            </a:extLst>
          </p:cNvPr>
          <p:cNvSpPr txBox="1"/>
          <p:nvPr/>
        </p:nvSpPr>
        <p:spPr>
          <a:xfrm>
            <a:off x="1901504" y="5178164"/>
            <a:ext cx="7415868" cy="1610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/>
          </a:p>
          <a:p>
            <a:pPr algn="ctr"/>
            <a:endParaRPr lang="ru-RU" sz="2400" dirty="0"/>
          </a:p>
          <a:p>
            <a:pPr algn="ctr"/>
            <a:endParaRPr lang="ru-RU" sz="2400" dirty="0"/>
          </a:p>
          <a:p>
            <a:pPr algn="ctr"/>
            <a:r>
              <a:rPr lang="ru-RU" sz="2667" dirty="0"/>
              <a:t>Нижний Новгород, 2024.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A3B049-2119-4C24-BD6B-E02D5F4A0151}"/>
              </a:ext>
            </a:extLst>
          </p:cNvPr>
          <p:cNvSpPr txBox="1"/>
          <p:nvPr/>
        </p:nvSpPr>
        <p:spPr>
          <a:xfrm>
            <a:off x="4293233" y="3429000"/>
            <a:ext cx="76423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/>
              <a:t>Выполнил: аспирант 4 года обучения </a:t>
            </a:r>
          </a:p>
          <a:p>
            <a:pPr algn="r"/>
            <a:r>
              <a:rPr lang="ru-RU" sz="3200" b="1" dirty="0"/>
              <a:t>Перекалов Александр Алексеевич</a:t>
            </a:r>
          </a:p>
          <a:p>
            <a:pPr algn="r"/>
            <a:endParaRPr lang="ru-RU" sz="3200" b="1" dirty="0"/>
          </a:p>
          <a:p>
            <a:pPr algn="r"/>
            <a:r>
              <a:rPr lang="ru-RU" sz="3200" dirty="0"/>
              <a:t>Научный руководитель: </a:t>
            </a:r>
          </a:p>
          <a:p>
            <a:pPr algn="r"/>
            <a:r>
              <a:rPr lang="ru-RU" sz="3200" dirty="0"/>
              <a:t>к.ф.-м.н. </a:t>
            </a:r>
            <a:r>
              <a:rPr lang="ru-RU" sz="3200" b="1" dirty="0"/>
              <a:t>Нечай Андрей Николаевич</a:t>
            </a:r>
          </a:p>
        </p:txBody>
      </p:sp>
    </p:spTree>
    <p:extLst>
      <p:ext uri="{BB962C8B-B14F-4D97-AF65-F5344CB8AC3E}">
        <p14:creationId xmlns:p14="http://schemas.microsoft.com/office/powerpoint/2010/main" val="2112408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504" y="371109"/>
            <a:ext cx="10407162" cy="73530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Ограничения на применение модели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0977" y="1357889"/>
            <a:ext cx="10160000" cy="5053502"/>
          </a:xfrm>
        </p:spPr>
        <p:txBody>
          <a:bodyPr>
            <a:normAutofit/>
          </a:bodyPr>
          <a:lstStyle/>
          <a:p>
            <a:pPr marL="457200" indent="-457200" algn="just">
              <a:buAutoNum type="arabicParenR"/>
            </a:pPr>
            <a:r>
              <a:rPr lang="ru-RU" sz="2800" b="0" dirty="0"/>
              <a:t>Плазма считается </a:t>
            </a:r>
            <a:r>
              <a:rPr lang="ru-RU" sz="2800" b="0" dirty="0" err="1"/>
              <a:t>термализованной</a:t>
            </a:r>
            <a:endParaRPr lang="en-US" sz="2800" b="0" dirty="0"/>
          </a:p>
          <a:p>
            <a:pPr marL="457200" indent="-457200" algn="just">
              <a:buAutoNum type="arabicParenR"/>
            </a:pPr>
            <a:r>
              <a:rPr lang="ru-RU" sz="2800" b="0" dirty="0"/>
              <a:t>Мишень считается неограниченной (</a:t>
            </a:r>
            <a:r>
              <a:rPr lang="en-US" sz="2800" b="0" dirty="0"/>
              <a:t>r&gt;&gt;r</a:t>
            </a:r>
            <a:r>
              <a:rPr lang="ru-RU" sz="2800" b="0" baseline="-25000" dirty="0"/>
              <a:t>фок</a:t>
            </a:r>
            <a:r>
              <a:rPr lang="ru-RU" sz="2800" b="0" dirty="0"/>
              <a:t>)</a:t>
            </a:r>
          </a:p>
          <a:p>
            <a:pPr marL="457200" indent="-457200" algn="just">
              <a:buAutoNum type="arabicParenR"/>
            </a:pPr>
            <a:r>
              <a:rPr lang="ru-RU" sz="2800" b="0" dirty="0"/>
              <a:t>Мишень поглощает 100% энергии лазерного излучения</a:t>
            </a:r>
          </a:p>
          <a:p>
            <a:pPr marL="457200" indent="-457200" algn="just">
              <a:buAutoNum type="arabicParenR"/>
            </a:pPr>
            <a:r>
              <a:rPr lang="ru-RU" sz="2800" b="0" dirty="0"/>
              <a:t>Не учитывается неоднородная плотность газовой струи</a:t>
            </a:r>
          </a:p>
          <a:p>
            <a:pPr marL="457200" indent="-457200" algn="just">
              <a:buAutoNum type="arabicParenR"/>
            </a:pPr>
            <a:r>
              <a:rPr lang="ru-RU" sz="2800" b="0" dirty="0"/>
              <a:t>Не учитывается распределение электронов и ионов по энергиям</a:t>
            </a:r>
          </a:p>
          <a:p>
            <a:pPr marL="457200" indent="-457200" algn="just">
              <a:buAutoNum type="arabicParenR"/>
            </a:pPr>
            <a:r>
              <a:rPr lang="ru-RU" dirty="0"/>
              <a:t>Не учитываются потери энергии плазмы на излучение</a:t>
            </a:r>
            <a:endParaRPr lang="ru-RU" sz="2800" b="0" dirty="0"/>
          </a:p>
          <a:p>
            <a:pPr marL="0" indent="0" algn="just">
              <a:buNone/>
            </a:pPr>
            <a:endParaRPr lang="ru-RU" sz="2800" b="0" dirty="0"/>
          </a:p>
        </p:txBody>
      </p:sp>
    </p:spTree>
    <p:extLst>
      <p:ext uri="{BB962C8B-B14F-4D97-AF65-F5344CB8AC3E}">
        <p14:creationId xmlns:p14="http://schemas.microsoft.com/office/powerpoint/2010/main" val="2049500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47CB4-1AD1-4C71-9C06-E575488EE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92" y="87923"/>
            <a:ext cx="10791825" cy="72145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Расчётная модель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90AEFC8-7BA6-419F-AE6A-52FD762C5F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2005" y="695008"/>
                <a:ext cx="11492916" cy="5503570"/>
              </a:xfrm>
            </p:spPr>
            <p:txBody>
              <a:bodyPr>
                <a:normAutofit fontScale="92500" lnSpcReduction="20000"/>
              </a:bodyPr>
              <a:lstStyle/>
              <a:p>
                <a:pPr algn="just"/>
                <a:r>
                  <a:rPr lang="ru-RU" b="0" dirty="0"/>
                  <a:t>Для описания плазмы в зоне разряда использовалась модель «световой детонации»</a:t>
                </a:r>
                <a:r>
                  <a:rPr lang="en-US" b="0" dirty="0"/>
                  <a:t>:</a:t>
                </a:r>
                <a:r>
                  <a:rPr lang="ru-RU" b="0" dirty="0"/>
                  <a:t> </a:t>
                </a:r>
                <a:endParaRPr lang="ru-RU" b="0" dirty="0">
                  <a:solidFill>
                    <a:srgbClr val="FF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𝐷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(2</m:t>
                        </m:r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𝛿</m:t>
                            </m:r>
                          </m:num>
                          <m:den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1/3</m:t>
                        </m:r>
                      </m:sup>
                    </m:sSup>
                  </m:oMath>
                </a14:m>
                <a:r>
                  <a:rPr lang="ru-RU" dirty="0"/>
                  <a:t>		</a:t>
                </a:r>
                <a:r>
                  <a:rPr lang="ru-RU" b="0" dirty="0"/>
                  <a:t>(</a:t>
                </a:r>
                <a:r>
                  <a:rPr lang="en-US" b="0" dirty="0"/>
                  <a:t>1</a:t>
                </a:r>
                <a:r>
                  <a:rPr lang="ru-RU" b="0" dirty="0"/>
                  <a:t>)</a:t>
                </a:r>
              </a:p>
              <a:p>
                <a:pPr lvl="0"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ru-R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ru-RU" i="1">
                                <a:latin typeface="Cambria Math"/>
                              </a:rPr>
                              <m:t>2/3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𝛾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ru-RU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latin typeface="Cambria Math"/>
                              </a:rPr>
                              <m:t>−1)</m:t>
                            </m:r>
                          </m:e>
                          <m:sup>
                            <m:f>
                              <m:f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u-RU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  <m:r>
                          <a:rPr lang="ru-RU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𝛾</m:t>
                        </m:r>
                        <m:r>
                          <a:rPr lang="ru-RU" i="1">
                            <a:latin typeface="Cambria Math"/>
                          </a:rPr>
                          <m:t>+1)</m:t>
                        </m:r>
                      </m:den>
                    </m:f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𝛿</m:t>
                            </m:r>
                          </m:num>
                          <m:den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ru-RU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2/3</m:t>
                        </m:r>
                      </m:sup>
                    </m:sSup>
                  </m:oMath>
                </a14:m>
                <a:r>
                  <a:rPr lang="ru-RU" dirty="0"/>
                  <a:t>		</a:t>
                </a:r>
                <a:r>
                  <a:rPr lang="ru-RU" b="0" dirty="0"/>
                  <a:t>(</a:t>
                </a:r>
                <a:r>
                  <a:rPr lang="en-US" b="0" dirty="0"/>
                  <a:t>2</a:t>
                </a:r>
                <a:r>
                  <a:rPr lang="ru-RU" b="0" dirty="0"/>
                  <a:t>)</a:t>
                </a:r>
              </a:p>
              <a:p>
                <a:pPr algn="just"/>
                <a:r>
                  <a:rPr lang="ru-RU" dirty="0"/>
                  <a:t>	</a:t>
                </a:r>
                <a:r>
                  <a:rPr lang="ru-RU" sz="2600" b="0" dirty="0"/>
                  <a:t>где </a:t>
                </a:r>
                <a:r>
                  <a:rPr lang="ru-RU" sz="2600" b="0" i="1" dirty="0"/>
                  <a:t>D</a:t>
                </a:r>
                <a:r>
                  <a:rPr lang="ru-RU" sz="2600" b="0" dirty="0"/>
                  <a:t> – скорость детонационной волны в м/с, </a:t>
                </a:r>
                <a:r>
                  <a:rPr lang="ru-RU" sz="2600" b="0" i="1" dirty="0"/>
                  <a:t>Е</a:t>
                </a:r>
                <a:r>
                  <a:rPr lang="ru-RU" sz="2600" b="0" dirty="0"/>
                  <a:t> – плотность энергии плазмы в Дж/кг, </a:t>
                </a:r>
                <a:r>
                  <a:rPr lang="ru-RU" sz="2600" b="0" i="1" dirty="0"/>
                  <a:t>S</a:t>
                </a:r>
                <a:r>
                  <a:rPr lang="ru-RU" sz="2600" b="0" i="1" baseline="-25000" dirty="0"/>
                  <a:t>0</a:t>
                </a:r>
                <a:r>
                  <a:rPr lang="ru-RU" sz="2600" b="0" dirty="0"/>
                  <a:t> – падающий световой поток от лазера в </a:t>
                </a:r>
                <a:r>
                  <a:rPr lang="ru-RU" sz="2600" b="0" i="1" dirty="0"/>
                  <a:t>Дж/м</a:t>
                </a:r>
                <a:r>
                  <a:rPr lang="ru-RU" sz="2600" b="0" i="1" baseline="30000" dirty="0"/>
                  <a:t>2</a:t>
                </a:r>
                <a:r>
                  <a:rPr lang="ru-RU" sz="2600" b="0" i="1" dirty="0"/>
                  <a:t>∙с</a:t>
                </a:r>
                <a:r>
                  <a:rPr lang="ru-RU" sz="2600" b="0" dirty="0"/>
                  <a:t>, </a:t>
                </a:r>
                <a:r>
                  <a:rPr lang="el-GR" sz="2600" b="0" i="1" dirty="0"/>
                  <a:t>ρ</a:t>
                </a:r>
                <a:r>
                  <a:rPr lang="ru-RU" sz="2600" b="0" i="1" baseline="-25000" dirty="0"/>
                  <a:t>0</a:t>
                </a:r>
                <a:r>
                  <a:rPr lang="ru-RU" sz="2600" b="0" i="1" dirty="0"/>
                  <a:t> </a:t>
                </a:r>
                <a:r>
                  <a:rPr lang="ru-RU" sz="2600" b="0" dirty="0"/>
                  <a:t>– плотность газа в </a:t>
                </a:r>
                <a:r>
                  <a:rPr lang="ru-RU" sz="2600" b="0" i="1" dirty="0"/>
                  <a:t>кг/м</a:t>
                </a:r>
                <a:r>
                  <a:rPr lang="ru-RU" sz="2600" b="0" i="1" baseline="30000" dirty="0"/>
                  <a:t>3</a:t>
                </a:r>
                <a:r>
                  <a:rPr lang="ru-RU" sz="2600" b="0" dirty="0"/>
                  <a:t>, </a:t>
                </a:r>
                <a:r>
                  <a:rPr lang="el-GR" sz="2600" b="0" i="1" dirty="0"/>
                  <a:t>γ</a:t>
                </a:r>
                <a:r>
                  <a:rPr lang="en-US" sz="2600" b="0" dirty="0"/>
                  <a:t>=1.66</a:t>
                </a:r>
                <a:r>
                  <a:rPr lang="ru-RU" sz="2600" b="0" dirty="0"/>
                  <a:t> – показатель адиабаты для плазмы</a:t>
                </a:r>
                <a:r>
                  <a:rPr lang="en-US" sz="2600" b="0" dirty="0"/>
                  <a:t>, </a:t>
                </a:r>
                <a:r>
                  <a:rPr lang="ru-RU" sz="2600" b="0" i="1" dirty="0"/>
                  <a:t>δ</a:t>
                </a:r>
                <a:r>
                  <a:rPr lang="ru-RU" sz="2600" b="0" dirty="0"/>
                  <a:t> – показывает какая часть энергии тратится на распространение детонационной волны</a:t>
                </a:r>
                <a:endParaRPr lang="en-US" sz="2600" b="0" dirty="0"/>
              </a:p>
              <a:p>
                <a:pPr algn="just"/>
                <a:endParaRPr lang="ru-RU" b="0" dirty="0"/>
              </a:p>
              <a:p>
                <a:pPr algn="ctr"/>
                <a14:m>
                  <m:oMath xmlns:m="http://schemas.openxmlformats.org/officeDocument/2006/math">
                    <m:r>
                      <a:rPr lang="ru-RU" sz="3100" i="1">
                        <a:latin typeface="Cambria Math"/>
                      </a:rPr>
                      <m:t>𝛿</m:t>
                    </m:r>
                    <m:r>
                      <a:rPr lang="ru-RU" sz="31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1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3100" i="1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ru-RU" sz="31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31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31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3100" i="1">
                                <a:latin typeface="Cambria Math"/>
                              </a:rPr>
                              <m:t>∗∆</m:t>
                            </m:r>
                            <m:r>
                              <a:rPr lang="en-US" sz="3100" i="1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100" i="1">
                                <a:latin typeface="Cambria Math"/>
                              </a:rPr>
                              <m:t>𝑟𝐷</m:t>
                            </m:r>
                          </m:den>
                        </m:f>
                      </m:den>
                    </m:f>
                  </m:oMath>
                </a14:m>
                <a:r>
                  <a:rPr lang="ru-RU" dirty="0"/>
                  <a:t>			</a:t>
                </a:r>
                <a:r>
                  <a:rPr lang="ru-RU" b="0" dirty="0"/>
                  <a:t>(3)</a:t>
                </a:r>
              </a:p>
              <a:p>
                <a:pPr lvl="0" algn="just"/>
                <a:r>
                  <a:rPr lang="ru-RU" dirty="0"/>
                  <a:t>	</a:t>
                </a:r>
                <a:r>
                  <a:rPr lang="ru-RU" sz="2600" b="0" dirty="0"/>
                  <a:t>где </a:t>
                </a:r>
                <a:r>
                  <a:rPr lang="ru-RU" sz="2600" b="0" i="1" dirty="0"/>
                  <a:t>a</a:t>
                </a:r>
                <a:r>
                  <a:rPr lang="ru-RU" sz="2600" b="0" dirty="0"/>
                  <a:t> – скорость вытекания газа через боковые стенки цилиндрической детонационной волны, </a:t>
                </a:r>
                <a:r>
                  <a:rPr lang="ru-RU" sz="2600" b="0" i="1" dirty="0"/>
                  <a:t>r</a:t>
                </a:r>
                <a:r>
                  <a:rPr lang="ru-RU" sz="2600" b="0" dirty="0"/>
                  <a:t> – радиус фокусного пятна в </a:t>
                </a:r>
                <a:r>
                  <a:rPr lang="ru-RU" sz="2600" b="0" i="1" dirty="0"/>
                  <a:t>м</a:t>
                </a:r>
                <a:r>
                  <a:rPr lang="ru-RU" sz="2600" b="0" dirty="0"/>
                  <a:t>, </a:t>
                </a:r>
                <a:r>
                  <a:rPr lang="el-GR" sz="2600" b="0" i="1" dirty="0"/>
                  <a:t>Δ</a:t>
                </a:r>
                <a:r>
                  <a:rPr lang="ru-RU" sz="2600" b="0" i="1" dirty="0"/>
                  <a:t>х </a:t>
                </a:r>
                <a:r>
                  <a:rPr lang="ru-RU" sz="2600" b="0" dirty="0"/>
                  <a:t>– характерная толщина слоя, в котором происходит поглощение лазерного излучения в м.</a:t>
                </a:r>
                <a:r>
                  <a:rPr lang="ru-RU" sz="2600" dirty="0"/>
                  <a:t>	</a:t>
                </a:r>
              </a:p>
              <a:p>
                <a:pPr lvl="0" algn="just"/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90AEFC8-7BA6-419F-AE6A-52FD762C5F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2005" y="695008"/>
                <a:ext cx="11492916" cy="5503570"/>
              </a:xfrm>
              <a:blipFill>
                <a:blip r:embed="rId2"/>
                <a:stretch>
                  <a:fillRect l="-849" t="-2769" r="-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593182" y="6286767"/>
            <a:ext cx="9996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/>
              <a:t>Райзер</a:t>
            </a:r>
            <a:r>
              <a:rPr lang="ru-RU" sz="2000" b="1" i="1" dirty="0"/>
              <a:t> Ю. П. Лазерная искра и распространение разрядов. – М.: Наука, 1974. – 308с.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192192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AC28AC-8F77-4685-92A1-013B1C303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038" y="74321"/>
            <a:ext cx="10515600" cy="67278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Расчётная модель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571D21F-0773-4060-A5D1-B45B85AAB7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7392" y="738554"/>
                <a:ext cx="11345008" cy="6014584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ru-RU" sz="2400" b="0" dirty="0">
                    <a:cs typeface="Times New Roman" panose="02020603050405020304" pitchFamily="18" charset="0"/>
                  </a:rPr>
                  <a:t>Величина </a:t>
                </a:r>
                <a14:m>
                  <m:oMath xmlns:m="http://schemas.openxmlformats.org/officeDocument/2006/math">
                    <m:r>
                      <a:rPr lang="ru-RU" sz="2400" b="0" i="1">
                        <a:latin typeface="Cambria Math"/>
                      </a:rPr>
                      <m:t>∆</m:t>
                    </m:r>
                    <m:r>
                      <a:rPr lang="en-US" sz="2400" b="0" i="1">
                        <a:latin typeface="Cambria Math"/>
                      </a:rPr>
                      <m:t>𝑥</m:t>
                    </m:r>
                  </m:oMath>
                </a14:m>
                <a:r>
                  <a:rPr lang="ru-RU" sz="2400" b="0" dirty="0">
                    <a:cs typeface="Times New Roman" panose="02020603050405020304" pitchFamily="18" charset="0"/>
                  </a:rPr>
                  <a:t> определяется средней длиной свободного пробега лазерного излучения в плазме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ru-RU" sz="2400" b="0" i="1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ru-RU" sz="2400" b="0" dirty="0"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8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800" b="0" i="1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sz="2800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8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>
                                <a:latin typeface="Cambria Math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800" b="0" i="1">
                                <a:latin typeface="Cambria Math"/>
                              </a:rPr>
                              <m:t>3/2</m:t>
                            </m:r>
                          </m:sup>
                        </m:sSup>
                        <m:r>
                          <a:rPr lang="en-US" sz="2800" b="0" i="1">
                            <a:latin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ru-RU" sz="28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800" b="0" i="1">
                                <a:latin typeface="Cambria Math"/>
                              </a:rPr>
                              <m:t>h</m:t>
                            </m:r>
                            <m:r>
                              <a:rPr lang="en-US" sz="2800" b="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sz="2800" b="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>
                            <a:latin typeface="Cambria Math"/>
                          </a:rPr>
                          <m:t>3.1∙</m:t>
                        </m:r>
                        <m:sSup>
                          <m:sSupPr>
                            <m:ctrlPr>
                              <a:rPr lang="ru-RU" sz="28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2800" b="0" i="1">
                                <a:latin typeface="Cambria Math"/>
                              </a:rPr>
                              <m:t>−31</m:t>
                            </m:r>
                          </m:sup>
                        </m:sSup>
                        <m:r>
                          <a:rPr lang="en-US" sz="2800" b="0" i="1">
                            <a:latin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ru-RU" sz="28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>
                                <a:latin typeface="Cambria Math"/>
                              </a:rPr>
                              <m:t>𝑍</m:t>
                            </m:r>
                          </m:e>
                          <m:sup>
                            <m:r>
                              <a:rPr lang="en-US" sz="2800" b="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ru-RU" sz="28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>
                                <a:latin typeface="Cambria Math"/>
                              </a:rPr>
                              <m:t>𝑁</m:t>
                            </m:r>
                          </m:e>
                          <m:sup>
                            <m:r>
                              <a:rPr lang="en-US" sz="2800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>
                            <a:latin typeface="Cambria Math"/>
                          </a:rPr>
                          <m:t>𝑔</m:t>
                        </m:r>
                      </m:den>
                    </m:f>
                  </m:oMath>
                </a14:m>
                <a:r>
                  <a:rPr lang="ru-RU" sz="2800" b="0" dirty="0"/>
                  <a:t> 	</a:t>
                </a:r>
                <a:r>
                  <a:rPr lang="ru-RU" sz="2400" b="0" dirty="0"/>
                  <a:t>(4)</a:t>
                </a:r>
              </a:p>
              <a:p>
                <a:pPr marL="180000" indent="0" algn="just">
                  <a:buNone/>
                </a:pPr>
                <a:r>
                  <a:rPr lang="ru-RU" sz="1800" b="0" dirty="0"/>
                  <a:t>где Z - среднее зарядовое число, N – плотность исходных атомов газа в 1/см</a:t>
                </a:r>
                <a:r>
                  <a:rPr lang="ru-RU" sz="1800" b="0" baseline="30000" dirty="0"/>
                  <a:t>3</a:t>
                </a:r>
                <a:r>
                  <a:rPr lang="ru-RU" sz="1800" b="0" dirty="0"/>
                  <a:t>, Т – температура плазмы в зоне разряда, </a:t>
                </a:r>
                <a14:m>
                  <m:oMath xmlns:m="http://schemas.openxmlformats.org/officeDocument/2006/math">
                    <m:r>
                      <a:rPr lang="ru-RU" sz="1800" b="0" i="1">
                        <a:latin typeface="Cambria Math"/>
                      </a:rPr>
                      <m:t>h</m:t>
                    </m:r>
                    <m:r>
                      <a:rPr lang="ru-RU" sz="1800" b="0" i="1">
                        <a:latin typeface="Cambria Math"/>
                      </a:rPr>
                      <m:t>𝜔</m:t>
                    </m:r>
                  </m:oMath>
                </a14:m>
                <a:r>
                  <a:rPr lang="ru-RU" sz="1800" b="0" dirty="0"/>
                  <a:t> - энергия кванта лазерного излучения в </a:t>
                </a:r>
                <a:r>
                  <a:rPr lang="ru-RU" sz="1800" b="0" dirty="0" err="1"/>
                  <a:t>эв</a:t>
                </a:r>
                <a:r>
                  <a:rPr lang="ru-RU" sz="1800" b="0" dirty="0"/>
                  <a:t>, </a:t>
                </a:r>
                <a:r>
                  <a:rPr lang="en-US" sz="1800" b="0" dirty="0"/>
                  <a:t>g </a:t>
                </a:r>
                <a:r>
                  <a:rPr lang="ru-RU" sz="1800" b="0" dirty="0"/>
                  <a:t>– фактор </a:t>
                </a:r>
                <a:r>
                  <a:rPr lang="ru-RU" sz="1800" b="0" dirty="0" err="1"/>
                  <a:t>Гаунта</a:t>
                </a:r>
                <a:r>
                  <a:rPr lang="ru-RU" sz="1800" b="0" dirty="0"/>
                  <a:t>.</a:t>
                </a:r>
              </a:p>
              <a:p>
                <a:pPr algn="just"/>
                <a:r>
                  <a:rPr lang="ru-RU" sz="2400" b="0" dirty="0"/>
                  <a:t>Зная плотность энергии плазмы, образовавшейся в зоне разряда, её температуру можно оценить по формуле (5):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>
                        <a:latin typeface="Cambria Math"/>
                      </a:rPr>
                      <m:t>𝑇</m:t>
                    </m:r>
                    <m:r>
                      <a:rPr lang="ru-RU" sz="2800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>
                            <a:latin typeface="Cambria Math"/>
                          </a:rPr>
                          <m:t>𝐸</m:t>
                        </m:r>
                        <m:r>
                          <a:rPr lang="ru-RU" sz="2800" b="0" i="1">
                            <a:latin typeface="Cambria Math"/>
                          </a:rPr>
                          <m:t>∙</m:t>
                        </m:r>
                        <m:r>
                          <a:rPr lang="en-US" sz="2800" b="0" i="1">
                            <a:latin typeface="Cambria Math"/>
                          </a:rPr>
                          <m:t>𝑀</m:t>
                        </m:r>
                        <m:r>
                          <a:rPr lang="ru-RU" sz="2800" b="0" i="1">
                            <a:latin typeface="Cambria Math"/>
                          </a:rPr>
                          <m:t>∙1.66∙</m:t>
                        </m:r>
                        <m:sSup>
                          <m:sSupPr>
                            <m:ctrlPr>
                              <a:rPr lang="ru-RU" sz="28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800" b="0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ru-RU" sz="2800" b="0" i="1">
                                <a:latin typeface="Cambria Math"/>
                              </a:rPr>
                              <m:t>−31</m:t>
                            </m:r>
                          </m:sup>
                        </m:sSup>
                        <m:r>
                          <a:rPr lang="ru-RU" sz="2800" b="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ru-R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ru-RU" sz="2800" b="0" i="1" smtClean="0">
                                <a:latin typeface="Cambria Math" panose="02040503050406030204" pitchFamily="18" charset="0"/>
                              </a:rPr>
                              <m:t>∑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ru-RU" sz="2800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800" b="0" i="1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ru-RU" sz="2800" b="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ru-RU" sz="28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800" b="0" i="1">
                                <a:latin typeface="Cambria Math"/>
                              </a:rPr>
                              <m:t>1+</m:t>
                            </m:r>
                            <m:r>
                              <a:rPr lang="en-US" sz="2800" b="0" i="1">
                                <a:latin typeface="Cambria Math"/>
                              </a:rPr>
                              <m:t>𝑍</m:t>
                            </m:r>
                          </m:e>
                        </m:d>
                        <m:r>
                          <a:rPr lang="en-US" sz="2800" b="0" i="1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ru-RU" sz="2400" b="0" dirty="0"/>
                  <a:t>	(5)</a:t>
                </a:r>
              </a:p>
              <a:p>
                <a:pPr marL="180000" indent="0" algn="just">
                  <a:buNone/>
                </a:pPr>
                <a:r>
                  <a:rPr lang="ru-RU" sz="1800" b="0" dirty="0"/>
                  <a:t>где Е – плотность энергии плазмы, рассчитанная по формуле (2), </a:t>
                </a:r>
                <a:r>
                  <a:rPr lang="en-US" sz="1800" b="0" dirty="0"/>
                  <a:t>M </a:t>
                </a:r>
                <a:r>
                  <a:rPr lang="ru-RU" sz="1800" b="0" dirty="0"/>
                  <a:t>– масса атома в </a:t>
                </a:r>
                <a:r>
                  <a:rPr lang="ru-RU" sz="1800" b="0" dirty="0" err="1"/>
                  <a:t>а.е.м</a:t>
                </a:r>
                <a:r>
                  <a:rPr lang="ru-RU" sz="1800" b="0" dirty="0"/>
                  <a:t>., </a:t>
                </a:r>
                <a:r>
                  <a:rPr lang="en-US" sz="1800" b="0" dirty="0"/>
                  <a:t>k </a:t>
                </a:r>
                <a:r>
                  <a:rPr lang="ru-RU" sz="1800" b="0" dirty="0"/>
                  <a:t>– постоянная Больцмана, </a:t>
                </a:r>
                <a:r>
                  <a:rPr lang="en-US" sz="1800" b="0" dirty="0"/>
                  <a:t>Z </a:t>
                </a:r>
                <a:r>
                  <a:rPr lang="ru-RU" sz="1800" b="0" dirty="0"/>
                  <a:t>– среднее зарядовое число, </a:t>
                </a:r>
                <a:r>
                  <a:rPr lang="en-US" sz="1800" b="0" dirty="0"/>
                  <a:t>I</a:t>
                </a:r>
                <a:r>
                  <a:rPr lang="en-US" sz="1800" b="0" baseline="-25000" dirty="0"/>
                  <a:t>∑</a:t>
                </a:r>
                <a:r>
                  <a:rPr lang="en-US" sz="1800" b="0" dirty="0"/>
                  <a:t> </a:t>
                </a:r>
                <a:r>
                  <a:rPr lang="ru-RU" sz="1800" b="0" dirty="0"/>
                  <a:t>– суммарный потенциал ионизации.</a:t>
                </a:r>
                <a:endParaRPr lang="en-US" sz="1800" b="0" dirty="0"/>
              </a:p>
              <a:p>
                <a:pPr algn="just"/>
                <a:r>
                  <a:rPr lang="ru-RU" sz="2400" b="0" dirty="0"/>
                  <a:t>Характерный размер излучающей области (минимальная оценка) в мкм вычислялся по формуле (6):</a:t>
                </a:r>
              </a:p>
              <a:p>
                <a:pPr algn="ctr"/>
                <a:r>
                  <a:rPr lang="ru-RU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L</m:t>
                    </m:r>
                    <m:r>
                      <a:rPr lang="ru-RU" sz="2800">
                        <a:latin typeface="Cambria Math"/>
                      </a:rPr>
                      <m:t>=</m:t>
                    </m:r>
                    <m:r>
                      <a:rPr lang="ru-RU" sz="28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sz="2800">
                        <a:latin typeface="Cambria Math"/>
                      </a:rPr>
                      <m:t>∙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D</m:t>
                    </m:r>
                    <m:r>
                      <a:rPr lang="ru-RU" sz="2800">
                        <a:latin typeface="Cambria Math"/>
                      </a:rPr>
                      <m:t>∙</m:t>
                    </m:r>
                    <m:r>
                      <m:rPr>
                        <m:sty m:val="p"/>
                      </m:rPr>
                      <a:rPr lang="ru-RU" sz="2800">
                        <a:latin typeface="Cambria Math"/>
                      </a:rPr>
                      <m:t>τ</m:t>
                    </m:r>
                    <m:r>
                      <a:rPr lang="ru-RU" sz="280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ru-RU" sz="2800">
                        <a:latin typeface="Cambria Math"/>
                      </a:rPr>
                      <m:t>Δx</m:t>
                    </m:r>
                  </m:oMath>
                </a14:m>
                <a:r>
                  <a:rPr lang="ru-RU" sz="2400" b="0" dirty="0"/>
                  <a:t>	(6)</a:t>
                </a:r>
              </a:p>
              <a:p>
                <a:pPr marL="180000" indent="0" algn="just">
                  <a:buNone/>
                </a:pPr>
                <a:r>
                  <a:rPr lang="ru-RU" sz="1700" b="0" dirty="0"/>
                  <a:t>где </a:t>
                </a:r>
                <a:r>
                  <a:rPr lang="en-US" sz="1700" b="0" dirty="0"/>
                  <a:t>D – </a:t>
                </a:r>
                <a:r>
                  <a:rPr lang="ru-RU" sz="1700" b="0" dirty="0"/>
                  <a:t>скорость детонационной волны</a:t>
                </a:r>
                <a:r>
                  <a:rPr lang="en-US" sz="1700" b="0" dirty="0"/>
                  <a:t> [</a:t>
                </a:r>
                <a:r>
                  <a:rPr lang="ru-RU" sz="1700" b="0" dirty="0"/>
                  <a:t>м</a:t>
                </a:r>
                <a:r>
                  <a:rPr lang="en-US" sz="1700" b="0" dirty="0"/>
                  <a:t>/c]</a:t>
                </a:r>
                <a:r>
                  <a:rPr lang="ru-RU" sz="1700" b="0" dirty="0"/>
                  <a:t>, τ – длительность лазерного импульса </a:t>
                </a:r>
                <a:r>
                  <a:rPr lang="en-US" sz="1700" b="0" dirty="0"/>
                  <a:t>[c]</a:t>
                </a:r>
                <a:r>
                  <a:rPr lang="ru-RU" sz="1700" b="0" dirty="0"/>
                  <a:t> </a:t>
                </a:r>
                <a:endParaRPr lang="ru-RU" sz="1800" b="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571D21F-0773-4060-A5D1-B45B85AAB7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392" y="738554"/>
                <a:ext cx="11345008" cy="6014584"/>
              </a:xfrm>
              <a:blipFill>
                <a:blip r:embed="rId2"/>
                <a:stretch>
                  <a:fillRect l="-752" t="-1925" r="-8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4409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3CFA2-0488-4DC9-A589-3B681550E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47"/>
            <a:ext cx="10515600" cy="5387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+mn-lt"/>
              </a:rPr>
              <a:t>Методика проведения оценок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39171D7-96B9-45FB-8DF9-3B6DE918B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374" y="752343"/>
            <a:ext cx="137982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6969F8F-82C8-4C8B-AB23-7C0B870ACC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240269"/>
              </p:ext>
            </p:extLst>
          </p:nvPr>
        </p:nvGraphicFramePr>
        <p:xfrm>
          <a:off x="346075" y="258763"/>
          <a:ext cx="4687888" cy="330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7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" y="258763"/>
                        <a:ext cx="4687888" cy="3309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B1CF387D-0090-4966-81F6-04F245C5B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265" y="35123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D6551380-0703-4126-9F73-D81FD9A07C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072229"/>
              </p:ext>
            </p:extLst>
          </p:nvPr>
        </p:nvGraphicFramePr>
        <p:xfrm>
          <a:off x="395288" y="3049588"/>
          <a:ext cx="4586287" cy="336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8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049588"/>
                        <a:ext cx="4586287" cy="3360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2AA4ED1-5260-4EA8-AC9B-993907429918}"/>
              </a:ext>
            </a:extLst>
          </p:cNvPr>
          <p:cNvSpPr txBox="1"/>
          <p:nvPr/>
        </p:nvSpPr>
        <p:spPr>
          <a:xfrm>
            <a:off x="838200" y="6226580"/>
            <a:ext cx="3680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Эмиссионные спектры углекислоты</a:t>
            </a:r>
          </a:p>
          <a:p>
            <a:pPr algn="ctr"/>
            <a:r>
              <a:rPr lang="ru-RU" dirty="0"/>
              <a:t>при давлении 25 бар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8723DA-FCD0-44A7-A796-C1DDAA197EF8}"/>
                  </a:ext>
                </a:extLst>
              </p:cNvPr>
              <p:cNvSpPr txBox="1"/>
              <p:nvPr/>
            </p:nvSpPr>
            <p:spPr>
              <a:xfrm>
                <a:off x="5589590" y="514843"/>
                <a:ext cx="5764210" cy="3326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2000" b="1" dirty="0"/>
                  <a:t>Масса молекулы газа: </a:t>
                </a:r>
                <a:r>
                  <a:rPr lang="ru-RU" sz="2000" dirty="0"/>
                  <a:t>табличное значение М=44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2000" b="1" dirty="0"/>
                  <a:t>Коэффициент поглощения: </a:t>
                </a:r>
                <a:r>
                  <a:rPr lang="ru-RU" sz="2000" dirty="0"/>
                  <a:t>определяем экспериментально </a:t>
                </a:r>
                <a:r>
                  <a:rPr lang="el-GR" sz="2000" dirty="0"/>
                  <a:t>α</a:t>
                </a:r>
                <a:r>
                  <a:rPr lang="ru-RU" sz="2000" dirty="0"/>
                  <a:t>=42% (при давлении 25 бар)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2000" b="1" dirty="0"/>
                  <a:t>Плотность атомов газа:</a:t>
                </a:r>
                <a:r>
                  <a:rPr lang="ru-RU" sz="2000" dirty="0"/>
                  <a:t> табличные значения </a:t>
                </a:r>
                <a:r>
                  <a:rPr lang="en-US" sz="2000" dirty="0"/>
                  <a:t>N=</a:t>
                </a:r>
                <a:r>
                  <a:rPr lang="ru-RU" sz="2000" dirty="0"/>
                  <a:t>3,7*10</a:t>
                </a:r>
                <a:r>
                  <a:rPr lang="ru-RU" sz="2000" baseline="30000" dirty="0"/>
                  <a:t>19</a:t>
                </a:r>
                <a:r>
                  <a:rPr lang="ru-RU" sz="2000" dirty="0"/>
                  <a:t> мол/см</a:t>
                </a:r>
                <a:r>
                  <a:rPr lang="ru-RU" sz="2000" baseline="30000" dirty="0"/>
                  <a:t>3</a:t>
                </a:r>
                <a:endParaRPr lang="en-US" sz="2000" baseline="30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2000" b="1" dirty="0"/>
                  <a:t>Потенциал ионизации</a:t>
                </a:r>
                <a:r>
                  <a:rPr lang="ru-RU" sz="2000" dirty="0"/>
                  <a:t>: табличное значение </a:t>
                </a:r>
                <a:r>
                  <a:rPr lang="en-US" sz="2000" dirty="0"/>
                  <a:t>I</a:t>
                </a:r>
                <a:r>
                  <a:rPr lang="ru-RU" sz="2000" dirty="0"/>
                  <a:t>сумм=∑</a:t>
                </a:r>
                <a:r>
                  <a:rPr lang="en-US" sz="2000" dirty="0"/>
                  <a:t>I =3,03*10</a:t>
                </a:r>
                <a:r>
                  <a:rPr lang="en-US" sz="2000" baseline="30000" dirty="0"/>
                  <a:t>-9</a:t>
                </a:r>
                <a:r>
                  <a:rPr lang="en-US" sz="2000" dirty="0"/>
                  <a:t> </a:t>
                </a:r>
                <a:r>
                  <a:rPr lang="ru-RU" sz="2000" dirty="0"/>
                  <a:t>эрг</a:t>
                </a: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2000" b="1" dirty="0"/>
                  <a:t>Среднее зарядовое число:</a:t>
                </a:r>
                <a:r>
                  <a:rPr lang="ru-RU" sz="2000" dirty="0"/>
                  <a:t> определяем по эмиссионным спектрам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+….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+….</m:t>
                        </m:r>
                      </m:den>
                    </m:f>
                  </m:oMath>
                </a14:m>
                <a:r>
                  <a:rPr lang="ru-RU" sz="2000" dirty="0"/>
                  <a:t>=5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8723DA-FCD0-44A7-A796-C1DDAA197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590" y="514843"/>
                <a:ext cx="5764210" cy="3326039"/>
              </a:xfrm>
              <a:prstGeom prst="rect">
                <a:avLst/>
              </a:prstGeom>
              <a:blipFill>
                <a:blip r:embed="rId7"/>
                <a:stretch>
                  <a:fillRect l="-951" t="-916" r="-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CD4F785-292C-49AB-B647-54E3AA22CD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005" y="3840882"/>
            <a:ext cx="4106685" cy="278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87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63D524-691A-43DE-AA62-BE0F9C524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324"/>
            <a:ext cx="10515600" cy="8512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+mn-lt"/>
              </a:rPr>
              <a:t>Качественный вид зависимостей</a:t>
            </a:r>
            <a:r>
              <a:rPr lang="en-US" sz="3600" dirty="0">
                <a:latin typeface="+mn-lt"/>
              </a:rPr>
              <a:t> </a:t>
            </a:r>
            <a:r>
              <a:rPr lang="ru-RU" sz="3600" dirty="0">
                <a:latin typeface="+mn-lt"/>
              </a:rPr>
              <a:t>температуры плазмы от параметров источника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7555C0C-1FD7-478D-8236-1BE1FBC6D1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373093"/>
              </p:ext>
            </p:extLst>
          </p:nvPr>
        </p:nvGraphicFramePr>
        <p:xfrm>
          <a:off x="284890" y="794712"/>
          <a:ext cx="5710441" cy="4369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890" y="794712"/>
                        <a:ext cx="5710441" cy="4369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3B942E5-DE93-44D8-AC20-12430E8F8B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76619"/>
              </p:ext>
            </p:extLst>
          </p:nvPr>
        </p:nvGraphicFramePr>
        <p:xfrm>
          <a:off x="5995331" y="912157"/>
          <a:ext cx="5276323" cy="4037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95331" y="912157"/>
                        <a:ext cx="5276323" cy="4037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07DEEBB-32F6-44EF-BE88-A1C741316C1F}"/>
              </a:ext>
            </a:extLst>
          </p:cNvPr>
          <p:cNvSpPr txBox="1"/>
          <p:nvPr/>
        </p:nvSpPr>
        <p:spPr>
          <a:xfrm>
            <a:off x="1317784" y="5025006"/>
            <a:ext cx="3644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Зависимость температуры плазмы </a:t>
            </a:r>
          </a:p>
          <a:p>
            <a:pPr algn="ctr"/>
            <a:r>
              <a:rPr lang="ru-RU" dirty="0"/>
              <a:t>от плотности мишени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6BDB86-DA69-42A3-9524-F46817CA0A7E}"/>
              </a:ext>
            </a:extLst>
          </p:cNvPr>
          <p:cNvSpPr txBox="1"/>
          <p:nvPr/>
        </p:nvSpPr>
        <p:spPr>
          <a:xfrm>
            <a:off x="7031373" y="4949505"/>
            <a:ext cx="3644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Зависимость температуры плазмы </a:t>
            </a:r>
          </a:p>
          <a:p>
            <a:pPr algn="ctr"/>
            <a:r>
              <a:rPr lang="ru-RU" dirty="0"/>
              <a:t>от энергии лазерного импульса</a:t>
            </a:r>
          </a:p>
        </p:txBody>
      </p:sp>
    </p:spTree>
    <p:extLst>
      <p:ext uri="{BB962C8B-B14F-4D97-AF65-F5344CB8AC3E}">
        <p14:creationId xmlns:p14="http://schemas.microsoft.com/office/powerpoint/2010/main" val="2348763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EFBBFA-15A7-4643-B721-91932B67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789"/>
            <a:ext cx="10515600" cy="7841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+mn-lt"/>
              </a:rPr>
              <a:t>Оценки численных значений параметров лазерной искры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FC1FCC0-1CC8-4907-A410-B54BC1A75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012" y="764417"/>
            <a:ext cx="160655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D288837-D35D-4514-B749-866C5B532E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280482"/>
              </p:ext>
            </p:extLst>
          </p:nvPr>
        </p:nvGraphicFramePr>
        <p:xfrm>
          <a:off x="372924" y="665256"/>
          <a:ext cx="5780088" cy="442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24" y="665256"/>
                        <a:ext cx="5780088" cy="4429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65F5840-6B93-4DAB-9275-D8AE85E050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301843"/>
              </p:ext>
            </p:extLst>
          </p:nvPr>
        </p:nvGraphicFramePr>
        <p:xfrm>
          <a:off x="6095999" y="800427"/>
          <a:ext cx="5492097" cy="4202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5999" y="800427"/>
                        <a:ext cx="5492097" cy="4202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1E504EA-EE0F-439A-8117-742CED9CFC6F}"/>
              </a:ext>
            </a:extLst>
          </p:cNvPr>
          <p:cNvSpPr txBox="1"/>
          <p:nvPr/>
        </p:nvSpPr>
        <p:spPr>
          <a:xfrm>
            <a:off x="968422" y="4949517"/>
            <a:ext cx="4589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Зависимость температуры плазмы от давления при </a:t>
            </a:r>
            <a:r>
              <a:rPr lang="en-US" dirty="0"/>
              <a:t>E=</a:t>
            </a:r>
            <a:r>
              <a:rPr lang="ru-RU" dirty="0"/>
              <a:t>0,8 Дж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4E4DB9-2245-477B-A788-E81A9B74D1B7}"/>
              </a:ext>
            </a:extLst>
          </p:cNvPr>
          <p:cNvSpPr txBox="1"/>
          <p:nvPr/>
        </p:nvSpPr>
        <p:spPr>
          <a:xfrm>
            <a:off x="6764709" y="4966194"/>
            <a:ext cx="4589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Зависимость температуры плазмы от энергии импульса при р=10бар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A982BE-0627-4C78-BC86-D15A16D02694}"/>
              </a:ext>
            </a:extLst>
          </p:cNvPr>
          <p:cNvSpPr txBox="1"/>
          <p:nvPr/>
        </p:nvSpPr>
        <p:spPr>
          <a:xfrm>
            <a:off x="449367" y="6065403"/>
            <a:ext cx="11407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При увеличении энергии температура плазмы увеличивается для всех газов-мишеней. Зависимости температуры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плазмы от давления на входе в сопло для разных газов отличаются!</a:t>
            </a:r>
          </a:p>
        </p:txBody>
      </p:sp>
    </p:spTree>
    <p:extLst>
      <p:ext uri="{BB962C8B-B14F-4D97-AF65-F5344CB8AC3E}">
        <p14:creationId xmlns:p14="http://schemas.microsoft.com/office/powerpoint/2010/main" val="2962091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3CA21F5-117B-4614-878B-3826B733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7" y="0"/>
            <a:ext cx="10515600" cy="7841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Оценки численных значений параметров лазерной искры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C7D790B-FDBB-4EA6-B1DA-76C864BB42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649942"/>
              </p:ext>
            </p:extLst>
          </p:nvPr>
        </p:nvGraphicFramePr>
        <p:xfrm>
          <a:off x="5900258" y="643753"/>
          <a:ext cx="5638115" cy="4314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00258" y="643753"/>
                        <a:ext cx="5638115" cy="4314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1EFD737E-14BE-4C10-AD93-FAB7A8BA5F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675356"/>
              </p:ext>
            </p:extLst>
          </p:nvPr>
        </p:nvGraphicFramePr>
        <p:xfrm>
          <a:off x="457885" y="601764"/>
          <a:ext cx="5509485" cy="421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885" y="601764"/>
                        <a:ext cx="5509485" cy="4215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DB95697-05AF-42FA-8AFD-EB1148BE18B7}"/>
              </a:ext>
            </a:extLst>
          </p:cNvPr>
          <p:cNvSpPr txBox="1"/>
          <p:nvPr/>
        </p:nvSpPr>
        <p:spPr>
          <a:xfrm>
            <a:off x="200440" y="5461277"/>
            <a:ext cx="11779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При увеличении давления на входе в сопло длина разряда для инертных газов увеличивается, 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</a:rPr>
              <a:t>а для молекулярных уменьшается. При увеличении энергии лазерного импульса для разряда увеличивается для всех газов </a:t>
            </a:r>
          </a:p>
        </p:txBody>
      </p:sp>
    </p:spTree>
    <p:extLst>
      <p:ext uri="{BB962C8B-B14F-4D97-AF65-F5344CB8AC3E}">
        <p14:creationId xmlns:p14="http://schemas.microsoft.com/office/powerpoint/2010/main" val="1546828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t="36572" r="35239" b="54116"/>
          <a:stretch/>
        </p:blipFill>
        <p:spPr bwMode="auto">
          <a:xfrm>
            <a:off x="2073190" y="1680158"/>
            <a:ext cx="6223001" cy="52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81905" y="4070156"/>
            <a:ext cx="664605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i="1" dirty="0">
                <a:solidFill>
                  <a:schemeClr val="tx1"/>
                </a:solidFill>
              </a:rPr>
              <a:t>Сферический Объектив Шварцшильда</a:t>
            </a:r>
            <a:r>
              <a:rPr lang="en-US" i="1" dirty="0">
                <a:solidFill>
                  <a:schemeClr val="tx1"/>
                </a:solidFill>
              </a:rPr>
              <a:t>, NA = 0.03, </a:t>
            </a:r>
            <a:r>
              <a:rPr lang="ru-RU" i="1" dirty="0">
                <a:solidFill>
                  <a:schemeClr val="tx1"/>
                </a:solidFill>
              </a:rPr>
              <a:t>увеличение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ru-RU" i="1" dirty="0">
                <a:solidFill>
                  <a:schemeClr val="tx1"/>
                </a:solidFill>
              </a:rPr>
              <a:t>5.</a:t>
            </a:r>
          </a:p>
          <a:p>
            <a:pPr algn="ctr"/>
            <a:endParaRPr lang="ru-RU" i="1" dirty="0">
              <a:solidFill>
                <a:schemeClr val="tx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174185" y="2353644"/>
            <a:ext cx="177304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80382" y="2002381"/>
            <a:ext cx="865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L1=</a:t>
            </a:r>
            <a:r>
              <a:rPr lang="ru-RU" b="1" dirty="0"/>
              <a:t>364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913775" y="2350725"/>
            <a:ext cx="93245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54948" y="1998440"/>
            <a:ext cx="710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204.3</a:t>
            </a:r>
            <a:endParaRPr lang="ru-RU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966218" y="3470393"/>
            <a:ext cx="430438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33283" y="3101061"/>
            <a:ext cx="982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L2=1000</a:t>
            </a:r>
            <a:endParaRPr lang="ru-RU" b="1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945079" y="2004383"/>
            <a:ext cx="0" cy="1562100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269429" y="1966283"/>
            <a:ext cx="0" cy="1462717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807672" y="1924492"/>
            <a:ext cx="503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M1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650153" y="1541945"/>
            <a:ext cx="503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М2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795844" y="1519722"/>
            <a:ext cx="627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ЛПИ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299266" y="1719024"/>
            <a:ext cx="1105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Детектор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3F0266-FEA8-4095-ACD6-D37E70288749}"/>
              </a:ext>
            </a:extLst>
          </p:cNvPr>
          <p:cNvSpPr txBox="1"/>
          <p:nvPr/>
        </p:nvSpPr>
        <p:spPr>
          <a:xfrm>
            <a:off x="1508890" y="4922779"/>
            <a:ext cx="9431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М1 И М2 сферические МРЗ: </a:t>
            </a:r>
          </a:p>
          <a:p>
            <a:pPr algn="ctr"/>
            <a:r>
              <a:rPr lang="en-US" sz="2400" dirty="0"/>
              <a:t>M1: R=405,5</a:t>
            </a:r>
            <a:r>
              <a:rPr lang="ru-RU" sz="2400" dirty="0"/>
              <a:t> мм и </a:t>
            </a:r>
            <a:r>
              <a:rPr lang="en-US" sz="2400" dirty="0"/>
              <a:t>d=46 </a:t>
            </a:r>
            <a:r>
              <a:rPr lang="ru-RU" sz="2400" dirty="0"/>
              <a:t>мм</a:t>
            </a:r>
          </a:p>
          <a:p>
            <a:pPr algn="ctr"/>
            <a:r>
              <a:rPr lang="en-US" sz="2400" dirty="0"/>
              <a:t>M2: R=2</a:t>
            </a:r>
            <a:r>
              <a:rPr lang="ru-RU" sz="2400" dirty="0"/>
              <a:t>27 мм</a:t>
            </a:r>
            <a:r>
              <a:rPr lang="en-US" sz="2400" dirty="0"/>
              <a:t> </a:t>
            </a:r>
            <a:r>
              <a:rPr lang="ru-RU" sz="2400" dirty="0"/>
              <a:t>и </a:t>
            </a:r>
            <a:r>
              <a:rPr lang="en-US" sz="2400" dirty="0"/>
              <a:t>d=12 </a:t>
            </a:r>
            <a:r>
              <a:rPr lang="ru-RU" sz="2400" dirty="0"/>
              <a:t>мм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BFB30D-B3C4-4595-922F-303C11F4AD88}"/>
              </a:ext>
            </a:extLst>
          </p:cNvPr>
          <p:cNvSpPr txBox="1"/>
          <p:nvPr/>
        </p:nvSpPr>
        <p:spPr>
          <a:xfrm>
            <a:off x="1123942" y="164846"/>
            <a:ext cx="9816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Оптическая схема ЭУФ микроскопа с пятикратным увеличением</a:t>
            </a:r>
          </a:p>
        </p:txBody>
      </p:sp>
    </p:spTree>
    <p:extLst>
      <p:ext uri="{BB962C8B-B14F-4D97-AF65-F5344CB8AC3E}">
        <p14:creationId xmlns:p14="http://schemas.microsoft.com/office/powerpoint/2010/main" val="2972733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1F9D1-D771-4273-A142-2757A11BE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976" y="109058"/>
            <a:ext cx="10515600" cy="826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+mn-lt"/>
              </a:rPr>
              <a:t>Микроскоп для наблюдения лазерной искры В ЭУФ диапазоне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C599EE-A15A-459A-A80E-1B6CC140BB0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3" y="1349271"/>
            <a:ext cx="7180216" cy="37081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755929-0743-4AFB-B018-DFF1FF0B05E6}"/>
              </a:ext>
            </a:extLst>
          </p:cNvPr>
          <p:cNvSpPr txBox="1"/>
          <p:nvPr/>
        </p:nvSpPr>
        <p:spPr>
          <a:xfrm>
            <a:off x="371243" y="5230287"/>
            <a:ext cx="7044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1 – регулировочный сильфон, 2 – входной пленочный фильтр, 3 – корпус объектива Шварцшильда, 4 – выходной пленочный фильтр, 5 – узел детектора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D40E5A-B035-46EF-AA1E-7C02D67F6094}"/>
              </a:ext>
            </a:extLst>
          </p:cNvPr>
          <p:cNvSpPr txBox="1"/>
          <p:nvPr/>
        </p:nvSpPr>
        <p:spPr>
          <a:xfrm>
            <a:off x="7726261" y="1426128"/>
            <a:ext cx="4328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Характеристики прибора:</a:t>
            </a:r>
          </a:p>
          <a:p>
            <a:r>
              <a:rPr lang="ru-RU" dirty="0"/>
              <a:t>Рабочая длина волны: 11,25 </a:t>
            </a:r>
            <a:r>
              <a:rPr lang="ru-RU" dirty="0" err="1"/>
              <a:t>нм</a:t>
            </a:r>
            <a:endParaRPr lang="ru-RU" dirty="0"/>
          </a:p>
          <a:p>
            <a:r>
              <a:rPr lang="ru-RU" dirty="0"/>
              <a:t>Увеличение: 5 крат</a:t>
            </a:r>
          </a:p>
          <a:p>
            <a:r>
              <a:rPr lang="ru-RU" dirty="0"/>
              <a:t>Поле зрения: 2,6*2,6 мм</a:t>
            </a:r>
          </a:p>
          <a:p>
            <a:r>
              <a:rPr lang="ru-RU" dirty="0"/>
              <a:t>Пространственное разрешение: ≈4 мкм</a:t>
            </a:r>
          </a:p>
        </p:txBody>
      </p:sp>
    </p:spTree>
    <p:extLst>
      <p:ext uri="{BB962C8B-B14F-4D97-AF65-F5344CB8AC3E}">
        <p14:creationId xmlns:p14="http://schemas.microsoft.com/office/powerpoint/2010/main" val="2772468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87FD6289-D3FA-4F21-A5CF-FA04F7281A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5622" y="646331"/>
          <a:ext cx="5583724" cy="3901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" name="Graph" r:id="rId3" imgW="4153680" imgH="2901600" progId="Origin50.Graph">
                  <p:embed/>
                </p:oleObj>
              </mc:Choice>
              <mc:Fallback>
                <p:oleObj name="Graph" r:id="rId3" imgW="4153680" imgH="2901600" progId="Origin50.Graph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87FD6289-D3FA-4F21-A5CF-FA04F7281A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622" y="646331"/>
                        <a:ext cx="5583724" cy="3901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2667E95-B0DD-44E9-B7CE-0480380EA64B}"/>
              </a:ext>
            </a:extLst>
          </p:cNvPr>
          <p:cNvSpPr txBox="1"/>
          <p:nvPr/>
        </p:nvSpPr>
        <p:spPr>
          <a:xfrm>
            <a:off x="1167768" y="16870"/>
            <a:ext cx="10241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Многослойные рентгеновские зеркала и фильтры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60CDC0-294D-4DD2-8CDE-F2D5DB3EB824}"/>
              </a:ext>
            </a:extLst>
          </p:cNvPr>
          <p:cNvSpPr txBox="1"/>
          <p:nvPr/>
        </p:nvSpPr>
        <p:spPr>
          <a:xfrm>
            <a:off x="215622" y="4653496"/>
            <a:ext cx="6213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Зависимость коэффициента отражения МРЗ от длины волны </a:t>
            </a:r>
          </a:p>
          <a:p>
            <a:pPr algn="ctr"/>
            <a:r>
              <a:rPr lang="ru-RU" dirty="0"/>
              <a:t>под рабочим углом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E95B51-A923-4F7B-9D40-C031036D1F73}"/>
              </a:ext>
            </a:extLst>
          </p:cNvPr>
          <p:cNvSpPr txBox="1"/>
          <p:nvPr/>
        </p:nvSpPr>
        <p:spPr>
          <a:xfrm>
            <a:off x="215622" y="5552049"/>
            <a:ext cx="6677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Использовались МРЗ на основе</a:t>
            </a:r>
            <a:r>
              <a:rPr lang="en-US" dirty="0"/>
              <a:t> Mo/Be</a:t>
            </a:r>
          </a:p>
          <a:p>
            <a:r>
              <a:rPr lang="en-US" dirty="0"/>
              <a:t>M1: </a:t>
            </a:r>
            <a:r>
              <a:rPr lang="ru-RU" dirty="0"/>
              <a:t>период 5,66 </a:t>
            </a:r>
            <a:r>
              <a:rPr lang="ru-RU" dirty="0" err="1"/>
              <a:t>нм</a:t>
            </a:r>
            <a:r>
              <a:rPr lang="ru-RU" dirty="0"/>
              <a:t> </a:t>
            </a:r>
            <a:r>
              <a:rPr lang="en-US" dirty="0"/>
              <a:t>(Mo-2,3</a:t>
            </a:r>
            <a:r>
              <a:rPr lang="ru-RU" dirty="0"/>
              <a:t> </a:t>
            </a:r>
            <a:r>
              <a:rPr lang="ru-RU" dirty="0" err="1"/>
              <a:t>нм</a:t>
            </a:r>
            <a:r>
              <a:rPr lang="ru-RU" dirty="0"/>
              <a:t> / </a:t>
            </a:r>
            <a:r>
              <a:rPr lang="en-US" dirty="0"/>
              <a:t>Be-3,3</a:t>
            </a:r>
            <a:r>
              <a:rPr lang="ru-RU" dirty="0"/>
              <a:t>6</a:t>
            </a:r>
            <a:r>
              <a:rPr lang="en-US" dirty="0"/>
              <a:t> </a:t>
            </a:r>
            <a:r>
              <a:rPr lang="ru-RU" dirty="0" err="1"/>
              <a:t>нм</a:t>
            </a:r>
            <a:r>
              <a:rPr lang="ru-RU" dirty="0"/>
              <a:t>), число периодов 100</a:t>
            </a:r>
          </a:p>
          <a:p>
            <a:r>
              <a:rPr lang="ru-RU" dirty="0"/>
              <a:t>М2: период 5,65 </a:t>
            </a:r>
            <a:r>
              <a:rPr lang="ru-RU" dirty="0" err="1"/>
              <a:t>нм</a:t>
            </a:r>
            <a:r>
              <a:rPr lang="ru-RU" dirty="0"/>
              <a:t> (</a:t>
            </a:r>
            <a:r>
              <a:rPr lang="en-US" dirty="0"/>
              <a:t>Mo-2,3</a:t>
            </a:r>
            <a:r>
              <a:rPr lang="ru-RU" dirty="0"/>
              <a:t> </a:t>
            </a:r>
            <a:r>
              <a:rPr lang="ru-RU" dirty="0" err="1"/>
              <a:t>нм</a:t>
            </a:r>
            <a:r>
              <a:rPr lang="ru-RU" dirty="0"/>
              <a:t> / </a:t>
            </a:r>
            <a:r>
              <a:rPr lang="en-US" dirty="0"/>
              <a:t>Be-3,3</a:t>
            </a:r>
            <a:r>
              <a:rPr lang="ru-RU" dirty="0"/>
              <a:t>5</a:t>
            </a:r>
            <a:r>
              <a:rPr lang="en-US" dirty="0"/>
              <a:t> </a:t>
            </a:r>
            <a:r>
              <a:rPr lang="ru-RU" dirty="0" err="1"/>
              <a:t>нм</a:t>
            </a:r>
            <a:r>
              <a:rPr lang="ru-RU" dirty="0"/>
              <a:t>), число периодов 100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35F6F19-95EF-4290-B3D1-41246B223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6906" y="1913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D6E88024-DFE8-4138-9549-6198CC1198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459842"/>
              </p:ext>
            </p:extLst>
          </p:nvPr>
        </p:nvGraphicFramePr>
        <p:xfrm>
          <a:off x="6392654" y="391010"/>
          <a:ext cx="5583724" cy="4260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" name="Graph" r:id="rId5" imgW="3779404" imgH="2897042" progId="Origin95.Graph">
                  <p:embed/>
                </p:oleObj>
              </mc:Choice>
              <mc:Fallback>
                <p:oleObj name="Graph" r:id="rId5" imgW="3779404" imgH="2897042" progId="Origin95.Graph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D6E88024-DFE8-4138-9549-6198CC1198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2654" y="391010"/>
                        <a:ext cx="5583724" cy="42603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A010527-E06A-4A08-82EF-A832FBCF1172}"/>
              </a:ext>
            </a:extLst>
          </p:cNvPr>
          <p:cNvSpPr txBox="1"/>
          <p:nvPr/>
        </p:nvSpPr>
        <p:spPr>
          <a:xfrm>
            <a:off x="7248738" y="5547895"/>
            <a:ext cx="4629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Структура используемых фильтров: </a:t>
            </a:r>
          </a:p>
          <a:p>
            <a:r>
              <a:rPr lang="en-US" dirty="0" err="1"/>
              <a:t>MoSi</a:t>
            </a:r>
            <a:r>
              <a:rPr lang="ru-RU" baseline="-25000" dirty="0"/>
              <a:t>2 </a:t>
            </a:r>
            <a:r>
              <a:rPr lang="ru-RU" dirty="0"/>
              <a:t>- 3 </a:t>
            </a:r>
            <a:r>
              <a:rPr lang="ru-RU" dirty="0" err="1"/>
              <a:t>нм</a:t>
            </a:r>
            <a:r>
              <a:rPr lang="ru-RU" dirty="0"/>
              <a:t>, 37 * (</a:t>
            </a:r>
            <a:r>
              <a:rPr lang="en-US" dirty="0"/>
              <a:t>Mo</a:t>
            </a:r>
            <a:r>
              <a:rPr lang="ru-RU" dirty="0"/>
              <a:t> - 2 </a:t>
            </a:r>
            <a:r>
              <a:rPr lang="ru-RU" dirty="0" err="1"/>
              <a:t>нм</a:t>
            </a:r>
            <a:r>
              <a:rPr lang="ru-RU" dirty="0"/>
              <a:t>/</a:t>
            </a:r>
            <a:r>
              <a:rPr lang="en-US" dirty="0"/>
              <a:t>Be </a:t>
            </a:r>
            <a:r>
              <a:rPr lang="ru-RU" dirty="0"/>
              <a:t>- 2 </a:t>
            </a:r>
            <a:r>
              <a:rPr lang="ru-RU" dirty="0" err="1"/>
              <a:t>нм</a:t>
            </a:r>
            <a:r>
              <a:rPr lang="ru-RU" dirty="0"/>
              <a:t>) слой </a:t>
            </a:r>
            <a:r>
              <a:rPr lang="en-US" dirty="0"/>
              <a:t>Mo </a:t>
            </a:r>
            <a:r>
              <a:rPr lang="ru-RU" dirty="0"/>
              <a:t>– 2 </a:t>
            </a:r>
            <a:r>
              <a:rPr lang="ru-RU" dirty="0" err="1"/>
              <a:t>нм</a:t>
            </a:r>
            <a:r>
              <a:rPr lang="ru-RU" dirty="0"/>
              <a:t>, </a:t>
            </a:r>
            <a:r>
              <a:rPr lang="en-US" dirty="0" err="1"/>
              <a:t>MoSi</a:t>
            </a:r>
            <a:r>
              <a:rPr lang="ru-RU" baseline="-25000" dirty="0"/>
              <a:t>2</a:t>
            </a:r>
            <a:r>
              <a:rPr lang="ru-RU" dirty="0"/>
              <a:t> - 3 </a:t>
            </a:r>
            <a:r>
              <a:rPr lang="ru-RU" dirty="0" err="1"/>
              <a:t>нм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5D3549-CCB0-4AF5-8442-AA2144264641}"/>
              </a:ext>
            </a:extLst>
          </p:cNvPr>
          <p:cNvSpPr txBox="1"/>
          <p:nvPr/>
        </p:nvSpPr>
        <p:spPr>
          <a:xfrm>
            <a:off x="6466660" y="4642968"/>
            <a:ext cx="5547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Зависимость коэффициента пропускания </a:t>
            </a:r>
            <a:r>
              <a:rPr lang="en-US" dirty="0"/>
              <a:t>Mo/Be </a:t>
            </a:r>
            <a:r>
              <a:rPr lang="ru-RU" dirty="0"/>
              <a:t>от длины волны</a:t>
            </a:r>
          </a:p>
        </p:txBody>
      </p:sp>
    </p:spTree>
    <p:extLst>
      <p:ext uri="{BB962C8B-B14F-4D97-AF65-F5344CB8AC3E}">
        <p14:creationId xmlns:p14="http://schemas.microsoft.com/office/powerpoint/2010/main" val="403043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F4B69-176F-4509-9E79-A2889C03C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383"/>
            <a:ext cx="10515600" cy="100965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</a:rPr>
              <a:t>План доклада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523146-C0BB-4C51-B7A2-C9A26203A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62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Основные физические процессы происходящие при формировании лазерной искры</a:t>
            </a:r>
          </a:p>
          <a:p>
            <a:r>
              <a:rPr lang="ru-RU" dirty="0"/>
              <a:t>Методика проведения численных оценок параметров лазерной искры</a:t>
            </a:r>
          </a:p>
          <a:p>
            <a:r>
              <a:rPr lang="ru-RU" dirty="0"/>
              <a:t>Экспериментальное наблюдение лазерной искры на длине волны 11,25 </a:t>
            </a:r>
            <a:r>
              <a:rPr lang="ru-RU" dirty="0" err="1"/>
              <a:t>нм</a:t>
            </a:r>
            <a:endParaRPr lang="ru-RU" dirty="0"/>
          </a:p>
          <a:p>
            <a:r>
              <a:rPr lang="ru-RU" dirty="0"/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4160067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A22997-B5E1-4176-B881-54429250B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02" y="372024"/>
            <a:ext cx="2554101" cy="491064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678417-7AD5-4447-AF13-C1565C867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77" y="372024"/>
            <a:ext cx="4927199" cy="376729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CE732-474B-4061-A451-95C002717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699" y="0"/>
            <a:ext cx="10515600" cy="687897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+mn-lt"/>
              </a:rPr>
              <a:t>Сравнение с другими работами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73E4FF-C659-4115-B9A2-21C7A6701921}"/>
              </a:ext>
            </a:extLst>
          </p:cNvPr>
          <p:cNvSpPr txBox="1"/>
          <p:nvPr/>
        </p:nvSpPr>
        <p:spPr>
          <a:xfrm>
            <a:off x="541436" y="4066585"/>
            <a:ext cx="53605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Параметры эксперимента:</a:t>
            </a:r>
          </a:p>
          <a:p>
            <a:r>
              <a:rPr lang="ru-RU" b="1" dirty="0"/>
              <a:t>Мишень:</a:t>
            </a:r>
            <a:r>
              <a:rPr lang="ru-RU" dirty="0"/>
              <a:t> газ </a:t>
            </a:r>
            <a:r>
              <a:rPr lang="en-US" dirty="0" err="1"/>
              <a:t>Xe</a:t>
            </a:r>
            <a:endParaRPr lang="en-US" dirty="0"/>
          </a:p>
          <a:p>
            <a:r>
              <a:rPr lang="ru-RU" b="1" dirty="0"/>
              <a:t>Давление:</a:t>
            </a:r>
            <a:r>
              <a:rPr lang="ru-RU" dirty="0"/>
              <a:t> 10 бар</a:t>
            </a:r>
          </a:p>
          <a:p>
            <a:r>
              <a:rPr lang="ru-RU" b="1" dirty="0"/>
              <a:t>Длина волны: </a:t>
            </a:r>
            <a:r>
              <a:rPr lang="ru-RU" dirty="0"/>
              <a:t>13 </a:t>
            </a:r>
            <a:r>
              <a:rPr lang="ru-RU" dirty="0" err="1"/>
              <a:t>нм</a:t>
            </a:r>
            <a:endParaRPr lang="en-US" dirty="0"/>
          </a:p>
          <a:p>
            <a:r>
              <a:rPr lang="ru-RU" b="1" dirty="0"/>
              <a:t>Лазер:</a:t>
            </a:r>
            <a:r>
              <a:rPr lang="ru-RU" dirty="0"/>
              <a:t> </a:t>
            </a:r>
            <a:r>
              <a:rPr lang="en-US" dirty="0" err="1"/>
              <a:t>Nd:YaG</a:t>
            </a:r>
            <a:r>
              <a:rPr lang="en-US" dirty="0"/>
              <a:t>, 3</a:t>
            </a:r>
            <a:r>
              <a:rPr lang="ru-RU" dirty="0" err="1"/>
              <a:t>нс</a:t>
            </a:r>
            <a:r>
              <a:rPr lang="ru-RU" dirty="0"/>
              <a:t>, 0,5 Дж, 7*10</a:t>
            </a:r>
            <a:r>
              <a:rPr lang="ru-RU" baseline="30000" dirty="0"/>
              <a:t>12</a:t>
            </a:r>
            <a:r>
              <a:rPr lang="ru-RU" dirty="0"/>
              <a:t> Вт/см</a:t>
            </a:r>
            <a:r>
              <a:rPr lang="ru-RU" baseline="30000" dirty="0"/>
              <a:t>2</a:t>
            </a:r>
          </a:p>
          <a:p>
            <a:r>
              <a:rPr lang="ru-RU" b="1" dirty="0"/>
              <a:t>Детектор: </a:t>
            </a:r>
            <a:r>
              <a:rPr lang="en-US" dirty="0"/>
              <a:t>pinhole CCD camera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3328FF-3914-426E-B422-F9BFA1577049}"/>
              </a:ext>
            </a:extLst>
          </p:cNvPr>
          <p:cNvSpPr txBox="1"/>
          <p:nvPr/>
        </p:nvSpPr>
        <p:spPr>
          <a:xfrm>
            <a:off x="8648241" y="687897"/>
            <a:ext cx="36436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Параметры эксперимента:</a:t>
            </a:r>
          </a:p>
          <a:p>
            <a:r>
              <a:rPr lang="ru-RU" b="1" dirty="0"/>
              <a:t>Мишень: </a:t>
            </a:r>
            <a:r>
              <a:rPr lang="ru-RU" dirty="0"/>
              <a:t>газ </a:t>
            </a:r>
            <a:r>
              <a:rPr lang="en-US" dirty="0" err="1"/>
              <a:t>Xe</a:t>
            </a:r>
            <a:endParaRPr lang="en-US" dirty="0"/>
          </a:p>
          <a:p>
            <a:r>
              <a:rPr lang="ru-RU" b="1" dirty="0"/>
              <a:t>Давление: </a:t>
            </a:r>
            <a:r>
              <a:rPr lang="ru-RU" dirty="0"/>
              <a:t>10 бар</a:t>
            </a:r>
          </a:p>
          <a:p>
            <a:r>
              <a:rPr lang="ru-RU" b="1" dirty="0"/>
              <a:t>Длина волны: </a:t>
            </a:r>
            <a:r>
              <a:rPr lang="ru-RU" dirty="0"/>
              <a:t>18 </a:t>
            </a:r>
            <a:r>
              <a:rPr lang="ru-RU" dirty="0" err="1"/>
              <a:t>нм</a:t>
            </a:r>
            <a:endParaRPr lang="en-US" dirty="0"/>
          </a:p>
          <a:p>
            <a:r>
              <a:rPr lang="ru-RU" b="1" dirty="0"/>
              <a:t>Лазер: </a:t>
            </a:r>
            <a:r>
              <a:rPr lang="en-US" dirty="0" err="1"/>
              <a:t>Nd:YaG</a:t>
            </a:r>
            <a:r>
              <a:rPr lang="en-US" dirty="0"/>
              <a:t>, 6</a:t>
            </a:r>
            <a:r>
              <a:rPr lang="ru-RU" dirty="0" err="1"/>
              <a:t>нс</a:t>
            </a:r>
            <a:r>
              <a:rPr lang="ru-RU" dirty="0"/>
              <a:t>, 0,</a:t>
            </a:r>
            <a:r>
              <a:rPr lang="en-US" dirty="0"/>
              <a:t>4</a:t>
            </a:r>
            <a:r>
              <a:rPr lang="ru-RU" dirty="0"/>
              <a:t> Дж</a:t>
            </a:r>
            <a:endParaRPr lang="ru-RU" baseline="30000" dirty="0"/>
          </a:p>
          <a:p>
            <a:r>
              <a:rPr lang="ru-RU" b="1" dirty="0"/>
              <a:t>Детектор: </a:t>
            </a:r>
            <a:r>
              <a:rPr lang="ru-RU" dirty="0"/>
              <a:t>фокусирующее апериодическое МРЗ +пропускающая дифракционная  решетка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4877216-0585-45D7-AC88-8FB4BCDBD080}"/>
              </a:ext>
            </a:extLst>
          </p:cNvPr>
          <p:cNvSpPr/>
          <p:nvPr/>
        </p:nvSpPr>
        <p:spPr>
          <a:xfrm>
            <a:off x="108358" y="610307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Kranzusch</a:t>
            </a:r>
            <a:r>
              <a:rPr lang="en-US" sz="1200" dirty="0">
                <a:solidFill>
                  <a:srgbClr val="222222"/>
                </a:solidFill>
                <a:latin typeface="Arial" panose="020B0604020202020204" pitchFamily="34" charset="0"/>
              </a:rPr>
              <a:t> S., Mann K. Spectral characterization of EUV radiation emitted from a laser-irradiated gas puff target //Optics communications. – 2001. – Т. 200. – №. 1-6. – С. 223-230.</a:t>
            </a:r>
            <a:endParaRPr lang="ru-RU" sz="12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54D3731-E0ED-4163-AB12-D9C5EEFCAE34}"/>
              </a:ext>
            </a:extLst>
          </p:cNvPr>
          <p:cNvSpPr/>
          <p:nvPr/>
        </p:nvSpPr>
        <p:spPr>
          <a:xfrm>
            <a:off x="6320817" y="6010741"/>
            <a:ext cx="5762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222222"/>
                </a:solidFill>
                <a:latin typeface="Arial" panose="020B0604020202020204" pitchFamily="34" charset="0"/>
              </a:rPr>
              <a:t>Капралов В. Г. и др. Безосколочный источник мягкого рентгеновского излучения на основе импульсной струи ксенона, возбуждаемый излучением неодимового лазера //Квантовая электроника. – 2002. – Т. 32. – №. 2. – С. 149-154.</a:t>
            </a:r>
            <a:endParaRPr lang="ru-RU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91640C-6632-4221-AE02-73F9D2933693}"/>
              </a:ext>
            </a:extLst>
          </p:cNvPr>
          <p:cNvSpPr txBox="1"/>
          <p:nvPr/>
        </p:nvSpPr>
        <p:spPr>
          <a:xfrm>
            <a:off x="1140116" y="5739605"/>
            <a:ext cx="3836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Размер лазерной искры: 900*90 мкм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F5FF44-E9AD-48E1-B6A7-725DC95C1EA5}"/>
              </a:ext>
            </a:extLst>
          </p:cNvPr>
          <p:cNvSpPr txBox="1"/>
          <p:nvPr/>
        </p:nvSpPr>
        <p:spPr>
          <a:xfrm>
            <a:off x="7502077" y="5285364"/>
            <a:ext cx="3953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Размер лазерной искры: 650*220 мкм</a:t>
            </a:r>
          </a:p>
        </p:txBody>
      </p:sp>
    </p:spTree>
    <p:extLst>
      <p:ext uri="{BB962C8B-B14F-4D97-AF65-F5344CB8AC3E}">
        <p14:creationId xmlns:p14="http://schemas.microsoft.com/office/powerpoint/2010/main" val="1431909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46B45-4DDE-482B-AB4F-CE73B87D0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7"/>
            <a:ext cx="10515600" cy="82611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Изображения лазерной искры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5F19DA-7BFC-40F2-86B6-DA124A1A9D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49" y="1312457"/>
            <a:ext cx="3429350" cy="3429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5B5FF8-2ACB-4A95-981D-7E647EE417C4}"/>
              </a:ext>
            </a:extLst>
          </p:cNvPr>
          <p:cNvSpPr txBox="1"/>
          <p:nvPr/>
        </p:nvSpPr>
        <p:spPr>
          <a:xfrm>
            <a:off x="1535185" y="493087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 бар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1C396F6-7BC6-4B31-ADBF-D773A22F1E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325" y="1312457"/>
            <a:ext cx="3429350" cy="3429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DC113B-BE6D-4275-8A8D-F6BA9F7CA650}"/>
              </a:ext>
            </a:extLst>
          </p:cNvPr>
          <p:cNvSpPr txBox="1"/>
          <p:nvPr/>
        </p:nvSpPr>
        <p:spPr>
          <a:xfrm>
            <a:off x="5682264" y="4856769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10 бар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AD8C5F-5397-4AAB-BF86-1F5EBA718F0C}"/>
              </a:ext>
            </a:extLst>
          </p:cNvPr>
          <p:cNvSpPr txBox="1"/>
          <p:nvPr/>
        </p:nvSpPr>
        <p:spPr>
          <a:xfrm>
            <a:off x="8122291" y="1312457"/>
            <a:ext cx="35887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Параметры экспериментов:</a:t>
            </a:r>
          </a:p>
          <a:p>
            <a:r>
              <a:rPr lang="ru-RU" b="1" dirty="0"/>
              <a:t>Газ:</a:t>
            </a:r>
            <a:r>
              <a:rPr lang="ru-RU" dirty="0"/>
              <a:t> </a:t>
            </a:r>
            <a:r>
              <a:rPr lang="en-US" dirty="0"/>
              <a:t>Kr</a:t>
            </a:r>
          </a:p>
          <a:p>
            <a:r>
              <a:rPr lang="ru-RU" b="1" dirty="0"/>
              <a:t>Энергия импульса: </a:t>
            </a:r>
            <a:r>
              <a:rPr lang="ru-RU" dirty="0"/>
              <a:t>0,8Дж</a:t>
            </a:r>
          </a:p>
          <a:p>
            <a:r>
              <a:rPr lang="ru-RU" b="1" dirty="0"/>
              <a:t>Длительность импульса: </a:t>
            </a:r>
            <a:r>
              <a:rPr lang="ru-RU" dirty="0"/>
              <a:t>4,5 </a:t>
            </a:r>
            <a:r>
              <a:rPr lang="ru-RU" dirty="0" err="1"/>
              <a:t>нс</a:t>
            </a:r>
            <a:endParaRPr lang="ru-RU" dirty="0"/>
          </a:p>
          <a:p>
            <a:r>
              <a:rPr lang="ru-RU" b="1" dirty="0"/>
              <a:t>Частота импульсов</a:t>
            </a:r>
            <a:r>
              <a:rPr lang="ru-RU" dirty="0"/>
              <a:t>: 10 Гц</a:t>
            </a:r>
          </a:p>
          <a:p>
            <a:r>
              <a:rPr lang="ru-RU" b="1" dirty="0"/>
              <a:t>Длительность газового импульса: </a:t>
            </a:r>
            <a:r>
              <a:rPr lang="ru-RU" dirty="0"/>
              <a:t>300 мкс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EC6D0F-9540-43FF-A9F6-9A273C06A843}"/>
              </a:ext>
            </a:extLst>
          </p:cNvPr>
          <p:cNvSpPr txBox="1"/>
          <p:nvPr/>
        </p:nvSpPr>
        <p:spPr>
          <a:xfrm>
            <a:off x="1890410" y="6157519"/>
            <a:ext cx="8999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Получены изображения лазерной искры на длине волны 11,25 </a:t>
            </a:r>
            <a:r>
              <a:rPr lang="ru-RU" sz="2400" dirty="0" err="1">
                <a:solidFill>
                  <a:srgbClr val="FF0000"/>
                </a:solidFill>
              </a:rPr>
              <a:t>нм</a:t>
            </a:r>
            <a:r>
              <a:rPr lang="ru-RU" sz="2400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03792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81966-89DF-47FB-BA09-049871F81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234"/>
            <a:ext cx="10515600" cy="85966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</a:rPr>
              <a:t>Профили интенсивности излучения искры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FA09EBD-D653-4273-8903-A32899A986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300747"/>
              </p:ext>
            </p:extLst>
          </p:nvPr>
        </p:nvGraphicFramePr>
        <p:xfrm>
          <a:off x="461059" y="922790"/>
          <a:ext cx="5426876" cy="4152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2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1059" y="922790"/>
                        <a:ext cx="5426876" cy="4152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1409D13-A15E-4D4E-A2E0-8F1DC4EFE1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000152"/>
              </p:ext>
            </p:extLst>
          </p:nvPr>
        </p:nvGraphicFramePr>
        <p:xfrm>
          <a:off x="6616593" y="1118808"/>
          <a:ext cx="4914530" cy="3760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16593" y="1118808"/>
                        <a:ext cx="4914530" cy="3760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907855C-9937-4F21-B762-D98475CD7716}"/>
              </a:ext>
            </a:extLst>
          </p:cNvPr>
          <p:cNvSpPr txBox="1"/>
          <p:nvPr/>
        </p:nvSpPr>
        <p:spPr>
          <a:xfrm>
            <a:off x="609496" y="5867895"/>
            <a:ext cx="10850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При увеличении давления газа длина искры значительно увеличивается, при этом поперечный размер почти не изменяется!</a:t>
            </a:r>
          </a:p>
        </p:txBody>
      </p:sp>
    </p:spTree>
    <p:extLst>
      <p:ext uri="{BB962C8B-B14F-4D97-AF65-F5344CB8AC3E}">
        <p14:creationId xmlns:p14="http://schemas.microsoft.com/office/powerpoint/2010/main" val="3905808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C9B98C5-74E1-4F4B-98B2-F13B1097A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3182" y="20553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135EADF3-B274-4A36-B219-59F0B4B75D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808085"/>
              </p:ext>
            </p:extLst>
          </p:nvPr>
        </p:nvGraphicFramePr>
        <p:xfrm>
          <a:off x="241153" y="595970"/>
          <a:ext cx="4330904" cy="3313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1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153" y="595970"/>
                        <a:ext cx="4330904" cy="3313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9EE61DC9-EA2C-4D90-A4C5-50E7FECFB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700" y="37997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CAE016F-A2C5-4069-86C9-0ECB515966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906240"/>
              </p:ext>
            </p:extLst>
          </p:nvPr>
        </p:nvGraphicFramePr>
        <p:xfrm>
          <a:off x="241153" y="3478213"/>
          <a:ext cx="4406900" cy="337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2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53" y="3478213"/>
                        <a:ext cx="4406900" cy="3379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>
            <a:extLst>
              <a:ext uri="{FF2B5EF4-FFF2-40B4-BE49-F238E27FC236}">
                <a16:creationId xmlns:a16="http://schemas.microsoft.com/office/drawing/2014/main" id="{4BA73768-A153-4C5F-B5D5-445AA7840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523" y="57211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808D9AFD-9EAE-40E8-A1B1-5AAB3C4968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923634"/>
              </p:ext>
            </p:extLst>
          </p:nvPr>
        </p:nvGraphicFramePr>
        <p:xfrm>
          <a:off x="4337356" y="636672"/>
          <a:ext cx="4244334" cy="3235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3" name="Graph" r:id="rId7" imgW="3920760" imgH="3000960" progId="Origin95.Graph">
                  <p:embed/>
                </p:oleObj>
              </mc:Choice>
              <mc:Fallback>
                <p:oleObj name="Graph" r:id="rId7" imgW="3920760" imgH="3000960" progId="Origin95.Grap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7356" y="636672"/>
                        <a:ext cx="4244334" cy="32354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>
            <a:extLst>
              <a:ext uri="{FF2B5EF4-FFF2-40B4-BE49-F238E27FC236}">
                <a16:creationId xmlns:a16="http://schemas.microsoft.com/office/drawing/2014/main" id="{10B6EDE6-7742-449B-ADB7-7D82265D3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3453" y="36324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CB741D6F-7C0D-4A33-BCE1-5C4BA1DAC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51" y="61612"/>
            <a:ext cx="10682681" cy="84837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+mn-lt"/>
              </a:rPr>
              <a:t>Зависимости размеров искры от давления газа и энергии лазерного импульса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EE7FA1D4-D08F-4607-9B50-5ABC41D3C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2109" y="36324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858A52F4-57A5-4907-ADA3-EBE7F9786F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402810"/>
              </p:ext>
            </p:extLst>
          </p:nvPr>
        </p:nvGraphicFramePr>
        <p:xfrm>
          <a:off x="4374740" y="3572531"/>
          <a:ext cx="4221163" cy="322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4" name="Graph" r:id="rId9" imgW="3920760" imgH="3000960" progId="Origin95.Graph">
                  <p:embed/>
                </p:oleObj>
              </mc:Choice>
              <mc:Fallback>
                <p:oleObj name="Graph" r:id="rId9" imgW="3920760" imgH="3000960" progId="Origin95.Graph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4740" y="3572531"/>
                        <a:ext cx="4221163" cy="322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AE7825D-F918-4510-8A30-3E314128DDEB}"/>
              </a:ext>
            </a:extLst>
          </p:cNvPr>
          <p:cNvSpPr txBox="1"/>
          <p:nvPr/>
        </p:nvSpPr>
        <p:spPr>
          <a:xfrm>
            <a:off x="8162488" y="1124125"/>
            <a:ext cx="39260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Параметры эксперимента: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Газ: </a:t>
            </a:r>
            <a:r>
              <a:rPr lang="en-US" dirty="0" err="1"/>
              <a:t>Ar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Длительность лазерного импульса: </a:t>
            </a:r>
            <a:r>
              <a:rPr lang="ru-RU" dirty="0"/>
              <a:t>4,5 </a:t>
            </a:r>
            <a:r>
              <a:rPr lang="ru-RU" dirty="0" err="1"/>
              <a:t>нс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Частота импульсов: </a:t>
            </a:r>
            <a:r>
              <a:rPr lang="ru-RU" dirty="0"/>
              <a:t>10 Гц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Длительность газового импульса: </a:t>
            </a:r>
            <a:r>
              <a:rPr lang="ru-RU" dirty="0"/>
              <a:t>300 мкс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122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32AC2-C473-475F-AE38-FA8E76EB5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7" y="121845"/>
            <a:ext cx="10515600" cy="9267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</a:rPr>
              <a:t>Сравнение результатов расчета с экспериментом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4B1F43-818F-4E01-967F-735A2D9B6262}"/>
              </a:ext>
            </a:extLst>
          </p:cNvPr>
          <p:cNvSpPr txBox="1"/>
          <p:nvPr/>
        </p:nvSpPr>
        <p:spPr>
          <a:xfrm>
            <a:off x="483132" y="4957892"/>
            <a:ext cx="5342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Сравнение зависимостей длины искры от давления </a:t>
            </a:r>
          </a:p>
          <a:p>
            <a:pPr algn="ctr"/>
            <a:r>
              <a:rPr lang="ru-RU" dirty="0"/>
              <a:t>для криптона при </a:t>
            </a:r>
            <a:r>
              <a:rPr lang="en-US" dirty="0"/>
              <a:t>E=0,8 </a:t>
            </a:r>
            <a:r>
              <a:rPr lang="ru-RU" dirty="0"/>
              <a:t>Дж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624346-4B6A-4DE3-A5AE-FA93028D4580}"/>
              </a:ext>
            </a:extLst>
          </p:cNvPr>
          <p:cNvSpPr txBox="1"/>
          <p:nvPr/>
        </p:nvSpPr>
        <p:spPr>
          <a:xfrm>
            <a:off x="6189918" y="4957893"/>
            <a:ext cx="5342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Сравнение зависимостей длины искры от давления </a:t>
            </a:r>
          </a:p>
          <a:p>
            <a:pPr algn="ctr"/>
            <a:r>
              <a:rPr lang="ru-RU" dirty="0"/>
              <a:t>для аргона при </a:t>
            </a:r>
            <a:r>
              <a:rPr lang="en-US" dirty="0"/>
              <a:t>E=0,8 </a:t>
            </a:r>
            <a:r>
              <a:rPr lang="ru-RU" dirty="0"/>
              <a:t>Дж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A23911-FEE4-4380-9B3E-DB68CC930AAC}"/>
              </a:ext>
            </a:extLst>
          </p:cNvPr>
          <p:cNvSpPr txBox="1"/>
          <p:nvPr/>
        </p:nvSpPr>
        <p:spPr>
          <a:xfrm>
            <a:off x="419450" y="5787464"/>
            <a:ext cx="11265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Результаты расчетов качественно согласуются с экспериментом. Основная причина количественных отличий в погрешности определения концентрации частиц!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067592"/>
              </p:ext>
            </p:extLst>
          </p:nvPr>
        </p:nvGraphicFramePr>
        <p:xfrm>
          <a:off x="273261" y="687510"/>
          <a:ext cx="5761909" cy="4408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261" y="687510"/>
                        <a:ext cx="5761909" cy="4408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169981"/>
              </p:ext>
            </p:extLst>
          </p:nvPr>
        </p:nvGraphicFramePr>
        <p:xfrm>
          <a:off x="5953155" y="774984"/>
          <a:ext cx="5731572" cy="4385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53155" y="774984"/>
                        <a:ext cx="5731572" cy="4385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8105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0F2FF-9424-4D2E-940D-F38A123C7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253" y="0"/>
            <a:ext cx="10515600" cy="99389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DC6705-934D-4CE4-AD92-94253C1D4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737" y="1253331"/>
            <a:ext cx="11182525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1) Основные физические процессы  происходящие при формировании лазерной искры в газовых струях: многофотонная ионизация, образование электронной лавины, поглощение лазерной энергии плазмой и движение поглощающего слоя</a:t>
            </a:r>
          </a:p>
          <a:p>
            <a:pPr marL="0" indent="0" algn="just">
              <a:buNone/>
            </a:pPr>
            <a:r>
              <a:rPr lang="ru-RU" sz="2400" dirty="0"/>
              <a:t>2) Механизм, обеспечивающий наиболее быстрое распространение поглощающего слоя для большей части газоструйных мишеней – формирование ударной волны</a:t>
            </a:r>
          </a:p>
          <a:p>
            <a:pPr marL="0" indent="0" algn="just">
              <a:buNone/>
            </a:pPr>
            <a:r>
              <a:rPr lang="ru-RU" sz="2400" dirty="0"/>
              <a:t>3) Проведена оценка численных значений параметров лазерной искры в газоструйных мишенях</a:t>
            </a:r>
          </a:p>
          <a:p>
            <a:pPr marL="0" indent="0" algn="just">
              <a:buNone/>
            </a:pPr>
            <a:r>
              <a:rPr lang="ru-RU" sz="2400" dirty="0"/>
              <a:t>4) Получены изображения лазерной искры на длине волны 11,25 </a:t>
            </a:r>
            <a:r>
              <a:rPr lang="ru-RU" sz="2400" dirty="0" err="1"/>
              <a:t>нм</a:t>
            </a:r>
            <a:r>
              <a:rPr lang="ru-RU" sz="2400" dirty="0"/>
              <a:t> и исследованы зависимости размеров искры от давления газа и энергии лазерного импульса</a:t>
            </a:r>
          </a:p>
          <a:p>
            <a:pPr marL="0" indent="0" algn="just">
              <a:buNone/>
            </a:pPr>
            <a:r>
              <a:rPr lang="ru-RU" sz="2400" dirty="0"/>
              <a:t>5) Получено качественное соответствие результатов численных оценок и экспериментов</a:t>
            </a:r>
          </a:p>
        </p:txBody>
      </p:sp>
    </p:spTree>
    <p:extLst>
      <p:ext uri="{BB962C8B-B14F-4D97-AF65-F5344CB8AC3E}">
        <p14:creationId xmlns:p14="http://schemas.microsoft.com/office/powerpoint/2010/main" val="3846243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AA995-0BF7-4B28-90B8-85EDD91B0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02" y="2261037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+mn-l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6079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750" y="165197"/>
            <a:ext cx="10802815" cy="113079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Основные физические процессы происходящие при формировании лазерной искры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286" y="1449361"/>
            <a:ext cx="6819901" cy="5053502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ru-RU" sz="2400" b="0" dirty="0"/>
              <a:t>Многофотонная ионизация атомов газа</a:t>
            </a:r>
          </a:p>
          <a:p>
            <a:pPr marL="457200" indent="-457200">
              <a:buAutoNum type="arabicParenR"/>
            </a:pPr>
            <a:r>
              <a:rPr lang="ru-RU" sz="2400" b="0" dirty="0"/>
              <a:t>Образование электронной лавины (возникновения пробоя)</a:t>
            </a:r>
          </a:p>
          <a:p>
            <a:pPr marL="457200" indent="-457200">
              <a:buAutoNum type="arabicParenR"/>
            </a:pPr>
            <a:r>
              <a:rPr lang="ru-RU" sz="2400" b="0" dirty="0"/>
              <a:t>Поглощение лазерного излучения плазмой с высоким зарядовым числом и её нагрев</a:t>
            </a:r>
          </a:p>
          <a:p>
            <a:pPr marL="457200" indent="-457200">
              <a:buAutoNum type="arabicParenR"/>
            </a:pPr>
            <a:r>
              <a:rPr lang="ru-RU" sz="2400" b="0" dirty="0"/>
              <a:t>Движение поглощающего слоя навстречу лазерному лучу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ru-RU" sz="2400" dirty="0"/>
              <a:t>Рекомбинация плазмы</a:t>
            </a:r>
          </a:p>
          <a:p>
            <a:pPr marL="457200" indent="-457200">
              <a:buAutoNum type="arabicParenR"/>
            </a:pPr>
            <a:r>
              <a:rPr lang="ru-RU" sz="2400" b="0" dirty="0"/>
              <a:t>Формирование эмиссионного излучения в широком спектральном диапазоне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776" y="1449361"/>
            <a:ext cx="3700789" cy="31427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54037" y="4898875"/>
            <a:ext cx="4264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Фотография лазерной искры в видимом</a:t>
            </a:r>
          </a:p>
          <a:p>
            <a:pPr algn="ctr"/>
            <a:r>
              <a:rPr lang="ru-RU" dirty="0"/>
              <a:t>диапазоне</a:t>
            </a:r>
          </a:p>
        </p:txBody>
      </p:sp>
    </p:spTree>
    <p:extLst>
      <p:ext uri="{BB962C8B-B14F-4D97-AF65-F5344CB8AC3E}">
        <p14:creationId xmlns:p14="http://schemas.microsoft.com/office/powerpoint/2010/main" val="3006805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107" y="27418"/>
            <a:ext cx="10811608" cy="7089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Многофотонная ионизация атомов газа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23" y="616026"/>
            <a:ext cx="12142177" cy="1028700"/>
          </a:xfrm>
        </p:spPr>
        <p:txBody>
          <a:bodyPr>
            <a:normAutofit/>
          </a:bodyPr>
          <a:lstStyle/>
          <a:p>
            <a:r>
              <a:rPr lang="ru-RU" sz="2400" b="0" dirty="0"/>
              <a:t>Основной механизм образования первичного пробоя под воздействием мощного потока ИК излучения - </a:t>
            </a:r>
            <a:r>
              <a:rPr lang="ru-RU" sz="2400" b="0" dirty="0" err="1"/>
              <a:t>многоквантовый</a:t>
            </a:r>
            <a:r>
              <a:rPr lang="ru-RU" sz="2400" b="0" dirty="0"/>
              <a:t> (многофотонный) фотоэффект.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7052" y="1565594"/>
                <a:ext cx="5059289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sz="2400" dirty="0"/>
                  <a:t>Эффект пороговый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sz="2400" dirty="0"/>
                  <a:t>Условие возникновения: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l-GR" sz="2400" i="1">
                        <a:latin typeface="Cambria Math"/>
                        <a:ea typeface="Cambria Math"/>
                      </a:rPr>
                      <m:t>𝜐</m:t>
                    </m:r>
                    <m:r>
                      <a:rPr lang="el-GR" sz="2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i="1" dirty="0"/>
                  <a:t>&gt;I</a:t>
                </a:r>
                <a:r>
                  <a:rPr lang="en-US" sz="2400" dirty="0"/>
                  <a:t>, </a:t>
                </a:r>
                <a:r>
                  <a:rPr lang="ru-RU" sz="2400" dirty="0"/>
                  <a:t>где </a:t>
                </a:r>
                <a:r>
                  <a:rPr lang="en-US" sz="2400" i="1" dirty="0"/>
                  <a:t>I</a:t>
                </a:r>
                <a:r>
                  <a:rPr lang="en-US" sz="2400" dirty="0"/>
                  <a:t> – </a:t>
                </a:r>
                <a:r>
                  <a:rPr lang="ru-RU" sz="2400" dirty="0"/>
                  <a:t>потенциал ионизации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sz="2400" dirty="0"/>
                  <a:t>Вероятность фотоэффекта: </a:t>
                </a:r>
                <a:r>
                  <a:rPr lang="en-US" sz="2400" i="1" dirty="0"/>
                  <a:t>P~E</a:t>
                </a:r>
                <a:r>
                  <a:rPr lang="en-US" sz="2400" i="1" baseline="30000" dirty="0"/>
                  <a:t>2a </a:t>
                </a:r>
                <a:r>
                  <a:rPr lang="ru-RU" sz="2400" dirty="0"/>
                  <a:t>, </a:t>
                </a:r>
                <a:r>
                  <a:rPr lang="ru-RU" sz="2400" i="1" dirty="0"/>
                  <a:t>Е</a:t>
                </a:r>
                <a:r>
                  <a:rPr lang="ru-RU" sz="2400" dirty="0"/>
                  <a:t>-напряженность электрического поля,</a:t>
                </a:r>
                <a:r>
                  <a:rPr lang="ru-RU" sz="2400" i="1" dirty="0"/>
                  <a:t> а </a:t>
                </a:r>
                <a:r>
                  <a:rPr lang="ru-RU" sz="2400" dirty="0"/>
                  <a:t>– число, зависящее от рода газа.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sz="2400" dirty="0"/>
                  <a:t>Необходимо поле </a:t>
                </a:r>
                <a:r>
                  <a:rPr lang="en-US" sz="2400" i="1" dirty="0"/>
                  <a:t>E</a:t>
                </a:r>
                <a:r>
                  <a:rPr lang="en-US" sz="2400" i="1" dirty="0">
                    <a:latin typeface="Cambria Math"/>
                    <a:ea typeface="Cambria Math"/>
                  </a:rPr>
                  <a:t> ≳ </a:t>
                </a:r>
                <a:r>
                  <a:rPr lang="en-US" sz="2400" i="1" dirty="0"/>
                  <a:t>10</a:t>
                </a:r>
                <a:r>
                  <a:rPr lang="en-US" sz="2400" i="1" baseline="30000" dirty="0"/>
                  <a:t>7</a:t>
                </a:r>
                <a:r>
                  <a:rPr lang="ru-RU" sz="2400" i="1" dirty="0"/>
                  <a:t>В/см 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ru-RU" sz="2400" dirty="0"/>
                  <a:t>При увеличении плотности газа значения поля пробоя уменьшается!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52" y="1565594"/>
                <a:ext cx="5059289" cy="4154984"/>
              </a:xfrm>
              <a:prstGeom prst="rect">
                <a:avLst/>
              </a:prstGeom>
              <a:blipFill>
                <a:blip r:embed="rId2"/>
                <a:stretch>
                  <a:fillRect l="-1566" t="-1175" r="-1928" b="-24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94" y="1372165"/>
            <a:ext cx="3013929" cy="342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28593" y="4717969"/>
            <a:ext cx="5996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Схема опытов по определению вероятности многофотонной ионизации. 1 – рубиновый лазер, 2 – полупрозрачное зеркало, 3 – линза, 4 – область фокуса, 5 – линии электрического поля, 6 – коллектор, 7 –фильтр, 8 – линза, 9 – </a:t>
            </a:r>
            <a:r>
              <a:rPr lang="ru-RU" dirty="0" err="1"/>
              <a:t>микрообъектив</a:t>
            </a:r>
            <a:r>
              <a:rPr lang="ru-RU" dirty="0"/>
              <a:t>, 10- пленка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D05AFA-621C-43E0-AA3C-B41EAE484C8B}"/>
              </a:ext>
            </a:extLst>
          </p:cNvPr>
          <p:cNvSpPr txBox="1"/>
          <p:nvPr/>
        </p:nvSpPr>
        <p:spPr>
          <a:xfrm>
            <a:off x="2023506" y="6287629"/>
            <a:ext cx="8716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Райзер Ю. П. Лазерная искра и распространение разрядов. – М.: Наука, 1974. – 308с.</a:t>
            </a:r>
          </a:p>
        </p:txBody>
      </p:sp>
    </p:spTree>
    <p:extLst>
      <p:ext uri="{BB962C8B-B14F-4D97-AF65-F5344CB8AC3E}">
        <p14:creationId xmlns:p14="http://schemas.microsoft.com/office/powerpoint/2010/main" val="1590727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631"/>
            <a:ext cx="5776546" cy="462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769" y="64795"/>
            <a:ext cx="10495085" cy="8232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Формирование пробоя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2843" y="1263673"/>
            <a:ext cx="6418385" cy="3727777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0" dirty="0"/>
              <a:t>Для атома </a:t>
            </a:r>
            <a:r>
              <a:rPr lang="en-US" sz="2000" b="0" dirty="0" err="1"/>
              <a:t>Ar</a:t>
            </a:r>
            <a:r>
              <a:rPr lang="en-US" sz="2000" b="0" dirty="0"/>
              <a:t>: </a:t>
            </a:r>
            <a:r>
              <a:rPr lang="en-US" sz="2000" dirty="0"/>
              <a:t>I=15,8 </a:t>
            </a:r>
            <a:r>
              <a:rPr lang="ru-RU" sz="2000" dirty="0"/>
              <a:t>эВ (энергия кванта </a:t>
            </a:r>
            <a:r>
              <a:rPr lang="en-US" sz="2000" dirty="0" err="1"/>
              <a:t>Nd:YaG</a:t>
            </a:r>
            <a:r>
              <a:rPr lang="en-US" sz="2000" dirty="0"/>
              <a:t> </a:t>
            </a:r>
            <a:r>
              <a:rPr lang="ru-RU" sz="2000" dirty="0"/>
              <a:t>лазера 1,165 эВ) </a:t>
            </a:r>
            <a:r>
              <a:rPr lang="en-US" sz="2000" dirty="0"/>
              <a:t>N=14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0" dirty="0"/>
              <a:t>Для атома </a:t>
            </a:r>
            <a:r>
              <a:rPr lang="en-US" sz="2000" b="0" dirty="0"/>
              <a:t>He: I=24,6 </a:t>
            </a:r>
            <a:r>
              <a:rPr lang="ru-RU" sz="2000" b="0" dirty="0"/>
              <a:t>эВ, </a:t>
            </a:r>
            <a:r>
              <a:rPr lang="en-US" sz="2000" b="0" dirty="0"/>
              <a:t>N=22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Пробой может наблюдаться и при полях несколько меньших, чем пороговое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0" dirty="0"/>
              <a:t>Причины: ионизация примесных атомов в газе и неравномерное распределение поля в области фокусировки (небольшие области с локальным большим значением поля)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984" y="5943325"/>
            <a:ext cx="11781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Зельдович Б., </a:t>
            </a:r>
            <a:r>
              <a:rPr lang="ru-RU" b="1" i="1" dirty="0" err="1"/>
              <a:t>Райзер</a:t>
            </a:r>
            <a:r>
              <a:rPr lang="ru-RU" b="1" i="1" dirty="0"/>
              <a:t> Ю. Физика ударных волн и высокотемпературных гидродинамических явлений. – Наука, 1966.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59727" y="521924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Зависимость пробивающего поля от давления газа (рубиновый лазер </a:t>
            </a:r>
            <a:r>
              <a:rPr lang="el-GR" dirty="0"/>
              <a:t>λ</a:t>
            </a:r>
            <a:r>
              <a:rPr lang="ru-RU" dirty="0"/>
              <a:t>=694.3нм, </a:t>
            </a:r>
            <a:r>
              <a:rPr lang="en-US" dirty="0"/>
              <a:t>W=1</a:t>
            </a:r>
            <a:r>
              <a:rPr lang="ru-RU" dirty="0"/>
              <a:t>Дж, τ=30нс)</a:t>
            </a:r>
          </a:p>
        </p:txBody>
      </p:sp>
    </p:spTree>
    <p:extLst>
      <p:ext uri="{BB962C8B-B14F-4D97-AF65-F5344CB8AC3E}">
        <p14:creationId xmlns:p14="http://schemas.microsoft.com/office/powerpoint/2010/main" val="9646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D2CE02-E351-4DA2-8D45-6E8E7FAA4A67}"/>
                  </a:ext>
                </a:extLst>
              </p:cNvPr>
              <p:cNvSpPr txBox="1"/>
              <p:nvPr/>
            </p:nvSpPr>
            <p:spPr>
              <a:xfrm>
                <a:off x="4404219" y="1387188"/>
                <a:ext cx="2972480" cy="709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𝑑𝐸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υ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эфф</m:t>
                          </m:r>
                        </m:sub>
                      </m:sSub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ru-R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𝑚𝐸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D2CE02-E351-4DA2-8D45-6E8E7FAA4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219" y="1387188"/>
                <a:ext cx="2972480" cy="7099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365E8CC-34FB-4516-9E5A-07CEFDDA1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769" y="64795"/>
            <a:ext cx="10495085" cy="8232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Образование электронной лавины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364F03-779C-44ED-9DF9-0CAE4E90DF91}"/>
              </a:ext>
            </a:extLst>
          </p:cNvPr>
          <p:cNvSpPr txBox="1"/>
          <p:nvPr/>
        </p:nvSpPr>
        <p:spPr>
          <a:xfrm>
            <a:off x="1170837" y="878424"/>
            <a:ext cx="10565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Скорость нарастания энергии электрона в переменном электрическом поле можно оценить по формуле: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CD5AEE-3F3A-4DC0-8501-D12D8234A141}"/>
                  </a:ext>
                </a:extLst>
              </p:cNvPr>
              <p:cNvSpPr txBox="1"/>
              <p:nvPr/>
            </p:nvSpPr>
            <p:spPr>
              <a:xfrm>
                <a:off x="734939" y="2236558"/>
                <a:ext cx="11604085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i="1" dirty="0"/>
                  <a:t>где </a:t>
                </a:r>
                <a:r>
                  <a:rPr lang="en-US" i="1" dirty="0"/>
                  <a:t>E –</a:t>
                </a:r>
                <a:r>
                  <a:rPr lang="ru-RU" i="1" dirty="0"/>
                  <a:t>энергия электрона,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эфф</m:t>
                        </m:r>
                      </m:sub>
                    </m:sSub>
                  </m:oMath>
                </a14:m>
                <a:r>
                  <a:rPr lang="ru-RU" i="1" dirty="0"/>
                  <a:t> - эффективная частота соударений электрона с нейтральным атомом, </a:t>
                </a:r>
              </a:p>
              <a:p>
                <a:r>
                  <a:rPr lang="el-GR" i="1" dirty="0"/>
                  <a:t>ε</a:t>
                </a:r>
                <a:r>
                  <a:rPr lang="en-US" i="1" baseline="30000" dirty="0"/>
                  <a:t>2</a:t>
                </a:r>
                <a:r>
                  <a:rPr lang="en-US" i="1" dirty="0"/>
                  <a:t> – </a:t>
                </a:r>
                <a:r>
                  <a:rPr lang="ru-RU" i="1" dirty="0"/>
                  <a:t>средний квадрат напряженности поля, </a:t>
                </a:r>
                <a:r>
                  <a:rPr lang="en-US" i="1" dirty="0"/>
                  <a:t>m – </a:t>
                </a:r>
                <a:r>
                  <a:rPr lang="ru-RU" i="1" dirty="0"/>
                  <a:t>масса электрона, </a:t>
                </a:r>
                <a:r>
                  <a:rPr lang="en-US" i="1" dirty="0"/>
                  <a:t>M – </a:t>
                </a:r>
                <a:r>
                  <a:rPr lang="ru-RU" i="1" dirty="0"/>
                  <a:t>масса атома,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ru-RU" i="1" dirty="0"/>
                  <a:t> – частота поля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CD5AEE-3F3A-4DC0-8501-D12D8234A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39" y="2236558"/>
                <a:ext cx="11604085" cy="671274"/>
              </a:xfrm>
              <a:prstGeom prst="rect">
                <a:avLst/>
              </a:prstGeom>
              <a:blipFill>
                <a:blip r:embed="rId3"/>
                <a:stretch>
                  <a:fillRect l="-473" t="-4545" b="-1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9FD65BF-CD82-4E5E-9B6D-6E4491EEFD06}"/>
              </a:ext>
            </a:extLst>
          </p:cNvPr>
          <p:cNvSpPr txBox="1"/>
          <p:nvPr/>
        </p:nvSpPr>
        <p:spPr>
          <a:xfrm>
            <a:off x="1410056" y="3244334"/>
            <a:ext cx="9648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Если </a:t>
            </a:r>
            <a:r>
              <a:rPr lang="en-US" dirty="0"/>
              <a:t>E&gt;I</a:t>
            </a:r>
            <a:r>
              <a:rPr lang="ru-RU" dirty="0"/>
              <a:t>, где </a:t>
            </a:r>
            <a:r>
              <a:rPr lang="en-US" dirty="0"/>
              <a:t>I – </a:t>
            </a:r>
            <a:r>
              <a:rPr lang="ru-RU" dirty="0"/>
              <a:t>потенциал ионизации атома, то при столкновении происходит ионизация атома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65415D-0820-4BBF-97D4-B7848A2D8DBD}"/>
                  </a:ext>
                </a:extLst>
              </p:cNvPr>
              <p:cNvSpPr txBox="1"/>
              <p:nvPr/>
            </p:nvSpPr>
            <p:spPr>
              <a:xfrm>
                <a:off x="393105" y="3896634"/>
                <a:ext cx="669990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Для облучения гелия рубиновым лазером: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</a:t>
                </a:r>
                <a:r>
                  <a:rPr lang="ru-RU" dirty="0"/>
                  <a:t>=24,6 эВ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h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=1,8 эВ</m:t>
                    </m:r>
                  </m:oMath>
                </a14:m>
                <a:endParaRPr lang="ru-RU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P= 1 </a:t>
                </a:r>
                <a:r>
                  <a:rPr lang="ru-RU" dirty="0" err="1"/>
                  <a:t>атм</a:t>
                </a:r>
                <a:endParaRPr lang="ru-RU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/>
                  <a:t>τ</a:t>
                </a:r>
                <a:r>
                  <a:rPr lang="ru-RU" dirty="0"/>
                  <a:t>=30 </a:t>
                </a:r>
                <a:r>
                  <a:rPr lang="ru-RU" dirty="0" err="1"/>
                  <a:t>нс</a:t>
                </a:r>
                <a:endParaRPr lang="ru-RU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/>
                  <a:t>Число вторичных электронов </a:t>
                </a:r>
                <a:r>
                  <a:rPr lang="en-US" dirty="0"/>
                  <a:t>N≈10</a:t>
                </a:r>
                <a:r>
                  <a:rPr lang="en-US" baseline="30000" dirty="0"/>
                  <a:t>7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/>
                  <a:t>При увеличении </a:t>
                </a:r>
                <a:r>
                  <a:rPr lang="en-US" dirty="0"/>
                  <a:t>p </a:t>
                </a:r>
                <a:r>
                  <a:rPr lang="ru-RU" dirty="0"/>
                  <a:t>до 2 </a:t>
                </a:r>
                <a:r>
                  <a:rPr lang="ru-RU" dirty="0" err="1"/>
                  <a:t>атм</a:t>
                </a:r>
                <a:r>
                  <a:rPr lang="ru-RU" dirty="0"/>
                  <a:t>, получим </a:t>
                </a:r>
                <a:r>
                  <a:rPr lang="en-US" dirty="0"/>
                  <a:t>N≈10</a:t>
                </a:r>
                <a:r>
                  <a:rPr lang="en-US" baseline="30000" dirty="0"/>
                  <a:t>14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65415D-0820-4BBF-97D4-B7848A2D8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05" y="3896634"/>
                <a:ext cx="6699903" cy="2031325"/>
              </a:xfrm>
              <a:prstGeom prst="rect">
                <a:avLst/>
              </a:prstGeom>
              <a:blipFill>
                <a:blip r:embed="rId4"/>
                <a:stretch>
                  <a:fillRect l="-727" t="-1502" b="-39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8004394-D554-47B7-BDD8-98F0F60D0723}"/>
              </a:ext>
            </a:extLst>
          </p:cNvPr>
          <p:cNvSpPr txBox="1"/>
          <p:nvPr/>
        </p:nvSpPr>
        <p:spPr>
          <a:xfrm>
            <a:off x="5745181" y="3950168"/>
            <a:ext cx="57830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FF0000"/>
                </a:solidFill>
              </a:rPr>
              <a:t>Образование лавины имеет пороговую зависимость от плотности газа и напряженности поля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FF0000"/>
                </a:solidFill>
              </a:rPr>
              <a:t>В данной модели не учитываются потери энергии на возбуждение атомов электронами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FF0000"/>
                </a:solidFill>
              </a:rPr>
              <a:t>Не учитывается возможный диффузионный уход электронов из области взаимодействия с полем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FF0000"/>
                </a:solidFill>
              </a:rPr>
              <a:t>Образование лавины – быстрый процесс!</a:t>
            </a:r>
          </a:p>
        </p:txBody>
      </p:sp>
    </p:spTree>
    <p:extLst>
      <p:ext uri="{BB962C8B-B14F-4D97-AF65-F5344CB8AC3E}">
        <p14:creationId xmlns:p14="http://schemas.microsoft.com/office/powerpoint/2010/main" val="1904849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869" y="65493"/>
            <a:ext cx="10723685" cy="66496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Поглощение лазерного излучения плазмой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158845" y="2395875"/>
            <a:ext cx="1643348" cy="44602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Группа 32"/>
          <p:cNvGrpSpPr/>
          <p:nvPr/>
        </p:nvGrpSpPr>
        <p:grpSpPr>
          <a:xfrm>
            <a:off x="2575548" y="916255"/>
            <a:ext cx="6897777" cy="1839526"/>
            <a:chOff x="3714637" y="1538653"/>
            <a:chExt cx="5482117" cy="1213339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4123592" y="2206869"/>
              <a:ext cx="5073162" cy="458665"/>
              <a:chOff x="4123592" y="2206869"/>
              <a:chExt cx="5073162" cy="458665"/>
            </a:xfrm>
          </p:grpSpPr>
          <p:cxnSp>
            <p:nvCxnSpPr>
              <p:cNvPr id="7" name="Прямая со стрелкой 6"/>
              <p:cNvCxnSpPr/>
              <p:nvPr/>
            </p:nvCxnSpPr>
            <p:spPr>
              <a:xfrm>
                <a:off x="4123592" y="2206869"/>
                <a:ext cx="466871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8590085" y="2296202"/>
                <a:ext cx="6066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Z</a:t>
                </a:r>
                <a:endParaRPr lang="ru-RU" dirty="0"/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3714637" y="1580616"/>
              <a:ext cx="817911" cy="860057"/>
              <a:chOff x="3714637" y="1580616"/>
              <a:chExt cx="817911" cy="860057"/>
            </a:xfrm>
          </p:grpSpPr>
          <p:cxnSp>
            <p:nvCxnSpPr>
              <p:cNvPr id="22" name="Прямая со стрелкой 21"/>
              <p:cNvCxnSpPr>
                <a:cxnSpLocks/>
              </p:cNvCxnSpPr>
              <p:nvPr/>
            </p:nvCxnSpPr>
            <p:spPr>
              <a:xfrm>
                <a:off x="3714637" y="1900251"/>
                <a:ext cx="817911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 стрелкой 23"/>
              <p:cNvCxnSpPr>
                <a:cxnSpLocks/>
              </p:cNvCxnSpPr>
              <p:nvPr/>
            </p:nvCxnSpPr>
            <p:spPr>
              <a:xfrm>
                <a:off x="3714637" y="2440673"/>
                <a:ext cx="817911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3789485" y="1580616"/>
                <a:ext cx="4659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</a:t>
                </a:r>
                <a:r>
                  <a:rPr lang="en-US" baseline="-25000" dirty="0"/>
                  <a:t>0</a:t>
                </a:r>
                <a:endParaRPr lang="ru-RU" baseline="-25000" dirty="0"/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4343400" y="1538653"/>
              <a:ext cx="2549769" cy="1213339"/>
              <a:chOff x="4343400" y="1538653"/>
              <a:chExt cx="2549769" cy="1213339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4343400" y="1538653"/>
                <a:ext cx="1037492" cy="307731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flipV="1">
                <a:off x="5767754" y="1538653"/>
                <a:ext cx="1125415" cy="306265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V="1">
                <a:off x="4343400" y="2514600"/>
                <a:ext cx="1037492" cy="237392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Прямоугольник 28"/>
              <p:cNvSpPr/>
              <p:nvPr/>
            </p:nvSpPr>
            <p:spPr>
              <a:xfrm>
                <a:off x="5380892" y="1846384"/>
                <a:ext cx="386862" cy="665285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25835" y="2995821"/>
                <a:ext cx="11769754" cy="2949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/>
                  <a:t>В области вблизи фокуса газ сильно ионизован за счёт электронной лавины. Происходит активное поглощение излучения в слое толщиной: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/>
                        </a:rPr>
                        <m:t>Δ</m:t>
                      </m:r>
                      <m:r>
                        <a:rPr lang="ru-RU" sz="2400" b="0" i="1" smtClean="0">
                          <a:latin typeface="Cambria Math"/>
                        </a:rPr>
                        <m:t>х</m:t>
                      </m:r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3/2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3.1∙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−31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  <a:p>
                <a:r>
                  <a:rPr lang="ru-RU" dirty="0"/>
                  <a:t>где </a:t>
                </a:r>
                <a:r>
                  <a:rPr lang="en-US" dirty="0"/>
                  <a:t>T – </a:t>
                </a:r>
                <a:r>
                  <a:rPr lang="ru-RU" dirty="0"/>
                  <a:t>температура плазмы</a:t>
                </a:r>
                <a:r>
                  <a:rPr lang="en-US" dirty="0"/>
                  <a:t> [K]</a:t>
                </a:r>
                <a:r>
                  <a:rPr lang="ru-RU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h</m:t>
                    </m:r>
                    <m:r>
                      <a:rPr lang="en-US" i="1">
                        <a:latin typeface="Cambria Math"/>
                      </a:rPr>
                      <m:t>𝜔</m:t>
                    </m:r>
                  </m:oMath>
                </a14:m>
                <a:r>
                  <a:rPr lang="ru-RU" dirty="0"/>
                  <a:t> – энергия кванта лазерного излучения</a:t>
                </a:r>
                <a:r>
                  <a:rPr lang="en-US" dirty="0"/>
                  <a:t> [</a:t>
                </a:r>
                <a:r>
                  <a:rPr lang="ru-RU" dirty="0"/>
                  <a:t>эВ</a:t>
                </a:r>
                <a:r>
                  <a:rPr lang="en-US" dirty="0"/>
                  <a:t>]</a:t>
                </a:r>
                <a:r>
                  <a:rPr lang="ru-RU" dirty="0"/>
                  <a:t>, </a:t>
                </a:r>
                <a:r>
                  <a:rPr lang="en-US" dirty="0"/>
                  <a:t>Z – </a:t>
                </a:r>
                <a:r>
                  <a:rPr lang="ru-RU" dirty="0"/>
                  <a:t>эффективное зарядовое число, </a:t>
                </a:r>
                <a:r>
                  <a:rPr lang="en-US" dirty="0"/>
                  <a:t>N – </a:t>
                </a:r>
                <a:r>
                  <a:rPr lang="ru-RU" dirty="0"/>
                  <a:t>плотность мишени</a:t>
                </a:r>
                <a:r>
                  <a:rPr lang="en-US" dirty="0"/>
                  <a:t>[</a:t>
                </a:r>
                <a:r>
                  <a:rPr lang="ru-RU" dirty="0"/>
                  <a:t>см</a:t>
                </a:r>
                <a:r>
                  <a:rPr lang="ru-RU" baseline="30000" dirty="0"/>
                  <a:t>-3</a:t>
                </a:r>
                <a:r>
                  <a:rPr lang="en-US" dirty="0"/>
                  <a:t>]</a:t>
                </a:r>
                <a:r>
                  <a:rPr lang="ru-RU" dirty="0"/>
                  <a:t>, </a:t>
                </a:r>
                <a:r>
                  <a:rPr lang="en-US" dirty="0"/>
                  <a:t>g – </a:t>
                </a:r>
                <a:r>
                  <a:rPr lang="ru-RU" dirty="0"/>
                  <a:t>фактор </a:t>
                </a:r>
                <a:r>
                  <a:rPr lang="ru-RU" dirty="0" err="1"/>
                  <a:t>Гаунта</a:t>
                </a:r>
                <a:r>
                  <a:rPr lang="en-US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=0.55∙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⁡(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2.4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4/3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1/3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35" y="2995821"/>
                <a:ext cx="11769754" cy="2949141"/>
              </a:xfrm>
              <a:prstGeom prst="rect">
                <a:avLst/>
              </a:prstGeom>
              <a:blipFill>
                <a:blip r:embed="rId2"/>
                <a:stretch>
                  <a:fillRect l="-829" t="-1653" r="-9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270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44B42-D532-4B34-B252-9AE9FA321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088" y="-18844"/>
            <a:ext cx="10515600" cy="83450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Перемещение поглощающей зоны навстречу лазерному лучу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A6447F-2DC2-468F-AB93-DCD79CC4DE98}"/>
              </a:ext>
            </a:extLst>
          </p:cNvPr>
          <p:cNvSpPr txBox="1"/>
          <p:nvPr/>
        </p:nvSpPr>
        <p:spPr>
          <a:xfrm>
            <a:off x="430635" y="890697"/>
            <a:ext cx="579679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Формирование «волны пробоя»</a:t>
            </a:r>
          </a:p>
          <a:p>
            <a:pPr algn="just"/>
            <a:r>
              <a:rPr lang="ru-RU" dirty="0"/>
              <a:t>При использовании мощных лазерных импульсов, пробой происходит не только в фокусном пятне, но и в более широких частях «светового конуса», но с некоторым запаздыванием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Формирование ударной волны</a:t>
            </a:r>
          </a:p>
          <a:p>
            <a:pPr algn="just"/>
            <a:r>
              <a:rPr lang="ru-RU" dirty="0"/>
              <a:t>Резко нагретый газ в фокусном пятне нагревается и расширяется, формируется ударная волна(волна плотности)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/>
              <a:t>Волна электронной плотности</a:t>
            </a:r>
          </a:p>
          <a:p>
            <a:pPr algn="just"/>
            <a:endParaRPr lang="ru-RU" sz="2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/>
              <a:t>Ионизация излучением, выходящим из высокотемпературной области</a:t>
            </a:r>
          </a:p>
          <a:p>
            <a:pPr algn="just"/>
            <a:r>
              <a:rPr lang="ru-RU" dirty="0"/>
              <a:t>Поглощающий слой ионизован и излучает кванты ионизирующего излучения. Кванты ионизуют газ перед слоем поглощения, таким образом этот газ начинает поглощать излучение лазера.</a:t>
            </a:r>
            <a:endParaRPr lang="ru-RU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0AC382-28B3-4A01-B235-D16603D49BFE}"/>
                  </a:ext>
                </a:extLst>
              </p:cNvPr>
              <p:cNvSpPr txBox="1"/>
              <p:nvPr/>
            </p:nvSpPr>
            <p:spPr>
              <a:xfrm>
                <a:off x="6442745" y="815657"/>
                <a:ext cx="5645791" cy="1446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algn="just"/>
                <a:r>
                  <a:rPr lang="ru-RU" dirty="0"/>
                  <a:t>где </a:t>
                </a:r>
                <a:r>
                  <a:rPr lang="en-US" dirty="0"/>
                  <a:t>D – </a:t>
                </a:r>
                <a:r>
                  <a:rPr lang="ru-RU" dirty="0"/>
                  <a:t>скорость движения «волны пробоя», </a:t>
                </a:r>
              </a:p>
              <a:p>
                <a:pPr algn="just"/>
                <a:r>
                  <a:rPr lang="en-US" dirty="0"/>
                  <a:t>r</a:t>
                </a:r>
                <a:r>
                  <a:rPr lang="en-US" baseline="-25000" dirty="0"/>
                  <a:t>0</a:t>
                </a:r>
                <a:r>
                  <a:rPr lang="en-US" dirty="0"/>
                  <a:t> – </a:t>
                </a:r>
                <a:r>
                  <a:rPr lang="ru-RU" dirty="0"/>
                  <a:t>диаметр фокусного пятна, </a:t>
                </a:r>
                <a:r>
                  <a:rPr lang="el-GR" dirty="0"/>
                  <a:t>α</a:t>
                </a:r>
                <a:r>
                  <a:rPr lang="ru-RU" dirty="0"/>
                  <a:t> – угол </a:t>
                </a:r>
                <a:r>
                  <a:rPr lang="ru-RU" dirty="0" err="1"/>
                  <a:t>раскрыва</a:t>
                </a:r>
                <a:r>
                  <a:rPr lang="ru-RU" dirty="0"/>
                  <a:t> светового конуса,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- </a:t>
                </a:r>
                <a:r>
                  <a:rPr lang="ru-RU" dirty="0"/>
                  <a:t>время начала первичного пробоя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0AC382-28B3-4A01-B235-D16603D49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745" y="815657"/>
                <a:ext cx="5645791" cy="1446293"/>
              </a:xfrm>
              <a:prstGeom prst="rect">
                <a:avLst/>
              </a:prstGeom>
              <a:blipFill>
                <a:blip r:embed="rId2"/>
                <a:stretch>
                  <a:fillRect l="-972" r="-864" b="-59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E4528C-0537-4C09-B95D-E0293E0E27C1}"/>
                  </a:ext>
                </a:extLst>
              </p:cNvPr>
              <p:cNvSpPr txBox="1"/>
              <p:nvPr/>
            </p:nvSpPr>
            <p:spPr>
              <a:xfrm>
                <a:off x="6442745" y="2512878"/>
                <a:ext cx="564579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algn="just"/>
                <a:r>
                  <a:rPr lang="ru-RU" dirty="0"/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dirty="0"/>
                  <a:t> - начальная плотность газа, </a:t>
                </a:r>
                <a:r>
                  <a:rPr lang="en-US" dirty="0"/>
                  <a:t>D – </a:t>
                </a:r>
                <a:r>
                  <a:rPr lang="ru-RU" dirty="0"/>
                  <a:t>скорость движения ударной волны, </a:t>
                </a:r>
                <a:r>
                  <a:rPr lang="el-GR" dirty="0"/>
                  <a:t>ε</a:t>
                </a:r>
                <a:r>
                  <a:rPr lang="ru-RU" dirty="0"/>
                  <a:t> – удельная внутренняя энергия газа после поглощения энергии излучения, </a:t>
                </a:r>
                <a:r>
                  <a:rPr lang="en-US" dirty="0"/>
                  <a:t>G – </a:t>
                </a:r>
                <a:r>
                  <a:rPr lang="ru-RU" dirty="0"/>
                  <a:t>поток энергии излучения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E4528C-0537-4C09-B95D-E0293E0E2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745" y="2512878"/>
                <a:ext cx="5645791" cy="1477328"/>
              </a:xfrm>
              <a:prstGeom prst="rect">
                <a:avLst/>
              </a:prstGeom>
              <a:blipFill>
                <a:blip r:embed="rId3"/>
                <a:stretch>
                  <a:fillRect l="-972" r="-864" b="-5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13D2AFA-1E57-45F3-8AC0-C43B6ED20F7B}"/>
              </a:ext>
            </a:extLst>
          </p:cNvPr>
          <p:cNvSpPr txBox="1"/>
          <p:nvPr/>
        </p:nvSpPr>
        <p:spPr>
          <a:xfrm>
            <a:off x="6442745" y="4760412"/>
            <a:ext cx="5125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Подробное описание механизма сложное, скорость близка к скорости распространения ударной волны </a:t>
            </a:r>
            <a:r>
              <a:rPr lang="en-US" dirty="0"/>
              <a:t>[1].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3985DCB-3612-4C95-BA2D-858B28B441E6}"/>
              </a:ext>
            </a:extLst>
          </p:cNvPr>
          <p:cNvSpPr/>
          <p:nvPr/>
        </p:nvSpPr>
        <p:spPr>
          <a:xfrm>
            <a:off x="430635" y="6488668"/>
            <a:ext cx="12315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/>
              <a:t>1) </a:t>
            </a:r>
            <a:r>
              <a:rPr lang="ru-RU" sz="1600" b="1" i="1" dirty="0"/>
              <a:t>Зельдович Б., Райзер Ю. Физика ударных волн и высокотемпературных гидродинамических явлений. – Наука, 1966</a:t>
            </a:r>
            <a:r>
              <a:rPr lang="ru-RU" b="1" i="1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2E4FA2-B2B3-4BAB-9861-25BE80390B23}"/>
              </a:ext>
            </a:extLst>
          </p:cNvPr>
          <p:cNvSpPr txBox="1"/>
          <p:nvPr/>
        </p:nvSpPr>
        <p:spPr>
          <a:xfrm>
            <a:off x="2759940" y="6088558"/>
            <a:ext cx="6934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Поглощающий слой движется с самой большой из скоростей!</a:t>
            </a:r>
          </a:p>
        </p:txBody>
      </p:sp>
    </p:spTree>
    <p:extLst>
      <p:ext uri="{BB962C8B-B14F-4D97-AF65-F5344CB8AC3E}">
        <p14:creationId xmlns:p14="http://schemas.microsoft.com/office/powerpoint/2010/main" val="751084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309" y="-102148"/>
            <a:ext cx="10741269" cy="9375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+mn-lt"/>
              </a:rPr>
              <a:t>Распространение ударной волны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8262" y="4784690"/>
            <a:ext cx="1179048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/>
              <a:t>S</a:t>
            </a:r>
            <a:r>
              <a:rPr lang="en-US" sz="2000" i="1" baseline="-25000" dirty="0"/>
              <a:t>0</a:t>
            </a:r>
            <a:r>
              <a:rPr lang="en-US" sz="2000" dirty="0"/>
              <a:t> – </a:t>
            </a:r>
            <a:r>
              <a:rPr lang="ru-RU" sz="2000" dirty="0"/>
              <a:t>световой поток излучения лазера, </a:t>
            </a:r>
            <a:r>
              <a:rPr lang="en-US" sz="2000" i="1" dirty="0"/>
              <a:t>D</a:t>
            </a:r>
            <a:r>
              <a:rPr lang="en-US" sz="2000" dirty="0"/>
              <a:t> – </a:t>
            </a:r>
            <a:r>
              <a:rPr lang="ru-RU" sz="2000" dirty="0"/>
              <a:t>скорость распространения плазменного фронта,</a:t>
            </a:r>
            <a:r>
              <a:rPr lang="en-US" sz="2000" dirty="0"/>
              <a:t> </a:t>
            </a:r>
            <a:r>
              <a:rPr lang="en-US" sz="2000" i="1" dirty="0"/>
              <a:t>a</a:t>
            </a:r>
            <a:r>
              <a:rPr lang="en-US" sz="2000" dirty="0"/>
              <a:t> – </a:t>
            </a:r>
            <a:r>
              <a:rPr lang="ru-RU" sz="2000" dirty="0"/>
              <a:t>скорость движения плазменного фронта в боковых направлениях, </a:t>
            </a:r>
            <a:r>
              <a:rPr lang="ru-RU" sz="2000" i="1" dirty="0"/>
              <a:t>2</a:t>
            </a:r>
            <a:r>
              <a:rPr lang="en-US" sz="2000" i="1" dirty="0"/>
              <a:t>r </a:t>
            </a:r>
            <a:r>
              <a:rPr lang="en-US" sz="2000" dirty="0"/>
              <a:t>– </a:t>
            </a:r>
            <a:r>
              <a:rPr lang="ru-RU" sz="2000" dirty="0"/>
              <a:t>диаметр фокусного пятна, </a:t>
            </a:r>
            <a:r>
              <a:rPr lang="en-US" sz="2000" i="1" dirty="0" err="1"/>
              <a:t>Δx</a:t>
            </a:r>
            <a:r>
              <a:rPr lang="en-US" sz="2000" dirty="0"/>
              <a:t> – </a:t>
            </a:r>
            <a:r>
              <a:rPr lang="ru-RU" sz="2000" dirty="0"/>
              <a:t>характерная толщина слоя, в котором происходит поглощение лазерного излучения</a:t>
            </a:r>
            <a:r>
              <a:rPr lang="ru-RU" sz="2000" i="1" dirty="0"/>
              <a:t>. </a:t>
            </a:r>
            <a:r>
              <a:rPr lang="en-US" sz="2000" i="1" dirty="0"/>
              <a:t>p,</a:t>
            </a:r>
            <a:r>
              <a:rPr lang="ru-RU" sz="2000" i="1" dirty="0"/>
              <a:t> </a:t>
            </a:r>
            <a:r>
              <a:rPr lang="el-GR" sz="2000" i="1" dirty="0"/>
              <a:t>ρ</a:t>
            </a:r>
            <a:r>
              <a:rPr lang="en-US" sz="2000" i="1" dirty="0"/>
              <a:t>,</a:t>
            </a:r>
            <a:r>
              <a:rPr lang="ru-RU" sz="2000" i="1" dirty="0"/>
              <a:t> </a:t>
            </a:r>
            <a:r>
              <a:rPr lang="el-GR" sz="2000" i="1" dirty="0"/>
              <a:t>ε</a:t>
            </a:r>
            <a:r>
              <a:rPr lang="en-US" sz="2000" i="1" dirty="0"/>
              <a:t> </a:t>
            </a:r>
            <a:r>
              <a:rPr lang="en-US" sz="2000" dirty="0"/>
              <a:t>– </a:t>
            </a:r>
            <a:r>
              <a:rPr lang="ru-RU" sz="2000" dirty="0"/>
              <a:t>давление, плотности и внутренняя энергия газа до плазменного фронта. </a:t>
            </a:r>
            <a:r>
              <a:rPr lang="en-US" sz="2000" i="1" dirty="0"/>
              <a:t>p</a:t>
            </a:r>
            <a:r>
              <a:rPr lang="en-US" sz="2000" i="1" baseline="-25000" dirty="0"/>
              <a:t>0</a:t>
            </a:r>
            <a:r>
              <a:rPr lang="en-US" sz="2000" i="1" dirty="0"/>
              <a:t>, </a:t>
            </a:r>
            <a:r>
              <a:rPr lang="el-GR" sz="2000" i="1" dirty="0"/>
              <a:t>ρ</a:t>
            </a:r>
            <a:r>
              <a:rPr lang="en-US" sz="2000" i="1" baseline="-25000" dirty="0"/>
              <a:t>0</a:t>
            </a:r>
            <a:r>
              <a:rPr lang="en-US" sz="2000" i="1" dirty="0"/>
              <a:t>, </a:t>
            </a:r>
            <a:r>
              <a:rPr lang="el-GR" sz="2000" i="1" dirty="0"/>
              <a:t>ε</a:t>
            </a:r>
            <a:r>
              <a:rPr lang="en-US" sz="2000" i="1" baseline="-25000" dirty="0"/>
              <a:t>0</a:t>
            </a:r>
            <a:r>
              <a:rPr lang="en-US" sz="2000" i="1" dirty="0"/>
              <a:t> </a:t>
            </a:r>
            <a:r>
              <a:rPr lang="en-US" sz="2000" dirty="0"/>
              <a:t>– </a:t>
            </a:r>
            <a:r>
              <a:rPr lang="ru-RU" sz="2000" dirty="0"/>
              <a:t>давление плотность и внутренняя энергия газа за плазменным фронтом.</a:t>
            </a:r>
          </a:p>
          <a:p>
            <a:endParaRPr lang="ru-RU" dirty="0"/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008F2427-CC77-4246-A10F-3B738D431074}"/>
              </a:ext>
            </a:extLst>
          </p:cNvPr>
          <p:cNvGrpSpPr/>
          <p:nvPr/>
        </p:nvGrpSpPr>
        <p:grpSpPr>
          <a:xfrm>
            <a:off x="4949612" y="745093"/>
            <a:ext cx="6710966" cy="3807858"/>
            <a:chOff x="4158063" y="787038"/>
            <a:chExt cx="6710966" cy="3807858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9046466" y="3556280"/>
              <a:ext cx="835563" cy="686442"/>
              <a:chOff x="8044962" y="3683335"/>
              <a:chExt cx="835563" cy="686442"/>
            </a:xfrm>
          </p:grpSpPr>
          <p:cxnSp>
            <p:nvCxnSpPr>
              <p:cNvPr id="31" name="Прямая со стрелкой 30"/>
              <p:cNvCxnSpPr/>
              <p:nvPr/>
            </p:nvCxnSpPr>
            <p:spPr>
              <a:xfrm>
                <a:off x="8044962" y="3683335"/>
                <a:ext cx="17584" cy="68644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8121574" y="3818012"/>
                <a:ext cx="7589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0" name="Группа 39"/>
            <p:cNvGrpSpPr/>
            <p:nvPr/>
          </p:nvGrpSpPr>
          <p:grpSpPr>
            <a:xfrm>
              <a:off x="8765015" y="787038"/>
              <a:ext cx="718305" cy="686442"/>
              <a:chOff x="8146868" y="892028"/>
              <a:chExt cx="718305" cy="686442"/>
            </a:xfrm>
          </p:grpSpPr>
          <p:cxnSp>
            <p:nvCxnSpPr>
              <p:cNvPr id="35" name="Прямая со стрелкой 34"/>
              <p:cNvCxnSpPr/>
              <p:nvPr/>
            </p:nvCxnSpPr>
            <p:spPr>
              <a:xfrm rot="10800000">
                <a:off x="8146868" y="892028"/>
                <a:ext cx="17584" cy="68644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8234504" y="924946"/>
                <a:ext cx="6306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2069D2A9-AD1F-4A55-8A3E-6B8D69660ED9}"/>
                </a:ext>
              </a:extLst>
            </p:cNvPr>
            <p:cNvGrpSpPr/>
            <p:nvPr/>
          </p:nvGrpSpPr>
          <p:grpSpPr>
            <a:xfrm>
              <a:off x="4158063" y="1074044"/>
              <a:ext cx="6710966" cy="3520852"/>
              <a:chOff x="3110354" y="1074045"/>
              <a:chExt cx="6710966" cy="3520852"/>
            </a:xfrm>
          </p:grpSpPr>
          <p:grpSp>
            <p:nvGrpSpPr>
              <p:cNvPr id="4" name="Группа 3"/>
              <p:cNvGrpSpPr/>
              <p:nvPr/>
            </p:nvGrpSpPr>
            <p:grpSpPr>
              <a:xfrm>
                <a:off x="3110354" y="1074045"/>
                <a:ext cx="6337080" cy="3520852"/>
                <a:chOff x="81597" y="0"/>
                <a:chExt cx="3290995" cy="1898477"/>
              </a:xfrm>
              <a:noFill/>
            </p:grpSpPr>
            <p:grpSp>
              <p:nvGrpSpPr>
                <p:cNvPr id="5" name="Группа 4"/>
                <p:cNvGrpSpPr/>
                <p:nvPr/>
              </p:nvGrpSpPr>
              <p:grpSpPr>
                <a:xfrm>
                  <a:off x="81597" y="0"/>
                  <a:ext cx="3290995" cy="1898477"/>
                  <a:chOff x="71252" y="0"/>
                  <a:chExt cx="2873746" cy="1381113"/>
                </a:xfrm>
                <a:grpFill/>
              </p:grpSpPr>
              <p:grpSp>
                <p:nvGrpSpPr>
                  <p:cNvPr id="8" name="Группа 7"/>
                  <p:cNvGrpSpPr/>
                  <p:nvPr/>
                </p:nvGrpSpPr>
                <p:grpSpPr>
                  <a:xfrm>
                    <a:off x="71252" y="0"/>
                    <a:ext cx="2873746" cy="1166915"/>
                    <a:chOff x="0" y="0"/>
                    <a:chExt cx="2873746" cy="1166915"/>
                  </a:xfrm>
                  <a:grpFill/>
                </p:grpSpPr>
                <p:grpSp>
                  <p:nvGrpSpPr>
                    <p:cNvPr id="13" name="Группа 12"/>
                    <p:cNvGrpSpPr/>
                    <p:nvPr/>
                  </p:nvGrpSpPr>
                  <p:grpSpPr>
                    <a:xfrm>
                      <a:off x="314696" y="0"/>
                      <a:ext cx="2559050" cy="1098550"/>
                      <a:chOff x="0" y="0"/>
                      <a:chExt cx="2559050" cy="1098550"/>
                    </a:xfrm>
                    <a:grpFill/>
                  </p:grpSpPr>
                  <p:grpSp>
                    <p:nvGrpSpPr>
                      <p:cNvPr id="21" name="Группа 20"/>
                      <p:cNvGrpSpPr/>
                      <p:nvPr/>
                    </p:nvGrpSpPr>
                    <p:grpSpPr>
                      <a:xfrm>
                        <a:off x="0" y="0"/>
                        <a:ext cx="2559050" cy="1098550"/>
                        <a:chOff x="0" y="0"/>
                        <a:chExt cx="2559050" cy="1098550"/>
                      </a:xfrm>
                      <a:grpFill/>
                    </p:grpSpPr>
                    <p:cxnSp>
                      <p:nvCxnSpPr>
                        <p:cNvPr id="25" name="Прямая соединительная линия 24"/>
                        <p:cNvCxnSpPr/>
                        <p:nvPr/>
                      </p:nvCxnSpPr>
                      <p:spPr>
                        <a:xfrm>
                          <a:off x="0" y="311150"/>
                          <a:ext cx="1466850" cy="0"/>
                        </a:xfrm>
                        <a:prstGeom prst="line">
                          <a:avLst/>
                        </a:prstGeom>
                        <a:grpFill/>
                        <a:ln w="2222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6" name="Прямая соединительная линия 25"/>
                        <p:cNvCxnSpPr/>
                        <p:nvPr/>
                      </p:nvCxnSpPr>
                      <p:spPr>
                        <a:xfrm>
                          <a:off x="0" y="774700"/>
                          <a:ext cx="1466850" cy="0"/>
                        </a:xfrm>
                        <a:prstGeom prst="line">
                          <a:avLst/>
                        </a:prstGeom>
                        <a:grpFill/>
                        <a:ln w="2222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7" name="Овал 26"/>
                        <p:cNvSpPr/>
                        <p:nvPr/>
                      </p:nvSpPr>
                      <p:spPr>
                        <a:xfrm>
                          <a:off x="1416050" y="57150"/>
                          <a:ext cx="952500" cy="965200"/>
                        </a:xfrm>
                        <a:prstGeom prst="ellipse">
                          <a:avLst/>
                        </a:prstGeom>
                        <a:grpFill/>
                        <a:ln w="2222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8" name="Прямоугольник 27"/>
                        <p:cNvSpPr/>
                        <p:nvPr/>
                      </p:nvSpPr>
                      <p:spPr>
                        <a:xfrm>
                          <a:off x="1866900" y="0"/>
                          <a:ext cx="692150" cy="109855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ru-RU"/>
                        </a:p>
                      </p:txBody>
                    </p:sp>
                  </p:grpSp>
                  <p:cxnSp>
                    <p:nvCxnSpPr>
                      <p:cNvPr id="22" name="Прямая соединительная линия 21"/>
                      <p:cNvCxnSpPr/>
                      <p:nvPr/>
                    </p:nvCxnSpPr>
                    <p:spPr>
                      <a:xfrm>
                        <a:off x="1466603" y="308758"/>
                        <a:ext cx="615950" cy="0"/>
                      </a:xfrm>
                      <a:prstGeom prst="line">
                        <a:avLst/>
                      </a:prstGeom>
                      <a:grpFill/>
                      <a:ln w="15875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" name="Прямая соединительная линия 22"/>
                      <p:cNvCxnSpPr/>
                      <p:nvPr/>
                    </p:nvCxnSpPr>
                    <p:spPr>
                      <a:xfrm>
                        <a:off x="1466603" y="771896"/>
                        <a:ext cx="615950" cy="0"/>
                      </a:xfrm>
                      <a:prstGeom prst="line">
                        <a:avLst/>
                      </a:prstGeom>
                      <a:grpFill/>
                      <a:ln w="15875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4" name="Полилиния 23"/>
                      <p:cNvSpPr/>
                      <p:nvPr/>
                    </p:nvSpPr>
                    <p:spPr>
                      <a:xfrm>
                        <a:off x="1591293" y="308758"/>
                        <a:ext cx="59376" cy="463138"/>
                      </a:xfrm>
                      <a:custGeom>
                        <a:avLst/>
                        <a:gdLst>
                          <a:gd name="connsiteX0" fmla="*/ 59376 w 59376"/>
                          <a:gd name="connsiteY0" fmla="*/ 0 h 463138"/>
                          <a:gd name="connsiteX1" fmla="*/ 0 w 59376"/>
                          <a:gd name="connsiteY1" fmla="*/ 225632 h 463138"/>
                          <a:gd name="connsiteX2" fmla="*/ 59376 w 59376"/>
                          <a:gd name="connsiteY2" fmla="*/ 463138 h 463138"/>
                          <a:gd name="connsiteX3" fmla="*/ 59376 w 59376"/>
                          <a:gd name="connsiteY3" fmla="*/ 463138 h 4631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59376" h="463138">
                            <a:moveTo>
                              <a:pt x="59376" y="0"/>
                            </a:moveTo>
                            <a:cubicBezTo>
                              <a:pt x="29688" y="74221"/>
                              <a:pt x="0" y="148442"/>
                              <a:pt x="0" y="225632"/>
                            </a:cubicBezTo>
                            <a:cubicBezTo>
                              <a:pt x="0" y="302822"/>
                              <a:pt x="59376" y="463138"/>
                              <a:pt x="59376" y="463138"/>
                            </a:cubicBezTo>
                            <a:lnTo>
                              <a:pt x="59376" y="463138"/>
                            </a:lnTo>
                          </a:path>
                        </a:pathLst>
                      </a:custGeom>
                      <a:grpFill/>
                      <a:ln w="158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cxnSp>
                  <p:nvCxnSpPr>
                    <p:cNvPr id="14" name="Прямая со стрелкой 13"/>
                    <p:cNvCxnSpPr/>
                    <p:nvPr/>
                  </p:nvCxnSpPr>
                  <p:spPr>
                    <a:xfrm>
                      <a:off x="2075206" y="308758"/>
                      <a:ext cx="5937" cy="460746"/>
                    </a:xfrm>
                    <a:prstGeom prst="straightConnector1">
                      <a:avLst/>
                    </a:prstGeom>
                    <a:grpFill/>
                    <a:ln w="6350">
                      <a:solidFill>
                        <a:schemeClr val="tx1"/>
                      </a:solidFill>
                      <a:headEnd type="arrow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Прямая со стрелкой 14"/>
                    <p:cNvCxnSpPr/>
                    <p:nvPr/>
                  </p:nvCxnSpPr>
                  <p:spPr>
                    <a:xfrm flipV="1">
                      <a:off x="5938" y="451262"/>
                      <a:ext cx="730332" cy="5938"/>
                    </a:xfrm>
                    <a:prstGeom prst="straightConnector1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" name="Прямая со стрелкой 15"/>
                    <p:cNvCxnSpPr/>
                    <p:nvPr/>
                  </p:nvCxnSpPr>
                  <p:spPr>
                    <a:xfrm flipV="1">
                      <a:off x="0" y="599704"/>
                      <a:ext cx="730332" cy="5938"/>
                    </a:xfrm>
                    <a:prstGeom prst="straightConnector1">
                      <a:avLst/>
                    </a:prstGeom>
                    <a:grpFill/>
                    <a:ln w="1905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Прямая со стрелкой 16"/>
                    <p:cNvCxnSpPr/>
                    <p:nvPr/>
                  </p:nvCxnSpPr>
                  <p:spPr>
                    <a:xfrm flipH="1" flipV="1">
                      <a:off x="1472540" y="552203"/>
                      <a:ext cx="308610" cy="0"/>
                    </a:xfrm>
                    <a:prstGeom prst="straightConnector1">
                      <a:avLst/>
                    </a:prstGeom>
                    <a:grpFill/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" name="Прямая соединительная линия 17"/>
                    <p:cNvCxnSpPr/>
                    <p:nvPr/>
                  </p:nvCxnSpPr>
                  <p:spPr>
                    <a:xfrm>
                      <a:off x="1781299" y="771896"/>
                      <a:ext cx="396" cy="395019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Прямая соединительная линия 18"/>
                    <p:cNvCxnSpPr/>
                    <p:nvPr/>
                  </p:nvCxnSpPr>
                  <p:spPr>
                    <a:xfrm>
                      <a:off x="1959428" y="771896"/>
                      <a:ext cx="396" cy="395019"/>
                    </a:xfrm>
                    <a:prstGeom prst="line">
                      <a:avLst/>
                    </a:prstGeom>
                    <a:grp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Прямая соединительная линия 19"/>
                    <p:cNvCxnSpPr/>
                    <p:nvPr/>
                  </p:nvCxnSpPr>
                  <p:spPr>
                    <a:xfrm>
                      <a:off x="1727860" y="1098467"/>
                      <a:ext cx="285008" cy="0"/>
                    </a:xfrm>
                    <a:prstGeom prst="line">
                      <a:avLst/>
                    </a:pr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" name="Поле 366"/>
                  <p:cNvSpPr txBox="1"/>
                  <p:nvPr/>
                </p:nvSpPr>
                <p:spPr>
                  <a:xfrm>
                    <a:off x="2128388" y="392230"/>
                    <a:ext cx="344170" cy="254635"/>
                  </a:xfrm>
                  <a:prstGeom prst="rect">
                    <a:avLst/>
                  </a:prstGeom>
                  <a:grp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en-US" sz="2400" dirty="0">
                        <a:effectLst/>
                        <a:latin typeface="Times New Roman"/>
                        <a:ea typeface="Times New Roman"/>
                      </a:rPr>
                      <a:t>2r</a:t>
                    </a:r>
                    <a:endParaRPr lang="ru-RU" sz="24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0" name="Поле 367"/>
                  <p:cNvSpPr txBox="1"/>
                  <p:nvPr/>
                </p:nvSpPr>
                <p:spPr>
                  <a:xfrm>
                    <a:off x="1828800" y="1126478"/>
                    <a:ext cx="331726" cy="254635"/>
                  </a:xfrm>
                  <a:prstGeom prst="rect">
                    <a:avLst/>
                  </a:prstGeom>
                  <a:grp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en-US" sz="2400" dirty="0" err="1">
                        <a:effectLst/>
                        <a:latin typeface="Times New Roman"/>
                        <a:ea typeface="Times New Roman"/>
                      </a:rPr>
                      <a:t>Δx</a:t>
                    </a:r>
                    <a:endParaRPr lang="ru-RU" sz="24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1" name="Поле 368"/>
                  <p:cNvSpPr txBox="1"/>
                  <p:nvPr/>
                </p:nvSpPr>
                <p:spPr>
                  <a:xfrm>
                    <a:off x="71252" y="282336"/>
                    <a:ext cx="463138" cy="254635"/>
                  </a:xfrm>
                  <a:prstGeom prst="rect">
                    <a:avLst/>
                  </a:prstGeom>
                  <a:grp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en-US" sz="2400" dirty="0">
                        <a:effectLst/>
                        <a:latin typeface="Times New Roman"/>
                        <a:ea typeface="Times New Roman"/>
                      </a:rPr>
                      <a:t>S</a:t>
                    </a:r>
                    <a:r>
                      <a:rPr lang="en-US" sz="2400" baseline="-25000" dirty="0">
                        <a:effectLst/>
                        <a:latin typeface="Times New Roman"/>
                        <a:ea typeface="Times New Roman"/>
                      </a:rPr>
                      <a:t>0</a:t>
                    </a:r>
                    <a:endParaRPr lang="ru-RU" sz="24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12" name="Поле 369"/>
                  <p:cNvSpPr txBox="1"/>
                  <p:nvPr/>
                </p:nvSpPr>
                <p:spPr>
                  <a:xfrm>
                    <a:off x="1526012" y="391885"/>
                    <a:ext cx="344170" cy="254635"/>
                  </a:xfrm>
                  <a:prstGeom prst="rect">
                    <a:avLst/>
                  </a:prstGeom>
                  <a:grp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spcAft>
                        <a:spcPts val="0"/>
                      </a:spcAft>
                    </a:pPr>
                    <a:r>
                      <a:rPr lang="en-US" sz="2400" dirty="0">
                        <a:effectLst/>
                        <a:latin typeface="Times New Roman"/>
                        <a:ea typeface="Times New Roman"/>
                      </a:rPr>
                      <a:t>D</a:t>
                    </a:r>
                    <a:endParaRPr lang="ru-RU" sz="2400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  <p:sp>
              <p:nvSpPr>
                <p:cNvPr id="6" name="Поле 371"/>
                <p:cNvSpPr txBox="1"/>
                <p:nvPr/>
              </p:nvSpPr>
              <p:spPr>
                <a:xfrm>
                  <a:off x="944089" y="807522"/>
                  <a:ext cx="819150" cy="260985"/>
                </a:xfrm>
                <a:prstGeom prst="rect">
                  <a:avLst/>
                </a:prstGeom>
                <a:grp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2400" dirty="0">
                      <a:effectLst/>
                      <a:latin typeface="Times New Roman"/>
                      <a:ea typeface="Times New Roman"/>
                    </a:rPr>
                    <a:t>p, ρ, ε</a:t>
                  </a:r>
                  <a:endParaRPr lang="ru-RU" sz="2400" dirty="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7" name="Поле 372"/>
                <p:cNvSpPr txBox="1"/>
                <p:nvPr/>
              </p:nvSpPr>
              <p:spPr>
                <a:xfrm>
                  <a:off x="2176176" y="206607"/>
                  <a:ext cx="819150" cy="260985"/>
                </a:xfrm>
                <a:prstGeom prst="rect">
                  <a:avLst/>
                </a:prstGeom>
                <a:grp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2000" dirty="0">
                      <a:effectLst/>
                      <a:latin typeface="Times New Roman"/>
                      <a:ea typeface="Times New Roman"/>
                    </a:rPr>
                    <a:t>p</a:t>
                  </a:r>
                  <a:r>
                    <a:rPr lang="en-US" sz="2000" baseline="-25000" dirty="0">
                      <a:effectLst/>
                      <a:latin typeface="Times New Roman"/>
                      <a:ea typeface="Times New Roman"/>
                    </a:rPr>
                    <a:t>0</a:t>
                  </a:r>
                  <a:r>
                    <a:rPr lang="en-US" sz="2000" dirty="0">
                      <a:effectLst/>
                      <a:latin typeface="Times New Roman"/>
                      <a:ea typeface="Times New Roman"/>
                    </a:rPr>
                    <a:t>, ρ</a:t>
                  </a:r>
                  <a:r>
                    <a:rPr lang="en-US" sz="2000" baseline="-25000" dirty="0">
                      <a:effectLst/>
                      <a:latin typeface="Times New Roman"/>
                      <a:ea typeface="Times New Roman"/>
                    </a:rPr>
                    <a:t>0</a:t>
                  </a:r>
                  <a:r>
                    <a:rPr lang="en-US" sz="2000" dirty="0">
                      <a:effectLst/>
                      <a:latin typeface="Times New Roman"/>
                      <a:ea typeface="Times New Roman"/>
                    </a:rPr>
                    <a:t>, ε</a:t>
                  </a:r>
                  <a:r>
                    <a:rPr lang="en-US" sz="2000" baseline="-25000" dirty="0">
                      <a:effectLst/>
                      <a:latin typeface="Times New Roman"/>
                      <a:ea typeface="Times New Roman"/>
                    </a:rPr>
                    <a:t>0</a:t>
                  </a:r>
                  <a:endParaRPr lang="ru-RU" sz="2000" dirty="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AC961E85-66A0-40B7-A6BD-0600F2780C36}"/>
                  </a:ext>
                </a:extLst>
              </p:cNvPr>
              <p:cNvSpPr/>
              <p:nvPr/>
            </p:nvSpPr>
            <p:spPr>
              <a:xfrm>
                <a:off x="8136575" y="1216710"/>
                <a:ext cx="1684745" cy="24991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3F95000-109A-4FF9-BEC0-744AAD7AD88C}"/>
              </a:ext>
            </a:extLst>
          </p:cNvPr>
          <p:cNvSpPr txBox="1"/>
          <p:nvPr/>
        </p:nvSpPr>
        <p:spPr>
          <a:xfrm>
            <a:off x="324819" y="1791038"/>
            <a:ext cx="35107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Из-за поглощения квантов лазера плазма нагревается. Нагрев приводит к резкому росту давления и формированию ударной волны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92AD1DB-AC04-45C1-8253-89F774390EBC}"/>
              </a:ext>
            </a:extLst>
          </p:cNvPr>
          <p:cNvSpPr txBox="1"/>
          <p:nvPr/>
        </p:nvSpPr>
        <p:spPr>
          <a:xfrm>
            <a:off x="6367271" y="4343678"/>
            <a:ext cx="5231248" cy="378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Схема распространения ударной волны</a:t>
            </a:r>
          </a:p>
        </p:txBody>
      </p:sp>
    </p:spTree>
    <p:extLst>
      <p:ext uri="{BB962C8B-B14F-4D97-AF65-F5344CB8AC3E}">
        <p14:creationId xmlns:p14="http://schemas.microsoft.com/office/powerpoint/2010/main" val="965671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2445</TotalTime>
  <Words>2138</Words>
  <Application>Microsoft Office PowerPoint</Application>
  <PresentationFormat>Широкоэкранный</PresentationFormat>
  <Paragraphs>219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Times New Roman</vt:lpstr>
      <vt:lpstr>Тема Office</vt:lpstr>
      <vt:lpstr>Graph</vt:lpstr>
      <vt:lpstr>Формирование лазерной искры в газоструйных мишенях</vt:lpstr>
      <vt:lpstr>План доклада</vt:lpstr>
      <vt:lpstr>Основные физические процессы происходящие при формировании лазерной искры</vt:lpstr>
      <vt:lpstr>Многофотонная ионизация атомов газа</vt:lpstr>
      <vt:lpstr>Формирование пробоя</vt:lpstr>
      <vt:lpstr>Образование электронной лавины</vt:lpstr>
      <vt:lpstr>Поглощение лазерного излучения плазмой</vt:lpstr>
      <vt:lpstr>Перемещение поглощающей зоны навстречу лазерному лучу</vt:lpstr>
      <vt:lpstr>Распространение ударной волны</vt:lpstr>
      <vt:lpstr>Ограничения на применение модели</vt:lpstr>
      <vt:lpstr>Расчётная модель</vt:lpstr>
      <vt:lpstr>Расчётная модель</vt:lpstr>
      <vt:lpstr>Методика проведения оценок</vt:lpstr>
      <vt:lpstr>Качественный вид зависимостей температуры плазмы от параметров источника</vt:lpstr>
      <vt:lpstr>Оценки численных значений параметров лазерной искры</vt:lpstr>
      <vt:lpstr>Оценки численных значений параметров лазерной искры</vt:lpstr>
      <vt:lpstr>Презентация PowerPoint</vt:lpstr>
      <vt:lpstr>Микроскоп для наблюдения лазерной искры В ЭУФ диапазоне</vt:lpstr>
      <vt:lpstr>Презентация PowerPoint</vt:lpstr>
      <vt:lpstr>Сравнение с другими работами</vt:lpstr>
      <vt:lpstr>Изображения лазерной искры</vt:lpstr>
      <vt:lpstr>Профили интенсивности излучения искры</vt:lpstr>
      <vt:lpstr>Зависимости размеров искры от давления газа и энергии лазерного импульса</vt:lpstr>
      <vt:lpstr>Сравнение результатов расчета с экспериментом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Перекалов Александр Алексеевич</dc:creator>
  <cp:lastModifiedBy>Перекалов Александр Алексеевич</cp:lastModifiedBy>
  <cp:revision>91</cp:revision>
  <dcterms:created xsi:type="dcterms:W3CDTF">2024-01-17T13:00:05Z</dcterms:created>
  <dcterms:modified xsi:type="dcterms:W3CDTF">2024-03-28T07:48:46Z</dcterms:modified>
</cp:coreProperties>
</file>