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257" r:id="rId3"/>
    <p:sldId id="258" r:id="rId4"/>
    <p:sldId id="259" r:id="rId5"/>
    <p:sldId id="277" r:id="rId6"/>
    <p:sldId id="352" r:id="rId7"/>
    <p:sldId id="261" r:id="rId8"/>
    <p:sldId id="310" r:id="rId9"/>
    <p:sldId id="350" r:id="rId10"/>
    <p:sldId id="306" r:id="rId11"/>
    <p:sldId id="307" r:id="rId12"/>
    <p:sldId id="308" r:id="rId13"/>
    <p:sldId id="281" r:id="rId14"/>
    <p:sldId id="345" r:id="rId15"/>
    <p:sldId id="347" r:id="rId16"/>
    <p:sldId id="351" r:id="rId17"/>
    <p:sldId id="279" r:id="rId18"/>
    <p:sldId id="348" r:id="rId19"/>
    <p:sldId id="283" r:id="rId20"/>
    <p:sldId id="280" r:id="rId21"/>
    <p:sldId id="284" r:id="rId22"/>
    <p:sldId id="349" r:id="rId23"/>
    <p:sldId id="285" r:id="rId24"/>
    <p:sldId id="311" r:id="rId25"/>
    <p:sldId id="287" r:id="rId26"/>
    <p:sldId id="262" r:id="rId27"/>
    <p:sldId id="264" r:id="rId28"/>
    <p:sldId id="315" r:id="rId29"/>
    <p:sldId id="269" r:id="rId30"/>
    <p:sldId id="313" r:id="rId31"/>
    <p:sldId id="314" r:id="rId32"/>
    <p:sldId id="271" r:id="rId33"/>
    <p:sldId id="317" r:id="rId34"/>
    <p:sldId id="343" r:id="rId35"/>
    <p:sldId id="344"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18"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16" y="-77"/>
      </p:cViewPr>
      <p:guideLst>
        <p:guide orient="horz" pos="2157"/>
        <p:guide pos="2898"/>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8F47D5-AD95-4635-9F7B-32F2B51AC45B}" type="datetimeFigureOut">
              <a:rPr lang="ru-RU" smtClean="0"/>
              <a:pPr/>
              <a:t>03.10.2019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1AA32F-54B1-4344-95EE-6BC83ECF9B48}"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9A3385C7-AFD0-43AC-AB2E-C1BAF6171F8E}" type="slidenum">
              <a:rPr lang="fr-FR" altLang="fr-FR"/>
              <a:pPr eaLnBrk="1" hangingPunct="1">
                <a:spcBef>
                  <a:spcPct val="0"/>
                </a:spcBef>
              </a:pPr>
              <a:t>26</a:t>
            </a:fld>
            <a:endParaRPr lang="fr-FR" altLang="fr-FR"/>
          </a:p>
        </p:txBody>
      </p:sp>
      <p:sp>
        <p:nvSpPr>
          <p:cNvPr id="129027" name="Rectangle 2"/>
          <p:cNvSpPr>
            <a:spLocks noGrp="1" noRot="1" noChangeAspect="1" noChangeArrowheads="1" noTextEdit="1"/>
          </p:cNvSpPr>
          <p:nvPr>
            <p:ph type="sldImg"/>
          </p:nvPr>
        </p:nvSpPr>
        <p:spPr/>
      </p:sp>
      <p:sp>
        <p:nvSpPr>
          <p:cNvPr id="12902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GB" altLang="en-US"/>
              <a:t>The structutte under study was grown by the team of S dvoretskij and n mikhaikov on gaas 013 subtrate. It has 2 6.3 nm qws and2.8 nm barrier between</a:t>
            </a:r>
          </a:p>
        </p:txBody>
      </p:sp>
      <p:sp>
        <p:nvSpPr>
          <p:cNvPr id="4" name="Замещающий номер слайда 3"/>
          <p:cNvSpPr>
            <a:spLocks noGrp="1"/>
          </p:cNvSpPr>
          <p:nvPr>
            <p:ph type="sldNum" sz="quarter" idx="5"/>
          </p:nvPr>
        </p:nvSpPr>
        <p:spPr/>
        <p:txBody>
          <a:bodyPr/>
          <a:lstStyle/>
          <a:p>
            <a:fld id="{AAC425F3-27FA-451D-A5E7-E43A3E20C25E}" type="slidenum">
              <a:rPr lang="ru-RU" smtClean="0"/>
              <a:pPr/>
              <a:t>49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5CFA439-0776-446F-A847-9D84C960CDDA}" type="slidenum">
              <a:rPr lang="fr-FR" smtClean="0"/>
              <a:pPr/>
              <a:t>27</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GB" altLang="ru-RU"/>
              <a:t>I would like to start my talk with a brief refesh of electronic states in single hgtecdte qws before passing to double qws.</a:t>
            </a:r>
          </a:p>
          <a:p>
            <a:r>
              <a:rPr lang="en-GB" altLang="ru-RU"/>
              <a:t>Cdte has normal band structure, while hgte is inverted semiconductor.</a:t>
            </a:r>
          </a:p>
          <a:p>
            <a:r>
              <a:rPr lang="en-GB" altLang="ru-RU"/>
              <a:t>As a result, in Hg QW surrounded by cdte barriers it is possible to manipulate the band structure from normal to inverted by changing the qw width. In thin qws we have e-subband above hole subband, then at critical we have dirac cone, and after the structure is inverted. The case that i wold like to highlight here is the one with dirac cone, It is well-known that at this point hgte qw has semirarelativistic dispersion similar to that of graphene.</a:t>
            </a:r>
          </a:p>
          <a:p>
            <a:endParaRPr lang="en-GB"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GB" altLang="ru-RU"/>
              <a:t>I would like to start my talk with a brief refesh of electronic states in single hgtecdte qws before passing to double qws.</a:t>
            </a:r>
          </a:p>
          <a:p>
            <a:r>
              <a:rPr lang="en-GB" altLang="ru-RU"/>
              <a:t>Cdte has normal band structure, while hgte is inverted semiconductor.</a:t>
            </a:r>
          </a:p>
          <a:p>
            <a:r>
              <a:rPr lang="en-GB" altLang="ru-RU"/>
              <a:t>As a result, in Hg QW surrounded by cdte barriers it is possible to manipulate the band structure from normal to inverted by changing the qw width. In thin qws we have e-subband above hole subband, then at critical we have dirac cone, and after the structure is inverted. The case that i wold like to highlight here is the one with dirac cone, It is well-known that at this point hgte qw has semirarelativistic dispersion similar to that of graphene.</a:t>
            </a:r>
          </a:p>
          <a:p>
            <a:endParaRPr lang="en-GB"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GB" altLang="ru-RU"/>
              <a:t>An intersting question would be whether we n expand this analogy to bilayer raphene and double mct qws. Or, more precisely, can we reproduce the band structure of b graphene in a heterostructure with 2 qws as we can for a single qw.</a:t>
            </a:r>
          </a:p>
          <a:p>
            <a:endParaRPr lang="en-GB"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GB" altLang="ru-RU"/>
              <a:t>well, the answer is yes, at least according to the theoretical investigations, Doule qw heterostructure can feature the most crucial dispersion properies of bg. Its valence and conduction band are presented by two parebolic bands touchning at 0 momentum while the gap may be induced by adding assymetri to the system, for example by external electric field.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GB" altLang="ru-RU"/>
              <a:t>Of cource it is nor always the casee, because unloke in graphene in dqw structures we have a number of intrictic parametres which affect the vband structure. The most important ones are the widths of qws and the thickness of barrier between them. To understand the influence of these parametres lets imagine.....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GB" altLang="ru-RU"/>
              <a:t>Of cource it is nor always the casee, because unloke in graphene in dqw structures we have a number of intrictic parametres which affect the vband structure. The most important ones are the widths of qws and the thickness of barrier between them. To understand the influence of these parametres lets imagine.....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GB" altLang="ru-RU"/>
              <a:t>Of cource it is nor always the casee, because unloke in graphene in dqw structures we have a number of intrictic parametres which affect the vband structure. The most important ones are the widths of qws and the thickness of barrier between them. To understand the influence of these parametres lets imagine.....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56F9D05-1A32-4A77-B5DA-FE084496FC83}" type="datetimeFigureOut">
              <a:rPr lang="ru-RU" smtClean="0"/>
              <a:pPr/>
              <a:t>03.10.2019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A0DBF7-833E-4D0A-A47F-B6646A1D78B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F9D05-1A32-4A77-B5DA-FE084496FC83}" type="datetimeFigureOut">
              <a:rPr lang="ru-RU" smtClean="0"/>
              <a:pPr/>
              <a:t>03.10.2019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0DBF7-833E-4D0A-A47F-B6646A1D78B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77.jpe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1.gif"/><Relationship Id="rId5" Type="http://schemas.openxmlformats.org/officeDocument/2006/relationships/image" Target="../media/image80.jpe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oleObject" Target="../embeddings/oleObject6.bin"/></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90.wmf"/><Relationship Id="rId4" Type="http://schemas.openxmlformats.org/officeDocument/2006/relationships/oleObject" Target="../embeddings/oleObject9.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91.wmf"/><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slideLayout" Target="../slideLayouts/slideLayout4.xml"/><Relationship Id="rId5" Type="http://schemas.openxmlformats.org/officeDocument/2006/relationships/image" Target="../media/image95.wmf"/><Relationship Id="rId4" Type="http://schemas.openxmlformats.org/officeDocument/2006/relationships/image" Target="../media/image94.wmf"/></Relationships>
</file>

<file path=ppt/slides/_rels/slide56.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98.wmf"/><Relationship Id="rId4" Type="http://schemas.openxmlformats.org/officeDocument/2006/relationships/image" Target="../media/image97.wmf"/></Relationships>
</file>

<file path=ppt/slides/_rels/slide57.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slideLayout" Target="../slideLayouts/slideLayout2.xml"/><Relationship Id="rId5" Type="http://schemas.openxmlformats.org/officeDocument/2006/relationships/image" Target="../media/image98.wmf"/><Relationship Id="rId4" Type="http://schemas.openxmlformats.org/officeDocument/2006/relationships/image" Target="../media/image97.wmf"/></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99.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Топологические изоляторы</a:t>
            </a:r>
            <a:br>
              <a:rPr lang="ru-RU" dirty="0" smtClean="0"/>
            </a:br>
            <a:r>
              <a:rPr lang="ru-RU" sz="2800" dirty="0" smtClean="0"/>
              <a:t>С точки зрения эксперимента</a:t>
            </a:r>
            <a:endParaRPr lang="ru-RU" dirty="0"/>
          </a:p>
        </p:txBody>
      </p:sp>
      <p:sp>
        <p:nvSpPr>
          <p:cNvPr id="3" name="Подзаголовок 2"/>
          <p:cNvSpPr>
            <a:spLocks noGrp="1"/>
          </p:cNvSpPr>
          <p:nvPr>
            <p:ph type="subTitle" idx="1"/>
          </p:nvPr>
        </p:nvSpPr>
        <p:spPr>
          <a:xfrm>
            <a:off x="1331640" y="3861048"/>
            <a:ext cx="6400800" cy="1248544"/>
          </a:xfrm>
        </p:spPr>
        <p:txBody>
          <a:bodyPr>
            <a:normAutofit fontScale="47500" lnSpcReduction="20000"/>
          </a:bodyPr>
          <a:lstStyle/>
          <a:p>
            <a:r>
              <a:rPr lang="ru-RU" dirty="0" smtClean="0"/>
              <a:t>Образовательный семинар аспирантов и студентов аспиранта 4го года обучения</a:t>
            </a:r>
          </a:p>
          <a:p>
            <a:r>
              <a:rPr lang="ru-RU" dirty="0" smtClean="0"/>
              <a:t>Фадеева Михаила</a:t>
            </a:r>
          </a:p>
          <a:p>
            <a:r>
              <a:rPr lang="ru-RU" dirty="0" smtClean="0"/>
              <a:t>Научный руководитель</a:t>
            </a:r>
          </a:p>
          <a:p>
            <a:r>
              <a:rPr lang="ru-RU" dirty="0" smtClean="0"/>
              <a:t>Морозов Сергей Вячеславович</a:t>
            </a:r>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 y="100330"/>
            <a:ext cx="8669655" cy="1143000"/>
          </a:xfrm>
        </p:spPr>
        <p:txBody>
          <a:bodyPr>
            <a:normAutofit fontScale="90000"/>
          </a:bodyPr>
          <a:lstStyle/>
          <a:p>
            <a:r>
              <a:rPr lang="ru-RU" dirty="0"/>
              <a:t>Зонная структура в КЯ </a:t>
            </a:r>
            <a:r>
              <a:rPr lang="ru-RU" altLang="en-US">
                <a:sym typeface="+mn-ea"/>
              </a:rPr>
              <a:t>КЯ </a:t>
            </a:r>
            <a:r>
              <a:rPr lang="en-GB" altLang="en-US">
                <a:sym typeface="+mn-ea"/>
              </a:rPr>
              <a:t>HgTe/HgCdTe</a:t>
            </a:r>
            <a:endParaRPr lang="en-US" dirty="0"/>
          </a:p>
        </p:txBody>
      </p:sp>
      <p:pic>
        <p:nvPicPr>
          <p:cNvPr id="4" name="Содержимое 11"/>
          <p:cNvPicPr>
            <a:picLocks noGrp="1" noChangeAspect="1"/>
          </p:cNvPicPr>
          <p:nvPr>
            <p:ph sz="half" idx="4294967295"/>
          </p:nvPr>
        </p:nvPicPr>
        <p:blipFill>
          <a:blip r:embed="rId2" cstate="print">
            <a:extLst>
              <a:ext uri="{28A0092B-C50C-407E-A947-70E740481C1C}">
                <a14:useLocalDpi xmlns="" xmlns:a14="http://schemas.microsoft.com/office/drawing/2010/main" val="0"/>
              </a:ext>
            </a:extLst>
          </a:blip>
          <a:stretch>
            <a:fillRect/>
          </a:stretch>
        </p:blipFill>
        <p:spPr>
          <a:xfrm>
            <a:off x="3959225" y="1439863"/>
            <a:ext cx="5040312" cy="5040312"/>
          </a:xfrm>
          <a:prstGeom prst="rect">
            <a:avLst/>
          </a:prstGeom>
        </p:spPr>
      </p:pic>
      <p:pic>
        <p:nvPicPr>
          <p:cNvPr id="5" name="Содержимое 8" descr="qw2.png"/>
          <p:cNvPicPr>
            <a:picLocks noGrp="1" noChangeAspect="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553833" y="2160588"/>
            <a:ext cx="3454400" cy="3487737"/>
          </a:xfrm>
        </p:spPr>
      </p:pic>
      <p:cxnSp>
        <p:nvCxnSpPr>
          <p:cNvPr id="6" name="Прямая соединительная линия 7"/>
          <p:cNvCxnSpPr/>
          <p:nvPr/>
        </p:nvCxnSpPr>
        <p:spPr>
          <a:xfrm rot="5400000">
            <a:off x="4179888" y="3821113"/>
            <a:ext cx="3786187"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Номер слайда 8"/>
          <p:cNvSpPr>
            <a:spLocks noGrp="1"/>
          </p:cNvSpPr>
          <p:nvPr>
            <p:ph type="sldNum" sz="quarter" idx="12"/>
          </p:nvPr>
        </p:nvSpPr>
        <p:spPr>
          <a:xfrm>
            <a:off x="6553200" y="6356350"/>
            <a:ext cx="2133600" cy="365125"/>
          </a:xfrm>
        </p:spPr>
        <p:txBody>
          <a:bodyPr/>
          <a:lstStyle/>
          <a:p>
            <a:pPr>
              <a:defRPr/>
            </a:pPr>
            <a:fld id="{F7C2569F-E7F7-47D0-BE48-6D8D92597222}" type="slidenum">
              <a:rPr lang="ru-RU" smtClean="0"/>
              <a:pPr>
                <a:defRPr/>
              </a:pPr>
              <a:t>10</a:t>
            </a:fld>
            <a:endParaRPr lang="ru-RU"/>
          </a:p>
        </p:txBody>
      </p:sp>
      <p:sp>
        <p:nvSpPr>
          <p:cNvPr id="8" name="TextBox 12"/>
          <p:cNvSpPr txBox="1">
            <a:spLocks noChangeArrowheads="1"/>
          </p:cNvSpPr>
          <p:nvPr/>
        </p:nvSpPr>
        <p:spPr bwMode="auto">
          <a:xfrm>
            <a:off x="1836533" y="1643063"/>
            <a:ext cx="9032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2400"/>
              <a:t>HgTe</a:t>
            </a:r>
            <a:endParaRPr lang="ru-RU" altLang="fr-FR" sz="2400"/>
          </a:p>
        </p:txBody>
      </p:sp>
      <p:sp>
        <p:nvSpPr>
          <p:cNvPr id="9" name="TextBox 13"/>
          <p:cNvSpPr txBox="1">
            <a:spLocks noChangeArrowheads="1"/>
          </p:cNvSpPr>
          <p:nvPr/>
        </p:nvSpPr>
        <p:spPr bwMode="auto">
          <a:xfrm>
            <a:off x="2908095" y="1643063"/>
            <a:ext cx="9032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2400"/>
              <a:t>CdTe</a:t>
            </a:r>
            <a:endParaRPr lang="ru-RU" altLang="fr-FR" sz="2400"/>
          </a:p>
        </p:txBody>
      </p:sp>
      <p:sp>
        <p:nvSpPr>
          <p:cNvPr id="10" name="TextBox 14"/>
          <p:cNvSpPr txBox="1">
            <a:spLocks noChangeArrowheads="1"/>
          </p:cNvSpPr>
          <p:nvPr/>
        </p:nvSpPr>
        <p:spPr bwMode="auto">
          <a:xfrm>
            <a:off x="718933" y="1643063"/>
            <a:ext cx="9032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2400"/>
              <a:t>CdTe</a:t>
            </a:r>
            <a:endParaRPr lang="ru-RU" altLang="fr-FR" sz="2400"/>
          </a:p>
        </p:txBody>
      </p:sp>
      <p:sp>
        <p:nvSpPr>
          <p:cNvPr id="11" name="Text Box 11"/>
          <p:cNvSpPr txBox="1">
            <a:spLocks noChangeArrowheads="1"/>
          </p:cNvSpPr>
          <p:nvPr/>
        </p:nvSpPr>
        <p:spPr bwMode="auto">
          <a:xfrm>
            <a:off x="903262" y="3361407"/>
            <a:ext cx="3540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b="1" dirty="0">
                <a:solidFill>
                  <a:srgbClr val="FF0000"/>
                </a:solidFill>
              </a:rPr>
              <a:t>e</a:t>
            </a:r>
          </a:p>
        </p:txBody>
      </p:sp>
      <p:sp>
        <p:nvSpPr>
          <p:cNvPr id="12" name="Text Box 12"/>
          <p:cNvSpPr txBox="1">
            <a:spLocks noChangeArrowheads="1"/>
          </p:cNvSpPr>
          <p:nvPr/>
        </p:nvSpPr>
        <p:spPr bwMode="auto">
          <a:xfrm>
            <a:off x="887388" y="4077072"/>
            <a:ext cx="3698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b="1" dirty="0">
                <a:solidFill>
                  <a:srgbClr val="3333FF"/>
                </a:solidFill>
              </a:rPr>
              <a:t>h</a:t>
            </a:r>
          </a:p>
        </p:txBody>
      </p:sp>
      <p:sp>
        <p:nvSpPr>
          <p:cNvPr id="14" name="Rectangle 12"/>
          <p:cNvSpPr>
            <a:spLocks noChangeArrowheads="1"/>
          </p:cNvSpPr>
          <p:nvPr/>
        </p:nvSpPr>
        <p:spPr bwMode="auto">
          <a:xfrm>
            <a:off x="0" y="6491288"/>
            <a:ext cx="37655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400" dirty="0"/>
              <a:t>Markus </a:t>
            </a:r>
            <a:r>
              <a:rPr lang="fr-FR" altLang="fr-FR" sz="1400" dirty="0" err="1"/>
              <a:t>König</a:t>
            </a:r>
            <a:r>
              <a:rPr lang="fr-FR" altLang="fr-FR" sz="1400" i="1" dirty="0"/>
              <a:t>, et al Science </a:t>
            </a:r>
            <a:r>
              <a:rPr lang="fr-FR" altLang="fr-FR" sz="1400" b="1" dirty="0"/>
              <a:t>318</a:t>
            </a:r>
            <a:r>
              <a:rPr lang="fr-FR" altLang="fr-FR" sz="1400" dirty="0"/>
              <a:t>, 766 (2007);</a:t>
            </a:r>
            <a:endParaRPr lang="fr-FR" altLang="fr-FR" sz="1400" i="1" dirty="0"/>
          </a:p>
        </p:txBody>
      </p:sp>
      <p:grpSp>
        <p:nvGrpSpPr>
          <p:cNvPr id="15" name="Group 14"/>
          <p:cNvGrpSpPr/>
          <p:nvPr/>
        </p:nvGrpSpPr>
        <p:grpSpPr>
          <a:xfrm>
            <a:off x="-59065" y="1619987"/>
            <a:ext cx="4127009" cy="4378225"/>
            <a:chOff x="84951" y="1619987"/>
            <a:chExt cx="4127009" cy="4378225"/>
          </a:xfrm>
        </p:grpSpPr>
        <p:cxnSp>
          <p:nvCxnSpPr>
            <p:cNvPr id="16" name="Straight Arrow Connector 15"/>
            <p:cNvCxnSpPr/>
            <p:nvPr/>
          </p:nvCxnSpPr>
          <p:spPr>
            <a:xfrm>
              <a:off x="504701" y="5996209"/>
              <a:ext cx="3707259" cy="200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04701" y="1619987"/>
              <a:ext cx="1" cy="437622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52161" y="3521770"/>
              <a:ext cx="1074333" cy="400110"/>
            </a:xfrm>
            <a:prstGeom prst="rect">
              <a:avLst/>
            </a:prstGeom>
            <a:noFill/>
          </p:spPr>
          <p:txBody>
            <a:bodyPr wrap="none" rtlCol="0">
              <a:spAutoFit/>
            </a:bodyPr>
            <a:lstStyle/>
            <a:p>
              <a:r>
                <a:rPr lang="ru-RU" sz="2000" dirty="0" smtClean="0"/>
                <a:t>Энергия</a:t>
              </a:r>
              <a:endParaRPr lang="en-US" sz="2000" dirty="0"/>
            </a:p>
          </p:txBody>
        </p:sp>
      </p:grpSp>
      <p:grpSp>
        <p:nvGrpSpPr>
          <p:cNvPr id="20" name="Group 19"/>
          <p:cNvGrpSpPr/>
          <p:nvPr/>
        </p:nvGrpSpPr>
        <p:grpSpPr>
          <a:xfrm>
            <a:off x="1836533" y="5074713"/>
            <a:ext cx="903287" cy="400110"/>
            <a:chOff x="1836533" y="5074713"/>
            <a:chExt cx="903287" cy="400110"/>
          </a:xfrm>
        </p:grpSpPr>
        <p:cxnSp>
          <p:nvCxnSpPr>
            <p:cNvPr id="21" name="Straight Arrow Connector 20"/>
            <p:cNvCxnSpPr/>
            <p:nvPr/>
          </p:nvCxnSpPr>
          <p:spPr>
            <a:xfrm>
              <a:off x="1836533" y="5461260"/>
              <a:ext cx="903287" cy="0"/>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29273" y="5074713"/>
              <a:ext cx="319318" cy="400110"/>
            </a:xfrm>
            <a:prstGeom prst="rect">
              <a:avLst/>
            </a:prstGeom>
            <a:noFill/>
          </p:spPr>
          <p:txBody>
            <a:bodyPr wrap="none" rtlCol="0">
              <a:spAutoFit/>
            </a:bodyPr>
            <a:lstStyle/>
            <a:p>
              <a:r>
                <a:rPr lang="en-US" sz="2000" dirty="0" smtClean="0"/>
                <a:t>d</a:t>
              </a:r>
              <a:endParaRPr lang="en-US" sz="2000" dirty="0"/>
            </a:p>
          </p:txBody>
        </p:sp>
      </p:grpSp>
      <p:sp>
        <p:nvSpPr>
          <p:cNvPr id="23" name="TextBox 22"/>
          <p:cNvSpPr txBox="1"/>
          <p:nvPr/>
        </p:nvSpPr>
        <p:spPr>
          <a:xfrm>
            <a:off x="1179883" y="6024192"/>
            <a:ext cx="2303195" cy="400110"/>
          </a:xfrm>
          <a:prstGeom prst="rect">
            <a:avLst/>
          </a:prstGeom>
          <a:noFill/>
        </p:spPr>
        <p:txBody>
          <a:bodyPr wrap="none" rtlCol="0">
            <a:spAutoFit/>
          </a:bodyPr>
          <a:lstStyle/>
          <a:p>
            <a:r>
              <a:rPr lang="ru-RU" sz="2000" dirty="0" smtClean="0"/>
              <a:t>Направление роста</a:t>
            </a:r>
            <a:endParaRPr lang="en-US" sz="2000" dirty="0"/>
          </a:p>
        </p:txBody>
      </p:sp>
      <p:sp>
        <p:nvSpPr>
          <p:cNvPr id="24" name="ZoneTexte 9"/>
          <p:cNvSpPr txBox="1">
            <a:spLocks noChangeArrowheads="1"/>
          </p:cNvSpPr>
          <p:nvPr/>
        </p:nvSpPr>
        <p:spPr bwMode="auto">
          <a:xfrm>
            <a:off x="5508104" y="6203951"/>
            <a:ext cx="3118482"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fr-FR" sz="1800" dirty="0" smtClean="0"/>
              <a:t>Ширина квантовой ямы, нм</a:t>
            </a:r>
            <a:endParaRPr lang="fr-FR" altLang="fr-FR" sz="1800" dirty="0"/>
          </a:p>
        </p:txBody>
      </p:sp>
      <p:sp>
        <p:nvSpPr>
          <p:cNvPr id="25" name="TextBox 24"/>
          <p:cNvSpPr txBox="1"/>
          <p:nvPr/>
        </p:nvSpPr>
        <p:spPr>
          <a:xfrm rot="16200000">
            <a:off x="2924978" y="3933133"/>
            <a:ext cx="2634054" cy="400110"/>
          </a:xfrm>
          <a:prstGeom prst="rect">
            <a:avLst/>
          </a:prstGeom>
          <a:solidFill>
            <a:srgbClr val="FFFFFF"/>
          </a:solidFill>
        </p:spPr>
        <p:txBody>
          <a:bodyPr wrap="none" rtlCol="0">
            <a:spAutoFit/>
          </a:bodyPr>
          <a:lstStyle/>
          <a:p>
            <a:r>
              <a:rPr lang="ru-RU" sz="2000" dirty="0" smtClean="0"/>
              <a:t>Энергия при </a:t>
            </a:r>
            <a:r>
              <a:rPr lang="en-US" sz="2000" dirty="0" smtClean="0"/>
              <a:t>k = 0, </a:t>
            </a:r>
            <a:r>
              <a:rPr lang="ru-RU" sz="2000" dirty="0" smtClean="0"/>
              <a:t>мэВ</a:t>
            </a:r>
            <a:endParaRPr lang="en-US" sz="2000" dirty="0"/>
          </a:p>
        </p:txBody>
      </p:sp>
      <p:pic>
        <p:nvPicPr>
          <p:cNvPr id="26" name="Замещающее содержимое 3"/>
          <p:cNvPicPr>
            <a:picLocks noChangeAspect="1"/>
          </p:cNvPicPr>
          <p:nvPr/>
        </p:nvPicPr>
        <p:blipFill>
          <a:blip r:embed="rId4" cstate="print"/>
          <a:srcRect l="13032" b="50126"/>
          <a:stretch>
            <a:fillRect/>
          </a:stretch>
        </p:blipFill>
        <p:spPr>
          <a:xfrm>
            <a:off x="6228184" y="1988840"/>
            <a:ext cx="2592288" cy="191021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Зонная структура в </a:t>
            </a:r>
            <a:r>
              <a:rPr lang="ru-RU" altLang="en-US">
                <a:sym typeface="+mn-ea"/>
              </a:rPr>
              <a:t>КЯ </a:t>
            </a:r>
            <a:r>
              <a:rPr lang="en-GB" altLang="en-US">
                <a:sym typeface="+mn-ea"/>
              </a:rPr>
              <a:t>HgTe/HgCdTe</a:t>
            </a:r>
            <a:endParaRPr lang="en-US" dirty="0"/>
          </a:p>
        </p:txBody>
      </p:sp>
      <p:pic>
        <p:nvPicPr>
          <p:cNvPr id="4" name="Содержимое 11" descr="QWbands.png"/>
          <p:cNvPicPr>
            <a:picLocks noGrp="1" noChangeAspect="1"/>
          </p:cNvPicPr>
          <p:nvPr>
            <p:ph sz="half"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3959225" y="1439863"/>
            <a:ext cx="5040313" cy="5040312"/>
          </a:xfrm>
        </p:spPr>
      </p:pic>
      <p:sp>
        <p:nvSpPr>
          <p:cNvPr id="5" name="TextBox 12"/>
          <p:cNvSpPr txBox="1">
            <a:spLocks noChangeArrowheads="1"/>
          </p:cNvSpPr>
          <p:nvPr/>
        </p:nvSpPr>
        <p:spPr bwMode="auto">
          <a:xfrm>
            <a:off x="1841823" y="1643063"/>
            <a:ext cx="9032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r-FR" sz="2400"/>
              <a:t>HgTe</a:t>
            </a:r>
            <a:endParaRPr lang="ru-RU" altLang="fr-FR" sz="2400"/>
          </a:p>
        </p:txBody>
      </p:sp>
      <p:sp>
        <p:nvSpPr>
          <p:cNvPr id="6" name="TextBox 13"/>
          <p:cNvSpPr txBox="1">
            <a:spLocks noChangeArrowheads="1"/>
          </p:cNvSpPr>
          <p:nvPr/>
        </p:nvSpPr>
        <p:spPr bwMode="auto">
          <a:xfrm>
            <a:off x="2913385" y="1643063"/>
            <a:ext cx="9039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r-FR" sz="2400" dirty="0" smtClean="0"/>
              <a:t>CdTe</a:t>
            </a:r>
            <a:endParaRPr lang="ru-RU" altLang="fr-FR" sz="2400" dirty="0"/>
          </a:p>
        </p:txBody>
      </p:sp>
      <p:sp>
        <p:nvSpPr>
          <p:cNvPr id="7" name="TextBox 14"/>
          <p:cNvSpPr txBox="1">
            <a:spLocks noChangeArrowheads="1"/>
          </p:cNvSpPr>
          <p:nvPr/>
        </p:nvSpPr>
        <p:spPr bwMode="auto">
          <a:xfrm>
            <a:off x="715707" y="1643063"/>
            <a:ext cx="9039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r-FR" sz="2400" dirty="0" smtClean="0"/>
              <a:t>CdTe</a:t>
            </a:r>
            <a:endParaRPr lang="ru-RU" altLang="fr-FR" sz="2400" dirty="0"/>
          </a:p>
        </p:txBody>
      </p:sp>
      <p:pic>
        <p:nvPicPr>
          <p:cNvPr id="8" name="Содержимое 8" descr="qw3.png"/>
          <p:cNvPicPr>
            <a:picLocks noGrp="1" noChangeAspect="1"/>
          </p:cNvPicPr>
          <p:nvPr>
            <p:ph sz="half" idx="4294967295"/>
          </p:nvPr>
        </p:nvPicPr>
        <p:blipFill>
          <a:blip r:embed="rId3" cstate="print">
            <a:extLst>
              <a:ext uri="{28A0092B-C50C-407E-A947-70E740481C1C}">
                <a14:useLocalDpi xmlns="" xmlns:a14="http://schemas.microsoft.com/office/drawing/2010/main" val="0"/>
              </a:ext>
            </a:extLst>
          </a:blip>
          <a:srcRect/>
          <a:stretch>
            <a:fillRect/>
          </a:stretch>
        </p:blipFill>
        <p:spPr>
          <a:xfrm>
            <a:off x="559123" y="2160588"/>
            <a:ext cx="3454400" cy="3487737"/>
          </a:xfrm>
        </p:spPr>
      </p:pic>
      <p:sp>
        <p:nvSpPr>
          <p:cNvPr id="9" name="Rectangle 12"/>
          <p:cNvSpPr>
            <a:spLocks noChangeArrowheads="1"/>
          </p:cNvSpPr>
          <p:nvPr/>
        </p:nvSpPr>
        <p:spPr bwMode="auto">
          <a:xfrm>
            <a:off x="0" y="6491288"/>
            <a:ext cx="37655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400" dirty="0"/>
              <a:t>Markus </a:t>
            </a:r>
            <a:r>
              <a:rPr lang="fr-FR" altLang="fr-FR" sz="1400" dirty="0" err="1"/>
              <a:t>König</a:t>
            </a:r>
            <a:r>
              <a:rPr lang="fr-FR" altLang="fr-FR" sz="1400" i="1" dirty="0"/>
              <a:t>, et al Science </a:t>
            </a:r>
            <a:r>
              <a:rPr lang="fr-FR" altLang="fr-FR" sz="1400" b="1" dirty="0"/>
              <a:t>318</a:t>
            </a:r>
            <a:r>
              <a:rPr lang="fr-FR" altLang="fr-FR" sz="1400" dirty="0"/>
              <a:t>, 766 (2007);</a:t>
            </a:r>
            <a:endParaRPr lang="fr-FR" altLang="fr-FR" sz="1400" i="1" dirty="0"/>
          </a:p>
        </p:txBody>
      </p:sp>
      <p:sp>
        <p:nvSpPr>
          <p:cNvPr id="11" name="Text Box 11"/>
          <p:cNvSpPr txBox="1">
            <a:spLocks noChangeArrowheads="1"/>
          </p:cNvSpPr>
          <p:nvPr/>
        </p:nvSpPr>
        <p:spPr bwMode="auto">
          <a:xfrm>
            <a:off x="954410" y="3716338"/>
            <a:ext cx="3540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b="1" dirty="0">
                <a:solidFill>
                  <a:srgbClr val="FF0000"/>
                </a:solidFill>
              </a:rPr>
              <a:t>e</a:t>
            </a:r>
          </a:p>
        </p:txBody>
      </p:sp>
      <p:sp>
        <p:nvSpPr>
          <p:cNvPr id="12" name="Text Box 12"/>
          <p:cNvSpPr txBox="1">
            <a:spLocks noChangeArrowheads="1"/>
          </p:cNvSpPr>
          <p:nvPr/>
        </p:nvSpPr>
        <p:spPr bwMode="auto">
          <a:xfrm>
            <a:off x="594048" y="3725863"/>
            <a:ext cx="3698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b="1" dirty="0">
                <a:solidFill>
                  <a:srgbClr val="3333FF"/>
                </a:solidFill>
              </a:rPr>
              <a:t>h</a:t>
            </a:r>
          </a:p>
        </p:txBody>
      </p:sp>
      <p:grpSp>
        <p:nvGrpSpPr>
          <p:cNvPr id="13" name="Group 12"/>
          <p:cNvGrpSpPr/>
          <p:nvPr/>
        </p:nvGrpSpPr>
        <p:grpSpPr>
          <a:xfrm>
            <a:off x="-59065" y="1619987"/>
            <a:ext cx="4127009" cy="4378225"/>
            <a:chOff x="84951" y="1619987"/>
            <a:chExt cx="4127009" cy="4378225"/>
          </a:xfrm>
        </p:grpSpPr>
        <p:cxnSp>
          <p:nvCxnSpPr>
            <p:cNvPr id="14" name="Straight Arrow Connector 13"/>
            <p:cNvCxnSpPr/>
            <p:nvPr/>
          </p:nvCxnSpPr>
          <p:spPr>
            <a:xfrm>
              <a:off x="504701" y="5996209"/>
              <a:ext cx="3707259" cy="200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04701" y="1619987"/>
              <a:ext cx="1" cy="437622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52161" y="3521770"/>
              <a:ext cx="1074333" cy="400110"/>
            </a:xfrm>
            <a:prstGeom prst="rect">
              <a:avLst/>
            </a:prstGeom>
            <a:noFill/>
          </p:spPr>
          <p:txBody>
            <a:bodyPr wrap="none" rtlCol="0">
              <a:spAutoFit/>
            </a:bodyPr>
            <a:lstStyle/>
            <a:p>
              <a:r>
                <a:rPr lang="ru-RU" sz="2000" dirty="0" smtClean="0"/>
                <a:t>Энергия</a:t>
              </a:r>
              <a:endParaRPr lang="en-US" sz="2000" dirty="0"/>
            </a:p>
          </p:txBody>
        </p:sp>
      </p:grpSp>
      <p:grpSp>
        <p:nvGrpSpPr>
          <p:cNvPr id="18" name="Group 17"/>
          <p:cNvGrpSpPr/>
          <p:nvPr/>
        </p:nvGrpSpPr>
        <p:grpSpPr>
          <a:xfrm>
            <a:off x="1677629" y="5074713"/>
            <a:ext cx="1251502" cy="400110"/>
            <a:chOff x="1677629" y="5074713"/>
            <a:chExt cx="1251502" cy="400110"/>
          </a:xfrm>
        </p:grpSpPr>
        <p:cxnSp>
          <p:nvCxnSpPr>
            <p:cNvPr id="19" name="Straight Arrow Connector 18"/>
            <p:cNvCxnSpPr/>
            <p:nvPr/>
          </p:nvCxnSpPr>
          <p:spPr>
            <a:xfrm>
              <a:off x="1677629" y="5474823"/>
              <a:ext cx="1251502" cy="0"/>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29273" y="5074713"/>
              <a:ext cx="319318" cy="400110"/>
            </a:xfrm>
            <a:prstGeom prst="rect">
              <a:avLst/>
            </a:prstGeom>
            <a:noFill/>
          </p:spPr>
          <p:txBody>
            <a:bodyPr wrap="none" rtlCol="0">
              <a:spAutoFit/>
            </a:bodyPr>
            <a:lstStyle/>
            <a:p>
              <a:r>
                <a:rPr lang="en-US" sz="2000" dirty="0" smtClean="0"/>
                <a:t>d</a:t>
              </a:r>
              <a:endParaRPr lang="en-US" sz="2000" dirty="0"/>
            </a:p>
          </p:txBody>
        </p:sp>
      </p:grpSp>
      <p:pic>
        <p:nvPicPr>
          <p:cNvPr id="21" name="Picture 2" descr="figur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37970" y="1995805"/>
            <a:ext cx="2283917" cy="193725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2" name="Прямая соединительная линия 7"/>
          <p:cNvCxnSpPr/>
          <p:nvPr/>
        </p:nvCxnSpPr>
        <p:spPr>
          <a:xfrm rot="5400000">
            <a:off x="5035550" y="3821113"/>
            <a:ext cx="3786187"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79883" y="6024192"/>
            <a:ext cx="2303195" cy="400110"/>
          </a:xfrm>
          <a:prstGeom prst="rect">
            <a:avLst/>
          </a:prstGeom>
          <a:noFill/>
        </p:spPr>
        <p:txBody>
          <a:bodyPr wrap="none" rtlCol="0">
            <a:spAutoFit/>
          </a:bodyPr>
          <a:lstStyle/>
          <a:p>
            <a:r>
              <a:rPr lang="ru-RU" sz="2000" dirty="0" smtClean="0"/>
              <a:t>Направление роста</a:t>
            </a:r>
            <a:endParaRPr lang="en-US" sz="2000" dirty="0"/>
          </a:p>
        </p:txBody>
      </p:sp>
      <p:sp>
        <p:nvSpPr>
          <p:cNvPr id="24" name="ZoneTexte 9"/>
          <p:cNvSpPr txBox="1">
            <a:spLocks noChangeArrowheads="1"/>
          </p:cNvSpPr>
          <p:nvPr/>
        </p:nvSpPr>
        <p:spPr bwMode="auto">
          <a:xfrm>
            <a:off x="5508104" y="6203951"/>
            <a:ext cx="3118482"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fr-FR" sz="1800" dirty="0" smtClean="0"/>
              <a:t>Ширина квантовой ямы, нм</a:t>
            </a:r>
            <a:endParaRPr lang="fr-FR" altLang="fr-FR" sz="1800" dirty="0"/>
          </a:p>
        </p:txBody>
      </p:sp>
      <p:sp>
        <p:nvSpPr>
          <p:cNvPr id="25" name="TextBox 24"/>
          <p:cNvSpPr txBox="1"/>
          <p:nvPr/>
        </p:nvSpPr>
        <p:spPr>
          <a:xfrm rot="16200000">
            <a:off x="2924978" y="3933133"/>
            <a:ext cx="2634054" cy="400110"/>
          </a:xfrm>
          <a:prstGeom prst="rect">
            <a:avLst/>
          </a:prstGeom>
          <a:solidFill>
            <a:srgbClr val="FFFFFF"/>
          </a:solidFill>
        </p:spPr>
        <p:txBody>
          <a:bodyPr wrap="none" rtlCol="0">
            <a:spAutoFit/>
          </a:bodyPr>
          <a:lstStyle/>
          <a:p>
            <a:r>
              <a:rPr lang="ru-RU" sz="2000" dirty="0" smtClean="0"/>
              <a:t>Энергия при </a:t>
            </a:r>
            <a:r>
              <a:rPr lang="en-US" sz="2000" dirty="0" smtClean="0"/>
              <a:t>k = 0, </a:t>
            </a:r>
            <a:r>
              <a:rPr lang="ru-RU" sz="2000" dirty="0" smtClean="0"/>
              <a:t>мэВ</a:t>
            </a:r>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543290" cy="1143000"/>
          </a:xfrm>
        </p:spPr>
        <p:txBody>
          <a:bodyPr>
            <a:normAutofit fontScale="90000"/>
          </a:bodyPr>
          <a:lstStyle/>
          <a:p>
            <a:r>
              <a:rPr lang="ru-RU" dirty="0"/>
              <a:t>Зонная структура в КЯ </a:t>
            </a:r>
            <a:r>
              <a:rPr lang="ru-RU" altLang="en-US">
                <a:sym typeface="+mn-ea"/>
              </a:rPr>
              <a:t>КЯ </a:t>
            </a:r>
            <a:r>
              <a:rPr lang="en-GB" altLang="en-US">
                <a:sym typeface="+mn-ea"/>
              </a:rPr>
              <a:t>HgTe/HgCdTe</a:t>
            </a:r>
            <a:endParaRPr lang="en-US" dirty="0"/>
          </a:p>
        </p:txBody>
      </p:sp>
      <p:pic>
        <p:nvPicPr>
          <p:cNvPr id="4" name="Содержимое 11" descr="QWbands.png"/>
          <p:cNvPicPr>
            <a:picLocks noGrp="1" noChangeAspect="1"/>
          </p:cNvPicPr>
          <p:nvPr>
            <p:ph sz="half"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3959225" y="1439863"/>
            <a:ext cx="5040313" cy="5040312"/>
          </a:xfrm>
          <a:prstGeom prst="rect">
            <a:avLst/>
          </a:prstGeom>
        </p:spPr>
      </p:pic>
      <p:pic>
        <p:nvPicPr>
          <p:cNvPr id="5" name="Содержимое 8" descr="qw4.png"/>
          <p:cNvPicPr>
            <a:picLocks noGrp="1" noChangeAspect="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541536" y="2160588"/>
            <a:ext cx="3454400" cy="3487737"/>
          </a:xfrm>
        </p:spPr>
      </p:pic>
      <p:cxnSp>
        <p:nvCxnSpPr>
          <p:cNvPr id="6" name="Прямая соединительная линия 7"/>
          <p:cNvCxnSpPr/>
          <p:nvPr/>
        </p:nvCxnSpPr>
        <p:spPr>
          <a:xfrm rot="5400000">
            <a:off x="5678488" y="3821113"/>
            <a:ext cx="3786187"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Номер слайда 8"/>
          <p:cNvSpPr>
            <a:spLocks noGrp="1"/>
          </p:cNvSpPr>
          <p:nvPr>
            <p:ph type="sldNum" sz="quarter" idx="12"/>
          </p:nvPr>
        </p:nvSpPr>
        <p:spPr>
          <a:xfrm>
            <a:off x="6553200" y="6356350"/>
            <a:ext cx="2133600" cy="365125"/>
          </a:xfrm>
        </p:spPr>
        <p:txBody>
          <a:bodyPr/>
          <a:lstStyle/>
          <a:p>
            <a:pPr>
              <a:defRPr/>
            </a:pPr>
            <a:fld id="{B488A12E-1E91-448D-A6B0-1DF63F38F0E6}" type="slidenum">
              <a:rPr lang="ru-RU" smtClean="0"/>
              <a:pPr>
                <a:defRPr/>
              </a:pPr>
              <a:t>12</a:t>
            </a:fld>
            <a:endParaRPr lang="ru-RU"/>
          </a:p>
        </p:txBody>
      </p:sp>
      <p:sp>
        <p:nvSpPr>
          <p:cNvPr id="8" name="TextBox 12"/>
          <p:cNvSpPr txBox="1">
            <a:spLocks noChangeArrowheads="1"/>
          </p:cNvSpPr>
          <p:nvPr/>
        </p:nvSpPr>
        <p:spPr bwMode="auto">
          <a:xfrm>
            <a:off x="1824236" y="1643063"/>
            <a:ext cx="9032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2400"/>
              <a:t>HgTe</a:t>
            </a:r>
            <a:endParaRPr lang="ru-RU" altLang="fr-FR" sz="2400"/>
          </a:p>
        </p:txBody>
      </p:sp>
      <p:sp>
        <p:nvSpPr>
          <p:cNvPr id="9" name="TextBox 13"/>
          <p:cNvSpPr txBox="1">
            <a:spLocks noChangeArrowheads="1"/>
          </p:cNvSpPr>
          <p:nvPr/>
        </p:nvSpPr>
        <p:spPr bwMode="auto">
          <a:xfrm>
            <a:off x="2895798" y="1643063"/>
            <a:ext cx="9032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2400"/>
              <a:t>CdTe</a:t>
            </a:r>
            <a:endParaRPr lang="ru-RU" altLang="fr-FR" sz="2400"/>
          </a:p>
        </p:txBody>
      </p:sp>
      <p:sp>
        <p:nvSpPr>
          <p:cNvPr id="10" name="TextBox 14"/>
          <p:cNvSpPr txBox="1">
            <a:spLocks noChangeArrowheads="1"/>
          </p:cNvSpPr>
          <p:nvPr/>
        </p:nvSpPr>
        <p:spPr bwMode="auto">
          <a:xfrm>
            <a:off x="706636" y="1643063"/>
            <a:ext cx="9032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2400"/>
              <a:t>CdTe</a:t>
            </a:r>
            <a:endParaRPr lang="ru-RU" altLang="fr-FR" sz="2400"/>
          </a:p>
        </p:txBody>
      </p:sp>
      <p:sp>
        <p:nvSpPr>
          <p:cNvPr id="11" name="Text Box 11"/>
          <p:cNvSpPr txBox="1">
            <a:spLocks noChangeArrowheads="1"/>
          </p:cNvSpPr>
          <p:nvPr/>
        </p:nvSpPr>
        <p:spPr bwMode="auto">
          <a:xfrm>
            <a:off x="870768" y="4025382"/>
            <a:ext cx="3540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b="1" dirty="0">
                <a:solidFill>
                  <a:srgbClr val="FF0000"/>
                </a:solidFill>
              </a:rPr>
              <a:t>e</a:t>
            </a:r>
          </a:p>
        </p:txBody>
      </p:sp>
      <p:sp>
        <p:nvSpPr>
          <p:cNvPr id="12" name="Text Box 12"/>
          <p:cNvSpPr txBox="1">
            <a:spLocks noChangeArrowheads="1"/>
          </p:cNvSpPr>
          <p:nvPr/>
        </p:nvSpPr>
        <p:spPr bwMode="auto">
          <a:xfrm>
            <a:off x="867153" y="3429000"/>
            <a:ext cx="3698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b="1" dirty="0">
                <a:solidFill>
                  <a:srgbClr val="3333FF"/>
                </a:solidFill>
              </a:rPr>
              <a:t>h</a:t>
            </a:r>
          </a:p>
        </p:txBody>
      </p:sp>
      <p:sp>
        <p:nvSpPr>
          <p:cNvPr id="14" name="Rectangle 12"/>
          <p:cNvSpPr>
            <a:spLocks noChangeArrowheads="1"/>
          </p:cNvSpPr>
          <p:nvPr/>
        </p:nvSpPr>
        <p:spPr bwMode="auto">
          <a:xfrm>
            <a:off x="0" y="6491288"/>
            <a:ext cx="37655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400" dirty="0"/>
              <a:t>Markus </a:t>
            </a:r>
            <a:r>
              <a:rPr lang="fr-FR" altLang="fr-FR" sz="1400" dirty="0" err="1"/>
              <a:t>König</a:t>
            </a:r>
            <a:r>
              <a:rPr lang="fr-FR" altLang="fr-FR" sz="1400" i="1" dirty="0"/>
              <a:t>, et al Science </a:t>
            </a:r>
            <a:r>
              <a:rPr lang="fr-FR" altLang="fr-FR" sz="1400" b="1" dirty="0"/>
              <a:t>318</a:t>
            </a:r>
            <a:r>
              <a:rPr lang="fr-FR" altLang="fr-FR" sz="1400" dirty="0"/>
              <a:t>, 766 (2007);</a:t>
            </a:r>
            <a:endParaRPr lang="fr-FR" altLang="fr-FR" sz="1400" i="1" dirty="0"/>
          </a:p>
        </p:txBody>
      </p:sp>
      <p:grpSp>
        <p:nvGrpSpPr>
          <p:cNvPr id="15" name="Group 14"/>
          <p:cNvGrpSpPr/>
          <p:nvPr/>
        </p:nvGrpSpPr>
        <p:grpSpPr>
          <a:xfrm>
            <a:off x="-59065" y="1619987"/>
            <a:ext cx="4127009" cy="4378225"/>
            <a:chOff x="84951" y="1619987"/>
            <a:chExt cx="4127009" cy="4378225"/>
          </a:xfrm>
        </p:grpSpPr>
        <p:cxnSp>
          <p:nvCxnSpPr>
            <p:cNvPr id="16" name="Straight Arrow Connector 15"/>
            <p:cNvCxnSpPr/>
            <p:nvPr/>
          </p:nvCxnSpPr>
          <p:spPr>
            <a:xfrm>
              <a:off x="504701" y="5996209"/>
              <a:ext cx="3707259" cy="200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04701" y="1619987"/>
              <a:ext cx="1" cy="437622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52161" y="3521770"/>
              <a:ext cx="1074333" cy="400110"/>
            </a:xfrm>
            <a:prstGeom prst="rect">
              <a:avLst/>
            </a:prstGeom>
            <a:noFill/>
          </p:spPr>
          <p:txBody>
            <a:bodyPr wrap="none" rtlCol="0">
              <a:spAutoFit/>
            </a:bodyPr>
            <a:lstStyle/>
            <a:p>
              <a:r>
                <a:rPr lang="ru-RU" sz="2000" dirty="0" smtClean="0"/>
                <a:t>Энергия</a:t>
              </a:r>
              <a:endParaRPr lang="en-US" sz="2000" dirty="0"/>
            </a:p>
          </p:txBody>
        </p:sp>
      </p:grpSp>
      <p:grpSp>
        <p:nvGrpSpPr>
          <p:cNvPr id="20" name="Group 19"/>
          <p:cNvGrpSpPr/>
          <p:nvPr/>
        </p:nvGrpSpPr>
        <p:grpSpPr>
          <a:xfrm>
            <a:off x="1547664" y="5074713"/>
            <a:ext cx="1482401" cy="400110"/>
            <a:chOff x="1547664" y="5074713"/>
            <a:chExt cx="1482401" cy="400110"/>
          </a:xfrm>
        </p:grpSpPr>
        <p:cxnSp>
          <p:nvCxnSpPr>
            <p:cNvPr id="21" name="Straight Arrow Connector 20"/>
            <p:cNvCxnSpPr/>
            <p:nvPr/>
          </p:nvCxnSpPr>
          <p:spPr>
            <a:xfrm>
              <a:off x="1547664" y="5474823"/>
              <a:ext cx="1482401" cy="0"/>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29273" y="5074713"/>
              <a:ext cx="319318" cy="400110"/>
            </a:xfrm>
            <a:prstGeom prst="rect">
              <a:avLst/>
            </a:prstGeom>
            <a:noFill/>
          </p:spPr>
          <p:txBody>
            <a:bodyPr wrap="none" rtlCol="0">
              <a:spAutoFit/>
            </a:bodyPr>
            <a:lstStyle/>
            <a:p>
              <a:r>
                <a:rPr lang="en-US" sz="2000" dirty="0" smtClean="0"/>
                <a:t>d</a:t>
              </a:r>
              <a:endParaRPr lang="en-US" sz="2000" dirty="0"/>
            </a:p>
          </p:txBody>
        </p:sp>
      </p:grpSp>
      <p:sp>
        <p:nvSpPr>
          <p:cNvPr id="23" name="TextBox 22"/>
          <p:cNvSpPr txBox="1"/>
          <p:nvPr/>
        </p:nvSpPr>
        <p:spPr>
          <a:xfrm>
            <a:off x="1179883" y="6024192"/>
            <a:ext cx="2303195" cy="400110"/>
          </a:xfrm>
          <a:prstGeom prst="rect">
            <a:avLst/>
          </a:prstGeom>
          <a:noFill/>
        </p:spPr>
        <p:txBody>
          <a:bodyPr wrap="none" rtlCol="0">
            <a:spAutoFit/>
          </a:bodyPr>
          <a:lstStyle/>
          <a:p>
            <a:r>
              <a:rPr lang="ru-RU" sz="2000" dirty="0" smtClean="0"/>
              <a:t>Направление роста</a:t>
            </a:r>
            <a:endParaRPr lang="en-US" sz="2000" dirty="0"/>
          </a:p>
        </p:txBody>
      </p:sp>
      <p:sp>
        <p:nvSpPr>
          <p:cNvPr id="24" name="ZoneTexte 9"/>
          <p:cNvSpPr txBox="1">
            <a:spLocks noChangeArrowheads="1"/>
          </p:cNvSpPr>
          <p:nvPr/>
        </p:nvSpPr>
        <p:spPr bwMode="auto">
          <a:xfrm>
            <a:off x="5508104" y="6203951"/>
            <a:ext cx="3118482"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fr-FR" sz="1800" dirty="0" smtClean="0"/>
              <a:t>Ширина квантовой ямы, нм</a:t>
            </a:r>
            <a:endParaRPr lang="fr-FR" altLang="fr-FR" sz="1800" dirty="0"/>
          </a:p>
        </p:txBody>
      </p:sp>
      <p:sp>
        <p:nvSpPr>
          <p:cNvPr id="25" name="TextBox 24"/>
          <p:cNvSpPr txBox="1"/>
          <p:nvPr/>
        </p:nvSpPr>
        <p:spPr>
          <a:xfrm rot="16200000">
            <a:off x="2924978" y="3933133"/>
            <a:ext cx="2634054" cy="400110"/>
          </a:xfrm>
          <a:prstGeom prst="rect">
            <a:avLst/>
          </a:prstGeom>
          <a:solidFill>
            <a:srgbClr val="FFFFFF"/>
          </a:solidFill>
        </p:spPr>
        <p:txBody>
          <a:bodyPr wrap="none" rtlCol="0">
            <a:spAutoFit/>
          </a:bodyPr>
          <a:lstStyle/>
          <a:p>
            <a:r>
              <a:rPr lang="ru-RU" sz="2000" dirty="0" smtClean="0"/>
              <a:t>Энергия при </a:t>
            </a:r>
            <a:r>
              <a:rPr lang="en-US" sz="2000" dirty="0" smtClean="0"/>
              <a:t>k = 0, </a:t>
            </a:r>
            <a:r>
              <a:rPr lang="ru-RU" sz="2000" dirty="0" smtClean="0"/>
              <a:t>мэВ</a:t>
            </a:r>
            <a:endParaRPr lang="en-US" sz="2000" dirty="0"/>
          </a:p>
        </p:txBody>
      </p:sp>
      <p:pic>
        <p:nvPicPr>
          <p:cNvPr id="26" name="Замещающее содержимое 3"/>
          <p:cNvPicPr>
            <a:picLocks noChangeAspect="1"/>
          </p:cNvPicPr>
          <p:nvPr/>
        </p:nvPicPr>
        <p:blipFill>
          <a:blip r:embed="rId4" cstate="print"/>
          <a:srcRect l="13032" t="48387" r="3135"/>
          <a:stretch>
            <a:fillRect/>
          </a:stretch>
        </p:blipFill>
        <p:spPr>
          <a:xfrm>
            <a:off x="6228184" y="2060848"/>
            <a:ext cx="2525681" cy="199783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229600" cy="1143000"/>
          </a:xfrm>
        </p:spPr>
        <p:txBody>
          <a:bodyPr/>
          <a:lstStyle/>
          <a:p>
            <a:r>
              <a:rPr lang="ru-RU" dirty="0" smtClean="0"/>
              <a:t>Что тут </a:t>
            </a:r>
            <a:r>
              <a:rPr lang="ru-RU" dirty="0"/>
              <a:t>произошло?</a:t>
            </a:r>
          </a:p>
        </p:txBody>
      </p:sp>
      <p:pic>
        <p:nvPicPr>
          <p:cNvPr id="9" name="Picture 1"/>
          <p:cNvPicPr>
            <a:picLocks noGrp="1" noChangeAspect="1" noChangeArrowheads="1"/>
          </p:cNvPicPr>
          <p:nvPr/>
        </p:nvPicPr>
        <p:blipFill>
          <a:blip r:embed="rId2" cstate="print"/>
          <a:srcRect/>
          <a:stretch>
            <a:fillRect/>
          </a:stretch>
        </p:blipFill>
        <p:spPr bwMode="auto">
          <a:xfrm>
            <a:off x="467544" y="1340768"/>
            <a:ext cx="4464496" cy="3843643"/>
          </a:xfrm>
          <a:prstGeom prst="rect">
            <a:avLst/>
          </a:prstGeom>
          <a:noFill/>
          <a:ln w="9525">
            <a:noFill/>
            <a:miter lim="800000"/>
            <a:headEnd/>
            <a:tailEnd/>
          </a:ln>
          <a:effectLst/>
        </p:spPr>
      </p:pic>
      <p:sp>
        <p:nvSpPr>
          <p:cNvPr id="10" name="Прямоугольник 9"/>
          <p:cNvSpPr/>
          <p:nvPr/>
        </p:nvSpPr>
        <p:spPr>
          <a:xfrm>
            <a:off x="4572000" y="2204864"/>
            <a:ext cx="4572000" cy="3170099"/>
          </a:xfrm>
          <a:prstGeom prst="rect">
            <a:avLst/>
          </a:prstGeom>
        </p:spPr>
        <p:txBody>
          <a:bodyPr>
            <a:spAutoFit/>
          </a:bodyPr>
          <a:lstStyle/>
          <a:p>
            <a:pPr marL="742950" lvl="1" indent="-285750" algn="r">
              <a:buFont typeface="Arial" panose="020B0604020202020204" pitchFamily="34" charset="0"/>
              <a:buChar char="•"/>
            </a:pPr>
            <a:r>
              <a:rPr lang="ru-RU" altLang="en-GB" sz="2000" b="1" dirty="0" smtClean="0">
                <a:solidFill>
                  <a:schemeClr val="accent3">
                    <a:lumMod val="50000"/>
                  </a:schemeClr>
                </a:solidFill>
                <a:sym typeface="+mn-ea"/>
              </a:rPr>
              <a:t>Одномерные</a:t>
            </a:r>
            <a:endParaRPr lang="en-GB" altLang="en-US" sz="2000" b="1" dirty="0" smtClean="0">
              <a:solidFill>
                <a:schemeClr val="accent3">
                  <a:lumMod val="50000"/>
                </a:schemeClr>
              </a:solidFill>
            </a:endParaRPr>
          </a:p>
          <a:p>
            <a:pPr marL="285750" indent="-285750" algn="r">
              <a:buFont typeface="Arial" panose="020B0604020202020204" pitchFamily="34" charset="0"/>
              <a:buChar char="•"/>
            </a:pPr>
            <a:endParaRPr lang="en-GB" altLang="en-US" sz="2000" b="1" dirty="0" smtClean="0">
              <a:solidFill>
                <a:srgbClr val="C00000"/>
              </a:solidFill>
            </a:endParaRPr>
          </a:p>
          <a:p>
            <a:pPr marL="742950" lvl="1" indent="-285750" algn="r">
              <a:buFont typeface="Arial" panose="020B0604020202020204" pitchFamily="34" charset="0"/>
              <a:buChar char="•"/>
            </a:pPr>
            <a:r>
              <a:rPr lang="ru-RU" altLang="en-GB" sz="2000" b="1" dirty="0" err="1" smtClean="0">
                <a:solidFill>
                  <a:schemeClr val="accent3">
                    <a:lumMod val="50000"/>
                  </a:schemeClr>
                </a:solidFill>
                <a:sym typeface="+mn-ea"/>
              </a:rPr>
              <a:t>Спин-поляризованные</a:t>
            </a:r>
            <a:endParaRPr lang="ru-RU" altLang="en-GB" sz="2000" b="1" dirty="0" smtClean="0">
              <a:solidFill>
                <a:schemeClr val="accent3">
                  <a:lumMod val="50000"/>
                </a:schemeClr>
              </a:solidFill>
              <a:sym typeface="+mn-ea"/>
            </a:endParaRPr>
          </a:p>
          <a:p>
            <a:pPr marL="742950" lvl="1" indent="-285750" algn="r">
              <a:buFont typeface="Arial" panose="020B0604020202020204" pitchFamily="34" charset="0"/>
              <a:buChar char="•"/>
            </a:pPr>
            <a:endParaRPr lang="en-GB" altLang="en-US" sz="2000" b="1" dirty="0" smtClean="0">
              <a:solidFill>
                <a:srgbClr val="C00000"/>
              </a:solidFill>
            </a:endParaRPr>
          </a:p>
          <a:p>
            <a:pPr marL="742950" lvl="1" indent="-285750" algn="r">
              <a:buFont typeface="Arial" panose="020B0604020202020204" pitchFamily="34" charset="0"/>
              <a:buChar char="•"/>
            </a:pPr>
            <a:r>
              <a:rPr lang="ru-RU" altLang="en-GB" sz="2000" b="1" dirty="0" err="1" smtClean="0">
                <a:sym typeface="+mn-ea"/>
              </a:rPr>
              <a:t>Бездиссипативные</a:t>
            </a:r>
            <a:r>
              <a:rPr lang="ru-RU" altLang="en-GB" sz="2000" b="1" dirty="0" smtClean="0">
                <a:solidFill>
                  <a:srgbClr val="C00000"/>
                </a:solidFill>
                <a:sym typeface="+mn-ea"/>
              </a:rPr>
              <a:t>*</a:t>
            </a:r>
          </a:p>
          <a:p>
            <a:pPr marL="742950" lvl="1" indent="-285750" algn="r">
              <a:buFont typeface="Arial" panose="020B0604020202020204" pitchFamily="34" charset="0"/>
              <a:buChar char="•"/>
            </a:pPr>
            <a:endParaRPr lang="ru-RU" altLang="en-US" sz="2000" b="1" dirty="0" smtClean="0">
              <a:solidFill>
                <a:srgbClr val="C00000"/>
              </a:solidFill>
              <a:sym typeface="+mn-ea"/>
            </a:endParaRPr>
          </a:p>
          <a:p>
            <a:pPr marL="742950" lvl="1" indent="-285750" algn="r">
              <a:buFont typeface="Arial" panose="020B0604020202020204" pitchFamily="34" charset="0"/>
              <a:buChar char="•"/>
            </a:pPr>
            <a:r>
              <a:rPr lang="ru-RU" altLang="en-US" sz="2000" b="1" dirty="0" err="1" smtClean="0">
                <a:solidFill>
                  <a:srgbClr val="C00000"/>
                </a:solidFill>
                <a:sym typeface="+mn-ea"/>
              </a:rPr>
              <a:t>Топологически</a:t>
            </a:r>
            <a:r>
              <a:rPr lang="ru-RU" altLang="en-US" sz="2000" b="1" dirty="0" smtClean="0">
                <a:solidFill>
                  <a:srgbClr val="C00000"/>
                </a:solidFill>
                <a:sym typeface="+mn-ea"/>
              </a:rPr>
              <a:t> защищенные</a:t>
            </a:r>
          </a:p>
          <a:p>
            <a:pPr marL="742950" lvl="1" indent="-285750" algn="r">
              <a:buFont typeface="Arial" panose="020B0604020202020204" pitchFamily="34" charset="0"/>
              <a:buChar char="•"/>
            </a:pPr>
            <a:endParaRPr lang="ru-RU" altLang="en-US" sz="2000" b="1" dirty="0" smtClean="0">
              <a:solidFill>
                <a:srgbClr val="C00000"/>
              </a:solidFill>
              <a:sym typeface="+mn-ea"/>
            </a:endParaRPr>
          </a:p>
          <a:p>
            <a:pPr marL="742950" lvl="1" indent="-285750" algn="r">
              <a:buFont typeface="Arial" panose="020B0604020202020204" pitchFamily="34" charset="0"/>
              <a:buChar char="•"/>
            </a:pPr>
            <a:r>
              <a:rPr lang="ru-RU" altLang="en-US" sz="2000" b="1" dirty="0" smtClean="0">
                <a:solidFill>
                  <a:srgbClr val="C00000"/>
                </a:solidFill>
                <a:sym typeface="+mn-ea"/>
              </a:rPr>
              <a:t>Связь с инверсией зонной структуры</a:t>
            </a:r>
            <a:endParaRPr lang="en-GB" altLang="en-US" sz="2000" b="1" dirty="0">
              <a:solidFill>
                <a:srgbClr val="C00000"/>
              </a:solidFill>
            </a:endParaRPr>
          </a:p>
        </p:txBody>
      </p:sp>
      <p:pic>
        <p:nvPicPr>
          <p:cNvPr id="11" name="Picture 1"/>
          <p:cNvPicPr>
            <a:picLocks noGrp="1" noChangeAspect="1" noChangeArrowheads="1"/>
          </p:cNvPicPr>
          <p:nvPr>
            <p:ph idx="1"/>
          </p:nvPr>
        </p:nvPicPr>
        <p:blipFill>
          <a:blip r:embed="rId3" cstate="print"/>
          <a:srcRect/>
          <a:stretch>
            <a:fillRect/>
          </a:stretch>
        </p:blipFill>
        <p:spPr bwMode="auto">
          <a:xfrm>
            <a:off x="2267744" y="5006920"/>
            <a:ext cx="1944216" cy="1851080"/>
          </a:xfrm>
          <a:prstGeom prst="rect">
            <a:avLst/>
          </a:prstGeom>
          <a:noFill/>
          <a:ln w="9525">
            <a:noFill/>
            <a:miter lim="800000"/>
            <a:headEnd/>
            <a:tailEnd/>
          </a:ln>
        </p:spPr>
      </p:pic>
      <p:sp>
        <p:nvSpPr>
          <p:cNvPr id="12" name="TextBox 11"/>
          <p:cNvSpPr txBox="1"/>
          <p:nvPr/>
        </p:nvSpPr>
        <p:spPr>
          <a:xfrm>
            <a:off x="251520" y="5373216"/>
            <a:ext cx="3312368" cy="646331"/>
          </a:xfrm>
          <a:prstGeom prst="rect">
            <a:avLst/>
          </a:prstGeom>
          <a:noFill/>
        </p:spPr>
        <p:txBody>
          <a:bodyPr wrap="square" rtlCol="0">
            <a:spAutoFit/>
          </a:bodyPr>
          <a:lstStyle/>
          <a:p>
            <a:r>
              <a:rPr lang="ru-RU" dirty="0" smtClean="0"/>
              <a:t>Деструктивная</a:t>
            </a:r>
          </a:p>
          <a:p>
            <a:r>
              <a:rPr lang="ru-RU" dirty="0" smtClean="0"/>
              <a:t>интерференция</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4" name="Замещающее содержимое 3"/>
          <p:cNvPicPr>
            <a:picLocks noChangeAspect="1"/>
          </p:cNvPicPr>
          <p:nvPr/>
        </p:nvPicPr>
        <p:blipFill>
          <a:blip r:embed="rId2" cstate="print"/>
          <a:srcRect l="13032" b="50126"/>
          <a:stretch>
            <a:fillRect/>
          </a:stretch>
        </p:blipFill>
        <p:spPr>
          <a:xfrm>
            <a:off x="539552" y="2420888"/>
            <a:ext cx="4104456" cy="3024512"/>
          </a:xfrm>
          <a:prstGeom prst="rect">
            <a:avLst/>
          </a:prstGeom>
        </p:spPr>
      </p:pic>
      <p:pic>
        <p:nvPicPr>
          <p:cNvPr id="5" name="Замещающее содержимое 3"/>
          <p:cNvPicPr>
            <a:picLocks noChangeAspect="1"/>
          </p:cNvPicPr>
          <p:nvPr/>
        </p:nvPicPr>
        <p:blipFill>
          <a:blip r:embed="rId2" cstate="print"/>
          <a:srcRect l="13032" t="48387" r="3135"/>
          <a:stretch>
            <a:fillRect/>
          </a:stretch>
        </p:blipFill>
        <p:spPr>
          <a:xfrm>
            <a:off x="4716016" y="2204864"/>
            <a:ext cx="4104456" cy="324665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lvl="1" algn="ctr" rtl="0">
              <a:spcBef>
                <a:spcPct val="0"/>
              </a:spcBef>
            </a:pPr>
            <a:r>
              <a:rPr lang="ru-RU" altLang="en-US" sz="2800" b="1" dirty="0" smtClean="0">
                <a:solidFill>
                  <a:schemeClr val="tx1"/>
                </a:solidFill>
                <a:sym typeface="+mn-ea"/>
              </a:rPr>
              <a:t>Связь с инверсией зонной структуры</a:t>
            </a:r>
            <a:endParaRPr lang="ru-RU" sz="2400" dirty="0">
              <a:solidFill>
                <a:schemeClr val="tx1"/>
              </a:solidFill>
            </a:endParaRPr>
          </a:p>
        </p:txBody>
      </p:sp>
      <p:pic>
        <p:nvPicPr>
          <p:cNvPr id="4" name="Замещающее содержимое 3"/>
          <p:cNvPicPr>
            <a:picLocks noChangeAspect="1"/>
          </p:cNvPicPr>
          <p:nvPr/>
        </p:nvPicPr>
        <p:blipFill>
          <a:blip r:embed="rId2" cstate="print"/>
          <a:srcRect l="13032" b="50126"/>
          <a:stretch>
            <a:fillRect/>
          </a:stretch>
        </p:blipFill>
        <p:spPr>
          <a:xfrm>
            <a:off x="539552" y="2420888"/>
            <a:ext cx="4104456" cy="3024512"/>
          </a:xfrm>
          <a:prstGeom prst="rect">
            <a:avLst/>
          </a:prstGeom>
        </p:spPr>
      </p:pic>
      <p:pic>
        <p:nvPicPr>
          <p:cNvPr id="5" name="Замещающее содержимое 3"/>
          <p:cNvPicPr>
            <a:picLocks noChangeAspect="1"/>
          </p:cNvPicPr>
          <p:nvPr/>
        </p:nvPicPr>
        <p:blipFill>
          <a:blip r:embed="rId2" cstate="print"/>
          <a:srcRect l="13032" t="48387" r="3135"/>
          <a:stretch>
            <a:fillRect/>
          </a:stretch>
        </p:blipFill>
        <p:spPr>
          <a:xfrm>
            <a:off x="4716016" y="2204864"/>
            <a:ext cx="4104456" cy="3246654"/>
          </a:xfrm>
          <a:prstGeom prst="rect">
            <a:avLst/>
          </a:prstGeom>
        </p:spPr>
      </p:pic>
      <p:sp>
        <p:nvSpPr>
          <p:cNvPr id="6" name="TextBox 5"/>
          <p:cNvSpPr txBox="1"/>
          <p:nvPr/>
        </p:nvSpPr>
        <p:spPr>
          <a:xfrm>
            <a:off x="2699792" y="2780928"/>
            <a:ext cx="288032" cy="369332"/>
          </a:xfrm>
          <a:prstGeom prst="rect">
            <a:avLst/>
          </a:prstGeom>
          <a:solidFill>
            <a:schemeClr val="bg1"/>
          </a:solidFill>
        </p:spPr>
        <p:txBody>
          <a:bodyPr wrap="square" rtlCol="0">
            <a:spAutoFit/>
          </a:bodyPr>
          <a:lstStyle/>
          <a:p>
            <a:r>
              <a:rPr lang="en-US" dirty="0" smtClean="0"/>
              <a:t>S</a:t>
            </a:r>
            <a:endParaRPr lang="ru-RU" dirty="0"/>
          </a:p>
        </p:txBody>
      </p:sp>
      <p:sp>
        <p:nvSpPr>
          <p:cNvPr id="7" name="TextBox 6"/>
          <p:cNvSpPr txBox="1"/>
          <p:nvPr/>
        </p:nvSpPr>
        <p:spPr>
          <a:xfrm>
            <a:off x="7092280" y="3789040"/>
            <a:ext cx="288032" cy="369332"/>
          </a:xfrm>
          <a:prstGeom prst="rect">
            <a:avLst/>
          </a:prstGeom>
          <a:solidFill>
            <a:schemeClr val="bg1"/>
          </a:solidFill>
        </p:spPr>
        <p:txBody>
          <a:bodyPr wrap="square" rtlCol="0">
            <a:spAutoFit/>
          </a:bodyPr>
          <a:lstStyle/>
          <a:p>
            <a:r>
              <a:rPr lang="en-US" dirty="0" smtClean="0"/>
              <a:t>S</a:t>
            </a:r>
            <a:endParaRPr lang="ru-RU" dirty="0"/>
          </a:p>
        </p:txBody>
      </p:sp>
      <p:sp>
        <p:nvSpPr>
          <p:cNvPr id="8" name="TextBox 7"/>
          <p:cNvSpPr txBox="1"/>
          <p:nvPr/>
        </p:nvSpPr>
        <p:spPr>
          <a:xfrm>
            <a:off x="7020272" y="2564904"/>
            <a:ext cx="288032" cy="369332"/>
          </a:xfrm>
          <a:prstGeom prst="rect">
            <a:avLst/>
          </a:prstGeom>
          <a:solidFill>
            <a:schemeClr val="bg1"/>
          </a:solidFill>
        </p:spPr>
        <p:txBody>
          <a:bodyPr wrap="square" rtlCol="0">
            <a:spAutoFit/>
          </a:bodyPr>
          <a:lstStyle/>
          <a:p>
            <a:r>
              <a:rPr lang="en-US" dirty="0" smtClean="0"/>
              <a:t>P</a:t>
            </a:r>
            <a:endParaRPr lang="ru-RU" dirty="0"/>
          </a:p>
        </p:txBody>
      </p:sp>
      <p:sp>
        <p:nvSpPr>
          <p:cNvPr id="9" name="TextBox 8"/>
          <p:cNvSpPr txBox="1"/>
          <p:nvPr/>
        </p:nvSpPr>
        <p:spPr>
          <a:xfrm>
            <a:off x="2771800" y="4149080"/>
            <a:ext cx="288032" cy="369332"/>
          </a:xfrm>
          <a:prstGeom prst="rect">
            <a:avLst/>
          </a:prstGeom>
          <a:solidFill>
            <a:schemeClr val="bg1"/>
          </a:solidFill>
        </p:spPr>
        <p:txBody>
          <a:bodyPr wrap="square" rtlCol="0">
            <a:spAutoFit/>
          </a:bodyPr>
          <a:lstStyle/>
          <a:p>
            <a:r>
              <a:rPr lang="en-US" dirty="0" smtClean="0"/>
              <a:t>P</a:t>
            </a:r>
            <a:endParaRPr lang="ru-RU" dirty="0"/>
          </a:p>
        </p:txBody>
      </p:sp>
      <p:cxnSp>
        <p:nvCxnSpPr>
          <p:cNvPr id="11" name="Прямая соединительная линия 10"/>
          <p:cNvCxnSpPr/>
          <p:nvPr/>
        </p:nvCxnSpPr>
        <p:spPr>
          <a:xfrm>
            <a:off x="2915816" y="3501008"/>
            <a:ext cx="4392488" cy="144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H="1">
            <a:off x="2915816" y="3212976"/>
            <a:ext cx="4320480" cy="64807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Полилиния 16"/>
          <p:cNvSpPr/>
          <p:nvPr/>
        </p:nvSpPr>
        <p:spPr>
          <a:xfrm>
            <a:off x="1547664" y="5445224"/>
            <a:ext cx="7399012" cy="1156308"/>
          </a:xfrm>
          <a:custGeom>
            <a:avLst/>
            <a:gdLst>
              <a:gd name="connsiteX0" fmla="*/ 0 w 6822948"/>
              <a:gd name="connsiteY0" fmla="*/ 161544 h 1115568"/>
              <a:gd name="connsiteX1" fmla="*/ 2221992 w 6822948"/>
              <a:gd name="connsiteY1" fmla="*/ 134112 h 1115568"/>
              <a:gd name="connsiteX2" fmla="*/ 3593592 w 6822948"/>
              <a:gd name="connsiteY2" fmla="*/ 966216 h 1115568"/>
              <a:gd name="connsiteX3" fmla="*/ 6300216 w 6822948"/>
              <a:gd name="connsiteY3" fmla="*/ 1030224 h 1115568"/>
              <a:gd name="connsiteX4" fmla="*/ 6729984 w 6822948"/>
              <a:gd name="connsiteY4" fmla="*/ 1030224 h 1115568"/>
              <a:gd name="connsiteX0" fmla="*/ 0 w 7399012"/>
              <a:gd name="connsiteY0" fmla="*/ 80772 h 1196340"/>
              <a:gd name="connsiteX1" fmla="*/ 2798056 w 7399012"/>
              <a:gd name="connsiteY1" fmla="*/ 214884 h 1196340"/>
              <a:gd name="connsiteX2" fmla="*/ 4169656 w 7399012"/>
              <a:gd name="connsiteY2" fmla="*/ 1046988 h 1196340"/>
              <a:gd name="connsiteX3" fmla="*/ 6876280 w 7399012"/>
              <a:gd name="connsiteY3" fmla="*/ 1110996 h 1196340"/>
              <a:gd name="connsiteX4" fmla="*/ 7306048 w 7399012"/>
              <a:gd name="connsiteY4" fmla="*/ 1110996 h 1196340"/>
              <a:gd name="connsiteX0" fmla="*/ 0 w 7399012"/>
              <a:gd name="connsiteY0" fmla="*/ 40740 h 1156308"/>
              <a:gd name="connsiteX1" fmla="*/ 2798056 w 7399012"/>
              <a:gd name="connsiteY1" fmla="*/ 174852 h 1156308"/>
              <a:gd name="connsiteX2" fmla="*/ 4169656 w 7399012"/>
              <a:gd name="connsiteY2" fmla="*/ 1006956 h 1156308"/>
              <a:gd name="connsiteX3" fmla="*/ 6876280 w 7399012"/>
              <a:gd name="connsiteY3" fmla="*/ 1070964 h 1156308"/>
              <a:gd name="connsiteX4" fmla="*/ 7306048 w 7399012"/>
              <a:gd name="connsiteY4" fmla="*/ 1070964 h 1156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9012" h="1156308">
                <a:moveTo>
                  <a:pt x="0" y="40740"/>
                </a:moveTo>
                <a:cubicBezTo>
                  <a:pt x="856066" y="0"/>
                  <a:pt x="2103113" y="13816"/>
                  <a:pt x="2798056" y="174852"/>
                </a:cubicBezTo>
                <a:cubicBezTo>
                  <a:pt x="3492999" y="335888"/>
                  <a:pt x="3489952" y="857604"/>
                  <a:pt x="4169656" y="1006956"/>
                </a:cubicBezTo>
                <a:cubicBezTo>
                  <a:pt x="4849360" y="1156308"/>
                  <a:pt x="6353548" y="1060296"/>
                  <a:pt x="6876280" y="1070964"/>
                </a:cubicBezTo>
                <a:cubicBezTo>
                  <a:pt x="7399012" y="1081632"/>
                  <a:pt x="7352530" y="1076298"/>
                  <a:pt x="7306048" y="1070964"/>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8" name="TextBox 17"/>
          <p:cNvSpPr txBox="1"/>
          <p:nvPr/>
        </p:nvSpPr>
        <p:spPr>
          <a:xfrm>
            <a:off x="6084168" y="5877272"/>
            <a:ext cx="1296144" cy="369332"/>
          </a:xfrm>
          <a:prstGeom prst="rect">
            <a:avLst/>
          </a:prstGeom>
          <a:noFill/>
        </p:spPr>
        <p:txBody>
          <a:bodyPr wrap="square" rtlCol="0">
            <a:spAutoFit/>
          </a:bodyPr>
          <a:lstStyle/>
          <a:p>
            <a:r>
              <a:rPr lang="en-US" dirty="0" err="1" smtClean="0"/>
              <a:t>HgTe</a:t>
            </a:r>
            <a:endParaRPr lang="ru-RU" dirty="0"/>
          </a:p>
        </p:txBody>
      </p:sp>
      <p:sp>
        <p:nvSpPr>
          <p:cNvPr id="19" name="TextBox 18"/>
          <p:cNvSpPr txBox="1"/>
          <p:nvPr/>
        </p:nvSpPr>
        <p:spPr>
          <a:xfrm>
            <a:off x="2555776" y="5949280"/>
            <a:ext cx="1296144" cy="369332"/>
          </a:xfrm>
          <a:prstGeom prst="rect">
            <a:avLst/>
          </a:prstGeom>
          <a:noFill/>
        </p:spPr>
        <p:txBody>
          <a:bodyPr wrap="square" rtlCol="0">
            <a:spAutoFit/>
          </a:bodyPr>
          <a:lstStyle/>
          <a:p>
            <a:r>
              <a:rPr lang="en-US" dirty="0" err="1" smtClean="0"/>
              <a:t>CdHgTe</a:t>
            </a:r>
            <a:endParaRPr lang="ru-RU" dirty="0"/>
          </a:p>
        </p:txBody>
      </p:sp>
      <p:sp>
        <p:nvSpPr>
          <p:cNvPr id="20" name="TextBox 19"/>
          <p:cNvSpPr txBox="1"/>
          <p:nvPr/>
        </p:nvSpPr>
        <p:spPr>
          <a:xfrm>
            <a:off x="2483768" y="1340768"/>
            <a:ext cx="3816424" cy="646331"/>
          </a:xfrm>
          <a:prstGeom prst="rect">
            <a:avLst/>
          </a:prstGeom>
          <a:noFill/>
        </p:spPr>
        <p:txBody>
          <a:bodyPr wrap="square" rtlCol="0">
            <a:spAutoFit/>
          </a:bodyPr>
          <a:lstStyle/>
          <a:p>
            <a:r>
              <a:rPr lang="ru-RU" dirty="0" smtClean="0"/>
              <a:t>Невозможно «плавно» перевести один тип структуры в другой</a:t>
            </a:r>
            <a:endParaRPr lang="ru-RU" dirty="0"/>
          </a:p>
        </p:txBody>
      </p:sp>
      <p:sp>
        <p:nvSpPr>
          <p:cNvPr id="21" name="TextBox 20"/>
          <p:cNvSpPr txBox="1"/>
          <p:nvPr/>
        </p:nvSpPr>
        <p:spPr>
          <a:xfrm>
            <a:off x="4716016" y="6488668"/>
            <a:ext cx="504056" cy="369332"/>
          </a:xfrm>
          <a:prstGeom prst="rect">
            <a:avLst/>
          </a:prstGeom>
          <a:noFill/>
        </p:spPr>
        <p:txBody>
          <a:bodyPr wrap="square" rtlCol="0">
            <a:spAutoFit/>
          </a:bodyPr>
          <a:lstStyle/>
          <a:p>
            <a:r>
              <a:rPr lang="en-US" dirty="0" smtClean="0"/>
              <a:t>x</a:t>
            </a: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Топологическая «защищенность»</a:t>
            </a:r>
            <a:endParaRPr lang="ru-RU" dirty="0"/>
          </a:p>
        </p:txBody>
      </p:sp>
      <p:pic>
        <p:nvPicPr>
          <p:cNvPr id="4" name="Picture 3" descr="C:\Users\Zver\Downloads\unnamed.jpg"/>
          <p:cNvPicPr>
            <a:picLocks noChangeAspect="1" noChangeArrowheads="1"/>
          </p:cNvPicPr>
          <p:nvPr/>
        </p:nvPicPr>
        <p:blipFill>
          <a:blip r:embed="rId3" cstate="print"/>
          <a:srcRect/>
          <a:stretch>
            <a:fillRect/>
          </a:stretch>
        </p:blipFill>
        <p:spPr bwMode="auto">
          <a:xfrm>
            <a:off x="5580112" y="2204864"/>
            <a:ext cx="3172718" cy="3172718"/>
          </a:xfrm>
          <a:prstGeom prst="rect">
            <a:avLst/>
          </a:prstGeom>
          <a:noFill/>
          <a:ln>
            <a:solidFill>
              <a:schemeClr val="tx1"/>
            </a:solidFill>
          </a:ln>
        </p:spPr>
      </p:pic>
      <p:sp>
        <p:nvSpPr>
          <p:cNvPr id="5" name="TextBox 4"/>
          <p:cNvSpPr txBox="1"/>
          <p:nvPr/>
        </p:nvSpPr>
        <p:spPr>
          <a:xfrm>
            <a:off x="323528" y="4437112"/>
            <a:ext cx="4320480" cy="1477328"/>
          </a:xfrm>
          <a:prstGeom prst="rect">
            <a:avLst/>
          </a:prstGeom>
          <a:noFill/>
        </p:spPr>
        <p:txBody>
          <a:bodyPr wrap="square" rtlCol="0">
            <a:spAutoFit/>
          </a:bodyPr>
          <a:lstStyle/>
          <a:p>
            <a:pPr algn="just"/>
            <a:r>
              <a:rPr lang="ru-RU" u="sng" dirty="0" smtClean="0"/>
              <a:t>Небольшие возмущения Гамильтониана системы, которые не приводят к разрушению симметрии обращения времени не приводят так же и к разрушению краевых состояний</a:t>
            </a:r>
            <a:endParaRPr lang="ru-RU" u="sng" dirty="0"/>
          </a:p>
        </p:txBody>
      </p:sp>
      <p:graphicFrame>
        <p:nvGraphicFramePr>
          <p:cNvPr id="86018" name="Object 2"/>
          <p:cNvGraphicFramePr>
            <a:graphicFrameLocks noChangeAspect="1"/>
          </p:cNvGraphicFramePr>
          <p:nvPr/>
        </p:nvGraphicFramePr>
        <p:xfrm>
          <a:off x="395536" y="2060848"/>
          <a:ext cx="3613150" cy="828675"/>
        </p:xfrm>
        <a:graphic>
          <a:graphicData uri="http://schemas.openxmlformats.org/presentationml/2006/ole">
            <p:oleObj spid="_x0000_s86018" name="Формула" r:id="rId4" imgW="2006280" imgH="457200" progId="Equation.3">
              <p:embed/>
            </p:oleObj>
          </a:graphicData>
        </a:graphic>
      </p:graphicFrame>
      <p:graphicFrame>
        <p:nvGraphicFramePr>
          <p:cNvPr id="86019" name="Object 3"/>
          <p:cNvGraphicFramePr>
            <a:graphicFrameLocks noChangeAspect="1"/>
          </p:cNvGraphicFramePr>
          <p:nvPr/>
        </p:nvGraphicFramePr>
        <p:xfrm>
          <a:off x="251520" y="2996952"/>
          <a:ext cx="5341937" cy="863600"/>
        </p:xfrm>
        <a:graphic>
          <a:graphicData uri="http://schemas.openxmlformats.org/presentationml/2006/ole">
            <p:oleObj spid="_x0000_s86019" name="Формула" r:id="rId5" imgW="3162300" imgH="508000" progId="Equation.3">
              <p:embed/>
            </p:oleObj>
          </a:graphicData>
        </a:graphic>
      </p:graphicFrame>
      <p:sp>
        <p:nvSpPr>
          <p:cNvPr id="10" name="Прямоугольник 9"/>
          <p:cNvSpPr/>
          <p:nvPr/>
        </p:nvSpPr>
        <p:spPr>
          <a:xfrm>
            <a:off x="1979712" y="1412776"/>
            <a:ext cx="1263487" cy="369332"/>
          </a:xfrm>
          <a:prstGeom prst="rect">
            <a:avLst/>
          </a:prstGeom>
        </p:spPr>
        <p:txBody>
          <a:bodyPr wrap="none">
            <a:spAutoFit/>
          </a:bodyPr>
          <a:lstStyle/>
          <a:p>
            <a:r>
              <a:rPr lang="en-US" altLang="ru-RU" dirty="0" smtClean="0">
                <a:latin typeface="Calibri" pitchFamily="34" charset="0"/>
              </a:rPr>
              <a:t>BHZ model </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dirty="0" err="1" smtClean="0"/>
              <a:t>Обощение</a:t>
            </a:r>
            <a:r>
              <a:rPr lang="ru-RU" dirty="0" smtClean="0"/>
              <a:t> на трехмерный случай</a:t>
            </a:r>
            <a:endParaRPr lang="ru-RU" dirty="0"/>
          </a:p>
        </p:txBody>
      </p:sp>
      <p:pic>
        <p:nvPicPr>
          <p:cNvPr id="4" name="Замещающее содержимое 3"/>
          <p:cNvPicPr>
            <a:picLocks noGrp="1" noChangeAspect="1"/>
          </p:cNvPicPr>
          <p:nvPr>
            <p:ph idx="1"/>
          </p:nvPr>
        </p:nvPicPr>
        <p:blipFill>
          <a:blip r:embed="rId2" cstate="print"/>
          <a:stretch>
            <a:fillRect/>
          </a:stretch>
        </p:blipFill>
        <p:spPr>
          <a:xfrm>
            <a:off x="4139952" y="1738471"/>
            <a:ext cx="2296175" cy="5119529"/>
          </a:xfrm>
          <a:prstGeom prst="rect">
            <a:avLst/>
          </a:prstGeom>
        </p:spPr>
      </p:pic>
      <p:sp>
        <p:nvSpPr>
          <p:cNvPr id="6" name="Текстовое поле 5"/>
          <p:cNvSpPr txBox="1"/>
          <p:nvPr/>
        </p:nvSpPr>
        <p:spPr>
          <a:xfrm>
            <a:off x="335280" y="1691005"/>
            <a:ext cx="3961130" cy="5324535"/>
          </a:xfrm>
          <a:prstGeom prst="rect">
            <a:avLst/>
          </a:prstGeom>
          <a:noFill/>
        </p:spPr>
        <p:txBody>
          <a:bodyPr wrap="square" rtlCol="0">
            <a:spAutoFit/>
          </a:bodyPr>
          <a:lstStyle/>
          <a:p>
            <a:pPr marL="285750" indent="-285750">
              <a:buFont typeface="Arial" panose="020B0604020202020204" pitchFamily="34" charset="0"/>
              <a:buChar char="•"/>
            </a:pPr>
            <a:r>
              <a:rPr lang="ru-RU" altLang="en-US" sz="2000" dirty="0"/>
              <a:t>Аналог двумерного </a:t>
            </a:r>
            <a:r>
              <a:rPr lang="ru-RU" altLang="en-US" sz="2000" dirty="0" smtClean="0"/>
              <a:t>ТИ</a:t>
            </a:r>
            <a:endParaRPr lang="en-US" altLang="en-US" sz="2000" dirty="0" smtClean="0"/>
          </a:p>
          <a:p>
            <a:pPr marL="285750" indent="-285750">
              <a:buFont typeface="Arial" panose="020B0604020202020204" pitchFamily="34" charset="0"/>
              <a:buChar char="•"/>
            </a:pPr>
            <a:endParaRPr lang="ru-RU" altLang="en-US" sz="2000" dirty="0"/>
          </a:p>
          <a:p>
            <a:pPr marL="285750" indent="-285750">
              <a:buFont typeface="Arial" panose="020B0604020202020204" pitchFamily="34" charset="0"/>
              <a:buChar char="•"/>
            </a:pPr>
            <a:r>
              <a:rPr lang="ru-RU" altLang="en-US" sz="2000" dirty="0"/>
              <a:t>Существует без магнитного </a:t>
            </a:r>
            <a:r>
              <a:rPr lang="ru-RU" altLang="en-US" sz="2000" dirty="0" smtClean="0"/>
              <a:t>поля</a:t>
            </a:r>
            <a:endParaRPr lang="en-US" altLang="en-US" sz="2000" dirty="0" smtClean="0"/>
          </a:p>
          <a:p>
            <a:pPr marL="285750" indent="-285750">
              <a:buFont typeface="Arial" panose="020B0604020202020204" pitchFamily="34" charset="0"/>
              <a:buChar char="•"/>
            </a:pPr>
            <a:endParaRPr lang="ru-RU" altLang="en-US" sz="2000" dirty="0"/>
          </a:p>
          <a:p>
            <a:pPr marL="285750" indent="-285750">
              <a:buFont typeface="Arial" panose="020B0604020202020204" pitchFamily="34" charset="0"/>
              <a:buChar char="•"/>
            </a:pPr>
            <a:r>
              <a:rPr lang="ru-RU" altLang="en-US" sz="2000" dirty="0"/>
              <a:t>Реализуется </a:t>
            </a:r>
            <a:r>
              <a:rPr lang="ru-RU" altLang="en-US" sz="2000" dirty="0" smtClean="0"/>
              <a:t>в пленках </a:t>
            </a:r>
            <a:r>
              <a:rPr lang="en-US" sz="2000" dirty="0" err="1" smtClean="0"/>
              <a:t>HgTe</a:t>
            </a:r>
            <a:r>
              <a:rPr lang="en-US" sz="2000" dirty="0" smtClean="0"/>
              <a:t>, Bi1</a:t>
            </a:r>
            <a:r>
              <a:rPr lang="ru-RU" sz="2000" dirty="0" smtClean="0"/>
              <a:t>-</a:t>
            </a:r>
            <a:r>
              <a:rPr lang="en-US" sz="2000" dirty="0" err="1" smtClean="0"/>
              <a:t>xSbx</a:t>
            </a:r>
            <a:r>
              <a:rPr lang="en-US" sz="2000" dirty="0" smtClean="0"/>
              <a:t>, Bi2Se3, Bi2Te3,</a:t>
            </a:r>
            <a:r>
              <a:rPr lang="ru-RU" sz="2000" dirty="0" smtClean="0"/>
              <a:t> </a:t>
            </a:r>
            <a:r>
              <a:rPr lang="en-US" sz="2000" dirty="0" smtClean="0"/>
              <a:t>Sb2Te3</a:t>
            </a:r>
            <a:r>
              <a:rPr lang="ru-RU" sz="2000" dirty="0" smtClean="0"/>
              <a:t>,</a:t>
            </a:r>
            <a:r>
              <a:rPr lang="en-US" sz="2000" dirty="0" smtClean="0"/>
              <a:t> </a:t>
            </a:r>
            <a:r>
              <a:rPr lang="en-US" sz="2000" dirty="0" err="1" smtClean="0"/>
              <a:t>PbSnTe</a:t>
            </a:r>
            <a:r>
              <a:rPr lang="ru-RU" sz="2000" dirty="0" smtClean="0"/>
              <a:t> </a:t>
            </a:r>
          </a:p>
          <a:p>
            <a:pPr marL="285750" indent="-285750">
              <a:buFont typeface="Arial" panose="020B0604020202020204" pitchFamily="34" charset="0"/>
              <a:buChar char="•"/>
            </a:pPr>
            <a:r>
              <a:rPr lang="en-US" sz="2000" dirty="0" smtClean="0"/>
              <a:t/>
            </a:r>
            <a:br>
              <a:rPr lang="en-US" sz="2000" dirty="0" smtClean="0"/>
            </a:br>
            <a:endParaRPr lang="ru-RU" altLang="en-US" sz="2000" dirty="0"/>
          </a:p>
          <a:p>
            <a:pPr marL="285750" indent="-285750">
              <a:buFont typeface="Arial" panose="020B0604020202020204" pitchFamily="34" charset="0"/>
              <a:buChar char="•"/>
            </a:pPr>
            <a:r>
              <a:rPr lang="ru-RU" altLang="en-US" sz="2000" dirty="0"/>
              <a:t>Поверхностные состояния </a:t>
            </a:r>
            <a:r>
              <a:rPr lang="ru-RU" altLang="en-US" sz="2000" dirty="0" err="1"/>
              <a:t>состояния</a:t>
            </a:r>
            <a:r>
              <a:rPr lang="ru-RU" altLang="en-US" sz="2000" dirty="0"/>
              <a:t> </a:t>
            </a:r>
          </a:p>
          <a:p>
            <a:pPr marL="742950" lvl="1" indent="-285750">
              <a:buFont typeface="Arial" panose="020B0604020202020204" pitchFamily="34" charset="0"/>
              <a:buChar char="•"/>
            </a:pPr>
            <a:r>
              <a:rPr lang="ru-RU" altLang="en-GB" sz="2000" b="1" dirty="0">
                <a:solidFill>
                  <a:srgbClr val="C00000"/>
                </a:solidFill>
                <a:sym typeface="+mn-ea"/>
              </a:rPr>
              <a:t>Двумерные</a:t>
            </a:r>
            <a:endParaRPr lang="en-GB" altLang="en-US" sz="2000" b="1" dirty="0">
              <a:solidFill>
                <a:srgbClr val="C00000"/>
              </a:solidFill>
            </a:endParaRPr>
          </a:p>
          <a:p>
            <a:pPr marL="285750" indent="-285750">
              <a:buFont typeface="Arial" panose="020B0604020202020204" pitchFamily="34" charset="0"/>
              <a:buChar char="•"/>
            </a:pPr>
            <a:endParaRPr lang="en-GB" altLang="en-US" sz="2000" b="1" dirty="0">
              <a:solidFill>
                <a:srgbClr val="C00000"/>
              </a:solidFill>
            </a:endParaRPr>
          </a:p>
          <a:p>
            <a:pPr marL="742950" lvl="1" indent="-285750">
              <a:buFont typeface="Arial" panose="020B0604020202020204" pitchFamily="34" charset="0"/>
              <a:buChar char="•"/>
            </a:pPr>
            <a:r>
              <a:rPr lang="ru-RU" altLang="en-GB" sz="2000" b="1" dirty="0" err="1">
                <a:solidFill>
                  <a:srgbClr val="C00000"/>
                </a:solidFill>
                <a:sym typeface="+mn-ea"/>
              </a:rPr>
              <a:t>Спин-поляризованные</a:t>
            </a:r>
            <a:endParaRPr lang="en-GB" altLang="en-US" sz="2000" b="1" dirty="0">
              <a:solidFill>
                <a:srgbClr val="C00000"/>
              </a:solidFill>
            </a:endParaRPr>
          </a:p>
          <a:p>
            <a:pPr marL="285750" indent="-285750"/>
            <a:endParaRPr lang="ru-RU" altLang="en-US" sz="2000" dirty="0"/>
          </a:p>
          <a:p>
            <a:pPr marL="285750" indent="-285750">
              <a:buFont typeface="Arial" panose="020B0604020202020204" pitchFamily="34" charset="0"/>
              <a:buChar char="•"/>
            </a:pPr>
            <a:endParaRPr lang="ru-RU" alt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ym typeface="+mn-ea"/>
              </a:rPr>
              <a:t>Исследования 3</a:t>
            </a:r>
            <a:r>
              <a:rPr lang="en-US" dirty="0" smtClean="0">
                <a:sym typeface="+mn-ea"/>
              </a:rPr>
              <a:t>D </a:t>
            </a:r>
            <a:r>
              <a:rPr lang="ru-RU" dirty="0" smtClean="0">
                <a:sym typeface="+mn-ea"/>
              </a:rPr>
              <a:t>Топологических изоляторов</a:t>
            </a:r>
            <a:r>
              <a:rPr lang="en-GB" altLang="ru-RU" dirty="0" smtClean="0">
                <a:sym typeface="+mn-ea"/>
              </a:rPr>
              <a:t>. </a:t>
            </a:r>
            <a:r>
              <a:rPr lang="en-GB" dirty="0">
                <a:sym typeface="+mn-ea"/>
              </a:rPr>
              <a:t>ARPES</a:t>
            </a:r>
            <a:endParaRPr lang="en-GB" dirty="0"/>
          </a:p>
        </p:txBody>
      </p:sp>
      <p:sp>
        <p:nvSpPr>
          <p:cNvPr id="11266" name="AutoShape 2" descr="https://upload.wikimedia.org/wikipedia/commons/f/f2/System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68" name="AutoShape 4" descr="https://upload.wikimedia.org/wikipedia/commons/f/f2/System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 name="Прямоугольник 8"/>
          <p:cNvSpPr/>
          <p:nvPr/>
        </p:nvSpPr>
        <p:spPr>
          <a:xfrm>
            <a:off x="0" y="6350169"/>
            <a:ext cx="4572000" cy="507831"/>
          </a:xfrm>
          <a:prstGeom prst="rect">
            <a:avLst/>
          </a:prstGeom>
        </p:spPr>
        <p:txBody>
          <a:bodyPr>
            <a:spAutoFit/>
          </a:bodyPr>
          <a:lstStyle/>
          <a:p>
            <a:r>
              <a:rPr lang="en-US" sz="900" b="1" dirty="0" smtClean="0"/>
              <a:t>ANGLE-RESOLVED</a:t>
            </a:r>
            <a:r>
              <a:rPr lang="ru-RU" sz="900" b="1" dirty="0" smtClean="0"/>
              <a:t> </a:t>
            </a:r>
            <a:r>
              <a:rPr lang="en-US" sz="900" b="1" dirty="0" smtClean="0"/>
              <a:t>PHOTOEMISSION AS A TOOL FOR THE STUDY OF SURFACES</a:t>
            </a:r>
            <a:br>
              <a:rPr lang="en-US" sz="900" b="1" dirty="0" smtClean="0"/>
            </a:br>
            <a:r>
              <a:rPr lang="en-US" sz="900" dirty="0" smtClean="0"/>
              <a:t>E. </a:t>
            </a:r>
            <a:r>
              <a:rPr lang="en-US" sz="900" b="1" dirty="0" smtClean="0"/>
              <a:t>W. </a:t>
            </a:r>
            <a:r>
              <a:rPr lang="en-US" sz="900" dirty="0" smtClean="0"/>
              <a:t>PLUMMER </a:t>
            </a:r>
            <a:br>
              <a:rPr lang="en-US" sz="900" dirty="0" smtClean="0"/>
            </a:br>
            <a:endParaRPr lang="ru-RU" sz="900" dirty="0"/>
          </a:p>
        </p:txBody>
      </p:sp>
      <p:sp>
        <p:nvSpPr>
          <p:cNvPr id="10" name="TextBox 9"/>
          <p:cNvSpPr txBox="1"/>
          <p:nvPr/>
        </p:nvSpPr>
        <p:spPr>
          <a:xfrm>
            <a:off x="179512" y="2564904"/>
            <a:ext cx="4032448" cy="1323439"/>
          </a:xfrm>
          <a:prstGeom prst="rect">
            <a:avLst/>
          </a:prstGeom>
          <a:solidFill>
            <a:schemeClr val="bg1"/>
          </a:solidFill>
        </p:spPr>
        <p:txBody>
          <a:bodyPr wrap="square" rtlCol="0">
            <a:spAutoFit/>
          </a:bodyPr>
          <a:lstStyle/>
          <a:p>
            <a:r>
              <a:rPr lang="en-US" sz="4000" dirty="0" smtClean="0"/>
              <a:t>E</a:t>
            </a:r>
            <a:r>
              <a:rPr lang="ru-RU" dirty="0" smtClean="0"/>
              <a:t>к</a:t>
            </a:r>
            <a:r>
              <a:rPr lang="en-US" sz="4000" dirty="0" smtClean="0"/>
              <a:t>=</a:t>
            </a:r>
            <a:r>
              <a:rPr lang="en-US" sz="4000" dirty="0" err="1" smtClean="0"/>
              <a:t>E</a:t>
            </a:r>
            <a:r>
              <a:rPr lang="en-US" sz="2800" dirty="0" err="1" smtClean="0"/>
              <a:t>in</a:t>
            </a:r>
            <a:r>
              <a:rPr lang="en-US" sz="4000" dirty="0" err="1" smtClean="0"/>
              <a:t>+h</a:t>
            </a:r>
            <a:r>
              <a:rPr lang="el-GR" sz="4000" dirty="0" smtClean="0"/>
              <a:t>ν</a:t>
            </a:r>
            <a:r>
              <a:rPr lang="en-US" sz="4000" dirty="0" smtClean="0"/>
              <a:t>-A</a:t>
            </a:r>
            <a:r>
              <a:rPr lang="ru-RU" dirty="0" err="1" smtClean="0"/>
              <a:t>вых</a:t>
            </a:r>
            <a:endParaRPr lang="en-US" sz="4000" dirty="0" smtClean="0"/>
          </a:p>
          <a:p>
            <a:r>
              <a:rPr lang="en-US" sz="4000" dirty="0" smtClean="0"/>
              <a:t>P</a:t>
            </a:r>
            <a:r>
              <a:rPr lang="en-US" sz="2400" dirty="0" smtClean="0"/>
              <a:t>II</a:t>
            </a:r>
            <a:r>
              <a:rPr lang="en-US" sz="4000" dirty="0" smtClean="0"/>
              <a:t>=const</a:t>
            </a:r>
            <a:endParaRPr lang="ru-RU" sz="4000" dirty="0"/>
          </a:p>
        </p:txBody>
      </p:sp>
      <p:sp>
        <p:nvSpPr>
          <p:cNvPr id="52226" name="AutoShape 2" descr="http://koledj.ru/tw_refs/8/7629/7629_html_3a5abc1.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2228" name="AutoShape 4" descr="http://koledj.ru/tw_refs/8/7629/7629_html_3a5abc1.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2229" name="Picture 5" descr="C:\Users\Zver\Downloads\7629_html_3a5abc1.gif"/>
          <p:cNvPicPr>
            <a:picLocks noChangeAspect="1" noChangeArrowheads="1"/>
          </p:cNvPicPr>
          <p:nvPr/>
        </p:nvPicPr>
        <p:blipFill>
          <a:blip r:embed="rId2" cstate="print"/>
          <a:srcRect/>
          <a:stretch>
            <a:fillRect/>
          </a:stretch>
        </p:blipFill>
        <p:spPr bwMode="auto">
          <a:xfrm>
            <a:off x="2992438" y="1772816"/>
            <a:ext cx="6151562" cy="4124177"/>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ym typeface="+mn-ea"/>
              </a:rPr>
              <a:t>Исследования 3</a:t>
            </a:r>
            <a:r>
              <a:rPr lang="en-US" dirty="0" smtClean="0">
                <a:sym typeface="+mn-ea"/>
              </a:rPr>
              <a:t>D </a:t>
            </a:r>
            <a:r>
              <a:rPr lang="ru-RU" dirty="0" smtClean="0">
                <a:sym typeface="+mn-ea"/>
              </a:rPr>
              <a:t>Топологических изоляторов</a:t>
            </a:r>
            <a:r>
              <a:rPr lang="en-GB" altLang="ru-RU" dirty="0" smtClean="0">
                <a:sym typeface="+mn-ea"/>
              </a:rPr>
              <a:t>. </a:t>
            </a:r>
            <a:r>
              <a:rPr lang="en-GB">
                <a:sym typeface="+mn-ea"/>
              </a:rPr>
              <a:t>ARPES</a:t>
            </a:r>
            <a:endParaRPr lang="en-GB"/>
          </a:p>
        </p:txBody>
      </p:sp>
      <p:sp>
        <p:nvSpPr>
          <p:cNvPr id="11266" name="AutoShape 2" descr="https://upload.wikimedia.org/wikipedia/commons/f/f2/System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68" name="AutoShape 4" descr="https://upload.wikimedia.org/wikipedia/commons/f/f2/System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69" name="Picture 5" descr="C:\Users\Zver\Downloads\System2.gif"/>
          <p:cNvPicPr>
            <a:picLocks noChangeAspect="1" noChangeArrowheads="1"/>
          </p:cNvPicPr>
          <p:nvPr/>
        </p:nvPicPr>
        <p:blipFill>
          <a:blip r:embed="rId2" cstate="print"/>
          <a:srcRect/>
          <a:stretch>
            <a:fillRect/>
          </a:stretch>
        </p:blipFill>
        <p:spPr bwMode="auto">
          <a:xfrm>
            <a:off x="179512" y="1916832"/>
            <a:ext cx="5838229" cy="3686946"/>
          </a:xfrm>
          <a:prstGeom prst="rect">
            <a:avLst/>
          </a:prstGeom>
          <a:noFill/>
        </p:spPr>
      </p:pic>
      <p:pic>
        <p:nvPicPr>
          <p:cNvPr id="11270" name="Picture 6"/>
          <p:cNvPicPr>
            <a:picLocks noChangeAspect="1" noChangeArrowheads="1"/>
          </p:cNvPicPr>
          <p:nvPr/>
        </p:nvPicPr>
        <p:blipFill>
          <a:blip r:embed="rId3" cstate="print"/>
          <a:srcRect/>
          <a:stretch>
            <a:fillRect/>
          </a:stretch>
        </p:blipFill>
        <p:spPr bwMode="auto">
          <a:xfrm>
            <a:off x="6084168" y="2060848"/>
            <a:ext cx="2664296" cy="3193626"/>
          </a:xfrm>
          <a:prstGeom prst="rect">
            <a:avLst/>
          </a:prstGeom>
          <a:noFill/>
          <a:ln w="9525">
            <a:noFill/>
            <a:miter lim="800000"/>
            <a:headEnd/>
            <a:tailEnd/>
          </a:ln>
        </p:spPr>
      </p:pic>
      <p:pic>
        <p:nvPicPr>
          <p:cNvPr id="11271" name="Picture 7"/>
          <p:cNvPicPr>
            <a:picLocks noChangeAspect="1" noChangeArrowheads="1"/>
          </p:cNvPicPr>
          <p:nvPr/>
        </p:nvPicPr>
        <p:blipFill>
          <a:blip r:embed="rId4" cstate="print"/>
          <a:srcRect/>
          <a:stretch>
            <a:fillRect/>
          </a:stretch>
        </p:blipFill>
        <p:spPr bwMode="auto">
          <a:xfrm>
            <a:off x="3743325" y="5589240"/>
            <a:ext cx="5400675" cy="742950"/>
          </a:xfrm>
          <a:prstGeom prst="rect">
            <a:avLst/>
          </a:prstGeom>
          <a:noFill/>
          <a:ln w="9525">
            <a:noFill/>
            <a:miter lim="800000"/>
            <a:headEnd/>
            <a:tailEnd/>
          </a:ln>
        </p:spPr>
      </p:pic>
      <p:sp>
        <p:nvSpPr>
          <p:cNvPr id="9" name="Прямоугольник 8"/>
          <p:cNvSpPr/>
          <p:nvPr/>
        </p:nvSpPr>
        <p:spPr>
          <a:xfrm>
            <a:off x="0" y="6350169"/>
            <a:ext cx="4572000" cy="507831"/>
          </a:xfrm>
          <a:prstGeom prst="rect">
            <a:avLst/>
          </a:prstGeom>
        </p:spPr>
        <p:txBody>
          <a:bodyPr>
            <a:spAutoFit/>
          </a:bodyPr>
          <a:lstStyle/>
          <a:p>
            <a:r>
              <a:rPr lang="en-US" sz="900" b="1" dirty="0" smtClean="0"/>
              <a:t>ANGLE-RESOLVED</a:t>
            </a:r>
            <a:r>
              <a:rPr lang="ru-RU" sz="900" b="1" dirty="0" smtClean="0"/>
              <a:t> </a:t>
            </a:r>
            <a:r>
              <a:rPr lang="en-US" sz="900" b="1" dirty="0" smtClean="0"/>
              <a:t>PHOTOEMISSION AS A TOOL FOR THE STUDY OF SURFACES</a:t>
            </a:r>
            <a:br>
              <a:rPr lang="en-US" sz="900" b="1" dirty="0" smtClean="0"/>
            </a:br>
            <a:r>
              <a:rPr lang="en-US" sz="900" dirty="0" smtClean="0"/>
              <a:t>E. </a:t>
            </a:r>
            <a:r>
              <a:rPr lang="en-US" sz="900" b="1" dirty="0" smtClean="0"/>
              <a:t>W. </a:t>
            </a:r>
            <a:r>
              <a:rPr lang="en-US" sz="900" dirty="0" smtClean="0"/>
              <a:t>PLUMMER </a:t>
            </a:r>
            <a:br>
              <a:rPr lang="en-US" sz="900" dirty="0" smtClean="0"/>
            </a:br>
            <a:endParaRPr lang="ru-RU"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План семинара</a:t>
            </a:r>
            <a:endParaRPr lang="ru-RU" dirty="0"/>
          </a:p>
        </p:txBody>
      </p:sp>
      <p:sp>
        <p:nvSpPr>
          <p:cNvPr id="3" name="Содержимое 2"/>
          <p:cNvSpPr>
            <a:spLocks noGrp="1"/>
          </p:cNvSpPr>
          <p:nvPr>
            <p:ph idx="1"/>
          </p:nvPr>
        </p:nvSpPr>
        <p:spPr/>
        <p:txBody>
          <a:bodyPr>
            <a:normAutofit/>
          </a:bodyPr>
          <a:lstStyle/>
          <a:p>
            <a:r>
              <a:rPr lang="ru-RU" dirty="0" smtClean="0"/>
              <a:t>Введение</a:t>
            </a:r>
          </a:p>
          <a:p>
            <a:r>
              <a:rPr lang="ru-RU" dirty="0" smtClean="0"/>
              <a:t>Что такое топологический изолятор</a:t>
            </a:r>
          </a:p>
          <a:p>
            <a:r>
              <a:rPr lang="ru-RU" dirty="0" smtClean="0"/>
              <a:t>Экспериментальные методы исследования ТИ</a:t>
            </a:r>
          </a:p>
          <a:p>
            <a:pPr lvl="1"/>
            <a:r>
              <a:rPr lang="ru-RU" dirty="0" smtClean="0"/>
              <a:t>3</a:t>
            </a:r>
            <a:r>
              <a:rPr lang="en-US" dirty="0" smtClean="0"/>
              <a:t>D</a:t>
            </a:r>
            <a:r>
              <a:rPr lang="ru-RU" dirty="0" smtClean="0"/>
              <a:t> </a:t>
            </a:r>
            <a:r>
              <a:rPr lang="en-US" dirty="0" smtClean="0"/>
              <a:t>-</a:t>
            </a:r>
            <a:r>
              <a:rPr lang="ru-RU" dirty="0" smtClean="0"/>
              <a:t> ТИ</a:t>
            </a:r>
          </a:p>
          <a:p>
            <a:pPr lvl="1"/>
            <a:r>
              <a:rPr lang="ru-RU" dirty="0" smtClean="0"/>
              <a:t>2</a:t>
            </a:r>
            <a:r>
              <a:rPr lang="en-US" dirty="0" smtClean="0"/>
              <a:t>D</a:t>
            </a:r>
            <a:r>
              <a:rPr lang="ru-RU" dirty="0" smtClean="0"/>
              <a:t> </a:t>
            </a:r>
            <a:r>
              <a:rPr lang="en-US" dirty="0" smtClean="0"/>
              <a:t>–</a:t>
            </a:r>
            <a:r>
              <a:rPr lang="ru-RU" dirty="0" smtClean="0"/>
              <a:t> ТИ</a:t>
            </a:r>
          </a:p>
          <a:p>
            <a:r>
              <a:rPr lang="ru-RU" dirty="0" err="1" smtClean="0"/>
              <a:t>Магнетооптические</a:t>
            </a:r>
            <a:r>
              <a:rPr lang="ru-RU" dirty="0" smtClean="0"/>
              <a:t> исследования </a:t>
            </a:r>
            <a:r>
              <a:rPr lang="ru-RU" dirty="0" err="1" smtClean="0"/>
              <a:t>топологически</a:t>
            </a:r>
            <a:r>
              <a:rPr lang="ru-RU" dirty="0" smtClean="0"/>
              <a:t> нетривиальных систем</a:t>
            </a:r>
            <a:endParaRPr lang="ru-RU" dirty="0"/>
          </a:p>
          <a:p>
            <a:pPr lvl="1"/>
            <a:endParaRPr lang="ru-RU" dirty="0" smtClean="0"/>
          </a:p>
          <a:p>
            <a:endParaRPr lang="ru-RU"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Исследования 3</a:t>
            </a:r>
            <a:r>
              <a:rPr lang="en-US" dirty="0" smtClean="0"/>
              <a:t>D </a:t>
            </a:r>
            <a:r>
              <a:rPr lang="ru-RU" dirty="0" smtClean="0"/>
              <a:t>Топологических изоляторов</a:t>
            </a:r>
            <a:r>
              <a:rPr lang="en-GB" altLang="ru-RU" dirty="0" smtClean="0"/>
              <a:t>. </a:t>
            </a:r>
            <a:r>
              <a:rPr lang="en-GB">
                <a:sym typeface="+mn-ea"/>
              </a:rPr>
              <a:t>ARPES</a:t>
            </a:r>
            <a:endParaRPr lang="en-GB" altLang="ru-RU" dirty="0" smtClean="0"/>
          </a:p>
        </p:txBody>
      </p:sp>
      <p:pic>
        <p:nvPicPr>
          <p:cNvPr id="4" name="Замещающее содержимое 3"/>
          <p:cNvPicPr>
            <a:picLocks noGrp="1" noChangeAspect="1"/>
          </p:cNvPicPr>
          <p:nvPr>
            <p:ph sz="half" idx="1"/>
          </p:nvPr>
        </p:nvPicPr>
        <p:blipFill>
          <a:blip r:embed="rId2" cstate="print"/>
          <a:stretch>
            <a:fillRect/>
          </a:stretch>
        </p:blipFill>
        <p:spPr>
          <a:xfrm>
            <a:off x="4648200" y="1783080"/>
            <a:ext cx="4038600" cy="4398010"/>
          </a:xfrm>
          <a:prstGeom prst="rect">
            <a:avLst/>
          </a:prstGeom>
        </p:spPr>
      </p:pic>
      <p:pic>
        <p:nvPicPr>
          <p:cNvPr id="5" name="Замещающее содержимое 4"/>
          <p:cNvPicPr>
            <a:picLocks noGrp="1" noChangeAspect="1"/>
          </p:cNvPicPr>
          <p:nvPr>
            <p:ph sz="half" idx="2"/>
          </p:nvPr>
        </p:nvPicPr>
        <p:blipFill>
          <a:blip r:embed="rId3" cstate="print"/>
          <a:stretch>
            <a:fillRect/>
          </a:stretch>
        </p:blipFill>
        <p:spPr>
          <a:xfrm>
            <a:off x="395536" y="2060848"/>
            <a:ext cx="4038600" cy="4096385"/>
          </a:xfrm>
          <a:prstGeom prst="rect">
            <a:avLst/>
          </a:prstGeom>
        </p:spPr>
      </p:pic>
      <p:sp>
        <p:nvSpPr>
          <p:cNvPr id="6" name="Прямоугольник 5"/>
          <p:cNvSpPr/>
          <p:nvPr/>
        </p:nvSpPr>
        <p:spPr>
          <a:xfrm>
            <a:off x="0" y="6211669"/>
            <a:ext cx="4572000" cy="646331"/>
          </a:xfrm>
          <a:prstGeom prst="rect">
            <a:avLst/>
          </a:prstGeom>
        </p:spPr>
        <p:txBody>
          <a:bodyPr>
            <a:spAutoFit/>
          </a:bodyPr>
          <a:lstStyle/>
          <a:p>
            <a:r>
              <a:rPr lang="en-US" dirty="0" smtClean="0"/>
              <a:t>Topological insulators and superconductors</a:t>
            </a:r>
            <a:br>
              <a:rPr lang="en-US" dirty="0" smtClean="0"/>
            </a:br>
            <a:r>
              <a:rPr lang="en-US" dirty="0" smtClean="0"/>
              <a:t>Xiao-Liang </a:t>
            </a:r>
            <a:r>
              <a:rPr lang="en-US" dirty="0" err="1" smtClean="0"/>
              <a:t>Qi</a:t>
            </a:r>
            <a:r>
              <a:rPr lang="en-US" dirty="0" smtClean="0"/>
              <a:t> </a:t>
            </a:r>
            <a:endParaRPr lang="ru-RU" dirty="0"/>
          </a:p>
        </p:txBody>
      </p:sp>
      <p:sp>
        <p:nvSpPr>
          <p:cNvPr id="7" name="Прямоугольник 6"/>
          <p:cNvSpPr/>
          <p:nvPr/>
        </p:nvSpPr>
        <p:spPr>
          <a:xfrm>
            <a:off x="3347864" y="6488668"/>
            <a:ext cx="5796136" cy="923330"/>
          </a:xfrm>
          <a:prstGeom prst="rect">
            <a:avLst/>
          </a:prstGeom>
        </p:spPr>
        <p:txBody>
          <a:bodyPr wrap="square">
            <a:spAutoFit/>
          </a:bodyPr>
          <a:lstStyle/>
          <a:p>
            <a:r>
              <a:rPr lang="da-DK" dirty="0" smtClean="0"/>
              <a:t>H. Zhang et al., 2009, and Liu, Qi et al., 2010Xia et al., 2009, </a:t>
            </a:r>
            <a:br>
              <a:rPr lang="da-DK" dirty="0" smtClean="0"/>
            </a:br>
            <a:endParaRPr lang="ru-RU" dirty="0" smtClean="0"/>
          </a:p>
          <a:p>
            <a:endParaRPr lang="ru-RU" dirty="0"/>
          </a:p>
        </p:txBody>
      </p:sp>
      <p:sp>
        <p:nvSpPr>
          <p:cNvPr id="10242" name="AutoShape 2" descr="http://koledj.ru/tw_refs/8/7629/7629_html_3a5abc1.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 name="TextBox 8"/>
          <p:cNvSpPr txBox="1"/>
          <p:nvPr/>
        </p:nvSpPr>
        <p:spPr>
          <a:xfrm>
            <a:off x="5868144" y="1412776"/>
            <a:ext cx="2016224" cy="369332"/>
          </a:xfrm>
          <a:prstGeom prst="rect">
            <a:avLst/>
          </a:prstGeom>
          <a:noFill/>
        </p:spPr>
        <p:txBody>
          <a:bodyPr wrap="square" rtlCol="0">
            <a:spAutoFit/>
          </a:bodyPr>
          <a:lstStyle/>
          <a:p>
            <a:r>
              <a:rPr lang="ru-RU" dirty="0" smtClean="0"/>
              <a:t>Теория </a:t>
            </a: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ym typeface="+mn-ea"/>
              </a:rPr>
              <a:t>Исследования 3</a:t>
            </a:r>
            <a:r>
              <a:rPr lang="en-US" dirty="0" smtClean="0">
                <a:sym typeface="+mn-ea"/>
              </a:rPr>
              <a:t>D </a:t>
            </a:r>
            <a:r>
              <a:rPr lang="ru-RU" dirty="0" smtClean="0">
                <a:sym typeface="+mn-ea"/>
              </a:rPr>
              <a:t>Топологических изоляторов</a:t>
            </a:r>
            <a:r>
              <a:rPr lang="en-GB" altLang="ru-RU" dirty="0" smtClean="0">
                <a:sym typeface="+mn-ea"/>
              </a:rPr>
              <a:t>. </a:t>
            </a:r>
            <a:r>
              <a:rPr lang="ru-RU" altLang="ru-RU" dirty="0" smtClean="0">
                <a:sym typeface="+mn-ea"/>
              </a:rPr>
              <a:t>Туннельное сканирование и Транспорт</a:t>
            </a:r>
          </a:p>
        </p:txBody>
      </p:sp>
      <p:pic>
        <p:nvPicPr>
          <p:cNvPr id="6" name="Замещающее содержимое 5"/>
          <p:cNvPicPr>
            <a:picLocks noGrp="1" noChangeAspect="1"/>
          </p:cNvPicPr>
          <p:nvPr>
            <p:ph sz="half" idx="2"/>
          </p:nvPr>
        </p:nvPicPr>
        <p:blipFill>
          <a:blip r:embed="rId2" cstate="print"/>
          <a:stretch>
            <a:fillRect/>
          </a:stretch>
        </p:blipFill>
        <p:spPr>
          <a:xfrm>
            <a:off x="395536" y="1700808"/>
            <a:ext cx="3528392" cy="4210506"/>
          </a:xfrm>
          <a:prstGeom prst="rect">
            <a:avLst/>
          </a:prstGeom>
        </p:spPr>
      </p:pic>
      <p:pic>
        <p:nvPicPr>
          <p:cNvPr id="9217" name="Picture 1"/>
          <p:cNvPicPr>
            <a:picLocks noChangeAspect="1" noChangeArrowheads="1"/>
          </p:cNvPicPr>
          <p:nvPr/>
        </p:nvPicPr>
        <p:blipFill>
          <a:blip r:embed="rId3" cstate="print"/>
          <a:srcRect/>
          <a:stretch>
            <a:fillRect/>
          </a:stretch>
        </p:blipFill>
        <p:spPr bwMode="auto">
          <a:xfrm>
            <a:off x="4788024" y="1988840"/>
            <a:ext cx="4037882" cy="4067572"/>
          </a:xfrm>
          <a:prstGeom prst="rect">
            <a:avLst/>
          </a:prstGeom>
          <a:noFill/>
          <a:ln w="9525">
            <a:noFill/>
            <a:miter lim="800000"/>
            <a:headEnd/>
            <a:tailEnd/>
          </a:ln>
        </p:spPr>
      </p:pic>
      <p:sp>
        <p:nvSpPr>
          <p:cNvPr id="7" name="Прямоугольник 6"/>
          <p:cNvSpPr/>
          <p:nvPr/>
        </p:nvSpPr>
        <p:spPr>
          <a:xfrm>
            <a:off x="0" y="5842337"/>
            <a:ext cx="5076056" cy="1015663"/>
          </a:xfrm>
          <a:prstGeom prst="rect">
            <a:avLst/>
          </a:prstGeom>
        </p:spPr>
        <p:txBody>
          <a:bodyPr wrap="square">
            <a:spAutoFit/>
          </a:bodyPr>
          <a:lstStyle/>
          <a:p>
            <a:r>
              <a:rPr lang="en-US" sz="1200" dirty="0" smtClean="0"/>
              <a:t>Good agreement is found between (a) the integrated density of states from ARPES and (b) a typical scanning tunneling spectroscopy spectrum. EF is the Fermi level, EA is the bottom of the bulk conduction band, EB is the point where the surface states become warped, EC is the top of the bulk valence</a:t>
            </a:r>
            <a:br>
              <a:rPr lang="en-US" sz="1200" dirty="0" smtClean="0"/>
            </a:br>
            <a:r>
              <a:rPr lang="en-US" sz="1200" dirty="0" smtClean="0"/>
              <a:t>band, and ED is the Dirac point </a:t>
            </a:r>
            <a:endParaRPr lang="ru-RU" sz="1200" dirty="0"/>
          </a:p>
        </p:txBody>
      </p:sp>
      <p:sp>
        <p:nvSpPr>
          <p:cNvPr id="8" name="TextBox 7"/>
          <p:cNvSpPr txBox="1"/>
          <p:nvPr/>
        </p:nvSpPr>
        <p:spPr>
          <a:xfrm>
            <a:off x="5580112" y="6093296"/>
            <a:ext cx="3203848" cy="707886"/>
          </a:xfrm>
          <a:prstGeom prst="rect">
            <a:avLst/>
          </a:prstGeom>
          <a:noFill/>
        </p:spPr>
        <p:txBody>
          <a:bodyPr wrap="square" rtlCol="0">
            <a:spAutoFit/>
          </a:bodyPr>
          <a:lstStyle/>
          <a:p>
            <a:r>
              <a:rPr lang="ru-RU" sz="2000" dirty="0" smtClean="0"/>
              <a:t>Транспортные исследования осложнены</a:t>
            </a:r>
            <a:endParaRPr lang="ru-RU" sz="2000" dirty="0"/>
          </a:p>
        </p:txBody>
      </p:sp>
      <p:sp>
        <p:nvSpPr>
          <p:cNvPr id="10" name="Прямоугольник 9"/>
          <p:cNvSpPr/>
          <p:nvPr/>
        </p:nvSpPr>
        <p:spPr>
          <a:xfrm>
            <a:off x="2195736" y="6550223"/>
            <a:ext cx="2502024" cy="307777"/>
          </a:xfrm>
          <a:prstGeom prst="rect">
            <a:avLst/>
          </a:prstGeom>
        </p:spPr>
        <p:txBody>
          <a:bodyPr wrap="square">
            <a:spAutoFit/>
          </a:bodyPr>
          <a:lstStyle/>
          <a:p>
            <a:r>
              <a:rPr lang="en-US" sz="1400" dirty="0" err="1" smtClean="0"/>
              <a:t>Alpichshev</a:t>
            </a:r>
            <a:r>
              <a:rPr lang="en-US" sz="1400" dirty="0" smtClean="0"/>
              <a:t> et al., 2010</a:t>
            </a:r>
            <a:endParaRPr lang="ru-RU"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852936"/>
            <a:ext cx="8229600" cy="1143000"/>
          </a:xfrm>
        </p:spPr>
        <p:txBody>
          <a:bodyPr>
            <a:normAutofit fontScale="90000"/>
          </a:bodyPr>
          <a:lstStyle/>
          <a:p>
            <a:r>
              <a:rPr lang="ru-RU" dirty="0" smtClean="0"/>
              <a:t>Двумерные топологические изоляторы</a:t>
            </a:r>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ym typeface="+mn-ea"/>
              </a:rPr>
              <a:t>Исследования 2</a:t>
            </a:r>
            <a:r>
              <a:rPr lang="en-US" dirty="0" smtClean="0">
                <a:sym typeface="+mn-ea"/>
              </a:rPr>
              <a:t>D </a:t>
            </a:r>
            <a:r>
              <a:rPr lang="ru-RU" dirty="0" smtClean="0">
                <a:sym typeface="+mn-ea"/>
              </a:rPr>
              <a:t>Топологических изоляторов. Особенности транспорта</a:t>
            </a:r>
            <a:endParaRPr lang="ru-RU" dirty="0"/>
          </a:p>
        </p:txBody>
      </p:sp>
      <p:pic>
        <p:nvPicPr>
          <p:cNvPr id="5" name="Замещающее содержимое 4"/>
          <p:cNvPicPr>
            <a:picLocks noGrp="1" noChangeAspect="1"/>
          </p:cNvPicPr>
          <p:nvPr>
            <p:ph sz="half" idx="1"/>
          </p:nvPr>
        </p:nvPicPr>
        <p:blipFill>
          <a:blip r:embed="rId2" cstate="print"/>
          <a:srcRect l="-6657" t="-4244" b="940"/>
          <a:stretch>
            <a:fillRect/>
          </a:stretch>
        </p:blipFill>
        <p:spPr>
          <a:xfrm>
            <a:off x="5220072" y="4221088"/>
            <a:ext cx="3780155" cy="2494280"/>
          </a:xfrm>
          <a:prstGeom prst="ellipse">
            <a:avLst/>
          </a:prstGeom>
        </p:spPr>
      </p:pic>
      <p:sp>
        <p:nvSpPr>
          <p:cNvPr id="6" name="Замещающее содержимое 5"/>
          <p:cNvSpPr>
            <a:spLocks noGrp="1"/>
          </p:cNvSpPr>
          <p:nvPr>
            <p:ph sz="half" idx="2"/>
          </p:nvPr>
        </p:nvSpPr>
        <p:spPr>
          <a:xfrm>
            <a:off x="630555" y="2160905"/>
            <a:ext cx="4038600" cy="3965575"/>
          </a:xfrm>
        </p:spPr>
        <p:txBody>
          <a:bodyPr>
            <a:normAutofit fontScale="87500" lnSpcReduction="20000"/>
          </a:bodyPr>
          <a:lstStyle/>
          <a:p>
            <a:r>
              <a:rPr lang="ru-RU" altLang="en-US" dirty="0">
                <a:solidFill>
                  <a:srgbClr val="FF0000"/>
                </a:solidFill>
              </a:rPr>
              <a:t>2</a:t>
            </a:r>
            <a:r>
              <a:rPr lang="ru-RU" altLang="en-US" dirty="0"/>
              <a:t> краевых состояния с </a:t>
            </a:r>
            <a:r>
              <a:rPr lang="ru-RU" altLang="en-US" dirty="0">
                <a:solidFill>
                  <a:srgbClr val="FF0000"/>
                </a:solidFill>
              </a:rPr>
              <a:t>приблизительно</a:t>
            </a:r>
            <a:r>
              <a:rPr lang="ru-RU" altLang="en-US" dirty="0"/>
              <a:t> квантованным сопротивлением</a:t>
            </a:r>
          </a:p>
          <a:p>
            <a:r>
              <a:rPr lang="ru-RU" altLang="en-US" dirty="0">
                <a:solidFill>
                  <a:srgbClr val="FF0000"/>
                </a:solidFill>
              </a:rPr>
              <a:t>Насыщение </a:t>
            </a:r>
            <a:r>
              <a:rPr lang="ru-RU" altLang="en-US" dirty="0" err="1" smtClean="0">
                <a:solidFill>
                  <a:srgbClr val="FF0000"/>
                </a:solidFill>
              </a:rPr>
              <a:t>кондактанса</a:t>
            </a:r>
            <a:r>
              <a:rPr lang="ru-RU" altLang="en-US" dirty="0" smtClean="0">
                <a:solidFill>
                  <a:srgbClr val="FF0000"/>
                </a:solidFill>
              </a:rPr>
              <a:t> </a:t>
            </a:r>
            <a:r>
              <a:rPr lang="ru-RU" altLang="en-US" dirty="0" smtClean="0"/>
              <a:t>при </a:t>
            </a:r>
            <a:r>
              <a:rPr lang="ru-RU" altLang="en-US" dirty="0"/>
              <a:t>уменьшении размеров образца</a:t>
            </a:r>
          </a:p>
          <a:p>
            <a:r>
              <a:rPr lang="ru-RU" altLang="en-US" dirty="0">
                <a:solidFill>
                  <a:srgbClr val="FF0000"/>
                </a:solidFill>
              </a:rPr>
              <a:t>Нарушение</a:t>
            </a:r>
            <a:r>
              <a:rPr lang="ru-RU" altLang="en-US" dirty="0"/>
              <a:t> квантования </a:t>
            </a:r>
            <a:r>
              <a:rPr lang="ru-RU" altLang="en-US" dirty="0" err="1"/>
              <a:t>кондактанса</a:t>
            </a:r>
            <a:r>
              <a:rPr lang="ru-RU" altLang="en-US" dirty="0"/>
              <a:t> при приложении </a:t>
            </a:r>
            <a:r>
              <a:rPr lang="ru-RU" altLang="en-US" dirty="0">
                <a:solidFill>
                  <a:srgbClr val="FF0000"/>
                </a:solidFill>
              </a:rPr>
              <a:t>магнитного поля</a:t>
            </a:r>
          </a:p>
          <a:p>
            <a:endParaRPr lang="ru-RU" altLang="en-US" dirty="0"/>
          </a:p>
        </p:txBody>
      </p:sp>
      <p:pic>
        <p:nvPicPr>
          <p:cNvPr id="17412" name="Picture 4"/>
          <p:cNvPicPr>
            <a:picLocks noChangeAspect="1" noChangeArrowheads="1"/>
          </p:cNvPicPr>
          <p:nvPr/>
        </p:nvPicPr>
        <p:blipFill>
          <a:blip r:embed="rId3" cstate="print"/>
          <a:srcRect/>
          <a:stretch>
            <a:fillRect/>
          </a:stretch>
        </p:blipFill>
        <p:spPr bwMode="auto">
          <a:xfrm>
            <a:off x="5580112" y="2132856"/>
            <a:ext cx="3132812" cy="2107555"/>
          </a:xfrm>
          <a:prstGeom prst="rect">
            <a:avLst/>
          </a:prstGeom>
          <a:noFill/>
          <a:ln w="9525">
            <a:noFill/>
            <a:miter lim="800000"/>
            <a:headEnd/>
            <a:tailEnd/>
          </a:ln>
        </p:spPr>
      </p:pic>
      <p:cxnSp>
        <p:nvCxnSpPr>
          <p:cNvPr id="7" name="Прямое соединение 6"/>
          <p:cNvCxnSpPr/>
          <p:nvPr/>
        </p:nvCxnSpPr>
        <p:spPr>
          <a:xfrm>
            <a:off x="5701665" y="2067560"/>
            <a:ext cx="2785745" cy="160845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Прямое соединение 7"/>
          <p:cNvCxnSpPr/>
          <p:nvPr/>
        </p:nvCxnSpPr>
        <p:spPr>
          <a:xfrm flipH="1">
            <a:off x="5771515" y="2067560"/>
            <a:ext cx="2657475" cy="1534795"/>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6300192" y="1844824"/>
            <a:ext cx="1800200" cy="369332"/>
          </a:xfrm>
          <a:prstGeom prst="rect">
            <a:avLst/>
          </a:prstGeom>
          <a:noFill/>
        </p:spPr>
        <p:txBody>
          <a:bodyPr wrap="square" rtlCol="0">
            <a:spAutoFit/>
          </a:bodyPr>
          <a:lstStyle/>
          <a:p>
            <a:r>
              <a:rPr lang="ru-RU" dirty="0" smtClean="0"/>
              <a:t>Эффект Холла</a:t>
            </a:r>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ym typeface="+mn-ea"/>
              </a:rPr>
              <a:t>Исследования 2</a:t>
            </a:r>
            <a:r>
              <a:rPr lang="en-US" dirty="0" smtClean="0">
                <a:sym typeface="+mn-ea"/>
              </a:rPr>
              <a:t>D </a:t>
            </a:r>
            <a:r>
              <a:rPr lang="ru-RU" dirty="0" smtClean="0">
                <a:sym typeface="+mn-ea"/>
              </a:rPr>
              <a:t>Топологических изоляторов. Транспорт</a:t>
            </a:r>
            <a:endParaRPr lang="ru-RU"/>
          </a:p>
        </p:txBody>
      </p:sp>
      <p:pic>
        <p:nvPicPr>
          <p:cNvPr id="18" name="Замещающее содержимое 17"/>
          <p:cNvPicPr>
            <a:picLocks noGrp="1" noChangeAspect="1"/>
          </p:cNvPicPr>
          <p:nvPr>
            <p:ph sz="half" idx="1"/>
          </p:nvPr>
        </p:nvPicPr>
        <p:blipFill>
          <a:blip r:embed="rId2" cstate="print"/>
          <a:stretch>
            <a:fillRect/>
          </a:stretch>
        </p:blipFill>
        <p:spPr>
          <a:xfrm>
            <a:off x="457200" y="1660525"/>
            <a:ext cx="4038600" cy="4404360"/>
          </a:xfrm>
          <a:prstGeom prst="rect">
            <a:avLst/>
          </a:prstGeom>
        </p:spPr>
      </p:pic>
      <p:pic>
        <p:nvPicPr>
          <p:cNvPr id="21" name="Замещающее содержимое 20"/>
          <p:cNvPicPr>
            <a:picLocks noGrp="1" noChangeAspect="1"/>
          </p:cNvPicPr>
          <p:nvPr>
            <p:ph sz="half" idx="2"/>
          </p:nvPr>
        </p:nvPicPr>
        <p:blipFill>
          <a:blip r:embed="rId3" cstate="print"/>
          <a:stretch>
            <a:fillRect/>
          </a:stretch>
        </p:blipFill>
        <p:spPr>
          <a:xfrm>
            <a:off x="4648200" y="1660525"/>
            <a:ext cx="4038600" cy="2992120"/>
          </a:xfrm>
          <a:prstGeom prst="rect">
            <a:avLst/>
          </a:prstGeom>
        </p:spPr>
      </p:pic>
      <p:pic>
        <p:nvPicPr>
          <p:cNvPr id="26" name="Изображение 25"/>
          <p:cNvPicPr>
            <a:picLocks noChangeAspect="1"/>
          </p:cNvPicPr>
          <p:nvPr/>
        </p:nvPicPr>
        <p:blipFill>
          <a:blip r:embed="rId4" cstate="print"/>
          <a:stretch>
            <a:fillRect/>
          </a:stretch>
        </p:blipFill>
        <p:spPr>
          <a:xfrm>
            <a:off x="5497830" y="4857115"/>
            <a:ext cx="2339975" cy="1814195"/>
          </a:xfrm>
          <a:prstGeom prst="rect">
            <a:avLst/>
          </a:prstGeom>
        </p:spPr>
      </p:pic>
      <p:sp>
        <p:nvSpPr>
          <p:cNvPr id="6" name="Прямоугольник 5"/>
          <p:cNvSpPr/>
          <p:nvPr/>
        </p:nvSpPr>
        <p:spPr>
          <a:xfrm>
            <a:off x="0" y="6211669"/>
            <a:ext cx="4572000" cy="646331"/>
          </a:xfrm>
          <a:prstGeom prst="rect">
            <a:avLst/>
          </a:prstGeom>
        </p:spPr>
        <p:txBody>
          <a:bodyPr>
            <a:spAutoFit/>
          </a:bodyPr>
          <a:lstStyle/>
          <a:p>
            <a:r>
              <a:rPr lang="en-US" sz="1200" dirty="0" smtClean="0"/>
              <a:t>The Quantum Spin Hall Effect:</a:t>
            </a:r>
            <a:r>
              <a:rPr lang="ru-RU" sz="1200" dirty="0" smtClean="0"/>
              <a:t> </a:t>
            </a:r>
            <a:r>
              <a:rPr lang="en-US" sz="1200" dirty="0" smtClean="0"/>
              <a:t>Theory and Experiment</a:t>
            </a:r>
            <a:br>
              <a:rPr lang="en-US" sz="1200" dirty="0" smtClean="0"/>
            </a:br>
            <a:r>
              <a:rPr lang="en-US" sz="1200" dirty="0" smtClean="0"/>
              <a:t>Markus K¨onig1,</a:t>
            </a:r>
            <a:r>
              <a:rPr lang="ru-RU" sz="1200" dirty="0" smtClean="0"/>
              <a:t> </a:t>
            </a:r>
            <a:r>
              <a:rPr lang="en-US" sz="1200" dirty="0" smtClean="0"/>
              <a:t>et al 2008</a:t>
            </a:r>
            <a:br>
              <a:rPr lang="en-US" sz="1200" dirty="0" smtClean="0"/>
            </a:br>
            <a:endParaRPr lang="ru-RU"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Замещающее содержимое 4"/>
          <p:cNvPicPr>
            <a:picLocks noGrp="1" noChangeAspect="1"/>
          </p:cNvPicPr>
          <p:nvPr>
            <p:ph sz="half" idx="2"/>
          </p:nvPr>
        </p:nvPicPr>
        <p:blipFill>
          <a:blip r:embed="rId2" cstate="print"/>
          <a:stretch>
            <a:fillRect/>
          </a:stretch>
        </p:blipFill>
        <p:spPr>
          <a:xfrm>
            <a:off x="4932040" y="1844824"/>
            <a:ext cx="3528392" cy="2569734"/>
          </a:xfrm>
          <a:prstGeom prst="rect">
            <a:avLst/>
          </a:prstGeom>
        </p:spPr>
      </p:pic>
      <p:sp>
        <p:nvSpPr>
          <p:cNvPr id="6" name="Заголовок 5"/>
          <p:cNvSpPr>
            <a:spLocks noGrp="1"/>
          </p:cNvSpPr>
          <p:nvPr>
            <p:ph type="title"/>
          </p:nvPr>
        </p:nvSpPr>
        <p:spPr/>
        <p:txBody>
          <a:bodyPr>
            <a:normAutofit fontScale="90000"/>
          </a:bodyPr>
          <a:lstStyle/>
          <a:p>
            <a:r>
              <a:rPr lang="ru-RU" dirty="0" smtClean="0">
                <a:sym typeface="+mn-ea"/>
              </a:rPr>
              <a:t>Исследования 2</a:t>
            </a:r>
            <a:r>
              <a:rPr lang="en-US" dirty="0" smtClean="0">
                <a:sym typeface="+mn-ea"/>
              </a:rPr>
              <a:t>D </a:t>
            </a:r>
            <a:r>
              <a:rPr lang="ru-RU" dirty="0" smtClean="0">
                <a:sym typeface="+mn-ea"/>
              </a:rPr>
              <a:t>Топологических изоляторов</a:t>
            </a:r>
            <a:r>
              <a:rPr lang="en-GB" altLang="ru-RU" dirty="0" smtClean="0">
                <a:sym typeface="+mn-ea"/>
              </a:rPr>
              <a:t>. </a:t>
            </a:r>
            <a:r>
              <a:rPr lang="ru-RU" altLang="en-US"/>
              <a:t>Нелокальное сопротивление</a:t>
            </a:r>
          </a:p>
        </p:txBody>
      </p:sp>
      <p:pic>
        <p:nvPicPr>
          <p:cNvPr id="4" name="Замещающее содержимое 3"/>
          <p:cNvPicPr>
            <a:picLocks noGrp="1" noChangeAspect="1"/>
          </p:cNvPicPr>
          <p:nvPr>
            <p:ph sz="half" idx="1"/>
          </p:nvPr>
        </p:nvPicPr>
        <p:blipFill>
          <a:blip r:embed="rId3" cstate="print"/>
          <a:stretch>
            <a:fillRect/>
          </a:stretch>
        </p:blipFill>
        <p:spPr>
          <a:xfrm>
            <a:off x="457200" y="2014855"/>
            <a:ext cx="4038600" cy="3696335"/>
          </a:xfrm>
          <a:prstGeom prst="rect">
            <a:avLst/>
          </a:prstGeom>
        </p:spPr>
      </p:pic>
      <p:sp>
        <p:nvSpPr>
          <p:cNvPr id="7" name="Прямоугольник 6"/>
          <p:cNvSpPr/>
          <p:nvPr/>
        </p:nvSpPr>
        <p:spPr>
          <a:xfrm>
            <a:off x="0" y="5934670"/>
            <a:ext cx="4572000" cy="923330"/>
          </a:xfrm>
          <a:prstGeom prst="rect">
            <a:avLst/>
          </a:prstGeom>
        </p:spPr>
        <p:txBody>
          <a:bodyPr>
            <a:spAutoFit/>
          </a:bodyPr>
          <a:lstStyle/>
          <a:p>
            <a:r>
              <a:rPr lang="en-US" b="1" dirty="0" smtClean="0"/>
              <a:t>Nonlocal edge state transport in the quantum spin Hall state </a:t>
            </a:r>
            <a:r>
              <a:rPr lang="en-US" dirty="0" smtClean="0"/>
              <a:t>Andreas Roth 2009 </a:t>
            </a:r>
            <a:br>
              <a:rPr lang="en-US" dirty="0" smtClean="0"/>
            </a:br>
            <a:endParaRPr lang="ru-RU" dirty="0"/>
          </a:p>
        </p:txBody>
      </p:sp>
      <p:pic>
        <p:nvPicPr>
          <p:cNvPr id="8" name="Замещающее содержимое 3"/>
          <p:cNvPicPr>
            <a:picLocks noChangeAspect="1"/>
          </p:cNvPicPr>
          <p:nvPr/>
        </p:nvPicPr>
        <p:blipFill>
          <a:blip r:embed="rId3" cstate="print"/>
          <a:srcRect l="49924" t="19481" r="23331" b="57142"/>
          <a:stretch>
            <a:fillRect/>
          </a:stretch>
        </p:blipFill>
        <p:spPr>
          <a:xfrm>
            <a:off x="5148064" y="3977680"/>
            <a:ext cx="3600400" cy="2880320"/>
          </a:xfrm>
          <a:prstGeom prst="rect">
            <a:avLst/>
          </a:prstGeom>
        </p:spPr>
      </p:pic>
      <p:sp>
        <p:nvSpPr>
          <p:cNvPr id="9" name="TextBox 8"/>
          <p:cNvSpPr txBox="1"/>
          <p:nvPr/>
        </p:nvSpPr>
        <p:spPr>
          <a:xfrm>
            <a:off x="5292080" y="5301208"/>
            <a:ext cx="936104" cy="369332"/>
          </a:xfrm>
          <a:prstGeom prst="rect">
            <a:avLst/>
          </a:prstGeom>
          <a:noFill/>
        </p:spPr>
        <p:txBody>
          <a:bodyPr wrap="square" rtlCol="0">
            <a:spAutoFit/>
          </a:bodyPr>
          <a:lstStyle/>
          <a:p>
            <a:r>
              <a:rPr lang="ru-RU" dirty="0" smtClean="0"/>
              <a:t>Затвор</a:t>
            </a:r>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2708" y="2391298"/>
            <a:ext cx="3270647" cy="312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12"/>
          <p:cNvSpPr>
            <a:spLocks noChangeArrowheads="1"/>
          </p:cNvSpPr>
          <p:nvPr/>
        </p:nvSpPr>
        <p:spPr bwMode="auto">
          <a:xfrm>
            <a:off x="643588" y="5875357"/>
            <a:ext cx="307968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400" dirty="0" err="1"/>
              <a:t>König</a:t>
            </a:r>
            <a:r>
              <a:rPr lang="fr-FR" altLang="fr-FR" sz="1400" i="1" dirty="0"/>
              <a:t>, et al Science </a:t>
            </a:r>
            <a:r>
              <a:rPr lang="fr-FR" altLang="fr-FR" sz="1400" b="1" dirty="0"/>
              <a:t>318</a:t>
            </a:r>
            <a:r>
              <a:rPr lang="fr-FR" altLang="fr-FR" sz="1400" dirty="0"/>
              <a:t>, 766 (2007)</a:t>
            </a:r>
          </a:p>
          <a:p>
            <a:pPr eaLnBrk="1" hangingPunct="1">
              <a:spcBef>
                <a:spcPct val="0"/>
              </a:spcBef>
              <a:buNone/>
            </a:pPr>
            <a:r>
              <a:rPr lang="fr-FR" altLang="fr-FR" sz="1400" dirty="0"/>
              <a:t>Roth et al., Science </a:t>
            </a:r>
            <a:r>
              <a:rPr lang="fr-FR" altLang="fr-FR" sz="1400" b="1" dirty="0"/>
              <a:t>325, </a:t>
            </a:r>
            <a:r>
              <a:rPr lang="fr-FR" altLang="fr-FR" sz="1400" dirty="0"/>
              <a:t>294 (2009)</a:t>
            </a:r>
          </a:p>
        </p:txBody>
      </p:sp>
      <p:pic>
        <p:nvPicPr>
          <p:cNvPr id="2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42030" y="2501211"/>
            <a:ext cx="2754729" cy="2660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Rectangle 16"/>
          <p:cNvSpPr>
            <a:spLocks noChangeArrowheads="1"/>
          </p:cNvSpPr>
          <p:nvPr/>
        </p:nvSpPr>
        <p:spPr bwMode="auto">
          <a:xfrm>
            <a:off x="4788024" y="5939492"/>
            <a:ext cx="298013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400" dirty="0"/>
              <a:t>I. </a:t>
            </a:r>
            <a:r>
              <a:rPr lang="fr-FR" altLang="fr-FR" sz="1400" dirty="0" err="1"/>
              <a:t>Knez</a:t>
            </a:r>
            <a:r>
              <a:rPr lang="fr-FR" altLang="fr-FR" sz="1400" dirty="0"/>
              <a:t>, et al., </a:t>
            </a:r>
            <a:r>
              <a:rPr lang="fr-FR" altLang="fr-FR" sz="1400" i="1" dirty="0" err="1"/>
              <a:t>Phys.Rev</a:t>
            </a:r>
            <a:r>
              <a:rPr lang="fr-FR" altLang="fr-FR" sz="1400" i="1" dirty="0"/>
              <a:t>. </a:t>
            </a:r>
            <a:r>
              <a:rPr lang="fr-FR" altLang="fr-FR" sz="1400" i="1" dirty="0" err="1"/>
              <a:t>Lett</a:t>
            </a:r>
            <a:r>
              <a:rPr lang="fr-FR" altLang="fr-FR" sz="1400" i="1" dirty="0"/>
              <a:t>.</a:t>
            </a:r>
            <a:r>
              <a:rPr lang="fr-FR" altLang="fr-FR" sz="1400" dirty="0"/>
              <a:t>, </a:t>
            </a:r>
            <a:r>
              <a:rPr lang="fr-FR" altLang="fr-FR" sz="1400" b="1" dirty="0"/>
              <a:t>107</a:t>
            </a:r>
            <a:r>
              <a:rPr lang="fr-FR" altLang="fr-FR" sz="1400" dirty="0"/>
              <a:t>, 13 (2011)</a:t>
            </a:r>
          </a:p>
          <a:p>
            <a:pPr eaLnBrk="1" hangingPunct="1">
              <a:spcBef>
                <a:spcPct val="0"/>
              </a:spcBef>
              <a:buNone/>
            </a:pPr>
            <a:r>
              <a:rPr lang="fr-FR" altLang="fr-FR" sz="1400" i="1" dirty="0"/>
              <a:t>L. Du, et al. </a:t>
            </a:r>
            <a:r>
              <a:rPr lang="fr-FR" sz="1400" dirty="0"/>
              <a:t>Phys. </a:t>
            </a:r>
            <a:r>
              <a:rPr lang="fr-FR" sz="1400" dirty="0" err="1"/>
              <a:t>Rev</a:t>
            </a:r>
            <a:r>
              <a:rPr lang="fr-FR" sz="1400" dirty="0"/>
              <a:t>. </a:t>
            </a:r>
            <a:r>
              <a:rPr lang="fr-FR" sz="1400" dirty="0" err="1"/>
              <a:t>Lett</a:t>
            </a:r>
            <a:r>
              <a:rPr lang="fr-FR" sz="1400" dirty="0"/>
              <a:t>. </a:t>
            </a:r>
            <a:r>
              <a:rPr lang="fr-FR" sz="1400" b="1" dirty="0"/>
              <a:t>114</a:t>
            </a:r>
            <a:r>
              <a:rPr lang="fr-FR" sz="1400" dirty="0"/>
              <a:t>, 096802 </a:t>
            </a:r>
            <a:r>
              <a:rPr lang="fr-FR" altLang="fr-FR" sz="1400" dirty="0"/>
              <a:t>(2015)  </a:t>
            </a:r>
          </a:p>
        </p:txBody>
      </p:sp>
      <p:sp>
        <p:nvSpPr>
          <p:cNvPr id="2" name="ZoneTexte 1"/>
          <p:cNvSpPr txBox="1"/>
          <p:nvPr/>
        </p:nvSpPr>
        <p:spPr>
          <a:xfrm>
            <a:off x="1694846" y="1605650"/>
            <a:ext cx="1548501" cy="461665"/>
          </a:xfrm>
          <a:prstGeom prst="rect">
            <a:avLst/>
          </a:prstGeom>
          <a:noFill/>
        </p:spPr>
        <p:txBody>
          <a:bodyPr wrap="none" rtlCol="0">
            <a:spAutoFit/>
          </a:bodyPr>
          <a:lstStyle/>
          <a:p>
            <a:r>
              <a:rPr lang="fr-FR" sz="2400" b="1" dirty="0" err="1">
                <a:solidFill>
                  <a:srgbClr val="0000FF"/>
                </a:solidFill>
              </a:rPr>
              <a:t>HgTe</a:t>
            </a:r>
            <a:r>
              <a:rPr lang="fr-FR" sz="2400" b="1" dirty="0">
                <a:solidFill>
                  <a:srgbClr val="0000FF"/>
                </a:solidFill>
              </a:rPr>
              <a:t>/</a:t>
            </a:r>
            <a:r>
              <a:rPr lang="fr-FR" sz="2400" b="1" dirty="0" err="1">
                <a:solidFill>
                  <a:srgbClr val="0000FF"/>
                </a:solidFill>
              </a:rPr>
              <a:t>CdTe</a:t>
            </a:r>
            <a:endParaRPr lang="fr-FR" sz="2400" b="1" dirty="0">
              <a:solidFill>
                <a:srgbClr val="0000FF"/>
              </a:solidFill>
            </a:endParaRPr>
          </a:p>
        </p:txBody>
      </p:sp>
      <p:sp>
        <p:nvSpPr>
          <p:cNvPr id="28" name="ZoneTexte 27"/>
          <p:cNvSpPr txBox="1"/>
          <p:nvPr/>
        </p:nvSpPr>
        <p:spPr>
          <a:xfrm>
            <a:off x="5443873" y="1707250"/>
            <a:ext cx="2224583" cy="461665"/>
          </a:xfrm>
          <a:prstGeom prst="rect">
            <a:avLst/>
          </a:prstGeom>
          <a:noFill/>
        </p:spPr>
        <p:txBody>
          <a:bodyPr wrap="none" rtlCol="0">
            <a:spAutoFit/>
          </a:bodyPr>
          <a:lstStyle/>
          <a:p>
            <a:r>
              <a:rPr lang="fr-FR" sz="2400" b="1" dirty="0" err="1">
                <a:solidFill>
                  <a:srgbClr val="0000FF"/>
                </a:solidFill>
              </a:rPr>
              <a:t>InAs</a:t>
            </a:r>
            <a:r>
              <a:rPr lang="fr-FR" sz="2400" b="1" dirty="0">
                <a:solidFill>
                  <a:srgbClr val="0000FF"/>
                </a:solidFill>
              </a:rPr>
              <a:t>/</a:t>
            </a:r>
            <a:r>
              <a:rPr lang="fr-FR" sz="2400" b="1" dirty="0" err="1">
                <a:solidFill>
                  <a:srgbClr val="0000FF"/>
                </a:solidFill>
              </a:rPr>
              <a:t>GaSb</a:t>
            </a:r>
            <a:r>
              <a:rPr lang="fr-FR" sz="2400" b="1" dirty="0">
                <a:solidFill>
                  <a:srgbClr val="0000FF"/>
                </a:solidFill>
              </a:rPr>
              <a:t>/</a:t>
            </a:r>
            <a:r>
              <a:rPr lang="fr-FR" sz="2400" b="1" dirty="0" err="1">
                <a:solidFill>
                  <a:srgbClr val="0000FF"/>
                </a:solidFill>
              </a:rPr>
              <a:t>AlSb</a:t>
            </a:r>
            <a:endParaRPr lang="fr-FR" sz="2400" b="1" dirty="0">
              <a:solidFill>
                <a:srgbClr val="0000FF"/>
              </a:solidFill>
            </a:endParaRPr>
          </a:p>
        </p:txBody>
      </p:sp>
      <p:sp>
        <p:nvSpPr>
          <p:cNvPr id="6" name="Заголовок 5"/>
          <p:cNvSpPr>
            <a:spLocks noGrp="1"/>
          </p:cNvSpPr>
          <p:nvPr>
            <p:ph type="title"/>
          </p:nvPr>
        </p:nvSpPr>
        <p:spPr/>
        <p:txBody>
          <a:bodyPr>
            <a:normAutofit fontScale="90000"/>
          </a:bodyPr>
          <a:lstStyle/>
          <a:p>
            <a:r>
              <a:rPr lang="ru-RU" altLang="en-US"/>
              <a:t>КСЭХ продемонстрирован в 2х системах</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rcRect t="38471"/>
          <a:stretch>
            <a:fillRect/>
          </a:stretch>
        </p:blipFill>
        <p:spPr>
          <a:xfrm>
            <a:off x="685800" y="1468120"/>
            <a:ext cx="6858000" cy="2228215"/>
          </a:xfrm>
          <a:prstGeom prst="rect">
            <a:avLst/>
          </a:prstGeom>
        </p:spPr>
      </p:pic>
      <p:pic>
        <p:nvPicPr>
          <p:cNvPr id="11" name="Рисунок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58660" y="4619610"/>
            <a:ext cx="2761143" cy="2016224"/>
          </a:xfrm>
          <a:prstGeom prst="rect">
            <a:avLst/>
          </a:prstGeom>
        </p:spPr>
      </p:pic>
      <p:sp>
        <p:nvSpPr>
          <p:cNvPr id="12" name="Прямоугольник 11"/>
          <p:cNvSpPr/>
          <p:nvPr/>
        </p:nvSpPr>
        <p:spPr>
          <a:xfrm>
            <a:off x="203479" y="4178270"/>
            <a:ext cx="3597910" cy="368300"/>
          </a:xfrm>
          <a:prstGeom prst="rect">
            <a:avLst/>
          </a:prstGeom>
        </p:spPr>
        <p:txBody>
          <a:bodyPr wrap="none">
            <a:spAutoFit/>
          </a:bodyPr>
          <a:lstStyle/>
          <a:p>
            <a:r>
              <a:rPr lang="ru-RU" altLang="en-US" b="1" dirty="0"/>
              <a:t>Чешуйка дителлурида вольфрама</a:t>
            </a:r>
          </a:p>
        </p:txBody>
      </p:sp>
      <p:pic>
        <p:nvPicPr>
          <p:cNvPr id="2" name="Изображение 1"/>
          <p:cNvPicPr>
            <a:picLocks noChangeAspect="1"/>
          </p:cNvPicPr>
          <p:nvPr/>
        </p:nvPicPr>
        <p:blipFill>
          <a:blip r:embed="rId5" cstate="print"/>
          <a:stretch>
            <a:fillRect/>
          </a:stretch>
        </p:blipFill>
        <p:spPr>
          <a:xfrm>
            <a:off x="4592955" y="2964815"/>
            <a:ext cx="4260850" cy="3830320"/>
          </a:xfrm>
          <a:prstGeom prst="rect">
            <a:avLst/>
          </a:prstGeom>
        </p:spPr>
      </p:pic>
      <p:sp>
        <p:nvSpPr>
          <p:cNvPr id="6" name="Заголовок 5"/>
          <p:cNvSpPr>
            <a:spLocks noGrp="1"/>
          </p:cNvSpPr>
          <p:nvPr>
            <p:ph type="title"/>
          </p:nvPr>
        </p:nvSpPr>
        <p:spPr>
          <a:xfrm>
            <a:off x="685800" y="-1905"/>
            <a:ext cx="7772400" cy="1470025"/>
          </a:xfrm>
        </p:spPr>
        <p:txBody>
          <a:bodyPr>
            <a:normAutofit/>
          </a:bodyPr>
          <a:lstStyle/>
          <a:p>
            <a:r>
              <a:rPr lang="ru-RU" altLang="en-US"/>
              <a:t>КСЭХ продемонстрирован в 3х* системах</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860" y="46038"/>
            <a:ext cx="8229600" cy="1143000"/>
          </a:xfrm>
        </p:spPr>
        <p:txBody>
          <a:bodyPr>
            <a:normAutofit/>
          </a:bodyPr>
          <a:lstStyle/>
          <a:p>
            <a:r>
              <a:rPr lang="ru-RU" altLang="en-GB"/>
              <a:t>КЯ </a:t>
            </a:r>
            <a:r>
              <a:rPr lang="en-GB" altLang="en-US"/>
              <a:t>InAs/GaSb</a:t>
            </a:r>
            <a:r>
              <a:rPr lang="en-GB" altLang="en-US">
                <a:sym typeface="+mn-ea"/>
              </a:rPr>
              <a:t/>
            </a:r>
            <a:br>
              <a:rPr lang="en-GB" altLang="en-US">
                <a:sym typeface="+mn-ea"/>
              </a:rPr>
            </a:br>
            <a:r>
              <a:rPr lang="ru-RU" altLang="en-GB" sz="2000">
                <a:sym typeface="+mn-ea"/>
              </a:rPr>
              <a:t>Гетероструктуры 2 типа</a:t>
            </a:r>
          </a:p>
        </p:txBody>
      </p:sp>
      <p:pic>
        <p:nvPicPr>
          <p:cNvPr id="5" name="Замещающее содержимое 4"/>
          <p:cNvPicPr>
            <a:picLocks noGrp="1" noChangeAspect="1"/>
          </p:cNvPicPr>
          <p:nvPr>
            <p:ph sz="half" idx="1"/>
          </p:nvPr>
        </p:nvPicPr>
        <p:blipFill>
          <a:blip r:embed="rId3" cstate="print">
            <a:clrChange>
              <a:clrFrom>
                <a:srgbClr val="BBE0E3">
                  <a:alpha val="100000"/>
                </a:srgbClr>
              </a:clrFrom>
              <a:clrTo>
                <a:srgbClr val="BBE0E3">
                  <a:alpha val="100000"/>
                  <a:alpha val="0"/>
                </a:srgbClr>
              </a:clrTo>
            </a:clrChange>
            <a:grayscl/>
          </a:blip>
          <a:srcRect l="20258" t="5842" r="17945" b="17155"/>
          <a:stretch>
            <a:fillRect/>
          </a:stretch>
        </p:blipFill>
        <p:spPr>
          <a:xfrm>
            <a:off x="1543050" y="1616710"/>
            <a:ext cx="6057900" cy="3963670"/>
          </a:xfrm>
          <a:prstGeom prst="rect">
            <a:avLst/>
          </a:prstGeom>
        </p:spPr>
      </p:pic>
      <p:cxnSp>
        <p:nvCxnSpPr>
          <p:cNvPr id="3" name="Прямое соединение 2"/>
          <p:cNvCxnSpPr/>
          <p:nvPr/>
        </p:nvCxnSpPr>
        <p:spPr>
          <a:xfrm flipV="1">
            <a:off x="3042920" y="5281295"/>
            <a:ext cx="1493520" cy="1079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Прямое соединение 3"/>
          <p:cNvCxnSpPr/>
          <p:nvPr/>
        </p:nvCxnSpPr>
        <p:spPr>
          <a:xfrm flipV="1">
            <a:off x="3025140" y="5344795"/>
            <a:ext cx="1493520" cy="107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Прямое соединение 5"/>
          <p:cNvCxnSpPr/>
          <p:nvPr/>
        </p:nvCxnSpPr>
        <p:spPr>
          <a:xfrm flipV="1">
            <a:off x="4653280" y="3898265"/>
            <a:ext cx="1493520" cy="1079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Прямое соединение 6"/>
          <p:cNvCxnSpPr/>
          <p:nvPr/>
        </p:nvCxnSpPr>
        <p:spPr>
          <a:xfrm flipV="1">
            <a:off x="4653280" y="3980180"/>
            <a:ext cx="1493520" cy="107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Текстовое поле 7"/>
          <p:cNvSpPr txBox="1"/>
          <p:nvPr/>
        </p:nvSpPr>
        <p:spPr>
          <a:xfrm>
            <a:off x="6349365" y="6490335"/>
            <a:ext cx="2776220" cy="368300"/>
          </a:xfrm>
          <a:prstGeom prst="rect">
            <a:avLst/>
          </a:prstGeom>
          <a:noFill/>
        </p:spPr>
        <p:txBody>
          <a:bodyPr wrap="square" rtlCol="0" anchor="t">
            <a:spAutoFit/>
          </a:bodyPr>
          <a:lstStyle/>
          <a:p>
            <a:r>
              <a:rPr lang="en-US"/>
              <a:t>PRL 100, 236601 (2008)</a:t>
            </a:r>
          </a:p>
        </p:txBody>
      </p:sp>
      <p:graphicFrame>
        <p:nvGraphicFramePr>
          <p:cNvPr id="11" name="Объект 10"/>
          <p:cNvGraphicFramePr>
            <a:graphicFrameLocks/>
          </p:cNvGraphicFramePr>
          <p:nvPr/>
        </p:nvGraphicFramePr>
        <p:xfrm>
          <a:off x="104775" y="4098290"/>
          <a:ext cx="1438275" cy="1533525"/>
        </p:xfrm>
        <a:graphic>
          <a:graphicData uri="http://schemas.openxmlformats.org/presentationml/2006/ole">
            <p:oleObj spid="_x0000_s1026" r:id="rId4" imgW="3949357" imgH="2913448" progId="Origin50.Graph">
              <p:embed/>
            </p:oleObj>
          </a:graphicData>
        </a:graphic>
      </p:graphicFrame>
      <p:graphicFrame>
        <p:nvGraphicFramePr>
          <p:cNvPr id="13" name="Объект 12"/>
          <p:cNvGraphicFramePr>
            <a:graphicFrameLocks/>
          </p:cNvGraphicFramePr>
          <p:nvPr/>
        </p:nvGraphicFramePr>
        <p:xfrm>
          <a:off x="7599045" y="1189355"/>
          <a:ext cx="1526540" cy="3006090"/>
        </p:xfrm>
        <a:graphic>
          <a:graphicData uri="http://schemas.openxmlformats.org/presentationml/2006/ole">
            <p:oleObj spid="_x0000_s1025" r:id="rId5" imgW="3949357" imgH="2913448" progId="Origin50.Graph">
              <p:embed/>
            </p:oleObj>
          </a:graphicData>
        </a:graphic>
      </p:graphicFrame>
      <p:cxnSp>
        <p:nvCxnSpPr>
          <p:cNvPr id="14" name="Прямая со стрелкой 13"/>
          <p:cNvCxnSpPr>
            <a:endCxn id="16" idx="2"/>
          </p:cNvCxnSpPr>
          <p:nvPr/>
        </p:nvCxnSpPr>
        <p:spPr>
          <a:xfrm flipH="1" flipV="1">
            <a:off x="828092" y="1863988"/>
            <a:ext cx="3671900" cy="22850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340768"/>
            <a:ext cx="1656184" cy="523220"/>
          </a:xfrm>
          <a:prstGeom prst="rect">
            <a:avLst/>
          </a:prstGeom>
          <a:noFill/>
        </p:spPr>
        <p:txBody>
          <a:bodyPr wrap="square" rtlCol="0">
            <a:spAutoFit/>
          </a:bodyPr>
          <a:lstStyle/>
          <a:p>
            <a:r>
              <a:rPr lang="el-GR" sz="2800" dirty="0" smtClean="0"/>
              <a:t>Δ</a:t>
            </a:r>
            <a:r>
              <a:rPr lang="en-US" sz="2800" dirty="0" smtClean="0"/>
              <a:t>= 5meV</a:t>
            </a:r>
            <a:endParaRPr lang="ru-RU"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Прямоугольник 51"/>
          <p:cNvSpPr>
            <a:spLocks noChangeArrowheads="1"/>
          </p:cNvSpPr>
          <p:nvPr/>
        </p:nvSpPr>
        <p:spPr bwMode="auto">
          <a:xfrm>
            <a:off x="5997712" y="3290257"/>
            <a:ext cx="2604620" cy="645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dirty="0"/>
              <a:t>Инверсия зон в Г точке</a:t>
            </a:r>
          </a:p>
        </p:txBody>
      </p:sp>
      <p:grpSp>
        <p:nvGrpSpPr>
          <p:cNvPr id="2" name="Группа 14"/>
          <p:cNvGrpSpPr/>
          <p:nvPr/>
        </p:nvGrpSpPr>
        <p:grpSpPr bwMode="auto">
          <a:xfrm>
            <a:off x="3366875" y="3252943"/>
            <a:ext cx="1562360" cy="735359"/>
            <a:chOff x="755576" y="4365104"/>
            <a:chExt cx="2592288" cy="1224136"/>
          </a:xfrm>
        </p:grpSpPr>
        <p:cxnSp>
          <p:nvCxnSpPr>
            <p:cNvPr id="10254" name="Прямая соединительная линия 5"/>
            <p:cNvCxnSpPr>
              <a:cxnSpLocks noChangeShapeType="1"/>
            </p:cNvCxnSpPr>
            <p:nvPr/>
          </p:nvCxnSpPr>
          <p:spPr bwMode="auto">
            <a:xfrm>
              <a:off x="755576" y="4365104"/>
              <a:ext cx="2520280" cy="1224136"/>
            </a:xfrm>
            <a:prstGeom prst="line">
              <a:avLst/>
            </a:prstGeom>
            <a:noFill/>
            <a:ln w="47625" cap="rnd" algn="ctr">
              <a:solidFill>
                <a:srgbClr val="FF0000"/>
              </a:solidFill>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255" name="Прямая соединительная линия 56"/>
            <p:cNvCxnSpPr>
              <a:cxnSpLocks noChangeShapeType="1"/>
            </p:cNvCxnSpPr>
            <p:nvPr/>
          </p:nvCxnSpPr>
          <p:spPr bwMode="auto">
            <a:xfrm flipV="1">
              <a:off x="827584" y="4464218"/>
              <a:ext cx="2520280" cy="1125022"/>
            </a:xfrm>
            <a:prstGeom prst="line">
              <a:avLst/>
            </a:prstGeom>
            <a:noFill/>
            <a:ln w="47625" cap="rnd" algn="ctr">
              <a:solidFill>
                <a:srgbClr val="FF0000"/>
              </a:solidFill>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0245" name="Rectangle 11"/>
          <p:cNvSpPr>
            <a:spLocks noChangeArrowheads="1"/>
          </p:cNvSpPr>
          <p:nvPr/>
        </p:nvSpPr>
        <p:spPr bwMode="auto">
          <a:xfrm>
            <a:off x="1198432" y="-317"/>
            <a:ext cx="6804422" cy="553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en-US" sz="3000" b="1" dirty="0" err="1"/>
              <a:t> Тройные КЯ </a:t>
            </a:r>
            <a:r>
              <a:rPr lang="en-US" altLang="ru-RU" sz="3000" b="1" dirty="0" err="1"/>
              <a:t>InAs</a:t>
            </a:r>
            <a:r>
              <a:rPr lang="en-US" altLang="ru-RU" sz="3000" b="1" dirty="0"/>
              <a:t>/</a:t>
            </a:r>
            <a:r>
              <a:rPr lang="en-US" altLang="ru-RU" sz="3000" b="1" dirty="0" err="1"/>
              <a:t>GaSb</a:t>
            </a:r>
            <a:endParaRPr lang="ru-RU" altLang="ru-RU" sz="3000" b="1" dirty="0"/>
          </a:p>
        </p:txBody>
      </p:sp>
      <p:pic>
        <p:nvPicPr>
          <p:cNvPr id="10246" name="Рисунок 1"/>
          <p:cNvPicPr>
            <a:picLocks noChangeAspect="1"/>
          </p:cNvPicPr>
          <p:nvPr/>
        </p:nvPicPr>
        <p:blipFill rotWithShape="1">
          <a:blip r:embed="rId2" cstate="print">
            <a:extLst>
              <a:ext uri="{28A0092B-C50C-407E-A947-70E740481C1C}">
                <a14:useLocalDpi xmlns="" xmlns:a14="http://schemas.microsoft.com/office/drawing/2010/main" val="0"/>
              </a:ext>
            </a:extLst>
          </a:blip>
          <a:srcRect r="48758"/>
          <a:stretch>
            <a:fillRect/>
          </a:stretch>
        </p:blipFill>
        <p:spPr bwMode="auto">
          <a:xfrm>
            <a:off x="2327586" y="765541"/>
            <a:ext cx="1986467" cy="215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7" name="Прямоугольник 41"/>
          <p:cNvSpPr>
            <a:spLocks noChangeArrowheads="1"/>
          </p:cNvSpPr>
          <p:nvPr/>
        </p:nvSpPr>
        <p:spPr bwMode="auto">
          <a:xfrm>
            <a:off x="2363148" y="3428714"/>
            <a:ext cx="285988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dirty="0"/>
              <a:t>Структурная ассиметрия</a:t>
            </a:r>
          </a:p>
        </p:txBody>
      </p:sp>
      <p:sp>
        <p:nvSpPr>
          <p:cNvPr id="10248" name="Стрелка вправо 2"/>
          <p:cNvSpPr>
            <a:spLocks noChangeArrowheads="1"/>
          </p:cNvSpPr>
          <p:nvPr/>
        </p:nvSpPr>
        <p:spPr bwMode="auto">
          <a:xfrm>
            <a:off x="5509229" y="3470964"/>
            <a:ext cx="645022" cy="359510"/>
          </a:xfrm>
          <a:prstGeom prst="rightArrow">
            <a:avLst>
              <a:gd name="adj1" fmla="val 50000"/>
              <a:gd name="adj2" fmla="val 49975"/>
            </a:avLst>
          </a:prstGeom>
          <a:noFill/>
          <a:ln w="34925" algn="ctr">
            <a:solidFill>
              <a:schemeClr val="tx1"/>
            </a:solidFill>
            <a:rou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3000"/>
          </a:p>
        </p:txBody>
      </p:sp>
      <p:pic>
        <p:nvPicPr>
          <p:cNvPr id="10250" name="Рисунок 4"/>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2679" y="4303617"/>
            <a:ext cx="2159794" cy="209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52" name="TextBox 2"/>
          <p:cNvSpPr txBox="1">
            <a:spLocks noChangeArrowheads="1"/>
          </p:cNvSpPr>
          <p:nvPr/>
        </p:nvSpPr>
        <p:spPr bwMode="auto">
          <a:xfrm>
            <a:off x="31750" y="3373755"/>
            <a:ext cx="2102485" cy="706755"/>
          </a:xfrm>
          <a:prstGeom prst="rect">
            <a:avLst/>
          </a:prstGeom>
          <a:noFill/>
          <a:ln w="9525">
            <a:solidFill>
              <a:srgbClr val="000000"/>
            </a:solidFill>
            <a:miter lim="800000"/>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en-US" sz="2000" b="1" dirty="0" err="1">
                <a:solidFill>
                  <a:srgbClr val="FF0000"/>
                </a:solidFill>
              </a:rPr>
              <a:t>Трехслойные КЯ</a:t>
            </a:r>
            <a:endParaRPr lang="ru-RU" altLang="en-US" sz="2000" b="1" dirty="0">
              <a:solidFill>
                <a:srgbClr val="FF0000"/>
              </a:solidFill>
            </a:endParaRPr>
          </a:p>
        </p:txBody>
      </p:sp>
      <p:pic>
        <p:nvPicPr>
          <p:cNvPr id="16" name="Рисунок 1"/>
          <p:cNvPicPr>
            <a:picLocks noChangeAspect="1"/>
          </p:cNvPicPr>
          <p:nvPr/>
        </p:nvPicPr>
        <p:blipFill rotWithShape="1">
          <a:blip r:embed="rId4" cstate="print">
            <a:extLst>
              <a:ext uri="{28A0092B-C50C-407E-A947-70E740481C1C}">
                <a14:useLocalDpi xmlns="" xmlns:a14="http://schemas.microsoft.com/office/drawing/2010/main" val="0"/>
              </a:ext>
            </a:extLst>
          </a:blip>
          <a:srcRect t="44640"/>
          <a:stretch>
            <a:fillRect/>
          </a:stretch>
        </p:blipFill>
        <p:spPr>
          <a:xfrm>
            <a:off x="3546227" y="4303550"/>
            <a:ext cx="2813888" cy="2443187"/>
          </a:xfrm>
          <a:prstGeom prst="rect">
            <a:avLst/>
          </a:prstGeom>
        </p:spPr>
      </p:pic>
      <p:pic>
        <p:nvPicPr>
          <p:cNvPr id="17" name="Рисунок 1"/>
          <p:cNvPicPr>
            <a:picLocks noChangeAspect="1"/>
          </p:cNvPicPr>
          <p:nvPr/>
        </p:nvPicPr>
        <p:blipFill rotWithShape="1">
          <a:blip r:embed="rId2" cstate="print">
            <a:extLst>
              <a:ext uri="{28A0092B-C50C-407E-A947-70E740481C1C}">
                <a14:useLocalDpi xmlns="" xmlns:a14="http://schemas.microsoft.com/office/drawing/2010/main" val="0"/>
              </a:ext>
            </a:extLst>
          </a:blip>
          <a:srcRect l="52786"/>
          <a:stretch>
            <a:fillRect/>
          </a:stretch>
        </p:blipFill>
        <p:spPr bwMode="auto">
          <a:xfrm>
            <a:off x="4773339" y="766100"/>
            <a:ext cx="1830328" cy="215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2"/>
          <p:cNvSpPr txBox="1">
            <a:spLocks noChangeArrowheads="1"/>
          </p:cNvSpPr>
          <p:nvPr/>
        </p:nvSpPr>
        <p:spPr bwMode="auto">
          <a:xfrm>
            <a:off x="224790" y="1412240"/>
            <a:ext cx="2079625" cy="706755"/>
          </a:xfrm>
          <a:prstGeom prst="rect">
            <a:avLst/>
          </a:prstGeom>
          <a:noFill/>
          <a:ln w="9525">
            <a:solidFill>
              <a:srgbClr val="000000"/>
            </a:solidFill>
            <a:miter lim="800000"/>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en-US" sz="2000" b="1" dirty="0">
                <a:solidFill>
                  <a:srgbClr val="FF0000"/>
                </a:solidFill>
              </a:rPr>
              <a:t>Двуслойные КЯ</a:t>
            </a:r>
            <a:r>
              <a:rPr lang="en-US" altLang="ru-RU" sz="2000" b="1" dirty="0">
                <a:solidFill>
                  <a:srgbClr val="FF0000"/>
                </a:solidFill>
              </a:rPr>
              <a:t> </a:t>
            </a:r>
            <a:endParaRPr lang="ru-RU" altLang="ru-RU" sz="2000" b="1" dirty="0">
              <a:solidFill>
                <a:srgbClr val="FF0000"/>
              </a:solidFill>
            </a:endParaRPr>
          </a:p>
        </p:txBody>
      </p:sp>
      <p:sp>
        <p:nvSpPr>
          <p:cNvPr id="3" name="Текстовое поле 2"/>
          <p:cNvSpPr txBox="1"/>
          <p:nvPr/>
        </p:nvSpPr>
        <p:spPr>
          <a:xfrm>
            <a:off x="7043420" y="1473835"/>
            <a:ext cx="1722755" cy="583565"/>
          </a:xfrm>
          <a:prstGeom prst="rect">
            <a:avLst/>
          </a:prstGeom>
          <a:noFill/>
        </p:spPr>
        <p:txBody>
          <a:bodyPr wrap="square" rtlCol="0">
            <a:spAutoFit/>
          </a:bodyPr>
          <a:lstStyle/>
          <a:p>
            <a:r>
              <a:rPr lang="ru-RU" altLang="en-US" sz="3200"/>
              <a:t>300 мК</a:t>
            </a:r>
          </a:p>
        </p:txBody>
      </p:sp>
      <p:sp>
        <p:nvSpPr>
          <p:cNvPr id="4" name="Текстовое поле 3"/>
          <p:cNvSpPr txBox="1"/>
          <p:nvPr/>
        </p:nvSpPr>
        <p:spPr>
          <a:xfrm>
            <a:off x="7052945" y="4986020"/>
            <a:ext cx="1722755" cy="583565"/>
          </a:xfrm>
          <a:prstGeom prst="rect">
            <a:avLst/>
          </a:prstGeom>
          <a:noFill/>
        </p:spPr>
        <p:txBody>
          <a:bodyPr wrap="square" rtlCol="0">
            <a:spAutoFit/>
          </a:bodyPr>
          <a:lstStyle/>
          <a:p>
            <a:r>
              <a:rPr lang="ru-RU" altLang="en-US" sz="3200"/>
              <a:t>&gt;100К?</a:t>
            </a:r>
          </a:p>
        </p:txBody>
      </p:sp>
      <p:sp>
        <p:nvSpPr>
          <p:cNvPr id="19" name="TextBox 18"/>
          <p:cNvSpPr txBox="1"/>
          <p:nvPr/>
        </p:nvSpPr>
        <p:spPr>
          <a:xfrm>
            <a:off x="6732240" y="4437112"/>
            <a:ext cx="2088232" cy="523220"/>
          </a:xfrm>
          <a:prstGeom prst="rect">
            <a:avLst/>
          </a:prstGeom>
          <a:noFill/>
        </p:spPr>
        <p:txBody>
          <a:bodyPr wrap="square" rtlCol="0">
            <a:spAutoFit/>
          </a:bodyPr>
          <a:lstStyle/>
          <a:p>
            <a:r>
              <a:rPr lang="el-GR" sz="2800" dirty="0" smtClean="0"/>
              <a:t>Δ</a:t>
            </a:r>
            <a:r>
              <a:rPr lang="en-US" sz="2800" dirty="0" smtClean="0"/>
              <a:t>= 30meV</a:t>
            </a:r>
            <a:endParaRPr lang="ru-RU"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8" grpId="0" bldLvl="0" animBg="1"/>
      <p:bldP spid="1025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332656"/>
            <a:ext cx="8229600" cy="5793507"/>
          </a:xfrm>
        </p:spPr>
        <p:txBody>
          <a:bodyPr>
            <a:normAutofit/>
          </a:bodyPr>
          <a:lstStyle/>
          <a:p>
            <a:r>
              <a:rPr lang="ru-RU" b="1" dirty="0" smtClean="0"/>
              <a:t>Топология</a:t>
            </a:r>
            <a:r>
              <a:rPr lang="ru-RU" dirty="0" smtClean="0"/>
              <a:t> - в широком смысле область математики, изучающая </a:t>
            </a:r>
            <a:r>
              <a:rPr lang="ru-RU" dirty="0" err="1" smtClean="0"/>
              <a:t>топологич</a:t>
            </a:r>
            <a:r>
              <a:rPr lang="ru-RU" dirty="0" smtClean="0"/>
              <a:t>. свойства </a:t>
            </a:r>
            <a:r>
              <a:rPr lang="ru-RU" dirty="0" err="1" smtClean="0"/>
              <a:t>разл</a:t>
            </a:r>
            <a:r>
              <a:rPr lang="ru-RU" dirty="0" smtClean="0"/>
              <a:t>. </a:t>
            </a:r>
            <a:r>
              <a:rPr lang="ru-RU" dirty="0" err="1" smtClean="0"/>
              <a:t>матем</a:t>
            </a:r>
            <a:r>
              <a:rPr lang="ru-RU" dirty="0" smtClean="0"/>
              <a:t>. и физ. объектов. Интуитивно, к </a:t>
            </a:r>
            <a:r>
              <a:rPr lang="ru-RU" dirty="0" err="1" smtClean="0"/>
              <a:t>топологич</a:t>
            </a:r>
            <a:r>
              <a:rPr lang="ru-RU" dirty="0" smtClean="0"/>
              <a:t>. относятся качественные, устойчивые свойства, не меняющиеся при деформациях.</a:t>
            </a:r>
          </a:p>
          <a:p>
            <a:endParaRPr lang="ru-RU" dirty="0" smtClean="0"/>
          </a:p>
          <a:p>
            <a:r>
              <a:rPr lang="ru-RU" b="1" dirty="0" smtClean="0"/>
              <a:t>ИЗОЛЯТОР</a:t>
            </a:r>
            <a:r>
              <a:rPr lang="ru-RU" dirty="0" smtClean="0"/>
              <a:t> — (от франц. </a:t>
            </a:r>
            <a:r>
              <a:rPr lang="ru-RU" dirty="0" err="1" smtClean="0"/>
              <a:t>isoler</a:t>
            </a:r>
            <a:r>
              <a:rPr lang="ru-RU" dirty="0" smtClean="0"/>
              <a:t> разобщать) 1) вещество с очень большим удельным электрическим сопротивлением (диэлектрик)</a:t>
            </a: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Прямоугольник 41"/>
          <p:cNvSpPr/>
          <p:nvPr/>
        </p:nvSpPr>
        <p:spPr>
          <a:xfrm rot="16200000">
            <a:off x="762000" y="3349625"/>
            <a:ext cx="3907790" cy="11531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a:r>
              <a:rPr lang="en-GB" altLang="en-US" sz="2400"/>
              <a:t>Fourier spectrometer</a:t>
            </a:r>
          </a:p>
        </p:txBody>
      </p:sp>
      <p:sp>
        <p:nvSpPr>
          <p:cNvPr id="37" name="Прямоугольник с двумя скругленными соседними углами 36"/>
          <p:cNvSpPr/>
          <p:nvPr/>
        </p:nvSpPr>
        <p:spPr>
          <a:xfrm rot="10800000">
            <a:off x="5285105" y="2616200"/>
            <a:ext cx="3238500" cy="4104640"/>
          </a:xfrm>
          <a:prstGeom prst="round2Same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p:txBody>
          <a:bodyPr/>
          <a:lstStyle/>
          <a:p>
            <a:r>
              <a:rPr lang="ru-RU" dirty="0" smtClean="0"/>
              <a:t>Экспериментальная установка </a:t>
            </a:r>
            <a:endParaRPr lang="ru-RU" dirty="0"/>
          </a:p>
        </p:txBody>
      </p:sp>
      <p:sp>
        <p:nvSpPr>
          <p:cNvPr id="13005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ru-RU"/>
          </a:p>
        </p:txBody>
      </p:sp>
      <p:sp>
        <p:nvSpPr>
          <p:cNvPr id="4" name="Скругленный прямоугольник 3"/>
          <p:cNvSpPr/>
          <p:nvPr/>
        </p:nvSpPr>
        <p:spPr>
          <a:xfrm rot="16200000">
            <a:off x="6981190" y="3531870"/>
            <a:ext cx="1913255" cy="645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a:t>Superconductive coil</a:t>
            </a:r>
          </a:p>
        </p:txBody>
      </p:sp>
      <p:sp>
        <p:nvSpPr>
          <p:cNvPr id="5" name="Скругленный прямоугольник 4"/>
          <p:cNvSpPr/>
          <p:nvPr/>
        </p:nvSpPr>
        <p:spPr>
          <a:xfrm rot="16200000">
            <a:off x="4943475" y="3531870"/>
            <a:ext cx="1913255" cy="645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a:t>Superconductive coil</a:t>
            </a:r>
          </a:p>
        </p:txBody>
      </p:sp>
      <p:sp>
        <p:nvSpPr>
          <p:cNvPr id="6" name="Скругленный прямоугольник 5"/>
          <p:cNvSpPr/>
          <p:nvPr/>
        </p:nvSpPr>
        <p:spPr>
          <a:xfrm rot="16200000">
            <a:off x="5618480" y="5601335"/>
            <a:ext cx="1185545" cy="41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000"/>
              <a:t>Superconductive coil</a:t>
            </a:r>
          </a:p>
        </p:txBody>
      </p:sp>
      <p:sp>
        <p:nvSpPr>
          <p:cNvPr id="7" name="Скругленный прямоугольник 6"/>
          <p:cNvSpPr/>
          <p:nvPr/>
        </p:nvSpPr>
        <p:spPr>
          <a:xfrm rot="16200000">
            <a:off x="6982460" y="5582920"/>
            <a:ext cx="1185545" cy="41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000"/>
              <a:t>Superconductive coil</a:t>
            </a:r>
          </a:p>
        </p:txBody>
      </p:sp>
      <p:sp>
        <p:nvSpPr>
          <p:cNvPr id="8" name="Скругленный прямоугольник 7"/>
          <p:cNvSpPr/>
          <p:nvPr/>
        </p:nvSpPr>
        <p:spPr>
          <a:xfrm rot="16200000">
            <a:off x="6508750" y="5683250"/>
            <a:ext cx="807085" cy="2546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ltLang="en-US" sz="1000"/>
              <a:t>Bolometer</a:t>
            </a:r>
          </a:p>
        </p:txBody>
      </p:sp>
      <p:sp>
        <p:nvSpPr>
          <p:cNvPr id="54" name="Полилиния 53"/>
          <p:cNvSpPr/>
          <p:nvPr/>
        </p:nvSpPr>
        <p:spPr>
          <a:xfrm>
            <a:off x="6285865" y="2565400"/>
            <a:ext cx="1236980" cy="1837690"/>
          </a:xfrm>
          <a:custGeom>
            <a:avLst/>
            <a:gdLst>
              <a:gd name="connisteX0" fmla="*/ 454660 w 1236980"/>
              <a:gd name="connsiteY0" fmla="*/ 27305 h 1837690"/>
              <a:gd name="connisteX1" fmla="*/ 454660 w 1236980"/>
              <a:gd name="connsiteY1" fmla="*/ 864235 h 1837690"/>
              <a:gd name="connisteX2" fmla="*/ 0 w 1236980"/>
              <a:gd name="connsiteY2" fmla="*/ 864235 h 1837690"/>
              <a:gd name="connisteX3" fmla="*/ 0 w 1236980"/>
              <a:gd name="connsiteY3" fmla="*/ 1837690 h 1837690"/>
              <a:gd name="connisteX4" fmla="*/ 1236980 w 1236980"/>
              <a:gd name="connsiteY4" fmla="*/ 1837690 h 1837690"/>
              <a:gd name="connisteX5" fmla="*/ 1236980 w 1236980"/>
              <a:gd name="connsiteY5" fmla="*/ 864235 h 1837690"/>
              <a:gd name="connisteX6" fmla="*/ 818515 w 1236980"/>
              <a:gd name="connsiteY6" fmla="*/ 864235 h 1837690"/>
              <a:gd name="connisteX7" fmla="*/ 818515 w 1236980"/>
              <a:gd name="connsiteY7" fmla="*/ 0 h 1837690"/>
              <a:gd name="connisteX8" fmla="*/ 827405 w 1236980"/>
              <a:gd name="connsiteY8" fmla="*/ 0 h 18376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1236980" h="1837690">
                <a:moveTo>
                  <a:pt x="454660" y="27305"/>
                </a:moveTo>
                <a:lnTo>
                  <a:pt x="454660" y="864235"/>
                </a:lnTo>
                <a:lnTo>
                  <a:pt x="0" y="864235"/>
                </a:lnTo>
                <a:lnTo>
                  <a:pt x="0" y="1837690"/>
                </a:lnTo>
                <a:lnTo>
                  <a:pt x="1236980" y="1837690"/>
                </a:lnTo>
                <a:lnTo>
                  <a:pt x="1236980" y="864235"/>
                </a:lnTo>
                <a:lnTo>
                  <a:pt x="818515" y="864235"/>
                </a:lnTo>
                <a:lnTo>
                  <a:pt x="818515" y="0"/>
                </a:lnTo>
                <a:lnTo>
                  <a:pt x="827405" y="0"/>
                </a:ln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Куб 8"/>
          <p:cNvSpPr/>
          <p:nvPr/>
        </p:nvSpPr>
        <p:spPr>
          <a:xfrm>
            <a:off x="6358890" y="3623310"/>
            <a:ext cx="1099820" cy="541655"/>
          </a:xfrm>
          <a:prstGeom prst="cub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ltLang="en-US"/>
              <a:t>Sample</a:t>
            </a:r>
          </a:p>
        </p:txBody>
      </p:sp>
      <p:sp>
        <p:nvSpPr>
          <p:cNvPr id="10" name="Блок-схема: сохранённые данные 9"/>
          <p:cNvSpPr/>
          <p:nvPr/>
        </p:nvSpPr>
        <p:spPr>
          <a:xfrm>
            <a:off x="2212340" y="1969770"/>
            <a:ext cx="1080135" cy="575945"/>
          </a:xfrm>
          <a:prstGeom prst="flowChartOnlineStorag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ltLang="en-US" sz="1400"/>
              <a:t>Globar lamp</a:t>
            </a:r>
          </a:p>
        </p:txBody>
      </p:sp>
      <p:sp>
        <p:nvSpPr>
          <p:cNvPr id="18" name="Полилиния 17"/>
          <p:cNvSpPr/>
          <p:nvPr/>
        </p:nvSpPr>
        <p:spPr>
          <a:xfrm>
            <a:off x="3096895" y="2226945"/>
            <a:ext cx="3919855" cy="1400175"/>
          </a:xfrm>
          <a:custGeom>
            <a:avLst/>
            <a:gdLst>
              <a:gd name="connisteX0" fmla="*/ 0 w 1946910"/>
              <a:gd name="connsiteY0" fmla="*/ 8890 h 1400175"/>
              <a:gd name="connisteX1" fmla="*/ 1919605 w 1946910"/>
              <a:gd name="connsiteY1" fmla="*/ 0 h 1400175"/>
              <a:gd name="connisteX2" fmla="*/ 1919605 w 1946910"/>
              <a:gd name="connsiteY2" fmla="*/ 1400175 h 1400175"/>
              <a:gd name="connisteX3" fmla="*/ 1946910 w 1946910"/>
              <a:gd name="connsiteY3" fmla="*/ 1400175 h 1400175"/>
            </a:gdLst>
            <a:ahLst/>
            <a:cxnLst>
              <a:cxn ang="0">
                <a:pos x="connisteX0" y="connsiteY0"/>
              </a:cxn>
              <a:cxn ang="0">
                <a:pos x="connisteX1" y="connsiteY1"/>
              </a:cxn>
              <a:cxn ang="0">
                <a:pos x="connisteX2" y="connsiteY2"/>
              </a:cxn>
              <a:cxn ang="0">
                <a:pos x="connisteX3" y="connsiteY3"/>
              </a:cxn>
            </a:cxnLst>
            <a:rect l="l" t="t" r="r" b="b"/>
            <a:pathLst>
              <a:path w="1946910" h="1400175">
                <a:moveTo>
                  <a:pt x="0" y="8890"/>
                </a:moveTo>
                <a:lnTo>
                  <a:pt x="1919605" y="0"/>
                </a:lnTo>
                <a:lnTo>
                  <a:pt x="1919605" y="1400175"/>
                </a:lnTo>
                <a:lnTo>
                  <a:pt x="1946910" y="1400175"/>
                </a:ln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Полилиния 18"/>
          <p:cNvSpPr/>
          <p:nvPr/>
        </p:nvSpPr>
        <p:spPr>
          <a:xfrm>
            <a:off x="3152140" y="2153920"/>
            <a:ext cx="3810000" cy="1554480"/>
          </a:xfrm>
          <a:custGeom>
            <a:avLst/>
            <a:gdLst>
              <a:gd name="connisteX0" fmla="*/ 0 w 1946910"/>
              <a:gd name="connsiteY0" fmla="*/ 8890 h 1400175"/>
              <a:gd name="connisteX1" fmla="*/ 1919605 w 1946910"/>
              <a:gd name="connsiteY1" fmla="*/ 0 h 1400175"/>
              <a:gd name="connisteX2" fmla="*/ 1919605 w 1946910"/>
              <a:gd name="connsiteY2" fmla="*/ 1400175 h 1400175"/>
              <a:gd name="connisteX3" fmla="*/ 1946910 w 1946910"/>
              <a:gd name="connsiteY3" fmla="*/ 1400175 h 1400175"/>
            </a:gdLst>
            <a:ahLst/>
            <a:cxnLst>
              <a:cxn ang="0">
                <a:pos x="connisteX0" y="connsiteY0"/>
              </a:cxn>
              <a:cxn ang="0">
                <a:pos x="connisteX1" y="connsiteY1"/>
              </a:cxn>
              <a:cxn ang="0">
                <a:pos x="connisteX2" y="connsiteY2"/>
              </a:cxn>
              <a:cxn ang="0">
                <a:pos x="connisteX3" y="connsiteY3"/>
              </a:cxn>
            </a:cxnLst>
            <a:rect l="l" t="t" r="r" b="b"/>
            <a:pathLst>
              <a:path w="1946910" h="1400175">
                <a:moveTo>
                  <a:pt x="0" y="8890"/>
                </a:moveTo>
                <a:lnTo>
                  <a:pt x="1919605" y="0"/>
                </a:lnTo>
                <a:lnTo>
                  <a:pt x="1919605" y="1400175"/>
                </a:lnTo>
                <a:lnTo>
                  <a:pt x="1946910" y="1400175"/>
                </a:ln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Полилиния 19"/>
          <p:cNvSpPr/>
          <p:nvPr/>
        </p:nvSpPr>
        <p:spPr>
          <a:xfrm>
            <a:off x="3218180" y="2099310"/>
            <a:ext cx="3678555" cy="1527810"/>
          </a:xfrm>
          <a:custGeom>
            <a:avLst/>
            <a:gdLst>
              <a:gd name="connisteX0" fmla="*/ 0 w 1946910"/>
              <a:gd name="connsiteY0" fmla="*/ 8890 h 1400175"/>
              <a:gd name="connisteX1" fmla="*/ 1919605 w 1946910"/>
              <a:gd name="connsiteY1" fmla="*/ 0 h 1400175"/>
              <a:gd name="connisteX2" fmla="*/ 1919605 w 1946910"/>
              <a:gd name="connsiteY2" fmla="*/ 1400175 h 1400175"/>
              <a:gd name="connisteX3" fmla="*/ 1946910 w 1946910"/>
              <a:gd name="connsiteY3" fmla="*/ 1400175 h 1400175"/>
            </a:gdLst>
            <a:ahLst/>
            <a:cxnLst>
              <a:cxn ang="0">
                <a:pos x="connisteX0" y="connsiteY0"/>
              </a:cxn>
              <a:cxn ang="0">
                <a:pos x="connisteX1" y="connsiteY1"/>
              </a:cxn>
              <a:cxn ang="0">
                <a:pos x="connisteX2" y="connsiteY2"/>
              </a:cxn>
              <a:cxn ang="0">
                <a:pos x="connisteX3" y="connsiteY3"/>
              </a:cxn>
            </a:cxnLst>
            <a:rect l="l" t="t" r="r" b="b"/>
            <a:pathLst>
              <a:path w="1946910" h="1400175">
                <a:moveTo>
                  <a:pt x="0" y="8890"/>
                </a:moveTo>
                <a:lnTo>
                  <a:pt x="1919605" y="0"/>
                </a:lnTo>
                <a:lnTo>
                  <a:pt x="1919605" y="1400175"/>
                </a:lnTo>
                <a:lnTo>
                  <a:pt x="1946910" y="1400175"/>
                </a:ln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Полилиния 20"/>
          <p:cNvSpPr/>
          <p:nvPr/>
        </p:nvSpPr>
        <p:spPr>
          <a:xfrm>
            <a:off x="3151505" y="2308860"/>
            <a:ext cx="3938270" cy="1400175"/>
          </a:xfrm>
          <a:custGeom>
            <a:avLst/>
            <a:gdLst>
              <a:gd name="connisteX0" fmla="*/ 0 w 1946910"/>
              <a:gd name="connsiteY0" fmla="*/ 8890 h 1400175"/>
              <a:gd name="connisteX1" fmla="*/ 1919605 w 1946910"/>
              <a:gd name="connsiteY1" fmla="*/ 0 h 1400175"/>
              <a:gd name="connisteX2" fmla="*/ 1919605 w 1946910"/>
              <a:gd name="connsiteY2" fmla="*/ 1400175 h 1400175"/>
              <a:gd name="connisteX3" fmla="*/ 1946910 w 1946910"/>
              <a:gd name="connsiteY3" fmla="*/ 1400175 h 1400175"/>
            </a:gdLst>
            <a:ahLst/>
            <a:cxnLst>
              <a:cxn ang="0">
                <a:pos x="connisteX0" y="connsiteY0"/>
              </a:cxn>
              <a:cxn ang="0">
                <a:pos x="connisteX1" y="connsiteY1"/>
              </a:cxn>
              <a:cxn ang="0">
                <a:pos x="connisteX2" y="connsiteY2"/>
              </a:cxn>
              <a:cxn ang="0">
                <a:pos x="connisteX3" y="connsiteY3"/>
              </a:cxn>
            </a:cxnLst>
            <a:rect l="l" t="t" r="r" b="b"/>
            <a:pathLst>
              <a:path w="1946910" h="1400175">
                <a:moveTo>
                  <a:pt x="0" y="8890"/>
                </a:moveTo>
                <a:lnTo>
                  <a:pt x="1919605" y="0"/>
                </a:lnTo>
                <a:lnTo>
                  <a:pt x="1919605" y="1400175"/>
                </a:lnTo>
                <a:lnTo>
                  <a:pt x="1946910" y="1400175"/>
                </a:ln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Прямое соединение 21"/>
          <p:cNvCxnSpPr/>
          <p:nvPr/>
        </p:nvCxnSpPr>
        <p:spPr>
          <a:xfrm>
            <a:off x="6844030" y="4152900"/>
            <a:ext cx="0" cy="1257935"/>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Прямое соединение 22"/>
          <p:cNvCxnSpPr>
            <a:endCxn id="8" idx="3"/>
          </p:cNvCxnSpPr>
          <p:nvPr/>
        </p:nvCxnSpPr>
        <p:spPr>
          <a:xfrm>
            <a:off x="6904990" y="4152900"/>
            <a:ext cx="7620" cy="1254125"/>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ое соединение 23"/>
          <p:cNvCxnSpPr/>
          <p:nvPr/>
        </p:nvCxnSpPr>
        <p:spPr>
          <a:xfrm>
            <a:off x="6978015" y="4164965"/>
            <a:ext cx="0" cy="124206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Прямое соединение 24"/>
          <p:cNvCxnSpPr/>
          <p:nvPr/>
        </p:nvCxnSpPr>
        <p:spPr>
          <a:xfrm>
            <a:off x="6706235" y="1909445"/>
            <a:ext cx="636270" cy="63627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6" name="Прямое соединение 25"/>
          <p:cNvCxnSpPr/>
          <p:nvPr/>
        </p:nvCxnSpPr>
        <p:spPr>
          <a:xfrm flipV="1">
            <a:off x="6769735" y="1936115"/>
            <a:ext cx="88265" cy="463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Прямое соединение 31"/>
          <p:cNvCxnSpPr/>
          <p:nvPr/>
        </p:nvCxnSpPr>
        <p:spPr>
          <a:xfrm flipV="1">
            <a:off x="6896735" y="2063115"/>
            <a:ext cx="88265" cy="463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Прямое соединение 32"/>
          <p:cNvCxnSpPr/>
          <p:nvPr/>
        </p:nvCxnSpPr>
        <p:spPr>
          <a:xfrm flipV="1">
            <a:off x="7023735" y="2190115"/>
            <a:ext cx="88265" cy="463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Прямое соединение 33"/>
          <p:cNvCxnSpPr/>
          <p:nvPr/>
        </p:nvCxnSpPr>
        <p:spPr>
          <a:xfrm flipV="1">
            <a:off x="7150735" y="2317115"/>
            <a:ext cx="88265" cy="463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ое соединение 34"/>
          <p:cNvCxnSpPr/>
          <p:nvPr/>
        </p:nvCxnSpPr>
        <p:spPr>
          <a:xfrm flipV="1">
            <a:off x="7277735" y="2444115"/>
            <a:ext cx="88265" cy="463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Соединительная линия уступом 37"/>
          <p:cNvCxnSpPr>
            <a:stCxn id="8" idx="1"/>
          </p:cNvCxnSpPr>
          <p:nvPr/>
        </p:nvCxnSpPr>
        <p:spPr>
          <a:xfrm rot="5400000" flipH="1">
            <a:off x="4925060" y="4226560"/>
            <a:ext cx="552450" cy="3422650"/>
          </a:xfrm>
          <a:prstGeom prst="bentConnector4">
            <a:avLst>
              <a:gd name="adj1" fmla="val -43103"/>
              <a:gd name="adj2" fmla="val 51855"/>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Текстовое поле 38"/>
          <p:cNvSpPr txBox="1"/>
          <p:nvPr/>
        </p:nvSpPr>
        <p:spPr>
          <a:xfrm>
            <a:off x="5285740" y="5255895"/>
            <a:ext cx="625475" cy="368300"/>
          </a:xfrm>
          <a:prstGeom prst="rect">
            <a:avLst/>
          </a:prstGeom>
          <a:noFill/>
        </p:spPr>
        <p:txBody>
          <a:bodyPr wrap="square" rtlCol="0">
            <a:spAutoFit/>
          </a:bodyPr>
          <a:lstStyle/>
          <a:p>
            <a:r>
              <a:rPr lang="en-GB" altLang="en-US"/>
              <a:t>LHe</a:t>
            </a:r>
          </a:p>
        </p:txBody>
      </p:sp>
      <p:sp>
        <p:nvSpPr>
          <p:cNvPr id="40" name="Прямоугольник 39"/>
          <p:cNvSpPr/>
          <p:nvPr/>
        </p:nvSpPr>
        <p:spPr>
          <a:xfrm>
            <a:off x="3489960" y="5410835"/>
            <a:ext cx="1152525" cy="53403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ltLang="en-US" sz="1200"/>
              <a:t>Preamplifier</a:t>
            </a:r>
          </a:p>
        </p:txBody>
      </p:sp>
      <p:cxnSp>
        <p:nvCxnSpPr>
          <p:cNvPr id="43" name="Соединительная линия уступом 42"/>
          <p:cNvCxnSpPr>
            <a:stCxn id="42" idx="2"/>
            <a:endCxn id="40" idx="0"/>
          </p:cNvCxnSpPr>
          <p:nvPr/>
        </p:nvCxnSpPr>
        <p:spPr>
          <a:xfrm>
            <a:off x="3292475" y="3926205"/>
            <a:ext cx="774065" cy="1484630"/>
          </a:xfrm>
          <a:prstGeom prst="bentConnector2">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Скос 44"/>
          <p:cNvSpPr/>
          <p:nvPr/>
        </p:nvSpPr>
        <p:spPr>
          <a:xfrm>
            <a:off x="539750" y="2132965"/>
            <a:ext cx="864235" cy="864235"/>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ltLang="en-US"/>
              <a:t>PC</a:t>
            </a:r>
          </a:p>
        </p:txBody>
      </p:sp>
      <p:cxnSp>
        <p:nvCxnSpPr>
          <p:cNvPr id="46" name="Соединительная линия уступом 45"/>
          <p:cNvCxnSpPr>
            <a:stCxn id="45" idx="0"/>
            <a:endCxn id="42" idx="0"/>
          </p:cNvCxnSpPr>
          <p:nvPr/>
        </p:nvCxnSpPr>
        <p:spPr>
          <a:xfrm>
            <a:off x="1403985" y="2565400"/>
            <a:ext cx="735330" cy="1360805"/>
          </a:xfrm>
          <a:prstGeom prst="bentConnector3">
            <a:avLst>
              <a:gd name="adj1" fmla="val 50000"/>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Овал 46"/>
          <p:cNvSpPr/>
          <p:nvPr/>
        </p:nvSpPr>
        <p:spPr>
          <a:xfrm>
            <a:off x="2388235" y="1346200"/>
            <a:ext cx="655320" cy="58991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altLang="en-US" sz="3200"/>
              <a:t>1</a:t>
            </a:r>
          </a:p>
        </p:txBody>
      </p:sp>
      <p:sp>
        <p:nvSpPr>
          <p:cNvPr id="48" name="Овал 47"/>
          <p:cNvSpPr/>
          <p:nvPr/>
        </p:nvSpPr>
        <p:spPr>
          <a:xfrm>
            <a:off x="7868285" y="2686685"/>
            <a:ext cx="655320" cy="58991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altLang="en-US" sz="3200"/>
              <a:t>2</a:t>
            </a:r>
          </a:p>
        </p:txBody>
      </p:sp>
      <p:sp>
        <p:nvSpPr>
          <p:cNvPr id="49" name="Овал 48"/>
          <p:cNvSpPr/>
          <p:nvPr/>
        </p:nvSpPr>
        <p:spPr>
          <a:xfrm>
            <a:off x="7039610" y="6130925"/>
            <a:ext cx="655320" cy="58991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altLang="en-US" sz="3200"/>
              <a:t>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err="1" smtClean="0"/>
              <a:t>InAs</a:t>
            </a:r>
            <a:r>
              <a:rPr lang="en-US" b="1" dirty="0" smtClean="0"/>
              <a:t>/</a:t>
            </a:r>
            <a:r>
              <a:rPr lang="en-US" b="1" dirty="0" err="1" smtClean="0"/>
              <a:t>GaSb</a:t>
            </a:r>
            <a:r>
              <a:rPr lang="ru-RU" b="1" dirty="0" smtClean="0"/>
              <a:t>/</a:t>
            </a:r>
            <a:r>
              <a:rPr lang="en-US" b="1" dirty="0" err="1" smtClean="0"/>
              <a:t>InAs </a:t>
            </a:r>
            <a:r>
              <a:rPr lang="ru-RU" altLang="en-GB" b="1" dirty="0" err="1" smtClean="0"/>
              <a:t>В магнитном поле</a:t>
            </a:r>
          </a:p>
        </p:txBody>
      </p:sp>
      <p:pic>
        <p:nvPicPr>
          <p:cNvPr id="10" name="Picture 1"/>
          <p:cNvPicPr>
            <a:picLocks noChangeAspect="1" noChangeArrowheads="1"/>
          </p:cNvPicPr>
          <p:nvPr/>
        </p:nvPicPr>
        <p:blipFill>
          <a:blip r:embed="rId2" cstate="print"/>
          <a:srcRect l="5628" t="46603"/>
          <a:stretch>
            <a:fillRect/>
          </a:stretch>
        </p:blipFill>
        <p:spPr bwMode="auto">
          <a:xfrm>
            <a:off x="165100" y="1985645"/>
            <a:ext cx="4420870" cy="3335020"/>
          </a:xfrm>
          <a:prstGeom prst="rect">
            <a:avLst/>
          </a:prstGeom>
          <a:noFill/>
          <a:ln w="9525">
            <a:noFill/>
            <a:miter lim="800000"/>
            <a:headEnd/>
            <a:tailEnd/>
          </a:ln>
          <a:effectLst/>
        </p:spPr>
      </p:pic>
      <p:cxnSp>
        <p:nvCxnSpPr>
          <p:cNvPr id="4" name="Прямое соединение 3"/>
          <p:cNvCxnSpPr/>
          <p:nvPr/>
        </p:nvCxnSpPr>
        <p:spPr>
          <a:xfrm flipV="1">
            <a:off x="2660015" y="1988820"/>
            <a:ext cx="2200275" cy="10845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ое соединение 10"/>
          <p:cNvCxnSpPr/>
          <p:nvPr/>
        </p:nvCxnSpPr>
        <p:spPr>
          <a:xfrm>
            <a:off x="2616835" y="3644900"/>
            <a:ext cx="1883410" cy="108013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Замещающее содержимое 12"/>
          <p:cNvSpPr>
            <a:spLocks noGrp="1"/>
          </p:cNvSpPr>
          <p:nvPr>
            <p:ph sz="half" idx="1"/>
          </p:nvPr>
        </p:nvSpPr>
        <p:spPr>
          <a:xfrm>
            <a:off x="2936875" y="5867400"/>
            <a:ext cx="563245" cy="932180"/>
          </a:xfrm>
        </p:spPr>
        <p:txBody>
          <a:bodyPr/>
          <a:lstStyle/>
          <a:p>
            <a:pPr marL="0" indent="0">
              <a:buNone/>
            </a:pPr>
            <a:r>
              <a:rPr lang="en-GB" altLang="en-US"/>
              <a:t>B</a:t>
            </a:r>
          </a:p>
        </p:txBody>
      </p:sp>
      <p:cxnSp>
        <p:nvCxnSpPr>
          <p:cNvPr id="14" name="Прямая со стрелкой 13"/>
          <p:cNvCxnSpPr/>
          <p:nvPr/>
        </p:nvCxnSpPr>
        <p:spPr>
          <a:xfrm flipV="1">
            <a:off x="2487930" y="5723890"/>
            <a:ext cx="2204085" cy="330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Прямое соединение 14"/>
          <p:cNvCxnSpPr/>
          <p:nvPr/>
        </p:nvCxnSpPr>
        <p:spPr>
          <a:xfrm flipV="1">
            <a:off x="2660015" y="2852420"/>
            <a:ext cx="1984375" cy="8064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ое соединение 15"/>
          <p:cNvCxnSpPr/>
          <p:nvPr/>
        </p:nvCxnSpPr>
        <p:spPr>
          <a:xfrm>
            <a:off x="2605405" y="3658870"/>
            <a:ext cx="1811655" cy="171450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Прямое соединение 16"/>
          <p:cNvCxnSpPr/>
          <p:nvPr/>
        </p:nvCxnSpPr>
        <p:spPr>
          <a:xfrm flipV="1">
            <a:off x="2616835" y="1700530"/>
            <a:ext cx="1955165" cy="137287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Прямое соединение 17"/>
          <p:cNvCxnSpPr/>
          <p:nvPr/>
        </p:nvCxnSpPr>
        <p:spPr>
          <a:xfrm flipV="1">
            <a:off x="2616835" y="1484630"/>
            <a:ext cx="1523365" cy="15887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Замещающее содержимое -2147482563"/>
          <p:cNvPicPr>
            <a:picLocks noGrp="1" noChangeAspect="1"/>
          </p:cNvPicPr>
          <p:nvPr>
            <p:ph sz="half" idx="2"/>
          </p:nvPr>
        </p:nvPicPr>
        <p:blipFill>
          <a:blip r:embed="rId3" cstate="print"/>
          <a:srcRect l="4773" t="4161" r="6943" b="5350"/>
          <a:stretch>
            <a:fillRect/>
          </a:stretch>
        </p:blipFill>
        <p:spPr>
          <a:xfrm>
            <a:off x="4760595" y="1332865"/>
            <a:ext cx="4249420" cy="3094990"/>
          </a:xfrm>
          <a:prstGeom prst="rect">
            <a:avLst/>
          </a:prstGeom>
          <a:noFill/>
          <a:ln w="9525" cap="flat" cmpd="sng">
            <a:solidFill>
              <a:srgbClr val="000000"/>
            </a:solidFill>
            <a:prstDash val="solid"/>
            <a:miter/>
            <a:headEnd type="none" w="med" len="med"/>
            <a:tailEnd type="none" w="med" len="med"/>
          </a:ln>
        </p:spPr>
      </p:pic>
      <p:pic>
        <p:nvPicPr>
          <p:cNvPr id="1073742857" name="Изображение 63"/>
          <p:cNvPicPr>
            <a:picLocks noChangeAspect="1"/>
          </p:cNvPicPr>
          <p:nvPr/>
        </p:nvPicPr>
        <p:blipFill>
          <a:blip r:embed="rId4" cstate="print"/>
          <a:srcRect l="5753" t="4315" r="5547" b="5394"/>
          <a:stretch>
            <a:fillRect/>
          </a:stretch>
        </p:blipFill>
        <p:spPr>
          <a:xfrm>
            <a:off x="5756910" y="4526280"/>
            <a:ext cx="2929890" cy="2273300"/>
          </a:xfrm>
          <a:prstGeom prst="rect">
            <a:avLst/>
          </a:prstGeom>
          <a:solidFill>
            <a:srgbClr val="FFFFFF"/>
          </a:solidFill>
          <a:ln w="9525" cap="flat" cmpd="sng">
            <a:solidFill>
              <a:srgbClr val="0000FF"/>
            </a:solidFill>
            <a:prstDash val="solid"/>
            <a:miter/>
            <a:headEnd type="none" w="med" len="med"/>
            <a:tailEnd type="none" w="med" len="me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Рисунок 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2575" y="2327275"/>
            <a:ext cx="4069080" cy="4068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11"/>
          <p:cNvSpPr>
            <a:spLocks noChangeArrowheads="1"/>
          </p:cNvSpPr>
          <p:nvPr/>
        </p:nvSpPr>
        <p:spPr bwMode="auto">
          <a:xfrm>
            <a:off x="1143001" y="-3492"/>
            <a:ext cx="6804422" cy="553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3000" b="1" dirty="0"/>
              <a:t>Напряженные структуры</a:t>
            </a:r>
          </a:p>
        </p:txBody>
      </p:sp>
      <p:sp>
        <p:nvSpPr>
          <p:cNvPr id="11" name="Прямоугольник 32"/>
          <p:cNvSpPr/>
          <p:nvPr/>
        </p:nvSpPr>
        <p:spPr bwMode="auto">
          <a:xfrm>
            <a:off x="5700709" y="719006"/>
            <a:ext cx="3024950" cy="6477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500"/>
              </a:lnSpc>
              <a:defRPr/>
            </a:pPr>
            <a:r>
              <a:rPr lang="en-US" sz="2400" dirty="0" err="1">
                <a:solidFill>
                  <a:schemeClr val="tx1"/>
                </a:solidFill>
                <a:latin typeface="Основной текст"/>
              </a:rPr>
              <a:t>GaSb</a:t>
            </a:r>
            <a:r>
              <a:rPr lang="en-US" sz="2400" dirty="0">
                <a:solidFill>
                  <a:schemeClr val="tx1"/>
                </a:solidFill>
                <a:latin typeface="Основной текст"/>
              </a:rPr>
              <a:t>   →  </a:t>
            </a:r>
            <a:r>
              <a:rPr lang="en-US" sz="2400" dirty="0">
                <a:solidFill>
                  <a:srgbClr val="0033CC"/>
                </a:solidFill>
                <a:latin typeface="Основной текст"/>
              </a:rPr>
              <a:t>Ga</a:t>
            </a:r>
            <a:r>
              <a:rPr lang="en-US" sz="2400" baseline="-25000" dirty="0">
                <a:solidFill>
                  <a:srgbClr val="0033CC"/>
                </a:solidFill>
                <a:latin typeface="Основной текст"/>
              </a:rPr>
              <a:t>0.6</a:t>
            </a:r>
            <a:r>
              <a:rPr lang="en-US" sz="2400" dirty="0">
                <a:solidFill>
                  <a:srgbClr val="0033CC"/>
                </a:solidFill>
                <a:latin typeface="Основной текст"/>
              </a:rPr>
              <a:t>In</a:t>
            </a:r>
            <a:r>
              <a:rPr lang="en-US" sz="2400" baseline="-25000" dirty="0">
                <a:solidFill>
                  <a:srgbClr val="0033CC"/>
                </a:solidFill>
                <a:latin typeface="Основной текст"/>
              </a:rPr>
              <a:t>0.4</a:t>
            </a:r>
            <a:r>
              <a:rPr lang="en-US" sz="2400" dirty="0">
                <a:solidFill>
                  <a:srgbClr val="0033CC"/>
                </a:solidFill>
                <a:latin typeface="Основной текст"/>
              </a:rPr>
              <a:t>Sb</a:t>
            </a:r>
          </a:p>
        </p:txBody>
      </p:sp>
      <p:sp>
        <p:nvSpPr>
          <p:cNvPr id="12" name="Прямоугольник 32"/>
          <p:cNvSpPr/>
          <p:nvPr/>
        </p:nvSpPr>
        <p:spPr bwMode="auto">
          <a:xfrm>
            <a:off x="497188" y="960037"/>
            <a:ext cx="3132348" cy="574675"/>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500"/>
              </a:lnSpc>
              <a:defRPr/>
            </a:pPr>
            <a:r>
              <a:rPr lang="ru-RU" altLang="en-US" sz="2400" b="1" dirty="0">
                <a:solidFill>
                  <a:schemeClr val="tx1"/>
                </a:solidFill>
              </a:rPr>
              <a:t>Увеличение инвертированной щели</a:t>
            </a:r>
            <a:r>
              <a:rPr lang="en-US" sz="2400" b="1" dirty="0">
                <a:solidFill>
                  <a:schemeClr val="tx1"/>
                </a:solidFill>
              </a:rPr>
              <a:t>:</a:t>
            </a:r>
          </a:p>
        </p:txBody>
      </p:sp>
      <p:sp>
        <p:nvSpPr>
          <p:cNvPr id="15" name="Прямоугольник 14"/>
          <p:cNvSpPr/>
          <p:nvPr/>
        </p:nvSpPr>
        <p:spPr>
          <a:xfrm>
            <a:off x="2955925" y="6475730"/>
            <a:ext cx="4697730" cy="368300"/>
          </a:xfrm>
          <a:prstGeom prst="rect">
            <a:avLst/>
          </a:prstGeom>
        </p:spPr>
        <p:txBody>
          <a:bodyPr wrap="square">
            <a:spAutoFit/>
          </a:bodyPr>
          <a:lstStyle/>
          <a:p>
            <a:r>
              <a:rPr lang="en-US" b="1" dirty="0">
                <a:solidFill>
                  <a:srgbClr val="0000FF"/>
                </a:solidFill>
              </a:rPr>
              <a:t>S.S. Krishtopenko</a:t>
            </a:r>
            <a:r>
              <a:rPr lang="en-US" dirty="0"/>
              <a:t>, F. </a:t>
            </a:r>
            <a:r>
              <a:rPr lang="en-US" dirty="0" err="1"/>
              <a:t>Teppe</a:t>
            </a:r>
            <a:r>
              <a:rPr lang="en-US" dirty="0"/>
              <a:t>. </a:t>
            </a:r>
            <a:r>
              <a:rPr lang="en-US" b="1" i="1" dirty="0"/>
              <a:t>Science Adv. </a:t>
            </a:r>
            <a:r>
              <a:rPr lang="en-US" dirty="0"/>
              <a:t>2018</a:t>
            </a:r>
            <a:endParaRPr lang="ru-RU" dirty="0"/>
          </a:p>
        </p:txBody>
      </p:sp>
      <p:pic>
        <p:nvPicPr>
          <p:cNvPr id="2" name="Изображение -2147482496"/>
          <p:cNvPicPr>
            <a:picLocks noChangeAspect="1"/>
          </p:cNvPicPr>
          <p:nvPr/>
        </p:nvPicPr>
        <p:blipFill>
          <a:blip r:embed="rId3" cstate="print"/>
          <a:srcRect l="9073" t="9799" r="13344" b="5528"/>
          <a:stretch>
            <a:fillRect/>
          </a:stretch>
        </p:blipFill>
        <p:spPr>
          <a:xfrm>
            <a:off x="4539933" y="2813050"/>
            <a:ext cx="4185285" cy="3235960"/>
          </a:xfrm>
          <a:prstGeom prst="rect">
            <a:avLst/>
          </a:prstGeom>
          <a:noFill/>
          <a:ln w="9525">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Изображение 27" descr="SNAP-164654-0001"/>
          <p:cNvPicPr>
            <a:picLocks noChangeAspect="1"/>
          </p:cNvPicPr>
          <p:nvPr/>
        </p:nvPicPr>
        <p:blipFill>
          <a:blip r:embed="rId2" cstate="print"/>
          <a:stretch>
            <a:fillRect/>
          </a:stretch>
        </p:blipFill>
        <p:spPr>
          <a:xfrm>
            <a:off x="450850" y="2239645"/>
            <a:ext cx="4575810" cy="3432810"/>
          </a:xfrm>
          <a:prstGeom prst="rect">
            <a:avLst/>
          </a:prstGeom>
        </p:spPr>
      </p:pic>
      <p:sp>
        <p:nvSpPr>
          <p:cNvPr id="10" name="Rectangle 11"/>
          <p:cNvSpPr>
            <a:spLocks noChangeArrowheads="1"/>
          </p:cNvSpPr>
          <p:nvPr/>
        </p:nvSpPr>
        <p:spPr bwMode="auto">
          <a:xfrm>
            <a:off x="1243966" y="243841"/>
            <a:ext cx="6804422" cy="1014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3000" b="1" dirty="0"/>
              <a:t>Транспорт в треслойных структурах</a:t>
            </a:r>
          </a:p>
        </p:txBody>
      </p:sp>
      <p:sp>
        <p:nvSpPr>
          <p:cNvPr id="2" name="Прямоугольник 1"/>
          <p:cNvSpPr/>
          <p:nvPr/>
        </p:nvSpPr>
        <p:spPr>
          <a:xfrm>
            <a:off x="6459220" y="2379345"/>
            <a:ext cx="1353820" cy="3153410"/>
          </a:xfrm>
          <a:prstGeom prst="rect">
            <a:avLst/>
          </a:prstGeom>
          <a:noFill/>
          <a:ln>
            <a:noFill/>
          </a:ln>
        </p:spPr>
        <p:txBody>
          <a:bodyPr wrap="none" rtlCol="0" anchor="t">
            <a:spAutoFit/>
          </a:bodyPr>
          <a:lstStyle/>
          <a:p>
            <a:pPr algn="ctr"/>
            <a:r>
              <a:rPr lang="ru-RU" altLang="en-US" sz="19900" b="1">
                <a:gradFill>
                  <a:gsLst>
                    <a:gs pos="21000">
                      <a:srgbClr val="53575C"/>
                    </a:gs>
                    <a:gs pos="88000">
                      <a:srgbClr val="C5C7CA"/>
                    </a:gs>
                  </a:gsLst>
                  <a:lin ang="5400000"/>
                </a:gradFill>
                <a:effectLst/>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Прямоугольник 1"/>
          <p:cNvSpPr/>
          <p:nvPr/>
        </p:nvSpPr>
        <p:spPr>
          <a:xfrm>
            <a:off x="1231186" y="2967335"/>
            <a:ext cx="6681637" cy="923330"/>
          </a:xfrm>
          <a:prstGeom prst="rect">
            <a:avLst/>
          </a:prstGeom>
          <a:noFill/>
        </p:spPr>
        <p:txBody>
          <a:bodyPr wrap="none" lIns="91440" tIns="45720" rIns="91440" bIns="45720">
            <a:spAutoFit/>
          </a:bodyPr>
          <a:lstStyle/>
          <a:p>
            <a:pPr algn="ctr"/>
            <a:r>
              <a:rPr lang="ru-RU"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Спасибо за внимание</a:t>
            </a:r>
            <a:endParaRPr lang="ru-RU"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2" cstate="print"/>
          <a:srcRect/>
          <a:stretch>
            <a:fillRect/>
          </a:stretch>
        </p:blipFill>
        <p:spPr bwMode="auto">
          <a:xfrm>
            <a:off x="1907704" y="1844824"/>
            <a:ext cx="5095875" cy="4657725"/>
          </a:xfrm>
          <a:prstGeom prst="rect">
            <a:avLst/>
          </a:prstGeom>
          <a:noFill/>
          <a:ln w="9525">
            <a:noFill/>
            <a:miter lim="800000"/>
            <a:headEnd/>
            <a:tailEnd/>
          </a:ln>
        </p:spPr>
      </p:pic>
      <p:sp>
        <p:nvSpPr>
          <p:cNvPr id="3" name="TextBox 2"/>
          <p:cNvSpPr txBox="1"/>
          <p:nvPr/>
        </p:nvSpPr>
        <p:spPr>
          <a:xfrm>
            <a:off x="755576" y="332656"/>
            <a:ext cx="7272808" cy="523220"/>
          </a:xfrm>
          <a:prstGeom prst="rect">
            <a:avLst/>
          </a:prstGeom>
          <a:noFill/>
        </p:spPr>
        <p:txBody>
          <a:bodyPr wrap="square" rtlCol="0">
            <a:spAutoFit/>
          </a:bodyPr>
          <a:lstStyle/>
          <a:p>
            <a:r>
              <a:rPr lang="ru-RU" sz="2800" dirty="0" smtClean="0"/>
              <a:t>Топологические эффекты Керра и Фарадея</a:t>
            </a:r>
            <a:endParaRPr lang="ru-RU" sz="2800" dirty="0"/>
          </a:p>
        </p:txBody>
      </p:sp>
      <p:sp>
        <p:nvSpPr>
          <p:cNvPr id="4" name="TextBox 3"/>
          <p:cNvSpPr txBox="1"/>
          <p:nvPr/>
        </p:nvSpPr>
        <p:spPr>
          <a:xfrm>
            <a:off x="1619672" y="1628800"/>
            <a:ext cx="720080" cy="369332"/>
          </a:xfrm>
          <a:prstGeom prst="rect">
            <a:avLst/>
          </a:prstGeom>
          <a:noFill/>
        </p:spPr>
        <p:txBody>
          <a:bodyPr wrap="square" rtlCol="0">
            <a:spAutoFit/>
          </a:bodyPr>
          <a:lstStyle/>
          <a:p>
            <a:r>
              <a:rPr lang="en-US" dirty="0" smtClean="0"/>
              <a:t>THz</a:t>
            </a:r>
            <a:endParaRPr lang="ru-R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p:nvPr/>
        </p:nvSpPr>
        <p:spPr>
          <a:xfrm>
            <a:off x="1143001" y="42546"/>
            <a:ext cx="6804422" cy="553085"/>
          </a:xfrm>
          <a:prstGeom prst="rect">
            <a:avLst/>
          </a:prstGeom>
          <a:noFill/>
          <a:ln w="9525">
            <a:noFill/>
          </a:ln>
        </p:spPr>
        <p:txBody>
          <a:bodyPr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ru-RU" sz="3000" b="1" dirty="0">
                <a:latin typeface="Yu Gothic Light" panose="020B0300000000000000" charset="-128"/>
                <a:ea typeface="Yu Gothic Light" panose="020B0300000000000000" charset="-128"/>
              </a:rPr>
              <a:t>Electronic states in HgTe/CdTe QWs</a:t>
            </a:r>
            <a:endParaRPr lang="ru-RU" altLang="ru-RU" sz="3000" b="1" dirty="0">
              <a:latin typeface="Yu Gothic Light" panose="020B0300000000000000" charset="-128"/>
              <a:ea typeface="Yu Gothic Light" panose="020B0300000000000000" charset="-128"/>
            </a:endParaRPr>
          </a:p>
        </p:txBody>
      </p:sp>
      <p:grpSp>
        <p:nvGrpSpPr>
          <p:cNvPr id="7" name="Группа 1"/>
          <p:cNvGrpSpPr/>
          <p:nvPr/>
        </p:nvGrpSpPr>
        <p:grpSpPr>
          <a:xfrm>
            <a:off x="293846" y="3743326"/>
            <a:ext cx="8315801" cy="2217421"/>
            <a:chOff x="-1796831" y="3648186"/>
            <a:chExt cx="10181161" cy="1883155"/>
          </a:xfrm>
        </p:grpSpPr>
        <p:pic>
          <p:nvPicPr>
            <p:cNvPr id="5132" name="Рисунок 16"/>
            <p:cNvPicPr>
              <a:picLocks noChangeAspect="1"/>
            </p:cNvPicPr>
            <p:nvPr/>
          </p:nvPicPr>
          <p:blipFill>
            <a:blip r:embed="rId3" cstate="print"/>
            <a:stretch>
              <a:fillRect/>
            </a:stretch>
          </p:blipFill>
          <p:spPr>
            <a:xfrm>
              <a:off x="-1796831" y="3648186"/>
              <a:ext cx="2376051" cy="1882615"/>
            </a:xfrm>
            <a:prstGeom prst="rect">
              <a:avLst/>
            </a:prstGeom>
            <a:noFill/>
            <a:ln w="9525">
              <a:noFill/>
            </a:ln>
          </p:spPr>
        </p:pic>
        <p:pic>
          <p:nvPicPr>
            <p:cNvPr id="5133" name="Рисунок 17"/>
            <p:cNvPicPr>
              <a:picLocks noChangeAspect="1"/>
            </p:cNvPicPr>
            <p:nvPr/>
          </p:nvPicPr>
          <p:blipFill>
            <a:blip r:embed="rId4" cstate="print"/>
            <a:stretch>
              <a:fillRect/>
            </a:stretch>
          </p:blipFill>
          <p:spPr>
            <a:xfrm>
              <a:off x="2155286" y="3718292"/>
              <a:ext cx="2376051" cy="1813049"/>
            </a:xfrm>
            <a:prstGeom prst="rect">
              <a:avLst/>
            </a:prstGeom>
            <a:noFill/>
            <a:ln w="9525">
              <a:noFill/>
            </a:ln>
          </p:spPr>
        </p:pic>
        <p:pic>
          <p:nvPicPr>
            <p:cNvPr id="5134" name="Рисунок 18"/>
            <p:cNvPicPr>
              <a:picLocks noChangeAspect="1"/>
            </p:cNvPicPr>
            <p:nvPr/>
          </p:nvPicPr>
          <p:blipFill>
            <a:blip r:embed="rId5" cstate="print"/>
            <a:stretch>
              <a:fillRect/>
            </a:stretch>
          </p:blipFill>
          <p:spPr>
            <a:xfrm>
              <a:off x="6008279" y="3718442"/>
              <a:ext cx="2376051" cy="1763974"/>
            </a:xfrm>
            <a:prstGeom prst="rect">
              <a:avLst/>
            </a:prstGeom>
            <a:noFill/>
            <a:ln w="9525">
              <a:noFill/>
            </a:ln>
          </p:spPr>
        </p:pic>
      </p:grpSp>
      <p:sp>
        <p:nvSpPr>
          <p:cNvPr id="5128" name="Прямоугольник 3"/>
          <p:cNvSpPr/>
          <p:nvPr/>
        </p:nvSpPr>
        <p:spPr>
          <a:xfrm>
            <a:off x="5830253" y="6039485"/>
            <a:ext cx="3188494"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200" b="1" dirty="0"/>
              <a:t>2D TI (</a:t>
            </a:r>
            <a:r>
              <a:rPr lang="en-US" altLang="ru-RU" sz="1200" b="1" dirty="0">
                <a:solidFill>
                  <a:srgbClr val="0033CC"/>
                </a:solidFill>
              </a:rPr>
              <a:t>Th</a:t>
            </a:r>
            <a:r>
              <a:rPr lang="en-US" altLang="ru-RU" sz="1200" b="1" dirty="0"/>
              <a:t>):</a:t>
            </a:r>
            <a:r>
              <a:rPr lang="en-US" altLang="ru-RU" sz="1200" dirty="0"/>
              <a:t> B.A. Bernevig et al. Science </a:t>
            </a:r>
            <a:r>
              <a:rPr lang="en-US" altLang="ru-RU" sz="1200" b="1" dirty="0"/>
              <a:t>314</a:t>
            </a:r>
            <a:r>
              <a:rPr lang="en-US" altLang="ru-RU" sz="1200" dirty="0"/>
              <a:t>, 1757 (2006).</a:t>
            </a:r>
            <a:endParaRPr lang="ru-RU" altLang="ru-RU" sz="1200" dirty="0"/>
          </a:p>
        </p:txBody>
      </p:sp>
      <p:sp>
        <p:nvSpPr>
          <p:cNvPr id="5129" name="Прямоугольник 24"/>
          <p:cNvSpPr/>
          <p:nvPr/>
        </p:nvSpPr>
        <p:spPr>
          <a:xfrm>
            <a:off x="5832158" y="6315075"/>
            <a:ext cx="2917984" cy="4616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200" b="1" dirty="0"/>
              <a:t>2D TI (</a:t>
            </a:r>
            <a:r>
              <a:rPr lang="en-US" altLang="ru-RU" sz="1200" b="1" dirty="0">
                <a:solidFill>
                  <a:srgbClr val="FF0000"/>
                </a:solidFill>
              </a:rPr>
              <a:t>Exp</a:t>
            </a:r>
            <a:r>
              <a:rPr lang="en-US" altLang="ru-RU" sz="1200" b="1" dirty="0"/>
              <a:t>):</a:t>
            </a:r>
            <a:r>
              <a:rPr lang="en-US" altLang="ru-RU" sz="1200" b="1" dirty="0">
                <a:solidFill>
                  <a:srgbClr val="FF0000"/>
                </a:solidFill>
              </a:rPr>
              <a:t> </a:t>
            </a:r>
            <a:r>
              <a:rPr lang="en-US" altLang="ru-RU" sz="1200" dirty="0"/>
              <a:t>M. König et al. Science </a:t>
            </a:r>
            <a:r>
              <a:rPr lang="en-US" altLang="ru-RU" sz="1200" b="1" dirty="0"/>
              <a:t>318</a:t>
            </a:r>
            <a:r>
              <a:rPr lang="en-US" altLang="ru-RU" sz="1200" dirty="0"/>
              <a:t>, 766 (2007).</a:t>
            </a:r>
            <a:endParaRPr lang="ru-RU" altLang="ru-RU" sz="1200" dirty="0"/>
          </a:p>
        </p:txBody>
      </p:sp>
      <p:sp>
        <p:nvSpPr>
          <p:cNvPr id="5130" name="Прямоугольник 25"/>
          <p:cNvSpPr/>
          <p:nvPr/>
        </p:nvSpPr>
        <p:spPr>
          <a:xfrm>
            <a:off x="5830253" y="6590665"/>
            <a:ext cx="2857500"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nb-NO" altLang="ru-RU" sz="1200" b="1" dirty="0"/>
              <a:t>SM (</a:t>
            </a:r>
            <a:r>
              <a:rPr lang="nb-NO" altLang="ru-RU" sz="1200" b="1" dirty="0">
                <a:solidFill>
                  <a:srgbClr val="FF0000"/>
                </a:solidFill>
              </a:rPr>
              <a:t>Exp</a:t>
            </a:r>
            <a:r>
              <a:rPr lang="nb-NO" altLang="ru-RU" sz="1200" b="1" dirty="0"/>
              <a:t>):</a:t>
            </a:r>
            <a:r>
              <a:rPr lang="nb-NO" altLang="ru-RU" sz="1200" dirty="0"/>
              <a:t> Z. Kvon et al. JETP Lett. </a:t>
            </a:r>
            <a:r>
              <a:rPr lang="nb-NO" altLang="ru-RU" sz="1200" b="1" dirty="0"/>
              <a:t>87</a:t>
            </a:r>
            <a:r>
              <a:rPr lang="nb-NO" altLang="ru-RU" sz="1200" dirty="0"/>
              <a:t>, 502 (2008).</a:t>
            </a:r>
            <a:endParaRPr lang="ru-RU" altLang="ru-RU" sz="1200" dirty="0"/>
          </a:p>
        </p:txBody>
      </p:sp>
      <p:sp>
        <p:nvSpPr>
          <p:cNvPr id="2" name="Скругленный прямоугольник 1"/>
          <p:cNvSpPr/>
          <p:nvPr/>
        </p:nvSpPr>
        <p:spPr>
          <a:xfrm>
            <a:off x="3521869" y="3141345"/>
            <a:ext cx="2069306" cy="2898140"/>
          </a:xfrm>
          <a:prstGeom prst="roundRect">
            <a:avLst/>
          </a:prstGeom>
          <a:noFill/>
          <a:ln w="38100">
            <a:solidFill>
              <a:schemeClr val="accent4"/>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nvGrpSpPr>
          <p:cNvPr id="11" name="Группа 52"/>
          <p:cNvGrpSpPr/>
          <p:nvPr/>
        </p:nvGrpSpPr>
        <p:grpSpPr bwMode="auto">
          <a:xfrm>
            <a:off x="243840" y="1085851"/>
            <a:ext cx="1876898" cy="1293494"/>
            <a:chOff x="5143504" y="3461070"/>
            <a:chExt cx="2575030" cy="1572430"/>
          </a:xfrm>
        </p:grpSpPr>
        <p:cxnSp>
          <p:nvCxnSpPr>
            <p:cNvPr id="91"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5400000">
              <a:off x="5464612" y="4210987"/>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a:off x="6214421" y="5000307"/>
              <a:ext cx="418827" cy="3088"/>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rot="5400000" flipH="1" flipV="1">
              <a:off x="5849301" y="4246402"/>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a:off x="6647507"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a:off x="5960533" y="4449742"/>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12" name="Группа 59"/>
          <p:cNvGrpSpPr/>
          <p:nvPr/>
        </p:nvGrpSpPr>
        <p:grpSpPr bwMode="auto">
          <a:xfrm>
            <a:off x="245745" y="1712595"/>
            <a:ext cx="1867376" cy="955040"/>
            <a:chOff x="5143504" y="4284256"/>
            <a:chExt cx="2561967" cy="1503786"/>
          </a:xfrm>
        </p:grpSpPr>
        <p:cxnSp>
          <p:nvCxnSpPr>
            <p:cNvPr id="84" name="Прямая соединительная линия 83"/>
            <p:cNvCxnSpPr/>
            <p:nvPr/>
          </p:nvCxnSpPr>
          <p:spPr>
            <a:xfrm flipV="1">
              <a:off x="6214421" y="4284256"/>
              <a:ext cx="416213" cy="2000"/>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15" name="Группа 54"/>
            <p:cNvGrpSpPr/>
            <p:nvPr/>
          </p:nvGrpSpPr>
          <p:grpSpPr bwMode="auto">
            <a:xfrm>
              <a:off x="5143504" y="4286256"/>
              <a:ext cx="2561967" cy="1501786"/>
              <a:chOff x="5143504" y="4286256"/>
              <a:chExt cx="2561967" cy="1501786"/>
            </a:xfrm>
          </p:grpSpPr>
          <p:cxnSp>
            <p:nvCxnSpPr>
              <p:cNvPr id="86"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rot="5400000">
                <a:off x="588462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6634444" y="5778022"/>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5957919" y="5036053"/>
                <a:ext cx="929870" cy="2021"/>
              </a:xfrm>
              <a:prstGeom prst="line">
                <a:avLst/>
              </a:prstGeom>
              <a:ln w="38100">
                <a:solidFill>
                  <a:srgbClr val="EE9D02"/>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Текстовое поле 17"/>
          <p:cNvSpPr txBox="1"/>
          <p:nvPr/>
        </p:nvSpPr>
        <p:spPr>
          <a:xfrm>
            <a:off x="870109" y="595630"/>
            <a:ext cx="922020"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22" name="Текстовое поле 21"/>
          <p:cNvSpPr txBox="1"/>
          <p:nvPr/>
        </p:nvSpPr>
        <p:spPr>
          <a:xfrm>
            <a:off x="1340168" y="1118235"/>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23" name="Текстовое поле 22"/>
          <p:cNvSpPr txBox="1"/>
          <p:nvPr/>
        </p:nvSpPr>
        <p:spPr>
          <a:xfrm>
            <a:off x="105728" y="112014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24" name="Текстовое поле 23"/>
          <p:cNvSpPr txBox="1"/>
          <p:nvPr/>
        </p:nvSpPr>
        <p:spPr>
          <a:xfrm>
            <a:off x="1061086" y="2670811"/>
            <a:ext cx="244316" cy="460375"/>
          </a:xfrm>
          <a:prstGeom prst="rect">
            <a:avLst/>
          </a:prstGeom>
          <a:noFill/>
        </p:spPr>
        <p:txBody>
          <a:bodyPr wrap="square" rtlCol="0">
            <a:spAutoFit/>
          </a:bodyPr>
          <a:lstStyle/>
          <a:p>
            <a:r>
              <a:rPr lang="en-GB" altLang="ru-RU" sz="2400" b="1">
                <a:latin typeface="Arial" panose="020B0604020202020204" pitchFamily="34" charset="0"/>
                <a:cs typeface="Arial" panose="020B0604020202020204" pitchFamily="34" charset="0"/>
              </a:rPr>
              <a:t>d</a:t>
            </a:r>
          </a:p>
        </p:txBody>
      </p:sp>
      <p:cxnSp>
        <p:nvCxnSpPr>
          <p:cNvPr id="13" name="Прямая со стрелкой 12"/>
          <p:cNvCxnSpPr/>
          <p:nvPr/>
        </p:nvCxnSpPr>
        <p:spPr>
          <a:xfrm>
            <a:off x="1043941" y="2662556"/>
            <a:ext cx="278606" cy="8255"/>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Текстовое поле 2"/>
          <p:cNvSpPr txBox="1"/>
          <p:nvPr/>
        </p:nvSpPr>
        <p:spPr>
          <a:xfrm>
            <a:off x="2234565" y="934720"/>
            <a:ext cx="816293" cy="368300"/>
          </a:xfrm>
          <a:prstGeom prst="rect">
            <a:avLst/>
          </a:prstGeom>
          <a:noFill/>
        </p:spPr>
        <p:txBody>
          <a:bodyPr wrap="square" rtlCol="0">
            <a:spAutoFit/>
          </a:bodyPr>
          <a:lstStyle/>
          <a:p>
            <a:r>
              <a:rPr lang="ru-RU" altLang="ru-RU" b="1">
                <a:latin typeface="Arial" panose="020B0604020202020204" pitchFamily="34" charset="0"/>
                <a:cs typeface="Arial" panose="020B0604020202020204" pitchFamily="34" charset="0"/>
              </a:rPr>
              <a:t>Г6</a:t>
            </a:r>
          </a:p>
        </p:txBody>
      </p:sp>
      <p:sp>
        <p:nvSpPr>
          <p:cNvPr id="4" name="Текстовое поле 3"/>
          <p:cNvSpPr txBox="1"/>
          <p:nvPr/>
        </p:nvSpPr>
        <p:spPr>
          <a:xfrm>
            <a:off x="2234565" y="2482850"/>
            <a:ext cx="816293" cy="368300"/>
          </a:xfrm>
          <a:prstGeom prst="rect">
            <a:avLst/>
          </a:prstGeom>
          <a:noFill/>
        </p:spPr>
        <p:txBody>
          <a:bodyPr wrap="square" rtlCol="0">
            <a:spAutoFit/>
          </a:bodyPr>
          <a:lstStyle/>
          <a:p>
            <a:r>
              <a:rPr lang="ru-RU" altLang="ru-RU" b="1">
                <a:latin typeface="Arial" panose="020B0604020202020204" pitchFamily="34" charset="0"/>
                <a:cs typeface="Arial" panose="020B0604020202020204" pitchFamily="34" charset="0"/>
              </a:rPr>
              <a:t>Г8</a:t>
            </a:r>
          </a:p>
        </p:txBody>
      </p:sp>
      <p:sp>
        <p:nvSpPr>
          <p:cNvPr id="5" name="Текстовое поле 4"/>
          <p:cNvSpPr txBox="1"/>
          <p:nvPr/>
        </p:nvSpPr>
        <p:spPr>
          <a:xfrm>
            <a:off x="1484472" y="1715135"/>
            <a:ext cx="427196" cy="646331"/>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6" name="Текстовое поле 5"/>
          <p:cNvSpPr txBox="1"/>
          <p:nvPr/>
        </p:nvSpPr>
        <p:spPr>
          <a:xfrm>
            <a:off x="511969" y="2006600"/>
            <a:ext cx="396240" cy="646331"/>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grpSp>
        <p:nvGrpSpPr>
          <p:cNvPr id="19" name="Группа 52"/>
          <p:cNvGrpSpPr/>
          <p:nvPr/>
        </p:nvGrpSpPr>
        <p:grpSpPr bwMode="auto">
          <a:xfrm>
            <a:off x="3556635" y="1096646"/>
            <a:ext cx="2030730" cy="1293494"/>
            <a:chOff x="5143504" y="3474193"/>
            <a:chExt cx="2786082" cy="1572430"/>
          </a:xfrm>
        </p:grpSpPr>
        <p:cxnSp>
          <p:nvCxnSpPr>
            <p:cNvPr id="8"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95"/>
            <p:cNvCxnSpPr/>
            <p:nvPr/>
          </p:nvCxnSpPr>
          <p:spPr>
            <a:xfrm>
              <a:off x="6071610" y="4594866"/>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Группа 59"/>
          <p:cNvGrpSpPr/>
          <p:nvPr/>
        </p:nvGrpSpPr>
        <p:grpSpPr bwMode="auto">
          <a:xfrm>
            <a:off x="3558540" y="1713865"/>
            <a:ext cx="2030730" cy="953770"/>
            <a:chOff x="5143504" y="4286256"/>
            <a:chExt cx="2786082" cy="1501786"/>
          </a:xfrm>
        </p:grpSpPr>
        <p:cxnSp>
          <p:nvCxnSpPr>
            <p:cNvPr id="20"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35" name="Группа 54"/>
            <p:cNvGrpSpPr/>
            <p:nvPr/>
          </p:nvGrpSpPr>
          <p:grpSpPr bwMode="auto">
            <a:xfrm>
              <a:off x="5143504" y="4286256"/>
              <a:ext cx="2786082" cy="1501786"/>
              <a:chOff x="5143504" y="4286256"/>
              <a:chExt cx="2786082" cy="1501786"/>
            </a:xfrm>
          </p:grpSpPr>
          <p:cxnSp>
            <p:nvCxnSpPr>
              <p:cNvPr id="25"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89"/>
              <p:cNvCxnSpPr/>
              <p:nvPr/>
            </p:nvCxnSpPr>
            <p:spPr>
              <a:xfrm>
                <a:off x="6071610" y="4798087"/>
                <a:ext cx="929870" cy="2021"/>
              </a:xfrm>
              <a:prstGeom prst="line">
                <a:avLst/>
              </a:prstGeom>
              <a:ln w="38100">
                <a:solidFill>
                  <a:srgbClr val="EE9D02"/>
                </a:solidFill>
                <a:prstDash val="dash"/>
              </a:ln>
            </p:spPr>
            <p:style>
              <a:lnRef idx="1">
                <a:schemeClr val="accent1"/>
              </a:lnRef>
              <a:fillRef idx="0">
                <a:schemeClr val="accent1"/>
              </a:fillRef>
              <a:effectRef idx="0">
                <a:schemeClr val="accent1"/>
              </a:effectRef>
              <a:fontRef idx="minor">
                <a:schemeClr val="tx1"/>
              </a:fontRef>
            </p:style>
          </p:cxnSp>
        </p:grpSp>
      </p:grpSp>
      <p:sp>
        <p:nvSpPr>
          <p:cNvPr id="30" name="Текстовое поле 29"/>
          <p:cNvSpPr txBox="1"/>
          <p:nvPr/>
        </p:nvSpPr>
        <p:spPr>
          <a:xfrm>
            <a:off x="4313396" y="657860"/>
            <a:ext cx="922020"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31" name="Текстовое поле 30"/>
          <p:cNvSpPr txBox="1"/>
          <p:nvPr/>
        </p:nvSpPr>
        <p:spPr>
          <a:xfrm>
            <a:off x="4808696" y="112014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32" name="Текстовое поле 31"/>
          <p:cNvSpPr txBox="1"/>
          <p:nvPr/>
        </p:nvSpPr>
        <p:spPr>
          <a:xfrm>
            <a:off x="3391376" y="112014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33" name="Текстовое поле 32"/>
          <p:cNvSpPr txBox="1"/>
          <p:nvPr/>
        </p:nvSpPr>
        <p:spPr>
          <a:xfrm>
            <a:off x="4446747" y="2664461"/>
            <a:ext cx="244316" cy="460375"/>
          </a:xfrm>
          <a:prstGeom prst="rect">
            <a:avLst/>
          </a:prstGeom>
          <a:noFill/>
        </p:spPr>
        <p:txBody>
          <a:bodyPr wrap="square" rtlCol="0">
            <a:spAutoFit/>
          </a:bodyPr>
          <a:lstStyle/>
          <a:p>
            <a:r>
              <a:rPr lang="en-GB" altLang="ru-RU" sz="2400" b="1">
                <a:latin typeface="Arial" panose="020B0604020202020204" pitchFamily="34" charset="0"/>
                <a:cs typeface="Arial" panose="020B0604020202020204" pitchFamily="34" charset="0"/>
              </a:rPr>
              <a:t>d</a:t>
            </a:r>
          </a:p>
        </p:txBody>
      </p:sp>
      <p:cxnSp>
        <p:nvCxnSpPr>
          <p:cNvPr id="34" name="Прямая со стрелкой 33"/>
          <p:cNvCxnSpPr/>
          <p:nvPr/>
        </p:nvCxnSpPr>
        <p:spPr>
          <a:xfrm>
            <a:off x="4356736" y="2662555"/>
            <a:ext cx="440531"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42" name="Группа 52"/>
          <p:cNvGrpSpPr/>
          <p:nvPr/>
        </p:nvGrpSpPr>
        <p:grpSpPr bwMode="auto">
          <a:xfrm>
            <a:off x="6559868" y="1107441"/>
            <a:ext cx="2030730" cy="1258570"/>
            <a:chOff x="5143504" y="3487316"/>
            <a:chExt cx="2786082" cy="1529974"/>
          </a:xfrm>
        </p:grpSpPr>
        <p:cxnSp>
          <p:nvCxnSpPr>
            <p:cNvPr id="36" name="Прямая соединительная линия 90"/>
            <p:cNvCxnSpPr/>
            <p:nvPr/>
          </p:nvCxnSpPr>
          <p:spPr>
            <a:xfrm flipV="1">
              <a:off x="5143504" y="3495034"/>
              <a:ext cx="778195" cy="540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91"/>
            <p:cNvCxnSpPr/>
            <p:nvPr/>
          </p:nvCxnSpPr>
          <p:spPr>
            <a:xfrm rot="5400000">
              <a:off x="5175804" y="4237233"/>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92"/>
            <p:cNvCxnSpPr/>
            <p:nvPr/>
          </p:nvCxnSpPr>
          <p:spPr>
            <a:xfrm flipV="1">
              <a:off x="5921699" y="5002623"/>
              <a:ext cx="936970" cy="14667"/>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93"/>
            <p:cNvCxnSpPr/>
            <p:nvPr/>
          </p:nvCxnSpPr>
          <p:spPr>
            <a:xfrm flipV="1">
              <a:off x="6856709" y="3508157"/>
              <a:ext cx="5881" cy="1499097"/>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95"/>
            <p:cNvCxnSpPr/>
            <p:nvPr/>
          </p:nvCxnSpPr>
          <p:spPr>
            <a:xfrm>
              <a:off x="5697584" y="4593498"/>
              <a:ext cx="1378013"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44" name="Группа 59"/>
          <p:cNvGrpSpPr/>
          <p:nvPr/>
        </p:nvGrpSpPr>
        <p:grpSpPr bwMode="auto">
          <a:xfrm>
            <a:off x="6561773" y="1712596"/>
            <a:ext cx="2030730" cy="958215"/>
            <a:chOff x="5143504" y="4284256"/>
            <a:chExt cx="2786082" cy="1508785"/>
          </a:xfrm>
        </p:grpSpPr>
        <p:cxnSp>
          <p:nvCxnSpPr>
            <p:cNvPr id="43" name="Прямая соединительная линия 83"/>
            <p:cNvCxnSpPr/>
            <p:nvPr/>
          </p:nvCxnSpPr>
          <p:spPr>
            <a:xfrm>
              <a:off x="5919085" y="4284256"/>
              <a:ext cx="939584" cy="3999"/>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57" name="Группа 54"/>
            <p:cNvGrpSpPr/>
            <p:nvPr/>
          </p:nvGrpSpPr>
          <p:grpSpPr bwMode="auto">
            <a:xfrm>
              <a:off x="5143504" y="4286256"/>
              <a:ext cx="2786082" cy="1506785"/>
              <a:chOff x="5143504" y="4286256"/>
              <a:chExt cx="2786082" cy="1506785"/>
            </a:xfrm>
          </p:grpSpPr>
          <p:cxnSp>
            <p:nvCxnSpPr>
              <p:cNvPr id="45" name="Прямая соединительная линия 85"/>
              <p:cNvCxnSpPr/>
              <p:nvPr/>
            </p:nvCxnSpPr>
            <p:spPr>
              <a:xfrm>
                <a:off x="5143504" y="5786042"/>
                <a:ext cx="775581" cy="6999"/>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86"/>
              <p:cNvCxnSpPr/>
              <p:nvPr/>
            </p:nvCxnSpPr>
            <p:spPr>
              <a:xfrm rot="5400000" flipH="1" flipV="1">
                <a:off x="5175065"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89"/>
              <p:cNvCxnSpPr/>
              <p:nvPr/>
            </p:nvCxnSpPr>
            <p:spPr>
              <a:xfrm>
                <a:off x="5683863" y="4524222"/>
                <a:ext cx="1317247" cy="3999"/>
              </a:xfrm>
              <a:prstGeom prst="line">
                <a:avLst/>
              </a:prstGeom>
              <a:ln w="38100">
                <a:solidFill>
                  <a:srgbClr val="EE9D02"/>
                </a:solidFill>
                <a:prstDash val="dash"/>
              </a:ln>
            </p:spPr>
            <p:style>
              <a:lnRef idx="1">
                <a:schemeClr val="accent1"/>
              </a:lnRef>
              <a:fillRef idx="0">
                <a:schemeClr val="accent1"/>
              </a:fillRef>
              <a:effectRef idx="0">
                <a:schemeClr val="accent1"/>
              </a:effectRef>
              <a:fontRef idx="minor">
                <a:schemeClr val="tx1"/>
              </a:fontRef>
            </p:style>
          </p:cxnSp>
        </p:grpSp>
      </p:grpSp>
      <p:sp>
        <p:nvSpPr>
          <p:cNvPr id="50" name="Текстовое поле 49"/>
          <p:cNvSpPr txBox="1"/>
          <p:nvPr/>
        </p:nvSpPr>
        <p:spPr>
          <a:xfrm>
            <a:off x="7316629" y="657860"/>
            <a:ext cx="922020"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51" name="Текстовое поле 50"/>
          <p:cNvSpPr txBox="1"/>
          <p:nvPr/>
        </p:nvSpPr>
        <p:spPr>
          <a:xfrm>
            <a:off x="7812881" y="1124585"/>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52" name="Текстовое поле 51"/>
          <p:cNvSpPr txBox="1"/>
          <p:nvPr/>
        </p:nvSpPr>
        <p:spPr>
          <a:xfrm>
            <a:off x="6205061" y="112014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53" name="Текстовое поле 52"/>
          <p:cNvSpPr txBox="1"/>
          <p:nvPr/>
        </p:nvSpPr>
        <p:spPr>
          <a:xfrm>
            <a:off x="7343776" y="2630806"/>
            <a:ext cx="244316" cy="460375"/>
          </a:xfrm>
          <a:prstGeom prst="rect">
            <a:avLst/>
          </a:prstGeom>
          <a:noFill/>
        </p:spPr>
        <p:txBody>
          <a:bodyPr wrap="square" rtlCol="0">
            <a:spAutoFit/>
          </a:bodyPr>
          <a:lstStyle/>
          <a:p>
            <a:r>
              <a:rPr lang="en-GB" altLang="ru-RU" sz="2400" b="1">
                <a:latin typeface="Arial" panose="020B0604020202020204" pitchFamily="34" charset="0"/>
                <a:cs typeface="Arial" panose="020B0604020202020204" pitchFamily="34" charset="0"/>
              </a:rPr>
              <a:t>d</a:t>
            </a:r>
          </a:p>
        </p:txBody>
      </p:sp>
      <p:cxnSp>
        <p:nvCxnSpPr>
          <p:cNvPr id="54" name="Прямая со стрелкой 53"/>
          <p:cNvCxnSpPr/>
          <p:nvPr/>
        </p:nvCxnSpPr>
        <p:spPr>
          <a:xfrm>
            <a:off x="7135178" y="2659381"/>
            <a:ext cx="665321" cy="3175"/>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Текстовое поле 54"/>
          <p:cNvSpPr txBox="1"/>
          <p:nvPr/>
        </p:nvSpPr>
        <p:spPr>
          <a:xfrm>
            <a:off x="4912519" y="1834515"/>
            <a:ext cx="427196" cy="646331"/>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56" name="Текстовое поле 55"/>
          <p:cNvSpPr txBox="1"/>
          <p:nvPr/>
        </p:nvSpPr>
        <p:spPr>
          <a:xfrm>
            <a:off x="3836670" y="1834515"/>
            <a:ext cx="396240" cy="646331"/>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77" name="Текстовое поле 76"/>
          <p:cNvSpPr txBox="1"/>
          <p:nvPr/>
        </p:nvSpPr>
        <p:spPr>
          <a:xfrm>
            <a:off x="7915752" y="1823085"/>
            <a:ext cx="427196" cy="646331"/>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78" name="Текстовое поле 77"/>
          <p:cNvSpPr txBox="1"/>
          <p:nvPr/>
        </p:nvSpPr>
        <p:spPr>
          <a:xfrm>
            <a:off x="6645116" y="1682115"/>
            <a:ext cx="396240" cy="646331"/>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grpSp>
        <p:nvGrpSpPr>
          <p:cNvPr id="58" name="Группа 2"/>
          <p:cNvGrpSpPr/>
          <p:nvPr/>
        </p:nvGrpSpPr>
        <p:grpSpPr>
          <a:xfrm>
            <a:off x="770573" y="3090875"/>
            <a:ext cx="7862411" cy="1077357"/>
            <a:chOff x="536917" y="3934359"/>
            <a:chExt cx="9089842" cy="1077442"/>
          </a:xfrm>
        </p:grpSpPr>
        <p:sp>
          <p:nvSpPr>
            <p:cNvPr id="5135" name="Rectangle 5"/>
            <p:cNvSpPr/>
            <p:nvPr/>
          </p:nvSpPr>
          <p:spPr>
            <a:xfrm>
              <a:off x="536917" y="4218723"/>
              <a:ext cx="1560853" cy="64638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fr-FR" altLang="ru-RU" sz="1800" b="1" dirty="0"/>
                <a:t>Band</a:t>
              </a:r>
              <a:r>
                <a:rPr lang="en-US" altLang="ru-RU" sz="1800" b="1" dirty="0"/>
                <a:t> insulator</a:t>
              </a:r>
            </a:p>
          </p:txBody>
        </p:sp>
        <p:sp>
          <p:nvSpPr>
            <p:cNvPr id="5136" name="Rectangle 5"/>
            <p:cNvSpPr/>
            <p:nvPr/>
          </p:nvSpPr>
          <p:spPr>
            <a:xfrm>
              <a:off x="4685629" y="4057227"/>
              <a:ext cx="697875" cy="76950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2200" b="1" dirty="0"/>
                <a:t>d=d</a:t>
              </a:r>
              <a:r>
                <a:rPr lang="en-US" altLang="ru-RU" sz="2200" b="1" baseline="-25000" dirty="0"/>
                <a:t>c</a:t>
              </a:r>
              <a:endParaRPr lang="en-US" altLang="ru-RU" sz="2200" b="1" dirty="0"/>
            </a:p>
          </p:txBody>
        </p:sp>
        <p:sp>
          <p:nvSpPr>
            <p:cNvPr id="5137" name="Rectangle 5"/>
            <p:cNvSpPr/>
            <p:nvPr/>
          </p:nvSpPr>
          <p:spPr>
            <a:xfrm>
              <a:off x="8160273" y="3934662"/>
              <a:ext cx="697875" cy="76950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2200" b="1" dirty="0"/>
                <a:t>d&gt;d</a:t>
              </a:r>
              <a:r>
                <a:rPr lang="en-US" altLang="ru-RU" sz="2200" b="1" baseline="-25000" dirty="0"/>
                <a:t>c</a:t>
              </a:r>
              <a:endParaRPr lang="en-US" altLang="ru-RU" sz="2200" b="1" dirty="0"/>
            </a:p>
          </p:txBody>
        </p:sp>
        <p:sp>
          <p:nvSpPr>
            <p:cNvPr id="5138" name="Rectangle 5"/>
            <p:cNvSpPr/>
            <p:nvPr/>
          </p:nvSpPr>
          <p:spPr>
            <a:xfrm>
              <a:off x="830465" y="3934359"/>
              <a:ext cx="697875" cy="76950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2200" b="1" dirty="0"/>
                <a:t>d&lt;d</a:t>
              </a:r>
              <a:r>
                <a:rPr lang="en-US" altLang="ru-RU" sz="2200" b="1" baseline="-25000" dirty="0"/>
                <a:t>c</a:t>
              </a:r>
              <a:endParaRPr lang="en-US" altLang="ru-RU" sz="2200" b="1" dirty="0"/>
            </a:p>
          </p:txBody>
        </p:sp>
        <p:sp>
          <p:nvSpPr>
            <p:cNvPr id="5140" name="Rectangle 5"/>
            <p:cNvSpPr/>
            <p:nvPr/>
          </p:nvSpPr>
          <p:spPr>
            <a:xfrm>
              <a:off x="4447523" y="4365419"/>
              <a:ext cx="1174767" cy="64638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fr-FR" altLang="ru-RU" sz="1800" b="1" dirty="0"/>
                <a:t>Dirac cone</a:t>
              </a:r>
              <a:endParaRPr lang="en-US" altLang="ru-RU" sz="1800" b="1" dirty="0"/>
            </a:p>
          </p:txBody>
        </p:sp>
        <p:sp>
          <p:nvSpPr>
            <p:cNvPr id="5141" name="Rectangle 5"/>
            <p:cNvSpPr/>
            <p:nvPr/>
          </p:nvSpPr>
          <p:spPr>
            <a:xfrm>
              <a:off x="7356088" y="4218532"/>
              <a:ext cx="2270671" cy="64638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fr-FR" altLang="ru-RU" sz="1800" b="1" dirty="0"/>
                <a:t>Topological </a:t>
              </a:r>
              <a:r>
                <a:rPr lang="en-US" altLang="ru-RU" sz="1800" b="1" dirty="0"/>
                <a:t>insulator</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p:nvPr/>
        </p:nvSpPr>
        <p:spPr>
          <a:xfrm>
            <a:off x="1143001" y="42546"/>
            <a:ext cx="6804422" cy="553085"/>
          </a:xfrm>
          <a:prstGeom prst="rect">
            <a:avLst/>
          </a:prstGeom>
          <a:noFill/>
          <a:ln w="9525">
            <a:noFill/>
          </a:ln>
        </p:spPr>
        <p:txBody>
          <a:bodyPr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ru-RU" sz="3000" b="1" dirty="0">
                <a:latin typeface="Yu Gothic Light" panose="020B0300000000000000" charset="-128"/>
                <a:ea typeface="Yu Gothic Light" panose="020B0300000000000000" charset="-128"/>
              </a:rPr>
              <a:t>Electronic states in HgTe/CdTe QWs</a:t>
            </a:r>
            <a:endParaRPr lang="ru-RU" altLang="ru-RU" sz="3000" b="1" dirty="0">
              <a:latin typeface="Yu Gothic Light" panose="020B0300000000000000" charset="-128"/>
              <a:ea typeface="Yu Gothic Light" panose="020B0300000000000000" charset="-128"/>
            </a:endParaRPr>
          </a:p>
        </p:txBody>
      </p:sp>
      <p:grpSp>
        <p:nvGrpSpPr>
          <p:cNvPr id="7" name="Группа 1"/>
          <p:cNvGrpSpPr/>
          <p:nvPr/>
        </p:nvGrpSpPr>
        <p:grpSpPr>
          <a:xfrm>
            <a:off x="293846" y="3743326"/>
            <a:ext cx="8315801" cy="2217421"/>
            <a:chOff x="-1796831" y="3648186"/>
            <a:chExt cx="10181161" cy="1883155"/>
          </a:xfrm>
        </p:grpSpPr>
        <p:pic>
          <p:nvPicPr>
            <p:cNvPr id="5132" name="Рисунок 16"/>
            <p:cNvPicPr>
              <a:picLocks noChangeAspect="1"/>
            </p:cNvPicPr>
            <p:nvPr/>
          </p:nvPicPr>
          <p:blipFill>
            <a:blip r:embed="rId3" cstate="print"/>
            <a:stretch>
              <a:fillRect/>
            </a:stretch>
          </p:blipFill>
          <p:spPr>
            <a:xfrm>
              <a:off x="-1796831" y="3648186"/>
              <a:ext cx="2376051" cy="1882615"/>
            </a:xfrm>
            <a:prstGeom prst="rect">
              <a:avLst/>
            </a:prstGeom>
            <a:noFill/>
            <a:ln w="9525">
              <a:noFill/>
            </a:ln>
          </p:spPr>
        </p:pic>
        <p:pic>
          <p:nvPicPr>
            <p:cNvPr id="5133" name="Рисунок 17"/>
            <p:cNvPicPr>
              <a:picLocks noChangeAspect="1"/>
            </p:cNvPicPr>
            <p:nvPr/>
          </p:nvPicPr>
          <p:blipFill>
            <a:blip r:embed="rId4" cstate="print"/>
            <a:stretch>
              <a:fillRect/>
            </a:stretch>
          </p:blipFill>
          <p:spPr>
            <a:xfrm>
              <a:off x="2155286" y="3718292"/>
              <a:ext cx="2376051" cy="1813049"/>
            </a:xfrm>
            <a:prstGeom prst="rect">
              <a:avLst/>
            </a:prstGeom>
            <a:noFill/>
            <a:ln w="9525">
              <a:noFill/>
            </a:ln>
          </p:spPr>
        </p:pic>
        <p:pic>
          <p:nvPicPr>
            <p:cNvPr id="5134" name="Рисунок 18"/>
            <p:cNvPicPr>
              <a:picLocks noChangeAspect="1"/>
            </p:cNvPicPr>
            <p:nvPr/>
          </p:nvPicPr>
          <p:blipFill>
            <a:blip r:embed="rId5" cstate="print"/>
            <a:stretch>
              <a:fillRect/>
            </a:stretch>
          </p:blipFill>
          <p:spPr>
            <a:xfrm>
              <a:off x="6008279" y="3718442"/>
              <a:ext cx="2376051" cy="1763974"/>
            </a:xfrm>
            <a:prstGeom prst="rect">
              <a:avLst/>
            </a:prstGeom>
            <a:noFill/>
            <a:ln w="9525">
              <a:noFill/>
            </a:ln>
          </p:spPr>
        </p:pic>
      </p:grpSp>
      <p:sp>
        <p:nvSpPr>
          <p:cNvPr id="5128" name="Прямоугольник 3"/>
          <p:cNvSpPr/>
          <p:nvPr/>
        </p:nvSpPr>
        <p:spPr>
          <a:xfrm>
            <a:off x="5830253" y="6039485"/>
            <a:ext cx="3188494"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200" b="1" dirty="0"/>
              <a:t>2D TI (</a:t>
            </a:r>
            <a:r>
              <a:rPr lang="en-US" altLang="ru-RU" sz="1200" b="1" dirty="0">
                <a:solidFill>
                  <a:srgbClr val="0033CC"/>
                </a:solidFill>
              </a:rPr>
              <a:t>Th</a:t>
            </a:r>
            <a:r>
              <a:rPr lang="en-US" altLang="ru-RU" sz="1200" b="1" dirty="0"/>
              <a:t>):</a:t>
            </a:r>
            <a:r>
              <a:rPr lang="en-US" altLang="ru-RU" sz="1200" dirty="0"/>
              <a:t> B.A. Bernevig et al. Science </a:t>
            </a:r>
            <a:r>
              <a:rPr lang="en-US" altLang="ru-RU" sz="1200" b="1" dirty="0"/>
              <a:t>314</a:t>
            </a:r>
            <a:r>
              <a:rPr lang="en-US" altLang="ru-RU" sz="1200" dirty="0"/>
              <a:t>, 1757 (2006).</a:t>
            </a:r>
            <a:endParaRPr lang="ru-RU" altLang="ru-RU" sz="1200" dirty="0"/>
          </a:p>
        </p:txBody>
      </p:sp>
      <p:sp>
        <p:nvSpPr>
          <p:cNvPr id="5129" name="Прямоугольник 24"/>
          <p:cNvSpPr/>
          <p:nvPr/>
        </p:nvSpPr>
        <p:spPr>
          <a:xfrm>
            <a:off x="5832158" y="6315075"/>
            <a:ext cx="2917984" cy="4616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1200" b="1" dirty="0"/>
              <a:t>2D TI (</a:t>
            </a:r>
            <a:r>
              <a:rPr lang="en-US" altLang="ru-RU" sz="1200" b="1" dirty="0">
                <a:solidFill>
                  <a:srgbClr val="FF0000"/>
                </a:solidFill>
              </a:rPr>
              <a:t>Exp</a:t>
            </a:r>
            <a:r>
              <a:rPr lang="en-US" altLang="ru-RU" sz="1200" b="1" dirty="0"/>
              <a:t>):</a:t>
            </a:r>
            <a:r>
              <a:rPr lang="en-US" altLang="ru-RU" sz="1200" b="1" dirty="0">
                <a:solidFill>
                  <a:srgbClr val="FF0000"/>
                </a:solidFill>
              </a:rPr>
              <a:t> </a:t>
            </a:r>
            <a:r>
              <a:rPr lang="en-US" altLang="ru-RU" sz="1200" dirty="0"/>
              <a:t>M. König et al. Science </a:t>
            </a:r>
            <a:r>
              <a:rPr lang="en-US" altLang="ru-RU" sz="1200" b="1" dirty="0"/>
              <a:t>318</a:t>
            </a:r>
            <a:r>
              <a:rPr lang="en-US" altLang="ru-RU" sz="1200" dirty="0"/>
              <a:t>, 766 (2007).</a:t>
            </a:r>
            <a:endParaRPr lang="ru-RU" altLang="ru-RU" sz="1200" dirty="0"/>
          </a:p>
        </p:txBody>
      </p:sp>
      <p:sp>
        <p:nvSpPr>
          <p:cNvPr id="5130" name="Прямоугольник 25"/>
          <p:cNvSpPr/>
          <p:nvPr/>
        </p:nvSpPr>
        <p:spPr>
          <a:xfrm>
            <a:off x="5830253" y="6590665"/>
            <a:ext cx="2857500"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nb-NO" altLang="ru-RU" sz="1200" b="1" dirty="0"/>
              <a:t>SM (</a:t>
            </a:r>
            <a:r>
              <a:rPr lang="nb-NO" altLang="ru-RU" sz="1200" b="1" dirty="0">
                <a:solidFill>
                  <a:srgbClr val="FF0000"/>
                </a:solidFill>
              </a:rPr>
              <a:t>Exp</a:t>
            </a:r>
            <a:r>
              <a:rPr lang="nb-NO" altLang="ru-RU" sz="1200" b="1" dirty="0"/>
              <a:t>):</a:t>
            </a:r>
            <a:r>
              <a:rPr lang="nb-NO" altLang="ru-RU" sz="1200" dirty="0"/>
              <a:t> Z. Kvon et al. JETP Lett. </a:t>
            </a:r>
            <a:r>
              <a:rPr lang="nb-NO" altLang="ru-RU" sz="1200" b="1" dirty="0"/>
              <a:t>87</a:t>
            </a:r>
            <a:r>
              <a:rPr lang="nb-NO" altLang="ru-RU" sz="1200" dirty="0"/>
              <a:t>, 502 (2008).</a:t>
            </a:r>
            <a:endParaRPr lang="ru-RU" altLang="ru-RU" sz="1200" dirty="0"/>
          </a:p>
        </p:txBody>
      </p:sp>
      <p:sp>
        <p:nvSpPr>
          <p:cNvPr id="2" name="Скругленный прямоугольник 1"/>
          <p:cNvSpPr/>
          <p:nvPr/>
        </p:nvSpPr>
        <p:spPr>
          <a:xfrm>
            <a:off x="3521869" y="3141345"/>
            <a:ext cx="2069306" cy="2898140"/>
          </a:xfrm>
          <a:prstGeom prst="roundRect">
            <a:avLst/>
          </a:prstGeom>
          <a:noFill/>
          <a:ln w="38100">
            <a:solidFill>
              <a:schemeClr val="accent4"/>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nvGrpSpPr>
          <p:cNvPr id="11" name="Группа 52"/>
          <p:cNvGrpSpPr/>
          <p:nvPr/>
        </p:nvGrpSpPr>
        <p:grpSpPr bwMode="auto">
          <a:xfrm>
            <a:off x="243840" y="1085851"/>
            <a:ext cx="1876898" cy="1293494"/>
            <a:chOff x="5143504" y="3461070"/>
            <a:chExt cx="2575030" cy="1572430"/>
          </a:xfrm>
        </p:grpSpPr>
        <p:cxnSp>
          <p:nvCxnSpPr>
            <p:cNvPr id="91"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5400000">
              <a:off x="5464612" y="4210987"/>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a:off x="6214421" y="5000307"/>
              <a:ext cx="418827" cy="3088"/>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rot="5400000" flipH="1" flipV="1">
              <a:off x="5849301" y="4246402"/>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a:off x="6647507"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a:off x="5960533" y="4449742"/>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12" name="Группа 59"/>
          <p:cNvGrpSpPr/>
          <p:nvPr/>
        </p:nvGrpSpPr>
        <p:grpSpPr bwMode="auto">
          <a:xfrm>
            <a:off x="245745" y="1712595"/>
            <a:ext cx="1867376" cy="955040"/>
            <a:chOff x="5143504" y="4284256"/>
            <a:chExt cx="2561967" cy="1503786"/>
          </a:xfrm>
        </p:grpSpPr>
        <p:cxnSp>
          <p:nvCxnSpPr>
            <p:cNvPr id="84" name="Прямая соединительная линия 83"/>
            <p:cNvCxnSpPr/>
            <p:nvPr/>
          </p:nvCxnSpPr>
          <p:spPr>
            <a:xfrm flipV="1">
              <a:off x="6214421" y="4284256"/>
              <a:ext cx="416213" cy="2000"/>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15" name="Группа 54"/>
            <p:cNvGrpSpPr/>
            <p:nvPr/>
          </p:nvGrpSpPr>
          <p:grpSpPr bwMode="auto">
            <a:xfrm>
              <a:off x="5143504" y="4286256"/>
              <a:ext cx="2561967" cy="1501786"/>
              <a:chOff x="5143504" y="4286256"/>
              <a:chExt cx="2561967" cy="1501786"/>
            </a:xfrm>
          </p:grpSpPr>
          <p:cxnSp>
            <p:nvCxnSpPr>
              <p:cNvPr id="86"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rot="5400000">
                <a:off x="588462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6634444" y="5778022"/>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5957919" y="5036053"/>
                <a:ext cx="929870" cy="2021"/>
              </a:xfrm>
              <a:prstGeom prst="line">
                <a:avLst/>
              </a:prstGeom>
              <a:ln w="38100">
                <a:solidFill>
                  <a:srgbClr val="EE9D02"/>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Текстовое поле 17"/>
          <p:cNvSpPr txBox="1"/>
          <p:nvPr/>
        </p:nvSpPr>
        <p:spPr>
          <a:xfrm>
            <a:off x="870109" y="595630"/>
            <a:ext cx="922020"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22" name="Текстовое поле 21"/>
          <p:cNvSpPr txBox="1"/>
          <p:nvPr/>
        </p:nvSpPr>
        <p:spPr>
          <a:xfrm>
            <a:off x="1340168" y="1118235"/>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23" name="Текстовое поле 22"/>
          <p:cNvSpPr txBox="1"/>
          <p:nvPr/>
        </p:nvSpPr>
        <p:spPr>
          <a:xfrm>
            <a:off x="105728" y="112014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24" name="Текстовое поле 23"/>
          <p:cNvSpPr txBox="1"/>
          <p:nvPr/>
        </p:nvSpPr>
        <p:spPr>
          <a:xfrm>
            <a:off x="1061086" y="2670811"/>
            <a:ext cx="244316" cy="460375"/>
          </a:xfrm>
          <a:prstGeom prst="rect">
            <a:avLst/>
          </a:prstGeom>
          <a:noFill/>
        </p:spPr>
        <p:txBody>
          <a:bodyPr wrap="square" rtlCol="0">
            <a:spAutoFit/>
          </a:bodyPr>
          <a:lstStyle/>
          <a:p>
            <a:r>
              <a:rPr lang="en-GB" altLang="ru-RU" sz="2400" b="1">
                <a:latin typeface="Arial" panose="020B0604020202020204" pitchFamily="34" charset="0"/>
                <a:cs typeface="Arial" panose="020B0604020202020204" pitchFamily="34" charset="0"/>
              </a:rPr>
              <a:t>d</a:t>
            </a:r>
          </a:p>
        </p:txBody>
      </p:sp>
      <p:cxnSp>
        <p:nvCxnSpPr>
          <p:cNvPr id="13" name="Прямая со стрелкой 12"/>
          <p:cNvCxnSpPr/>
          <p:nvPr/>
        </p:nvCxnSpPr>
        <p:spPr>
          <a:xfrm>
            <a:off x="1043941" y="2662556"/>
            <a:ext cx="278606" cy="8255"/>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Текстовое поле 2"/>
          <p:cNvSpPr txBox="1"/>
          <p:nvPr/>
        </p:nvSpPr>
        <p:spPr>
          <a:xfrm>
            <a:off x="2234565" y="934720"/>
            <a:ext cx="816293" cy="368300"/>
          </a:xfrm>
          <a:prstGeom prst="rect">
            <a:avLst/>
          </a:prstGeom>
          <a:noFill/>
        </p:spPr>
        <p:txBody>
          <a:bodyPr wrap="square" rtlCol="0">
            <a:spAutoFit/>
          </a:bodyPr>
          <a:lstStyle/>
          <a:p>
            <a:r>
              <a:rPr lang="ru-RU" altLang="ru-RU" b="1">
                <a:latin typeface="Arial" panose="020B0604020202020204" pitchFamily="34" charset="0"/>
                <a:cs typeface="Arial" panose="020B0604020202020204" pitchFamily="34" charset="0"/>
              </a:rPr>
              <a:t>Г6</a:t>
            </a:r>
          </a:p>
        </p:txBody>
      </p:sp>
      <p:sp>
        <p:nvSpPr>
          <p:cNvPr id="4" name="Текстовое поле 3"/>
          <p:cNvSpPr txBox="1"/>
          <p:nvPr/>
        </p:nvSpPr>
        <p:spPr>
          <a:xfrm>
            <a:off x="2234565" y="2482850"/>
            <a:ext cx="816293" cy="368300"/>
          </a:xfrm>
          <a:prstGeom prst="rect">
            <a:avLst/>
          </a:prstGeom>
          <a:noFill/>
        </p:spPr>
        <p:txBody>
          <a:bodyPr wrap="square" rtlCol="0">
            <a:spAutoFit/>
          </a:bodyPr>
          <a:lstStyle/>
          <a:p>
            <a:r>
              <a:rPr lang="ru-RU" altLang="ru-RU" b="1">
                <a:latin typeface="Arial" panose="020B0604020202020204" pitchFamily="34" charset="0"/>
                <a:cs typeface="Arial" panose="020B0604020202020204" pitchFamily="34" charset="0"/>
              </a:rPr>
              <a:t>Г8</a:t>
            </a:r>
          </a:p>
        </p:txBody>
      </p:sp>
      <p:sp>
        <p:nvSpPr>
          <p:cNvPr id="5" name="Текстовое поле 4"/>
          <p:cNvSpPr txBox="1"/>
          <p:nvPr/>
        </p:nvSpPr>
        <p:spPr>
          <a:xfrm>
            <a:off x="1484472" y="1715135"/>
            <a:ext cx="427196" cy="646331"/>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6" name="Текстовое поле 5"/>
          <p:cNvSpPr txBox="1"/>
          <p:nvPr/>
        </p:nvSpPr>
        <p:spPr>
          <a:xfrm>
            <a:off x="511969" y="2006600"/>
            <a:ext cx="396240" cy="646331"/>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33" name="Текстовое поле 32"/>
          <p:cNvSpPr txBox="1"/>
          <p:nvPr/>
        </p:nvSpPr>
        <p:spPr>
          <a:xfrm>
            <a:off x="4446747" y="2664461"/>
            <a:ext cx="244316" cy="460375"/>
          </a:xfrm>
          <a:prstGeom prst="rect">
            <a:avLst/>
          </a:prstGeom>
          <a:noFill/>
        </p:spPr>
        <p:txBody>
          <a:bodyPr wrap="square" rtlCol="0">
            <a:spAutoFit/>
          </a:bodyPr>
          <a:lstStyle/>
          <a:p>
            <a:r>
              <a:rPr lang="en-GB" altLang="ru-RU" sz="2400" b="1">
                <a:latin typeface="Arial" panose="020B0604020202020204" pitchFamily="34" charset="0"/>
                <a:cs typeface="Arial" panose="020B0604020202020204" pitchFamily="34" charset="0"/>
              </a:rPr>
              <a:t>d</a:t>
            </a:r>
          </a:p>
        </p:txBody>
      </p:sp>
      <p:grpSp>
        <p:nvGrpSpPr>
          <p:cNvPr id="19" name="Группа 52"/>
          <p:cNvGrpSpPr/>
          <p:nvPr/>
        </p:nvGrpSpPr>
        <p:grpSpPr bwMode="auto">
          <a:xfrm>
            <a:off x="6559868" y="1107441"/>
            <a:ext cx="2030730" cy="1258570"/>
            <a:chOff x="5143504" y="3487316"/>
            <a:chExt cx="2786082" cy="1529974"/>
          </a:xfrm>
        </p:grpSpPr>
        <p:cxnSp>
          <p:nvCxnSpPr>
            <p:cNvPr id="36" name="Прямая соединительная линия 90"/>
            <p:cNvCxnSpPr/>
            <p:nvPr/>
          </p:nvCxnSpPr>
          <p:spPr>
            <a:xfrm flipV="1">
              <a:off x="5143504" y="3495034"/>
              <a:ext cx="778195" cy="540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91"/>
            <p:cNvCxnSpPr/>
            <p:nvPr/>
          </p:nvCxnSpPr>
          <p:spPr>
            <a:xfrm rot="5400000">
              <a:off x="5175804" y="4237233"/>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92"/>
            <p:cNvCxnSpPr/>
            <p:nvPr/>
          </p:nvCxnSpPr>
          <p:spPr>
            <a:xfrm flipV="1">
              <a:off x="5921699" y="5002623"/>
              <a:ext cx="936970" cy="14667"/>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93"/>
            <p:cNvCxnSpPr/>
            <p:nvPr/>
          </p:nvCxnSpPr>
          <p:spPr>
            <a:xfrm flipV="1">
              <a:off x="6856709" y="3508157"/>
              <a:ext cx="5881" cy="1499097"/>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95"/>
            <p:cNvCxnSpPr/>
            <p:nvPr/>
          </p:nvCxnSpPr>
          <p:spPr>
            <a:xfrm>
              <a:off x="5697584" y="4593498"/>
              <a:ext cx="1378013"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Группа 59"/>
          <p:cNvGrpSpPr/>
          <p:nvPr/>
        </p:nvGrpSpPr>
        <p:grpSpPr bwMode="auto">
          <a:xfrm>
            <a:off x="6561773" y="1712596"/>
            <a:ext cx="2030730" cy="958215"/>
            <a:chOff x="5143504" y="4284256"/>
            <a:chExt cx="2786082" cy="1508785"/>
          </a:xfrm>
        </p:grpSpPr>
        <p:cxnSp>
          <p:nvCxnSpPr>
            <p:cNvPr id="43" name="Прямая соединительная линия 83"/>
            <p:cNvCxnSpPr/>
            <p:nvPr/>
          </p:nvCxnSpPr>
          <p:spPr>
            <a:xfrm>
              <a:off x="5919085" y="4284256"/>
              <a:ext cx="939584" cy="3999"/>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35" name="Группа 54"/>
            <p:cNvGrpSpPr/>
            <p:nvPr/>
          </p:nvGrpSpPr>
          <p:grpSpPr bwMode="auto">
            <a:xfrm>
              <a:off x="5143504" y="4286256"/>
              <a:ext cx="2786082" cy="1506785"/>
              <a:chOff x="5143504" y="4286256"/>
              <a:chExt cx="2786082" cy="1506785"/>
            </a:xfrm>
          </p:grpSpPr>
          <p:cxnSp>
            <p:nvCxnSpPr>
              <p:cNvPr id="45" name="Прямая соединительная линия 85"/>
              <p:cNvCxnSpPr/>
              <p:nvPr/>
            </p:nvCxnSpPr>
            <p:spPr>
              <a:xfrm>
                <a:off x="5143504" y="5786042"/>
                <a:ext cx="775581" cy="6999"/>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86"/>
              <p:cNvCxnSpPr/>
              <p:nvPr/>
            </p:nvCxnSpPr>
            <p:spPr>
              <a:xfrm rot="5400000" flipH="1" flipV="1">
                <a:off x="5175065"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89"/>
              <p:cNvCxnSpPr/>
              <p:nvPr/>
            </p:nvCxnSpPr>
            <p:spPr>
              <a:xfrm>
                <a:off x="5683863" y="4524222"/>
                <a:ext cx="1317247" cy="3999"/>
              </a:xfrm>
              <a:prstGeom prst="line">
                <a:avLst/>
              </a:prstGeom>
              <a:ln w="38100">
                <a:solidFill>
                  <a:srgbClr val="EE9D02"/>
                </a:solidFill>
                <a:prstDash val="dash"/>
              </a:ln>
            </p:spPr>
            <p:style>
              <a:lnRef idx="1">
                <a:schemeClr val="accent1"/>
              </a:lnRef>
              <a:fillRef idx="0">
                <a:schemeClr val="accent1"/>
              </a:fillRef>
              <a:effectRef idx="0">
                <a:schemeClr val="accent1"/>
              </a:effectRef>
              <a:fontRef idx="minor">
                <a:schemeClr val="tx1"/>
              </a:fontRef>
            </p:style>
          </p:cxnSp>
        </p:grpSp>
      </p:grpSp>
      <p:sp>
        <p:nvSpPr>
          <p:cNvPr id="50" name="Текстовое поле 49"/>
          <p:cNvSpPr txBox="1"/>
          <p:nvPr/>
        </p:nvSpPr>
        <p:spPr>
          <a:xfrm>
            <a:off x="7316629" y="657860"/>
            <a:ext cx="922020"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51" name="Текстовое поле 50"/>
          <p:cNvSpPr txBox="1"/>
          <p:nvPr/>
        </p:nvSpPr>
        <p:spPr>
          <a:xfrm>
            <a:off x="7812881" y="1124585"/>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52" name="Текстовое поле 51"/>
          <p:cNvSpPr txBox="1"/>
          <p:nvPr/>
        </p:nvSpPr>
        <p:spPr>
          <a:xfrm>
            <a:off x="6205061" y="112014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53" name="Текстовое поле 52"/>
          <p:cNvSpPr txBox="1"/>
          <p:nvPr/>
        </p:nvSpPr>
        <p:spPr>
          <a:xfrm>
            <a:off x="7343776" y="2630806"/>
            <a:ext cx="244316" cy="460375"/>
          </a:xfrm>
          <a:prstGeom prst="rect">
            <a:avLst/>
          </a:prstGeom>
          <a:noFill/>
        </p:spPr>
        <p:txBody>
          <a:bodyPr wrap="square" rtlCol="0">
            <a:spAutoFit/>
          </a:bodyPr>
          <a:lstStyle/>
          <a:p>
            <a:r>
              <a:rPr lang="en-GB" altLang="ru-RU" sz="2400" b="1">
                <a:latin typeface="Arial" panose="020B0604020202020204" pitchFamily="34" charset="0"/>
                <a:cs typeface="Arial" panose="020B0604020202020204" pitchFamily="34" charset="0"/>
              </a:rPr>
              <a:t>d</a:t>
            </a:r>
          </a:p>
        </p:txBody>
      </p:sp>
      <p:cxnSp>
        <p:nvCxnSpPr>
          <p:cNvPr id="54" name="Прямая со стрелкой 53"/>
          <p:cNvCxnSpPr/>
          <p:nvPr/>
        </p:nvCxnSpPr>
        <p:spPr>
          <a:xfrm>
            <a:off x="7135178" y="2659381"/>
            <a:ext cx="665321" cy="3175"/>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42" name="Группа 80"/>
          <p:cNvGrpSpPr/>
          <p:nvPr/>
        </p:nvGrpSpPr>
        <p:grpSpPr>
          <a:xfrm>
            <a:off x="3391376" y="657860"/>
            <a:ext cx="2339340" cy="2009775"/>
            <a:chOff x="7121" y="1036"/>
            <a:chExt cx="4912" cy="3165"/>
          </a:xfrm>
        </p:grpSpPr>
        <p:grpSp>
          <p:nvGrpSpPr>
            <p:cNvPr id="44" name="Группа 52"/>
            <p:cNvGrpSpPr/>
            <p:nvPr/>
          </p:nvGrpSpPr>
          <p:grpSpPr bwMode="auto">
            <a:xfrm>
              <a:off x="7468" y="1727"/>
              <a:ext cx="4264" cy="2037"/>
              <a:chOff x="5143504" y="3474193"/>
              <a:chExt cx="2786082" cy="1572430"/>
            </a:xfrm>
          </p:grpSpPr>
          <p:cxnSp>
            <p:nvCxnSpPr>
              <p:cNvPr id="8"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95"/>
              <p:cNvCxnSpPr/>
              <p:nvPr/>
            </p:nvCxnSpPr>
            <p:spPr>
              <a:xfrm>
                <a:off x="6071610" y="4594866"/>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57" name="Группа 59"/>
            <p:cNvGrpSpPr/>
            <p:nvPr/>
          </p:nvGrpSpPr>
          <p:grpSpPr bwMode="auto">
            <a:xfrm>
              <a:off x="7472" y="2699"/>
              <a:ext cx="4264" cy="1502"/>
              <a:chOff x="5143504" y="4286256"/>
              <a:chExt cx="2786082" cy="1501786"/>
            </a:xfrm>
          </p:grpSpPr>
          <p:cxnSp>
            <p:nvCxnSpPr>
              <p:cNvPr id="20"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58" name="Группа 54"/>
              <p:cNvGrpSpPr/>
              <p:nvPr/>
            </p:nvGrpSpPr>
            <p:grpSpPr bwMode="auto">
              <a:xfrm>
                <a:off x="5143504" y="4286256"/>
                <a:ext cx="2786082" cy="1501786"/>
                <a:chOff x="5143504" y="4286256"/>
                <a:chExt cx="2786082" cy="1501786"/>
              </a:xfrm>
            </p:grpSpPr>
            <p:cxnSp>
              <p:nvCxnSpPr>
                <p:cNvPr id="25"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89"/>
                <p:cNvCxnSpPr/>
                <p:nvPr/>
              </p:nvCxnSpPr>
              <p:spPr>
                <a:xfrm>
                  <a:off x="6071610" y="4798087"/>
                  <a:ext cx="929870" cy="2021"/>
                </a:xfrm>
                <a:prstGeom prst="line">
                  <a:avLst/>
                </a:prstGeom>
                <a:ln w="38100">
                  <a:solidFill>
                    <a:srgbClr val="EE9D02"/>
                  </a:solidFill>
                  <a:prstDash val="dash"/>
                </a:ln>
              </p:spPr>
              <p:style>
                <a:lnRef idx="1">
                  <a:schemeClr val="accent1"/>
                </a:lnRef>
                <a:fillRef idx="0">
                  <a:schemeClr val="accent1"/>
                </a:fillRef>
                <a:effectRef idx="0">
                  <a:schemeClr val="accent1"/>
                </a:effectRef>
                <a:fontRef idx="minor">
                  <a:schemeClr val="tx1"/>
                </a:fontRef>
              </p:style>
            </p:cxnSp>
          </p:grpSp>
        </p:grpSp>
        <p:sp>
          <p:nvSpPr>
            <p:cNvPr id="30" name="Текстовое поле 29"/>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31" name="Текстовое поле 30"/>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32" name="Текстовое поле 31"/>
            <p:cNvSpPr txBox="1"/>
            <p:nvPr/>
          </p:nvSpPr>
          <p:spPr>
            <a:xfrm>
              <a:off x="7121"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34" name="Прямая со стрелкой 33"/>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Текстовое поле 54"/>
            <p:cNvSpPr txBox="1"/>
            <p:nvPr/>
          </p:nvSpPr>
          <p:spPr>
            <a:xfrm>
              <a:off x="10315" y="2889"/>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56" name="Текстовое поле 55"/>
            <p:cNvSpPr txBox="1"/>
            <p:nvPr/>
          </p:nvSpPr>
          <p:spPr>
            <a:xfrm>
              <a:off x="8056" y="2889"/>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grpSp>
      <p:sp>
        <p:nvSpPr>
          <p:cNvPr id="77" name="Текстовое поле 76"/>
          <p:cNvSpPr txBox="1"/>
          <p:nvPr/>
        </p:nvSpPr>
        <p:spPr>
          <a:xfrm>
            <a:off x="7915752" y="1823085"/>
            <a:ext cx="427196" cy="646331"/>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78" name="Текстовое поле 77"/>
          <p:cNvSpPr txBox="1"/>
          <p:nvPr/>
        </p:nvSpPr>
        <p:spPr>
          <a:xfrm>
            <a:off x="6645116" y="1682115"/>
            <a:ext cx="396240" cy="646331"/>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grpSp>
        <p:nvGrpSpPr>
          <p:cNvPr id="59" name="Группа 2"/>
          <p:cNvGrpSpPr/>
          <p:nvPr/>
        </p:nvGrpSpPr>
        <p:grpSpPr>
          <a:xfrm>
            <a:off x="770573" y="3090875"/>
            <a:ext cx="7862411" cy="1077357"/>
            <a:chOff x="536917" y="3934359"/>
            <a:chExt cx="9089842" cy="1077442"/>
          </a:xfrm>
        </p:grpSpPr>
        <p:sp>
          <p:nvSpPr>
            <p:cNvPr id="5135" name="Rectangle 5"/>
            <p:cNvSpPr/>
            <p:nvPr/>
          </p:nvSpPr>
          <p:spPr>
            <a:xfrm>
              <a:off x="536917" y="4218723"/>
              <a:ext cx="1560853" cy="64638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fr-FR" altLang="ru-RU" sz="1800" b="1" dirty="0"/>
                <a:t>Band</a:t>
              </a:r>
              <a:r>
                <a:rPr lang="en-US" altLang="ru-RU" sz="1800" b="1" dirty="0"/>
                <a:t> insulator</a:t>
              </a:r>
            </a:p>
          </p:txBody>
        </p:sp>
        <p:sp>
          <p:nvSpPr>
            <p:cNvPr id="5136" name="Rectangle 5"/>
            <p:cNvSpPr/>
            <p:nvPr/>
          </p:nvSpPr>
          <p:spPr>
            <a:xfrm>
              <a:off x="4685629" y="4057227"/>
              <a:ext cx="697875" cy="76950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2200" b="1" dirty="0"/>
                <a:t>d=d</a:t>
              </a:r>
              <a:r>
                <a:rPr lang="en-US" altLang="ru-RU" sz="2200" b="1" baseline="-25000" dirty="0"/>
                <a:t>c</a:t>
              </a:r>
              <a:endParaRPr lang="en-US" altLang="ru-RU" sz="2200" b="1" dirty="0"/>
            </a:p>
          </p:txBody>
        </p:sp>
        <p:sp>
          <p:nvSpPr>
            <p:cNvPr id="5137" name="Rectangle 5"/>
            <p:cNvSpPr/>
            <p:nvPr/>
          </p:nvSpPr>
          <p:spPr>
            <a:xfrm>
              <a:off x="8160273" y="3934662"/>
              <a:ext cx="697875" cy="76950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2200" b="1" dirty="0"/>
                <a:t>d&gt;d</a:t>
              </a:r>
              <a:r>
                <a:rPr lang="en-US" altLang="ru-RU" sz="2200" b="1" baseline="-25000" dirty="0"/>
                <a:t>c</a:t>
              </a:r>
              <a:endParaRPr lang="en-US" altLang="ru-RU" sz="2200" b="1" dirty="0"/>
            </a:p>
          </p:txBody>
        </p:sp>
        <p:sp>
          <p:nvSpPr>
            <p:cNvPr id="5138" name="Rectangle 5"/>
            <p:cNvSpPr/>
            <p:nvPr/>
          </p:nvSpPr>
          <p:spPr>
            <a:xfrm>
              <a:off x="830465" y="3934359"/>
              <a:ext cx="697875" cy="76950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ru-RU" sz="2200" b="1" dirty="0"/>
                <a:t>d&lt;d</a:t>
              </a:r>
              <a:r>
                <a:rPr lang="en-US" altLang="ru-RU" sz="2200" b="1" baseline="-25000" dirty="0"/>
                <a:t>c</a:t>
              </a:r>
              <a:endParaRPr lang="en-US" altLang="ru-RU" sz="2200" b="1" dirty="0"/>
            </a:p>
          </p:txBody>
        </p:sp>
        <p:sp>
          <p:nvSpPr>
            <p:cNvPr id="5140" name="Rectangle 5"/>
            <p:cNvSpPr/>
            <p:nvPr/>
          </p:nvSpPr>
          <p:spPr>
            <a:xfrm>
              <a:off x="4447523" y="4365419"/>
              <a:ext cx="1174767" cy="64638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fr-FR" altLang="ru-RU" sz="1800" b="1" dirty="0"/>
                <a:t>Dirac cone</a:t>
              </a:r>
              <a:endParaRPr lang="en-US" altLang="ru-RU" sz="1800" b="1" dirty="0"/>
            </a:p>
          </p:txBody>
        </p:sp>
        <p:sp>
          <p:nvSpPr>
            <p:cNvPr id="5141" name="Rectangle 5"/>
            <p:cNvSpPr/>
            <p:nvPr/>
          </p:nvSpPr>
          <p:spPr>
            <a:xfrm>
              <a:off x="7356088" y="4218532"/>
              <a:ext cx="2270671" cy="64638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fr-FR" altLang="ru-RU" sz="1800" b="1" dirty="0"/>
                <a:t>Topological </a:t>
              </a:r>
              <a:r>
                <a:rPr lang="en-US" altLang="ru-RU" sz="1800" b="1" dirty="0"/>
                <a:t>insulator</a:t>
              </a:r>
            </a:p>
          </p:txBody>
        </p:sp>
      </p:grpSp>
      <p:pic>
        <p:nvPicPr>
          <p:cNvPr id="79" name="Изображение 78"/>
          <p:cNvPicPr>
            <a:picLocks noChangeAspect="1"/>
          </p:cNvPicPr>
          <p:nvPr/>
        </p:nvPicPr>
        <p:blipFill>
          <a:blip r:embed="rId6" cstate="print"/>
          <a:srcRect l="67198"/>
          <a:stretch>
            <a:fillRect/>
          </a:stretch>
        </p:blipFill>
        <p:spPr>
          <a:xfrm>
            <a:off x="3521869" y="3213736"/>
            <a:ext cx="2070735" cy="2826385"/>
          </a:xfrm>
          <a:prstGeom prst="roundRect">
            <a:avLst/>
          </a:prstGeom>
        </p:spPr>
      </p:pic>
      <p:sp>
        <p:nvSpPr>
          <p:cNvPr id="80" name="Текстовое поле 79"/>
          <p:cNvSpPr txBox="1"/>
          <p:nvPr/>
        </p:nvSpPr>
        <p:spPr>
          <a:xfrm>
            <a:off x="4026217" y="3890011"/>
            <a:ext cx="1102043" cy="830997"/>
          </a:xfrm>
          <a:prstGeom prst="rect">
            <a:avLst/>
          </a:prstGeom>
          <a:solidFill>
            <a:srgbClr val="FF0000"/>
          </a:solidFill>
        </p:spPr>
        <p:txBody>
          <a:bodyPr wrap="square" rtlCol="0">
            <a:spAutoFit/>
          </a:bodyPr>
          <a:lstStyle/>
          <a:p>
            <a:r>
              <a:rPr lang="en-GB" altLang="ru-RU" sz="2400"/>
              <a:t>Graphene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1"/>
          <p:cNvSpPr>
            <a:spLocks noChangeArrowheads="1"/>
          </p:cNvSpPr>
          <p:nvPr/>
        </p:nvSpPr>
        <p:spPr bwMode="auto">
          <a:xfrm>
            <a:off x="1143001" y="-72706"/>
            <a:ext cx="6804422" cy="7835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0" latinLnBrk="0">
              <a:lnSpc>
                <a:spcPct val="150000"/>
              </a:lnSpc>
              <a:spcBef>
                <a:spcPts val="0"/>
              </a:spcBef>
              <a:buNone/>
            </a:pPr>
            <a:r>
              <a:rPr lang="en-GB" altLang="ru-RU" sz="3000">
                <a:latin typeface="Yu Gothic Light" panose="020B0300000000000000" charset="-128"/>
                <a:ea typeface="Yu Gothic Light" panose="020B0300000000000000" charset="-128"/>
                <a:sym typeface="+mn-ea"/>
              </a:rPr>
              <a:t>Double QWs as bilayer graphene</a:t>
            </a:r>
            <a:endParaRPr lang="ru-RU" altLang="ru-RU" sz="3000" b="1" baseline="0" dirty="0"/>
          </a:p>
        </p:txBody>
      </p:sp>
      <p:pic>
        <p:nvPicPr>
          <p:cNvPr id="7172" name="Рисунок 2"/>
          <p:cNvPicPr>
            <a:picLocks noChangeAspect="1"/>
          </p:cNvPicPr>
          <p:nvPr/>
        </p:nvPicPr>
        <p:blipFill>
          <a:blip r:embed="rId3" cstate="print">
            <a:clrChange>
              <a:clrFrom>
                <a:srgbClr val="FDFDFD">
                  <a:alpha val="100000"/>
                </a:srgbClr>
              </a:clrFrom>
              <a:clrTo>
                <a:srgbClr val="FDFDFD">
                  <a:alpha val="100000"/>
                  <a:alpha val="0"/>
                </a:srgbClr>
              </a:clrTo>
            </a:clrChange>
            <a:extLst>
              <a:ext uri="{28A0092B-C50C-407E-A947-70E740481C1C}">
                <a14:useLocalDpi xmlns="" xmlns:a14="http://schemas.microsoft.com/office/drawing/2010/main" val="0"/>
              </a:ext>
            </a:extLst>
          </a:blip>
          <a:srcRect t="2487" b="3543"/>
          <a:stretch>
            <a:fillRect/>
          </a:stretch>
        </p:blipFill>
        <p:spPr bwMode="auto">
          <a:xfrm>
            <a:off x="5288756" y="3851275"/>
            <a:ext cx="2849880" cy="259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9" name="Rectangle 29"/>
          <p:cNvSpPr>
            <a:spLocks noChangeArrowheads="1"/>
          </p:cNvSpPr>
          <p:nvPr/>
        </p:nvSpPr>
        <p:spPr bwMode="auto">
          <a:xfrm>
            <a:off x="5213033" y="595314"/>
            <a:ext cx="2599135" cy="12126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30000"/>
              </a:lnSpc>
              <a:spcBef>
                <a:spcPct val="0"/>
              </a:spcBef>
              <a:buFontTx/>
              <a:buNone/>
            </a:pPr>
            <a:r>
              <a:rPr lang="en-US" altLang="ru-RU" sz="2800" b="1" baseline="0">
                <a:solidFill>
                  <a:srgbClr val="0033CC"/>
                </a:solidFill>
              </a:rPr>
              <a:t>Bilayer graphene</a:t>
            </a:r>
          </a:p>
        </p:txBody>
      </p:sp>
      <p:pic>
        <p:nvPicPr>
          <p:cNvPr id="4" name="Замещающее содержимое 3"/>
          <p:cNvPicPr>
            <a:picLocks noChangeAspect="1"/>
          </p:cNvPicPr>
          <p:nvPr/>
        </p:nvPicPr>
        <p:blipFill>
          <a:blip r:embed="rId4" cstate="print">
            <a:clrChange>
              <a:clrFrom>
                <a:srgbClr val="FFFFFF">
                  <a:alpha val="100000"/>
                </a:srgbClr>
              </a:clrFrom>
              <a:clrTo>
                <a:srgbClr val="FFFFFF">
                  <a:alpha val="100000"/>
                  <a:alpha val="0"/>
                </a:srgbClr>
              </a:clrTo>
            </a:clrChange>
          </a:blip>
          <a:srcRect l="11684" t="33644" b="37648"/>
          <a:stretch>
            <a:fillRect/>
          </a:stretch>
        </p:blipFill>
        <p:spPr>
          <a:xfrm>
            <a:off x="5245418" y="1230631"/>
            <a:ext cx="2383155" cy="1947545"/>
          </a:xfrm>
          <a:prstGeom prst="rect">
            <a:avLst/>
          </a:prstGeom>
          <a:noFill/>
          <a:ln w="9525">
            <a:noFill/>
          </a:ln>
        </p:spPr>
      </p:pic>
      <p:grpSp>
        <p:nvGrpSpPr>
          <p:cNvPr id="8" name="Группа 7"/>
          <p:cNvGrpSpPr/>
          <p:nvPr/>
        </p:nvGrpSpPr>
        <p:grpSpPr>
          <a:xfrm>
            <a:off x="486727" y="998220"/>
            <a:ext cx="2752725" cy="2005965"/>
            <a:chOff x="468" y="1558"/>
            <a:chExt cx="5004" cy="3354"/>
          </a:xfrm>
        </p:grpSpPr>
        <p:pic>
          <p:nvPicPr>
            <p:cNvPr id="2" name="Замещающее содержимое 3"/>
            <p:cNvPicPr>
              <a:picLocks noChangeAspect="1"/>
            </p:cNvPicPr>
            <p:nvPr/>
          </p:nvPicPr>
          <p:blipFill>
            <a:blip r:embed="rId5" cstate="print">
              <a:clrChange>
                <a:clrFrom>
                  <a:srgbClr val="FFFFFF">
                    <a:alpha val="100000"/>
                  </a:srgbClr>
                </a:clrFrom>
                <a:clrTo>
                  <a:srgbClr val="FFFFFF">
                    <a:alpha val="100000"/>
                    <a:alpha val="0"/>
                  </a:srgbClr>
                </a:clrTo>
              </a:clrChange>
            </a:blip>
            <a:srcRect l="11684" b="75206"/>
            <a:stretch>
              <a:fillRect/>
            </a:stretch>
          </p:blipFill>
          <p:spPr>
            <a:xfrm>
              <a:off x="468" y="1558"/>
              <a:ext cx="5004" cy="3354"/>
            </a:xfrm>
            <a:prstGeom prst="rect">
              <a:avLst/>
            </a:prstGeom>
            <a:noFill/>
            <a:ln w="9525">
              <a:noFill/>
            </a:ln>
          </p:spPr>
        </p:pic>
        <p:cxnSp>
          <p:nvCxnSpPr>
            <p:cNvPr id="3" name="Прямое соединение 2"/>
            <p:cNvCxnSpPr/>
            <p:nvPr/>
          </p:nvCxnSpPr>
          <p:spPr>
            <a:xfrm>
              <a:off x="4168" y="2315"/>
              <a:ext cx="383" cy="978"/>
            </a:xfrm>
            <a:prstGeom prst="line">
              <a:avLst/>
            </a:prstGeom>
            <a:ln w="28575">
              <a:solidFill>
                <a:srgbClr val="280CF8"/>
              </a:solidFill>
            </a:ln>
          </p:spPr>
          <p:style>
            <a:lnRef idx="1">
              <a:schemeClr val="accent1"/>
            </a:lnRef>
            <a:fillRef idx="0">
              <a:schemeClr val="accent1"/>
            </a:fillRef>
            <a:effectRef idx="0">
              <a:schemeClr val="accent1"/>
            </a:effectRef>
            <a:fontRef idx="minor">
              <a:schemeClr val="tx1"/>
            </a:fontRef>
          </p:style>
        </p:cxnSp>
        <p:cxnSp>
          <p:nvCxnSpPr>
            <p:cNvPr id="5" name="Прямое соединение 4"/>
            <p:cNvCxnSpPr/>
            <p:nvPr/>
          </p:nvCxnSpPr>
          <p:spPr>
            <a:xfrm flipH="1">
              <a:off x="4551" y="2290"/>
              <a:ext cx="379" cy="1003"/>
            </a:xfrm>
            <a:prstGeom prst="line">
              <a:avLst/>
            </a:prstGeom>
            <a:ln w="28575">
              <a:solidFill>
                <a:srgbClr val="280CF8"/>
              </a:solidFill>
            </a:ln>
          </p:spPr>
          <p:style>
            <a:lnRef idx="1">
              <a:schemeClr val="accent1"/>
            </a:lnRef>
            <a:fillRef idx="0">
              <a:schemeClr val="accent1"/>
            </a:fillRef>
            <a:effectRef idx="0">
              <a:schemeClr val="accent1"/>
            </a:effectRef>
            <a:fontRef idx="minor">
              <a:schemeClr val="tx1"/>
            </a:fontRef>
          </p:style>
        </p:cxnSp>
        <p:cxnSp>
          <p:nvCxnSpPr>
            <p:cNvPr id="6" name="Прямое соединение 5"/>
            <p:cNvCxnSpPr/>
            <p:nvPr/>
          </p:nvCxnSpPr>
          <p:spPr>
            <a:xfrm flipH="1">
              <a:off x="4174" y="3310"/>
              <a:ext cx="377" cy="99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Прямое соединение 6"/>
            <p:cNvCxnSpPr/>
            <p:nvPr/>
          </p:nvCxnSpPr>
          <p:spPr>
            <a:xfrm>
              <a:off x="4554" y="3310"/>
              <a:ext cx="366" cy="96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 name="Rectangle 29"/>
          <p:cNvSpPr>
            <a:spLocks noChangeArrowheads="1"/>
          </p:cNvSpPr>
          <p:nvPr/>
        </p:nvSpPr>
        <p:spPr bwMode="auto">
          <a:xfrm>
            <a:off x="485775" y="595631"/>
            <a:ext cx="2965609" cy="12126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30000"/>
              </a:lnSpc>
              <a:spcBef>
                <a:spcPct val="0"/>
              </a:spcBef>
              <a:buFontTx/>
              <a:buNone/>
            </a:pPr>
            <a:r>
              <a:rPr lang="en-GB" altLang="ru-RU" sz="2800" b="1" baseline="0">
                <a:solidFill>
                  <a:srgbClr val="0033CC"/>
                </a:solidFill>
              </a:rPr>
              <a:t>Single layer </a:t>
            </a:r>
            <a:r>
              <a:rPr lang="en-US" altLang="ru-RU" sz="2800" b="1" baseline="0">
                <a:solidFill>
                  <a:srgbClr val="0033CC"/>
                </a:solidFill>
              </a:rPr>
              <a:t>graphene</a:t>
            </a:r>
          </a:p>
        </p:txBody>
      </p:sp>
      <p:sp>
        <p:nvSpPr>
          <p:cNvPr id="10" name="Стрелка вправо 9"/>
          <p:cNvSpPr/>
          <p:nvPr/>
        </p:nvSpPr>
        <p:spPr>
          <a:xfrm>
            <a:off x="3665696" y="2020570"/>
            <a:ext cx="1061085" cy="64262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ltLang="en-US"/>
          </a:p>
        </p:txBody>
      </p:sp>
      <p:grpSp>
        <p:nvGrpSpPr>
          <p:cNvPr id="11" name="Группа 52"/>
          <p:cNvGrpSpPr/>
          <p:nvPr/>
        </p:nvGrpSpPr>
        <p:grpSpPr bwMode="auto">
          <a:xfrm>
            <a:off x="979646" y="4462781"/>
            <a:ext cx="2030730" cy="1293495"/>
            <a:chOff x="5143504" y="3500438"/>
            <a:chExt cx="2786082" cy="1572431"/>
          </a:xfrm>
        </p:grpSpPr>
        <p:cxnSp>
          <p:nvCxnSpPr>
            <p:cNvPr id="91"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5400000">
              <a:off x="5464612" y="4250356"/>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a:off x="6214531" y="5000014"/>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rot="5400000" flipH="1" flipV="1">
              <a:off x="6071461" y="4285771"/>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a:off x="6071610" y="4594866"/>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12" name="Группа 59"/>
          <p:cNvGrpSpPr/>
          <p:nvPr/>
        </p:nvGrpSpPr>
        <p:grpSpPr bwMode="auto">
          <a:xfrm>
            <a:off x="981551" y="5058410"/>
            <a:ext cx="2030730" cy="953770"/>
            <a:chOff x="5143504" y="4286256"/>
            <a:chExt cx="2786082" cy="1501786"/>
          </a:xfrm>
        </p:grpSpPr>
        <p:cxnSp>
          <p:nvCxnSpPr>
            <p:cNvPr id="84"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14" name="Группа 54"/>
            <p:cNvGrpSpPr/>
            <p:nvPr/>
          </p:nvGrpSpPr>
          <p:grpSpPr bwMode="auto">
            <a:xfrm>
              <a:off x="5143504" y="4286256"/>
              <a:ext cx="2786082" cy="1501786"/>
              <a:chOff x="5143504" y="4286256"/>
              <a:chExt cx="2786082" cy="1501786"/>
            </a:xfrm>
          </p:grpSpPr>
          <p:cxnSp>
            <p:nvCxnSpPr>
              <p:cNvPr id="86"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6071610" y="4798087"/>
                <a:ext cx="929870" cy="2021"/>
              </a:xfrm>
              <a:prstGeom prst="line">
                <a:avLst/>
              </a:prstGeom>
              <a:ln w="38100">
                <a:solidFill>
                  <a:srgbClr val="EE9D02"/>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Текстовое поле 17"/>
          <p:cNvSpPr txBox="1"/>
          <p:nvPr/>
        </p:nvSpPr>
        <p:spPr>
          <a:xfrm>
            <a:off x="1736408" y="4002405"/>
            <a:ext cx="922020"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19" name="Двойная стрелка вверх/вниз 18"/>
          <p:cNvSpPr/>
          <p:nvPr/>
        </p:nvSpPr>
        <p:spPr>
          <a:xfrm>
            <a:off x="1877377" y="3004185"/>
            <a:ext cx="269558" cy="921385"/>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ltLang="en-US"/>
          </a:p>
        </p:txBody>
      </p:sp>
      <p:sp>
        <p:nvSpPr>
          <p:cNvPr id="20" name="Стрелка вправо 19"/>
          <p:cNvSpPr/>
          <p:nvPr/>
        </p:nvSpPr>
        <p:spPr>
          <a:xfrm>
            <a:off x="3722846" y="4672965"/>
            <a:ext cx="1061085" cy="64262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ltLang="en-US"/>
          </a:p>
        </p:txBody>
      </p:sp>
      <p:sp>
        <p:nvSpPr>
          <p:cNvPr id="21" name="Двойная стрелка вверх/вниз 20"/>
          <p:cNvSpPr/>
          <p:nvPr/>
        </p:nvSpPr>
        <p:spPr>
          <a:xfrm>
            <a:off x="6504622" y="3004185"/>
            <a:ext cx="269558" cy="84709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ltLang="en-US"/>
          </a:p>
        </p:txBody>
      </p:sp>
      <p:sp>
        <p:nvSpPr>
          <p:cNvPr id="22" name="Текстовое поле 21"/>
          <p:cNvSpPr txBox="1"/>
          <p:nvPr/>
        </p:nvSpPr>
        <p:spPr>
          <a:xfrm>
            <a:off x="2335530" y="498602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23" name="Текстовое поле 22"/>
          <p:cNvSpPr txBox="1"/>
          <p:nvPr/>
        </p:nvSpPr>
        <p:spPr>
          <a:xfrm>
            <a:off x="733901" y="498602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24" name="Текстовое поле 23"/>
          <p:cNvSpPr txBox="1"/>
          <p:nvPr/>
        </p:nvSpPr>
        <p:spPr>
          <a:xfrm>
            <a:off x="1869758" y="6009006"/>
            <a:ext cx="244316" cy="460375"/>
          </a:xfrm>
          <a:prstGeom prst="rect">
            <a:avLst/>
          </a:prstGeom>
          <a:noFill/>
        </p:spPr>
        <p:txBody>
          <a:bodyPr wrap="square" rtlCol="0">
            <a:spAutoFit/>
          </a:bodyPr>
          <a:lstStyle/>
          <a:p>
            <a:r>
              <a:rPr lang="en-GB" altLang="ru-RU" sz="2400" b="1">
                <a:latin typeface="Arial" panose="020B0604020202020204" pitchFamily="34" charset="0"/>
                <a:cs typeface="Arial" panose="020B0604020202020204" pitchFamily="34" charset="0"/>
              </a:rPr>
              <a:t>d</a:t>
            </a:r>
          </a:p>
        </p:txBody>
      </p:sp>
      <p:cxnSp>
        <p:nvCxnSpPr>
          <p:cNvPr id="13" name="Прямая со стрелкой 12"/>
          <p:cNvCxnSpPr/>
          <p:nvPr/>
        </p:nvCxnSpPr>
        <p:spPr>
          <a:xfrm>
            <a:off x="1779747" y="6007100"/>
            <a:ext cx="440531"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Рисунок 2"/>
          <p:cNvPicPr>
            <a:picLocks noChangeAspect="1"/>
          </p:cNvPicPr>
          <p:nvPr/>
        </p:nvPicPr>
        <p:blipFill>
          <a:blip r:embed="rId2" cstate="print">
            <a:clrChange>
              <a:clrFrom>
                <a:srgbClr val="FDFDFD">
                  <a:alpha val="100000"/>
                </a:srgbClr>
              </a:clrFrom>
              <a:clrTo>
                <a:srgbClr val="FDFDFD">
                  <a:alpha val="100000"/>
                  <a:alpha val="0"/>
                </a:srgbClr>
              </a:clrTo>
            </a:clrChange>
            <a:extLst>
              <a:ext uri="{28A0092B-C50C-407E-A947-70E740481C1C}">
                <a14:useLocalDpi xmlns="" xmlns:a14="http://schemas.microsoft.com/office/drawing/2010/main" val="0"/>
              </a:ext>
            </a:extLst>
          </a:blip>
          <a:srcRect t="2487" b="3543"/>
          <a:stretch>
            <a:fillRect/>
          </a:stretch>
        </p:blipFill>
        <p:spPr bwMode="auto">
          <a:xfrm>
            <a:off x="5288756" y="3851275"/>
            <a:ext cx="2849880" cy="259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9" name="Rectangle 29"/>
          <p:cNvSpPr>
            <a:spLocks noChangeArrowheads="1"/>
          </p:cNvSpPr>
          <p:nvPr/>
        </p:nvSpPr>
        <p:spPr bwMode="auto">
          <a:xfrm>
            <a:off x="5213033" y="595314"/>
            <a:ext cx="2599135" cy="12126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30000"/>
              </a:lnSpc>
              <a:spcBef>
                <a:spcPct val="0"/>
              </a:spcBef>
              <a:buFontTx/>
              <a:buNone/>
            </a:pPr>
            <a:r>
              <a:rPr lang="en-US" altLang="ru-RU" sz="2800" b="1" baseline="0">
                <a:solidFill>
                  <a:srgbClr val="0033CC"/>
                </a:solidFill>
              </a:rPr>
              <a:t>Bilayer graphene</a:t>
            </a:r>
          </a:p>
        </p:txBody>
      </p:sp>
      <p:pic>
        <p:nvPicPr>
          <p:cNvPr id="4" name="Замещающее содержимое 3"/>
          <p:cNvPicPr>
            <a:picLocks noChangeAspect="1"/>
          </p:cNvPicPr>
          <p:nvPr/>
        </p:nvPicPr>
        <p:blipFill>
          <a:blip r:embed="rId3" cstate="print">
            <a:clrChange>
              <a:clrFrom>
                <a:srgbClr val="FFFFFF">
                  <a:alpha val="100000"/>
                </a:srgbClr>
              </a:clrFrom>
              <a:clrTo>
                <a:srgbClr val="FFFFFF">
                  <a:alpha val="100000"/>
                  <a:alpha val="0"/>
                </a:srgbClr>
              </a:clrTo>
            </a:clrChange>
          </a:blip>
          <a:srcRect l="11684" t="33644" b="37648"/>
          <a:stretch>
            <a:fillRect/>
          </a:stretch>
        </p:blipFill>
        <p:spPr>
          <a:xfrm>
            <a:off x="5245418" y="1230631"/>
            <a:ext cx="2383155" cy="1947545"/>
          </a:xfrm>
          <a:prstGeom prst="rect">
            <a:avLst/>
          </a:prstGeom>
          <a:noFill/>
          <a:ln w="9525">
            <a:noFill/>
          </a:ln>
        </p:spPr>
      </p:pic>
      <p:grpSp>
        <p:nvGrpSpPr>
          <p:cNvPr id="8" name="Группа 7"/>
          <p:cNvGrpSpPr/>
          <p:nvPr/>
        </p:nvGrpSpPr>
        <p:grpSpPr>
          <a:xfrm>
            <a:off x="486727" y="998220"/>
            <a:ext cx="2752725" cy="2005965"/>
            <a:chOff x="468" y="1558"/>
            <a:chExt cx="5004" cy="3354"/>
          </a:xfrm>
        </p:grpSpPr>
        <p:pic>
          <p:nvPicPr>
            <p:cNvPr id="2" name="Замещающее содержимое 3"/>
            <p:cNvPicPr>
              <a:picLocks noChangeAspect="1"/>
            </p:cNvPicPr>
            <p:nvPr/>
          </p:nvPicPr>
          <p:blipFill>
            <a:blip r:embed="rId4" cstate="print">
              <a:clrChange>
                <a:clrFrom>
                  <a:srgbClr val="FFFFFF">
                    <a:alpha val="100000"/>
                  </a:srgbClr>
                </a:clrFrom>
                <a:clrTo>
                  <a:srgbClr val="FFFFFF">
                    <a:alpha val="100000"/>
                    <a:alpha val="0"/>
                  </a:srgbClr>
                </a:clrTo>
              </a:clrChange>
            </a:blip>
            <a:srcRect l="11684" b="75206"/>
            <a:stretch>
              <a:fillRect/>
            </a:stretch>
          </p:blipFill>
          <p:spPr>
            <a:xfrm>
              <a:off x="468" y="1558"/>
              <a:ext cx="5004" cy="3354"/>
            </a:xfrm>
            <a:prstGeom prst="rect">
              <a:avLst/>
            </a:prstGeom>
            <a:noFill/>
            <a:ln w="9525">
              <a:noFill/>
            </a:ln>
          </p:spPr>
        </p:pic>
        <p:cxnSp>
          <p:nvCxnSpPr>
            <p:cNvPr id="3" name="Прямое соединение 2"/>
            <p:cNvCxnSpPr/>
            <p:nvPr/>
          </p:nvCxnSpPr>
          <p:spPr>
            <a:xfrm>
              <a:off x="4168" y="2315"/>
              <a:ext cx="383" cy="978"/>
            </a:xfrm>
            <a:prstGeom prst="line">
              <a:avLst/>
            </a:prstGeom>
            <a:ln w="28575">
              <a:solidFill>
                <a:srgbClr val="280CF8"/>
              </a:solidFill>
            </a:ln>
          </p:spPr>
          <p:style>
            <a:lnRef idx="1">
              <a:schemeClr val="accent1"/>
            </a:lnRef>
            <a:fillRef idx="0">
              <a:schemeClr val="accent1"/>
            </a:fillRef>
            <a:effectRef idx="0">
              <a:schemeClr val="accent1"/>
            </a:effectRef>
            <a:fontRef idx="minor">
              <a:schemeClr val="tx1"/>
            </a:fontRef>
          </p:style>
        </p:cxnSp>
        <p:cxnSp>
          <p:nvCxnSpPr>
            <p:cNvPr id="5" name="Прямое соединение 4"/>
            <p:cNvCxnSpPr/>
            <p:nvPr/>
          </p:nvCxnSpPr>
          <p:spPr>
            <a:xfrm flipH="1">
              <a:off x="4551" y="2290"/>
              <a:ext cx="379" cy="1003"/>
            </a:xfrm>
            <a:prstGeom prst="line">
              <a:avLst/>
            </a:prstGeom>
            <a:ln w="28575">
              <a:solidFill>
                <a:srgbClr val="280CF8"/>
              </a:solidFill>
            </a:ln>
          </p:spPr>
          <p:style>
            <a:lnRef idx="1">
              <a:schemeClr val="accent1"/>
            </a:lnRef>
            <a:fillRef idx="0">
              <a:schemeClr val="accent1"/>
            </a:fillRef>
            <a:effectRef idx="0">
              <a:schemeClr val="accent1"/>
            </a:effectRef>
            <a:fontRef idx="minor">
              <a:schemeClr val="tx1"/>
            </a:fontRef>
          </p:style>
        </p:cxnSp>
        <p:cxnSp>
          <p:nvCxnSpPr>
            <p:cNvPr id="6" name="Прямое соединение 5"/>
            <p:cNvCxnSpPr/>
            <p:nvPr/>
          </p:nvCxnSpPr>
          <p:spPr>
            <a:xfrm flipH="1">
              <a:off x="4174" y="3310"/>
              <a:ext cx="377" cy="99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Прямое соединение 6"/>
            <p:cNvCxnSpPr/>
            <p:nvPr/>
          </p:nvCxnSpPr>
          <p:spPr>
            <a:xfrm>
              <a:off x="4554" y="3310"/>
              <a:ext cx="366" cy="96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 name="Rectangle 29"/>
          <p:cNvSpPr>
            <a:spLocks noChangeArrowheads="1"/>
          </p:cNvSpPr>
          <p:nvPr/>
        </p:nvSpPr>
        <p:spPr bwMode="auto">
          <a:xfrm>
            <a:off x="485775" y="595631"/>
            <a:ext cx="2965609" cy="12126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30000"/>
              </a:lnSpc>
              <a:spcBef>
                <a:spcPct val="0"/>
              </a:spcBef>
              <a:buFontTx/>
              <a:buNone/>
            </a:pPr>
            <a:r>
              <a:rPr lang="en-GB" altLang="ru-RU" sz="2800" b="1" baseline="0">
                <a:solidFill>
                  <a:srgbClr val="0033CC"/>
                </a:solidFill>
              </a:rPr>
              <a:t>Single layer </a:t>
            </a:r>
            <a:r>
              <a:rPr lang="en-US" altLang="ru-RU" sz="2800" b="1" baseline="0">
                <a:solidFill>
                  <a:srgbClr val="0033CC"/>
                </a:solidFill>
              </a:rPr>
              <a:t>graphene</a:t>
            </a:r>
          </a:p>
        </p:txBody>
      </p:sp>
      <p:sp>
        <p:nvSpPr>
          <p:cNvPr id="10" name="Стрелка вправо 9"/>
          <p:cNvSpPr/>
          <p:nvPr/>
        </p:nvSpPr>
        <p:spPr>
          <a:xfrm>
            <a:off x="3665696" y="2020570"/>
            <a:ext cx="1061085" cy="64262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ltLang="en-US"/>
          </a:p>
        </p:txBody>
      </p:sp>
      <p:sp>
        <p:nvSpPr>
          <p:cNvPr id="19" name="Двойная стрелка вверх/вниз 18"/>
          <p:cNvSpPr/>
          <p:nvPr/>
        </p:nvSpPr>
        <p:spPr>
          <a:xfrm>
            <a:off x="1877377" y="3004185"/>
            <a:ext cx="269558" cy="921385"/>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ltLang="en-US"/>
          </a:p>
        </p:txBody>
      </p:sp>
      <p:sp>
        <p:nvSpPr>
          <p:cNvPr id="20" name="Стрелка вправо 19"/>
          <p:cNvSpPr/>
          <p:nvPr/>
        </p:nvSpPr>
        <p:spPr>
          <a:xfrm>
            <a:off x="3722846" y="4672965"/>
            <a:ext cx="1061085" cy="64262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ltLang="en-US"/>
          </a:p>
        </p:txBody>
      </p:sp>
      <p:sp>
        <p:nvSpPr>
          <p:cNvPr id="21" name="Двойная стрелка вверх/вниз 20"/>
          <p:cNvSpPr/>
          <p:nvPr/>
        </p:nvSpPr>
        <p:spPr>
          <a:xfrm>
            <a:off x="6504622" y="3004185"/>
            <a:ext cx="269558" cy="84709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ltLang="en-US"/>
          </a:p>
        </p:txBody>
      </p:sp>
      <p:sp>
        <p:nvSpPr>
          <p:cNvPr id="13" name="Текстовое поле 12"/>
          <p:cNvSpPr txBox="1"/>
          <p:nvPr/>
        </p:nvSpPr>
        <p:spPr>
          <a:xfrm>
            <a:off x="6215063" y="2498725"/>
            <a:ext cx="849154" cy="186118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altLang="ru-RU" sz="11500">
                <a:latin typeface="Arial" panose="020B0604020202020204" pitchFamily="34" charset="0"/>
                <a:cs typeface="Arial" panose="020B0604020202020204" pitchFamily="34" charset="0"/>
              </a:rPr>
              <a:t>?</a:t>
            </a:r>
          </a:p>
        </p:txBody>
      </p:sp>
      <p:grpSp>
        <p:nvGrpSpPr>
          <p:cNvPr id="12" name="Группа 52"/>
          <p:cNvGrpSpPr/>
          <p:nvPr/>
        </p:nvGrpSpPr>
        <p:grpSpPr bwMode="auto">
          <a:xfrm>
            <a:off x="979646" y="4462781"/>
            <a:ext cx="2030730" cy="1293495"/>
            <a:chOff x="5143504" y="3500438"/>
            <a:chExt cx="2786082" cy="1572431"/>
          </a:xfrm>
        </p:grpSpPr>
        <p:cxnSp>
          <p:nvCxnSpPr>
            <p:cNvPr id="17"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91"/>
            <p:cNvCxnSpPr/>
            <p:nvPr/>
          </p:nvCxnSpPr>
          <p:spPr>
            <a:xfrm rot="5400000">
              <a:off x="5464612" y="4250356"/>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92"/>
            <p:cNvCxnSpPr/>
            <p:nvPr/>
          </p:nvCxnSpPr>
          <p:spPr>
            <a:xfrm>
              <a:off x="6214531" y="5000014"/>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93"/>
            <p:cNvCxnSpPr/>
            <p:nvPr/>
          </p:nvCxnSpPr>
          <p:spPr>
            <a:xfrm rot="5400000" flipH="1" flipV="1">
              <a:off x="6071461" y="4285771"/>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95"/>
            <p:cNvCxnSpPr/>
            <p:nvPr/>
          </p:nvCxnSpPr>
          <p:spPr>
            <a:xfrm>
              <a:off x="6071610" y="4594866"/>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14" name="Группа 59"/>
          <p:cNvGrpSpPr/>
          <p:nvPr/>
        </p:nvGrpSpPr>
        <p:grpSpPr bwMode="auto">
          <a:xfrm>
            <a:off x="981551" y="5058410"/>
            <a:ext cx="2030730" cy="953770"/>
            <a:chOff x="5143504" y="4286256"/>
            <a:chExt cx="2786082" cy="1501786"/>
          </a:xfrm>
        </p:grpSpPr>
        <p:cxnSp>
          <p:nvCxnSpPr>
            <p:cNvPr id="28"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16" name="Группа 54"/>
            <p:cNvGrpSpPr/>
            <p:nvPr/>
          </p:nvGrpSpPr>
          <p:grpSpPr bwMode="auto">
            <a:xfrm>
              <a:off x="5143504" y="4286256"/>
              <a:ext cx="2786082" cy="1501786"/>
              <a:chOff x="5143504" y="4286256"/>
              <a:chExt cx="2786082" cy="1501786"/>
            </a:xfrm>
          </p:grpSpPr>
          <p:cxnSp>
            <p:nvCxnSpPr>
              <p:cNvPr id="30"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89"/>
              <p:cNvCxnSpPr/>
              <p:nvPr/>
            </p:nvCxnSpPr>
            <p:spPr>
              <a:xfrm>
                <a:off x="6071610" y="4798087"/>
                <a:ext cx="929870" cy="2021"/>
              </a:xfrm>
              <a:prstGeom prst="line">
                <a:avLst/>
              </a:prstGeom>
              <a:ln w="38100">
                <a:solidFill>
                  <a:srgbClr val="EE9D02"/>
                </a:solidFill>
                <a:prstDash val="dash"/>
              </a:ln>
            </p:spPr>
            <p:style>
              <a:lnRef idx="1">
                <a:schemeClr val="accent1"/>
              </a:lnRef>
              <a:fillRef idx="0">
                <a:schemeClr val="accent1"/>
              </a:fillRef>
              <a:effectRef idx="0">
                <a:schemeClr val="accent1"/>
              </a:effectRef>
              <a:fontRef idx="minor">
                <a:schemeClr val="tx1"/>
              </a:fontRef>
            </p:style>
          </p:cxnSp>
        </p:grpSp>
      </p:grpSp>
      <p:sp>
        <p:nvSpPr>
          <p:cNvPr id="35" name="Текстовое поле 34"/>
          <p:cNvSpPr txBox="1"/>
          <p:nvPr/>
        </p:nvSpPr>
        <p:spPr>
          <a:xfrm>
            <a:off x="1736408" y="4002405"/>
            <a:ext cx="922020"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36" name="Текстовое поле 35"/>
          <p:cNvSpPr txBox="1"/>
          <p:nvPr/>
        </p:nvSpPr>
        <p:spPr>
          <a:xfrm>
            <a:off x="2335530" y="498602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37" name="Текстовое поле 36"/>
          <p:cNvSpPr txBox="1"/>
          <p:nvPr/>
        </p:nvSpPr>
        <p:spPr>
          <a:xfrm>
            <a:off x="733901" y="4986020"/>
            <a:ext cx="922020" cy="707886"/>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38" name="Текстовое поле 37"/>
          <p:cNvSpPr txBox="1"/>
          <p:nvPr/>
        </p:nvSpPr>
        <p:spPr>
          <a:xfrm>
            <a:off x="1869758" y="6009006"/>
            <a:ext cx="244316" cy="460375"/>
          </a:xfrm>
          <a:prstGeom prst="rect">
            <a:avLst/>
          </a:prstGeom>
          <a:noFill/>
        </p:spPr>
        <p:txBody>
          <a:bodyPr wrap="square" rtlCol="0">
            <a:spAutoFit/>
          </a:bodyPr>
          <a:lstStyle/>
          <a:p>
            <a:r>
              <a:rPr lang="en-GB" altLang="ru-RU" sz="2400" b="1">
                <a:latin typeface="Arial" panose="020B0604020202020204" pitchFamily="34" charset="0"/>
                <a:cs typeface="Arial" panose="020B0604020202020204" pitchFamily="34" charset="0"/>
              </a:rPr>
              <a:t>d</a:t>
            </a:r>
          </a:p>
        </p:txBody>
      </p:sp>
      <p:sp>
        <p:nvSpPr>
          <p:cNvPr id="11" name="Rectangle 29"/>
          <p:cNvSpPr>
            <a:spLocks noChangeArrowheads="1"/>
          </p:cNvSpPr>
          <p:nvPr/>
        </p:nvSpPr>
        <p:spPr bwMode="auto">
          <a:xfrm>
            <a:off x="1115616" y="6546831"/>
            <a:ext cx="475252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ru-RU" sz="1600" baseline="0" dirty="0" smtClean="0">
                <a:solidFill>
                  <a:schemeClr val="tx1"/>
                </a:solidFill>
                <a:cs typeface="Arial" panose="020B0604020202020204" pitchFamily="34" charset="0"/>
              </a:rPr>
              <a:t>S.K</a:t>
            </a:r>
            <a:r>
              <a:rPr lang="en-GB" altLang="nb-NO" sz="1600" baseline="0" dirty="0" smtClean="0">
                <a:solidFill>
                  <a:schemeClr val="tx1"/>
                </a:solidFill>
                <a:cs typeface="Arial" panose="020B0604020202020204" pitchFamily="34" charset="0"/>
              </a:rPr>
              <a:t>rishtopenko</a:t>
            </a:r>
            <a:r>
              <a:rPr lang="nb-NO" altLang="ru-RU" sz="1600" baseline="0" dirty="0" smtClean="0">
                <a:solidFill>
                  <a:schemeClr val="tx1"/>
                </a:solidFill>
                <a:cs typeface="Arial" panose="020B0604020202020204" pitchFamily="34" charset="0"/>
              </a:rPr>
              <a:t>.</a:t>
            </a:r>
            <a:r>
              <a:rPr lang="nb-NO" altLang="ru-RU" sz="1600" dirty="0">
                <a:solidFill>
                  <a:schemeClr val="tx1"/>
                </a:solidFill>
                <a:cs typeface="Arial" panose="020B0604020202020204" pitchFamily="34" charset="0"/>
              </a:rPr>
              <a:t>, W. Knap, F. </a:t>
            </a:r>
            <a:r>
              <a:rPr lang="nb-NO" altLang="ru-RU" sz="1600" dirty="0" smtClean="0">
                <a:solidFill>
                  <a:schemeClr val="tx1"/>
                </a:solidFill>
                <a:cs typeface="Arial" panose="020B0604020202020204" pitchFamily="34" charset="0"/>
              </a:rPr>
              <a:t>Te</a:t>
            </a:r>
            <a:r>
              <a:rPr lang="nb-NO" altLang="ru-RU" sz="1600" dirty="0" smtClean="0">
                <a:cs typeface="Arial" panose="020B0604020202020204" pitchFamily="34" charset="0"/>
              </a:rPr>
              <a:t>ppe.</a:t>
            </a:r>
            <a:r>
              <a:rPr lang="nb-NO" altLang="ru-RU" sz="1600" b="1" dirty="0" smtClean="0">
                <a:solidFill>
                  <a:srgbClr val="0000FF"/>
                </a:solidFill>
                <a:cs typeface="Arial" panose="020B0604020202020204" pitchFamily="34" charset="0"/>
              </a:rPr>
              <a:t> </a:t>
            </a:r>
            <a:r>
              <a:rPr lang="nb-NO" altLang="ru-RU" sz="1600" i="1" baseline="0" dirty="0" smtClean="0">
                <a:cs typeface="Arial" panose="020B0604020202020204" pitchFamily="34" charset="0"/>
              </a:rPr>
              <a:t>Sci. Rep. </a:t>
            </a:r>
            <a:r>
              <a:rPr lang="nb-NO" altLang="ru-RU" sz="1600" b="1" baseline="0" dirty="0" smtClean="0">
                <a:cs typeface="Arial" panose="020B0604020202020204" pitchFamily="34" charset="0"/>
              </a:rPr>
              <a:t>6, </a:t>
            </a:r>
            <a:r>
              <a:rPr lang="nb-NO" altLang="ru-RU" sz="1600" dirty="0">
                <a:cs typeface="Arial" panose="020B0604020202020204" pitchFamily="34" charset="0"/>
              </a:rPr>
              <a:t>30755 </a:t>
            </a:r>
            <a:r>
              <a:rPr lang="nb-NO" altLang="ru-RU" sz="1600" baseline="0" dirty="0">
                <a:cs typeface="Arial" panose="020B0604020202020204" pitchFamily="34" charset="0"/>
              </a:rPr>
              <a:t>(2016</a:t>
            </a:r>
            <a:r>
              <a:rPr lang="nb-NO" altLang="ru-RU" sz="1600" baseline="0" dirty="0" smtClean="0">
                <a:cs typeface="Arial" panose="020B0604020202020204" pitchFamily="34" charset="0"/>
              </a:rPr>
              <a:t>)</a:t>
            </a:r>
            <a:endParaRPr lang="nb-NO" altLang="ru-RU" sz="1600" baseline="0" dirty="0">
              <a:cs typeface="Arial" panose="020B0604020202020204" pitchFamily="34" charset="0"/>
            </a:endParaRPr>
          </a:p>
        </p:txBody>
      </p:sp>
      <p:sp>
        <p:nvSpPr>
          <p:cNvPr id="15" name="Rectangle 11"/>
          <p:cNvSpPr>
            <a:spLocks noChangeArrowheads="1"/>
          </p:cNvSpPr>
          <p:nvPr/>
        </p:nvSpPr>
        <p:spPr bwMode="auto">
          <a:xfrm>
            <a:off x="1143001" y="-72706"/>
            <a:ext cx="6804422" cy="7835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0" latinLnBrk="0">
              <a:lnSpc>
                <a:spcPct val="150000"/>
              </a:lnSpc>
              <a:spcBef>
                <a:spcPts val="0"/>
              </a:spcBef>
              <a:buNone/>
            </a:pPr>
            <a:r>
              <a:rPr lang="en-GB" altLang="ru-RU" sz="3000">
                <a:latin typeface="Yu Gothic Light" panose="020B0300000000000000" charset="-128"/>
                <a:ea typeface="Yu Gothic Light" panose="020B0300000000000000" charset="-128"/>
                <a:sym typeface="+mn-ea"/>
              </a:rPr>
              <a:t>Double QWs as bilayer graphene</a:t>
            </a:r>
            <a:endParaRPr lang="ru-RU" altLang="ru-RU" sz="3000" b="1" baseline="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Два подхода</a:t>
            </a:r>
            <a:endParaRPr lang="ru-RU" dirty="0"/>
          </a:p>
        </p:txBody>
      </p:sp>
      <p:pic>
        <p:nvPicPr>
          <p:cNvPr id="1027" name="Picture 3" descr="C:\Users\Zver\Downloads\unnamed.jpg"/>
          <p:cNvPicPr>
            <a:picLocks noChangeAspect="1" noChangeArrowheads="1"/>
          </p:cNvPicPr>
          <p:nvPr/>
        </p:nvPicPr>
        <p:blipFill>
          <a:blip r:embed="rId2" cstate="print"/>
          <a:srcRect/>
          <a:stretch>
            <a:fillRect/>
          </a:stretch>
        </p:blipFill>
        <p:spPr bwMode="auto">
          <a:xfrm>
            <a:off x="4860032" y="2204864"/>
            <a:ext cx="3820790" cy="3820790"/>
          </a:xfrm>
          <a:prstGeom prst="rect">
            <a:avLst/>
          </a:prstGeom>
          <a:noFill/>
          <a:ln>
            <a:solidFill>
              <a:schemeClr val="tx1"/>
            </a:solidFill>
          </a:ln>
        </p:spPr>
      </p:pic>
      <p:sp>
        <p:nvSpPr>
          <p:cNvPr id="2" name="Замещающее содержимое 1"/>
          <p:cNvSpPr>
            <a:spLocks noGrp="1"/>
          </p:cNvSpPr>
          <p:nvPr>
            <p:ph sz="half" idx="1"/>
          </p:nvPr>
        </p:nvSpPr>
        <p:spPr/>
        <p:txBody>
          <a:bodyPr/>
          <a:lstStyle/>
          <a:p>
            <a:endParaRPr lang="ru-RU" altLang="en-US"/>
          </a:p>
        </p:txBody>
      </p:sp>
      <p:pic>
        <p:nvPicPr>
          <p:cNvPr id="3" name="Замещающее содержимое 2"/>
          <p:cNvPicPr>
            <a:picLocks noGrp="1" noChangeAspect="1"/>
          </p:cNvPicPr>
          <p:nvPr>
            <p:ph sz="half" idx="2"/>
          </p:nvPr>
        </p:nvPicPr>
        <p:blipFill>
          <a:blip r:embed="rId3" cstate="print"/>
          <a:srcRect r="23239"/>
          <a:stretch>
            <a:fillRect/>
          </a:stretch>
        </p:blipFill>
        <p:spPr>
          <a:xfrm>
            <a:off x="251520" y="2636912"/>
            <a:ext cx="4379595" cy="3209290"/>
          </a:xfrm>
          <a:prstGeom prst="rect">
            <a:avLst/>
          </a:prstGeom>
          <a:ln>
            <a:solidFill>
              <a:schemeClr val="tx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2"/>
          <p:cNvPicPr>
            <a:picLocks noChangeAspect="1"/>
          </p:cNvPicPr>
          <p:nvPr/>
        </p:nvPicPr>
        <p:blipFill>
          <a:blip r:embed="rId3" cstate="print">
            <a:extLst>
              <a:ext uri="{28A0092B-C50C-407E-A947-70E740481C1C}">
                <a14:useLocalDpi xmlns="" xmlns:a14="http://schemas.microsoft.com/office/drawing/2010/main" val="0"/>
              </a:ext>
            </a:extLst>
          </a:blip>
          <a:srcRect l="53061"/>
          <a:stretch>
            <a:fillRect/>
          </a:stretch>
        </p:blipFill>
        <p:spPr bwMode="auto">
          <a:xfrm>
            <a:off x="7174230" y="2002791"/>
            <a:ext cx="1876425"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Прямоугольник 3"/>
          <p:cNvSpPr>
            <a:spLocks noChangeArrowheads="1"/>
          </p:cNvSpPr>
          <p:nvPr/>
        </p:nvSpPr>
        <p:spPr bwMode="auto">
          <a:xfrm>
            <a:off x="7045643" y="1634490"/>
            <a:ext cx="2133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b="1" baseline="0"/>
              <a:t>Electric field 20 kV/cm</a:t>
            </a:r>
            <a:r>
              <a:rPr lang="en-US" altLang="ru-RU" sz="1800" baseline="0"/>
              <a:t> </a:t>
            </a:r>
          </a:p>
        </p:txBody>
      </p:sp>
      <p:sp>
        <p:nvSpPr>
          <p:cNvPr id="19460" name="Rectangle 11"/>
          <p:cNvSpPr>
            <a:spLocks noChangeArrowheads="1"/>
          </p:cNvSpPr>
          <p:nvPr/>
        </p:nvSpPr>
        <p:spPr bwMode="auto">
          <a:xfrm>
            <a:off x="1998345" y="1101090"/>
            <a:ext cx="3216116"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800" b="1" baseline="0">
                <a:solidFill>
                  <a:srgbClr val="0D00D6"/>
                </a:solidFill>
              </a:rPr>
              <a:t>Bilayer graphene </a:t>
            </a:r>
          </a:p>
        </p:txBody>
      </p:sp>
      <p:sp>
        <p:nvSpPr>
          <p:cNvPr id="19461" name="Прямоугольник 7"/>
          <p:cNvSpPr>
            <a:spLocks noChangeArrowheads="1"/>
          </p:cNvSpPr>
          <p:nvPr/>
        </p:nvSpPr>
        <p:spPr bwMode="auto">
          <a:xfrm>
            <a:off x="6439139" y="1101725"/>
            <a:ext cx="20313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1" baseline="0">
                <a:solidFill>
                  <a:srgbClr val="F19801"/>
                </a:solidFill>
              </a:rPr>
              <a:t>Double </a:t>
            </a:r>
            <a:r>
              <a:rPr lang="en-GB" altLang="en-US" sz="2400" b="1" baseline="0">
                <a:solidFill>
                  <a:srgbClr val="F19801"/>
                </a:solidFill>
              </a:rPr>
              <a:t>QW</a:t>
            </a:r>
          </a:p>
        </p:txBody>
      </p:sp>
      <p:sp>
        <p:nvSpPr>
          <p:cNvPr id="19462" name="Прямоугольник 4"/>
          <p:cNvSpPr>
            <a:spLocks noChangeArrowheads="1"/>
          </p:cNvSpPr>
          <p:nvPr/>
        </p:nvSpPr>
        <p:spPr bwMode="auto">
          <a:xfrm>
            <a:off x="84773" y="1634491"/>
            <a:ext cx="1565434" cy="6247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en-US" sz="2000" baseline="0">
                <a:solidFill>
                  <a:srgbClr val="0D00D6"/>
                </a:solidFill>
                <a:effectLst>
                  <a:outerShdw blurRad="38100" dist="25400" dir="5400000" algn="ctr" rotWithShape="0">
                    <a:srgbClr val="6E747A">
                      <a:alpha val="43000"/>
                    </a:srgbClr>
                  </a:outerShdw>
                </a:effectLst>
              </a:rPr>
              <a:t>T</a:t>
            </a:r>
            <a:r>
              <a:rPr lang="en-US" altLang="ru-RU" sz="2000" baseline="0">
                <a:solidFill>
                  <a:srgbClr val="0D00D6"/>
                </a:solidFill>
                <a:effectLst>
                  <a:outerShdw blurRad="38100" dist="25400" dir="5400000" algn="ctr" rotWithShape="0">
                    <a:srgbClr val="6E747A">
                      <a:alpha val="43000"/>
                    </a:srgbClr>
                  </a:outerShdw>
                </a:effectLst>
              </a:rPr>
              <a:t>wo gapless isotropic parabolas</a:t>
            </a:r>
          </a:p>
          <a:p>
            <a:pPr marL="0" indent="0" eaLnBrk="1" hangingPunct="1">
              <a:spcBef>
                <a:spcPct val="0"/>
              </a:spcBef>
              <a:buNone/>
            </a:pPr>
            <a:endParaRPr lang="en-US" altLang="ru-RU" sz="2000" baseline="0">
              <a:solidFill>
                <a:srgbClr val="0D00D6"/>
              </a:solidFill>
              <a:effectLst>
                <a:outerShdw blurRad="38100" dist="25400" dir="5400000" algn="ctr" rotWithShape="0">
                  <a:srgbClr val="6E747A">
                    <a:alpha val="43000"/>
                  </a:srgbClr>
                </a:outerShdw>
              </a:effectLst>
            </a:endParaRPr>
          </a:p>
          <a:p>
            <a:pPr eaLnBrk="1" hangingPunct="1">
              <a:spcBef>
                <a:spcPct val="0"/>
              </a:spcBef>
            </a:pPr>
            <a:r>
              <a:rPr lang="en-US" altLang="ru-RU" sz="2000" baseline="0">
                <a:solidFill>
                  <a:srgbClr val="0D00D6"/>
                </a:solidFill>
                <a:effectLst>
                  <a:outerShdw blurRad="38100" dist="25400" dir="5400000" algn="ctr" rotWithShape="0">
                    <a:srgbClr val="6E747A">
                      <a:alpha val="43000"/>
                    </a:srgbClr>
                  </a:outerShdw>
                </a:effectLst>
              </a:rPr>
              <a:t>Non-zero band gap can be induced by breaking inversion symmetry </a:t>
            </a:r>
          </a:p>
        </p:txBody>
      </p:sp>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rcRect r="46932"/>
          <a:stretch>
            <a:fillRect/>
          </a:stretch>
        </p:blipFill>
        <p:spPr bwMode="auto">
          <a:xfrm>
            <a:off x="5077778" y="2103121"/>
            <a:ext cx="1967865" cy="257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Изображение 3"/>
          <p:cNvPicPr>
            <a:picLocks noChangeAspect="1"/>
          </p:cNvPicPr>
          <p:nvPr/>
        </p:nvPicPr>
        <p:blipFill>
          <a:blip r:embed="rId4" cstate="print">
            <a:clrChange>
              <a:clrFrom>
                <a:srgbClr val="FFFFFF">
                  <a:alpha val="100000"/>
                </a:srgbClr>
              </a:clrFrom>
              <a:clrTo>
                <a:srgbClr val="FFFFFF">
                  <a:alpha val="100000"/>
                  <a:alpha val="0"/>
                </a:srgbClr>
              </a:clrTo>
            </a:clrChange>
          </a:blip>
          <a:srcRect t="59900" r="62993" b="2015"/>
          <a:stretch>
            <a:fillRect/>
          </a:stretch>
        </p:blipFill>
        <p:spPr>
          <a:xfrm>
            <a:off x="1998345" y="2103120"/>
            <a:ext cx="3146108" cy="3021965"/>
          </a:xfrm>
          <a:prstGeom prst="rect">
            <a:avLst/>
          </a:prstGeom>
        </p:spPr>
      </p:pic>
      <p:sp>
        <p:nvSpPr>
          <p:cNvPr id="5" name="Прямоугольник 3"/>
          <p:cNvSpPr>
            <a:spLocks noChangeArrowheads="1"/>
          </p:cNvSpPr>
          <p:nvPr/>
        </p:nvSpPr>
        <p:spPr bwMode="auto">
          <a:xfrm>
            <a:off x="5214462" y="1634490"/>
            <a:ext cx="180260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b="1" baseline="0"/>
              <a:t>Zero </a:t>
            </a:r>
            <a:r>
              <a:rPr lang="en-US" altLang="ru-RU" sz="1800" b="1" baseline="0"/>
              <a:t>Electric field</a:t>
            </a:r>
            <a:endParaRPr lang="en-US" altLang="ru-RU" sz="1800" baseline="0"/>
          </a:p>
        </p:txBody>
      </p:sp>
      <p:sp>
        <p:nvSpPr>
          <p:cNvPr id="7170" name="Rectangle 11"/>
          <p:cNvSpPr>
            <a:spLocks noChangeArrowheads="1"/>
          </p:cNvSpPr>
          <p:nvPr/>
        </p:nvSpPr>
        <p:spPr bwMode="auto">
          <a:xfrm>
            <a:off x="1143001" y="-72706"/>
            <a:ext cx="6804422" cy="7835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0" latinLnBrk="0">
              <a:lnSpc>
                <a:spcPct val="150000"/>
              </a:lnSpc>
              <a:spcBef>
                <a:spcPts val="0"/>
              </a:spcBef>
              <a:buNone/>
            </a:pPr>
            <a:r>
              <a:rPr lang="en-GB" altLang="ru-RU" sz="3000">
                <a:latin typeface="Yu Gothic Light" panose="020B0300000000000000" charset="-128"/>
                <a:ea typeface="Yu Gothic Light" panose="020B0300000000000000" charset="-128"/>
                <a:sym typeface="+mn-ea"/>
              </a:rPr>
              <a:t>Double QWs as bilayer graphene</a:t>
            </a:r>
            <a:endParaRPr lang="ru-RU" altLang="ru-RU" sz="3000" b="1" baseline="0" dirty="0"/>
          </a:p>
        </p:txBody>
      </p:sp>
      <p:sp>
        <p:nvSpPr>
          <p:cNvPr id="6" name="Текстовое поле 5"/>
          <p:cNvSpPr txBox="1"/>
          <p:nvPr/>
        </p:nvSpPr>
        <p:spPr>
          <a:xfrm>
            <a:off x="610553" y="6448425"/>
            <a:ext cx="4087654" cy="646331"/>
          </a:xfrm>
          <a:prstGeom prst="rect">
            <a:avLst/>
          </a:prstGeom>
          <a:noFill/>
        </p:spPr>
        <p:txBody>
          <a:bodyPr wrap="square" rtlCol="0" anchor="t">
            <a:spAutoFit/>
          </a:bodyPr>
          <a:lstStyle/>
          <a:p>
            <a:r>
              <a:rPr lang="ru-RU" altLang="en-US"/>
              <a:t>Zhang, Yuanbo, et al.  Nature 459.7248 (2009): 820.</a:t>
            </a:r>
          </a:p>
        </p:txBody>
      </p:sp>
      <p:sp>
        <p:nvSpPr>
          <p:cNvPr id="11" name="Rectangle 29"/>
          <p:cNvSpPr>
            <a:spLocks noChangeArrowheads="1"/>
          </p:cNvSpPr>
          <p:nvPr/>
        </p:nvSpPr>
        <p:spPr bwMode="auto">
          <a:xfrm>
            <a:off x="4698207" y="5910581"/>
            <a:ext cx="435244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ru-RU" sz="1600" baseline="0" dirty="0" smtClean="0">
                <a:solidFill>
                  <a:schemeClr val="tx1"/>
                </a:solidFill>
                <a:cs typeface="Arial" panose="020B0604020202020204" pitchFamily="34" charset="0"/>
              </a:rPr>
              <a:t>S.K</a:t>
            </a:r>
            <a:r>
              <a:rPr lang="en-GB" altLang="nb-NO" sz="1600" baseline="0" dirty="0" smtClean="0">
                <a:solidFill>
                  <a:schemeClr val="tx1"/>
                </a:solidFill>
                <a:cs typeface="Arial" panose="020B0604020202020204" pitchFamily="34" charset="0"/>
              </a:rPr>
              <a:t>rishtopenko</a:t>
            </a:r>
            <a:r>
              <a:rPr lang="nb-NO" altLang="ru-RU" sz="1600" baseline="0" dirty="0" smtClean="0">
                <a:solidFill>
                  <a:schemeClr val="tx1"/>
                </a:solidFill>
                <a:cs typeface="Arial" panose="020B0604020202020204" pitchFamily="34" charset="0"/>
              </a:rPr>
              <a:t>.</a:t>
            </a:r>
            <a:r>
              <a:rPr lang="nb-NO" altLang="ru-RU" sz="1600" dirty="0">
                <a:solidFill>
                  <a:schemeClr val="tx1"/>
                </a:solidFill>
                <a:cs typeface="Arial" panose="020B0604020202020204" pitchFamily="34" charset="0"/>
              </a:rPr>
              <a:t>, W. Knap, F. </a:t>
            </a:r>
            <a:r>
              <a:rPr lang="nb-NO" altLang="ru-RU" sz="1600" dirty="0" smtClean="0">
                <a:solidFill>
                  <a:schemeClr val="tx1"/>
                </a:solidFill>
                <a:cs typeface="Arial" panose="020B0604020202020204" pitchFamily="34" charset="0"/>
              </a:rPr>
              <a:t>Te</a:t>
            </a:r>
            <a:r>
              <a:rPr lang="nb-NO" altLang="ru-RU" sz="1600" dirty="0" smtClean="0">
                <a:cs typeface="Arial" panose="020B0604020202020204" pitchFamily="34" charset="0"/>
              </a:rPr>
              <a:t>ppe.</a:t>
            </a:r>
            <a:r>
              <a:rPr lang="nb-NO" altLang="ru-RU" sz="1600" b="1" dirty="0" smtClean="0">
                <a:solidFill>
                  <a:srgbClr val="0000FF"/>
                </a:solidFill>
                <a:cs typeface="Arial" panose="020B0604020202020204" pitchFamily="34" charset="0"/>
              </a:rPr>
              <a:t> </a:t>
            </a:r>
            <a:r>
              <a:rPr lang="nb-NO" altLang="ru-RU" sz="1600" i="1" baseline="0" dirty="0" smtClean="0">
                <a:cs typeface="Arial" panose="020B0604020202020204" pitchFamily="34" charset="0"/>
              </a:rPr>
              <a:t>Sci. Rep. </a:t>
            </a:r>
            <a:r>
              <a:rPr lang="nb-NO" altLang="ru-RU" sz="1600" b="1" baseline="0" dirty="0" smtClean="0">
                <a:cs typeface="Arial" panose="020B0604020202020204" pitchFamily="34" charset="0"/>
              </a:rPr>
              <a:t>6, </a:t>
            </a:r>
            <a:r>
              <a:rPr lang="nb-NO" altLang="ru-RU" sz="1600" dirty="0">
                <a:cs typeface="Arial" panose="020B0604020202020204" pitchFamily="34" charset="0"/>
              </a:rPr>
              <a:t>30755 </a:t>
            </a:r>
            <a:r>
              <a:rPr lang="nb-NO" altLang="ru-RU" sz="1600" baseline="0" dirty="0">
                <a:cs typeface="Arial" panose="020B0604020202020204" pitchFamily="34" charset="0"/>
              </a:rPr>
              <a:t>(2016</a:t>
            </a:r>
            <a:r>
              <a:rPr lang="nb-NO" altLang="ru-RU" sz="1600" baseline="0" dirty="0" smtClean="0">
                <a:cs typeface="Arial" panose="020B0604020202020204" pitchFamily="34" charset="0"/>
              </a:rPr>
              <a:t>)</a:t>
            </a:r>
            <a:endParaRPr lang="nb-NO" altLang="ru-RU" sz="1600" baseline="0" dirty="0">
              <a:cs typeface="Arial" panose="020B0604020202020204" pitchFamily="34" charset="0"/>
            </a:endParaRPr>
          </a:p>
        </p:txBody>
      </p:sp>
      <p:sp>
        <p:nvSpPr>
          <p:cNvPr id="2" name="Текстовое поле 1"/>
          <p:cNvSpPr txBox="1"/>
          <p:nvPr/>
        </p:nvSpPr>
        <p:spPr>
          <a:xfrm>
            <a:off x="4768215" y="5443221"/>
            <a:ext cx="4411028" cy="584775"/>
          </a:xfrm>
          <a:prstGeom prst="rect">
            <a:avLst/>
          </a:prstGeom>
          <a:noFill/>
        </p:spPr>
        <p:txBody>
          <a:bodyPr wrap="square" rtlCol="0" anchor="t">
            <a:spAutoFit/>
          </a:bodyPr>
          <a:lstStyle/>
          <a:p>
            <a:r>
              <a:rPr lang="ru-RU" altLang="en-US" sz="1600">
                <a:latin typeface="Arial" panose="020B0604020202020204" pitchFamily="34" charset="0"/>
                <a:cs typeface="Arial" panose="020B0604020202020204" pitchFamily="34" charset="0"/>
              </a:rPr>
              <a:t>Michetti, Paolo, et al. Physical Review B 85.12 (2012)</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1"/>
          <p:cNvSpPr>
            <a:spLocks noChangeArrowheads="1"/>
          </p:cNvSpPr>
          <p:nvPr/>
        </p:nvSpPr>
        <p:spPr bwMode="auto">
          <a:xfrm>
            <a:off x="1143001" y="-342631"/>
            <a:ext cx="6804422"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4000" b="1" baseline="0" dirty="0">
                <a:latin typeface="Yu Gothic Light" panose="020B0300000000000000" charset="-128"/>
                <a:ea typeface="Yu Gothic Light" panose="020B0300000000000000" charset="-128"/>
              </a:rPr>
              <a:t>Band structure in</a:t>
            </a:r>
            <a:r>
              <a:rPr lang="en-US" altLang="ru-RU" sz="4000" b="1" baseline="0" dirty="0">
                <a:latin typeface="Yu Gothic Light" panose="020B0300000000000000" charset="-128"/>
                <a:ea typeface="Yu Gothic Light" panose="020B0300000000000000" charset="-128"/>
              </a:rPr>
              <a:t> HgTe/Cd(Hg)</a:t>
            </a:r>
            <a:r>
              <a:rPr lang="en-US" altLang="ru-RU" sz="4000" b="1" baseline="0" dirty="0" err="1">
                <a:latin typeface="Yu Gothic Light" panose="020B0300000000000000" charset="-128"/>
                <a:ea typeface="Yu Gothic Light" panose="020B0300000000000000" charset="-128"/>
              </a:rPr>
              <a:t>Te</a:t>
            </a:r>
            <a:r>
              <a:rPr lang="en-US" altLang="ru-RU" sz="4000" b="1" baseline="0" dirty="0">
                <a:latin typeface="Yu Gothic Light" panose="020B0300000000000000" charset="-128"/>
                <a:ea typeface="Yu Gothic Light" panose="020B0300000000000000" charset="-128"/>
              </a:rPr>
              <a:t> QW</a:t>
            </a:r>
          </a:p>
        </p:txBody>
      </p:sp>
      <p:sp>
        <p:nvSpPr>
          <p:cNvPr id="7" name="Rectangle 29"/>
          <p:cNvSpPr>
            <a:spLocks noChangeArrowheads="1"/>
          </p:cNvSpPr>
          <p:nvPr/>
        </p:nvSpPr>
        <p:spPr bwMode="auto">
          <a:xfrm>
            <a:off x="1115616" y="6546831"/>
            <a:ext cx="475252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ru-RU" sz="1600" baseline="0" dirty="0" smtClean="0">
                <a:solidFill>
                  <a:schemeClr val="tx1"/>
                </a:solidFill>
                <a:cs typeface="Arial" panose="020B0604020202020204" pitchFamily="34" charset="0"/>
              </a:rPr>
              <a:t>S.K</a:t>
            </a:r>
            <a:r>
              <a:rPr lang="en-GB" altLang="nb-NO" sz="1600" baseline="0" dirty="0" smtClean="0">
                <a:solidFill>
                  <a:schemeClr val="tx1"/>
                </a:solidFill>
                <a:cs typeface="Arial" panose="020B0604020202020204" pitchFamily="34" charset="0"/>
              </a:rPr>
              <a:t>rishtopenko</a:t>
            </a:r>
            <a:r>
              <a:rPr lang="nb-NO" altLang="ru-RU" sz="1600" baseline="0" dirty="0" smtClean="0">
                <a:solidFill>
                  <a:schemeClr val="tx1"/>
                </a:solidFill>
                <a:cs typeface="Arial" panose="020B0604020202020204" pitchFamily="34" charset="0"/>
              </a:rPr>
              <a:t>.</a:t>
            </a:r>
            <a:r>
              <a:rPr lang="nb-NO" altLang="ru-RU" sz="1600" dirty="0">
                <a:solidFill>
                  <a:schemeClr val="tx1"/>
                </a:solidFill>
                <a:cs typeface="Arial" panose="020B0604020202020204" pitchFamily="34" charset="0"/>
              </a:rPr>
              <a:t>, W. Knap, F. </a:t>
            </a:r>
            <a:r>
              <a:rPr lang="nb-NO" altLang="ru-RU" sz="1600" dirty="0" smtClean="0">
                <a:solidFill>
                  <a:schemeClr val="tx1"/>
                </a:solidFill>
                <a:cs typeface="Arial" panose="020B0604020202020204" pitchFamily="34" charset="0"/>
              </a:rPr>
              <a:t>Te</a:t>
            </a:r>
            <a:r>
              <a:rPr lang="nb-NO" altLang="ru-RU" sz="1600" dirty="0" smtClean="0">
                <a:cs typeface="Arial" panose="020B0604020202020204" pitchFamily="34" charset="0"/>
              </a:rPr>
              <a:t>ppe.</a:t>
            </a:r>
            <a:r>
              <a:rPr lang="nb-NO" altLang="ru-RU" sz="1600" b="1" dirty="0" smtClean="0">
                <a:solidFill>
                  <a:srgbClr val="0000FF"/>
                </a:solidFill>
                <a:cs typeface="Arial" panose="020B0604020202020204" pitchFamily="34" charset="0"/>
              </a:rPr>
              <a:t> </a:t>
            </a:r>
            <a:r>
              <a:rPr lang="nb-NO" altLang="ru-RU" sz="1600" i="1" baseline="0" dirty="0" smtClean="0">
                <a:cs typeface="Arial" panose="020B0604020202020204" pitchFamily="34" charset="0"/>
              </a:rPr>
              <a:t>Sci. Rep. </a:t>
            </a:r>
            <a:r>
              <a:rPr lang="nb-NO" altLang="ru-RU" sz="1600" b="1" baseline="0" dirty="0" smtClean="0">
                <a:cs typeface="Arial" panose="020B0604020202020204" pitchFamily="34" charset="0"/>
              </a:rPr>
              <a:t>6, </a:t>
            </a:r>
            <a:r>
              <a:rPr lang="nb-NO" altLang="ru-RU" sz="1600" dirty="0">
                <a:cs typeface="Arial" panose="020B0604020202020204" pitchFamily="34" charset="0"/>
              </a:rPr>
              <a:t>30755 </a:t>
            </a:r>
            <a:r>
              <a:rPr lang="nb-NO" altLang="ru-RU" sz="1600" baseline="0" dirty="0">
                <a:cs typeface="Arial" panose="020B0604020202020204" pitchFamily="34" charset="0"/>
              </a:rPr>
              <a:t>(2016</a:t>
            </a:r>
            <a:r>
              <a:rPr lang="nb-NO" altLang="ru-RU" sz="1600" baseline="0" dirty="0" smtClean="0">
                <a:cs typeface="Arial" panose="020B0604020202020204" pitchFamily="34" charset="0"/>
              </a:rPr>
              <a:t>)</a:t>
            </a:r>
            <a:endParaRPr lang="nb-NO" altLang="ru-RU" sz="1600" baseline="0" dirty="0">
              <a:cs typeface="Arial" panose="020B0604020202020204" pitchFamily="34" charset="0"/>
            </a:endParaRPr>
          </a:p>
        </p:txBody>
      </p:sp>
      <p:grpSp>
        <p:nvGrpSpPr>
          <p:cNvPr id="3" name="Группа 111"/>
          <p:cNvGrpSpPr/>
          <p:nvPr/>
        </p:nvGrpSpPr>
        <p:grpSpPr>
          <a:xfrm>
            <a:off x="131921" y="1584325"/>
            <a:ext cx="3897261" cy="4300855"/>
            <a:chOff x="1389" y="4258"/>
            <a:chExt cx="6677" cy="5526"/>
          </a:xfrm>
        </p:grpSpPr>
        <p:grpSp>
          <p:nvGrpSpPr>
            <p:cNvPr id="4" name="Группа 26"/>
            <p:cNvGrpSpPr/>
            <p:nvPr/>
          </p:nvGrpSpPr>
          <p:grpSpPr>
            <a:xfrm>
              <a:off x="1389" y="4258"/>
              <a:ext cx="6677" cy="5526"/>
              <a:chOff x="1389" y="5095"/>
              <a:chExt cx="5666" cy="4689"/>
            </a:xfrm>
          </p:grpSpPr>
          <p:pic>
            <p:nvPicPr>
              <p:cNvPr id="2" name="Рисунок 1"/>
              <p:cNvPicPr>
                <a:picLocks noChangeAspect="1"/>
              </p:cNvPicPr>
              <p:nvPr/>
            </p:nvPicPr>
            <p:blipFill>
              <a:blip r:embed="rId3" cstate="print">
                <a:extLst>
                  <a:ext uri="{28A0092B-C50C-407E-A947-70E740481C1C}">
                    <a14:useLocalDpi xmlns="" xmlns:a14="http://schemas.microsoft.com/office/drawing/2010/main" val="0"/>
                  </a:ext>
                </a:extLst>
              </a:blip>
              <a:srcRect r="50128" b="58730"/>
              <a:stretch>
                <a:fillRect/>
              </a:stretch>
            </p:blipFill>
            <p:spPr bwMode="auto">
              <a:xfrm>
                <a:off x="1389" y="5095"/>
                <a:ext cx="5666" cy="4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Рисунок 1"/>
              <p:cNvPicPr>
                <a:picLocks noChangeAspect="1"/>
              </p:cNvPicPr>
              <p:nvPr/>
            </p:nvPicPr>
            <p:blipFill>
              <a:blip r:embed="rId3" cstate="print">
                <a:extLst>
                  <a:ext uri="{28A0092B-C50C-407E-A947-70E740481C1C}">
                    <a14:useLocalDpi xmlns="" xmlns:a14="http://schemas.microsoft.com/office/drawing/2010/main" val="0"/>
                  </a:ext>
                </a:extLst>
              </a:blip>
              <a:srcRect l="11020" t="1355" r="50885" b="65815"/>
              <a:stretch>
                <a:fillRect/>
              </a:stretch>
            </p:blipFill>
            <p:spPr bwMode="auto">
              <a:xfrm flipH="1">
                <a:off x="2584" y="5241"/>
                <a:ext cx="4328" cy="3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Текстовое поле 16"/>
              <p:cNvSpPr txBox="1"/>
              <p:nvPr/>
            </p:nvSpPr>
            <p:spPr>
              <a:xfrm>
                <a:off x="2445" y="8915"/>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8</a:t>
                </a:r>
              </a:p>
            </p:txBody>
          </p:sp>
          <p:sp>
            <p:nvSpPr>
              <p:cNvPr id="18" name="Текстовое поле 17"/>
              <p:cNvSpPr txBox="1"/>
              <p:nvPr/>
            </p:nvSpPr>
            <p:spPr>
              <a:xfrm>
                <a:off x="3461" y="8915"/>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6</a:t>
                </a:r>
              </a:p>
            </p:txBody>
          </p:sp>
          <p:sp>
            <p:nvSpPr>
              <p:cNvPr id="20" name="Текстовое поле 19"/>
              <p:cNvSpPr txBox="1"/>
              <p:nvPr/>
            </p:nvSpPr>
            <p:spPr>
              <a:xfrm>
                <a:off x="5582" y="8915"/>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2</a:t>
                </a:r>
              </a:p>
            </p:txBody>
          </p:sp>
          <p:sp>
            <p:nvSpPr>
              <p:cNvPr id="21" name="Текстовое поле 20"/>
              <p:cNvSpPr txBox="1"/>
              <p:nvPr/>
            </p:nvSpPr>
            <p:spPr>
              <a:xfrm>
                <a:off x="6584" y="8898"/>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0</a:t>
                </a:r>
              </a:p>
            </p:txBody>
          </p:sp>
          <p:sp>
            <p:nvSpPr>
              <p:cNvPr id="22" name="Текстовое поле 21"/>
              <p:cNvSpPr txBox="1"/>
              <p:nvPr/>
            </p:nvSpPr>
            <p:spPr>
              <a:xfrm>
                <a:off x="5176" y="5575"/>
                <a:ext cx="581" cy="402"/>
              </a:xfrm>
              <a:prstGeom prst="rect">
                <a:avLst/>
              </a:prstGeom>
              <a:solidFill>
                <a:schemeClr val="bg1"/>
              </a:solidFill>
            </p:spPr>
            <p:txBody>
              <a:bodyPr wrap="square" lIns="0" tIns="0" rIns="0" bIns="0" rtlCol="0">
                <a:spAutoFit/>
              </a:bodyPr>
              <a:lstStyle/>
              <a:p>
                <a:r>
                  <a:rPr lang="en-GB" altLang="ru-RU" sz="2400" b="1">
                    <a:solidFill>
                      <a:srgbClr val="0D00D6"/>
                    </a:solidFill>
                    <a:latin typeface="Arial" panose="020B0604020202020204" pitchFamily="34" charset="0"/>
                    <a:cs typeface="Arial" panose="020B0604020202020204" pitchFamily="34" charset="0"/>
                  </a:rPr>
                  <a:t>E2</a:t>
                </a:r>
              </a:p>
            </p:txBody>
          </p:sp>
          <p:sp>
            <p:nvSpPr>
              <p:cNvPr id="23" name="Текстовое поле 22"/>
              <p:cNvSpPr txBox="1"/>
              <p:nvPr/>
            </p:nvSpPr>
            <p:spPr>
              <a:xfrm>
                <a:off x="4915" y="7493"/>
                <a:ext cx="621" cy="906"/>
              </a:xfrm>
              <a:prstGeom prst="rect">
                <a:avLst/>
              </a:prstGeom>
              <a:solidFill>
                <a:schemeClr val="bg1"/>
              </a:solidFill>
            </p:spPr>
            <p:txBody>
              <a:bodyPr wrap="square" rtlCol="0">
                <a:spAutoFit/>
              </a:bodyPr>
              <a:lstStyle/>
              <a:p>
                <a:r>
                  <a:rPr lang="en-GB" altLang="ru-RU" sz="2400" b="1">
                    <a:solidFill>
                      <a:srgbClr val="0D00D6"/>
                    </a:solidFill>
                    <a:latin typeface="Arial" panose="020B0604020202020204" pitchFamily="34" charset="0"/>
                    <a:cs typeface="Arial" panose="020B0604020202020204" pitchFamily="34" charset="0"/>
                  </a:rPr>
                  <a:t>E1</a:t>
                </a:r>
              </a:p>
            </p:txBody>
          </p:sp>
          <p:sp>
            <p:nvSpPr>
              <p:cNvPr id="24" name="Текстовое поле 23"/>
              <p:cNvSpPr txBox="1"/>
              <p:nvPr/>
            </p:nvSpPr>
            <p:spPr>
              <a:xfrm>
                <a:off x="6279" y="6512"/>
                <a:ext cx="462" cy="805"/>
              </a:xfrm>
              <a:prstGeom prst="rect">
                <a:avLst/>
              </a:prstGeom>
              <a:solidFill>
                <a:schemeClr val="bg1"/>
              </a:solidFill>
            </p:spPr>
            <p:txBody>
              <a:bodyPr wrap="square" lIns="0" tIns="0" rIns="0" bIns="0" rtlCol="0">
                <a:spAutoFit/>
              </a:bodyPr>
              <a:lstStyle/>
              <a:p>
                <a:r>
                  <a:rPr lang="en-GB" altLang="ru-RU" sz="2400" b="1">
                    <a:solidFill>
                      <a:srgbClr val="660F0F"/>
                    </a:solidFill>
                    <a:latin typeface="Arial" panose="020B0604020202020204" pitchFamily="34" charset="0"/>
                    <a:cs typeface="Arial" panose="020B0604020202020204" pitchFamily="34" charset="0"/>
                  </a:rPr>
                  <a:t>H1</a:t>
                </a:r>
              </a:p>
            </p:txBody>
          </p:sp>
          <p:sp>
            <p:nvSpPr>
              <p:cNvPr id="25" name="Текстовое поле 24"/>
              <p:cNvSpPr txBox="1"/>
              <p:nvPr/>
            </p:nvSpPr>
            <p:spPr>
              <a:xfrm>
                <a:off x="6148" y="7270"/>
                <a:ext cx="590" cy="402"/>
              </a:xfrm>
              <a:prstGeom prst="rect">
                <a:avLst/>
              </a:prstGeom>
              <a:solidFill>
                <a:schemeClr val="bg1"/>
              </a:solidFill>
            </p:spPr>
            <p:txBody>
              <a:bodyPr wrap="square" lIns="0" tIns="0" rIns="0" bIns="0" rtlCol="0">
                <a:spAutoFit/>
              </a:bodyPr>
              <a:lstStyle/>
              <a:p>
                <a:r>
                  <a:rPr lang="en-GB" altLang="ru-RU" sz="2400" b="1">
                    <a:solidFill>
                      <a:srgbClr val="660F0F"/>
                    </a:solidFill>
                    <a:latin typeface="Arial" panose="020B0604020202020204" pitchFamily="34" charset="0"/>
                    <a:cs typeface="Arial" panose="020B0604020202020204" pitchFamily="34" charset="0"/>
                  </a:rPr>
                  <a:t>H2</a:t>
                </a:r>
              </a:p>
            </p:txBody>
          </p:sp>
          <p:sp>
            <p:nvSpPr>
              <p:cNvPr id="26" name="Текстовое поле 25"/>
              <p:cNvSpPr txBox="1"/>
              <p:nvPr/>
            </p:nvSpPr>
            <p:spPr>
              <a:xfrm>
                <a:off x="5910" y="8024"/>
                <a:ext cx="529" cy="805"/>
              </a:xfrm>
              <a:prstGeom prst="rect">
                <a:avLst/>
              </a:prstGeom>
              <a:solidFill>
                <a:schemeClr val="bg1"/>
              </a:solidFill>
            </p:spPr>
            <p:txBody>
              <a:bodyPr wrap="square" lIns="0" tIns="0" rIns="0" bIns="0" rtlCol="0">
                <a:spAutoFit/>
              </a:bodyPr>
              <a:lstStyle/>
              <a:p>
                <a:r>
                  <a:rPr lang="en-GB" altLang="ru-RU" sz="2400" b="1">
                    <a:solidFill>
                      <a:srgbClr val="660F0F"/>
                    </a:solidFill>
                    <a:latin typeface="Arial" panose="020B0604020202020204" pitchFamily="34" charset="0"/>
                    <a:cs typeface="Arial" panose="020B0604020202020204" pitchFamily="34" charset="0"/>
                  </a:rPr>
                  <a:t>H3</a:t>
                </a:r>
              </a:p>
            </p:txBody>
          </p:sp>
        </p:grpSp>
        <p:cxnSp>
          <p:nvCxnSpPr>
            <p:cNvPr id="9" name="Прямое соединение 8"/>
            <p:cNvCxnSpPr/>
            <p:nvPr/>
          </p:nvCxnSpPr>
          <p:spPr>
            <a:xfrm>
              <a:off x="5403" y="4555"/>
              <a:ext cx="0" cy="4217"/>
            </a:xfrm>
            <a:prstGeom prst="line">
              <a:avLst/>
            </a:prstGeom>
            <a:ln w="76200">
              <a:solidFill>
                <a:schemeClr val="accent4"/>
              </a:solidFill>
              <a:prstDash val="lgDash"/>
            </a:ln>
          </p:spPr>
          <p:style>
            <a:lnRef idx="1">
              <a:schemeClr val="accent1"/>
            </a:lnRef>
            <a:fillRef idx="0">
              <a:schemeClr val="accent1"/>
            </a:fillRef>
            <a:effectRef idx="0">
              <a:schemeClr val="accent1"/>
            </a:effectRef>
            <a:fontRef idx="minor">
              <a:schemeClr val="tx1"/>
            </a:fontRef>
          </p:style>
        </p:cxnSp>
      </p:grpSp>
      <p:grpSp>
        <p:nvGrpSpPr>
          <p:cNvPr id="5" name="Группа 80"/>
          <p:cNvGrpSpPr/>
          <p:nvPr/>
        </p:nvGrpSpPr>
        <p:grpSpPr>
          <a:xfrm>
            <a:off x="4110990" y="1051561"/>
            <a:ext cx="2554605" cy="2018030"/>
            <a:chOff x="7121" y="1036"/>
            <a:chExt cx="5364" cy="3178"/>
          </a:xfrm>
        </p:grpSpPr>
        <p:grpSp>
          <p:nvGrpSpPr>
            <p:cNvPr id="6" name="Группа 52"/>
            <p:cNvGrpSpPr/>
            <p:nvPr/>
          </p:nvGrpSpPr>
          <p:grpSpPr bwMode="auto">
            <a:xfrm>
              <a:off x="7468" y="1727"/>
              <a:ext cx="4264" cy="2037"/>
              <a:chOff x="5143504" y="3474193"/>
              <a:chExt cx="2786082" cy="1572430"/>
            </a:xfrm>
          </p:grpSpPr>
          <p:cxnSp>
            <p:nvCxnSpPr>
              <p:cNvPr id="35"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95"/>
              <p:cNvCxnSpPr/>
              <p:nvPr/>
            </p:nvCxnSpPr>
            <p:spPr>
              <a:xfrm>
                <a:off x="6078797" y="4371006"/>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15" name="Группа 59"/>
            <p:cNvGrpSpPr/>
            <p:nvPr/>
          </p:nvGrpSpPr>
          <p:grpSpPr bwMode="auto">
            <a:xfrm>
              <a:off x="7472" y="2699"/>
              <a:ext cx="4264" cy="1502"/>
              <a:chOff x="5143504" y="4286256"/>
              <a:chExt cx="2786082" cy="1501786"/>
            </a:xfrm>
          </p:grpSpPr>
          <p:cxnSp>
            <p:nvCxnSpPr>
              <p:cNvPr id="42"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27" name="Группа 54"/>
              <p:cNvGrpSpPr/>
              <p:nvPr/>
            </p:nvGrpSpPr>
            <p:grpSpPr bwMode="auto">
              <a:xfrm>
                <a:off x="5143504" y="4286256"/>
                <a:ext cx="2786082" cy="1501786"/>
                <a:chOff x="5143504" y="4286256"/>
                <a:chExt cx="2786082" cy="1501786"/>
              </a:xfrm>
            </p:grpSpPr>
            <p:cxnSp>
              <p:nvCxnSpPr>
                <p:cNvPr id="44"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89"/>
                <p:cNvCxnSpPr/>
                <p:nvPr/>
              </p:nvCxnSpPr>
              <p:spPr>
                <a:xfrm>
                  <a:off x="6076183" y="5072048"/>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1" name="Текстовое поле 50"/>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52" name="Текстовое поле 51"/>
            <p:cNvSpPr txBox="1"/>
            <p:nvPr/>
          </p:nvSpPr>
          <p:spPr>
            <a:xfrm>
              <a:off x="10549" y="1727"/>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53" name="Текстовое поле 52"/>
            <p:cNvSpPr txBox="1"/>
            <p:nvPr/>
          </p:nvSpPr>
          <p:spPr>
            <a:xfrm>
              <a:off x="7121"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54" name="Прямая со стрелкой 53"/>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Текстовое поле 54"/>
            <p:cNvSpPr txBox="1"/>
            <p:nvPr/>
          </p:nvSpPr>
          <p:spPr>
            <a:xfrm>
              <a:off x="10168" y="2604"/>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58" name="Текстовое поле 57"/>
            <p:cNvSpPr txBox="1"/>
            <p:nvPr/>
          </p:nvSpPr>
          <p:spPr>
            <a:xfrm>
              <a:off x="8225" y="3196"/>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grpSp>
      <p:grpSp>
        <p:nvGrpSpPr>
          <p:cNvPr id="28" name="Группа 2"/>
          <p:cNvGrpSpPr/>
          <p:nvPr/>
        </p:nvGrpSpPr>
        <p:grpSpPr>
          <a:xfrm>
            <a:off x="6109336" y="1051561"/>
            <a:ext cx="2174081" cy="2010410"/>
            <a:chOff x="7468" y="1036"/>
            <a:chExt cx="4565" cy="3166"/>
          </a:xfrm>
        </p:grpSpPr>
        <p:grpSp>
          <p:nvGrpSpPr>
            <p:cNvPr id="30" name="Группа 52"/>
            <p:cNvGrpSpPr/>
            <p:nvPr/>
          </p:nvGrpSpPr>
          <p:grpSpPr bwMode="auto">
            <a:xfrm>
              <a:off x="7468" y="1727"/>
              <a:ext cx="4264" cy="2037"/>
              <a:chOff x="5143504" y="3474193"/>
              <a:chExt cx="2786082" cy="1572430"/>
            </a:xfrm>
          </p:grpSpPr>
          <p:cxnSp>
            <p:nvCxnSpPr>
              <p:cNvPr id="8"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95"/>
              <p:cNvCxnSpPr/>
              <p:nvPr/>
            </p:nvCxnSpPr>
            <p:spPr>
              <a:xfrm>
                <a:off x="6078798" y="4371005"/>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34" name="Группа 59"/>
            <p:cNvGrpSpPr/>
            <p:nvPr/>
          </p:nvGrpSpPr>
          <p:grpSpPr bwMode="auto">
            <a:xfrm>
              <a:off x="7472" y="2699"/>
              <a:ext cx="4264" cy="1502"/>
              <a:chOff x="5143504" y="4286256"/>
              <a:chExt cx="2786082" cy="1501786"/>
            </a:xfrm>
          </p:grpSpPr>
          <p:cxnSp>
            <p:nvCxnSpPr>
              <p:cNvPr id="19"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41" name="Группа 54"/>
              <p:cNvGrpSpPr/>
              <p:nvPr/>
            </p:nvGrpSpPr>
            <p:grpSpPr bwMode="auto">
              <a:xfrm>
                <a:off x="5143504" y="4286256"/>
                <a:ext cx="2786082" cy="1501786"/>
                <a:chOff x="5143504" y="4286256"/>
                <a:chExt cx="2786082" cy="1501786"/>
              </a:xfrm>
            </p:grpSpPr>
            <p:cxnSp>
              <p:nvCxnSpPr>
                <p:cNvPr id="29"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89"/>
                <p:cNvCxnSpPr/>
                <p:nvPr/>
              </p:nvCxnSpPr>
              <p:spPr>
                <a:xfrm>
                  <a:off x="6120616" y="5034053"/>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6" name="Текстовое поле 55"/>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57" name="Текстовое поле 56"/>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60" name="Прямая со стрелкой 59"/>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1" name="Текстовое поле 60"/>
            <p:cNvSpPr txBox="1"/>
            <p:nvPr/>
          </p:nvSpPr>
          <p:spPr>
            <a:xfrm>
              <a:off x="10212" y="2599"/>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110" name="Текстовое поле 109"/>
            <p:cNvSpPr txBox="1"/>
            <p:nvPr/>
          </p:nvSpPr>
          <p:spPr>
            <a:xfrm>
              <a:off x="8184" y="3184"/>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grpSp>
      <p:cxnSp>
        <p:nvCxnSpPr>
          <p:cNvPr id="64" name="Прямая со стрелкой 63"/>
          <p:cNvCxnSpPr/>
          <p:nvPr/>
        </p:nvCxnSpPr>
        <p:spPr>
          <a:xfrm>
            <a:off x="5537835" y="3159760"/>
            <a:ext cx="135540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43" name="Группа 64"/>
          <p:cNvGrpSpPr/>
          <p:nvPr/>
        </p:nvGrpSpPr>
        <p:grpSpPr>
          <a:xfrm>
            <a:off x="3857149" y="4076701"/>
            <a:ext cx="3026569" cy="2376805"/>
            <a:chOff x="5678" y="1036"/>
            <a:chExt cx="6355" cy="3743"/>
          </a:xfrm>
        </p:grpSpPr>
        <p:grpSp>
          <p:nvGrpSpPr>
            <p:cNvPr id="62" name="Группа 52"/>
            <p:cNvGrpSpPr/>
            <p:nvPr/>
          </p:nvGrpSpPr>
          <p:grpSpPr bwMode="auto">
            <a:xfrm>
              <a:off x="7468" y="1727"/>
              <a:ext cx="4264" cy="2037"/>
              <a:chOff x="5143504" y="3474193"/>
              <a:chExt cx="2786082" cy="1572430"/>
            </a:xfrm>
          </p:grpSpPr>
          <p:cxnSp>
            <p:nvCxnSpPr>
              <p:cNvPr id="67"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95"/>
              <p:cNvCxnSpPr/>
              <p:nvPr/>
            </p:nvCxnSpPr>
            <p:spPr>
              <a:xfrm>
                <a:off x="6043234" y="4368865"/>
                <a:ext cx="1116001" cy="0"/>
              </a:xfrm>
              <a:prstGeom prst="line">
                <a:avLst/>
              </a:prstGeom>
              <a:ln w="38100">
                <a:solidFill>
                  <a:srgbClr val="0D00D6"/>
                </a:solidFill>
                <a:prstDash val="sysDash"/>
              </a:ln>
            </p:spPr>
            <p:style>
              <a:lnRef idx="1">
                <a:schemeClr val="accent1"/>
              </a:lnRef>
              <a:fillRef idx="0">
                <a:schemeClr val="accent1"/>
              </a:fillRef>
              <a:effectRef idx="0">
                <a:schemeClr val="accent1"/>
              </a:effectRef>
              <a:fontRef idx="minor">
                <a:schemeClr val="tx1"/>
              </a:fontRef>
            </p:style>
          </p:cxnSp>
          <p:cxnSp>
            <p:nvCxnSpPr>
              <p:cNvPr id="137" name="Прямая соединительная линия 95"/>
              <p:cNvCxnSpPr/>
              <p:nvPr/>
            </p:nvCxnSpPr>
            <p:spPr>
              <a:xfrm>
                <a:off x="6028207" y="4527883"/>
                <a:ext cx="1156512" cy="0"/>
              </a:xfrm>
              <a:prstGeom prst="line">
                <a:avLst/>
              </a:prstGeom>
              <a:ln w="38100" cap="rnd">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63" name="Группа 59"/>
            <p:cNvGrpSpPr/>
            <p:nvPr/>
          </p:nvGrpSpPr>
          <p:grpSpPr bwMode="auto">
            <a:xfrm>
              <a:off x="7472" y="2699"/>
              <a:ext cx="4264" cy="1502"/>
              <a:chOff x="5143504" y="4286256"/>
              <a:chExt cx="2786082" cy="1501786"/>
            </a:xfrm>
          </p:grpSpPr>
          <p:cxnSp>
            <p:nvCxnSpPr>
              <p:cNvPr id="74"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18432" name="Группа 54"/>
              <p:cNvGrpSpPr/>
              <p:nvPr/>
            </p:nvGrpSpPr>
            <p:grpSpPr bwMode="auto">
              <a:xfrm>
                <a:off x="5143504" y="4286256"/>
                <a:ext cx="2786082" cy="1501786"/>
                <a:chOff x="5143504" y="4286256"/>
                <a:chExt cx="2786082" cy="1501786"/>
              </a:xfrm>
            </p:grpSpPr>
            <p:cxnSp>
              <p:nvCxnSpPr>
                <p:cNvPr id="76"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89"/>
                <p:cNvCxnSpPr/>
                <p:nvPr/>
              </p:nvCxnSpPr>
              <p:spPr>
                <a:xfrm>
                  <a:off x="6071610" y="5033054"/>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9" name="Прямая соединительная линия 89"/>
                <p:cNvCxnSpPr/>
                <p:nvPr/>
              </p:nvCxnSpPr>
              <p:spPr>
                <a:xfrm>
                  <a:off x="6077491" y="5121043"/>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82" name="Текстовое поле 81"/>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83" name="Текстовое поле 82"/>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84" name="Текстовое поле 83"/>
            <p:cNvSpPr txBox="1"/>
            <p:nvPr/>
          </p:nvSpPr>
          <p:spPr>
            <a:xfrm>
              <a:off x="7121"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85" name="Прямая со стрелкой 84"/>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6" name="Текстовое поле 85"/>
            <p:cNvSpPr txBox="1"/>
            <p:nvPr/>
          </p:nvSpPr>
          <p:spPr>
            <a:xfrm>
              <a:off x="10523" y="2512"/>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E2</a:t>
              </a:r>
            </a:p>
          </p:txBody>
        </p:sp>
        <p:sp>
          <p:nvSpPr>
            <p:cNvPr id="87" name="Текстовое поле 86"/>
            <p:cNvSpPr txBox="1"/>
            <p:nvPr/>
          </p:nvSpPr>
          <p:spPr>
            <a:xfrm>
              <a:off x="7990" y="3092"/>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88" name="Текстовое поле 87"/>
            <p:cNvSpPr txBox="1"/>
            <p:nvPr/>
          </p:nvSpPr>
          <p:spPr>
            <a:xfrm>
              <a:off x="5678" y="3761"/>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145" name="Текстовое поле 144"/>
            <p:cNvSpPr txBox="1"/>
            <p:nvPr/>
          </p:nvSpPr>
          <p:spPr>
            <a:xfrm>
              <a:off x="10547" y="2878"/>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E1</a:t>
              </a:r>
            </a:p>
          </p:txBody>
        </p:sp>
        <p:sp>
          <p:nvSpPr>
            <p:cNvPr id="146" name="Текстовое поле 145"/>
            <p:cNvSpPr txBox="1"/>
            <p:nvPr/>
          </p:nvSpPr>
          <p:spPr>
            <a:xfrm>
              <a:off x="7990" y="3466"/>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en-GB" altLang="ru-RU" b="1">
                  <a:latin typeface="Arial" panose="020B0604020202020204" pitchFamily="34" charset="0"/>
                  <a:cs typeface="Arial" panose="020B0604020202020204" pitchFamily="34" charset="0"/>
                </a:rPr>
                <a:t>2</a:t>
              </a:r>
            </a:p>
          </p:txBody>
        </p:sp>
      </p:grpSp>
      <p:grpSp>
        <p:nvGrpSpPr>
          <p:cNvPr id="18433" name="Группа 88"/>
          <p:cNvGrpSpPr/>
          <p:nvPr/>
        </p:nvGrpSpPr>
        <p:grpSpPr>
          <a:xfrm>
            <a:off x="5989321" y="4068446"/>
            <a:ext cx="2174081" cy="2009775"/>
            <a:chOff x="7468" y="1036"/>
            <a:chExt cx="4565" cy="3165"/>
          </a:xfrm>
        </p:grpSpPr>
        <p:grpSp>
          <p:nvGrpSpPr>
            <p:cNvPr id="18434" name="Группа 52"/>
            <p:cNvGrpSpPr/>
            <p:nvPr/>
          </p:nvGrpSpPr>
          <p:grpSpPr bwMode="auto">
            <a:xfrm>
              <a:off x="7468" y="1727"/>
              <a:ext cx="4264" cy="2037"/>
              <a:chOff x="5143504" y="3474193"/>
              <a:chExt cx="2786082" cy="1572430"/>
            </a:xfrm>
          </p:grpSpPr>
          <p:cxnSp>
            <p:nvCxnSpPr>
              <p:cNvPr id="91"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a:off x="5867461" y="4371181"/>
                <a:ext cx="131006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95"/>
              <p:cNvCxnSpPr/>
              <p:nvPr/>
            </p:nvCxnSpPr>
            <p:spPr>
              <a:xfrm>
                <a:off x="5841985" y="4537918"/>
                <a:ext cx="1346650" cy="4632"/>
              </a:xfrm>
              <a:prstGeom prst="line">
                <a:avLst/>
              </a:prstGeom>
              <a:ln w="38100" cap="rnd">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18436" name="Группа 59"/>
            <p:cNvGrpSpPr/>
            <p:nvPr/>
          </p:nvGrpSpPr>
          <p:grpSpPr bwMode="auto">
            <a:xfrm>
              <a:off x="7472" y="2699"/>
              <a:ext cx="4264" cy="1502"/>
              <a:chOff x="5143504" y="4286256"/>
              <a:chExt cx="2786082" cy="1501786"/>
            </a:xfrm>
          </p:grpSpPr>
          <p:cxnSp>
            <p:nvCxnSpPr>
              <p:cNvPr id="98"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18437" name="Группа 54"/>
              <p:cNvGrpSpPr/>
              <p:nvPr/>
            </p:nvGrpSpPr>
            <p:grpSpPr bwMode="auto">
              <a:xfrm>
                <a:off x="5143504" y="4286256"/>
                <a:ext cx="2786082" cy="1501786"/>
                <a:chOff x="5143504" y="4286256"/>
                <a:chExt cx="2786082" cy="1501786"/>
              </a:xfrm>
            </p:grpSpPr>
            <p:cxnSp>
              <p:nvCxnSpPr>
                <p:cNvPr id="100"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1"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89"/>
                <p:cNvCxnSpPr/>
                <p:nvPr/>
              </p:nvCxnSpPr>
              <p:spPr>
                <a:xfrm>
                  <a:off x="6120616" y="5034053"/>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89"/>
                <p:cNvCxnSpPr/>
                <p:nvPr/>
              </p:nvCxnSpPr>
              <p:spPr>
                <a:xfrm>
                  <a:off x="6121269" y="5121041"/>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05" name="Текстовое поле 104"/>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106" name="Текстовое поле 105"/>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107" name="Прямая со стрелкой 106"/>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109" name="Прямая со стрелкой 108"/>
          <p:cNvCxnSpPr/>
          <p:nvPr/>
        </p:nvCxnSpPr>
        <p:spPr>
          <a:xfrm>
            <a:off x="5991225" y="6200775"/>
            <a:ext cx="78390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3" name="Прямоугольник 112"/>
          <p:cNvSpPr/>
          <p:nvPr/>
        </p:nvSpPr>
        <p:spPr>
          <a:xfrm>
            <a:off x="1102043" y="1920875"/>
            <a:ext cx="424339"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141" name="Текстовое поле 140"/>
          <p:cNvSpPr txBox="1"/>
          <p:nvPr/>
        </p:nvSpPr>
        <p:spPr>
          <a:xfrm>
            <a:off x="6823233" y="3187066"/>
            <a:ext cx="829628" cy="1077218"/>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d&lt;d</a:t>
            </a:r>
            <a:r>
              <a:rPr lang="en-GB" altLang="ru-RU" sz="3200" b="1" baseline="-25000">
                <a:latin typeface="Arial" panose="020B0604020202020204" pitchFamily="34" charset="0"/>
                <a:cs typeface="Arial" panose="020B0604020202020204" pitchFamily="34" charset="0"/>
              </a:rPr>
              <a:t>c</a:t>
            </a:r>
          </a:p>
        </p:txBody>
      </p:sp>
      <p:sp>
        <p:nvSpPr>
          <p:cNvPr id="142" name="Текстовое поле 141"/>
          <p:cNvSpPr txBox="1"/>
          <p:nvPr/>
        </p:nvSpPr>
        <p:spPr>
          <a:xfrm>
            <a:off x="5816442" y="3200400"/>
            <a:ext cx="922496" cy="1077218"/>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t&gt;&gt;t</a:t>
            </a:r>
            <a:r>
              <a:rPr lang="en-GB" altLang="ru-RU" sz="3200" b="1" baseline="-25000">
                <a:latin typeface="Arial" panose="020B0604020202020204" pitchFamily="34" charset="0"/>
                <a:cs typeface="Arial" panose="020B0604020202020204" pitchFamily="34" charset="0"/>
              </a:rPr>
              <a:t>c</a:t>
            </a:r>
          </a:p>
        </p:txBody>
      </p:sp>
      <p:sp>
        <p:nvSpPr>
          <p:cNvPr id="143" name="Текстовое поле 142"/>
          <p:cNvSpPr txBox="1"/>
          <p:nvPr/>
        </p:nvSpPr>
        <p:spPr>
          <a:xfrm>
            <a:off x="4799647" y="3200400"/>
            <a:ext cx="829628" cy="1077218"/>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d&lt;d</a:t>
            </a:r>
            <a:r>
              <a:rPr lang="en-GB" altLang="ru-RU" sz="3200" b="1" baseline="-25000">
                <a:latin typeface="Arial" panose="020B0604020202020204" pitchFamily="34" charset="0"/>
                <a:cs typeface="Arial" panose="020B0604020202020204" pitchFamily="34" charset="0"/>
              </a:rPr>
              <a:t>c</a:t>
            </a:r>
          </a:p>
        </p:txBody>
      </p:sp>
      <p:sp>
        <p:nvSpPr>
          <p:cNvPr id="148" name="Текстовое поле 147"/>
          <p:cNvSpPr txBox="1"/>
          <p:nvPr/>
        </p:nvSpPr>
        <p:spPr>
          <a:xfrm>
            <a:off x="7447121" y="5333365"/>
            <a:ext cx="396240" cy="646331"/>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149" name="Текстовое поле 148"/>
          <p:cNvSpPr txBox="1"/>
          <p:nvPr/>
        </p:nvSpPr>
        <p:spPr>
          <a:xfrm>
            <a:off x="7447121" y="5570855"/>
            <a:ext cx="396240" cy="646331"/>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en-GB" altLang="ru-RU" b="1">
                <a:latin typeface="Arial" panose="020B0604020202020204" pitchFamily="34" charset="0"/>
                <a:cs typeface="Arial" panose="020B0604020202020204" pitchFamily="34" charset="0"/>
              </a:rPr>
              <a:t>2</a:t>
            </a:r>
          </a:p>
        </p:txBody>
      </p:sp>
      <p:sp>
        <p:nvSpPr>
          <p:cNvPr id="150" name="Текстовое поле 149"/>
          <p:cNvSpPr txBox="1"/>
          <p:nvPr/>
        </p:nvSpPr>
        <p:spPr>
          <a:xfrm>
            <a:off x="2298383" y="1064896"/>
            <a:ext cx="546945" cy="707886"/>
          </a:xfrm>
          <a:prstGeom prst="rect">
            <a:avLst/>
          </a:prstGeom>
          <a:noFill/>
        </p:spPr>
        <p:txBody>
          <a:bodyPr wrap="none" rtlCol="0" anchor="t">
            <a:spAutoFit/>
          </a:bodyPr>
          <a:lstStyle/>
          <a:p>
            <a:r>
              <a:rPr lang="en-GB" altLang="ru-RU" sz="4000" b="1">
                <a:latin typeface="Arial" panose="020B0604020202020204" pitchFamily="34" charset="0"/>
                <a:cs typeface="Arial" panose="020B0604020202020204" pitchFamily="34" charset="0"/>
                <a:sym typeface="+mn-ea"/>
              </a:rPr>
              <a:t>t</a:t>
            </a:r>
            <a:r>
              <a:rPr lang="en-GB" altLang="ru-RU" sz="4000" b="1" baseline="-25000">
                <a:latin typeface="Arial" panose="020B0604020202020204" pitchFamily="34" charset="0"/>
                <a:cs typeface="Arial" panose="020B0604020202020204" pitchFamily="34" charset="0"/>
                <a:sym typeface="+mn-ea"/>
              </a:rPr>
              <a:t>c</a:t>
            </a:r>
          </a:p>
        </p:txBody>
      </p:sp>
      <p:sp>
        <p:nvSpPr>
          <p:cNvPr id="32" name="Текстовое поле 31"/>
          <p:cNvSpPr txBox="1"/>
          <p:nvPr/>
        </p:nvSpPr>
        <p:spPr>
          <a:xfrm>
            <a:off x="457200" y="989966"/>
            <a:ext cx="126396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altLang="en-US" sz="2400" b="1">
                <a:latin typeface="Arial" panose="020B0604020202020204" pitchFamily="34" charset="0"/>
                <a:cs typeface="Arial" panose="020B0604020202020204" pitchFamily="34" charset="0"/>
              </a:rPr>
              <a:t>d = </a:t>
            </a:r>
            <a:r>
              <a:rPr lang="en-GB" altLang="en-US" sz="2400" b="1">
                <a:latin typeface="Arial" panose="020B0604020202020204" pitchFamily="34" charset="0"/>
                <a:cs typeface="Arial" panose="020B0604020202020204" pitchFamily="34" charset="0"/>
              </a:rPr>
              <a:t>6 nm</a:t>
            </a:r>
          </a:p>
        </p:txBody>
      </p:sp>
      <p:sp>
        <p:nvSpPr>
          <p:cNvPr id="59" name="Текстовое поле 58"/>
          <p:cNvSpPr txBox="1"/>
          <p:nvPr/>
        </p:nvSpPr>
        <p:spPr>
          <a:xfrm>
            <a:off x="6038374" y="6200776"/>
            <a:ext cx="922496" cy="583565"/>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t&gt;t</a:t>
            </a:r>
            <a:r>
              <a:rPr lang="en-GB" altLang="ru-RU" sz="3200" b="1" baseline="-25000">
                <a:latin typeface="Arial" panose="020B0604020202020204" pitchFamily="34" charset="0"/>
                <a:cs typeface="Arial" panose="020B0604020202020204" pitchFamily="34" charset="0"/>
              </a:rPr>
              <a:t>c</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1"/>
          <p:cNvSpPr>
            <a:spLocks noChangeArrowheads="1"/>
          </p:cNvSpPr>
          <p:nvPr/>
        </p:nvSpPr>
        <p:spPr bwMode="auto">
          <a:xfrm>
            <a:off x="1143001" y="-342631"/>
            <a:ext cx="6804422"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4000" b="1" baseline="0" dirty="0">
                <a:latin typeface="Yu Gothic Light" panose="020B0300000000000000" charset="-128"/>
                <a:ea typeface="Yu Gothic Light" panose="020B0300000000000000" charset="-128"/>
              </a:rPr>
              <a:t>Band structure in</a:t>
            </a:r>
            <a:r>
              <a:rPr lang="en-US" altLang="ru-RU" sz="4000" b="1" baseline="0" dirty="0">
                <a:latin typeface="Yu Gothic Light" panose="020B0300000000000000" charset="-128"/>
                <a:ea typeface="Yu Gothic Light" panose="020B0300000000000000" charset="-128"/>
              </a:rPr>
              <a:t> HgTe/Cd(Hg)</a:t>
            </a:r>
            <a:r>
              <a:rPr lang="en-US" altLang="ru-RU" sz="4000" b="1" baseline="0" dirty="0" err="1">
                <a:latin typeface="Yu Gothic Light" panose="020B0300000000000000" charset="-128"/>
                <a:ea typeface="Yu Gothic Light" panose="020B0300000000000000" charset="-128"/>
              </a:rPr>
              <a:t>Te</a:t>
            </a:r>
            <a:r>
              <a:rPr lang="en-US" altLang="ru-RU" sz="4000" b="1" baseline="0" dirty="0">
                <a:latin typeface="Yu Gothic Light" panose="020B0300000000000000" charset="-128"/>
                <a:ea typeface="Yu Gothic Light" panose="020B0300000000000000" charset="-128"/>
              </a:rPr>
              <a:t> QW</a:t>
            </a:r>
          </a:p>
        </p:txBody>
      </p:sp>
      <p:sp>
        <p:nvSpPr>
          <p:cNvPr id="7" name="Rectangle 29"/>
          <p:cNvSpPr>
            <a:spLocks noChangeArrowheads="1"/>
          </p:cNvSpPr>
          <p:nvPr/>
        </p:nvSpPr>
        <p:spPr bwMode="auto">
          <a:xfrm>
            <a:off x="1115616" y="6546831"/>
            <a:ext cx="475252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ru-RU" sz="1600" baseline="0" dirty="0" smtClean="0">
                <a:solidFill>
                  <a:schemeClr val="tx1"/>
                </a:solidFill>
                <a:cs typeface="Arial" panose="020B0604020202020204" pitchFamily="34" charset="0"/>
              </a:rPr>
              <a:t>S.K</a:t>
            </a:r>
            <a:r>
              <a:rPr lang="en-GB" altLang="nb-NO" sz="1600" baseline="0" dirty="0" smtClean="0">
                <a:solidFill>
                  <a:schemeClr val="tx1"/>
                </a:solidFill>
                <a:cs typeface="Arial" panose="020B0604020202020204" pitchFamily="34" charset="0"/>
              </a:rPr>
              <a:t>rishtopenko</a:t>
            </a:r>
            <a:r>
              <a:rPr lang="nb-NO" altLang="ru-RU" sz="1600" baseline="0" dirty="0" smtClean="0">
                <a:solidFill>
                  <a:schemeClr val="tx1"/>
                </a:solidFill>
                <a:cs typeface="Arial" panose="020B0604020202020204" pitchFamily="34" charset="0"/>
              </a:rPr>
              <a:t>.</a:t>
            </a:r>
            <a:r>
              <a:rPr lang="nb-NO" altLang="ru-RU" sz="1600" dirty="0">
                <a:solidFill>
                  <a:schemeClr val="tx1"/>
                </a:solidFill>
                <a:cs typeface="Arial" panose="020B0604020202020204" pitchFamily="34" charset="0"/>
              </a:rPr>
              <a:t>, W. Knap, F. </a:t>
            </a:r>
            <a:r>
              <a:rPr lang="nb-NO" altLang="ru-RU" sz="1600" dirty="0" smtClean="0">
                <a:solidFill>
                  <a:schemeClr val="tx1"/>
                </a:solidFill>
                <a:cs typeface="Arial" panose="020B0604020202020204" pitchFamily="34" charset="0"/>
              </a:rPr>
              <a:t>Te</a:t>
            </a:r>
            <a:r>
              <a:rPr lang="nb-NO" altLang="ru-RU" sz="1600" dirty="0" smtClean="0">
                <a:cs typeface="Arial" panose="020B0604020202020204" pitchFamily="34" charset="0"/>
              </a:rPr>
              <a:t>ppe.</a:t>
            </a:r>
            <a:r>
              <a:rPr lang="nb-NO" altLang="ru-RU" sz="1600" b="1" dirty="0" smtClean="0">
                <a:solidFill>
                  <a:srgbClr val="0000FF"/>
                </a:solidFill>
                <a:cs typeface="Arial" panose="020B0604020202020204" pitchFamily="34" charset="0"/>
              </a:rPr>
              <a:t> </a:t>
            </a:r>
            <a:r>
              <a:rPr lang="nb-NO" altLang="ru-RU" sz="1600" i="1" baseline="0" dirty="0" smtClean="0">
                <a:cs typeface="Arial" panose="020B0604020202020204" pitchFamily="34" charset="0"/>
              </a:rPr>
              <a:t>Sci. Rep. </a:t>
            </a:r>
            <a:r>
              <a:rPr lang="nb-NO" altLang="ru-RU" sz="1600" b="1" baseline="0" dirty="0" smtClean="0">
                <a:cs typeface="Arial" panose="020B0604020202020204" pitchFamily="34" charset="0"/>
              </a:rPr>
              <a:t>6, </a:t>
            </a:r>
            <a:r>
              <a:rPr lang="nb-NO" altLang="ru-RU" sz="1600" dirty="0">
                <a:cs typeface="Arial" panose="020B0604020202020204" pitchFamily="34" charset="0"/>
              </a:rPr>
              <a:t>30755 </a:t>
            </a:r>
            <a:r>
              <a:rPr lang="nb-NO" altLang="ru-RU" sz="1600" baseline="0" dirty="0">
                <a:cs typeface="Arial" panose="020B0604020202020204" pitchFamily="34" charset="0"/>
              </a:rPr>
              <a:t>(2016</a:t>
            </a:r>
            <a:r>
              <a:rPr lang="nb-NO" altLang="ru-RU" sz="1600" baseline="0" dirty="0" smtClean="0">
                <a:cs typeface="Arial" panose="020B0604020202020204" pitchFamily="34" charset="0"/>
              </a:rPr>
              <a:t>)</a:t>
            </a:r>
            <a:endParaRPr lang="nb-NO" altLang="ru-RU" sz="1600" baseline="0" dirty="0">
              <a:cs typeface="Arial" panose="020B0604020202020204" pitchFamily="34" charset="0"/>
            </a:endParaRPr>
          </a:p>
        </p:txBody>
      </p:sp>
      <p:grpSp>
        <p:nvGrpSpPr>
          <p:cNvPr id="3" name="Группа 111"/>
          <p:cNvGrpSpPr/>
          <p:nvPr/>
        </p:nvGrpSpPr>
        <p:grpSpPr>
          <a:xfrm>
            <a:off x="131921" y="1584325"/>
            <a:ext cx="3897261" cy="4300855"/>
            <a:chOff x="1389" y="4258"/>
            <a:chExt cx="6677" cy="5526"/>
          </a:xfrm>
        </p:grpSpPr>
        <p:grpSp>
          <p:nvGrpSpPr>
            <p:cNvPr id="4" name="Группа 26"/>
            <p:cNvGrpSpPr/>
            <p:nvPr/>
          </p:nvGrpSpPr>
          <p:grpSpPr>
            <a:xfrm>
              <a:off x="1389" y="4258"/>
              <a:ext cx="6677" cy="5526"/>
              <a:chOff x="1389" y="5095"/>
              <a:chExt cx="5666" cy="4689"/>
            </a:xfrm>
          </p:grpSpPr>
          <p:pic>
            <p:nvPicPr>
              <p:cNvPr id="2" name="Рисунок 1"/>
              <p:cNvPicPr>
                <a:picLocks noChangeAspect="1"/>
              </p:cNvPicPr>
              <p:nvPr/>
            </p:nvPicPr>
            <p:blipFill>
              <a:blip r:embed="rId3" cstate="print">
                <a:extLst>
                  <a:ext uri="{28A0092B-C50C-407E-A947-70E740481C1C}">
                    <a14:useLocalDpi xmlns="" xmlns:a14="http://schemas.microsoft.com/office/drawing/2010/main" val="0"/>
                  </a:ext>
                </a:extLst>
              </a:blip>
              <a:srcRect r="50128" b="58730"/>
              <a:stretch>
                <a:fillRect/>
              </a:stretch>
            </p:blipFill>
            <p:spPr bwMode="auto">
              <a:xfrm>
                <a:off x="1389" y="5095"/>
                <a:ext cx="5666" cy="4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Рисунок 1"/>
              <p:cNvPicPr>
                <a:picLocks noChangeAspect="1"/>
              </p:cNvPicPr>
              <p:nvPr/>
            </p:nvPicPr>
            <p:blipFill>
              <a:blip r:embed="rId3" cstate="print">
                <a:extLst>
                  <a:ext uri="{28A0092B-C50C-407E-A947-70E740481C1C}">
                    <a14:useLocalDpi xmlns="" xmlns:a14="http://schemas.microsoft.com/office/drawing/2010/main" val="0"/>
                  </a:ext>
                </a:extLst>
              </a:blip>
              <a:srcRect l="11020" t="1355" r="50885" b="65815"/>
              <a:stretch>
                <a:fillRect/>
              </a:stretch>
            </p:blipFill>
            <p:spPr bwMode="auto">
              <a:xfrm flipH="1">
                <a:off x="2584" y="5241"/>
                <a:ext cx="4328" cy="3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Текстовое поле 16"/>
              <p:cNvSpPr txBox="1"/>
              <p:nvPr/>
            </p:nvSpPr>
            <p:spPr>
              <a:xfrm>
                <a:off x="2445" y="8915"/>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8</a:t>
                </a:r>
              </a:p>
            </p:txBody>
          </p:sp>
          <p:sp>
            <p:nvSpPr>
              <p:cNvPr id="18" name="Текстовое поле 17"/>
              <p:cNvSpPr txBox="1"/>
              <p:nvPr/>
            </p:nvSpPr>
            <p:spPr>
              <a:xfrm>
                <a:off x="3461" y="8915"/>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6</a:t>
                </a:r>
              </a:p>
            </p:txBody>
          </p:sp>
          <p:sp>
            <p:nvSpPr>
              <p:cNvPr id="20" name="Текстовое поле 19"/>
              <p:cNvSpPr txBox="1"/>
              <p:nvPr/>
            </p:nvSpPr>
            <p:spPr>
              <a:xfrm>
                <a:off x="5582" y="8915"/>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2</a:t>
                </a:r>
              </a:p>
            </p:txBody>
          </p:sp>
          <p:sp>
            <p:nvSpPr>
              <p:cNvPr id="21" name="Текстовое поле 20"/>
              <p:cNvSpPr txBox="1"/>
              <p:nvPr/>
            </p:nvSpPr>
            <p:spPr>
              <a:xfrm>
                <a:off x="6584" y="8898"/>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0</a:t>
                </a:r>
              </a:p>
            </p:txBody>
          </p:sp>
          <p:sp>
            <p:nvSpPr>
              <p:cNvPr id="22" name="Текстовое поле 21"/>
              <p:cNvSpPr txBox="1"/>
              <p:nvPr/>
            </p:nvSpPr>
            <p:spPr>
              <a:xfrm>
                <a:off x="5176" y="5575"/>
                <a:ext cx="581" cy="402"/>
              </a:xfrm>
              <a:prstGeom prst="rect">
                <a:avLst/>
              </a:prstGeom>
              <a:solidFill>
                <a:schemeClr val="bg1"/>
              </a:solidFill>
            </p:spPr>
            <p:txBody>
              <a:bodyPr wrap="square" lIns="0" tIns="0" rIns="0" bIns="0" rtlCol="0">
                <a:spAutoFit/>
              </a:bodyPr>
              <a:lstStyle/>
              <a:p>
                <a:r>
                  <a:rPr lang="en-GB" altLang="ru-RU" sz="2400" b="1">
                    <a:solidFill>
                      <a:srgbClr val="0D00D6"/>
                    </a:solidFill>
                    <a:latin typeface="Arial" panose="020B0604020202020204" pitchFamily="34" charset="0"/>
                    <a:cs typeface="Arial" panose="020B0604020202020204" pitchFamily="34" charset="0"/>
                  </a:rPr>
                  <a:t>E2</a:t>
                </a:r>
              </a:p>
            </p:txBody>
          </p:sp>
          <p:sp>
            <p:nvSpPr>
              <p:cNvPr id="23" name="Текстовое поле 22"/>
              <p:cNvSpPr txBox="1"/>
              <p:nvPr/>
            </p:nvSpPr>
            <p:spPr>
              <a:xfrm>
                <a:off x="4915" y="7493"/>
                <a:ext cx="621" cy="906"/>
              </a:xfrm>
              <a:prstGeom prst="rect">
                <a:avLst/>
              </a:prstGeom>
              <a:solidFill>
                <a:schemeClr val="bg1"/>
              </a:solidFill>
            </p:spPr>
            <p:txBody>
              <a:bodyPr wrap="square" rtlCol="0">
                <a:spAutoFit/>
              </a:bodyPr>
              <a:lstStyle/>
              <a:p>
                <a:r>
                  <a:rPr lang="en-GB" altLang="ru-RU" sz="2400" b="1">
                    <a:solidFill>
                      <a:srgbClr val="0D00D6"/>
                    </a:solidFill>
                    <a:latin typeface="Arial" panose="020B0604020202020204" pitchFamily="34" charset="0"/>
                    <a:cs typeface="Arial" panose="020B0604020202020204" pitchFamily="34" charset="0"/>
                  </a:rPr>
                  <a:t>E1</a:t>
                </a:r>
              </a:p>
            </p:txBody>
          </p:sp>
          <p:sp>
            <p:nvSpPr>
              <p:cNvPr id="24" name="Текстовое поле 23"/>
              <p:cNvSpPr txBox="1"/>
              <p:nvPr/>
            </p:nvSpPr>
            <p:spPr>
              <a:xfrm>
                <a:off x="6279" y="6512"/>
                <a:ext cx="462" cy="805"/>
              </a:xfrm>
              <a:prstGeom prst="rect">
                <a:avLst/>
              </a:prstGeom>
              <a:solidFill>
                <a:schemeClr val="bg1"/>
              </a:solidFill>
            </p:spPr>
            <p:txBody>
              <a:bodyPr wrap="square" lIns="0" tIns="0" rIns="0" bIns="0" rtlCol="0">
                <a:spAutoFit/>
              </a:bodyPr>
              <a:lstStyle/>
              <a:p>
                <a:r>
                  <a:rPr lang="en-GB" altLang="ru-RU" sz="2400" b="1">
                    <a:solidFill>
                      <a:srgbClr val="660F0F"/>
                    </a:solidFill>
                    <a:latin typeface="Arial" panose="020B0604020202020204" pitchFamily="34" charset="0"/>
                    <a:cs typeface="Arial" panose="020B0604020202020204" pitchFamily="34" charset="0"/>
                  </a:rPr>
                  <a:t>H1</a:t>
                </a:r>
              </a:p>
            </p:txBody>
          </p:sp>
          <p:sp>
            <p:nvSpPr>
              <p:cNvPr id="25" name="Текстовое поле 24"/>
              <p:cNvSpPr txBox="1"/>
              <p:nvPr/>
            </p:nvSpPr>
            <p:spPr>
              <a:xfrm>
                <a:off x="6148" y="7270"/>
                <a:ext cx="590" cy="402"/>
              </a:xfrm>
              <a:prstGeom prst="rect">
                <a:avLst/>
              </a:prstGeom>
              <a:solidFill>
                <a:schemeClr val="bg1"/>
              </a:solidFill>
            </p:spPr>
            <p:txBody>
              <a:bodyPr wrap="square" lIns="0" tIns="0" rIns="0" bIns="0" rtlCol="0">
                <a:spAutoFit/>
              </a:bodyPr>
              <a:lstStyle/>
              <a:p>
                <a:r>
                  <a:rPr lang="en-GB" altLang="ru-RU" sz="2400" b="1">
                    <a:solidFill>
                      <a:srgbClr val="660F0F"/>
                    </a:solidFill>
                    <a:latin typeface="Arial" panose="020B0604020202020204" pitchFamily="34" charset="0"/>
                    <a:cs typeface="Arial" panose="020B0604020202020204" pitchFamily="34" charset="0"/>
                  </a:rPr>
                  <a:t>H2</a:t>
                </a:r>
              </a:p>
            </p:txBody>
          </p:sp>
          <p:sp>
            <p:nvSpPr>
              <p:cNvPr id="26" name="Текстовое поле 25"/>
              <p:cNvSpPr txBox="1"/>
              <p:nvPr/>
            </p:nvSpPr>
            <p:spPr>
              <a:xfrm>
                <a:off x="5910" y="8024"/>
                <a:ext cx="529" cy="805"/>
              </a:xfrm>
              <a:prstGeom prst="rect">
                <a:avLst/>
              </a:prstGeom>
              <a:solidFill>
                <a:schemeClr val="bg1"/>
              </a:solidFill>
            </p:spPr>
            <p:txBody>
              <a:bodyPr wrap="square" lIns="0" tIns="0" rIns="0" bIns="0" rtlCol="0">
                <a:spAutoFit/>
              </a:bodyPr>
              <a:lstStyle/>
              <a:p>
                <a:r>
                  <a:rPr lang="en-GB" altLang="ru-RU" sz="2400" b="1">
                    <a:solidFill>
                      <a:srgbClr val="660F0F"/>
                    </a:solidFill>
                    <a:latin typeface="Arial" panose="020B0604020202020204" pitchFamily="34" charset="0"/>
                    <a:cs typeface="Arial" panose="020B0604020202020204" pitchFamily="34" charset="0"/>
                  </a:rPr>
                  <a:t>H3</a:t>
                </a:r>
              </a:p>
            </p:txBody>
          </p:sp>
        </p:grpSp>
        <p:cxnSp>
          <p:nvCxnSpPr>
            <p:cNvPr id="9" name="Прямое соединение 8"/>
            <p:cNvCxnSpPr/>
            <p:nvPr/>
          </p:nvCxnSpPr>
          <p:spPr>
            <a:xfrm>
              <a:off x="5403" y="4555"/>
              <a:ext cx="0" cy="4217"/>
            </a:xfrm>
            <a:prstGeom prst="line">
              <a:avLst/>
            </a:prstGeom>
            <a:ln w="76200">
              <a:solidFill>
                <a:schemeClr val="accent4"/>
              </a:solidFill>
              <a:prstDash val="lgDash"/>
            </a:ln>
          </p:spPr>
          <p:style>
            <a:lnRef idx="1">
              <a:schemeClr val="accent1"/>
            </a:lnRef>
            <a:fillRef idx="0">
              <a:schemeClr val="accent1"/>
            </a:fillRef>
            <a:effectRef idx="0">
              <a:schemeClr val="accent1"/>
            </a:effectRef>
            <a:fontRef idx="minor">
              <a:schemeClr val="tx1"/>
            </a:fontRef>
          </p:style>
        </p:cxnSp>
      </p:grpSp>
      <p:grpSp>
        <p:nvGrpSpPr>
          <p:cNvPr id="5" name="Группа 80"/>
          <p:cNvGrpSpPr/>
          <p:nvPr/>
        </p:nvGrpSpPr>
        <p:grpSpPr>
          <a:xfrm>
            <a:off x="4110990" y="1051561"/>
            <a:ext cx="2554605" cy="2018030"/>
            <a:chOff x="7121" y="1036"/>
            <a:chExt cx="5364" cy="3178"/>
          </a:xfrm>
        </p:grpSpPr>
        <p:grpSp>
          <p:nvGrpSpPr>
            <p:cNvPr id="15" name="Группа 52"/>
            <p:cNvGrpSpPr/>
            <p:nvPr/>
          </p:nvGrpSpPr>
          <p:grpSpPr bwMode="auto">
            <a:xfrm>
              <a:off x="7468" y="1727"/>
              <a:ext cx="4264" cy="2037"/>
              <a:chOff x="5143504" y="3474193"/>
              <a:chExt cx="2786082" cy="1572430"/>
            </a:xfrm>
          </p:grpSpPr>
          <p:cxnSp>
            <p:nvCxnSpPr>
              <p:cNvPr id="35"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95"/>
              <p:cNvCxnSpPr/>
              <p:nvPr/>
            </p:nvCxnSpPr>
            <p:spPr>
              <a:xfrm>
                <a:off x="6078797" y="4371006"/>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Группа 59"/>
            <p:cNvGrpSpPr/>
            <p:nvPr/>
          </p:nvGrpSpPr>
          <p:grpSpPr bwMode="auto">
            <a:xfrm>
              <a:off x="7472" y="2699"/>
              <a:ext cx="4264" cy="1502"/>
              <a:chOff x="5143504" y="4286256"/>
              <a:chExt cx="2786082" cy="1501786"/>
            </a:xfrm>
          </p:grpSpPr>
          <p:cxnSp>
            <p:nvCxnSpPr>
              <p:cNvPr id="42"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28" name="Группа 54"/>
              <p:cNvGrpSpPr/>
              <p:nvPr/>
            </p:nvGrpSpPr>
            <p:grpSpPr bwMode="auto">
              <a:xfrm>
                <a:off x="5143504" y="4286256"/>
                <a:ext cx="2786082" cy="1501786"/>
                <a:chOff x="5143504" y="4286256"/>
                <a:chExt cx="2786082" cy="1501786"/>
              </a:xfrm>
            </p:grpSpPr>
            <p:cxnSp>
              <p:nvCxnSpPr>
                <p:cNvPr id="44"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89"/>
                <p:cNvCxnSpPr/>
                <p:nvPr/>
              </p:nvCxnSpPr>
              <p:spPr>
                <a:xfrm>
                  <a:off x="6076183" y="5072048"/>
                  <a:ext cx="929870" cy="2021"/>
                </a:xfrm>
                <a:prstGeom prst="line">
                  <a:avLst/>
                </a:prstGeom>
                <a:ln w="38100">
                  <a:solidFill>
                    <a:srgbClr val="EE9D02"/>
                  </a:solidFill>
                  <a:prstDash val="dash"/>
                </a:ln>
              </p:spPr>
              <p:style>
                <a:lnRef idx="1">
                  <a:schemeClr val="accent1"/>
                </a:lnRef>
                <a:fillRef idx="0">
                  <a:schemeClr val="accent1"/>
                </a:fillRef>
                <a:effectRef idx="0">
                  <a:schemeClr val="accent1"/>
                </a:effectRef>
                <a:fontRef idx="minor">
                  <a:schemeClr val="tx1"/>
                </a:fontRef>
              </p:style>
            </p:cxnSp>
          </p:grpSp>
        </p:grpSp>
        <p:sp>
          <p:nvSpPr>
            <p:cNvPr id="51" name="Текстовое поле 50"/>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52" name="Текстовое поле 51"/>
            <p:cNvSpPr txBox="1"/>
            <p:nvPr/>
          </p:nvSpPr>
          <p:spPr>
            <a:xfrm>
              <a:off x="10549" y="1727"/>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53" name="Текстовое поле 52"/>
            <p:cNvSpPr txBox="1"/>
            <p:nvPr/>
          </p:nvSpPr>
          <p:spPr>
            <a:xfrm>
              <a:off x="7121"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54" name="Прямая со стрелкой 53"/>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Текстовое поле 54"/>
            <p:cNvSpPr txBox="1"/>
            <p:nvPr/>
          </p:nvSpPr>
          <p:spPr>
            <a:xfrm>
              <a:off x="10168" y="2604"/>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58" name="Текстовое поле 57"/>
            <p:cNvSpPr txBox="1"/>
            <p:nvPr/>
          </p:nvSpPr>
          <p:spPr>
            <a:xfrm>
              <a:off x="8225" y="3196"/>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grpSp>
      <p:grpSp>
        <p:nvGrpSpPr>
          <p:cNvPr id="34" name="Группа 2"/>
          <p:cNvGrpSpPr/>
          <p:nvPr/>
        </p:nvGrpSpPr>
        <p:grpSpPr>
          <a:xfrm>
            <a:off x="6109336" y="1051561"/>
            <a:ext cx="2174081" cy="2010410"/>
            <a:chOff x="7468" y="1036"/>
            <a:chExt cx="4565" cy="3166"/>
          </a:xfrm>
        </p:grpSpPr>
        <p:grpSp>
          <p:nvGrpSpPr>
            <p:cNvPr id="41" name="Группа 52"/>
            <p:cNvGrpSpPr/>
            <p:nvPr/>
          </p:nvGrpSpPr>
          <p:grpSpPr bwMode="auto">
            <a:xfrm>
              <a:off x="7468" y="1727"/>
              <a:ext cx="4264" cy="2037"/>
              <a:chOff x="5143504" y="3474193"/>
              <a:chExt cx="2786082" cy="1572430"/>
            </a:xfrm>
          </p:grpSpPr>
          <p:cxnSp>
            <p:nvCxnSpPr>
              <p:cNvPr id="8"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95"/>
              <p:cNvCxnSpPr/>
              <p:nvPr/>
            </p:nvCxnSpPr>
            <p:spPr>
              <a:xfrm>
                <a:off x="6078798" y="4371005"/>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43" name="Группа 59"/>
            <p:cNvGrpSpPr/>
            <p:nvPr/>
          </p:nvGrpSpPr>
          <p:grpSpPr bwMode="auto">
            <a:xfrm>
              <a:off x="7472" y="2699"/>
              <a:ext cx="4264" cy="1502"/>
              <a:chOff x="5143504" y="4286256"/>
              <a:chExt cx="2786082" cy="1501786"/>
            </a:xfrm>
          </p:grpSpPr>
          <p:cxnSp>
            <p:nvCxnSpPr>
              <p:cNvPr id="19"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62" name="Группа 54"/>
              <p:cNvGrpSpPr/>
              <p:nvPr/>
            </p:nvGrpSpPr>
            <p:grpSpPr bwMode="auto">
              <a:xfrm>
                <a:off x="5143504" y="4286256"/>
                <a:ext cx="2786082" cy="1501786"/>
                <a:chOff x="5143504" y="4286256"/>
                <a:chExt cx="2786082" cy="1501786"/>
              </a:xfrm>
            </p:grpSpPr>
            <p:cxnSp>
              <p:nvCxnSpPr>
                <p:cNvPr id="29"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89"/>
                <p:cNvCxnSpPr/>
                <p:nvPr/>
              </p:nvCxnSpPr>
              <p:spPr>
                <a:xfrm>
                  <a:off x="6120616" y="5034053"/>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6" name="Текстовое поле 55"/>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57" name="Текстовое поле 56"/>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60" name="Прямая со стрелкой 59"/>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1" name="Текстовое поле 60"/>
            <p:cNvSpPr txBox="1"/>
            <p:nvPr/>
          </p:nvSpPr>
          <p:spPr>
            <a:xfrm>
              <a:off x="10212" y="2599"/>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110" name="Текстовое поле 109"/>
            <p:cNvSpPr txBox="1"/>
            <p:nvPr/>
          </p:nvSpPr>
          <p:spPr>
            <a:xfrm>
              <a:off x="8184" y="3184"/>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grpSp>
      <p:cxnSp>
        <p:nvCxnSpPr>
          <p:cNvPr id="64" name="Прямая со стрелкой 63"/>
          <p:cNvCxnSpPr/>
          <p:nvPr/>
        </p:nvCxnSpPr>
        <p:spPr>
          <a:xfrm>
            <a:off x="5537835" y="3159760"/>
            <a:ext cx="135540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63" name="Группа 64"/>
          <p:cNvGrpSpPr/>
          <p:nvPr/>
        </p:nvGrpSpPr>
        <p:grpSpPr>
          <a:xfrm>
            <a:off x="3857149" y="4076701"/>
            <a:ext cx="3026569" cy="2376805"/>
            <a:chOff x="5678" y="1036"/>
            <a:chExt cx="6355" cy="3743"/>
          </a:xfrm>
        </p:grpSpPr>
        <p:grpSp>
          <p:nvGrpSpPr>
            <p:cNvPr id="18432" name="Группа 52"/>
            <p:cNvGrpSpPr/>
            <p:nvPr/>
          </p:nvGrpSpPr>
          <p:grpSpPr bwMode="auto">
            <a:xfrm>
              <a:off x="7468" y="1727"/>
              <a:ext cx="4264" cy="2037"/>
              <a:chOff x="5143504" y="3474193"/>
              <a:chExt cx="2786082" cy="1572430"/>
            </a:xfrm>
          </p:grpSpPr>
          <p:cxnSp>
            <p:nvCxnSpPr>
              <p:cNvPr id="67"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95"/>
              <p:cNvCxnSpPr/>
              <p:nvPr/>
            </p:nvCxnSpPr>
            <p:spPr>
              <a:xfrm>
                <a:off x="6028207" y="4368865"/>
                <a:ext cx="1193102" cy="0"/>
              </a:xfrm>
              <a:prstGeom prst="line">
                <a:avLst/>
              </a:prstGeom>
              <a:ln w="38100">
                <a:solidFill>
                  <a:srgbClr val="0D00D6"/>
                </a:solidFill>
                <a:prstDash val="sysDash"/>
              </a:ln>
            </p:spPr>
            <p:style>
              <a:lnRef idx="1">
                <a:schemeClr val="accent1"/>
              </a:lnRef>
              <a:fillRef idx="0">
                <a:schemeClr val="accent1"/>
              </a:fillRef>
              <a:effectRef idx="0">
                <a:schemeClr val="accent1"/>
              </a:effectRef>
              <a:fontRef idx="minor">
                <a:schemeClr val="tx1"/>
              </a:fontRef>
            </p:style>
          </p:cxnSp>
          <p:cxnSp>
            <p:nvCxnSpPr>
              <p:cNvPr id="137" name="Прямая соединительная линия 95"/>
              <p:cNvCxnSpPr/>
              <p:nvPr/>
            </p:nvCxnSpPr>
            <p:spPr>
              <a:xfrm>
                <a:off x="6028207" y="4527883"/>
                <a:ext cx="1156512" cy="0"/>
              </a:xfrm>
              <a:prstGeom prst="line">
                <a:avLst/>
              </a:prstGeom>
              <a:ln w="38100" cap="rnd">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18433" name="Группа 59"/>
            <p:cNvGrpSpPr/>
            <p:nvPr/>
          </p:nvGrpSpPr>
          <p:grpSpPr bwMode="auto">
            <a:xfrm>
              <a:off x="7472" y="2699"/>
              <a:ext cx="4264" cy="1502"/>
              <a:chOff x="5143504" y="4286256"/>
              <a:chExt cx="2786082" cy="1501786"/>
            </a:xfrm>
          </p:grpSpPr>
          <p:cxnSp>
            <p:nvCxnSpPr>
              <p:cNvPr id="74"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18434" name="Группа 54"/>
              <p:cNvGrpSpPr/>
              <p:nvPr/>
            </p:nvGrpSpPr>
            <p:grpSpPr bwMode="auto">
              <a:xfrm>
                <a:off x="5143504" y="4286256"/>
                <a:ext cx="2786082" cy="1501786"/>
                <a:chOff x="5143504" y="4286256"/>
                <a:chExt cx="2786082" cy="1501786"/>
              </a:xfrm>
            </p:grpSpPr>
            <p:cxnSp>
              <p:nvCxnSpPr>
                <p:cNvPr id="76"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89"/>
                <p:cNvCxnSpPr/>
                <p:nvPr/>
              </p:nvCxnSpPr>
              <p:spPr>
                <a:xfrm>
                  <a:off x="6071610" y="5033054"/>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9" name="Прямая соединительная линия 89"/>
                <p:cNvCxnSpPr/>
                <p:nvPr/>
              </p:nvCxnSpPr>
              <p:spPr>
                <a:xfrm>
                  <a:off x="6077491" y="5121043"/>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82" name="Текстовое поле 81"/>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83" name="Текстовое поле 82"/>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84" name="Текстовое поле 83"/>
            <p:cNvSpPr txBox="1"/>
            <p:nvPr/>
          </p:nvSpPr>
          <p:spPr>
            <a:xfrm>
              <a:off x="7121"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85" name="Прямая со стрелкой 84"/>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6" name="Текстовое поле 85"/>
            <p:cNvSpPr txBox="1"/>
            <p:nvPr/>
          </p:nvSpPr>
          <p:spPr>
            <a:xfrm>
              <a:off x="10573" y="2512"/>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E2</a:t>
              </a:r>
            </a:p>
          </p:txBody>
        </p:sp>
        <p:sp>
          <p:nvSpPr>
            <p:cNvPr id="87" name="Текстовое поле 86"/>
            <p:cNvSpPr txBox="1"/>
            <p:nvPr/>
          </p:nvSpPr>
          <p:spPr>
            <a:xfrm>
              <a:off x="7990" y="3092"/>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88" name="Текстовое поле 87"/>
            <p:cNvSpPr txBox="1"/>
            <p:nvPr/>
          </p:nvSpPr>
          <p:spPr>
            <a:xfrm>
              <a:off x="5678" y="3761"/>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145" name="Текстовое поле 144"/>
            <p:cNvSpPr txBox="1"/>
            <p:nvPr/>
          </p:nvSpPr>
          <p:spPr>
            <a:xfrm>
              <a:off x="10597" y="2878"/>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E1</a:t>
              </a:r>
            </a:p>
          </p:txBody>
        </p:sp>
        <p:sp>
          <p:nvSpPr>
            <p:cNvPr id="146" name="Текстовое поле 145"/>
            <p:cNvSpPr txBox="1"/>
            <p:nvPr/>
          </p:nvSpPr>
          <p:spPr>
            <a:xfrm>
              <a:off x="7990" y="3466"/>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en-GB" altLang="ru-RU" b="1">
                  <a:latin typeface="Arial" panose="020B0604020202020204" pitchFamily="34" charset="0"/>
                  <a:cs typeface="Arial" panose="020B0604020202020204" pitchFamily="34" charset="0"/>
                </a:rPr>
                <a:t>2</a:t>
              </a:r>
            </a:p>
          </p:txBody>
        </p:sp>
      </p:grpSp>
      <p:grpSp>
        <p:nvGrpSpPr>
          <p:cNvPr id="18436" name="Группа 88"/>
          <p:cNvGrpSpPr/>
          <p:nvPr/>
        </p:nvGrpSpPr>
        <p:grpSpPr>
          <a:xfrm>
            <a:off x="5989321" y="4068446"/>
            <a:ext cx="2174081" cy="2009775"/>
            <a:chOff x="7468" y="1036"/>
            <a:chExt cx="4565" cy="3165"/>
          </a:xfrm>
        </p:grpSpPr>
        <p:grpSp>
          <p:nvGrpSpPr>
            <p:cNvPr id="18437" name="Группа 52"/>
            <p:cNvGrpSpPr/>
            <p:nvPr/>
          </p:nvGrpSpPr>
          <p:grpSpPr bwMode="auto">
            <a:xfrm>
              <a:off x="7468" y="1727"/>
              <a:ext cx="4264" cy="2037"/>
              <a:chOff x="5143504" y="3474193"/>
              <a:chExt cx="2786082" cy="1572430"/>
            </a:xfrm>
          </p:grpSpPr>
          <p:cxnSp>
            <p:nvCxnSpPr>
              <p:cNvPr id="91"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a:off x="5867461" y="4371181"/>
                <a:ext cx="131006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95"/>
              <p:cNvCxnSpPr/>
              <p:nvPr/>
            </p:nvCxnSpPr>
            <p:spPr>
              <a:xfrm>
                <a:off x="5830871" y="4537918"/>
                <a:ext cx="1346650" cy="4632"/>
              </a:xfrm>
              <a:prstGeom prst="line">
                <a:avLst/>
              </a:prstGeom>
              <a:ln w="38100" cap="rnd">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18438" name="Группа 59"/>
            <p:cNvGrpSpPr/>
            <p:nvPr/>
          </p:nvGrpSpPr>
          <p:grpSpPr bwMode="auto">
            <a:xfrm>
              <a:off x="7472" y="2699"/>
              <a:ext cx="4264" cy="1502"/>
              <a:chOff x="5143504" y="4286256"/>
              <a:chExt cx="2786082" cy="1501786"/>
            </a:xfrm>
          </p:grpSpPr>
          <p:cxnSp>
            <p:nvCxnSpPr>
              <p:cNvPr id="98"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18439" name="Группа 54"/>
              <p:cNvGrpSpPr/>
              <p:nvPr/>
            </p:nvGrpSpPr>
            <p:grpSpPr bwMode="auto">
              <a:xfrm>
                <a:off x="5143504" y="4286256"/>
                <a:ext cx="2786082" cy="1501786"/>
                <a:chOff x="5143504" y="4286256"/>
                <a:chExt cx="2786082" cy="1501786"/>
              </a:xfrm>
            </p:grpSpPr>
            <p:cxnSp>
              <p:nvCxnSpPr>
                <p:cNvPr id="100"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1"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89"/>
                <p:cNvCxnSpPr/>
                <p:nvPr/>
              </p:nvCxnSpPr>
              <p:spPr>
                <a:xfrm>
                  <a:off x="6120616" y="5034053"/>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89"/>
                <p:cNvCxnSpPr/>
                <p:nvPr/>
              </p:nvCxnSpPr>
              <p:spPr>
                <a:xfrm>
                  <a:off x="6121269" y="5121041"/>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05" name="Текстовое поле 104"/>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106" name="Текстовое поле 105"/>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107" name="Прямая со стрелкой 106"/>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109" name="Прямая со стрелкой 108"/>
          <p:cNvCxnSpPr/>
          <p:nvPr/>
        </p:nvCxnSpPr>
        <p:spPr>
          <a:xfrm>
            <a:off x="5991225" y="6200775"/>
            <a:ext cx="78390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3" name="Прямоугольник 112"/>
          <p:cNvSpPr/>
          <p:nvPr/>
        </p:nvSpPr>
        <p:spPr>
          <a:xfrm>
            <a:off x="1102043" y="1920875"/>
            <a:ext cx="424339"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141" name="Текстовое поле 140"/>
          <p:cNvSpPr txBox="1"/>
          <p:nvPr/>
        </p:nvSpPr>
        <p:spPr>
          <a:xfrm>
            <a:off x="6823233" y="3187066"/>
            <a:ext cx="829628" cy="1077218"/>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d&lt;d</a:t>
            </a:r>
            <a:r>
              <a:rPr lang="en-GB" altLang="ru-RU" sz="3200" b="1" baseline="-25000">
                <a:latin typeface="Arial" panose="020B0604020202020204" pitchFamily="34" charset="0"/>
                <a:cs typeface="Arial" panose="020B0604020202020204" pitchFamily="34" charset="0"/>
              </a:rPr>
              <a:t>c</a:t>
            </a:r>
          </a:p>
        </p:txBody>
      </p:sp>
      <p:sp>
        <p:nvSpPr>
          <p:cNvPr id="142" name="Текстовое поле 141"/>
          <p:cNvSpPr txBox="1"/>
          <p:nvPr/>
        </p:nvSpPr>
        <p:spPr>
          <a:xfrm>
            <a:off x="5816442" y="3200400"/>
            <a:ext cx="922496" cy="1077218"/>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t&gt;&gt;t</a:t>
            </a:r>
            <a:r>
              <a:rPr lang="en-GB" altLang="ru-RU" sz="3200" b="1" baseline="-25000">
                <a:latin typeface="Arial" panose="020B0604020202020204" pitchFamily="34" charset="0"/>
                <a:cs typeface="Arial" panose="020B0604020202020204" pitchFamily="34" charset="0"/>
              </a:rPr>
              <a:t>c</a:t>
            </a:r>
          </a:p>
        </p:txBody>
      </p:sp>
      <p:sp>
        <p:nvSpPr>
          <p:cNvPr id="143" name="Текстовое поле 142"/>
          <p:cNvSpPr txBox="1"/>
          <p:nvPr/>
        </p:nvSpPr>
        <p:spPr>
          <a:xfrm>
            <a:off x="4799647" y="3200400"/>
            <a:ext cx="829628" cy="1077218"/>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d&lt;d</a:t>
            </a:r>
            <a:r>
              <a:rPr lang="en-GB" altLang="ru-RU" sz="3200" b="1" baseline="-25000">
                <a:latin typeface="Arial" panose="020B0604020202020204" pitchFamily="34" charset="0"/>
                <a:cs typeface="Arial" panose="020B0604020202020204" pitchFamily="34" charset="0"/>
              </a:rPr>
              <a:t>c</a:t>
            </a:r>
          </a:p>
        </p:txBody>
      </p:sp>
      <p:sp>
        <p:nvSpPr>
          <p:cNvPr id="148" name="Текстовое поле 147"/>
          <p:cNvSpPr txBox="1"/>
          <p:nvPr/>
        </p:nvSpPr>
        <p:spPr>
          <a:xfrm>
            <a:off x="7447121" y="5333365"/>
            <a:ext cx="396240" cy="646331"/>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149" name="Текстовое поле 148"/>
          <p:cNvSpPr txBox="1"/>
          <p:nvPr/>
        </p:nvSpPr>
        <p:spPr>
          <a:xfrm>
            <a:off x="7447121" y="5570855"/>
            <a:ext cx="396240" cy="646331"/>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en-GB" altLang="ru-RU" b="1">
                <a:latin typeface="Arial" panose="020B0604020202020204" pitchFamily="34" charset="0"/>
                <a:cs typeface="Arial" panose="020B0604020202020204" pitchFamily="34" charset="0"/>
              </a:rPr>
              <a:t>2</a:t>
            </a:r>
          </a:p>
        </p:txBody>
      </p:sp>
      <p:sp>
        <p:nvSpPr>
          <p:cNvPr id="150" name="Текстовое поле 149"/>
          <p:cNvSpPr txBox="1"/>
          <p:nvPr/>
        </p:nvSpPr>
        <p:spPr>
          <a:xfrm>
            <a:off x="2298383" y="1064896"/>
            <a:ext cx="546945" cy="707886"/>
          </a:xfrm>
          <a:prstGeom prst="rect">
            <a:avLst/>
          </a:prstGeom>
          <a:noFill/>
        </p:spPr>
        <p:txBody>
          <a:bodyPr wrap="none" rtlCol="0" anchor="t">
            <a:spAutoFit/>
          </a:bodyPr>
          <a:lstStyle/>
          <a:p>
            <a:r>
              <a:rPr lang="en-GB" altLang="ru-RU" sz="4000" b="1">
                <a:latin typeface="Arial" panose="020B0604020202020204" pitchFamily="34" charset="0"/>
                <a:cs typeface="Arial" panose="020B0604020202020204" pitchFamily="34" charset="0"/>
                <a:sym typeface="+mn-ea"/>
              </a:rPr>
              <a:t>t</a:t>
            </a:r>
            <a:r>
              <a:rPr lang="en-GB" altLang="ru-RU" sz="4000" b="1" baseline="-25000">
                <a:latin typeface="Arial" panose="020B0604020202020204" pitchFamily="34" charset="0"/>
                <a:cs typeface="Arial" panose="020B0604020202020204" pitchFamily="34" charset="0"/>
                <a:sym typeface="+mn-ea"/>
              </a:rPr>
              <a:t>c</a:t>
            </a:r>
          </a:p>
        </p:txBody>
      </p:sp>
      <p:sp>
        <p:nvSpPr>
          <p:cNvPr id="6" name="Прямоугольник 5"/>
          <p:cNvSpPr/>
          <p:nvPr/>
        </p:nvSpPr>
        <p:spPr>
          <a:xfrm>
            <a:off x="1036796" y="1806576"/>
            <a:ext cx="1428750" cy="3232785"/>
          </a:xfrm>
          <a:prstGeom prst="rect">
            <a:avLst/>
          </a:prstGeom>
          <a:solidFill>
            <a:schemeClr val="accent2">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30" name="Прямоугольник 29"/>
          <p:cNvSpPr/>
          <p:nvPr/>
        </p:nvSpPr>
        <p:spPr>
          <a:xfrm>
            <a:off x="2502694" y="1812291"/>
            <a:ext cx="1354455" cy="3232785"/>
          </a:xfrm>
          <a:prstGeom prst="rect">
            <a:avLst/>
          </a:prstGeom>
          <a:gradFill>
            <a:gsLst>
              <a:gs pos="42000">
                <a:srgbClr val="1CF2FD">
                  <a:alpha val="50000"/>
                </a:srgbClr>
              </a:gs>
              <a:gs pos="79000">
                <a:srgbClr val="EE9D02">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32" name="Текстовое поле 31"/>
          <p:cNvSpPr txBox="1"/>
          <p:nvPr/>
        </p:nvSpPr>
        <p:spPr>
          <a:xfrm>
            <a:off x="457200" y="989966"/>
            <a:ext cx="126396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altLang="en-US" sz="2400" b="1">
                <a:latin typeface="Arial" panose="020B0604020202020204" pitchFamily="34" charset="0"/>
                <a:cs typeface="Arial" panose="020B0604020202020204" pitchFamily="34" charset="0"/>
              </a:rPr>
              <a:t>d = </a:t>
            </a:r>
            <a:r>
              <a:rPr lang="en-GB" altLang="en-US" sz="2400" b="1">
                <a:latin typeface="Arial" panose="020B0604020202020204" pitchFamily="34" charset="0"/>
                <a:cs typeface="Arial" panose="020B0604020202020204" pitchFamily="34" charset="0"/>
              </a:rPr>
              <a:t>6 nm</a:t>
            </a:r>
          </a:p>
        </p:txBody>
      </p:sp>
      <p:sp>
        <p:nvSpPr>
          <p:cNvPr id="59" name="Текстовое поле 58"/>
          <p:cNvSpPr txBox="1"/>
          <p:nvPr/>
        </p:nvSpPr>
        <p:spPr>
          <a:xfrm>
            <a:off x="6038374" y="6200776"/>
            <a:ext cx="922496" cy="583565"/>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t&gt;t</a:t>
            </a:r>
            <a:r>
              <a:rPr lang="en-GB" altLang="ru-RU" sz="3200" b="1" baseline="-25000">
                <a:latin typeface="Arial" panose="020B0604020202020204" pitchFamily="34" charset="0"/>
                <a:cs typeface="Arial" panose="020B0604020202020204" pitchFamily="34" charset="0"/>
              </a:rPr>
              <a:t>c</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1"/>
          <p:cNvSpPr>
            <a:spLocks noChangeArrowheads="1"/>
          </p:cNvSpPr>
          <p:nvPr/>
        </p:nvSpPr>
        <p:spPr bwMode="auto">
          <a:xfrm>
            <a:off x="1478757" y="-272145"/>
            <a:ext cx="6804422"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4000" b="1" baseline="0" dirty="0">
                <a:latin typeface="Yu Gothic Light" panose="020B0300000000000000" charset="-128"/>
                <a:ea typeface="Yu Gothic Light" panose="020B0300000000000000" charset="-128"/>
              </a:rPr>
              <a:t>Band structure in</a:t>
            </a:r>
            <a:r>
              <a:rPr lang="en-US" altLang="ru-RU" sz="4000" b="1" baseline="0" dirty="0">
                <a:latin typeface="Yu Gothic Light" panose="020B0300000000000000" charset="-128"/>
                <a:ea typeface="Yu Gothic Light" panose="020B0300000000000000" charset="-128"/>
              </a:rPr>
              <a:t> HgTe/Cd(Hg)</a:t>
            </a:r>
            <a:r>
              <a:rPr lang="en-US" altLang="ru-RU" sz="4000" b="1" baseline="0" dirty="0" err="1">
                <a:latin typeface="Yu Gothic Light" panose="020B0300000000000000" charset="-128"/>
                <a:ea typeface="Yu Gothic Light" panose="020B0300000000000000" charset="-128"/>
              </a:rPr>
              <a:t>Te</a:t>
            </a:r>
            <a:r>
              <a:rPr lang="en-US" altLang="ru-RU" sz="4000" b="1" baseline="0" dirty="0">
                <a:latin typeface="Yu Gothic Light" panose="020B0300000000000000" charset="-128"/>
                <a:ea typeface="Yu Gothic Light" panose="020B0300000000000000" charset="-128"/>
              </a:rPr>
              <a:t> QW</a:t>
            </a:r>
          </a:p>
        </p:txBody>
      </p:sp>
      <p:sp>
        <p:nvSpPr>
          <p:cNvPr id="7" name="Rectangle 29"/>
          <p:cNvSpPr>
            <a:spLocks noChangeArrowheads="1"/>
          </p:cNvSpPr>
          <p:nvPr/>
        </p:nvSpPr>
        <p:spPr bwMode="auto">
          <a:xfrm>
            <a:off x="1115616" y="6546831"/>
            <a:ext cx="475252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ru-RU" sz="1600" baseline="0" dirty="0" smtClean="0">
                <a:solidFill>
                  <a:schemeClr val="tx1"/>
                </a:solidFill>
                <a:cs typeface="Arial" panose="020B0604020202020204" pitchFamily="34" charset="0"/>
              </a:rPr>
              <a:t>S.K</a:t>
            </a:r>
            <a:r>
              <a:rPr lang="en-GB" altLang="nb-NO" sz="1600" baseline="0" dirty="0" smtClean="0">
                <a:solidFill>
                  <a:schemeClr val="tx1"/>
                </a:solidFill>
                <a:cs typeface="Arial" panose="020B0604020202020204" pitchFamily="34" charset="0"/>
              </a:rPr>
              <a:t>rishtopenko</a:t>
            </a:r>
            <a:r>
              <a:rPr lang="nb-NO" altLang="ru-RU" sz="1600" baseline="0" dirty="0" smtClean="0">
                <a:solidFill>
                  <a:schemeClr val="tx1"/>
                </a:solidFill>
                <a:cs typeface="Arial" panose="020B0604020202020204" pitchFamily="34" charset="0"/>
              </a:rPr>
              <a:t>.</a:t>
            </a:r>
            <a:r>
              <a:rPr lang="nb-NO" altLang="ru-RU" sz="1600" dirty="0">
                <a:solidFill>
                  <a:schemeClr val="tx1"/>
                </a:solidFill>
                <a:cs typeface="Arial" panose="020B0604020202020204" pitchFamily="34" charset="0"/>
              </a:rPr>
              <a:t>, W. Knap, F. </a:t>
            </a:r>
            <a:r>
              <a:rPr lang="nb-NO" altLang="ru-RU" sz="1600" dirty="0" smtClean="0">
                <a:solidFill>
                  <a:schemeClr val="tx1"/>
                </a:solidFill>
                <a:cs typeface="Arial" panose="020B0604020202020204" pitchFamily="34" charset="0"/>
              </a:rPr>
              <a:t>Te</a:t>
            </a:r>
            <a:r>
              <a:rPr lang="nb-NO" altLang="ru-RU" sz="1600" dirty="0" smtClean="0">
                <a:cs typeface="Arial" panose="020B0604020202020204" pitchFamily="34" charset="0"/>
              </a:rPr>
              <a:t>ppe.</a:t>
            </a:r>
            <a:r>
              <a:rPr lang="nb-NO" altLang="ru-RU" sz="1600" b="1" dirty="0" smtClean="0">
                <a:solidFill>
                  <a:srgbClr val="0000FF"/>
                </a:solidFill>
                <a:cs typeface="Arial" panose="020B0604020202020204" pitchFamily="34" charset="0"/>
              </a:rPr>
              <a:t> </a:t>
            </a:r>
            <a:r>
              <a:rPr lang="nb-NO" altLang="ru-RU" sz="1600" i="1" baseline="0" dirty="0" smtClean="0">
                <a:cs typeface="Arial" panose="020B0604020202020204" pitchFamily="34" charset="0"/>
              </a:rPr>
              <a:t>Sci. Rep. </a:t>
            </a:r>
            <a:r>
              <a:rPr lang="nb-NO" altLang="ru-RU" sz="1600" b="1" baseline="0" dirty="0" smtClean="0">
                <a:cs typeface="Arial" panose="020B0604020202020204" pitchFamily="34" charset="0"/>
              </a:rPr>
              <a:t>6, </a:t>
            </a:r>
            <a:r>
              <a:rPr lang="nb-NO" altLang="ru-RU" sz="1600" dirty="0">
                <a:cs typeface="Arial" panose="020B0604020202020204" pitchFamily="34" charset="0"/>
              </a:rPr>
              <a:t>30755 </a:t>
            </a:r>
            <a:r>
              <a:rPr lang="nb-NO" altLang="ru-RU" sz="1600" baseline="0" dirty="0">
                <a:cs typeface="Arial" panose="020B0604020202020204" pitchFamily="34" charset="0"/>
              </a:rPr>
              <a:t>(2016</a:t>
            </a:r>
            <a:r>
              <a:rPr lang="nb-NO" altLang="ru-RU" sz="1600" baseline="0" dirty="0" smtClean="0">
                <a:cs typeface="Arial" panose="020B0604020202020204" pitchFamily="34" charset="0"/>
              </a:rPr>
              <a:t>)</a:t>
            </a:r>
            <a:endParaRPr lang="nb-NO" altLang="ru-RU" sz="1600" baseline="0" dirty="0">
              <a:cs typeface="Arial" panose="020B0604020202020204" pitchFamily="34" charset="0"/>
            </a:endParaRPr>
          </a:p>
        </p:txBody>
      </p:sp>
      <p:grpSp>
        <p:nvGrpSpPr>
          <p:cNvPr id="3" name="Группа 111"/>
          <p:cNvGrpSpPr/>
          <p:nvPr/>
        </p:nvGrpSpPr>
        <p:grpSpPr>
          <a:xfrm>
            <a:off x="131921" y="1584325"/>
            <a:ext cx="3897261" cy="4300855"/>
            <a:chOff x="1389" y="4258"/>
            <a:chExt cx="6677" cy="5526"/>
          </a:xfrm>
        </p:grpSpPr>
        <p:grpSp>
          <p:nvGrpSpPr>
            <p:cNvPr id="4" name="Группа 26"/>
            <p:cNvGrpSpPr/>
            <p:nvPr/>
          </p:nvGrpSpPr>
          <p:grpSpPr>
            <a:xfrm>
              <a:off x="1389" y="4258"/>
              <a:ext cx="6677" cy="5526"/>
              <a:chOff x="1389" y="5095"/>
              <a:chExt cx="5666" cy="4689"/>
            </a:xfrm>
          </p:grpSpPr>
          <p:pic>
            <p:nvPicPr>
              <p:cNvPr id="2" name="Рисунок 1"/>
              <p:cNvPicPr>
                <a:picLocks noChangeAspect="1"/>
              </p:cNvPicPr>
              <p:nvPr/>
            </p:nvPicPr>
            <p:blipFill>
              <a:blip r:embed="rId3" cstate="print">
                <a:extLst>
                  <a:ext uri="{28A0092B-C50C-407E-A947-70E740481C1C}">
                    <a14:useLocalDpi xmlns="" xmlns:a14="http://schemas.microsoft.com/office/drawing/2010/main" val="0"/>
                  </a:ext>
                </a:extLst>
              </a:blip>
              <a:srcRect r="50128" b="58730"/>
              <a:stretch>
                <a:fillRect/>
              </a:stretch>
            </p:blipFill>
            <p:spPr bwMode="auto">
              <a:xfrm>
                <a:off x="1389" y="5095"/>
                <a:ext cx="5666" cy="4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Рисунок 1"/>
              <p:cNvPicPr>
                <a:picLocks noChangeAspect="1"/>
              </p:cNvPicPr>
              <p:nvPr/>
            </p:nvPicPr>
            <p:blipFill>
              <a:blip r:embed="rId3" cstate="print">
                <a:extLst>
                  <a:ext uri="{28A0092B-C50C-407E-A947-70E740481C1C}">
                    <a14:useLocalDpi xmlns="" xmlns:a14="http://schemas.microsoft.com/office/drawing/2010/main" val="0"/>
                  </a:ext>
                </a:extLst>
              </a:blip>
              <a:srcRect l="11020" t="1355" r="50885" b="65815"/>
              <a:stretch>
                <a:fillRect/>
              </a:stretch>
            </p:blipFill>
            <p:spPr bwMode="auto">
              <a:xfrm flipH="1">
                <a:off x="2584" y="5241"/>
                <a:ext cx="4328" cy="3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Текстовое поле 16"/>
              <p:cNvSpPr txBox="1"/>
              <p:nvPr/>
            </p:nvSpPr>
            <p:spPr>
              <a:xfrm>
                <a:off x="2445" y="8915"/>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8</a:t>
                </a:r>
              </a:p>
            </p:txBody>
          </p:sp>
          <p:sp>
            <p:nvSpPr>
              <p:cNvPr id="18" name="Текстовое поле 17"/>
              <p:cNvSpPr txBox="1"/>
              <p:nvPr/>
            </p:nvSpPr>
            <p:spPr>
              <a:xfrm>
                <a:off x="3461" y="8915"/>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6</a:t>
                </a:r>
              </a:p>
            </p:txBody>
          </p:sp>
          <p:sp>
            <p:nvSpPr>
              <p:cNvPr id="20" name="Текстовое поле 19"/>
              <p:cNvSpPr txBox="1"/>
              <p:nvPr/>
            </p:nvSpPr>
            <p:spPr>
              <a:xfrm>
                <a:off x="5582" y="8915"/>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2</a:t>
                </a:r>
              </a:p>
            </p:txBody>
          </p:sp>
          <p:sp>
            <p:nvSpPr>
              <p:cNvPr id="21" name="Текстовое поле 20"/>
              <p:cNvSpPr txBox="1"/>
              <p:nvPr/>
            </p:nvSpPr>
            <p:spPr>
              <a:xfrm>
                <a:off x="6584" y="8898"/>
                <a:ext cx="464" cy="435"/>
              </a:xfrm>
              <a:prstGeom prst="rect">
                <a:avLst/>
              </a:prstGeom>
              <a:solidFill>
                <a:schemeClr val="bg1"/>
              </a:solidFill>
            </p:spPr>
            <p:txBody>
              <a:bodyPr wrap="square" rtlCol="0">
                <a:spAutoFit/>
              </a:bodyPr>
              <a:lstStyle/>
              <a:p>
                <a:r>
                  <a:rPr lang="en-GB" altLang="ru-RU" sz="2000" b="1">
                    <a:latin typeface="Arial" panose="020B0604020202020204" pitchFamily="34" charset="0"/>
                    <a:cs typeface="Arial" panose="020B0604020202020204" pitchFamily="34" charset="0"/>
                  </a:rPr>
                  <a:t>0</a:t>
                </a:r>
              </a:p>
            </p:txBody>
          </p:sp>
          <p:sp>
            <p:nvSpPr>
              <p:cNvPr id="22" name="Текстовое поле 21"/>
              <p:cNvSpPr txBox="1"/>
              <p:nvPr/>
            </p:nvSpPr>
            <p:spPr>
              <a:xfrm>
                <a:off x="5176" y="5575"/>
                <a:ext cx="581" cy="402"/>
              </a:xfrm>
              <a:prstGeom prst="rect">
                <a:avLst/>
              </a:prstGeom>
              <a:solidFill>
                <a:schemeClr val="bg1"/>
              </a:solidFill>
            </p:spPr>
            <p:txBody>
              <a:bodyPr wrap="square" lIns="0" tIns="0" rIns="0" bIns="0" rtlCol="0">
                <a:spAutoFit/>
              </a:bodyPr>
              <a:lstStyle/>
              <a:p>
                <a:r>
                  <a:rPr lang="en-GB" altLang="ru-RU" sz="2400" b="1">
                    <a:solidFill>
                      <a:srgbClr val="0D00D6"/>
                    </a:solidFill>
                    <a:latin typeface="Arial" panose="020B0604020202020204" pitchFamily="34" charset="0"/>
                    <a:cs typeface="Arial" panose="020B0604020202020204" pitchFamily="34" charset="0"/>
                  </a:rPr>
                  <a:t>E2</a:t>
                </a:r>
              </a:p>
            </p:txBody>
          </p:sp>
          <p:sp>
            <p:nvSpPr>
              <p:cNvPr id="23" name="Текстовое поле 22"/>
              <p:cNvSpPr txBox="1"/>
              <p:nvPr/>
            </p:nvSpPr>
            <p:spPr>
              <a:xfrm>
                <a:off x="4915" y="7493"/>
                <a:ext cx="621" cy="906"/>
              </a:xfrm>
              <a:prstGeom prst="rect">
                <a:avLst/>
              </a:prstGeom>
              <a:solidFill>
                <a:schemeClr val="bg1"/>
              </a:solidFill>
            </p:spPr>
            <p:txBody>
              <a:bodyPr wrap="square" rtlCol="0">
                <a:spAutoFit/>
              </a:bodyPr>
              <a:lstStyle/>
              <a:p>
                <a:r>
                  <a:rPr lang="en-GB" altLang="ru-RU" sz="2400" b="1">
                    <a:solidFill>
                      <a:srgbClr val="0D00D6"/>
                    </a:solidFill>
                    <a:latin typeface="Arial" panose="020B0604020202020204" pitchFamily="34" charset="0"/>
                    <a:cs typeface="Arial" panose="020B0604020202020204" pitchFamily="34" charset="0"/>
                  </a:rPr>
                  <a:t>E1</a:t>
                </a:r>
              </a:p>
            </p:txBody>
          </p:sp>
          <p:sp>
            <p:nvSpPr>
              <p:cNvPr id="24" name="Текстовое поле 23"/>
              <p:cNvSpPr txBox="1"/>
              <p:nvPr/>
            </p:nvSpPr>
            <p:spPr>
              <a:xfrm>
                <a:off x="6279" y="6512"/>
                <a:ext cx="462" cy="805"/>
              </a:xfrm>
              <a:prstGeom prst="rect">
                <a:avLst/>
              </a:prstGeom>
              <a:solidFill>
                <a:schemeClr val="bg1"/>
              </a:solidFill>
            </p:spPr>
            <p:txBody>
              <a:bodyPr wrap="square" lIns="0" tIns="0" rIns="0" bIns="0" rtlCol="0">
                <a:spAutoFit/>
              </a:bodyPr>
              <a:lstStyle/>
              <a:p>
                <a:r>
                  <a:rPr lang="en-GB" altLang="ru-RU" sz="2400" b="1">
                    <a:solidFill>
                      <a:srgbClr val="660F0F"/>
                    </a:solidFill>
                    <a:latin typeface="Arial" panose="020B0604020202020204" pitchFamily="34" charset="0"/>
                    <a:cs typeface="Arial" panose="020B0604020202020204" pitchFamily="34" charset="0"/>
                  </a:rPr>
                  <a:t>H1</a:t>
                </a:r>
              </a:p>
            </p:txBody>
          </p:sp>
          <p:sp>
            <p:nvSpPr>
              <p:cNvPr id="25" name="Текстовое поле 24"/>
              <p:cNvSpPr txBox="1"/>
              <p:nvPr/>
            </p:nvSpPr>
            <p:spPr>
              <a:xfrm>
                <a:off x="6148" y="7270"/>
                <a:ext cx="590" cy="402"/>
              </a:xfrm>
              <a:prstGeom prst="rect">
                <a:avLst/>
              </a:prstGeom>
              <a:solidFill>
                <a:schemeClr val="bg1"/>
              </a:solidFill>
            </p:spPr>
            <p:txBody>
              <a:bodyPr wrap="square" lIns="0" tIns="0" rIns="0" bIns="0" rtlCol="0">
                <a:spAutoFit/>
              </a:bodyPr>
              <a:lstStyle/>
              <a:p>
                <a:r>
                  <a:rPr lang="en-GB" altLang="ru-RU" sz="2400" b="1">
                    <a:solidFill>
                      <a:srgbClr val="660F0F"/>
                    </a:solidFill>
                    <a:latin typeface="Arial" panose="020B0604020202020204" pitchFamily="34" charset="0"/>
                    <a:cs typeface="Arial" panose="020B0604020202020204" pitchFamily="34" charset="0"/>
                  </a:rPr>
                  <a:t>H2</a:t>
                </a:r>
              </a:p>
            </p:txBody>
          </p:sp>
          <p:sp>
            <p:nvSpPr>
              <p:cNvPr id="26" name="Текстовое поле 25"/>
              <p:cNvSpPr txBox="1"/>
              <p:nvPr/>
            </p:nvSpPr>
            <p:spPr>
              <a:xfrm>
                <a:off x="5910" y="8024"/>
                <a:ext cx="529" cy="805"/>
              </a:xfrm>
              <a:prstGeom prst="rect">
                <a:avLst/>
              </a:prstGeom>
              <a:solidFill>
                <a:schemeClr val="bg1"/>
              </a:solidFill>
            </p:spPr>
            <p:txBody>
              <a:bodyPr wrap="square" lIns="0" tIns="0" rIns="0" bIns="0" rtlCol="0">
                <a:spAutoFit/>
              </a:bodyPr>
              <a:lstStyle/>
              <a:p>
                <a:r>
                  <a:rPr lang="en-GB" altLang="ru-RU" sz="2400" b="1">
                    <a:solidFill>
                      <a:srgbClr val="660F0F"/>
                    </a:solidFill>
                    <a:latin typeface="Arial" panose="020B0604020202020204" pitchFamily="34" charset="0"/>
                    <a:cs typeface="Arial" panose="020B0604020202020204" pitchFamily="34" charset="0"/>
                  </a:rPr>
                  <a:t>H3</a:t>
                </a:r>
              </a:p>
            </p:txBody>
          </p:sp>
        </p:grpSp>
        <p:cxnSp>
          <p:nvCxnSpPr>
            <p:cNvPr id="9" name="Прямое соединение 8"/>
            <p:cNvCxnSpPr/>
            <p:nvPr/>
          </p:nvCxnSpPr>
          <p:spPr>
            <a:xfrm>
              <a:off x="5403" y="4555"/>
              <a:ext cx="0" cy="4217"/>
            </a:xfrm>
            <a:prstGeom prst="line">
              <a:avLst/>
            </a:prstGeom>
            <a:ln w="76200">
              <a:solidFill>
                <a:schemeClr val="accent4"/>
              </a:solidFill>
              <a:prstDash val="lgDash"/>
            </a:ln>
          </p:spPr>
          <p:style>
            <a:lnRef idx="1">
              <a:schemeClr val="accent1"/>
            </a:lnRef>
            <a:fillRef idx="0">
              <a:schemeClr val="accent1"/>
            </a:fillRef>
            <a:effectRef idx="0">
              <a:schemeClr val="accent1"/>
            </a:effectRef>
            <a:fontRef idx="minor">
              <a:schemeClr val="tx1"/>
            </a:fontRef>
          </p:style>
        </p:cxnSp>
      </p:grpSp>
      <p:sp>
        <p:nvSpPr>
          <p:cNvPr id="113" name="Прямоугольник 112"/>
          <p:cNvSpPr/>
          <p:nvPr/>
        </p:nvSpPr>
        <p:spPr>
          <a:xfrm>
            <a:off x="1102043" y="1920875"/>
            <a:ext cx="424339"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150" name="Текстовое поле 149"/>
          <p:cNvSpPr txBox="1"/>
          <p:nvPr/>
        </p:nvSpPr>
        <p:spPr>
          <a:xfrm>
            <a:off x="2298383" y="1064896"/>
            <a:ext cx="546945" cy="707886"/>
          </a:xfrm>
          <a:prstGeom prst="rect">
            <a:avLst/>
          </a:prstGeom>
          <a:noFill/>
        </p:spPr>
        <p:txBody>
          <a:bodyPr wrap="none" rtlCol="0" anchor="t">
            <a:spAutoFit/>
          </a:bodyPr>
          <a:lstStyle/>
          <a:p>
            <a:r>
              <a:rPr lang="en-GB" altLang="ru-RU" sz="4000" b="1">
                <a:latin typeface="Arial" panose="020B0604020202020204" pitchFamily="34" charset="0"/>
                <a:cs typeface="Arial" panose="020B0604020202020204" pitchFamily="34" charset="0"/>
                <a:sym typeface="+mn-ea"/>
              </a:rPr>
              <a:t>t</a:t>
            </a:r>
            <a:r>
              <a:rPr lang="en-GB" altLang="ru-RU" sz="4000" b="1" baseline="-25000">
                <a:latin typeface="Arial" panose="020B0604020202020204" pitchFamily="34" charset="0"/>
                <a:cs typeface="Arial" panose="020B0604020202020204" pitchFamily="34" charset="0"/>
                <a:sym typeface="+mn-ea"/>
              </a:rPr>
              <a:t>c</a:t>
            </a:r>
          </a:p>
        </p:txBody>
      </p:sp>
      <p:sp>
        <p:nvSpPr>
          <p:cNvPr id="6" name="Прямоугольник 5"/>
          <p:cNvSpPr/>
          <p:nvPr/>
        </p:nvSpPr>
        <p:spPr>
          <a:xfrm>
            <a:off x="1036796" y="1806576"/>
            <a:ext cx="1428750" cy="3232785"/>
          </a:xfrm>
          <a:prstGeom prst="rect">
            <a:avLst/>
          </a:prstGeom>
          <a:solidFill>
            <a:schemeClr val="accent2">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30" name="Прямоугольник 29"/>
          <p:cNvSpPr/>
          <p:nvPr/>
        </p:nvSpPr>
        <p:spPr>
          <a:xfrm>
            <a:off x="2502694" y="1812291"/>
            <a:ext cx="1354455" cy="3232785"/>
          </a:xfrm>
          <a:prstGeom prst="rect">
            <a:avLst/>
          </a:prstGeom>
          <a:gradFill>
            <a:gsLst>
              <a:gs pos="42000">
                <a:srgbClr val="1CF2FD">
                  <a:alpha val="50000"/>
                </a:srgbClr>
              </a:gs>
              <a:gs pos="79000">
                <a:srgbClr val="EE9D02">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32" name="Текстовое поле 31"/>
          <p:cNvSpPr txBox="1"/>
          <p:nvPr/>
        </p:nvSpPr>
        <p:spPr>
          <a:xfrm>
            <a:off x="457200" y="989966"/>
            <a:ext cx="126396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altLang="en-US" sz="2400" b="1">
                <a:latin typeface="Arial" panose="020B0604020202020204" pitchFamily="34" charset="0"/>
                <a:cs typeface="Arial" panose="020B0604020202020204" pitchFamily="34" charset="0"/>
              </a:rPr>
              <a:t>d = </a:t>
            </a:r>
            <a:r>
              <a:rPr lang="en-GB" altLang="en-US" sz="2400" b="1">
                <a:latin typeface="Arial" panose="020B0604020202020204" pitchFamily="34" charset="0"/>
                <a:cs typeface="Arial" panose="020B0604020202020204" pitchFamily="34" charset="0"/>
              </a:rPr>
              <a:t>6 nm</a:t>
            </a:r>
          </a:p>
        </p:txBody>
      </p:sp>
      <p:cxnSp>
        <p:nvCxnSpPr>
          <p:cNvPr id="5" name="Прямая со стрелкой 4"/>
          <p:cNvCxnSpPr/>
          <p:nvPr/>
        </p:nvCxnSpPr>
        <p:spPr>
          <a:xfrm>
            <a:off x="1876425" y="3158490"/>
            <a:ext cx="1070610" cy="127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6" name="Прямое соединение 125"/>
          <p:cNvCxnSpPr/>
          <p:nvPr/>
        </p:nvCxnSpPr>
        <p:spPr>
          <a:xfrm>
            <a:off x="1832134" y="1806575"/>
            <a:ext cx="0" cy="32219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Группа 132"/>
          <p:cNvGrpSpPr/>
          <p:nvPr/>
        </p:nvGrpSpPr>
        <p:grpSpPr>
          <a:xfrm>
            <a:off x="4544377" y="849630"/>
            <a:ext cx="4511993" cy="5996940"/>
            <a:chOff x="9542" y="1338"/>
            <a:chExt cx="9474" cy="9444"/>
          </a:xfrm>
        </p:grpSpPr>
        <p:grpSp>
          <p:nvGrpSpPr>
            <p:cNvPr id="27" name="Группа 2"/>
            <p:cNvGrpSpPr/>
            <p:nvPr/>
          </p:nvGrpSpPr>
          <p:grpSpPr>
            <a:xfrm>
              <a:off x="12828" y="1656"/>
              <a:ext cx="4565" cy="3166"/>
              <a:chOff x="7468" y="1036"/>
              <a:chExt cx="4565" cy="3166"/>
            </a:xfrm>
          </p:grpSpPr>
          <p:grpSp>
            <p:nvGrpSpPr>
              <p:cNvPr id="28" name="Группа 52"/>
              <p:cNvGrpSpPr/>
              <p:nvPr/>
            </p:nvGrpSpPr>
            <p:grpSpPr bwMode="auto">
              <a:xfrm>
                <a:off x="7468" y="1727"/>
                <a:ext cx="4264" cy="2037"/>
                <a:chOff x="5143504" y="3474193"/>
                <a:chExt cx="2786082" cy="1572430"/>
              </a:xfrm>
            </p:grpSpPr>
            <p:cxnSp>
              <p:nvCxnSpPr>
                <p:cNvPr id="8"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95"/>
                <p:cNvCxnSpPr/>
                <p:nvPr/>
              </p:nvCxnSpPr>
              <p:spPr>
                <a:xfrm>
                  <a:off x="6078798" y="4371005"/>
                  <a:ext cx="92987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34" name="Группа 59"/>
              <p:cNvGrpSpPr/>
              <p:nvPr/>
            </p:nvGrpSpPr>
            <p:grpSpPr bwMode="auto">
              <a:xfrm>
                <a:off x="7472" y="2699"/>
                <a:ext cx="4264" cy="1502"/>
                <a:chOff x="5143504" y="4286256"/>
                <a:chExt cx="2786082" cy="1501786"/>
              </a:xfrm>
            </p:grpSpPr>
            <p:cxnSp>
              <p:nvCxnSpPr>
                <p:cNvPr id="19"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35" name="Группа 54"/>
                <p:cNvGrpSpPr/>
                <p:nvPr/>
              </p:nvGrpSpPr>
              <p:grpSpPr bwMode="auto">
                <a:xfrm>
                  <a:off x="5143504" y="4286256"/>
                  <a:ext cx="2786082" cy="1501786"/>
                  <a:chOff x="5143504" y="4286256"/>
                  <a:chExt cx="2786082" cy="1501786"/>
                </a:xfrm>
              </p:grpSpPr>
              <p:cxnSp>
                <p:nvCxnSpPr>
                  <p:cNvPr id="29"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89"/>
                  <p:cNvCxnSpPr/>
                  <p:nvPr/>
                </p:nvCxnSpPr>
                <p:spPr>
                  <a:xfrm>
                    <a:off x="6120616" y="5034053"/>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6" name="Текстовое поле 55"/>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57" name="Текстовое поле 56"/>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60" name="Прямая со стрелкой 59"/>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1" name="Текстовое поле 60"/>
              <p:cNvSpPr txBox="1"/>
              <p:nvPr/>
            </p:nvSpPr>
            <p:spPr>
              <a:xfrm>
                <a:off x="10212" y="2599"/>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a:t>
                </a:r>
                <a:r>
                  <a:rPr lang="ru-RU" altLang="en-US" b="1">
                    <a:latin typeface="Arial" panose="020B0604020202020204" pitchFamily="34" charset="0"/>
                    <a:cs typeface="Arial" panose="020B0604020202020204" pitchFamily="34" charset="0"/>
                  </a:rPr>
                  <a:t>1</a:t>
                </a:r>
              </a:p>
            </p:txBody>
          </p:sp>
          <p:sp>
            <p:nvSpPr>
              <p:cNvPr id="110" name="Текстовое поле 109"/>
              <p:cNvSpPr txBox="1"/>
              <p:nvPr/>
            </p:nvSpPr>
            <p:spPr>
              <a:xfrm>
                <a:off x="8184" y="3184"/>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grpSp>
        <p:cxnSp>
          <p:nvCxnSpPr>
            <p:cNvPr id="64" name="Прямая со стрелкой 63"/>
            <p:cNvCxnSpPr/>
            <p:nvPr/>
          </p:nvCxnSpPr>
          <p:spPr>
            <a:xfrm>
              <a:off x="11628" y="4976"/>
              <a:ext cx="2846"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6" name="Группа 64"/>
            <p:cNvGrpSpPr/>
            <p:nvPr/>
          </p:nvGrpSpPr>
          <p:grpSpPr>
            <a:xfrm>
              <a:off x="9542" y="6420"/>
              <a:ext cx="4912" cy="3448"/>
              <a:chOff x="7121" y="1036"/>
              <a:chExt cx="4912" cy="3448"/>
            </a:xfrm>
          </p:grpSpPr>
          <p:grpSp>
            <p:nvGrpSpPr>
              <p:cNvPr id="37" name="Группа 52"/>
              <p:cNvGrpSpPr/>
              <p:nvPr/>
            </p:nvGrpSpPr>
            <p:grpSpPr bwMode="auto">
              <a:xfrm>
                <a:off x="7468" y="1727"/>
                <a:ext cx="4264" cy="2037"/>
                <a:chOff x="5143504" y="3474193"/>
                <a:chExt cx="2786082" cy="1572430"/>
              </a:xfrm>
            </p:grpSpPr>
            <p:cxnSp>
              <p:nvCxnSpPr>
                <p:cNvPr id="67"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95"/>
                <p:cNvCxnSpPr/>
                <p:nvPr/>
              </p:nvCxnSpPr>
              <p:spPr>
                <a:xfrm>
                  <a:off x="6028207" y="4368865"/>
                  <a:ext cx="1193102" cy="0"/>
                </a:xfrm>
                <a:prstGeom prst="line">
                  <a:avLst/>
                </a:prstGeom>
                <a:ln w="38100">
                  <a:solidFill>
                    <a:srgbClr val="0D00D6"/>
                  </a:solidFill>
                  <a:prstDash val="sysDash"/>
                </a:ln>
              </p:spPr>
              <p:style>
                <a:lnRef idx="1">
                  <a:schemeClr val="accent1"/>
                </a:lnRef>
                <a:fillRef idx="0">
                  <a:schemeClr val="accent1"/>
                </a:fillRef>
                <a:effectRef idx="0">
                  <a:schemeClr val="accent1"/>
                </a:effectRef>
                <a:fontRef idx="minor">
                  <a:schemeClr val="tx1"/>
                </a:fontRef>
              </p:style>
            </p:cxnSp>
            <p:cxnSp>
              <p:nvCxnSpPr>
                <p:cNvPr id="137" name="Прямая соединительная линия 95"/>
                <p:cNvCxnSpPr/>
                <p:nvPr/>
              </p:nvCxnSpPr>
              <p:spPr>
                <a:xfrm>
                  <a:off x="6028207" y="4527883"/>
                  <a:ext cx="1156512" cy="0"/>
                </a:xfrm>
                <a:prstGeom prst="line">
                  <a:avLst/>
                </a:prstGeom>
                <a:ln w="38100" cap="rnd">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38" name="Группа 59"/>
              <p:cNvGrpSpPr/>
              <p:nvPr/>
            </p:nvGrpSpPr>
            <p:grpSpPr bwMode="auto">
              <a:xfrm>
                <a:off x="7472" y="2699"/>
                <a:ext cx="4264" cy="1502"/>
                <a:chOff x="5143504" y="4286256"/>
                <a:chExt cx="2786082" cy="1501786"/>
              </a:xfrm>
            </p:grpSpPr>
            <p:cxnSp>
              <p:nvCxnSpPr>
                <p:cNvPr id="74"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39" name="Группа 54"/>
                <p:cNvGrpSpPr/>
                <p:nvPr/>
              </p:nvGrpSpPr>
              <p:grpSpPr bwMode="auto">
                <a:xfrm>
                  <a:off x="5143504" y="4286256"/>
                  <a:ext cx="2786082" cy="1501786"/>
                  <a:chOff x="5143504" y="4286256"/>
                  <a:chExt cx="2786082" cy="1501786"/>
                </a:xfrm>
              </p:grpSpPr>
              <p:cxnSp>
                <p:nvCxnSpPr>
                  <p:cNvPr id="76"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89"/>
                  <p:cNvCxnSpPr/>
                  <p:nvPr/>
                </p:nvCxnSpPr>
                <p:spPr>
                  <a:xfrm>
                    <a:off x="6071610" y="5033054"/>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9" name="Прямая соединительная линия 89"/>
                  <p:cNvCxnSpPr/>
                  <p:nvPr/>
                </p:nvCxnSpPr>
                <p:spPr>
                  <a:xfrm>
                    <a:off x="6077491" y="5121043"/>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82" name="Текстовое поле 81"/>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83" name="Текстовое поле 82"/>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sp>
            <p:nvSpPr>
              <p:cNvPr id="84" name="Текстовое поле 83"/>
              <p:cNvSpPr txBox="1"/>
              <p:nvPr/>
            </p:nvSpPr>
            <p:spPr>
              <a:xfrm>
                <a:off x="7121"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85" name="Прямая со стрелкой 84"/>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6" name="Текстовое поле 85"/>
              <p:cNvSpPr txBox="1"/>
              <p:nvPr/>
            </p:nvSpPr>
            <p:spPr>
              <a:xfrm>
                <a:off x="10573" y="2512"/>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E2</a:t>
                </a:r>
              </a:p>
            </p:txBody>
          </p:sp>
          <p:sp>
            <p:nvSpPr>
              <p:cNvPr id="87" name="Текстовое поле 86"/>
              <p:cNvSpPr txBox="1"/>
              <p:nvPr/>
            </p:nvSpPr>
            <p:spPr>
              <a:xfrm>
                <a:off x="7990" y="3092"/>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145" name="Текстовое поле 144"/>
              <p:cNvSpPr txBox="1"/>
              <p:nvPr/>
            </p:nvSpPr>
            <p:spPr>
              <a:xfrm>
                <a:off x="10597" y="2878"/>
                <a:ext cx="897" cy="1018"/>
              </a:xfrm>
              <a:prstGeom prst="rect">
                <a:avLst/>
              </a:prstGeom>
              <a:noFill/>
            </p:spPr>
            <p:txBody>
              <a:bodyPr wrap="square" rtlCol="0">
                <a:spAutoFit/>
              </a:bodyPr>
              <a:lstStyle/>
              <a:p>
                <a:r>
                  <a:rPr lang="en-GB" altLang="ru-RU" b="1">
                    <a:latin typeface="Arial" panose="020B0604020202020204" pitchFamily="34" charset="0"/>
                    <a:cs typeface="Arial" panose="020B0604020202020204" pitchFamily="34" charset="0"/>
                  </a:rPr>
                  <a:t>E1</a:t>
                </a:r>
              </a:p>
            </p:txBody>
          </p:sp>
          <p:sp>
            <p:nvSpPr>
              <p:cNvPr id="146" name="Текстовое поле 145"/>
              <p:cNvSpPr txBox="1"/>
              <p:nvPr/>
            </p:nvSpPr>
            <p:spPr>
              <a:xfrm>
                <a:off x="7990" y="3466"/>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en-GB" altLang="ru-RU" b="1">
                    <a:latin typeface="Arial" panose="020B0604020202020204" pitchFamily="34" charset="0"/>
                    <a:cs typeface="Arial" panose="020B0604020202020204" pitchFamily="34" charset="0"/>
                  </a:rPr>
                  <a:t>2</a:t>
                </a:r>
              </a:p>
            </p:txBody>
          </p:sp>
        </p:grpSp>
        <p:grpSp>
          <p:nvGrpSpPr>
            <p:cNvPr id="40" name="Группа 88"/>
            <p:cNvGrpSpPr/>
            <p:nvPr/>
          </p:nvGrpSpPr>
          <p:grpSpPr>
            <a:xfrm>
              <a:off x="12576" y="6407"/>
              <a:ext cx="4565" cy="3165"/>
              <a:chOff x="7468" y="1036"/>
              <a:chExt cx="4565" cy="3165"/>
            </a:xfrm>
          </p:grpSpPr>
          <p:grpSp>
            <p:nvGrpSpPr>
              <p:cNvPr id="41" name="Группа 52"/>
              <p:cNvGrpSpPr/>
              <p:nvPr/>
            </p:nvGrpSpPr>
            <p:grpSpPr bwMode="auto">
              <a:xfrm>
                <a:off x="7468" y="1727"/>
                <a:ext cx="4264" cy="2037"/>
                <a:chOff x="5143504" y="3474193"/>
                <a:chExt cx="2786082" cy="1572430"/>
              </a:xfrm>
            </p:grpSpPr>
            <p:cxnSp>
              <p:nvCxnSpPr>
                <p:cNvPr id="91" name="Прямая соединительная линия 90"/>
                <p:cNvCxnSpPr/>
                <p:nvPr/>
              </p:nvCxnSpPr>
              <p:spPr>
                <a:xfrm>
                  <a:off x="5143504"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5400000">
                  <a:off x="5464612" y="4224110"/>
                  <a:ext cx="150160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a:off x="6214531" y="4986891"/>
                  <a:ext cx="644029" cy="2024"/>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rot="5400000" flipH="1" flipV="1">
                  <a:off x="6071461" y="4259525"/>
                  <a:ext cx="1572430" cy="1765"/>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a:off x="6858559" y="3500438"/>
                  <a:ext cx="1071027" cy="2023"/>
                </a:xfrm>
                <a:prstGeom prst="line">
                  <a:avLst/>
                </a:prstGeom>
                <a:ln w="57150">
                  <a:solidFill>
                    <a:srgbClr val="0D00D6"/>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a:off x="5867461" y="4371181"/>
                  <a:ext cx="1310060" cy="0"/>
                </a:xfrm>
                <a:prstGeom prst="line">
                  <a:avLst/>
                </a:prstGeom>
                <a:ln w="38100">
                  <a:solidFill>
                    <a:srgbClr val="0D00D6"/>
                  </a:solidFill>
                  <a:prstDash val="dash"/>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95"/>
                <p:cNvCxnSpPr/>
                <p:nvPr/>
              </p:nvCxnSpPr>
              <p:spPr>
                <a:xfrm>
                  <a:off x="5830871" y="4537918"/>
                  <a:ext cx="1346650" cy="4632"/>
                </a:xfrm>
                <a:prstGeom prst="line">
                  <a:avLst/>
                </a:prstGeom>
                <a:ln w="38100" cap="rnd">
                  <a:solidFill>
                    <a:srgbClr val="0D00D6"/>
                  </a:solidFill>
                  <a:prstDash val="dash"/>
                </a:ln>
              </p:spPr>
              <p:style>
                <a:lnRef idx="1">
                  <a:schemeClr val="accent1"/>
                </a:lnRef>
                <a:fillRef idx="0">
                  <a:schemeClr val="accent1"/>
                </a:fillRef>
                <a:effectRef idx="0">
                  <a:schemeClr val="accent1"/>
                </a:effectRef>
                <a:fontRef idx="minor">
                  <a:schemeClr val="tx1"/>
                </a:fontRef>
              </p:style>
            </p:cxnSp>
          </p:grpSp>
          <p:grpSp>
            <p:nvGrpSpPr>
              <p:cNvPr id="42" name="Группа 59"/>
              <p:cNvGrpSpPr/>
              <p:nvPr/>
            </p:nvGrpSpPr>
            <p:grpSpPr bwMode="auto">
              <a:xfrm>
                <a:off x="7472" y="2699"/>
                <a:ext cx="4264" cy="1502"/>
                <a:chOff x="5143504" y="4286256"/>
                <a:chExt cx="2786082" cy="1501786"/>
              </a:xfrm>
            </p:grpSpPr>
            <p:cxnSp>
              <p:nvCxnSpPr>
                <p:cNvPr id="98" name="Прямая соединительная линия 83"/>
                <p:cNvCxnSpPr/>
                <p:nvPr/>
              </p:nvCxnSpPr>
              <p:spPr>
                <a:xfrm>
                  <a:off x="6214531" y="4286256"/>
                  <a:ext cx="644029"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grpSp>
              <p:nvGrpSpPr>
                <p:cNvPr id="43" name="Группа 54"/>
                <p:cNvGrpSpPr/>
                <p:nvPr/>
              </p:nvGrpSpPr>
              <p:grpSpPr bwMode="auto">
                <a:xfrm>
                  <a:off x="5143504" y="4286256"/>
                  <a:ext cx="2786082" cy="1501786"/>
                  <a:chOff x="5143504" y="4286256"/>
                  <a:chExt cx="2786082" cy="1501786"/>
                </a:xfrm>
              </p:grpSpPr>
              <p:cxnSp>
                <p:nvCxnSpPr>
                  <p:cNvPr id="100" name="Прямая соединительная линия 85"/>
                  <p:cNvCxnSpPr/>
                  <p:nvPr/>
                </p:nvCxnSpPr>
                <p:spPr>
                  <a:xfrm>
                    <a:off x="5143504"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1" name="Прямая соединительная линия 86"/>
                  <p:cNvCxnSpPr/>
                  <p:nvPr/>
                </p:nvCxnSpPr>
                <p:spPr>
                  <a:xfrm rot="5400000" flipH="1" flipV="1">
                    <a:off x="5464520"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87"/>
                  <p:cNvCxnSpPr/>
                  <p:nvPr/>
                </p:nvCxnSpPr>
                <p:spPr>
                  <a:xfrm rot="5400000">
                    <a:off x="6106783" y="5036266"/>
                    <a:ext cx="1501786" cy="1765"/>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88"/>
                  <p:cNvCxnSpPr/>
                  <p:nvPr/>
                </p:nvCxnSpPr>
                <p:spPr>
                  <a:xfrm>
                    <a:off x="6858559" y="5786021"/>
                    <a:ext cx="1071027" cy="2021"/>
                  </a:xfrm>
                  <a:prstGeom prst="line">
                    <a:avLst/>
                  </a:prstGeom>
                  <a:ln w="57150">
                    <a:solidFill>
                      <a:srgbClr val="EE9D02"/>
                    </a:solidFill>
                    <a:prstDash val="sysDot"/>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89"/>
                  <p:cNvCxnSpPr/>
                  <p:nvPr/>
                </p:nvCxnSpPr>
                <p:spPr>
                  <a:xfrm>
                    <a:off x="6120616" y="5034053"/>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89"/>
                  <p:cNvCxnSpPr/>
                  <p:nvPr/>
                </p:nvCxnSpPr>
                <p:spPr>
                  <a:xfrm>
                    <a:off x="6121269" y="5121041"/>
                    <a:ext cx="929870" cy="2021"/>
                  </a:xfrm>
                  <a:prstGeom prst="line">
                    <a:avLst/>
                  </a:prstGeom>
                  <a:ln w="381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05" name="Текстовое поле 104"/>
              <p:cNvSpPr txBox="1"/>
              <p:nvPr/>
            </p:nvSpPr>
            <p:spPr>
              <a:xfrm>
                <a:off x="9057" y="1036"/>
                <a:ext cx="1936" cy="628"/>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HgTe</a:t>
                </a:r>
              </a:p>
            </p:txBody>
          </p:sp>
          <p:sp>
            <p:nvSpPr>
              <p:cNvPr id="106" name="Текстовое поле 105"/>
              <p:cNvSpPr txBox="1"/>
              <p:nvPr/>
            </p:nvSpPr>
            <p:spPr>
              <a:xfrm>
                <a:off x="10097" y="1764"/>
                <a:ext cx="1936" cy="1115"/>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CdHgTe</a:t>
                </a:r>
              </a:p>
            </p:txBody>
          </p:sp>
          <p:cxnSp>
            <p:nvCxnSpPr>
              <p:cNvPr id="107" name="Прямая со стрелкой 106"/>
              <p:cNvCxnSpPr/>
              <p:nvPr/>
            </p:nvCxnSpPr>
            <p:spPr>
              <a:xfrm>
                <a:off x="9148" y="4193"/>
                <a:ext cx="9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109" name="Прямая со стрелкой 108"/>
            <p:cNvCxnSpPr/>
            <p:nvPr/>
          </p:nvCxnSpPr>
          <p:spPr>
            <a:xfrm>
              <a:off x="12580" y="9765"/>
              <a:ext cx="1646"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1" name="Текстовое поле 140"/>
            <p:cNvSpPr txBox="1"/>
            <p:nvPr/>
          </p:nvSpPr>
          <p:spPr>
            <a:xfrm>
              <a:off x="14327" y="5019"/>
              <a:ext cx="1742" cy="1696"/>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d&lt;d</a:t>
              </a:r>
              <a:r>
                <a:rPr lang="en-GB" altLang="ru-RU" sz="3200" b="1" baseline="-25000">
                  <a:latin typeface="Arial" panose="020B0604020202020204" pitchFamily="34" charset="0"/>
                  <a:cs typeface="Arial" panose="020B0604020202020204" pitchFamily="34" charset="0"/>
                </a:rPr>
                <a:t>c</a:t>
              </a:r>
            </a:p>
          </p:txBody>
        </p:sp>
        <p:sp>
          <p:nvSpPr>
            <p:cNvPr id="142" name="Текстовое поле 141"/>
            <p:cNvSpPr txBox="1"/>
            <p:nvPr/>
          </p:nvSpPr>
          <p:spPr>
            <a:xfrm>
              <a:off x="12213" y="5040"/>
              <a:ext cx="1937" cy="1696"/>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t&gt;&gt;t</a:t>
              </a:r>
              <a:r>
                <a:rPr lang="en-GB" altLang="ru-RU" sz="3200" b="1" baseline="-25000">
                  <a:latin typeface="Arial" panose="020B0604020202020204" pitchFamily="34" charset="0"/>
                  <a:cs typeface="Arial" panose="020B0604020202020204" pitchFamily="34" charset="0"/>
                </a:rPr>
                <a:t>c</a:t>
              </a:r>
            </a:p>
          </p:txBody>
        </p:sp>
        <p:sp>
          <p:nvSpPr>
            <p:cNvPr id="143" name="Текстовое поле 142"/>
            <p:cNvSpPr txBox="1"/>
            <p:nvPr/>
          </p:nvSpPr>
          <p:spPr>
            <a:xfrm>
              <a:off x="10078" y="5040"/>
              <a:ext cx="1742" cy="1696"/>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d&lt;d</a:t>
              </a:r>
              <a:r>
                <a:rPr lang="en-GB" altLang="ru-RU" sz="3200" b="1" baseline="-25000">
                  <a:latin typeface="Arial" panose="020B0604020202020204" pitchFamily="34" charset="0"/>
                  <a:cs typeface="Arial" panose="020B0604020202020204" pitchFamily="34" charset="0"/>
                </a:rPr>
                <a:t>c</a:t>
              </a:r>
            </a:p>
          </p:txBody>
        </p:sp>
        <p:sp>
          <p:nvSpPr>
            <p:cNvPr id="148" name="Текстовое поле 147"/>
            <p:cNvSpPr txBox="1"/>
            <p:nvPr/>
          </p:nvSpPr>
          <p:spPr>
            <a:xfrm>
              <a:off x="15637" y="8399"/>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ru-RU" altLang="en-US" b="1">
                  <a:latin typeface="Arial" panose="020B0604020202020204" pitchFamily="34" charset="0"/>
                  <a:cs typeface="Arial" panose="020B0604020202020204" pitchFamily="34" charset="0"/>
                </a:rPr>
                <a:t>1</a:t>
              </a:r>
            </a:p>
          </p:txBody>
        </p:sp>
        <p:sp>
          <p:nvSpPr>
            <p:cNvPr id="149" name="Текстовое поле 148"/>
            <p:cNvSpPr txBox="1"/>
            <p:nvPr/>
          </p:nvSpPr>
          <p:spPr>
            <a:xfrm>
              <a:off x="15637" y="8773"/>
              <a:ext cx="832" cy="1018"/>
            </a:xfrm>
            <a:prstGeom prst="rect">
              <a:avLst/>
            </a:prstGeom>
            <a:noFill/>
          </p:spPr>
          <p:txBody>
            <a:bodyPr wrap="square" rtlCol="0">
              <a:spAutoFit/>
            </a:bodyPr>
            <a:lstStyle/>
            <a:p>
              <a:r>
                <a:rPr lang="en-GB" altLang="en-US" b="1">
                  <a:latin typeface="Arial" panose="020B0604020202020204" pitchFamily="34" charset="0"/>
                  <a:cs typeface="Arial" panose="020B0604020202020204" pitchFamily="34" charset="0"/>
                </a:rPr>
                <a:t>H</a:t>
              </a:r>
              <a:r>
                <a:rPr lang="en-GB" altLang="ru-RU" b="1">
                  <a:latin typeface="Arial" panose="020B0604020202020204" pitchFamily="34" charset="0"/>
                  <a:cs typeface="Arial" panose="020B0604020202020204" pitchFamily="34" charset="0"/>
                </a:rPr>
                <a:t>2</a:t>
              </a:r>
            </a:p>
          </p:txBody>
        </p:sp>
        <p:sp>
          <p:nvSpPr>
            <p:cNvPr id="59" name="Текстовое поле 58"/>
            <p:cNvSpPr txBox="1"/>
            <p:nvPr/>
          </p:nvSpPr>
          <p:spPr>
            <a:xfrm>
              <a:off x="12679" y="9765"/>
              <a:ext cx="1937" cy="919"/>
            </a:xfrm>
            <a:prstGeom prst="rect">
              <a:avLst/>
            </a:prstGeom>
            <a:noFill/>
          </p:spPr>
          <p:txBody>
            <a:bodyPr wrap="square" rtlCol="0">
              <a:spAutoFit/>
            </a:bodyPr>
            <a:lstStyle/>
            <a:p>
              <a:r>
                <a:rPr lang="en-GB" altLang="ru-RU" sz="3200" b="1">
                  <a:latin typeface="Arial" panose="020B0604020202020204" pitchFamily="34" charset="0"/>
                  <a:cs typeface="Arial" panose="020B0604020202020204" pitchFamily="34" charset="0"/>
                </a:rPr>
                <a:t>t&gt;t</a:t>
              </a:r>
              <a:r>
                <a:rPr lang="en-GB" altLang="ru-RU" sz="3200" b="1" baseline="-25000">
                  <a:latin typeface="Arial" panose="020B0604020202020204" pitchFamily="34" charset="0"/>
                  <a:cs typeface="Arial" panose="020B0604020202020204" pitchFamily="34" charset="0"/>
                </a:rPr>
                <a:t>c</a:t>
              </a:r>
            </a:p>
          </p:txBody>
        </p:sp>
        <p:grpSp>
          <p:nvGrpSpPr>
            <p:cNvPr id="44" name="Группа 113"/>
            <p:cNvGrpSpPr/>
            <p:nvPr/>
          </p:nvGrpSpPr>
          <p:grpSpPr>
            <a:xfrm>
              <a:off x="9542" y="1338"/>
              <a:ext cx="9474" cy="9444"/>
              <a:chOff x="7494" y="1415"/>
              <a:chExt cx="7698" cy="8082"/>
            </a:xfrm>
          </p:grpSpPr>
          <p:sp>
            <p:nvSpPr>
              <p:cNvPr id="115" name="Текстовое поле 114"/>
              <p:cNvSpPr txBox="1"/>
              <p:nvPr/>
            </p:nvSpPr>
            <p:spPr>
              <a:xfrm>
                <a:off x="8941" y="8711"/>
                <a:ext cx="5029" cy="786"/>
              </a:xfrm>
              <a:prstGeom prst="rect">
                <a:avLst/>
              </a:prstGeom>
              <a:solidFill>
                <a:schemeClr val="bg1"/>
              </a:solidFill>
            </p:spPr>
            <p:txBody>
              <a:bodyPr wrap="square" rtlCol="0">
                <a:spAutoFit/>
              </a:bodyPr>
              <a:lstStyle/>
              <a:p>
                <a:pPr algn="ctr"/>
                <a:r>
                  <a:rPr lang="en-GB" altLang="ru-RU" sz="3200" b="1" i="1">
                    <a:latin typeface="Arial" panose="020B0604020202020204" pitchFamily="34" charset="0"/>
                    <a:cs typeface="Arial" panose="020B0604020202020204" pitchFamily="34" charset="0"/>
                  </a:rPr>
                  <a:t>d, </a:t>
                </a:r>
                <a:r>
                  <a:rPr lang="en-GB" altLang="ru-RU" sz="3200" b="1">
                    <a:latin typeface="Arial" panose="020B0604020202020204" pitchFamily="34" charset="0"/>
                    <a:cs typeface="Arial" panose="020B0604020202020204" pitchFamily="34" charset="0"/>
                  </a:rPr>
                  <a:t>nm</a:t>
                </a:r>
                <a:endParaRPr lang="en-GB" altLang="ru-RU" sz="3200" b="1" baseline="-25000">
                  <a:latin typeface="Arial" panose="020B0604020202020204" pitchFamily="34" charset="0"/>
                  <a:cs typeface="Arial" panose="020B0604020202020204" pitchFamily="34" charset="0"/>
                </a:endParaRPr>
              </a:p>
            </p:txBody>
          </p:sp>
          <p:pic>
            <p:nvPicPr>
              <p:cNvPr id="18434" name="Рисунок 1"/>
              <p:cNvPicPr>
                <a:picLocks noChangeAspect="1"/>
              </p:cNvPicPr>
              <p:nvPr/>
            </p:nvPicPr>
            <p:blipFill>
              <a:blip r:embed="rId3" cstate="print">
                <a:extLst>
                  <a:ext uri="{28A0092B-C50C-407E-A947-70E740481C1C}">
                    <a14:useLocalDpi xmlns="" xmlns:a14="http://schemas.microsoft.com/office/drawing/2010/main" val="0"/>
                  </a:ext>
                </a:extLst>
              </a:blip>
              <a:srcRect l="1043" t="41959" r="51539" b="5320"/>
              <a:stretch>
                <a:fillRect/>
              </a:stretch>
            </p:blipFill>
            <p:spPr bwMode="auto">
              <a:xfrm>
                <a:off x="7494" y="1604"/>
                <a:ext cx="6528" cy="7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Овал 115"/>
              <p:cNvSpPr/>
              <p:nvPr/>
            </p:nvSpPr>
            <p:spPr>
              <a:xfrm>
                <a:off x="13047" y="6371"/>
                <a:ext cx="735" cy="960"/>
              </a:xfrm>
              <a:prstGeom prst="ellipse">
                <a:avLst/>
              </a:prstGeom>
              <a:solidFill>
                <a:srgbClr val="F19801"/>
              </a:solidFill>
              <a:ln>
                <a:solidFill>
                  <a:srgbClr val="F19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117" name="Текстовое поле 116"/>
              <p:cNvSpPr txBox="1"/>
              <p:nvPr/>
            </p:nvSpPr>
            <p:spPr>
              <a:xfrm>
                <a:off x="13662" y="1415"/>
                <a:ext cx="1530" cy="1092"/>
              </a:xfrm>
              <a:prstGeom prst="rect">
                <a:avLst/>
              </a:prstGeom>
              <a:noFill/>
            </p:spPr>
            <p:txBody>
              <a:bodyPr wrap="square" rtlCol="0">
                <a:spAutoFit/>
              </a:bodyPr>
              <a:lstStyle/>
              <a:p>
                <a:r>
                  <a:rPr lang="en-GB" altLang="ru-RU" sz="2800" b="1" i="1">
                    <a:latin typeface="Arial" panose="020B0604020202020204" pitchFamily="34" charset="0"/>
                    <a:cs typeface="Arial" panose="020B0604020202020204" pitchFamily="34" charset="0"/>
                  </a:rPr>
                  <a:t>d</a:t>
                </a:r>
                <a:r>
                  <a:rPr lang="en-GB" altLang="ru-RU" sz="2800" b="1" i="1" baseline="-25000">
                    <a:latin typeface="Arial" panose="020B0604020202020204" pitchFamily="34" charset="0"/>
                    <a:cs typeface="Arial" panose="020B0604020202020204" pitchFamily="34" charset="0"/>
                  </a:rPr>
                  <a:t>c_Sing</a:t>
                </a:r>
              </a:p>
            </p:txBody>
          </p:sp>
        </p:grpSp>
        <p:sp>
          <p:nvSpPr>
            <p:cNvPr id="118" name="Текстовое поле 117"/>
            <p:cNvSpPr txBox="1"/>
            <p:nvPr/>
          </p:nvSpPr>
          <p:spPr>
            <a:xfrm>
              <a:off x="16469" y="5721"/>
              <a:ext cx="1456" cy="1503"/>
            </a:xfrm>
            <a:prstGeom prst="rect">
              <a:avLst/>
            </a:prstGeom>
            <a:noFill/>
          </p:spPr>
          <p:txBody>
            <a:bodyPr wrap="square" rtlCol="0">
              <a:spAutoFit/>
            </a:bodyPr>
            <a:lstStyle/>
            <a:p>
              <a:r>
                <a:rPr lang="en-GB" altLang="ru-RU" sz="2800" b="1" i="1">
                  <a:latin typeface="Arial" panose="020B0604020202020204" pitchFamily="34" charset="0"/>
                  <a:cs typeface="Arial" panose="020B0604020202020204" pitchFamily="34" charset="0"/>
                </a:rPr>
                <a:t>BG</a:t>
              </a:r>
            </a:p>
          </p:txBody>
        </p:sp>
        <p:sp>
          <p:nvSpPr>
            <p:cNvPr id="119" name="Правая фигурная скобка 118"/>
            <p:cNvSpPr/>
            <p:nvPr/>
          </p:nvSpPr>
          <p:spPr>
            <a:xfrm rot="16200000">
              <a:off x="15919" y="588"/>
              <a:ext cx="317" cy="286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tLang="en-US"/>
            </a:p>
          </p:txBody>
        </p:sp>
        <p:sp>
          <p:nvSpPr>
            <p:cNvPr id="120" name="Прямоугольник 119"/>
            <p:cNvSpPr/>
            <p:nvPr/>
          </p:nvSpPr>
          <p:spPr>
            <a:xfrm>
              <a:off x="15592" y="2261"/>
              <a:ext cx="1435" cy="1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128" name="Полилиния 127"/>
            <p:cNvSpPr/>
            <p:nvPr/>
          </p:nvSpPr>
          <p:spPr>
            <a:xfrm>
              <a:off x="11431" y="2194"/>
              <a:ext cx="5962" cy="6822"/>
            </a:xfrm>
            <a:custGeom>
              <a:avLst/>
              <a:gdLst>
                <a:gd name="connisteX0" fmla="*/ 0 w 3776980"/>
                <a:gd name="connsiteY0" fmla="*/ 0 h 4332605"/>
                <a:gd name="connisteX1" fmla="*/ 3776980 w 3776980"/>
                <a:gd name="connsiteY1" fmla="*/ 0 h 4332605"/>
                <a:gd name="connisteX2" fmla="*/ 3679190 w 3776980"/>
                <a:gd name="connsiteY2" fmla="*/ 685800 h 4332605"/>
                <a:gd name="connisteX3" fmla="*/ 3548380 w 3776980"/>
                <a:gd name="connsiteY3" fmla="*/ 1415415 h 4332605"/>
                <a:gd name="connisteX4" fmla="*/ 3287395 w 3776980"/>
                <a:gd name="connsiteY4" fmla="*/ 2286000 h 4332605"/>
                <a:gd name="connisteX5" fmla="*/ 2797175 w 3776980"/>
                <a:gd name="connsiteY5" fmla="*/ 3472815 h 4332605"/>
                <a:gd name="connisteX6" fmla="*/ 2514600 w 3776980"/>
                <a:gd name="connsiteY6" fmla="*/ 3886200 h 4332605"/>
                <a:gd name="connisteX7" fmla="*/ 2045970 w 3776980"/>
                <a:gd name="connsiteY7" fmla="*/ 4234815 h 4332605"/>
                <a:gd name="connisteX8" fmla="*/ 2045970 w 3776980"/>
                <a:gd name="connsiteY8" fmla="*/ 4332605 h 4332605"/>
                <a:gd name="connisteX9" fmla="*/ 0 w 3776980"/>
                <a:gd name="connsiteY9" fmla="*/ 4332605 h 4332605"/>
                <a:gd name="connisteX10" fmla="*/ 0 w 3776980"/>
                <a:gd name="connsiteY10" fmla="*/ 0 h 43326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3776980" h="4332605">
                  <a:moveTo>
                    <a:pt x="0" y="0"/>
                  </a:moveTo>
                  <a:lnTo>
                    <a:pt x="3776980" y="0"/>
                  </a:lnTo>
                  <a:lnTo>
                    <a:pt x="3679190" y="685800"/>
                  </a:lnTo>
                  <a:lnTo>
                    <a:pt x="3548380" y="1415415"/>
                  </a:lnTo>
                  <a:lnTo>
                    <a:pt x="3287395" y="2286000"/>
                  </a:lnTo>
                  <a:lnTo>
                    <a:pt x="2797175" y="3472815"/>
                  </a:lnTo>
                  <a:lnTo>
                    <a:pt x="2514600" y="3886200"/>
                  </a:lnTo>
                  <a:lnTo>
                    <a:pt x="2045970" y="4234815"/>
                  </a:lnTo>
                  <a:lnTo>
                    <a:pt x="2045970" y="4332605"/>
                  </a:lnTo>
                  <a:lnTo>
                    <a:pt x="0" y="4332605"/>
                  </a:lnTo>
                  <a:lnTo>
                    <a:pt x="0" y="0"/>
                  </a:lnTo>
                  <a:close/>
                </a:path>
              </a:pathLst>
            </a:custGeom>
            <a:solidFill>
              <a:schemeClr val="accent2">
                <a:lumMod val="60000"/>
                <a:lumOff val="4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cxnSp>
          <p:nvCxnSpPr>
            <p:cNvPr id="121" name="Прямая со стрелкой 120"/>
            <p:cNvCxnSpPr/>
            <p:nvPr/>
          </p:nvCxnSpPr>
          <p:spPr>
            <a:xfrm>
              <a:off x="17116" y="2616"/>
              <a:ext cx="39" cy="2957"/>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2" name="Овал 121"/>
            <p:cNvSpPr/>
            <p:nvPr/>
          </p:nvSpPr>
          <p:spPr>
            <a:xfrm>
              <a:off x="16921" y="2194"/>
              <a:ext cx="360" cy="380"/>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123" name="Овал 122"/>
            <p:cNvSpPr/>
            <p:nvPr/>
          </p:nvSpPr>
          <p:spPr>
            <a:xfrm>
              <a:off x="16921" y="3318"/>
              <a:ext cx="395" cy="425"/>
            </a:xfrm>
            <a:prstGeom prst="ellipse">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pic>
          <p:nvPicPr>
            <p:cNvPr id="129" name="Изображение 128"/>
            <p:cNvPicPr>
              <a:picLocks noChangeAspect="1"/>
            </p:cNvPicPr>
            <p:nvPr/>
          </p:nvPicPr>
          <p:blipFill>
            <a:blip r:embed="rId4" cstate="print">
              <a:clrChange>
                <a:clrFrom>
                  <a:srgbClr val="FFFFFF">
                    <a:alpha val="100000"/>
                  </a:srgbClr>
                </a:clrFrom>
                <a:clrTo>
                  <a:srgbClr val="FFFFFF">
                    <a:alpha val="100000"/>
                    <a:alpha val="0"/>
                  </a:srgbClr>
                </a:clrTo>
              </a:clrChange>
            </a:blip>
            <a:srcRect l="11964" t="51431" r="11167"/>
            <a:stretch>
              <a:fillRect/>
            </a:stretch>
          </p:blipFill>
          <p:spPr>
            <a:xfrm>
              <a:off x="17971" y="2512"/>
              <a:ext cx="925" cy="1369"/>
            </a:xfrm>
            <a:prstGeom prst="rect">
              <a:avLst/>
            </a:prstGeom>
          </p:spPr>
        </p:pic>
        <p:pic>
          <p:nvPicPr>
            <p:cNvPr id="130" name="Изображение 129"/>
            <p:cNvPicPr>
              <a:picLocks noChangeAspect="1"/>
            </p:cNvPicPr>
            <p:nvPr/>
          </p:nvPicPr>
          <p:blipFill>
            <a:blip r:embed="rId4" cstate="print">
              <a:clrChange>
                <a:clrFrom>
                  <a:srgbClr val="FFFFFF">
                    <a:alpha val="100000"/>
                  </a:srgbClr>
                </a:clrFrom>
                <a:clrTo>
                  <a:srgbClr val="FFFFFF">
                    <a:alpha val="100000"/>
                    <a:alpha val="0"/>
                  </a:srgbClr>
                </a:clrTo>
              </a:clrChange>
            </a:blip>
            <a:srcRect l="10369" t="46594" r="11964"/>
            <a:stretch>
              <a:fillRect/>
            </a:stretch>
          </p:blipFill>
          <p:spPr>
            <a:xfrm flipV="1">
              <a:off x="17971" y="3601"/>
              <a:ext cx="898" cy="1082"/>
            </a:xfrm>
            <a:prstGeom prst="rect">
              <a:avLst/>
            </a:prstGeom>
          </p:spPr>
        </p:pic>
        <p:pic>
          <p:nvPicPr>
            <p:cNvPr id="131" name="Изображение 130"/>
            <p:cNvPicPr>
              <a:picLocks noChangeAspect="1"/>
            </p:cNvPicPr>
            <p:nvPr/>
          </p:nvPicPr>
          <p:blipFill>
            <a:blip r:embed="rId4" cstate="print">
              <a:clrChange>
                <a:clrFrom>
                  <a:srgbClr val="FFFFFF">
                    <a:alpha val="100000"/>
                  </a:srgbClr>
                </a:clrFrom>
                <a:clrTo>
                  <a:srgbClr val="FFFFFF">
                    <a:alpha val="100000"/>
                    <a:alpha val="0"/>
                  </a:srgbClr>
                </a:clrTo>
              </a:clrChange>
            </a:blip>
            <a:srcRect l="11964" t="51431" r="11167"/>
            <a:stretch>
              <a:fillRect/>
            </a:stretch>
          </p:blipFill>
          <p:spPr>
            <a:xfrm>
              <a:off x="18067" y="5944"/>
              <a:ext cx="925" cy="1369"/>
            </a:xfrm>
            <a:prstGeom prst="rect">
              <a:avLst/>
            </a:prstGeom>
          </p:spPr>
        </p:pic>
        <p:pic>
          <p:nvPicPr>
            <p:cNvPr id="132" name="Изображение 131"/>
            <p:cNvPicPr>
              <a:picLocks noChangeAspect="1"/>
            </p:cNvPicPr>
            <p:nvPr/>
          </p:nvPicPr>
          <p:blipFill>
            <a:blip r:embed="rId4" cstate="print">
              <a:clrChange>
                <a:clrFrom>
                  <a:srgbClr val="FFFFFF">
                    <a:alpha val="100000"/>
                  </a:srgbClr>
                </a:clrFrom>
                <a:clrTo>
                  <a:srgbClr val="FFFFFF">
                    <a:alpha val="100000"/>
                    <a:alpha val="0"/>
                  </a:srgbClr>
                </a:clrTo>
              </a:clrChange>
            </a:blip>
            <a:srcRect l="10369" t="46594" r="11964"/>
            <a:stretch>
              <a:fillRect/>
            </a:stretch>
          </p:blipFill>
          <p:spPr>
            <a:xfrm flipV="1">
              <a:off x="18101" y="7337"/>
              <a:ext cx="898" cy="1082"/>
            </a:xfrm>
            <a:prstGeom prst="rect">
              <a:avLst/>
            </a:prstGeom>
          </p:spPr>
        </p:pic>
        <p:sp>
          <p:nvSpPr>
            <p:cNvPr id="125" name="Прямоугольник 124"/>
            <p:cNvSpPr/>
            <p:nvPr/>
          </p:nvSpPr>
          <p:spPr>
            <a:xfrm>
              <a:off x="12321" y="5060"/>
              <a:ext cx="3429" cy="1482"/>
            </a:xfrm>
            <a:prstGeom prst="rect">
              <a:avLst/>
            </a:prstGeom>
            <a:solidFill>
              <a:srgbClr val="E8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ru-RU" sz="2800" b="1">
                  <a:solidFill>
                    <a:schemeClr val="tx1"/>
                  </a:solidFill>
                  <a:latin typeface="Arial" panose="020B0604020202020204" pitchFamily="34" charset="0"/>
                  <a:cs typeface="Arial" panose="020B0604020202020204" pitchFamily="34" charset="0"/>
                </a:rPr>
                <a:t>Bulk insulator</a:t>
              </a:r>
            </a:p>
          </p:txBody>
        </p:sp>
        <p:sp>
          <p:nvSpPr>
            <p:cNvPr id="124" name="Текстовое поле 123"/>
            <p:cNvSpPr txBox="1"/>
            <p:nvPr/>
          </p:nvSpPr>
          <p:spPr>
            <a:xfrm>
              <a:off x="11415" y="2210"/>
              <a:ext cx="2322" cy="1890"/>
            </a:xfrm>
            <a:prstGeom prst="rect">
              <a:avLst/>
            </a:prstGeom>
            <a:noFill/>
            <a:extLst>
              <a:ext uri="{909E8E84-426E-40DD-AFC4-6F175D3DCCD1}">
                <a14:hiddenFill xmlns=""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rtlCol="0">
              <a:spAutoFit/>
            </a:bodyPr>
            <a:lstStyle/>
            <a:p>
              <a:r>
                <a:rPr lang="en-GB" altLang="ru-RU" sz="2400" b="1">
                  <a:latin typeface="Arial" panose="020B0604020202020204" pitchFamily="34" charset="0"/>
                  <a:cs typeface="Arial" panose="020B0604020202020204" pitchFamily="34" charset="0"/>
                </a:rPr>
                <a:t>Phase diagram</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altLang="ru-RU" sz="4400">
                <a:latin typeface="Yu Gothic Light" panose="020B0300000000000000" charset="-128"/>
                <a:ea typeface="Yu Gothic Light" panose="020B0300000000000000" charset="-128"/>
                <a:cs typeface="Arial" panose="020B0604020202020204" pitchFamily="34" charset="0"/>
              </a:rPr>
              <a:t>Temperature evolution of band structure</a:t>
            </a:r>
          </a:p>
        </p:txBody>
      </p:sp>
      <p:sp>
        <p:nvSpPr>
          <p:cNvPr id="7" name="Прямоугольник 6"/>
          <p:cNvSpPr/>
          <p:nvPr/>
        </p:nvSpPr>
        <p:spPr>
          <a:xfrm>
            <a:off x="-9048" y="1299846"/>
            <a:ext cx="1466374" cy="2800767"/>
          </a:xfrm>
          <a:prstGeom prst="rect">
            <a:avLst/>
          </a:prstGeom>
          <a:noFill/>
          <a:ln>
            <a:noFill/>
          </a:ln>
        </p:spPr>
        <p:txBody>
          <a:bodyPr wrap="square" rtlCol="0" anchor="t">
            <a:spAutoFit/>
          </a:bodyPr>
          <a:lstStyle/>
          <a:p>
            <a:pPr algn="ctr"/>
            <a:r>
              <a:rPr lang="en-GB" altLang="ru-RU" sz="4400" b="1">
                <a:solidFill>
                  <a:schemeClr val="accent1"/>
                </a:solidFill>
                <a:effectLst>
                  <a:outerShdw blurRad="38100" dist="25400" dir="5400000" algn="ctr" rotWithShape="0">
                    <a:srgbClr val="6E747A">
                      <a:alpha val="43000"/>
                    </a:srgbClr>
                  </a:outerShdw>
                </a:effectLst>
              </a:rPr>
              <a:t>In single QW</a:t>
            </a:r>
          </a:p>
        </p:txBody>
      </p:sp>
      <p:pic>
        <p:nvPicPr>
          <p:cNvPr id="3" name="Замещающее содержимое 2"/>
          <p:cNvPicPr>
            <a:picLocks noGrp="1" noChangeAspect="1"/>
          </p:cNvPicPr>
          <p:nvPr>
            <p:ph sz="half" idx="2"/>
          </p:nvPr>
        </p:nvPicPr>
        <p:blipFill>
          <a:blip r:embed="rId2" cstate="print"/>
          <a:srcRect t="16845"/>
          <a:stretch>
            <a:fillRect/>
          </a:stretch>
        </p:blipFill>
        <p:spPr>
          <a:xfrm>
            <a:off x="1551623" y="1174115"/>
            <a:ext cx="3009900" cy="2460625"/>
          </a:xfrm>
          <a:prstGeom prst="rect">
            <a:avLst/>
          </a:prstGeom>
        </p:spPr>
      </p:pic>
      <p:sp>
        <p:nvSpPr>
          <p:cNvPr id="16" name="Полилиния 15"/>
          <p:cNvSpPr/>
          <p:nvPr/>
        </p:nvSpPr>
        <p:spPr>
          <a:xfrm>
            <a:off x="2398395" y="1351915"/>
            <a:ext cx="1820704" cy="1388110"/>
          </a:xfrm>
          <a:custGeom>
            <a:avLst/>
            <a:gdLst>
              <a:gd name="connisteX0" fmla="*/ 48895 w 2427605"/>
              <a:gd name="connsiteY0" fmla="*/ 1388110 h 1388110"/>
              <a:gd name="connisteX1" fmla="*/ 5715 w 2427605"/>
              <a:gd name="connsiteY1" fmla="*/ 1388110 h 1388110"/>
              <a:gd name="connisteX2" fmla="*/ 0 w 2427605"/>
              <a:gd name="connsiteY2" fmla="*/ 1295400 h 1388110"/>
              <a:gd name="connisteX3" fmla="*/ 48895 w 2427605"/>
              <a:gd name="connsiteY3" fmla="*/ 1279525 h 1388110"/>
              <a:gd name="connisteX4" fmla="*/ 54610 w 2427605"/>
              <a:gd name="connsiteY4" fmla="*/ 76200 h 1388110"/>
              <a:gd name="connisteX5" fmla="*/ 2209800 w 2427605"/>
              <a:gd name="connsiteY5" fmla="*/ 76200 h 1388110"/>
              <a:gd name="connisteX6" fmla="*/ 2345690 w 2427605"/>
              <a:gd name="connsiteY6" fmla="*/ 0 h 1388110"/>
              <a:gd name="connisteX7" fmla="*/ 2427605 w 2427605"/>
              <a:gd name="connsiteY7" fmla="*/ 0 h 1388110"/>
              <a:gd name="connisteX8" fmla="*/ 1818005 w 2427605"/>
              <a:gd name="connsiteY8" fmla="*/ 555625 h 1388110"/>
              <a:gd name="connisteX9" fmla="*/ 446405 w 2427605"/>
              <a:gd name="connsiteY9" fmla="*/ 1311910 h 1388110"/>
              <a:gd name="connisteX10" fmla="*/ 48895 w 2427605"/>
              <a:gd name="connsiteY10" fmla="*/ 1388110 h 13881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2427605" h="1388110">
                <a:moveTo>
                  <a:pt x="48895" y="1388110"/>
                </a:moveTo>
                <a:lnTo>
                  <a:pt x="5715" y="1388110"/>
                </a:lnTo>
                <a:lnTo>
                  <a:pt x="0" y="1295400"/>
                </a:lnTo>
                <a:lnTo>
                  <a:pt x="48895" y="1279525"/>
                </a:lnTo>
                <a:lnTo>
                  <a:pt x="54610" y="76200"/>
                </a:lnTo>
                <a:lnTo>
                  <a:pt x="2209800" y="76200"/>
                </a:lnTo>
                <a:lnTo>
                  <a:pt x="2345690" y="0"/>
                </a:lnTo>
                <a:lnTo>
                  <a:pt x="2427605" y="0"/>
                </a:lnTo>
                <a:lnTo>
                  <a:pt x="1818005" y="555625"/>
                </a:lnTo>
                <a:lnTo>
                  <a:pt x="446405" y="1311910"/>
                </a:lnTo>
                <a:lnTo>
                  <a:pt x="48895" y="1388110"/>
                </a:ln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ltLang="en-US"/>
          </a:p>
        </p:txBody>
      </p:sp>
      <p:sp>
        <p:nvSpPr>
          <p:cNvPr id="17" name="Полилиния 16"/>
          <p:cNvSpPr/>
          <p:nvPr/>
        </p:nvSpPr>
        <p:spPr>
          <a:xfrm>
            <a:off x="2386965" y="1322070"/>
            <a:ext cx="2049304" cy="1633220"/>
          </a:xfrm>
          <a:custGeom>
            <a:avLst/>
            <a:gdLst>
              <a:gd name="connisteX0" fmla="*/ 0 w 2732405"/>
              <a:gd name="connsiteY0" fmla="*/ 1633220 h 1633220"/>
              <a:gd name="connisteX1" fmla="*/ 11430 w 2732405"/>
              <a:gd name="connsiteY1" fmla="*/ 10795 h 1633220"/>
              <a:gd name="connisteX2" fmla="*/ 2732405 w 2732405"/>
              <a:gd name="connsiteY2" fmla="*/ 0 h 1633220"/>
              <a:gd name="connisteX3" fmla="*/ 2732405 w 2732405"/>
              <a:gd name="connsiteY3" fmla="*/ 65405 h 1633220"/>
              <a:gd name="connisteX4" fmla="*/ 2503805 w 2732405"/>
              <a:gd name="connsiteY4" fmla="*/ 217805 h 1633220"/>
              <a:gd name="connisteX5" fmla="*/ 2329815 w 2732405"/>
              <a:gd name="connsiteY5" fmla="*/ 370205 h 1633220"/>
              <a:gd name="connisteX6" fmla="*/ 2188210 w 2732405"/>
              <a:gd name="connsiteY6" fmla="*/ 467995 h 1633220"/>
              <a:gd name="connisteX7" fmla="*/ 1970405 w 2732405"/>
              <a:gd name="connsiteY7" fmla="*/ 598805 h 1633220"/>
              <a:gd name="connisteX8" fmla="*/ 1676400 w 2732405"/>
              <a:gd name="connsiteY8" fmla="*/ 805815 h 1633220"/>
              <a:gd name="connisteX9" fmla="*/ 1317625 w 2732405"/>
              <a:gd name="connsiteY9" fmla="*/ 1034415 h 1633220"/>
              <a:gd name="connisteX10" fmla="*/ 784225 w 2732405"/>
              <a:gd name="connsiteY10" fmla="*/ 1316990 h 1633220"/>
              <a:gd name="connisteX11" fmla="*/ 370205 w 2732405"/>
              <a:gd name="connsiteY11" fmla="*/ 1502410 h 1633220"/>
              <a:gd name="connisteX12" fmla="*/ 0 w 2732405"/>
              <a:gd name="connsiteY12" fmla="*/ 1633220 h 16332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732405" h="1633220">
                <a:moveTo>
                  <a:pt x="0" y="1633220"/>
                </a:moveTo>
                <a:lnTo>
                  <a:pt x="11430" y="10795"/>
                </a:lnTo>
                <a:lnTo>
                  <a:pt x="2732405" y="0"/>
                </a:lnTo>
                <a:lnTo>
                  <a:pt x="2732405" y="65405"/>
                </a:lnTo>
                <a:lnTo>
                  <a:pt x="2503805" y="217805"/>
                </a:lnTo>
                <a:lnTo>
                  <a:pt x="2329815" y="370205"/>
                </a:lnTo>
                <a:lnTo>
                  <a:pt x="2188210" y="467995"/>
                </a:lnTo>
                <a:lnTo>
                  <a:pt x="1970405" y="598805"/>
                </a:lnTo>
                <a:lnTo>
                  <a:pt x="1676400" y="805815"/>
                </a:lnTo>
                <a:lnTo>
                  <a:pt x="1317625" y="1034415"/>
                </a:lnTo>
                <a:lnTo>
                  <a:pt x="784225" y="1316990"/>
                </a:lnTo>
                <a:lnTo>
                  <a:pt x="370205" y="1502410"/>
                </a:lnTo>
                <a:lnTo>
                  <a:pt x="0" y="1633220"/>
                </a:ln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ru-RU"/>
          </a:p>
        </p:txBody>
      </p:sp>
      <p:sp>
        <p:nvSpPr>
          <p:cNvPr id="19" name="Полилиния 18"/>
          <p:cNvSpPr/>
          <p:nvPr/>
        </p:nvSpPr>
        <p:spPr>
          <a:xfrm>
            <a:off x="2386965" y="1365885"/>
            <a:ext cx="2049304" cy="1697990"/>
          </a:xfrm>
          <a:custGeom>
            <a:avLst/>
            <a:gdLst>
              <a:gd name="connisteX0" fmla="*/ 11430 w 2732405"/>
              <a:gd name="connsiteY0" fmla="*/ 1697990 h 1697990"/>
              <a:gd name="connisteX1" fmla="*/ 0 w 2732405"/>
              <a:gd name="connsiteY1" fmla="*/ 1621790 h 1697990"/>
              <a:gd name="connisteX2" fmla="*/ 11430 w 2732405"/>
              <a:gd name="connsiteY2" fmla="*/ 1577975 h 1697990"/>
              <a:gd name="connisteX3" fmla="*/ 304800 w 2732405"/>
              <a:gd name="connsiteY3" fmla="*/ 1501775 h 1697990"/>
              <a:gd name="connisteX4" fmla="*/ 708025 w 2732405"/>
              <a:gd name="connsiteY4" fmla="*/ 1349375 h 1697990"/>
              <a:gd name="connisteX5" fmla="*/ 958215 w 2732405"/>
              <a:gd name="connsiteY5" fmla="*/ 1186180 h 1697990"/>
              <a:gd name="connisteX6" fmla="*/ 1186815 w 2732405"/>
              <a:gd name="connsiteY6" fmla="*/ 1077595 h 1697990"/>
              <a:gd name="connisteX7" fmla="*/ 1459230 w 2732405"/>
              <a:gd name="connsiteY7" fmla="*/ 903605 h 1697990"/>
              <a:gd name="connisteX8" fmla="*/ 1687830 w 2732405"/>
              <a:gd name="connsiteY8" fmla="*/ 762000 h 1697990"/>
              <a:gd name="connisteX9" fmla="*/ 1916430 w 2732405"/>
              <a:gd name="connsiteY9" fmla="*/ 620395 h 1697990"/>
              <a:gd name="connisteX10" fmla="*/ 2253615 w 2732405"/>
              <a:gd name="connsiteY10" fmla="*/ 391795 h 1697990"/>
              <a:gd name="connisteX11" fmla="*/ 2526030 w 2732405"/>
              <a:gd name="connsiteY11" fmla="*/ 173990 h 1697990"/>
              <a:gd name="connisteX12" fmla="*/ 2732405 w 2732405"/>
              <a:gd name="connsiteY12" fmla="*/ 0 h 1697990"/>
              <a:gd name="connisteX13" fmla="*/ 2721610 w 2732405"/>
              <a:gd name="connsiteY13" fmla="*/ 1654175 h 1697990"/>
              <a:gd name="connisteX14" fmla="*/ 0 w 2732405"/>
              <a:gd name="connsiteY14" fmla="*/ 1665605 h 1697990"/>
              <a:gd name="connisteX15" fmla="*/ 0 w 2732405"/>
              <a:gd name="connsiteY15" fmla="*/ 1600200 h 16979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Lst>
            <a:rect l="l" t="t" r="r" b="b"/>
            <a:pathLst>
              <a:path w="2732405" h="1697990">
                <a:moveTo>
                  <a:pt x="11430" y="1697990"/>
                </a:moveTo>
                <a:lnTo>
                  <a:pt x="0" y="1621790"/>
                </a:lnTo>
                <a:lnTo>
                  <a:pt x="11430" y="1577975"/>
                </a:lnTo>
                <a:lnTo>
                  <a:pt x="304800" y="1501775"/>
                </a:lnTo>
                <a:lnTo>
                  <a:pt x="708025" y="1349375"/>
                </a:lnTo>
                <a:lnTo>
                  <a:pt x="958215" y="1186180"/>
                </a:lnTo>
                <a:lnTo>
                  <a:pt x="1186815" y="1077595"/>
                </a:lnTo>
                <a:lnTo>
                  <a:pt x="1459230" y="903605"/>
                </a:lnTo>
                <a:lnTo>
                  <a:pt x="1687830" y="762000"/>
                </a:lnTo>
                <a:lnTo>
                  <a:pt x="1916430" y="620395"/>
                </a:lnTo>
                <a:lnTo>
                  <a:pt x="2253615" y="391795"/>
                </a:lnTo>
                <a:lnTo>
                  <a:pt x="2526030" y="173990"/>
                </a:lnTo>
                <a:lnTo>
                  <a:pt x="2732405" y="0"/>
                </a:lnTo>
                <a:lnTo>
                  <a:pt x="2721610" y="1654175"/>
                </a:lnTo>
                <a:lnTo>
                  <a:pt x="0" y="1665605"/>
                </a:lnTo>
                <a:lnTo>
                  <a:pt x="0" y="1600200"/>
                </a:lnTo>
              </a:path>
            </a:pathLst>
          </a:custGeom>
          <a:solidFill>
            <a:schemeClr val="accent2">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cxnSp>
        <p:nvCxnSpPr>
          <p:cNvPr id="27" name="Прямая со стрелкой 26"/>
          <p:cNvCxnSpPr/>
          <p:nvPr/>
        </p:nvCxnSpPr>
        <p:spPr>
          <a:xfrm>
            <a:off x="2386965" y="3707131"/>
            <a:ext cx="2008823"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Текстовое поле 29"/>
          <p:cNvSpPr txBox="1"/>
          <p:nvPr/>
        </p:nvSpPr>
        <p:spPr>
          <a:xfrm>
            <a:off x="3603784" y="1322071"/>
            <a:ext cx="832485" cy="583565"/>
          </a:xfrm>
          <a:prstGeom prst="rect">
            <a:avLst/>
          </a:prstGeom>
          <a:noFill/>
        </p:spPr>
        <p:txBody>
          <a:bodyPr wrap="square" rtlCol="0">
            <a:spAutoFit/>
          </a:bodyPr>
          <a:lstStyle/>
          <a:p>
            <a:r>
              <a:rPr lang="en-GB" altLang="ru-RU" sz="3200">
                <a:latin typeface="Arial" panose="020B0604020202020204" pitchFamily="34" charset="0"/>
                <a:cs typeface="Arial" panose="020B0604020202020204" pitchFamily="34" charset="0"/>
              </a:rPr>
              <a:t>TI</a:t>
            </a:r>
          </a:p>
        </p:txBody>
      </p:sp>
      <p:sp>
        <p:nvSpPr>
          <p:cNvPr id="32" name="Текстовое поле 31"/>
          <p:cNvSpPr txBox="1"/>
          <p:nvPr/>
        </p:nvSpPr>
        <p:spPr>
          <a:xfrm>
            <a:off x="3603784" y="2112646"/>
            <a:ext cx="832485" cy="583565"/>
          </a:xfrm>
          <a:prstGeom prst="rect">
            <a:avLst/>
          </a:prstGeom>
          <a:noFill/>
        </p:spPr>
        <p:txBody>
          <a:bodyPr wrap="square" rtlCol="0">
            <a:spAutoFit/>
          </a:bodyPr>
          <a:lstStyle/>
          <a:p>
            <a:r>
              <a:rPr lang="en-GB" altLang="ru-RU" sz="3200">
                <a:latin typeface="Arial" panose="020B0604020202020204" pitchFamily="34" charset="0"/>
                <a:cs typeface="Arial" panose="020B0604020202020204" pitchFamily="34" charset="0"/>
              </a:rPr>
              <a:t>BI</a:t>
            </a:r>
          </a:p>
        </p:txBody>
      </p:sp>
      <p:cxnSp>
        <p:nvCxnSpPr>
          <p:cNvPr id="34" name="Прямое соединение 33"/>
          <p:cNvCxnSpPr/>
          <p:nvPr/>
        </p:nvCxnSpPr>
        <p:spPr>
          <a:xfrm>
            <a:off x="2403634" y="2150110"/>
            <a:ext cx="202453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Текстовое поле 34"/>
          <p:cNvSpPr txBox="1"/>
          <p:nvPr/>
        </p:nvSpPr>
        <p:spPr>
          <a:xfrm>
            <a:off x="2522221" y="1751330"/>
            <a:ext cx="1069181"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d_s</a:t>
            </a:r>
          </a:p>
        </p:txBody>
      </p:sp>
      <p:sp>
        <p:nvSpPr>
          <p:cNvPr id="44" name="Текстовое поле 43"/>
          <p:cNvSpPr txBox="1"/>
          <p:nvPr/>
        </p:nvSpPr>
        <p:spPr>
          <a:xfrm>
            <a:off x="4721543" y="2351405"/>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d</a:t>
            </a:r>
            <a:r>
              <a:rPr lang="en-GB" altLang="ru-RU" sz="3600" b="1" baseline="-25000"/>
              <a:t>c</a:t>
            </a:r>
            <a:r>
              <a:rPr lang="en-GB" altLang="ru-RU" sz="3600" b="1"/>
              <a:t> </a:t>
            </a:r>
            <a:r>
              <a:rPr lang="en-GB" altLang="ru-RU" sz="3600" b="1">
                <a:latin typeface="Arial" panose="020B0604020202020204" pitchFamily="34" charset="0"/>
                <a:cs typeface="Arial" panose="020B0604020202020204" pitchFamily="34" charset="0"/>
              </a:rPr>
              <a:t>↑↑</a:t>
            </a:r>
          </a:p>
        </p:txBody>
      </p:sp>
      <p:sp>
        <p:nvSpPr>
          <p:cNvPr id="45" name="Текстовое поле 44"/>
          <p:cNvSpPr txBox="1"/>
          <p:nvPr/>
        </p:nvSpPr>
        <p:spPr>
          <a:xfrm>
            <a:off x="4721543" y="1504950"/>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T </a:t>
            </a:r>
            <a:r>
              <a:rPr lang="en-GB" altLang="ru-RU" sz="3600" b="1">
                <a:latin typeface="Arial" panose="020B0604020202020204" pitchFamily="34" charset="0"/>
                <a:cs typeface="Arial" panose="020B0604020202020204" pitchFamily="34" charset="0"/>
              </a:rPr>
              <a:t>↑↑</a:t>
            </a:r>
          </a:p>
        </p:txBody>
      </p:sp>
      <p:sp>
        <p:nvSpPr>
          <p:cNvPr id="47" name="Текстовое поле 46"/>
          <p:cNvSpPr txBox="1"/>
          <p:nvPr/>
        </p:nvSpPr>
        <p:spPr>
          <a:xfrm>
            <a:off x="6003132" y="1504950"/>
            <a:ext cx="291607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i="1"/>
              <a:t>d</a:t>
            </a:r>
            <a:r>
              <a:rPr lang="en-GB" altLang="ru-RU" sz="3600" b="1" i="1" baseline="-25000"/>
              <a:t>c</a:t>
            </a:r>
            <a:r>
              <a:rPr lang="en-GB" altLang="ru-RU" sz="3600" b="1" i="1"/>
              <a:t>-d</a:t>
            </a:r>
            <a:r>
              <a:rPr lang="en-GB" altLang="ru-RU" sz="3600" b="1" i="1" baseline="-25000"/>
              <a:t>s</a:t>
            </a:r>
            <a:r>
              <a:rPr lang="en-GB" altLang="ru-RU" sz="3600" b="1" i="1"/>
              <a:t>&lt;0</a:t>
            </a:r>
            <a:r>
              <a:rPr lang="en-GB" altLang="ru-RU" sz="3600" b="1"/>
              <a:t> - TI state </a:t>
            </a:r>
            <a:endParaRPr lang="en-GB" altLang="ru-RU" sz="3600" b="1">
              <a:latin typeface="Arial" panose="020B0604020202020204" pitchFamily="34" charset="0"/>
              <a:cs typeface="Arial" panose="020B0604020202020204" pitchFamily="34" charset="0"/>
            </a:endParaRPr>
          </a:p>
        </p:txBody>
      </p:sp>
      <p:pic>
        <p:nvPicPr>
          <p:cNvPr id="8" name="Picture 15"/>
          <p:cNvPicPr>
            <a:picLocks noChangeAspect="1"/>
          </p:cNvPicPr>
          <p:nvPr/>
        </p:nvPicPr>
        <p:blipFill>
          <a:blip r:embed="rId3" cstate="print"/>
          <a:srcRect l="72905"/>
          <a:stretch>
            <a:fillRect/>
          </a:stretch>
        </p:blipFill>
        <p:spPr>
          <a:xfrm>
            <a:off x="6495098" y="3422650"/>
            <a:ext cx="1350645" cy="3374390"/>
          </a:xfrm>
          <a:prstGeom prst="rect">
            <a:avLst/>
          </a:prstGeom>
          <a:noFill/>
          <a:ln w="9525">
            <a:noFill/>
          </a:ln>
        </p:spPr>
      </p:pic>
      <p:sp>
        <p:nvSpPr>
          <p:cNvPr id="9" name="ZoneTexte 9"/>
          <p:cNvSpPr txBox="1"/>
          <p:nvPr/>
        </p:nvSpPr>
        <p:spPr>
          <a:xfrm>
            <a:off x="7845742" y="5409565"/>
            <a:ext cx="599123" cy="954107"/>
          </a:xfrm>
          <a:prstGeom prst="rect">
            <a:avLst/>
          </a:prstGeom>
          <a:noFill/>
          <a:ln w="9525">
            <a:noFill/>
          </a:ln>
        </p:spPr>
        <p:txBody>
          <a:bodyPr wrap="square" anchor="t">
            <a:spAutoFit/>
          </a:bodyPr>
          <a:lstStyle/>
          <a:p>
            <a:r>
              <a:rPr lang="fr-FR" altLang="ru-RU" sz="2800" dirty="0">
                <a:solidFill>
                  <a:srgbClr val="002060"/>
                </a:solidFill>
                <a:latin typeface="Arial" panose="020B0604020202020204" pitchFamily="34" charset="0"/>
              </a:rPr>
              <a:t>E1</a:t>
            </a:r>
          </a:p>
        </p:txBody>
      </p:sp>
      <p:sp>
        <p:nvSpPr>
          <p:cNvPr id="15" name="ZoneTexte 47"/>
          <p:cNvSpPr txBox="1"/>
          <p:nvPr/>
        </p:nvSpPr>
        <p:spPr>
          <a:xfrm>
            <a:off x="7769543" y="3961765"/>
            <a:ext cx="645319" cy="521970"/>
          </a:xfrm>
          <a:prstGeom prst="rect">
            <a:avLst/>
          </a:prstGeom>
          <a:noFill/>
          <a:ln w="9525">
            <a:noFill/>
          </a:ln>
        </p:spPr>
        <p:txBody>
          <a:bodyPr wrap="square" anchor="t">
            <a:spAutoFit/>
          </a:bodyPr>
          <a:lstStyle/>
          <a:p>
            <a:r>
              <a:rPr lang="fr-FR" altLang="ru-RU" sz="2800" dirty="0">
                <a:solidFill>
                  <a:srgbClr val="C00000"/>
                </a:solidFill>
                <a:latin typeface="Arial" panose="020B0604020202020204" pitchFamily="34" charset="0"/>
              </a:rPr>
              <a:t>H1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altLang="ru-RU" sz="4400">
                <a:latin typeface="Yu Gothic Light" panose="020B0300000000000000" charset="-128"/>
                <a:ea typeface="Yu Gothic Light" panose="020B0300000000000000" charset="-128"/>
                <a:cs typeface="Arial" panose="020B0604020202020204" pitchFamily="34" charset="0"/>
              </a:rPr>
              <a:t>Temperature evolution of band structure</a:t>
            </a:r>
          </a:p>
        </p:txBody>
      </p:sp>
      <p:sp>
        <p:nvSpPr>
          <p:cNvPr id="7" name="Прямоугольник 6"/>
          <p:cNvSpPr/>
          <p:nvPr/>
        </p:nvSpPr>
        <p:spPr>
          <a:xfrm>
            <a:off x="-9048" y="1299846"/>
            <a:ext cx="1466374" cy="2800767"/>
          </a:xfrm>
          <a:prstGeom prst="rect">
            <a:avLst/>
          </a:prstGeom>
          <a:noFill/>
          <a:ln>
            <a:noFill/>
          </a:ln>
        </p:spPr>
        <p:txBody>
          <a:bodyPr wrap="square" rtlCol="0" anchor="t">
            <a:spAutoFit/>
          </a:bodyPr>
          <a:lstStyle/>
          <a:p>
            <a:pPr algn="ctr"/>
            <a:r>
              <a:rPr lang="en-GB" altLang="ru-RU" sz="4400" b="1">
                <a:solidFill>
                  <a:schemeClr val="accent1"/>
                </a:solidFill>
                <a:effectLst>
                  <a:outerShdw blurRad="38100" dist="25400" dir="5400000" algn="ctr" rotWithShape="0">
                    <a:srgbClr val="6E747A">
                      <a:alpha val="43000"/>
                    </a:srgbClr>
                  </a:outerShdw>
                </a:effectLst>
              </a:rPr>
              <a:t>In single QW</a:t>
            </a:r>
          </a:p>
        </p:txBody>
      </p:sp>
      <p:pic>
        <p:nvPicPr>
          <p:cNvPr id="3" name="Замещающее содержимое 2"/>
          <p:cNvPicPr>
            <a:picLocks noGrp="1" noChangeAspect="1"/>
          </p:cNvPicPr>
          <p:nvPr>
            <p:ph sz="half" idx="2"/>
          </p:nvPr>
        </p:nvPicPr>
        <p:blipFill>
          <a:blip r:embed="rId2" cstate="print"/>
          <a:srcRect t="16845"/>
          <a:stretch>
            <a:fillRect/>
          </a:stretch>
        </p:blipFill>
        <p:spPr>
          <a:xfrm>
            <a:off x="1551623" y="1174115"/>
            <a:ext cx="3009900" cy="2460625"/>
          </a:xfrm>
          <a:prstGeom prst="rect">
            <a:avLst/>
          </a:prstGeom>
        </p:spPr>
      </p:pic>
      <p:sp>
        <p:nvSpPr>
          <p:cNvPr id="16" name="Полилиния 15"/>
          <p:cNvSpPr/>
          <p:nvPr/>
        </p:nvSpPr>
        <p:spPr>
          <a:xfrm>
            <a:off x="2398395" y="1351915"/>
            <a:ext cx="1820704" cy="1388110"/>
          </a:xfrm>
          <a:custGeom>
            <a:avLst/>
            <a:gdLst>
              <a:gd name="connisteX0" fmla="*/ 48895 w 2427605"/>
              <a:gd name="connsiteY0" fmla="*/ 1388110 h 1388110"/>
              <a:gd name="connisteX1" fmla="*/ 5715 w 2427605"/>
              <a:gd name="connsiteY1" fmla="*/ 1388110 h 1388110"/>
              <a:gd name="connisteX2" fmla="*/ 0 w 2427605"/>
              <a:gd name="connsiteY2" fmla="*/ 1295400 h 1388110"/>
              <a:gd name="connisteX3" fmla="*/ 48895 w 2427605"/>
              <a:gd name="connsiteY3" fmla="*/ 1279525 h 1388110"/>
              <a:gd name="connisteX4" fmla="*/ 54610 w 2427605"/>
              <a:gd name="connsiteY4" fmla="*/ 76200 h 1388110"/>
              <a:gd name="connisteX5" fmla="*/ 2209800 w 2427605"/>
              <a:gd name="connsiteY5" fmla="*/ 76200 h 1388110"/>
              <a:gd name="connisteX6" fmla="*/ 2345690 w 2427605"/>
              <a:gd name="connsiteY6" fmla="*/ 0 h 1388110"/>
              <a:gd name="connisteX7" fmla="*/ 2427605 w 2427605"/>
              <a:gd name="connsiteY7" fmla="*/ 0 h 1388110"/>
              <a:gd name="connisteX8" fmla="*/ 1818005 w 2427605"/>
              <a:gd name="connsiteY8" fmla="*/ 555625 h 1388110"/>
              <a:gd name="connisteX9" fmla="*/ 446405 w 2427605"/>
              <a:gd name="connsiteY9" fmla="*/ 1311910 h 1388110"/>
              <a:gd name="connisteX10" fmla="*/ 48895 w 2427605"/>
              <a:gd name="connsiteY10" fmla="*/ 1388110 h 13881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2427605" h="1388110">
                <a:moveTo>
                  <a:pt x="48895" y="1388110"/>
                </a:moveTo>
                <a:lnTo>
                  <a:pt x="5715" y="1388110"/>
                </a:lnTo>
                <a:lnTo>
                  <a:pt x="0" y="1295400"/>
                </a:lnTo>
                <a:lnTo>
                  <a:pt x="48895" y="1279525"/>
                </a:lnTo>
                <a:lnTo>
                  <a:pt x="54610" y="76200"/>
                </a:lnTo>
                <a:lnTo>
                  <a:pt x="2209800" y="76200"/>
                </a:lnTo>
                <a:lnTo>
                  <a:pt x="2345690" y="0"/>
                </a:lnTo>
                <a:lnTo>
                  <a:pt x="2427605" y="0"/>
                </a:lnTo>
                <a:lnTo>
                  <a:pt x="1818005" y="555625"/>
                </a:lnTo>
                <a:lnTo>
                  <a:pt x="446405" y="1311910"/>
                </a:lnTo>
                <a:lnTo>
                  <a:pt x="48895" y="1388110"/>
                </a:ln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ltLang="en-US"/>
          </a:p>
        </p:txBody>
      </p:sp>
      <p:sp>
        <p:nvSpPr>
          <p:cNvPr id="17" name="Полилиния 16"/>
          <p:cNvSpPr/>
          <p:nvPr/>
        </p:nvSpPr>
        <p:spPr>
          <a:xfrm>
            <a:off x="2386965" y="1322070"/>
            <a:ext cx="2049304" cy="1633220"/>
          </a:xfrm>
          <a:custGeom>
            <a:avLst/>
            <a:gdLst>
              <a:gd name="connisteX0" fmla="*/ 0 w 2732405"/>
              <a:gd name="connsiteY0" fmla="*/ 1633220 h 1633220"/>
              <a:gd name="connisteX1" fmla="*/ 11430 w 2732405"/>
              <a:gd name="connsiteY1" fmla="*/ 10795 h 1633220"/>
              <a:gd name="connisteX2" fmla="*/ 2732405 w 2732405"/>
              <a:gd name="connsiteY2" fmla="*/ 0 h 1633220"/>
              <a:gd name="connisteX3" fmla="*/ 2732405 w 2732405"/>
              <a:gd name="connsiteY3" fmla="*/ 65405 h 1633220"/>
              <a:gd name="connisteX4" fmla="*/ 2503805 w 2732405"/>
              <a:gd name="connsiteY4" fmla="*/ 217805 h 1633220"/>
              <a:gd name="connisteX5" fmla="*/ 2329815 w 2732405"/>
              <a:gd name="connsiteY5" fmla="*/ 370205 h 1633220"/>
              <a:gd name="connisteX6" fmla="*/ 2188210 w 2732405"/>
              <a:gd name="connsiteY6" fmla="*/ 467995 h 1633220"/>
              <a:gd name="connisteX7" fmla="*/ 1970405 w 2732405"/>
              <a:gd name="connsiteY7" fmla="*/ 598805 h 1633220"/>
              <a:gd name="connisteX8" fmla="*/ 1676400 w 2732405"/>
              <a:gd name="connsiteY8" fmla="*/ 805815 h 1633220"/>
              <a:gd name="connisteX9" fmla="*/ 1317625 w 2732405"/>
              <a:gd name="connsiteY9" fmla="*/ 1034415 h 1633220"/>
              <a:gd name="connisteX10" fmla="*/ 784225 w 2732405"/>
              <a:gd name="connsiteY10" fmla="*/ 1316990 h 1633220"/>
              <a:gd name="connisteX11" fmla="*/ 370205 w 2732405"/>
              <a:gd name="connsiteY11" fmla="*/ 1502410 h 1633220"/>
              <a:gd name="connisteX12" fmla="*/ 0 w 2732405"/>
              <a:gd name="connsiteY12" fmla="*/ 1633220 h 16332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732405" h="1633220">
                <a:moveTo>
                  <a:pt x="0" y="1633220"/>
                </a:moveTo>
                <a:lnTo>
                  <a:pt x="11430" y="10795"/>
                </a:lnTo>
                <a:lnTo>
                  <a:pt x="2732405" y="0"/>
                </a:lnTo>
                <a:lnTo>
                  <a:pt x="2732405" y="65405"/>
                </a:lnTo>
                <a:lnTo>
                  <a:pt x="2503805" y="217805"/>
                </a:lnTo>
                <a:lnTo>
                  <a:pt x="2329815" y="370205"/>
                </a:lnTo>
                <a:lnTo>
                  <a:pt x="2188210" y="467995"/>
                </a:lnTo>
                <a:lnTo>
                  <a:pt x="1970405" y="598805"/>
                </a:lnTo>
                <a:lnTo>
                  <a:pt x="1676400" y="805815"/>
                </a:lnTo>
                <a:lnTo>
                  <a:pt x="1317625" y="1034415"/>
                </a:lnTo>
                <a:lnTo>
                  <a:pt x="784225" y="1316990"/>
                </a:lnTo>
                <a:lnTo>
                  <a:pt x="370205" y="1502410"/>
                </a:lnTo>
                <a:lnTo>
                  <a:pt x="0" y="1633220"/>
                </a:ln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ru-RU"/>
          </a:p>
        </p:txBody>
      </p:sp>
      <p:sp>
        <p:nvSpPr>
          <p:cNvPr id="19" name="Полилиния 18"/>
          <p:cNvSpPr/>
          <p:nvPr/>
        </p:nvSpPr>
        <p:spPr>
          <a:xfrm>
            <a:off x="2386965" y="1365885"/>
            <a:ext cx="2049304" cy="1697990"/>
          </a:xfrm>
          <a:custGeom>
            <a:avLst/>
            <a:gdLst>
              <a:gd name="connisteX0" fmla="*/ 11430 w 2732405"/>
              <a:gd name="connsiteY0" fmla="*/ 1697990 h 1697990"/>
              <a:gd name="connisteX1" fmla="*/ 0 w 2732405"/>
              <a:gd name="connsiteY1" fmla="*/ 1621790 h 1697990"/>
              <a:gd name="connisteX2" fmla="*/ 11430 w 2732405"/>
              <a:gd name="connsiteY2" fmla="*/ 1577975 h 1697990"/>
              <a:gd name="connisteX3" fmla="*/ 304800 w 2732405"/>
              <a:gd name="connsiteY3" fmla="*/ 1501775 h 1697990"/>
              <a:gd name="connisteX4" fmla="*/ 708025 w 2732405"/>
              <a:gd name="connsiteY4" fmla="*/ 1349375 h 1697990"/>
              <a:gd name="connisteX5" fmla="*/ 958215 w 2732405"/>
              <a:gd name="connsiteY5" fmla="*/ 1186180 h 1697990"/>
              <a:gd name="connisteX6" fmla="*/ 1186815 w 2732405"/>
              <a:gd name="connsiteY6" fmla="*/ 1077595 h 1697990"/>
              <a:gd name="connisteX7" fmla="*/ 1459230 w 2732405"/>
              <a:gd name="connsiteY7" fmla="*/ 903605 h 1697990"/>
              <a:gd name="connisteX8" fmla="*/ 1687830 w 2732405"/>
              <a:gd name="connsiteY8" fmla="*/ 762000 h 1697990"/>
              <a:gd name="connisteX9" fmla="*/ 1916430 w 2732405"/>
              <a:gd name="connsiteY9" fmla="*/ 620395 h 1697990"/>
              <a:gd name="connisteX10" fmla="*/ 2253615 w 2732405"/>
              <a:gd name="connsiteY10" fmla="*/ 391795 h 1697990"/>
              <a:gd name="connisteX11" fmla="*/ 2526030 w 2732405"/>
              <a:gd name="connsiteY11" fmla="*/ 173990 h 1697990"/>
              <a:gd name="connisteX12" fmla="*/ 2732405 w 2732405"/>
              <a:gd name="connsiteY12" fmla="*/ 0 h 1697990"/>
              <a:gd name="connisteX13" fmla="*/ 2721610 w 2732405"/>
              <a:gd name="connsiteY13" fmla="*/ 1654175 h 1697990"/>
              <a:gd name="connisteX14" fmla="*/ 0 w 2732405"/>
              <a:gd name="connsiteY14" fmla="*/ 1665605 h 1697990"/>
              <a:gd name="connisteX15" fmla="*/ 0 w 2732405"/>
              <a:gd name="connsiteY15" fmla="*/ 1600200 h 16979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Lst>
            <a:rect l="l" t="t" r="r" b="b"/>
            <a:pathLst>
              <a:path w="2732405" h="1697990">
                <a:moveTo>
                  <a:pt x="11430" y="1697990"/>
                </a:moveTo>
                <a:lnTo>
                  <a:pt x="0" y="1621790"/>
                </a:lnTo>
                <a:lnTo>
                  <a:pt x="11430" y="1577975"/>
                </a:lnTo>
                <a:lnTo>
                  <a:pt x="304800" y="1501775"/>
                </a:lnTo>
                <a:lnTo>
                  <a:pt x="708025" y="1349375"/>
                </a:lnTo>
                <a:lnTo>
                  <a:pt x="958215" y="1186180"/>
                </a:lnTo>
                <a:lnTo>
                  <a:pt x="1186815" y="1077595"/>
                </a:lnTo>
                <a:lnTo>
                  <a:pt x="1459230" y="903605"/>
                </a:lnTo>
                <a:lnTo>
                  <a:pt x="1687830" y="762000"/>
                </a:lnTo>
                <a:lnTo>
                  <a:pt x="1916430" y="620395"/>
                </a:lnTo>
                <a:lnTo>
                  <a:pt x="2253615" y="391795"/>
                </a:lnTo>
                <a:lnTo>
                  <a:pt x="2526030" y="173990"/>
                </a:lnTo>
                <a:lnTo>
                  <a:pt x="2732405" y="0"/>
                </a:lnTo>
                <a:lnTo>
                  <a:pt x="2721610" y="1654175"/>
                </a:lnTo>
                <a:lnTo>
                  <a:pt x="0" y="1665605"/>
                </a:lnTo>
                <a:lnTo>
                  <a:pt x="0" y="1600200"/>
                </a:lnTo>
              </a:path>
            </a:pathLst>
          </a:custGeom>
          <a:solidFill>
            <a:schemeClr val="accent2">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cxnSp>
        <p:nvCxnSpPr>
          <p:cNvPr id="27" name="Прямая со стрелкой 26"/>
          <p:cNvCxnSpPr/>
          <p:nvPr/>
        </p:nvCxnSpPr>
        <p:spPr>
          <a:xfrm>
            <a:off x="2386965" y="3707131"/>
            <a:ext cx="2008823"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Текстовое поле 29"/>
          <p:cNvSpPr txBox="1"/>
          <p:nvPr/>
        </p:nvSpPr>
        <p:spPr>
          <a:xfrm>
            <a:off x="3603784" y="1322071"/>
            <a:ext cx="832485" cy="583565"/>
          </a:xfrm>
          <a:prstGeom prst="rect">
            <a:avLst/>
          </a:prstGeom>
          <a:noFill/>
        </p:spPr>
        <p:txBody>
          <a:bodyPr wrap="square" rtlCol="0">
            <a:spAutoFit/>
          </a:bodyPr>
          <a:lstStyle/>
          <a:p>
            <a:r>
              <a:rPr lang="en-GB" altLang="ru-RU" sz="3200">
                <a:latin typeface="Arial" panose="020B0604020202020204" pitchFamily="34" charset="0"/>
                <a:cs typeface="Arial" panose="020B0604020202020204" pitchFamily="34" charset="0"/>
              </a:rPr>
              <a:t>TI</a:t>
            </a:r>
          </a:p>
        </p:txBody>
      </p:sp>
      <p:sp>
        <p:nvSpPr>
          <p:cNvPr id="32" name="Текстовое поле 31"/>
          <p:cNvSpPr txBox="1"/>
          <p:nvPr/>
        </p:nvSpPr>
        <p:spPr>
          <a:xfrm>
            <a:off x="3603784" y="2112646"/>
            <a:ext cx="832485" cy="583565"/>
          </a:xfrm>
          <a:prstGeom prst="rect">
            <a:avLst/>
          </a:prstGeom>
          <a:noFill/>
        </p:spPr>
        <p:txBody>
          <a:bodyPr wrap="square" rtlCol="0">
            <a:spAutoFit/>
          </a:bodyPr>
          <a:lstStyle/>
          <a:p>
            <a:r>
              <a:rPr lang="en-GB" altLang="ru-RU" sz="3200">
                <a:latin typeface="Arial" panose="020B0604020202020204" pitchFamily="34" charset="0"/>
                <a:cs typeface="Arial" panose="020B0604020202020204" pitchFamily="34" charset="0"/>
              </a:rPr>
              <a:t>BI</a:t>
            </a:r>
          </a:p>
        </p:txBody>
      </p:sp>
      <p:cxnSp>
        <p:nvCxnSpPr>
          <p:cNvPr id="34" name="Прямое соединение 33"/>
          <p:cNvCxnSpPr/>
          <p:nvPr/>
        </p:nvCxnSpPr>
        <p:spPr>
          <a:xfrm>
            <a:off x="2403634" y="2150110"/>
            <a:ext cx="202453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Текстовое поле 34"/>
          <p:cNvSpPr txBox="1"/>
          <p:nvPr/>
        </p:nvSpPr>
        <p:spPr>
          <a:xfrm>
            <a:off x="2522221" y="1751330"/>
            <a:ext cx="1069181"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d_s</a:t>
            </a:r>
          </a:p>
        </p:txBody>
      </p:sp>
      <p:sp>
        <p:nvSpPr>
          <p:cNvPr id="44" name="Текстовое поле 43"/>
          <p:cNvSpPr txBox="1"/>
          <p:nvPr/>
        </p:nvSpPr>
        <p:spPr>
          <a:xfrm>
            <a:off x="4721543" y="2351405"/>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d</a:t>
            </a:r>
            <a:r>
              <a:rPr lang="en-GB" altLang="ru-RU" sz="3600" b="1" baseline="-25000"/>
              <a:t>c</a:t>
            </a:r>
            <a:r>
              <a:rPr lang="en-GB" altLang="ru-RU" sz="3600" b="1"/>
              <a:t> </a:t>
            </a:r>
            <a:r>
              <a:rPr lang="en-GB" altLang="ru-RU" sz="3600" b="1">
                <a:latin typeface="Arial" panose="020B0604020202020204" pitchFamily="34" charset="0"/>
                <a:cs typeface="Arial" panose="020B0604020202020204" pitchFamily="34" charset="0"/>
              </a:rPr>
              <a:t>↑↑</a:t>
            </a:r>
          </a:p>
        </p:txBody>
      </p:sp>
      <p:sp>
        <p:nvSpPr>
          <p:cNvPr id="45" name="Текстовое поле 44"/>
          <p:cNvSpPr txBox="1"/>
          <p:nvPr/>
        </p:nvSpPr>
        <p:spPr>
          <a:xfrm>
            <a:off x="4721543" y="1504950"/>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T </a:t>
            </a:r>
            <a:r>
              <a:rPr lang="en-GB" altLang="ru-RU" sz="3600" b="1">
                <a:latin typeface="Arial" panose="020B0604020202020204" pitchFamily="34" charset="0"/>
                <a:cs typeface="Arial" panose="020B0604020202020204" pitchFamily="34" charset="0"/>
              </a:rPr>
              <a:t>↑↑</a:t>
            </a:r>
          </a:p>
        </p:txBody>
      </p:sp>
      <p:sp>
        <p:nvSpPr>
          <p:cNvPr id="47" name="Текстовое поле 46"/>
          <p:cNvSpPr txBox="1"/>
          <p:nvPr/>
        </p:nvSpPr>
        <p:spPr>
          <a:xfrm>
            <a:off x="6003132" y="1504950"/>
            <a:ext cx="291607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i="1"/>
              <a:t>d</a:t>
            </a:r>
            <a:r>
              <a:rPr lang="en-GB" altLang="ru-RU" sz="3600" b="1" i="1" baseline="-25000"/>
              <a:t>c</a:t>
            </a:r>
            <a:r>
              <a:rPr lang="en-GB" altLang="ru-RU" sz="3600" b="1" i="1"/>
              <a:t>-d</a:t>
            </a:r>
            <a:r>
              <a:rPr lang="en-GB" altLang="ru-RU" sz="3600" b="1" i="1" baseline="-25000"/>
              <a:t>s</a:t>
            </a:r>
            <a:r>
              <a:rPr lang="en-GB" altLang="ru-RU" sz="3600" b="1" i="1"/>
              <a:t>&lt;0</a:t>
            </a:r>
            <a:r>
              <a:rPr lang="en-GB" altLang="ru-RU" sz="3600" b="1"/>
              <a:t> - TI state </a:t>
            </a:r>
            <a:endParaRPr lang="en-GB" altLang="ru-RU" sz="3600" b="1">
              <a:latin typeface="Arial" panose="020B0604020202020204" pitchFamily="34" charset="0"/>
              <a:cs typeface="Arial" panose="020B0604020202020204" pitchFamily="34" charset="0"/>
            </a:endParaRPr>
          </a:p>
        </p:txBody>
      </p:sp>
      <p:sp>
        <p:nvSpPr>
          <p:cNvPr id="48" name="Текстовое поле 47"/>
          <p:cNvSpPr txBox="1"/>
          <p:nvPr/>
        </p:nvSpPr>
        <p:spPr>
          <a:xfrm>
            <a:off x="6003132" y="2310130"/>
            <a:ext cx="2875121"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i="1"/>
              <a:t>d</a:t>
            </a:r>
            <a:r>
              <a:rPr lang="en-GB" altLang="ru-RU" sz="3600" b="1" i="1" baseline="-25000"/>
              <a:t>c</a:t>
            </a:r>
            <a:r>
              <a:rPr lang="en-GB" altLang="ru-RU" sz="3600" b="1" i="1"/>
              <a:t>-d</a:t>
            </a:r>
            <a:r>
              <a:rPr lang="en-GB" altLang="ru-RU" sz="3600" b="1" i="1" baseline="-25000"/>
              <a:t>s</a:t>
            </a:r>
            <a:r>
              <a:rPr lang="en-GB" altLang="ru-RU" sz="3600" b="1" i="1"/>
              <a:t>=0</a:t>
            </a:r>
            <a:r>
              <a:rPr lang="en-GB" altLang="ru-RU" sz="3600" b="1"/>
              <a:t> - Dirac cone</a:t>
            </a:r>
            <a:endParaRPr lang="en-GB" altLang="ru-RU" sz="3600" b="1">
              <a:latin typeface="Arial" panose="020B0604020202020204" pitchFamily="34" charset="0"/>
              <a:cs typeface="Arial" panose="020B0604020202020204" pitchFamily="34" charset="0"/>
            </a:endParaRPr>
          </a:p>
        </p:txBody>
      </p:sp>
      <p:pic>
        <p:nvPicPr>
          <p:cNvPr id="5" name="Picture 13"/>
          <p:cNvPicPr>
            <a:picLocks noChangeAspect="1"/>
          </p:cNvPicPr>
          <p:nvPr/>
        </p:nvPicPr>
        <p:blipFill>
          <a:blip r:embed="rId3" cstate="print"/>
          <a:srcRect l="34839" r="32581"/>
          <a:stretch>
            <a:fillRect/>
          </a:stretch>
        </p:blipFill>
        <p:spPr>
          <a:xfrm>
            <a:off x="6238399" y="3422651"/>
            <a:ext cx="1610201" cy="3347085"/>
          </a:xfrm>
          <a:prstGeom prst="rect">
            <a:avLst/>
          </a:prstGeom>
          <a:noFill/>
          <a:ln w="9525">
            <a:noFill/>
          </a:ln>
        </p:spPr>
      </p:pic>
      <p:sp>
        <p:nvSpPr>
          <p:cNvPr id="10" name="ZoneTexte 47"/>
          <p:cNvSpPr txBox="1"/>
          <p:nvPr/>
        </p:nvSpPr>
        <p:spPr>
          <a:xfrm>
            <a:off x="7937182" y="5719445"/>
            <a:ext cx="749618" cy="521970"/>
          </a:xfrm>
          <a:prstGeom prst="rect">
            <a:avLst/>
          </a:prstGeom>
          <a:noFill/>
          <a:ln w="9525">
            <a:noFill/>
          </a:ln>
        </p:spPr>
        <p:txBody>
          <a:bodyPr wrap="square" anchor="t">
            <a:spAutoFit/>
          </a:bodyPr>
          <a:lstStyle/>
          <a:p>
            <a:r>
              <a:rPr lang="fr-FR" altLang="ru-RU" sz="2800" dirty="0">
                <a:solidFill>
                  <a:srgbClr val="C00000"/>
                </a:solidFill>
                <a:latin typeface="Arial" panose="020B0604020202020204" pitchFamily="34" charset="0"/>
              </a:rPr>
              <a:t>H1</a:t>
            </a:r>
          </a:p>
        </p:txBody>
      </p:sp>
      <p:sp>
        <p:nvSpPr>
          <p:cNvPr id="12" name="ZoneTexte 50"/>
          <p:cNvSpPr txBox="1"/>
          <p:nvPr/>
        </p:nvSpPr>
        <p:spPr>
          <a:xfrm>
            <a:off x="7917181" y="3957955"/>
            <a:ext cx="695801" cy="521970"/>
          </a:xfrm>
          <a:prstGeom prst="rect">
            <a:avLst/>
          </a:prstGeom>
          <a:noFill/>
          <a:ln w="9525">
            <a:noFill/>
          </a:ln>
        </p:spPr>
        <p:txBody>
          <a:bodyPr wrap="square" anchor="t">
            <a:spAutoFit/>
          </a:bodyPr>
          <a:lstStyle/>
          <a:p>
            <a:r>
              <a:rPr lang="fr-FR" altLang="ru-RU" sz="2800" dirty="0">
                <a:solidFill>
                  <a:srgbClr val="002060"/>
                </a:solidFill>
                <a:latin typeface="Arial" panose="020B0604020202020204" pitchFamily="34" charset="0"/>
              </a:rPr>
              <a:t>E1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altLang="ru-RU" sz="4400">
                <a:latin typeface="Yu Gothic Light" panose="020B0300000000000000" charset="-128"/>
                <a:ea typeface="Yu Gothic Light" panose="020B0300000000000000" charset="-128"/>
                <a:cs typeface="Arial" panose="020B0604020202020204" pitchFamily="34" charset="0"/>
              </a:rPr>
              <a:t>Temperature evolution of band structure</a:t>
            </a:r>
          </a:p>
        </p:txBody>
      </p:sp>
      <p:sp>
        <p:nvSpPr>
          <p:cNvPr id="7" name="Прямоугольник 6"/>
          <p:cNvSpPr/>
          <p:nvPr/>
        </p:nvSpPr>
        <p:spPr>
          <a:xfrm>
            <a:off x="-9048" y="1299846"/>
            <a:ext cx="1466374" cy="2800767"/>
          </a:xfrm>
          <a:prstGeom prst="rect">
            <a:avLst/>
          </a:prstGeom>
          <a:noFill/>
          <a:ln>
            <a:noFill/>
          </a:ln>
        </p:spPr>
        <p:txBody>
          <a:bodyPr wrap="square" rtlCol="0" anchor="t">
            <a:spAutoFit/>
          </a:bodyPr>
          <a:lstStyle/>
          <a:p>
            <a:pPr algn="ctr"/>
            <a:r>
              <a:rPr lang="en-GB" altLang="ru-RU" sz="4400" b="1">
                <a:solidFill>
                  <a:schemeClr val="accent1"/>
                </a:solidFill>
                <a:effectLst>
                  <a:outerShdw blurRad="38100" dist="25400" dir="5400000" algn="ctr" rotWithShape="0">
                    <a:srgbClr val="6E747A">
                      <a:alpha val="43000"/>
                    </a:srgbClr>
                  </a:outerShdw>
                </a:effectLst>
              </a:rPr>
              <a:t>In single QW</a:t>
            </a:r>
          </a:p>
        </p:txBody>
      </p:sp>
      <p:pic>
        <p:nvPicPr>
          <p:cNvPr id="3" name="Замещающее содержимое 2"/>
          <p:cNvPicPr>
            <a:picLocks noGrp="1" noChangeAspect="1"/>
          </p:cNvPicPr>
          <p:nvPr>
            <p:ph sz="half" idx="2"/>
          </p:nvPr>
        </p:nvPicPr>
        <p:blipFill>
          <a:blip r:embed="rId2" cstate="print"/>
          <a:srcRect t="16845"/>
          <a:stretch>
            <a:fillRect/>
          </a:stretch>
        </p:blipFill>
        <p:spPr>
          <a:xfrm>
            <a:off x="1551623" y="1174115"/>
            <a:ext cx="3009900" cy="2460625"/>
          </a:xfrm>
          <a:prstGeom prst="rect">
            <a:avLst/>
          </a:prstGeom>
        </p:spPr>
      </p:pic>
      <p:sp>
        <p:nvSpPr>
          <p:cNvPr id="16" name="Полилиния 15"/>
          <p:cNvSpPr/>
          <p:nvPr/>
        </p:nvSpPr>
        <p:spPr>
          <a:xfrm>
            <a:off x="2398395" y="1351915"/>
            <a:ext cx="1820704" cy="1388110"/>
          </a:xfrm>
          <a:custGeom>
            <a:avLst/>
            <a:gdLst>
              <a:gd name="connisteX0" fmla="*/ 48895 w 2427605"/>
              <a:gd name="connsiteY0" fmla="*/ 1388110 h 1388110"/>
              <a:gd name="connisteX1" fmla="*/ 5715 w 2427605"/>
              <a:gd name="connsiteY1" fmla="*/ 1388110 h 1388110"/>
              <a:gd name="connisteX2" fmla="*/ 0 w 2427605"/>
              <a:gd name="connsiteY2" fmla="*/ 1295400 h 1388110"/>
              <a:gd name="connisteX3" fmla="*/ 48895 w 2427605"/>
              <a:gd name="connsiteY3" fmla="*/ 1279525 h 1388110"/>
              <a:gd name="connisteX4" fmla="*/ 54610 w 2427605"/>
              <a:gd name="connsiteY4" fmla="*/ 76200 h 1388110"/>
              <a:gd name="connisteX5" fmla="*/ 2209800 w 2427605"/>
              <a:gd name="connsiteY5" fmla="*/ 76200 h 1388110"/>
              <a:gd name="connisteX6" fmla="*/ 2345690 w 2427605"/>
              <a:gd name="connsiteY6" fmla="*/ 0 h 1388110"/>
              <a:gd name="connisteX7" fmla="*/ 2427605 w 2427605"/>
              <a:gd name="connsiteY7" fmla="*/ 0 h 1388110"/>
              <a:gd name="connisteX8" fmla="*/ 1818005 w 2427605"/>
              <a:gd name="connsiteY8" fmla="*/ 555625 h 1388110"/>
              <a:gd name="connisteX9" fmla="*/ 446405 w 2427605"/>
              <a:gd name="connsiteY9" fmla="*/ 1311910 h 1388110"/>
              <a:gd name="connisteX10" fmla="*/ 48895 w 2427605"/>
              <a:gd name="connsiteY10" fmla="*/ 1388110 h 13881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2427605" h="1388110">
                <a:moveTo>
                  <a:pt x="48895" y="1388110"/>
                </a:moveTo>
                <a:lnTo>
                  <a:pt x="5715" y="1388110"/>
                </a:lnTo>
                <a:lnTo>
                  <a:pt x="0" y="1295400"/>
                </a:lnTo>
                <a:lnTo>
                  <a:pt x="48895" y="1279525"/>
                </a:lnTo>
                <a:lnTo>
                  <a:pt x="54610" y="76200"/>
                </a:lnTo>
                <a:lnTo>
                  <a:pt x="2209800" y="76200"/>
                </a:lnTo>
                <a:lnTo>
                  <a:pt x="2345690" y="0"/>
                </a:lnTo>
                <a:lnTo>
                  <a:pt x="2427605" y="0"/>
                </a:lnTo>
                <a:lnTo>
                  <a:pt x="1818005" y="555625"/>
                </a:lnTo>
                <a:lnTo>
                  <a:pt x="446405" y="1311910"/>
                </a:lnTo>
                <a:lnTo>
                  <a:pt x="48895" y="1388110"/>
                </a:ln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ltLang="en-US"/>
          </a:p>
        </p:txBody>
      </p:sp>
      <p:sp>
        <p:nvSpPr>
          <p:cNvPr id="17" name="Полилиния 16"/>
          <p:cNvSpPr/>
          <p:nvPr/>
        </p:nvSpPr>
        <p:spPr>
          <a:xfrm>
            <a:off x="2386965" y="1322070"/>
            <a:ext cx="2049304" cy="1633220"/>
          </a:xfrm>
          <a:custGeom>
            <a:avLst/>
            <a:gdLst>
              <a:gd name="connisteX0" fmla="*/ 0 w 2732405"/>
              <a:gd name="connsiteY0" fmla="*/ 1633220 h 1633220"/>
              <a:gd name="connisteX1" fmla="*/ 11430 w 2732405"/>
              <a:gd name="connsiteY1" fmla="*/ 10795 h 1633220"/>
              <a:gd name="connisteX2" fmla="*/ 2732405 w 2732405"/>
              <a:gd name="connsiteY2" fmla="*/ 0 h 1633220"/>
              <a:gd name="connisteX3" fmla="*/ 2732405 w 2732405"/>
              <a:gd name="connsiteY3" fmla="*/ 65405 h 1633220"/>
              <a:gd name="connisteX4" fmla="*/ 2503805 w 2732405"/>
              <a:gd name="connsiteY4" fmla="*/ 217805 h 1633220"/>
              <a:gd name="connisteX5" fmla="*/ 2329815 w 2732405"/>
              <a:gd name="connsiteY5" fmla="*/ 370205 h 1633220"/>
              <a:gd name="connisteX6" fmla="*/ 2188210 w 2732405"/>
              <a:gd name="connsiteY6" fmla="*/ 467995 h 1633220"/>
              <a:gd name="connisteX7" fmla="*/ 1970405 w 2732405"/>
              <a:gd name="connsiteY7" fmla="*/ 598805 h 1633220"/>
              <a:gd name="connisteX8" fmla="*/ 1676400 w 2732405"/>
              <a:gd name="connsiteY8" fmla="*/ 805815 h 1633220"/>
              <a:gd name="connisteX9" fmla="*/ 1317625 w 2732405"/>
              <a:gd name="connsiteY9" fmla="*/ 1034415 h 1633220"/>
              <a:gd name="connisteX10" fmla="*/ 784225 w 2732405"/>
              <a:gd name="connsiteY10" fmla="*/ 1316990 h 1633220"/>
              <a:gd name="connisteX11" fmla="*/ 370205 w 2732405"/>
              <a:gd name="connsiteY11" fmla="*/ 1502410 h 1633220"/>
              <a:gd name="connisteX12" fmla="*/ 0 w 2732405"/>
              <a:gd name="connsiteY12" fmla="*/ 1633220 h 16332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732405" h="1633220">
                <a:moveTo>
                  <a:pt x="0" y="1633220"/>
                </a:moveTo>
                <a:lnTo>
                  <a:pt x="11430" y="10795"/>
                </a:lnTo>
                <a:lnTo>
                  <a:pt x="2732405" y="0"/>
                </a:lnTo>
                <a:lnTo>
                  <a:pt x="2732405" y="65405"/>
                </a:lnTo>
                <a:lnTo>
                  <a:pt x="2503805" y="217805"/>
                </a:lnTo>
                <a:lnTo>
                  <a:pt x="2329815" y="370205"/>
                </a:lnTo>
                <a:lnTo>
                  <a:pt x="2188210" y="467995"/>
                </a:lnTo>
                <a:lnTo>
                  <a:pt x="1970405" y="598805"/>
                </a:lnTo>
                <a:lnTo>
                  <a:pt x="1676400" y="805815"/>
                </a:lnTo>
                <a:lnTo>
                  <a:pt x="1317625" y="1034415"/>
                </a:lnTo>
                <a:lnTo>
                  <a:pt x="784225" y="1316990"/>
                </a:lnTo>
                <a:lnTo>
                  <a:pt x="370205" y="1502410"/>
                </a:lnTo>
                <a:lnTo>
                  <a:pt x="0" y="1633220"/>
                </a:ln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ru-RU"/>
          </a:p>
        </p:txBody>
      </p:sp>
      <p:sp>
        <p:nvSpPr>
          <p:cNvPr id="19" name="Полилиния 18"/>
          <p:cNvSpPr/>
          <p:nvPr/>
        </p:nvSpPr>
        <p:spPr>
          <a:xfrm>
            <a:off x="2386965" y="1365885"/>
            <a:ext cx="2049304" cy="1697990"/>
          </a:xfrm>
          <a:custGeom>
            <a:avLst/>
            <a:gdLst>
              <a:gd name="connisteX0" fmla="*/ 11430 w 2732405"/>
              <a:gd name="connsiteY0" fmla="*/ 1697990 h 1697990"/>
              <a:gd name="connisteX1" fmla="*/ 0 w 2732405"/>
              <a:gd name="connsiteY1" fmla="*/ 1621790 h 1697990"/>
              <a:gd name="connisteX2" fmla="*/ 11430 w 2732405"/>
              <a:gd name="connsiteY2" fmla="*/ 1577975 h 1697990"/>
              <a:gd name="connisteX3" fmla="*/ 304800 w 2732405"/>
              <a:gd name="connsiteY3" fmla="*/ 1501775 h 1697990"/>
              <a:gd name="connisteX4" fmla="*/ 708025 w 2732405"/>
              <a:gd name="connsiteY4" fmla="*/ 1349375 h 1697990"/>
              <a:gd name="connisteX5" fmla="*/ 958215 w 2732405"/>
              <a:gd name="connsiteY5" fmla="*/ 1186180 h 1697990"/>
              <a:gd name="connisteX6" fmla="*/ 1186815 w 2732405"/>
              <a:gd name="connsiteY6" fmla="*/ 1077595 h 1697990"/>
              <a:gd name="connisteX7" fmla="*/ 1459230 w 2732405"/>
              <a:gd name="connsiteY7" fmla="*/ 903605 h 1697990"/>
              <a:gd name="connisteX8" fmla="*/ 1687830 w 2732405"/>
              <a:gd name="connsiteY8" fmla="*/ 762000 h 1697990"/>
              <a:gd name="connisteX9" fmla="*/ 1916430 w 2732405"/>
              <a:gd name="connsiteY9" fmla="*/ 620395 h 1697990"/>
              <a:gd name="connisteX10" fmla="*/ 2253615 w 2732405"/>
              <a:gd name="connsiteY10" fmla="*/ 391795 h 1697990"/>
              <a:gd name="connisteX11" fmla="*/ 2526030 w 2732405"/>
              <a:gd name="connsiteY11" fmla="*/ 173990 h 1697990"/>
              <a:gd name="connisteX12" fmla="*/ 2732405 w 2732405"/>
              <a:gd name="connsiteY12" fmla="*/ 0 h 1697990"/>
              <a:gd name="connisteX13" fmla="*/ 2721610 w 2732405"/>
              <a:gd name="connsiteY13" fmla="*/ 1654175 h 1697990"/>
              <a:gd name="connisteX14" fmla="*/ 0 w 2732405"/>
              <a:gd name="connsiteY14" fmla="*/ 1665605 h 1697990"/>
              <a:gd name="connisteX15" fmla="*/ 0 w 2732405"/>
              <a:gd name="connsiteY15" fmla="*/ 1600200 h 16979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Lst>
            <a:rect l="l" t="t" r="r" b="b"/>
            <a:pathLst>
              <a:path w="2732405" h="1697990">
                <a:moveTo>
                  <a:pt x="11430" y="1697990"/>
                </a:moveTo>
                <a:lnTo>
                  <a:pt x="0" y="1621790"/>
                </a:lnTo>
                <a:lnTo>
                  <a:pt x="11430" y="1577975"/>
                </a:lnTo>
                <a:lnTo>
                  <a:pt x="304800" y="1501775"/>
                </a:lnTo>
                <a:lnTo>
                  <a:pt x="708025" y="1349375"/>
                </a:lnTo>
                <a:lnTo>
                  <a:pt x="958215" y="1186180"/>
                </a:lnTo>
                <a:lnTo>
                  <a:pt x="1186815" y="1077595"/>
                </a:lnTo>
                <a:lnTo>
                  <a:pt x="1459230" y="903605"/>
                </a:lnTo>
                <a:lnTo>
                  <a:pt x="1687830" y="762000"/>
                </a:lnTo>
                <a:lnTo>
                  <a:pt x="1916430" y="620395"/>
                </a:lnTo>
                <a:lnTo>
                  <a:pt x="2253615" y="391795"/>
                </a:lnTo>
                <a:lnTo>
                  <a:pt x="2526030" y="173990"/>
                </a:lnTo>
                <a:lnTo>
                  <a:pt x="2732405" y="0"/>
                </a:lnTo>
                <a:lnTo>
                  <a:pt x="2721610" y="1654175"/>
                </a:lnTo>
                <a:lnTo>
                  <a:pt x="0" y="1665605"/>
                </a:lnTo>
                <a:lnTo>
                  <a:pt x="0" y="1600200"/>
                </a:lnTo>
              </a:path>
            </a:pathLst>
          </a:custGeom>
          <a:solidFill>
            <a:schemeClr val="accent2">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cxnSp>
        <p:nvCxnSpPr>
          <p:cNvPr id="27" name="Прямая со стрелкой 26"/>
          <p:cNvCxnSpPr/>
          <p:nvPr/>
        </p:nvCxnSpPr>
        <p:spPr>
          <a:xfrm>
            <a:off x="2386965" y="3707131"/>
            <a:ext cx="2008823"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Текстовое поле 29"/>
          <p:cNvSpPr txBox="1"/>
          <p:nvPr/>
        </p:nvSpPr>
        <p:spPr>
          <a:xfrm>
            <a:off x="3603784" y="1322071"/>
            <a:ext cx="832485" cy="583565"/>
          </a:xfrm>
          <a:prstGeom prst="rect">
            <a:avLst/>
          </a:prstGeom>
          <a:noFill/>
        </p:spPr>
        <p:txBody>
          <a:bodyPr wrap="square" rtlCol="0">
            <a:spAutoFit/>
          </a:bodyPr>
          <a:lstStyle/>
          <a:p>
            <a:r>
              <a:rPr lang="en-GB" altLang="ru-RU" sz="3200">
                <a:latin typeface="Arial" panose="020B0604020202020204" pitchFamily="34" charset="0"/>
                <a:cs typeface="Arial" panose="020B0604020202020204" pitchFamily="34" charset="0"/>
              </a:rPr>
              <a:t>TI</a:t>
            </a:r>
          </a:p>
        </p:txBody>
      </p:sp>
      <p:sp>
        <p:nvSpPr>
          <p:cNvPr id="32" name="Текстовое поле 31"/>
          <p:cNvSpPr txBox="1"/>
          <p:nvPr/>
        </p:nvSpPr>
        <p:spPr>
          <a:xfrm>
            <a:off x="3603784" y="2112646"/>
            <a:ext cx="832485" cy="583565"/>
          </a:xfrm>
          <a:prstGeom prst="rect">
            <a:avLst/>
          </a:prstGeom>
          <a:noFill/>
        </p:spPr>
        <p:txBody>
          <a:bodyPr wrap="square" rtlCol="0">
            <a:spAutoFit/>
          </a:bodyPr>
          <a:lstStyle/>
          <a:p>
            <a:r>
              <a:rPr lang="en-GB" altLang="ru-RU" sz="3200">
                <a:latin typeface="Arial" panose="020B0604020202020204" pitchFamily="34" charset="0"/>
                <a:cs typeface="Arial" panose="020B0604020202020204" pitchFamily="34" charset="0"/>
              </a:rPr>
              <a:t>BI</a:t>
            </a:r>
          </a:p>
        </p:txBody>
      </p:sp>
      <p:cxnSp>
        <p:nvCxnSpPr>
          <p:cNvPr id="34" name="Прямое соединение 33"/>
          <p:cNvCxnSpPr/>
          <p:nvPr/>
        </p:nvCxnSpPr>
        <p:spPr>
          <a:xfrm>
            <a:off x="2403634" y="2150110"/>
            <a:ext cx="202453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Текстовое поле 34"/>
          <p:cNvSpPr txBox="1"/>
          <p:nvPr/>
        </p:nvSpPr>
        <p:spPr>
          <a:xfrm>
            <a:off x="2522221" y="1751330"/>
            <a:ext cx="1069181"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d_s</a:t>
            </a:r>
          </a:p>
        </p:txBody>
      </p:sp>
      <p:sp>
        <p:nvSpPr>
          <p:cNvPr id="44" name="Текстовое поле 43"/>
          <p:cNvSpPr txBox="1"/>
          <p:nvPr/>
        </p:nvSpPr>
        <p:spPr>
          <a:xfrm>
            <a:off x="4721543" y="2351405"/>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d</a:t>
            </a:r>
            <a:r>
              <a:rPr lang="en-GB" altLang="ru-RU" sz="3600" b="1" baseline="-25000"/>
              <a:t>c</a:t>
            </a:r>
            <a:r>
              <a:rPr lang="en-GB" altLang="ru-RU" sz="3600" b="1"/>
              <a:t> </a:t>
            </a:r>
            <a:r>
              <a:rPr lang="en-GB" altLang="ru-RU" sz="3600" b="1">
                <a:latin typeface="Arial" panose="020B0604020202020204" pitchFamily="34" charset="0"/>
                <a:cs typeface="Arial" panose="020B0604020202020204" pitchFamily="34" charset="0"/>
              </a:rPr>
              <a:t>↑↑</a:t>
            </a:r>
          </a:p>
        </p:txBody>
      </p:sp>
      <p:sp>
        <p:nvSpPr>
          <p:cNvPr id="45" name="Текстовое поле 44"/>
          <p:cNvSpPr txBox="1"/>
          <p:nvPr/>
        </p:nvSpPr>
        <p:spPr>
          <a:xfrm>
            <a:off x="4721543" y="1504950"/>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T </a:t>
            </a:r>
            <a:r>
              <a:rPr lang="en-GB" altLang="ru-RU" sz="3600" b="1">
                <a:latin typeface="Arial" panose="020B0604020202020204" pitchFamily="34" charset="0"/>
                <a:cs typeface="Arial" panose="020B0604020202020204" pitchFamily="34" charset="0"/>
              </a:rPr>
              <a:t>↑↑</a:t>
            </a:r>
          </a:p>
        </p:txBody>
      </p:sp>
      <p:sp>
        <p:nvSpPr>
          <p:cNvPr id="46" name="Текстовое поле 45"/>
          <p:cNvSpPr txBox="1"/>
          <p:nvPr/>
        </p:nvSpPr>
        <p:spPr>
          <a:xfrm>
            <a:off x="6023611" y="1504950"/>
            <a:ext cx="2875121"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i="1"/>
              <a:t>d</a:t>
            </a:r>
            <a:r>
              <a:rPr lang="en-GB" altLang="ru-RU" sz="3600" b="1" i="1" baseline="-25000"/>
              <a:t>c</a:t>
            </a:r>
            <a:r>
              <a:rPr lang="en-GB" altLang="ru-RU" sz="3600" b="1" i="1"/>
              <a:t>-d</a:t>
            </a:r>
            <a:r>
              <a:rPr lang="en-GB" altLang="ru-RU" sz="3600" b="1" i="1" baseline="-25000"/>
              <a:t>s</a:t>
            </a:r>
            <a:r>
              <a:rPr lang="en-GB" altLang="ru-RU" sz="3600" b="1" i="1"/>
              <a:t>&lt;0</a:t>
            </a:r>
            <a:r>
              <a:rPr lang="en-GB" altLang="ru-RU" sz="3600" b="1"/>
              <a:t> - TI state </a:t>
            </a:r>
            <a:endParaRPr lang="en-GB" altLang="ru-RU" sz="3600" b="1">
              <a:latin typeface="Arial" panose="020B0604020202020204" pitchFamily="34" charset="0"/>
              <a:cs typeface="Arial" panose="020B0604020202020204" pitchFamily="34" charset="0"/>
            </a:endParaRPr>
          </a:p>
        </p:txBody>
      </p:sp>
      <p:sp>
        <p:nvSpPr>
          <p:cNvPr id="47" name="Текстовое поле 46"/>
          <p:cNvSpPr txBox="1"/>
          <p:nvPr/>
        </p:nvSpPr>
        <p:spPr>
          <a:xfrm>
            <a:off x="6003132" y="3106420"/>
            <a:ext cx="291607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i="1"/>
              <a:t>d</a:t>
            </a:r>
            <a:r>
              <a:rPr lang="en-GB" altLang="ru-RU" sz="3600" b="1" i="1" baseline="-25000"/>
              <a:t>c</a:t>
            </a:r>
            <a:r>
              <a:rPr lang="en-GB" altLang="ru-RU" sz="3600" b="1" i="1"/>
              <a:t>-d</a:t>
            </a:r>
            <a:r>
              <a:rPr lang="en-GB" altLang="ru-RU" sz="3600" b="1" i="1" baseline="-25000"/>
              <a:t>s</a:t>
            </a:r>
            <a:r>
              <a:rPr lang="en-GB" altLang="ru-RU" sz="3600" b="1" i="1"/>
              <a:t>&gt;0</a:t>
            </a:r>
            <a:r>
              <a:rPr lang="en-GB" altLang="ru-RU" sz="3600" b="1"/>
              <a:t> - BI state </a:t>
            </a:r>
            <a:endParaRPr lang="en-GB" altLang="ru-RU" sz="3600" b="1">
              <a:latin typeface="Arial" panose="020B0604020202020204" pitchFamily="34" charset="0"/>
              <a:cs typeface="Arial" panose="020B0604020202020204" pitchFamily="34" charset="0"/>
            </a:endParaRPr>
          </a:p>
        </p:txBody>
      </p:sp>
      <p:sp>
        <p:nvSpPr>
          <p:cNvPr id="48" name="Текстовое поле 47"/>
          <p:cNvSpPr txBox="1"/>
          <p:nvPr/>
        </p:nvSpPr>
        <p:spPr>
          <a:xfrm>
            <a:off x="6003132" y="2310130"/>
            <a:ext cx="2875121"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i="1"/>
              <a:t>d</a:t>
            </a:r>
            <a:r>
              <a:rPr lang="en-GB" altLang="ru-RU" sz="3600" b="1" i="1" baseline="-25000"/>
              <a:t>c</a:t>
            </a:r>
            <a:r>
              <a:rPr lang="en-GB" altLang="ru-RU" sz="3600" b="1" i="1"/>
              <a:t>-d</a:t>
            </a:r>
            <a:r>
              <a:rPr lang="en-GB" altLang="ru-RU" sz="3600" b="1" i="1" baseline="-25000"/>
              <a:t>s</a:t>
            </a:r>
            <a:r>
              <a:rPr lang="en-GB" altLang="ru-RU" sz="3600" b="1" i="1"/>
              <a:t>=0</a:t>
            </a:r>
            <a:r>
              <a:rPr lang="en-GB" altLang="ru-RU" sz="3600" b="1"/>
              <a:t> - Dirac cone</a:t>
            </a:r>
            <a:endParaRPr lang="en-GB" altLang="ru-RU" sz="3600" b="1">
              <a:latin typeface="Arial" panose="020B0604020202020204" pitchFamily="34" charset="0"/>
              <a:cs typeface="Arial" panose="020B0604020202020204" pitchFamily="34" charset="0"/>
            </a:endParaRPr>
          </a:p>
        </p:txBody>
      </p:sp>
      <p:pic>
        <p:nvPicPr>
          <p:cNvPr id="6" name="Picture 14"/>
          <p:cNvPicPr>
            <a:picLocks noChangeAspect="1"/>
          </p:cNvPicPr>
          <p:nvPr/>
        </p:nvPicPr>
        <p:blipFill>
          <a:blip r:embed="rId3" cstate="print"/>
          <a:srcRect r="67938"/>
          <a:stretch>
            <a:fillRect/>
          </a:stretch>
        </p:blipFill>
        <p:spPr>
          <a:xfrm>
            <a:off x="6709886" y="3826510"/>
            <a:ext cx="1413034" cy="2984500"/>
          </a:xfrm>
          <a:prstGeom prst="rect">
            <a:avLst/>
          </a:prstGeom>
          <a:noFill/>
          <a:ln w="9525">
            <a:noFill/>
          </a:ln>
        </p:spPr>
      </p:pic>
      <p:sp>
        <p:nvSpPr>
          <p:cNvPr id="11" name="ZoneTexte 48"/>
          <p:cNvSpPr txBox="1"/>
          <p:nvPr/>
        </p:nvSpPr>
        <p:spPr>
          <a:xfrm>
            <a:off x="7986237" y="5757545"/>
            <a:ext cx="892016" cy="521970"/>
          </a:xfrm>
          <a:prstGeom prst="rect">
            <a:avLst/>
          </a:prstGeom>
          <a:noFill/>
          <a:ln w="9525">
            <a:noFill/>
          </a:ln>
        </p:spPr>
        <p:txBody>
          <a:bodyPr wrap="square" anchor="t">
            <a:spAutoFit/>
          </a:bodyPr>
          <a:lstStyle/>
          <a:p>
            <a:r>
              <a:rPr lang="fr-FR" altLang="ru-RU" sz="2800" dirty="0">
                <a:solidFill>
                  <a:srgbClr val="C00000"/>
                </a:solidFill>
                <a:latin typeface="Arial" panose="020B0604020202020204" pitchFamily="34" charset="0"/>
              </a:rPr>
              <a:t>H1</a:t>
            </a:r>
          </a:p>
        </p:txBody>
      </p:sp>
      <p:sp>
        <p:nvSpPr>
          <p:cNvPr id="18" name="ZoneTexte 50"/>
          <p:cNvSpPr txBox="1"/>
          <p:nvPr/>
        </p:nvSpPr>
        <p:spPr>
          <a:xfrm>
            <a:off x="7285197" y="4622165"/>
            <a:ext cx="701516" cy="368300"/>
          </a:xfrm>
          <a:prstGeom prst="rect">
            <a:avLst/>
          </a:prstGeom>
          <a:noFill/>
          <a:ln w="9525">
            <a:noFill/>
          </a:ln>
        </p:spPr>
        <p:txBody>
          <a:bodyPr wrap="square" anchor="t">
            <a:spAutoFit/>
          </a:bodyPr>
          <a:lstStyle/>
          <a:p>
            <a:r>
              <a:rPr lang="fr-FR" altLang="ru-RU" dirty="0">
                <a:solidFill>
                  <a:srgbClr val="002060"/>
                </a:solidFill>
                <a:latin typeface="Arial" panose="020B0604020202020204" pitchFamily="34" charset="0"/>
              </a:rPr>
              <a:t>E1</a:t>
            </a:r>
          </a:p>
        </p:txBody>
      </p:sp>
      <p:sp>
        <p:nvSpPr>
          <p:cNvPr id="20" name="ZoneTexte 50"/>
          <p:cNvSpPr txBox="1"/>
          <p:nvPr/>
        </p:nvSpPr>
        <p:spPr>
          <a:xfrm>
            <a:off x="7986236" y="4468495"/>
            <a:ext cx="699135" cy="521970"/>
          </a:xfrm>
          <a:prstGeom prst="rect">
            <a:avLst/>
          </a:prstGeom>
          <a:noFill/>
          <a:ln w="9525">
            <a:noFill/>
          </a:ln>
        </p:spPr>
        <p:txBody>
          <a:bodyPr wrap="square" anchor="t">
            <a:spAutoFit/>
          </a:bodyPr>
          <a:lstStyle/>
          <a:p>
            <a:r>
              <a:rPr lang="fr-FR" altLang="ru-RU" sz="2800" dirty="0">
                <a:solidFill>
                  <a:srgbClr val="002060"/>
                </a:solidFill>
                <a:latin typeface="Arial" panose="020B0604020202020204" pitchFamily="34" charset="0"/>
              </a:rPr>
              <a:t>E1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altLang="ru-RU" sz="4400">
                <a:latin typeface="Yu Gothic Light" panose="020B0300000000000000" charset="-128"/>
                <a:ea typeface="Yu Gothic Light" panose="020B0300000000000000" charset="-128"/>
                <a:cs typeface="Arial" panose="020B0604020202020204" pitchFamily="34" charset="0"/>
              </a:rPr>
              <a:t>Temperature evolution of band structure</a:t>
            </a:r>
          </a:p>
        </p:txBody>
      </p:sp>
      <p:sp>
        <p:nvSpPr>
          <p:cNvPr id="7" name="Прямоугольник 6"/>
          <p:cNvSpPr/>
          <p:nvPr/>
        </p:nvSpPr>
        <p:spPr>
          <a:xfrm>
            <a:off x="-9048" y="1299846"/>
            <a:ext cx="1466374" cy="2800767"/>
          </a:xfrm>
          <a:prstGeom prst="rect">
            <a:avLst/>
          </a:prstGeom>
          <a:noFill/>
          <a:ln>
            <a:noFill/>
          </a:ln>
        </p:spPr>
        <p:txBody>
          <a:bodyPr wrap="square" rtlCol="0" anchor="t">
            <a:spAutoFit/>
          </a:bodyPr>
          <a:lstStyle/>
          <a:p>
            <a:pPr algn="ctr"/>
            <a:r>
              <a:rPr lang="en-GB" altLang="ru-RU" sz="4400" b="1">
                <a:solidFill>
                  <a:schemeClr val="accent1"/>
                </a:solidFill>
                <a:effectLst>
                  <a:outerShdw blurRad="38100" dist="25400" dir="5400000" algn="ctr" rotWithShape="0">
                    <a:srgbClr val="6E747A">
                      <a:alpha val="43000"/>
                    </a:srgbClr>
                  </a:outerShdw>
                </a:effectLst>
              </a:rPr>
              <a:t>In single QW</a:t>
            </a:r>
          </a:p>
        </p:txBody>
      </p:sp>
      <p:pic>
        <p:nvPicPr>
          <p:cNvPr id="3" name="Замещающее содержимое 2"/>
          <p:cNvPicPr>
            <a:picLocks noGrp="1" noChangeAspect="1"/>
          </p:cNvPicPr>
          <p:nvPr>
            <p:ph sz="half" idx="2"/>
          </p:nvPr>
        </p:nvPicPr>
        <p:blipFill>
          <a:blip r:embed="rId2" cstate="print"/>
          <a:srcRect t="16845"/>
          <a:stretch>
            <a:fillRect/>
          </a:stretch>
        </p:blipFill>
        <p:spPr>
          <a:xfrm>
            <a:off x="1551623" y="1174115"/>
            <a:ext cx="3009900" cy="2460625"/>
          </a:xfrm>
          <a:prstGeom prst="rect">
            <a:avLst/>
          </a:prstGeom>
        </p:spPr>
      </p:pic>
      <p:sp>
        <p:nvSpPr>
          <p:cNvPr id="16" name="Полилиния 15"/>
          <p:cNvSpPr/>
          <p:nvPr/>
        </p:nvSpPr>
        <p:spPr>
          <a:xfrm>
            <a:off x="2398395" y="1351915"/>
            <a:ext cx="1820704" cy="1388110"/>
          </a:xfrm>
          <a:custGeom>
            <a:avLst/>
            <a:gdLst>
              <a:gd name="connisteX0" fmla="*/ 48895 w 2427605"/>
              <a:gd name="connsiteY0" fmla="*/ 1388110 h 1388110"/>
              <a:gd name="connisteX1" fmla="*/ 5715 w 2427605"/>
              <a:gd name="connsiteY1" fmla="*/ 1388110 h 1388110"/>
              <a:gd name="connisteX2" fmla="*/ 0 w 2427605"/>
              <a:gd name="connsiteY2" fmla="*/ 1295400 h 1388110"/>
              <a:gd name="connisteX3" fmla="*/ 48895 w 2427605"/>
              <a:gd name="connsiteY3" fmla="*/ 1279525 h 1388110"/>
              <a:gd name="connisteX4" fmla="*/ 54610 w 2427605"/>
              <a:gd name="connsiteY4" fmla="*/ 76200 h 1388110"/>
              <a:gd name="connisteX5" fmla="*/ 2209800 w 2427605"/>
              <a:gd name="connsiteY5" fmla="*/ 76200 h 1388110"/>
              <a:gd name="connisteX6" fmla="*/ 2345690 w 2427605"/>
              <a:gd name="connsiteY6" fmla="*/ 0 h 1388110"/>
              <a:gd name="connisteX7" fmla="*/ 2427605 w 2427605"/>
              <a:gd name="connsiteY7" fmla="*/ 0 h 1388110"/>
              <a:gd name="connisteX8" fmla="*/ 1818005 w 2427605"/>
              <a:gd name="connsiteY8" fmla="*/ 555625 h 1388110"/>
              <a:gd name="connisteX9" fmla="*/ 446405 w 2427605"/>
              <a:gd name="connsiteY9" fmla="*/ 1311910 h 1388110"/>
              <a:gd name="connisteX10" fmla="*/ 48895 w 2427605"/>
              <a:gd name="connsiteY10" fmla="*/ 1388110 h 13881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2427605" h="1388110">
                <a:moveTo>
                  <a:pt x="48895" y="1388110"/>
                </a:moveTo>
                <a:lnTo>
                  <a:pt x="5715" y="1388110"/>
                </a:lnTo>
                <a:lnTo>
                  <a:pt x="0" y="1295400"/>
                </a:lnTo>
                <a:lnTo>
                  <a:pt x="48895" y="1279525"/>
                </a:lnTo>
                <a:lnTo>
                  <a:pt x="54610" y="76200"/>
                </a:lnTo>
                <a:lnTo>
                  <a:pt x="2209800" y="76200"/>
                </a:lnTo>
                <a:lnTo>
                  <a:pt x="2345690" y="0"/>
                </a:lnTo>
                <a:lnTo>
                  <a:pt x="2427605" y="0"/>
                </a:lnTo>
                <a:lnTo>
                  <a:pt x="1818005" y="555625"/>
                </a:lnTo>
                <a:lnTo>
                  <a:pt x="446405" y="1311910"/>
                </a:lnTo>
                <a:lnTo>
                  <a:pt x="48895" y="1388110"/>
                </a:ln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ltLang="en-US"/>
          </a:p>
        </p:txBody>
      </p:sp>
      <p:sp>
        <p:nvSpPr>
          <p:cNvPr id="17" name="Полилиния 16"/>
          <p:cNvSpPr/>
          <p:nvPr/>
        </p:nvSpPr>
        <p:spPr>
          <a:xfrm>
            <a:off x="2386965" y="1322070"/>
            <a:ext cx="2049304" cy="1633220"/>
          </a:xfrm>
          <a:custGeom>
            <a:avLst/>
            <a:gdLst>
              <a:gd name="connisteX0" fmla="*/ 0 w 2732405"/>
              <a:gd name="connsiteY0" fmla="*/ 1633220 h 1633220"/>
              <a:gd name="connisteX1" fmla="*/ 11430 w 2732405"/>
              <a:gd name="connsiteY1" fmla="*/ 10795 h 1633220"/>
              <a:gd name="connisteX2" fmla="*/ 2732405 w 2732405"/>
              <a:gd name="connsiteY2" fmla="*/ 0 h 1633220"/>
              <a:gd name="connisteX3" fmla="*/ 2732405 w 2732405"/>
              <a:gd name="connsiteY3" fmla="*/ 65405 h 1633220"/>
              <a:gd name="connisteX4" fmla="*/ 2503805 w 2732405"/>
              <a:gd name="connsiteY4" fmla="*/ 217805 h 1633220"/>
              <a:gd name="connisteX5" fmla="*/ 2329815 w 2732405"/>
              <a:gd name="connsiteY5" fmla="*/ 370205 h 1633220"/>
              <a:gd name="connisteX6" fmla="*/ 2188210 w 2732405"/>
              <a:gd name="connsiteY6" fmla="*/ 467995 h 1633220"/>
              <a:gd name="connisteX7" fmla="*/ 1970405 w 2732405"/>
              <a:gd name="connsiteY7" fmla="*/ 598805 h 1633220"/>
              <a:gd name="connisteX8" fmla="*/ 1676400 w 2732405"/>
              <a:gd name="connsiteY8" fmla="*/ 805815 h 1633220"/>
              <a:gd name="connisteX9" fmla="*/ 1317625 w 2732405"/>
              <a:gd name="connsiteY9" fmla="*/ 1034415 h 1633220"/>
              <a:gd name="connisteX10" fmla="*/ 784225 w 2732405"/>
              <a:gd name="connsiteY10" fmla="*/ 1316990 h 1633220"/>
              <a:gd name="connisteX11" fmla="*/ 370205 w 2732405"/>
              <a:gd name="connsiteY11" fmla="*/ 1502410 h 1633220"/>
              <a:gd name="connisteX12" fmla="*/ 0 w 2732405"/>
              <a:gd name="connsiteY12" fmla="*/ 1633220 h 16332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732405" h="1633220">
                <a:moveTo>
                  <a:pt x="0" y="1633220"/>
                </a:moveTo>
                <a:lnTo>
                  <a:pt x="11430" y="10795"/>
                </a:lnTo>
                <a:lnTo>
                  <a:pt x="2732405" y="0"/>
                </a:lnTo>
                <a:lnTo>
                  <a:pt x="2732405" y="65405"/>
                </a:lnTo>
                <a:lnTo>
                  <a:pt x="2503805" y="217805"/>
                </a:lnTo>
                <a:lnTo>
                  <a:pt x="2329815" y="370205"/>
                </a:lnTo>
                <a:lnTo>
                  <a:pt x="2188210" y="467995"/>
                </a:lnTo>
                <a:lnTo>
                  <a:pt x="1970405" y="598805"/>
                </a:lnTo>
                <a:lnTo>
                  <a:pt x="1676400" y="805815"/>
                </a:lnTo>
                <a:lnTo>
                  <a:pt x="1317625" y="1034415"/>
                </a:lnTo>
                <a:lnTo>
                  <a:pt x="784225" y="1316990"/>
                </a:lnTo>
                <a:lnTo>
                  <a:pt x="370205" y="1502410"/>
                </a:lnTo>
                <a:lnTo>
                  <a:pt x="0" y="1633220"/>
                </a:ln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ru-RU"/>
          </a:p>
        </p:txBody>
      </p:sp>
      <p:sp>
        <p:nvSpPr>
          <p:cNvPr id="19" name="Полилиния 18"/>
          <p:cNvSpPr/>
          <p:nvPr/>
        </p:nvSpPr>
        <p:spPr>
          <a:xfrm>
            <a:off x="2386965" y="1365885"/>
            <a:ext cx="2049304" cy="1697990"/>
          </a:xfrm>
          <a:custGeom>
            <a:avLst/>
            <a:gdLst>
              <a:gd name="connisteX0" fmla="*/ 11430 w 2732405"/>
              <a:gd name="connsiteY0" fmla="*/ 1697990 h 1697990"/>
              <a:gd name="connisteX1" fmla="*/ 0 w 2732405"/>
              <a:gd name="connsiteY1" fmla="*/ 1621790 h 1697990"/>
              <a:gd name="connisteX2" fmla="*/ 11430 w 2732405"/>
              <a:gd name="connsiteY2" fmla="*/ 1577975 h 1697990"/>
              <a:gd name="connisteX3" fmla="*/ 304800 w 2732405"/>
              <a:gd name="connsiteY3" fmla="*/ 1501775 h 1697990"/>
              <a:gd name="connisteX4" fmla="*/ 708025 w 2732405"/>
              <a:gd name="connsiteY4" fmla="*/ 1349375 h 1697990"/>
              <a:gd name="connisteX5" fmla="*/ 958215 w 2732405"/>
              <a:gd name="connsiteY5" fmla="*/ 1186180 h 1697990"/>
              <a:gd name="connisteX6" fmla="*/ 1186815 w 2732405"/>
              <a:gd name="connsiteY6" fmla="*/ 1077595 h 1697990"/>
              <a:gd name="connisteX7" fmla="*/ 1459230 w 2732405"/>
              <a:gd name="connsiteY7" fmla="*/ 903605 h 1697990"/>
              <a:gd name="connisteX8" fmla="*/ 1687830 w 2732405"/>
              <a:gd name="connsiteY8" fmla="*/ 762000 h 1697990"/>
              <a:gd name="connisteX9" fmla="*/ 1916430 w 2732405"/>
              <a:gd name="connsiteY9" fmla="*/ 620395 h 1697990"/>
              <a:gd name="connisteX10" fmla="*/ 2253615 w 2732405"/>
              <a:gd name="connsiteY10" fmla="*/ 391795 h 1697990"/>
              <a:gd name="connisteX11" fmla="*/ 2526030 w 2732405"/>
              <a:gd name="connsiteY11" fmla="*/ 173990 h 1697990"/>
              <a:gd name="connisteX12" fmla="*/ 2732405 w 2732405"/>
              <a:gd name="connsiteY12" fmla="*/ 0 h 1697990"/>
              <a:gd name="connisteX13" fmla="*/ 2721610 w 2732405"/>
              <a:gd name="connsiteY13" fmla="*/ 1654175 h 1697990"/>
              <a:gd name="connisteX14" fmla="*/ 0 w 2732405"/>
              <a:gd name="connsiteY14" fmla="*/ 1665605 h 1697990"/>
              <a:gd name="connisteX15" fmla="*/ 0 w 2732405"/>
              <a:gd name="connsiteY15" fmla="*/ 1600200 h 16979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Lst>
            <a:rect l="l" t="t" r="r" b="b"/>
            <a:pathLst>
              <a:path w="2732405" h="1697990">
                <a:moveTo>
                  <a:pt x="11430" y="1697990"/>
                </a:moveTo>
                <a:lnTo>
                  <a:pt x="0" y="1621790"/>
                </a:lnTo>
                <a:lnTo>
                  <a:pt x="11430" y="1577975"/>
                </a:lnTo>
                <a:lnTo>
                  <a:pt x="304800" y="1501775"/>
                </a:lnTo>
                <a:lnTo>
                  <a:pt x="708025" y="1349375"/>
                </a:lnTo>
                <a:lnTo>
                  <a:pt x="958215" y="1186180"/>
                </a:lnTo>
                <a:lnTo>
                  <a:pt x="1186815" y="1077595"/>
                </a:lnTo>
                <a:lnTo>
                  <a:pt x="1459230" y="903605"/>
                </a:lnTo>
                <a:lnTo>
                  <a:pt x="1687830" y="762000"/>
                </a:lnTo>
                <a:lnTo>
                  <a:pt x="1916430" y="620395"/>
                </a:lnTo>
                <a:lnTo>
                  <a:pt x="2253615" y="391795"/>
                </a:lnTo>
                <a:lnTo>
                  <a:pt x="2526030" y="173990"/>
                </a:lnTo>
                <a:lnTo>
                  <a:pt x="2732405" y="0"/>
                </a:lnTo>
                <a:lnTo>
                  <a:pt x="2721610" y="1654175"/>
                </a:lnTo>
                <a:lnTo>
                  <a:pt x="0" y="1665605"/>
                </a:lnTo>
                <a:lnTo>
                  <a:pt x="0" y="1600200"/>
                </a:lnTo>
              </a:path>
            </a:pathLst>
          </a:custGeom>
          <a:solidFill>
            <a:schemeClr val="accent2">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cxnSp>
        <p:nvCxnSpPr>
          <p:cNvPr id="27" name="Прямая со стрелкой 26"/>
          <p:cNvCxnSpPr/>
          <p:nvPr/>
        </p:nvCxnSpPr>
        <p:spPr>
          <a:xfrm>
            <a:off x="2386965" y="3707131"/>
            <a:ext cx="2008823"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Текстовое поле 29"/>
          <p:cNvSpPr txBox="1"/>
          <p:nvPr/>
        </p:nvSpPr>
        <p:spPr>
          <a:xfrm>
            <a:off x="3603784" y="1322071"/>
            <a:ext cx="832485" cy="583565"/>
          </a:xfrm>
          <a:prstGeom prst="rect">
            <a:avLst/>
          </a:prstGeom>
          <a:noFill/>
        </p:spPr>
        <p:txBody>
          <a:bodyPr wrap="square" rtlCol="0">
            <a:spAutoFit/>
          </a:bodyPr>
          <a:lstStyle/>
          <a:p>
            <a:r>
              <a:rPr lang="en-GB" altLang="ru-RU" sz="3200">
                <a:latin typeface="Arial" panose="020B0604020202020204" pitchFamily="34" charset="0"/>
                <a:cs typeface="Arial" panose="020B0604020202020204" pitchFamily="34" charset="0"/>
              </a:rPr>
              <a:t>TI</a:t>
            </a:r>
          </a:p>
        </p:txBody>
      </p:sp>
      <p:sp>
        <p:nvSpPr>
          <p:cNvPr id="32" name="Текстовое поле 31"/>
          <p:cNvSpPr txBox="1"/>
          <p:nvPr/>
        </p:nvSpPr>
        <p:spPr>
          <a:xfrm>
            <a:off x="3603784" y="2112646"/>
            <a:ext cx="832485" cy="583565"/>
          </a:xfrm>
          <a:prstGeom prst="rect">
            <a:avLst/>
          </a:prstGeom>
          <a:noFill/>
        </p:spPr>
        <p:txBody>
          <a:bodyPr wrap="square" rtlCol="0">
            <a:spAutoFit/>
          </a:bodyPr>
          <a:lstStyle/>
          <a:p>
            <a:r>
              <a:rPr lang="en-GB" altLang="ru-RU" sz="3200">
                <a:latin typeface="Arial" panose="020B0604020202020204" pitchFamily="34" charset="0"/>
                <a:cs typeface="Arial" panose="020B0604020202020204" pitchFamily="34" charset="0"/>
              </a:rPr>
              <a:t>BI</a:t>
            </a:r>
          </a:p>
        </p:txBody>
      </p:sp>
      <p:cxnSp>
        <p:nvCxnSpPr>
          <p:cNvPr id="34" name="Прямое соединение 33"/>
          <p:cNvCxnSpPr/>
          <p:nvPr/>
        </p:nvCxnSpPr>
        <p:spPr>
          <a:xfrm>
            <a:off x="2403634" y="2150110"/>
            <a:ext cx="202453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Текстовое поле 34"/>
          <p:cNvSpPr txBox="1"/>
          <p:nvPr/>
        </p:nvSpPr>
        <p:spPr>
          <a:xfrm>
            <a:off x="2522221" y="1751330"/>
            <a:ext cx="1069181" cy="398780"/>
          </a:xfrm>
          <a:prstGeom prst="rect">
            <a:avLst/>
          </a:prstGeom>
          <a:noFill/>
        </p:spPr>
        <p:txBody>
          <a:bodyPr wrap="square" rtlCol="0">
            <a:spAutoFit/>
          </a:bodyPr>
          <a:lstStyle/>
          <a:p>
            <a:r>
              <a:rPr lang="en-GB" altLang="ru-RU" sz="2000" b="1">
                <a:latin typeface="Arial" panose="020B0604020202020204" pitchFamily="34" charset="0"/>
                <a:cs typeface="Arial" panose="020B0604020202020204" pitchFamily="34" charset="0"/>
              </a:rPr>
              <a:t>d_s</a:t>
            </a:r>
          </a:p>
        </p:txBody>
      </p:sp>
      <p:sp>
        <p:nvSpPr>
          <p:cNvPr id="44" name="Текстовое поле 43"/>
          <p:cNvSpPr txBox="1"/>
          <p:nvPr/>
        </p:nvSpPr>
        <p:spPr>
          <a:xfrm>
            <a:off x="4721543" y="2351405"/>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d</a:t>
            </a:r>
            <a:r>
              <a:rPr lang="en-GB" altLang="ru-RU" sz="3600" b="1" baseline="-25000"/>
              <a:t>c</a:t>
            </a:r>
            <a:r>
              <a:rPr lang="en-GB" altLang="ru-RU" sz="3600" b="1"/>
              <a:t> </a:t>
            </a:r>
            <a:r>
              <a:rPr lang="en-GB" altLang="ru-RU" sz="3600" b="1">
                <a:latin typeface="Arial" panose="020B0604020202020204" pitchFamily="34" charset="0"/>
                <a:cs typeface="Arial" panose="020B0604020202020204" pitchFamily="34" charset="0"/>
              </a:rPr>
              <a:t>↑↑</a:t>
            </a:r>
          </a:p>
        </p:txBody>
      </p:sp>
      <p:sp>
        <p:nvSpPr>
          <p:cNvPr id="45" name="Текстовое поле 44"/>
          <p:cNvSpPr txBox="1"/>
          <p:nvPr/>
        </p:nvSpPr>
        <p:spPr>
          <a:xfrm>
            <a:off x="4721543" y="1504950"/>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T </a:t>
            </a:r>
            <a:r>
              <a:rPr lang="en-GB" altLang="ru-RU" sz="3600" b="1">
                <a:latin typeface="Arial" panose="020B0604020202020204" pitchFamily="34" charset="0"/>
                <a:cs typeface="Arial" panose="020B0604020202020204" pitchFamily="34" charset="0"/>
              </a:rPr>
              <a:t>↑↑</a:t>
            </a:r>
          </a:p>
        </p:txBody>
      </p:sp>
      <p:sp>
        <p:nvSpPr>
          <p:cNvPr id="47" name="Текстовое поле 46"/>
          <p:cNvSpPr txBox="1"/>
          <p:nvPr/>
        </p:nvSpPr>
        <p:spPr>
          <a:xfrm>
            <a:off x="6003132" y="1504950"/>
            <a:ext cx="291607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i="1"/>
              <a:t>d</a:t>
            </a:r>
            <a:r>
              <a:rPr lang="en-GB" altLang="ru-RU" sz="3600" b="1" i="1" baseline="-25000"/>
              <a:t>c</a:t>
            </a:r>
            <a:r>
              <a:rPr lang="en-GB" altLang="ru-RU" sz="3600" b="1" i="1"/>
              <a:t>-d</a:t>
            </a:r>
            <a:r>
              <a:rPr lang="en-GB" altLang="ru-RU" sz="3600" b="1" i="1" baseline="-25000"/>
              <a:t>s</a:t>
            </a:r>
            <a:r>
              <a:rPr lang="en-GB" altLang="ru-RU" sz="3600" b="1" i="1"/>
              <a:t>&lt;0</a:t>
            </a:r>
            <a:r>
              <a:rPr lang="en-GB" altLang="ru-RU" sz="3600" b="1"/>
              <a:t> - TI state </a:t>
            </a:r>
            <a:endParaRPr lang="en-GB" altLang="ru-RU" sz="3600" b="1">
              <a:latin typeface="Arial" panose="020B0604020202020204" pitchFamily="34" charset="0"/>
              <a:cs typeface="Arial" panose="020B0604020202020204" pitchFamily="34" charset="0"/>
            </a:endParaRPr>
          </a:p>
        </p:txBody>
      </p:sp>
      <p:sp>
        <p:nvSpPr>
          <p:cNvPr id="48" name="Текстовое поле 47"/>
          <p:cNvSpPr txBox="1"/>
          <p:nvPr/>
        </p:nvSpPr>
        <p:spPr>
          <a:xfrm>
            <a:off x="6044089" y="3061970"/>
            <a:ext cx="2875121"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i="1"/>
              <a:t>d</a:t>
            </a:r>
            <a:r>
              <a:rPr lang="en-GB" altLang="ru-RU" sz="3600" b="1" i="1" baseline="-25000"/>
              <a:t>c</a:t>
            </a:r>
            <a:r>
              <a:rPr lang="en-GB" altLang="ru-RU" sz="3600" b="1" i="1"/>
              <a:t>-d</a:t>
            </a:r>
            <a:r>
              <a:rPr lang="en-GB" altLang="ru-RU" sz="3600" b="1" i="1" baseline="-25000"/>
              <a:t>s</a:t>
            </a:r>
            <a:r>
              <a:rPr lang="en-GB" altLang="ru-RU" sz="3600" b="1" i="1"/>
              <a:t>=0</a:t>
            </a:r>
            <a:r>
              <a:rPr lang="en-GB" altLang="ru-RU" sz="3600" b="1"/>
              <a:t> - Dirac cone</a:t>
            </a:r>
            <a:endParaRPr lang="en-GB" altLang="ru-RU" sz="3600" b="1">
              <a:latin typeface="Arial" panose="020B0604020202020204" pitchFamily="34" charset="0"/>
              <a:cs typeface="Arial" panose="020B0604020202020204" pitchFamily="34" charset="0"/>
            </a:endParaRPr>
          </a:p>
        </p:txBody>
      </p:sp>
      <p:sp>
        <p:nvSpPr>
          <p:cNvPr id="66" name="Прямоугольник 65"/>
          <p:cNvSpPr/>
          <p:nvPr/>
        </p:nvSpPr>
        <p:spPr>
          <a:xfrm>
            <a:off x="-9048" y="3063875"/>
            <a:ext cx="9148286" cy="37884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tLang="en-US"/>
          </a:p>
        </p:txBody>
      </p:sp>
      <p:sp>
        <p:nvSpPr>
          <p:cNvPr id="67" name="Прямоугольник 66"/>
          <p:cNvSpPr/>
          <p:nvPr/>
        </p:nvSpPr>
        <p:spPr>
          <a:xfrm>
            <a:off x="7143" y="4103371"/>
            <a:ext cx="1606868" cy="2122805"/>
          </a:xfrm>
          <a:prstGeom prst="rect">
            <a:avLst/>
          </a:prstGeom>
          <a:solidFill>
            <a:schemeClr val="bg1"/>
          </a:solidFill>
          <a:ln>
            <a:noFill/>
          </a:ln>
        </p:spPr>
        <p:txBody>
          <a:bodyPr wrap="square" rtlCol="0" anchor="t">
            <a:spAutoFit/>
          </a:bodyPr>
          <a:lstStyle/>
          <a:p>
            <a:pPr algn="ctr"/>
            <a:r>
              <a:rPr lang="en-GB" altLang="ru-RU" sz="4400" b="1">
                <a:solidFill>
                  <a:schemeClr val="accent1"/>
                </a:solidFill>
                <a:effectLst>
                  <a:outerShdw blurRad="38100" dist="25400" dir="5400000" algn="ctr" rotWithShape="0">
                    <a:srgbClr val="6E747A">
                      <a:alpha val="43000"/>
                    </a:srgbClr>
                  </a:outerShdw>
                </a:effectLst>
              </a:rPr>
              <a:t>In double QW</a:t>
            </a:r>
          </a:p>
        </p:txBody>
      </p:sp>
      <p:grpSp>
        <p:nvGrpSpPr>
          <p:cNvPr id="4" name="Группа 68"/>
          <p:cNvGrpSpPr/>
          <p:nvPr/>
        </p:nvGrpSpPr>
        <p:grpSpPr>
          <a:xfrm>
            <a:off x="6003131" y="3180715"/>
            <a:ext cx="2992755" cy="3459480"/>
            <a:chOff x="8009" y="1307"/>
            <a:chExt cx="8452" cy="8426"/>
          </a:xfrm>
        </p:grpSpPr>
        <p:grpSp>
          <p:nvGrpSpPr>
            <p:cNvPr id="5" name="Группа 69"/>
            <p:cNvGrpSpPr/>
            <p:nvPr/>
          </p:nvGrpSpPr>
          <p:grpSpPr>
            <a:xfrm>
              <a:off x="8009" y="1307"/>
              <a:ext cx="8452" cy="8426"/>
              <a:chOff x="7494" y="1272"/>
              <a:chExt cx="8452" cy="8426"/>
            </a:xfrm>
          </p:grpSpPr>
          <p:pic>
            <p:nvPicPr>
              <p:cNvPr id="71" name="Рисунок 1"/>
              <p:cNvPicPr>
                <a:picLocks noChangeAspect="1"/>
              </p:cNvPicPr>
              <p:nvPr/>
            </p:nvPicPr>
            <p:blipFill>
              <a:blip r:embed="rId3" cstate="print">
                <a:extLst>
                  <a:ext uri="{28A0092B-C50C-407E-A947-70E740481C1C}">
                    <a14:useLocalDpi xmlns="" xmlns:a14="http://schemas.microsoft.com/office/drawing/2010/main" val="0"/>
                  </a:ext>
                </a:extLst>
              </a:blip>
              <a:srcRect l="1043" t="41959" r="51539" b="5320"/>
              <a:stretch>
                <a:fillRect/>
              </a:stretch>
            </p:blipFill>
            <p:spPr bwMode="auto">
              <a:xfrm>
                <a:off x="7494" y="1604"/>
                <a:ext cx="6528" cy="7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Овал 71"/>
              <p:cNvSpPr/>
              <p:nvPr/>
            </p:nvSpPr>
            <p:spPr>
              <a:xfrm>
                <a:off x="13047" y="6371"/>
                <a:ext cx="735" cy="960"/>
              </a:xfrm>
              <a:prstGeom prst="ellipse">
                <a:avLst/>
              </a:prstGeom>
              <a:solidFill>
                <a:srgbClr val="F19801"/>
              </a:solidFill>
              <a:ln>
                <a:solidFill>
                  <a:srgbClr val="F19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73" name="Текстовое поле 72"/>
              <p:cNvSpPr txBox="1"/>
              <p:nvPr/>
            </p:nvSpPr>
            <p:spPr>
              <a:xfrm>
                <a:off x="13599" y="1272"/>
                <a:ext cx="2347" cy="821"/>
              </a:xfrm>
              <a:prstGeom prst="rect">
                <a:avLst/>
              </a:prstGeom>
              <a:solidFill>
                <a:schemeClr val="bg1"/>
              </a:solidFill>
            </p:spPr>
            <p:txBody>
              <a:bodyPr wrap="square" rtlCol="0">
                <a:spAutoFit/>
              </a:bodyPr>
              <a:lstStyle/>
              <a:p>
                <a:r>
                  <a:rPr lang="en-GB" altLang="ru-RU" sz="1600" b="1" i="1">
                    <a:latin typeface="Arial" panose="020B0604020202020204" pitchFamily="34" charset="0"/>
                    <a:cs typeface="Arial" panose="020B0604020202020204" pitchFamily="34" charset="0"/>
                  </a:rPr>
                  <a:t>d</a:t>
                </a:r>
                <a:r>
                  <a:rPr lang="en-GB" altLang="ru-RU" sz="1600" b="1" i="1" baseline="-25000">
                    <a:latin typeface="Arial" panose="020B0604020202020204" pitchFamily="34" charset="0"/>
                    <a:cs typeface="Arial" panose="020B0604020202020204" pitchFamily="34" charset="0"/>
                  </a:rPr>
                  <a:t>c_Sing</a:t>
                </a:r>
              </a:p>
            </p:txBody>
          </p:sp>
          <p:sp>
            <p:nvSpPr>
              <p:cNvPr id="74" name="Текстовое поле 73"/>
              <p:cNvSpPr txBox="1"/>
              <p:nvPr/>
            </p:nvSpPr>
            <p:spPr>
              <a:xfrm>
                <a:off x="8685" y="8727"/>
                <a:ext cx="5504" cy="971"/>
              </a:xfrm>
              <a:prstGeom prst="rect">
                <a:avLst/>
              </a:prstGeom>
              <a:noFill/>
            </p:spPr>
            <p:txBody>
              <a:bodyPr wrap="square" rtlCol="0">
                <a:spAutoFit/>
              </a:bodyPr>
              <a:lstStyle/>
              <a:p>
                <a:pPr algn="ctr"/>
                <a:r>
                  <a:rPr lang="en-GB" altLang="ru-RU" sz="2000" b="1" i="1">
                    <a:latin typeface="Arial" panose="020B0604020202020204" pitchFamily="34" charset="0"/>
                    <a:cs typeface="Arial" panose="020B0604020202020204" pitchFamily="34" charset="0"/>
                  </a:rPr>
                  <a:t>d, </a:t>
                </a:r>
                <a:r>
                  <a:rPr lang="en-GB" altLang="ru-RU" sz="2000" b="1">
                    <a:latin typeface="Arial" panose="020B0604020202020204" pitchFamily="34" charset="0"/>
                    <a:cs typeface="Arial" panose="020B0604020202020204" pitchFamily="34" charset="0"/>
                  </a:rPr>
                  <a:t>nm</a:t>
                </a:r>
                <a:endParaRPr lang="en-GB" altLang="ru-RU" sz="2000" b="1" baseline="-25000">
                  <a:latin typeface="Arial" panose="020B0604020202020204" pitchFamily="34" charset="0"/>
                  <a:cs typeface="Arial" panose="020B0604020202020204" pitchFamily="34" charset="0"/>
                </a:endParaRPr>
              </a:p>
            </p:txBody>
          </p:sp>
        </p:grpSp>
        <p:sp>
          <p:nvSpPr>
            <p:cNvPr id="75" name="Текстовое поле 74"/>
            <p:cNvSpPr txBox="1"/>
            <p:nvPr/>
          </p:nvSpPr>
          <p:spPr>
            <a:xfrm>
              <a:off x="13354" y="6262"/>
              <a:ext cx="1183" cy="1274"/>
            </a:xfrm>
            <a:prstGeom prst="rect">
              <a:avLst/>
            </a:prstGeom>
            <a:noFill/>
          </p:spPr>
          <p:txBody>
            <a:bodyPr wrap="square" rtlCol="0">
              <a:spAutoFit/>
            </a:bodyPr>
            <a:lstStyle/>
            <a:p>
              <a:r>
                <a:rPr lang="en-GB" altLang="ru-RU" sz="1400" b="1" i="1">
                  <a:latin typeface="Arial" panose="020B0604020202020204" pitchFamily="34" charset="0"/>
                  <a:cs typeface="Arial" panose="020B0604020202020204" pitchFamily="34" charset="0"/>
                </a:rPr>
                <a:t>BG</a:t>
              </a:r>
            </a:p>
          </p:txBody>
        </p:sp>
        <p:sp>
          <p:nvSpPr>
            <p:cNvPr id="76" name="Прямоугольник 75"/>
            <p:cNvSpPr/>
            <p:nvPr/>
          </p:nvSpPr>
          <p:spPr>
            <a:xfrm>
              <a:off x="12925" y="2240"/>
              <a:ext cx="1166" cy="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cxnSp>
        <p:nvCxnSpPr>
          <p:cNvPr id="77" name="Прямая со стрелкой 76"/>
          <p:cNvCxnSpPr>
            <a:stCxn id="78" idx="2"/>
          </p:cNvCxnSpPr>
          <p:nvPr/>
        </p:nvCxnSpPr>
        <p:spPr>
          <a:xfrm flipH="1" flipV="1">
            <a:off x="7599998" y="4430396"/>
            <a:ext cx="611029" cy="6032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8" name="Овал 77"/>
          <p:cNvSpPr/>
          <p:nvPr/>
        </p:nvSpPr>
        <p:spPr>
          <a:xfrm>
            <a:off x="8211026" y="4424045"/>
            <a:ext cx="103823" cy="1333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179" name="Текстовое поле 178"/>
          <p:cNvSpPr txBox="1"/>
          <p:nvPr/>
        </p:nvSpPr>
        <p:spPr>
          <a:xfrm>
            <a:off x="6003132" y="2310130"/>
            <a:ext cx="2875121"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i="1"/>
              <a:t>d</a:t>
            </a:r>
            <a:r>
              <a:rPr lang="en-GB" altLang="ru-RU" sz="3600" b="1" i="1" baseline="-25000"/>
              <a:t>c</a:t>
            </a:r>
            <a:r>
              <a:rPr lang="en-GB" altLang="ru-RU" sz="3600" b="1" i="1"/>
              <a:t>-d</a:t>
            </a:r>
            <a:r>
              <a:rPr lang="en-GB" altLang="ru-RU" sz="3600" b="1" i="1" baseline="-25000"/>
              <a:t>s</a:t>
            </a:r>
            <a:r>
              <a:rPr lang="en-GB" altLang="ru-RU" sz="3600" b="1" i="1"/>
              <a:t>=0</a:t>
            </a:r>
            <a:r>
              <a:rPr lang="en-GB" altLang="ru-RU" sz="3600" b="1"/>
              <a:t> - Dirac cone</a:t>
            </a:r>
            <a:endParaRPr lang="en-GB" altLang="ru-RU" sz="3600" b="1">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0875"/>
            <a:ext cx="8229600" cy="1143000"/>
          </a:xfrm>
        </p:spPr>
        <p:txBody>
          <a:bodyPr>
            <a:normAutofit fontScale="90000"/>
          </a:bodyPr>
          <a:lstStyle/>
          <a:p>
            <a:r>
              <a:rPr lang="en-GB" altLang="ru-RU" sz="4400">
                <a:latin typeface="Yu Gothic Light" panose="020B0300000000000000" charset="-128"/>
                <a:ea typeface="Yu Gothic Light" panose="020B0300000000000000" charset="-128"/>
                <a:cs typeface="Arial" panose="020B0604020202020204" pitchFamily="34" charset="0"/>
              </a:rPr>
              <a:t>Temperature evolution of band structure</a:t>
            </a:r>
          </a:p>
        </p:txBody>
      </p:sp>
      <p:pic>
        <p:nvPicPr>
          <p:cNvPr id="5" name="Замещающее содержимое 4"/>
          <p:cNvPicPr>
            <a:picLocks noGrp="1" noChangeAspect="1"/>
          </p:cNvPicPr>
          <p:nvPr>
            <p:ph idx="1"/>
          </p:nvPr>
        </p:nvPicPr>
        <p:blipFill>
          <a:blip r:embed="rId2" cstate="print">
            <a:clrChange>
              <a:clrFrom>
                <a:srgbClr val="FEFEFE">
                  <a:alpha val="100000"/>
                </a:srgbClr>
              </a:clrFrom>
              <a:clrTo>
                <a:srgbClr val="FEFEFE">
                  <a:alpha val="100000"/>
                  <a:alpha val="0"/>
                </a:srgbClr>
              </a:clrTo>
            </a:clrChange>
          </a:blip>
          <a:srcRect t="18843"/>
          <a:stretch>
            <a:fillRect/>
          </a:stretch>
        </p:blipFill>
        <p:spPr>
          <a:xfrm>
            <a:off x="1848802" y="1160780"/>
            <a:ext cx="2813685" cy="2184400"/>
          </a:xfrm>
          <a:prstGeom prst="rect">
            <a:avLst/>
          </a:prstGeom>
        </p:spPr>
      </p:pic>
      <p:grpSp>
        <p:nvGrpSpPr>
          <p:cNvPr id="3" name="Группа 5"/>
          <p:cNvGrpSpPr/>
          <p:nvPr/>
        </p:nvGrpSpPr>
        <p:grpSpPr>
          <a:xfrm>
            <a:off x="5053252" y="1178244"/>
            <a:ext cx="3912155" cy="2419053"/>
            <a:chOff x="143" y="1576"/>
            <a:chExt cx="8214" cy="3809"/>
          </a:xfrm>
        </p:grpSpPr>
        <p:grpSp>
          <p:nvGrpSpPr>
            <p:cNvPr id="4" name="Группа 1"/>
            <p:cNvGrpSpPr/>
            <p:nvPr/>
          </p:nvGrpSpPr>
          <p:grpSpPr>
            <a:xfrm>
              <a:off x="143" y="1576"/>
              <a:ext cx="8062" cy="3246"/>
              <a:chOff x="8052" y="3616424"/>
              <a:chExt cx="5119559" cy="2060887"/>
            </a:xfrm>
          </p:grpSpPr>
          <p:pic>
            <p:nvPicPr>
              <p:cNvPr id="10246" name="Picture 3"/>
              <p:cNvPicPr>
                <a:picLocks noChangeAspect="1"/>
              </p:cNvPicPr>
              <p:nvPr/>
            </p:nvPicPr>
            <p:blipFill>
              <a:blip r:embed="rId3" cstate="print"/>
              <a:stretch>
                <a:fillRect/>
              </a:stretch>
            </p:blipFill>
            <p:spPr>
              <a:xfrm>
                <a:off x="8052" y="3616424"/>
                <a:ext cx="2475716" cy="1828800"/>
              </a:xfrm>
              <a:prstGeom prst="rect">
                <a:avLst/>
              </a:prstGeom>
              <a:noFill/>
              <a:ln w="9525">
                <a:noFill/>
              </a:ln>
            </p:spPr>
          </p:pic>
          <p:pic>
            <p:nvPicPr>
              <p:cNvPr id="10247" name="Picture 2"/>
              <p:cNvPicPr>
                <a:picLocks noChangeAspect="1"/>
              </p:cNvPicPr>
              <p:nvPr/>
            </p:nvPicPr>
            <p:blipFill>
              <a:blip r:embed="rId4" cstate="print">
                <a:clrChange>
                  <a:clrFrom>
                    <a:srgbClr val="FFFFFF">
                      <a:alpha val="100000"/>
                    </a:srgbClr>
                  </a:clrFrom>
                  <a:clrTo>
                    <a:srgbClr val="FFFFFF">
                      <a:alpha val="100000"/>
                      <a:alpha val="0"/>
                    </a:srgbClr>
                  </a:clrTo>
                </a:clrChange>
              </a:blip>
              <a:stretch>
                <a:fillRect/>
              </a:stretch>
            </p:blipFill>
            <p:spPr>
              <a:xfrm>
                <a:off x="2633874" y="3616424"/>
                <a:ext cx="2493737" cy="2060887"/>
              </a:xfrm>
              <a:prstGeom prst="rect">
                <a:avLst/>
              </a:prstGeom>
              <a:noFill/>
              <a:ln w="9525">
                <a:noFill/>
              </a:ln>
            </p:spPr>
          </p:pic>
          <p:sp>
            <p:nvSpPr>
              <p:cNvPr id="28" name="Flèche droite 38"/>
              <p:cNvSpPr/>
              <p:nvPr/>
            </p:nvSpPr>
            <p:spPr>
              <a:xfrm>
                <a:off x="2254765" y="5327163"/>
                <a:ext cx="635023" cy="158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3000" b="0" i="0" u="none" strike="noStrike" kern="1200" cap="none" spc="0" normalizeH="0" baseline="-25000" noProof="0">
                  <a:ln>
                    <a:noFill/>
                  </a:ln>
                  <a:solidFill>
                    <a:schemeClr val="lt1"/>
                  </a:solidFill>
                  <a:effectLst/>
                  <a:uLnTx/>
                  <a:uFillTx/>
                  <a:latin typeface="+mn-lt"/>
                  <a:ea typeface="+mn-ea"/>
                  <a:cs typeface="+mn-cs"/>
                </a:endParaRPr>
              </a:p>
            </p:txBody>
          </p:sp>
        </p:grpSp>
        <p:sp>
          <p:nvSpPr>
            <p:cNvPr id="10261" name="TextBox 22"/>
            <p:cNvSpPr txBox="1"/>
            <p:nvPr/>
          </p:nvSpPr>
          <p:spPr>
            <a:xfrm>
              <a:off x="1089" y="4456"/>
              <a:ext cx="2040" cy="628"/>
            </a:xfrm>
            <a:prstGeom prst="rect">
              <a:avLst/>
            </a:prstGeom>
            <a:solidFill>
              <a:schemeClr val="bg1"/>
            </a:solidFill>
            <a:ln w="9525">
              <a:noFill/>
            </a:ln>
          </p:spPr>
          <p:txBody>
            <a:bodyPr anchor="t">
              <a:spAutoFit/>
            </a:bodyPr>
            <a:lstStyle/>
            <a:p>
              <a:pPr algn="ctr"/>
              <a:r>
                <a:rPr lang="en-US" altLang="ru-RU" sz="2000" b="1" dirty="0">
                  <a:latin typeface="Arial" panose="020B0604020202020204" pitchFamily="34" charset="0"/>
                </a:rPr>
                <a:t>T&lt;Tc </a:t>
              </a:r>
              <a:endParaRPr lang="ru-RU" altLang="ru-RU" sz="2000" b="1" dirty="0">
                <a:latin typeface="Arial" panose="020B0604020202020204" pitchFamily="34" charset="0"/>
              </a:endParaRPr>
            </a:p>
          </p:txBody>
        </p:sp>
        <p:sp>
          <p:nvSpPr>
            <p:cNvPr id="10262" name="TextBox 29"/>
            <p:cNvSpPr txBox="1"/>
            <p:nvPr/>
          </p:nvSpPr>
          <p:spPr>
            <a:xfrm>
              <a:off x="6925" y="4270"/>
              <a:ext cx="1432" cy="1115"/>
            </a:xfrm>
            <a:prstGeom prst="rect">
              <a:avLst/>
            </a:prstGeom>
            <a:solidFill>
              <a:schemeClr val="bg1"/>
            </a:solidFill>
            <a:ln w="9525">
              <a:noFill/>
            </a:ln>
          </p:spPr>
          <p:txBody>
            <a:bodyPr wrap="square" anchor="t">
              <a:spAutoFit/>
            </a:bodyPr>
            <a:lstStyle/>
            <a:p>
              <a:pPr algn="ctr"/>
              <a:r>
                <a:rPr lang="en-US" altLang="ru-RU" sz="2000" b="1" dirty="0">
                  <a:latin typeface="Arial" panose="020B0604020202020204" pitchFamily="34" charset="0"/>
                </a:rPr>
                <a:t>T&gt;Tc</a:t>
              </a:r>
              <a:endParaRPr lang="ru-RU" altLang="ru-RU" sz="2000" b="1" dirty="0">
                <a:latin typeface="Arial" panose="020B0604020202020204" pitchFamily="34" charset="0"/>
              </a:endParaRPr>
            </a:p>
          </p:txBody>
        </p:sp>
        <p:sp>
          <p:nvSpPr>
            <p:cNvPr id="10263" name="TextBox 31"/>
            <p:cNvSpPr txBox="1"/>
            <p:nvPr/>
          </p:nvSpPr>
          <p:spPr>
            <a:xfrm>
              <a:off x="3681" y="4520"/>
              <a:ext cx="854" cy="628"/>
            </a:xfrm>
            <a:prstGeom prst="rect">
              <a:avLst/>
            </a:prstGeom>
            <a:solidFill>
              <a:schemeClr val="bg1"/>
            </a:solidFill>
            <a:ln w="9525">
              <a:noFill/>
            </a:ln>
          </p:spPr>
          <p:txBody>
            <a:bodyPr wrap="square" anchor="t">
              <a:spAutoFit/>
            </a:bodyPr>
            <a:lstStyle/>
            <a:p>
              <a:pPr algn="ctr"/>
              <a:r>
                <a:rPr lang="en-US" altLang="ru-RU" sz="2000" b="1" dirty="0">
                  <a:latin typeface="Arial" panose="020B0604020202020204" pitchFamily="34" charset="0"/>
                </a:rPr>
                <a:t>T </a:t>
              </a:r>
              <a:endParaRPr lang="ru-RU" altLang="ru-RU" sz="2000" b="1" dirty="0">
                <a:latin typeface="Arial" panose="020B0604020202020204" pitchFamily="34" charset="0"/>
              </a:endParaRPr>
            </a:p>
          </p:txBody>
        </p:sp>
      </p:grpSp>
      <p:sp>
        <p:nvSpPr>
          <p:cNvPr id="7" name="Прямоугольник 6"/>
          <p:cNvSpPr/>
          <p:nvPr/>
        </p:nvSpPr>
        <p:spPr>
          <a:xfrm>
            <a:off x="-9048" y="1299846"/>
            <a:ext cx="1466374" cy="2800767"/>
          </a:xfrm>
          <a:prstGeom prst="rect">
            <a:avLst/>
          </a:prstGeom>
          <a:noFill/>
          <a:ln>
            <a:noFill/>
          </a:ln>
        </p:spPr>
        <p:txBody>
          <a:bodyPr wrap="square" rtlCol="0" anchor="t">
            <a:spAutoFit/>
          </a:bodyPr>
          <a:lstStyle/>
          <a:p>
            <a:pPr algn="ctr"/>
            <a:r>
              <a:rPr lang="en-GB" altLang="ru-RU" sz="4400" b="1">
                <a:solidFill>
                  <a:schemeClr val="accent1"/>
                </a:solidFill>
                <a:effectLst>
                  <a:outerShdw blurRad="38100" dist="25400" dir="5400000" algn="ctr" rotWithShape="0">
                    <a:srgbClr val="6E747A">
                      <a:alpha val="43000"/>
                    </a:srgbClr>
                  </a:outerShdw>
                </a:effectLst>
              </a:rPr>
              <a:t>In single QW</a:t>
            </a:r>
          </a:p>
        </p:txBody>
      </p:sp>
      <p:sp>
        <p:nvSpPr>
          <p:cNvPr id="8" name="Прямоугольник 7"/>
          <p:cNvSpPr/>
          <p:nvPr/>
        </p:nvSpPr>
        <p:spPr>
          <a:xfrm>
            <a:off x="-9049" y="4103371"/>
            <a:ext cx="1606868" cy="2122805"/>
          </a:xfrm>
          <a:prstGeom prst="rect">
            <a:avLst/>
          </a:prstGeom>
          <a:solidFill>
            <a:schemeClr val="bg1"/>
          </a:solidFill>
          <a:ln>
            <a:noFill/>
          </a:ln>
        </p:spPr>
        <p:txBody>
          <a:bodyPr wrap="square" rtlCol="0" anchor="t">
            <a:spAutoFit/>
          </a:bodyPr>
          <a:lstStyle/>
          <a:p>
            <a:pPr algn="ctr"/>
            <a:r>
              <a:rPr lang="en-GB" altLang="ru-RU" sz="4400" b="1">
                <a:solidFill>
                  <a:schemeClr val="accent1"/>
                </a:solidFill>
                <a:effectLst>
                  <a:outerShdw blurRad="38100" dist="25400" dir="5400000" algn="ctr" rotWithShape="0">
                    <a:srgbClr val="6E747A">
                      <a:alpha val="43000"/>
                    </a:srgbClr>
                  </a:outerShdw>
                </a:effectLst>
              </a:rPr>
              <a:t>In double QW</a:t>
            </a:r>
          </a:p>
        </p:txBody>
      </p:sp>
      <p:grpSp>
        <p:nvGrpSpPr>
          <p:cNvPr id="6" name="Группа 32"/>
          <p:cNvGrpSpPr/>
          <p:nvPr/>
        </p:nvGrpSpPr>
        <p:grpSpPr>
          <a:xfrm>
            <a:off x="6455568" y="3716720"/>
            <a:ext cx="2181791" cy="3060290"/>
            <a:chOff x="9621" y="1254"/>
            <a:chExt cx="7839" cy="9004"/>
          </a:xfrm>
        </p:grpSpPr>
        <p:grpSp>
          <p:nvGrpSpPr>
            <p:cNvPr id="9" name="Группа 8"/>
            <p:cNvGrpSpPr/>
            <p:nvPr/>
          </p:nvGrpSpPr>
          <p:grpSpPr>
            <a:xfrm>
              <a:off x="9621" y="1254"/>
              <a:ext cx="7839" cy="9004"/>
              <a:chOff x="8009" y="1335"/>
              <a:chExt cx="7059" cy="8540"/>
            </a:xfrm>
          </p:grpSpPr>
          <p:grpSp>
            <p:nvGrpSpPr>
              <p:cNvPr id="10" name="Группа 9"/>
              <p:cNvGrpSpPr/>
              <p:nvPr/>
            </p:nvGrpSpPr>
            <p:grpSpPr>
              <a:xfrm>
                <a:off x="8009" y="1335"/>
                <a:ext cx="7059" cy="8540"/>
                <a:chOff x="7494" y="1300"/>
                <a:chExt cx="7059" cy="8540"/>
              </a:xfrm>
            </p:grpSpPr>
            <p:pic>
              <p:nvPicPr>
                <p:cNvPr id="18434" name="Рисунок 1"/>
                <p:cNvPicPr>
                  <a:picLocks noChangeAspect="1"/>
                </p:cNvPicPr>
                <p:nvPr/>
              </p:nvPicPr>
              <p:blipFill>
                <a:blip r:embed="rId5" cstate="print">
                  <a:extLst>
                    <a:ext uri="{28A0092B-C50C-407E-A947-70E740481C1C}">
                      <a14:useLocalDpi xmlns="" xmlns:a14="http://schemas.microsoft.com/office/drawing/2010/main" val="0"/>
                    </a:ext>
                  </a:extLst>
                </a:blip>
                <a:srcRect l="1043" t="41959" r="51539" b="5320"/>
                <a:stretch>
                  <a:fillRect/>
                </a:stretch>
              </p:blipFill>
              <p:spPr bwMode="auto">
                <a:xfrm>
                  <a:off x="7494" y="1604"/>
                  <a:ext cx="6528" cy="7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Овал 11"/>
                <p:cNvSpPr/>
                <p:nvPr/>
              </p:nvSpPr>
              <p:spPr>
                <a:xfrm>
                  <a:off x="13047" y="6371"/>
                  <a:ext cx="735" cy="960"/>
                </a:xfrm>
                <a:prstGeom prst="ellipse">
                  <a:avLst/>
                </a:prstGeom>
                <a:solidFill>
                  <a:srgbClr val="F19801"/>
                </a:solidFill>
                <a:ln>
                  <a:solidFill>
                    <a:srgbClr val="F19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13" name="Текстовое поле 12"/>
                <p:cNvSpPr txBox="1"/>
                <p:nvPr/>
              </p:nvSpPr>
              <p:spPr>
                <a:xfrm>
                  <a:off x="13576" y="1300"/>
                  <a:ext cx="977" cy="1403"/>
                </a:xfrm>
                <a:prstGeom prst="rect">
                  <a:avLst/>
                </a:prstGeom>
                <a:noFill/>
              </p:spPr>
              <p:txBody>
                <a:bodyPr wrap="square" rtlCol="0">
                  <a:spAutoFit/>
                </a:bodyPr>
                <a:lstStyle/>
                <a:p>
                  <a:r>
                    <a:rPr lang="en-GB" altLang="ru-RU" sz="1600" b="1" i="1">
                      <a:latin typeface="Arial" panose="020B0604020202020204" pitchFamily="34" charset="0"/>
                      <a:cs typeface="Arial" panose="020B0604020202020204" pitchFamily="34" charset="0"/>
                    </a:rPr>
                    <a:t>d</a:t>
                  </a:r>
                  <a:r>
                    <a:rPr lang="en-GB" altLang="ru-RU" sz="1600" b="1" i="1" baseline="-25000">
                      <a:latin typeface="Arial" panose="020B0604020202020204" pitchFamily="34" charset="0"/>
                      <a:cs typeface="Arial" panose="020B0604020202020204" pitchFamily="34" charset="0"/>
                    </a:rPr>
                    <a:t>c</a:t>
                  </a:r>
                </a:p>
              </p:txBody>
            </p:sp>
            <p:sp>
              <p:nvSpPr>
                <p:cNvPr id="11" name="Текстовое поле 10"/>
                <p:cNvSpPr txBox="1"/>
                <p:nvPr/>
              </p:nvSpPr>
              <p:spPr>
                <a:xfrm>
                  <a:off x="8685" y="8727"/>
                  <a:ext cx="5504" cy="1113"/>
                </a:xfrm>
                <a:prstGeom prst="rect">
                  <a:avLst/>
                </a:prstGeom>
                <a:noFill/>
              </p:spPr>
              <p:txBody>
                <a:bodyPr wrap="square" rtlCol="0">
                  <a:spAutoFit/>
                </a:bodyPr>
                <a:lstStyle/>
                <a:p>
                  <a:pPr algn="ctr"/>
                  <a:r>
                    <a:rPr lang="en-GB" altLang="ru-RU" sz="2000" b="1" i="1">
                      <a:latin typeface="Arial" panose="020B0604020202020204" pitchFamily="34" charset="0"/>
                      <a:cs typeface="Arial" panose="020B0604020202020204" pitchFamily="34" charset="0"/>
                    </a:rPr>
                    <a:t>d, </a:t>
                  </a:r>
                  <a:r>
                    <a:rPr lang="en-GB" altLang="ru-RU" sz="2000" b="1">
                      <a:latin typeface="Arial" panose="020B0604020202020204" pitchFamily="34" charset="0"/>
                      <a:cs typeface="Arial" panose="020B0604020202020204" pitchFamily="34" charset="0"/>
                    </a:rPr>
                    <a:t>nm</a:t>
                  </a:r>
                  <a:endParaRPr lang="en-GB" altLang="ru-RU" sz="2000" b="1" baseline="-25000">
                    <a:latin typeface="Arial" panose="020B0604020202020204" pitchFamily="34" charset="0"/>
                    <a:cs typeface="Arial" panose="020B0604020202020204" pitchFamily="34" charset="0"/>
                  </a:endParaRPr>
                </a:p>
              </p:txBody>
            </p:sp>
          </p:grpSp>
          <p:sp>
            <p:nvSpPr>
              <p:cNvPr id="14" name="Текстовое поле 13"/>
              <p:cNvSpPr txBox="1"/>
              <p:nvPr/>
            </p:nvSpPr>
            <p:spPr>
              <a:xfrm>
                <a:off x="13354" y="6262"/>
                <a:ext cx="1183" cy="1460"/>
              </a:xfrm>
              <a:prstGeom prst="rect">
                <a:avLst/>
              </a:prstGeom>
              <a:noFill/>
            </p:spPr>
            <p:txBody>
              <a:bodyPr wrap="square" rtlCol="0">
                <a:spAutoFit/>
              </a:bodyPr>
              <a:lstStyle/>
              <a:p>
                <a:r>
                  <a:rPr lang="en-GB" altLang="ru-RU" sz="1400" b="1" i="1">
                    <a:latin typeface="Arial" panose="020B0604020202020204" pitchFamily="34" charset="0"/>
                    <a:cs typeface="Arial" panose="020B0604020202020204" pitchFamily="34" charset="0"/>
                  </a:rPr>
                  <a:t>BG</a:t>
                </a:r>
              </a:p>
            </p:txBody>
          </p:sp>
          <p:sp>
            <p:nvSpPr>
              <p:cNvPr id="18" name="Прямоугольник 17"/>
              <p:cNvSpPr/>
              <p:nvPr/>
            </p:nvSpPr>
            <p:spPr>
              <a:xfrm>
                <a:off x="12925" y="2240"/>
                <a:ext cx="1166" cy="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cxnSp>
          <p:nvCxnSpPr>
            <p:cNvPr id="29" name="Прямая со стрелкой 28"/>
            <p:cNvCxnSpPr>
              <a:stCxn id="31" idx="2"/>
            </p:cNvCxnSpPr>
            <p:nvPr/>
          </p:nvCxnSpPr>
          <p:spPr>
            <a:xfrm flipH="1" flipV="1">
              <a:off x="14458" y="5631"/>
              <a:ext cx="1916" cy="15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1" name="Овал 30"/>
            <p:cNvSpPr/>
            <p:nvPr/>
          </p:nvSpPr>
          <p:spPr>
            <a:xfrm>
              <a:off x="16374" y="5614"/>
              <a:ext cx="325" cy="343"/>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pic>
        <p:nvPicPr>
          <p:cNvPr id="7172" name="Рисунок 2"/>
          <p:cNvPicPr>
            <a:picLocks noChangeAspect="1"/>
          </p:cNvPicPr>
          <p:nvPr/>
        </p:nvPicPr>
        <p:blipFill>
          <a:blip r:embed="rId6" cstate="print">
            <a:clrChange>
              <a:clrFrom>
                <a:srgbClr val="FDFDFD">
                  <a:alpha val="100000"/>
                </a:srgbClr>
              </a:clrFrom>
              <a:clrTo>
                <a:srgbClr val="FDFDFD">
                  <a:alpha val="100000"/>
                  <a:alpha val="0"/>
                </a:srgbClr>
              </a:clrTo>
            </a:clrChange>
            <a:extLst>
              <a:ext uri="{28A0092B-C50C-407E-A947-70E740481C1C}">
                <a14:useLocalDpi xmlns="" xmlns:a14="http://schemas.microsoft.com/office/drawing/2010/main" val="0"/>
              </a:ext>
            </a:extLst>
          </a:blip>
          <a:srcRect t="2487" b="3543"/>
          <a:stretch>
            <a:fillRect/>
          </a:stretch>
        </p:blipFill>
        <p:spPr bwMode="auto">
          <a:xfrm>
            <a:off x="1848803" y="3994785"/>
            <a:ext cx="284988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Текстовое поле 19"/>
          <p:cNvSpPr txBox="1"/>
          <p:nvPr/>
        </p:nvSpPr>
        <p:spPr>
          <a:xfrm>
            <a:off x="4950143" y="4949825"/>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d</a:t>
            </a:r>
            <a:r>
              <a:rPr lang="en-GB" altLang="ru-RU" sz="3600" b="1" baseline="-25000"/>
              <a:t>c</a:t>
            </a:r>
            <a:r>
              <a:rPr lang="en-GB" altLang="ru-RU" sz="3600" b="1"/>
              <a:t> </a:t>
            </a:r>
            <a:r>
              <a:rPr lang="en-GB" altLang="ru-RU" sz="3600" b="1">
                <a:latin typeface="Arial" panose="020B0604020202020204" pitchFamily="34" charset="0"/>
                <a:cs typeface="Arial" panose="020B0604020202020204" pitchFamily="34" charset="0"/>
              </a:rPr>
              <a:t>↑↑</a:t>
            </a:r>
          </a:p>
        </p:txBody>
      </p:sp>
      <p:sp>
        <p:nvSpPr>
          <p:cNvPr id="21" name="Текстовое поле 20"/>
          <p:cNvSpPr txBox="1"/>
          <p:nvPr/>
        </p:nvSpPr>
        <p:spPr>
          <a:xfrm>
            <a:off x="4950143" y="4103370"/>
            <a:ext cx="9482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altLang="ru-RU" sz="3600" b="1"/>
              <a:t>T </a:t>
            </a:r>
            <a:r>
              <a:rPr lang="en-GB" altLang="ru-RU" sz="3600" b="1">
                <a:latin typeface="Arial" panose="020B0604020202020204" pitchFamily="34" charset="0"/>
                <a:cs typeface="Arial" panose="020B0604020202020204" pitchFamily="34" charset="0"/>
              </a:rPr>
              <a:t>↑↑</a:t>
            </a:r>
          </a:p>
        </p:txBody>
      </p:sp>
      <p:sp>
        <p:nvSpPr>
          <p:cNvPr id="22" name="Прямоугольник 21"/>
          <p:cNvSpPr/>
          <p:nvPr/>
        </p:nvSpPr>
        <p:spPr>
          <a:xfrm>
            <a:off x="6784658" y="6149340"/>
            <a:ext cx="172593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cxnSp>
        <p:nvCxnSpPr>
          <p:cNvPr id="24" name="Прямое соединение 23"/>
          <p:cNvCxnSpPr/>
          <p:nvPr/>
        </p:nvCxnSpPr>
        <p:spPr>
          <a:xfrm>
            <a:off x="6667" y="3634740"/>
            <a:ext cx="9121140" cy="0"/>
          </a:xfrm>
          <a:prstGeom prst="line">
            <a:avLst/>
          </a:prstGeom>
          <a:ln w="57150">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5"/>
            <a:ext cx="8229600" cy="1143000"/>
          </a:xfrm>
        </p:spPr>
        <p:txBody>
          <a:bodyPr/>
          <a:lstStyle/>
          <a:p>
            <a:r>
              <a:rPr lang="en-GB" altLang="en-US" sz="4400" b="1" dirty="0" smtClean="0">
                <a:latin typeface="Yu Gothic Light" panose="020B0300000000000000" charset="-128"/>
                <a:ea typeface="Yu Gothic Light" panose="020B0300000000000000" charset="-128"/>
                <a:cs typeface="Arial" panose="020B0604020202020204" pitchFamily="34" charset="0"/>
              </a:rPr>
              <a:t>Samples and e</a:t>
            </a:r>
            <a:r>
              <a:rPr lang="en-US" sz="4400" b="1" dirty="0" smtClean="0">
                <a:latin typeface="Yu Gothic Light" panose="020B0300000000000000" charset="-128"/>
                <a:ea typeface="Yu Gothic Light" panose="020B0300000000000000" charset="-128"/>
                <a:cs typeface="Arial" panose="020B0604020202020204" pitchFamily="34" charset="0"/>
              </a:rPr>
              <a:t>xperimental </a:t>
            </a:r>
            <a:r>
              <a:rPr lang="fr-FR" altLang="en-US" sz="4400" b="1" dirty="0" smtClean="0">
                <a:latin typeface="Yu Gothic Light" panose="020B0300000000000000" charset="-128"/>
                <a:ea typeface="Yu Gothic Light" panose="020B0300000000000000" charset="-128"/>
                <a:cs typeface="Arial" panose="020B0604020202020204" pitchFamily="34" charset="0"/>
              </a:rPr>
              <a:t>s</a:t>
            </a:r>
            <a:r>
              <a:rPr lang="en-US" sz="4400" b="1" dirty="0" smtClean="0">
                <a:latin typeface="Yu Gothic Light" panose="020B0300000000000000" charset="-128"/>
                <a:ea typeface="Yu Gothic Light" panose="020B0300000000000000" charset="-128"/>
                <a:cs typeface="Arial" panose="020B0604020202020204" pitchFamily="34" charset="0"/>
              </a:rPr>
              <a:t>etup</a:t>
            </a:r>
            <a:endParaRPr lang="fr-FR" altLang="en-US" sz="4400" b="1" dirty="0" smtClean="0">
              <a:latin typeface="Yu Gothic Light" panose="020B0300000000000000" charset="-128"/>
              <a:ea typeface="Yu Gothic Light" panose="020B0300000000000000" charset="-128"/>
              <a:cs typeface="Arial" panose="020B0604020202020204" pitchFamily="34" charset="0"/>
            </a:endParaRPr>
          </a:p>
        </p:txBody>
      </p:sp>
      <p:sp>
        <p:nvSpPr>
          <p:cNvPr id="130050" name="Rectangle 2"/>
          <p:cNvSpPr>
            <a:spLocks noChangeArrowheads="1"/>
          </p:cNvSpPr>
          <p:nvPr/>
        </p:nvSpPr>
        <p:spPr bwMode="auto">
          <a:xfrm>
            <a:off x="1143000"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ru-RU" b="1">
              <a:latin typeface="Arial" panose="020B0604020202020204" pitchFamily="34" charset="0"/>
              <a:cs typeface="Arial" panose="020B0604020202020204" pitchFamily="34" charset="0"/>
            </a:endParaRPr>
          </a:p>
        </p:txBody>
      </p:sp>
      <p:pic>
        <p:nvPicPr>
          <p:cNvPr id="126978" name="Picture 2"/>
          <p:cNvPicPr>
            <a:picLocks noGrp="1" noChangeAspect="1" noChangeArrowheads="1"/>
          </p:cNvPicPr>
          <p:nvPr>
            <p:ph sz="half" idx="1"/>
          </p:nvPr>
        </p:nvPicPr>
        <p:blipFill>
          <a:blip r:embed="rId3" cstate="print">
            <a:clrChange>
              <a:clrFrom>
                <a:srgbClr val="000000">
                  <a:alpha val="0"/>
                </a:srgbClr>
              </a:clrFrom>
              <a:clrTo>
                <a:srgbClr val="000000">
                  <a:alpha val="0"/>
                  <a:alpha val="0"/>
                </a:srgbClr>
              </a:clrTo>
            </a:clrChange>
            <a:extLst>
              <a:ext uri="{28A0092B-C50C-407E-A947-70E740481C1C}">
                <a14:useLocalDpi xmlns="" xmlns:a14="http://schemas.microsoft.com/office/drawing/2010/main" val="0"/>
              </a:ext>
            </a:extLst>
          </a:blip>
          <a:srcRect/>
          <a:stretch>
            <a:fillRect/>
          </a:stretch>
        </p:blipFill>
        <p:spPr bwMode="auto">
          <a:xfrm>
            <a:off x="7543324" y="1534795"/>
            <a:ext cx="1630680" cy="295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9" name="Содержимое 4" descr="experiment.png"/>
          <p:cNvPicPr>
            <a:picLocks noGrp="1" noChangeAspect="1"/>
          </p:cNvPicPr>
          <p:nvPr>
            <p:ph sz="half" idx="2"/>
          </p:nvPr>
        </p:nvPicPr>
        <p:blipFill>
          <a:blip r:embed="rId4" cstate="print">
            <a:extLst>
              <a:ext uri="{28A0092B-C50C-407E-A947-70E740481C1C}">
                <a14:useLocalDpi xmlns="" xmlns:a14="http://schemas.microsoft.com/office/drawing/2010/main" val="0"/>
              </a:ext>
            </a:extLst>
          </a:blip>
          <a:srcRect/>
          <a:stretch>
            <a:fillRect/>
          </a:stretch>
        </p:blipFill>
        <p:spPr>
          <a:xfrm>
            <a:off x="3203258" y="1786256"/>
            <a:ext cx="4340066" cy="4410075"/>
          </a:xfrm>
          <a:prstGeom prst="rect">
            <a:avLst/>
          </a:prstGeom>
        </p:spPr>
      </p:pic>
      <p:grpSp>
        <p:nvGrpSpPr>
          <p:cNvPr id="14" name="Группа 13"/>
          <p:cNvGrpSpPr/>
          <p:nvPr/>
        </p:nvGrpSpPr>
        <p:grpSpPr>
          <a:xfrm>
            <a:off x="858679" y="1531615"/>
            <a:ext cx="1812131" cy="2738761"/>
            <a:chOff x="5278" y="3772"/>
            <a:chExt cx="5654" cy="5572"/>
          </a:xfrm>
        </p:grpSpPr>
        <p:sp>
          <p:nvSpPr>
            <p:cNvPr id="4" name="Прямоугольник 3"/>
            <p:cNvSpPr/>
            <p:nvPr/>
          </p:nvSpPr>
          <p:spPr>
            <a:xfrm>
              <a:off x="5279" y="7758"/>
              <a:ext cx="5653" cy="793"/>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ru-RU">
                  <a:solidFill>
                    <a:schemeClr val="tx1"/>
                  </a:solidFill>
                </a:rPr>
                <a:t>CdTe buffer</a:t>
              </a:r>
            </a:p>
          </p:txBody>
        </p:sp>
        <p:sp>
          <p:nvSpPr>
            <p:cNvPr id="5" name="Прямоугольник 4"/>
            <p:cNvSpPr/>
            <p:nvPr/>
          </p:nvSpPr>
          <p:spPr>
            <a:xfrm>
              <a:off x="5279" y="5628"/>
              <a:ext cx="5653" cy="779"/>
            </a:xfrm>
            <a:prstGeom prst="rect">
              <a:avLst/>
            </a:prstGeom>
            <a:solidFill>
              <a:schemeClr val="accent6">
                <a:lumMod val="60000"/>
                <a:lumOff val="4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ltLang="ru-RU">
                  <a:solidFill>
                    <a:schemeClr val="tx1"/>
                  </a:solidFill>
                </a:rPr>
                <a:t>CdHgTe barrier</a:t>
              </a:r>
            </a:p>
          </p:txBody>
        </p:sp>
        <p:sp>
          <p:nvSpPr>
            <p:cNvPr id="6" name="Прямоугольник 5"/>
            <p:cNvSpPr/>
            <p:nvPr/>
          </p:nvSpPr>
          <p:spPr>
            <a:xfrm>
              <a:off x="5278" y="6407"/>
              <a:ext cx="5653" cy="557"/>
            </a:xfrm>
            <a:prstGeom prst="rect">
              <a:avLst/>
            </a:prstGeom>
            <a:solidFill>
              <a:schemeClr val="accent6">
                <a:lumMod val="75000"/>
              </a:schemeClr>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threePt" dir="t"/>
              </a:scene3d>
            </a:bodyPr>
            <a:lstStyle/>
            <a:p>
              <a:pPr algn="ctr"/>
              <a:r>
                <a:rPr lang="en-GB" altLang="ru-RU">
                  <a:ln>
                    <a:noFill/>
                  </a:ln>
                  <a:solidFill>
                    <a:schemeClr val="tx1"/>
                  </a:solidFill>
                  <a:effectLst/>
                </a:rPr>
                <a:t>HgTe</a:t>
              </a:r>
            </a:p>
          </p:txBody>
        </p:sp>
        <p:sp>
          <p:nvSpPr>
            <p:cNvPr id="7" name="Прямоугольник 6"/>
            <p:cNvSpPr/>
            <p:nvPr/>
          </p:nvSpPr>
          <p:spPr>
            <a:xfrm>
              <a:off x="5279" y="6965"/>
              <a:ext cx="5653" cy="793"/>
            </a:xfrm>
            <a:prstGeom prst="rect">
              <a:avLst/>
            </a:prstGeom>
            <a:solidFill>
              <a:schemeClr val="accent6">
                <a:lumMod val="60000"/>
                <a:lumOff val="4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ltLang="ru-RU">
                  <a:solidFill>
                    <a:schemeClr val="tx1"/>
                  </a:solidFill>
                </a:rPr>
                <a:t>CdHgTe</a:t>
              </a:r>
            </a:p>
          </p:txBody>
        </p:sp>
        <p:sp>
          <p:nvSpPr>
            <p:cNvPr id="8" name="Прямоугольник 7"/>
            <p:cNvSpPr/>
            <p:nvPr/>
          </p:nvSpPr>
          <p:spPr>
            <a:xfrm>
              <a:off x="5279" y="8551"/>
              <a:ext cx="5653" cy="793"/>
            </a:xfrm>
            <a:prstGeom prst="rect">
              <a:avLst/>
            </a:prstGeom>
            <a:solidFill>
              <a:srgbClr val="00B0F0"/>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altLang="fr-FR">
                  <a:solidFill>
                    <a:schemeClr val="tx1"/>
                  </a:solidFill>
                </a:rPr>
                <a:t>GaAs (013) </a:t>
              </a:r>
              <a:r>
                <a:rPr lang="fr-FR" altLang="en-US">
                  <a:solidFill>
                    <a:schemeClr val="tx1"/>
                  </a:solidFill>
                </a:rPr>
                <a:t>Substr</a:t>
              </a:r>
              <a:r>
                <a:rPr lang="en-GB" altLang="fr-FR">
                  <a:solidFill>
                    <a:schemeClr val="tx1"/>
                  </a:solidFill>
                </a:rPr>
                <a:t>ate</a:t>
              </a:r>
            </a:p>
          </p:txBody>
        </p:sp>
        <p:sp>
          <p:nvSpPr>
            <p:cNvPr id="16" name="Текстовое поле 15"/>
            <p:cNvSpPr txBox="1"/>
            <p:nvPr/>
          </p:nvSpPr>
          <p:spPr>
            <a:xfrm>
              <a:off x="5279" y="3772"/>
              <a:ext cx="5651" cy="686"/>
            </a:xfrm>
            <a:prstGeom prst="rect">
              <a:avLst/>
            </a:prstGeom>
            <a:solidFill>
              <a:srgbClr val="FFFF00"/>
            </a:solidFill>
            <a:ln w="28575">
              <a:solidFill>
                <a:schemeClr val="tx1"/>
              </a:solidFill>
            </a:ln>
          </p:spPr>
          <p:txBody>
            <a:bodyPr wrap="square" rtlCol="0" anchor="ctr" anchorCtr="0">
              <a:spAutoFit/>
            </a:bodyPr>
            <a:lstStyle/>
            <a:p>
              <a:pPr algn="ctr"/>
              <a:r>
                <a:rPr lang="en-GB" altLang="ru-RU" sz="1600"/>
                <a:t>CdTe cap layer</a:t>
              </a:r>
            </a:p>
          </p:txBody>
        </p:sp>
        <p:sp>
          <p:nvSpPr>
            <p:cNvPr id="9" name="Прямоугольник 8"/>
            <p:cNvSpPr/>
            <p:nvPr/>
          </p:nvSpPr>
          <p:spPr>
            <a:xfrm>
              <a:off x="5279" y="4290"/>
              <a:ext cx="5653" cy="779"/>
            </a:xfrm>
            <a:prstGeom prst="rect">
              <a:avLst/>
            </a:prstGeom>
            <a:solidFill>
              <a:schemeClr val="accent6">
                <a:lumMod val="60000"/>
                <a:lumOff val="4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ltLang="ru-RU">
                  <a:solidFill>
                    <a:schemeClr val="tx1"/>
                  </a:solidFill>
                </a:rPr>
                <a:t>CdHgTe</a:t>
              </a:r>
            </a:p>
          </p:txBody>
        </p:sp>
        <p:sp>
          <p:nvSpPr>
            <p:cNvPr id="10" name="Прямоугольник 9"/>
            <p:cNvSpPr/>
            <p:nvPr/>
          </p:nvSpPr>
          <p:spPr>
            <a:xfrm>
              <a:off x="5279" y="5069"/>
              <a:ext cx="5653" cy="559"/>
            </a:xfrm>
            <a:prstGeom prst="rect">
              <a:avLst/>
            </a:prstGeom>
            <a:solidFill>
              <a:schemeClr val="accent6">
                <a:lumMod val="75000"/>
              </a:schemeClr>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threePt" dir="t"/>
              </a:scene3d>
            </a:bodyPr>
            <a:lstStyle/>
            <a:p>
              <a:pPr algn="ctr"/>
              <a:r>
                <a:rPr lang="en-GB" altLang="ru-RU">
                  <a:ln>
                    <a:noFill/>
                  </a:ln>
                  <a:solidFill>
                    <a:schemeClr val="tx1"/>
                  </a:solidFill>
                  <a:effectLst/>
                </a:rPr>
                <a:t>HgTe</a:t>
              </a:r>
            </a:p>
          </p:txBody>
        </p:sp>
      </p:grpSp>
      <p:sp>
        <p:nvSpPr>
          <p:cNvPr id="11" name="Текстовое поле 10"/>
          <p:cNvSpPr txBox="1"/>
          <p:nvPr/>
        </p:nvSpPr>
        <p:spPr>
          <a:xfrm>
            <a:off x="222409" y="2122805"/>
            <a:ext cx="891540" cy="368300"/>
          </a:xfrm>
          <a:prstGeom prst="rect">
            <a:avLst/>
          </a:prstGeom>
          <a:noFill/>
        </p:spPr>
        <p:txBody>
          <a:bodyPr wrap="square" rtlCol="0">
            <a:spAutoFit/>
          </a:bodyPr>
          <a:lstStyle/>
          <a:p>
            <a:r>
              <a:rPr lang="en-GB" altLang="ru-RU"/>
              <a:t>6.3 nm</a:t>
            </a:r>
          </a:p>
        </p:txBody>
      </p:sp>
      <p:sp>
        <p:nvSpPr>
          <p:cNvPr id="12" name="Текстовое поле 11"/>
          <p:cNvSpPr txBox="1"/>
          <p:nvPr/>
        </p:nvSpPr>
        <p:spPr>
          <a:xfrm>
            <a:off x="222409" y="2490470"/>
            <a:ext cx="891540" cy="368300"/>
          </a:xfrm>
          <a:prstGeom prst="rect">
            <a:avLst/>
          </a:prstGeom>
          <a:noFill/>
        </p:spPr>
        <p:txBody>
          <a:bodyPr wrap="square" rtlCol="0">
            <a:spAutoFit/>
          </a:bodyPr>
          <a:lstStyle/>
          <a:p>
            <a:r>
              <a:rPr lang="en-GB" altLang="ru-RU"/>
              <a:t>2.8 nm</a:t>
            </a:r>
          </a:p>
        </p:txBody>
      </p:sp>
      <p:sp>
        <p:nvSpPr>
          <p:cNvPr id="13" name="Текстовое поле 12"/>
          <p:cNvSpPr txBox="1"/>
          <p:nvPr/>
        </p:nvSpPr>
        <p:spPr>
          <a:xfrm>
            <a:off x="222409" y="2827020"/>
            <a:ext cx="891540" cy="368300"/>
          </a:xfrm>
          <a:prstGeom prst="rect">
            <a:avLst/>
          </a:prstGeom>
          <a:noFill/>
        </p:spPr>
        <p:txBody>
          <a:bodyPr wrap="square" rtlCol="0">
            <a:spAutoFit/>
          </a:bodyPr>
          <a:lstStyle/>
          <a:p>
            <a:r>
              <a:rPr lang="en-GB" altLang="ru-RU"/>
              <a:t>6.3 nm</a:t>
            </a:r>
          </a:p>
        </p:txBody>
      </p:sp>
      <p:pic>
        <p:nvPicPr>
          <p:cNvPr id="3"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03622" y="4958824"/>
            <a:ext cx="876344" cy="1356742"/>
          </a:xfrm>
          <a:prstGeom prst="rect">
            <a:avLst/>
          </a:prstGeom>
        </p:spPr>
      </p:pic>
      <p:pic>
        <p:nvPicPr>
          <p:cNvPr id="43" name="Рисунок 4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76645" y="4958716"/>
            <a:ext cx="520053" cy="684843"/>
          </a:xfrm>
          <a:prstGeom prst="rect">
            <a:avLst/>
          </a:prstGeom>
        </p:spPr>
      </p:pic>
      <p:sp>
        <p:nvSpPr>
          <p:cNvPr id="44" name="Прямоугольник 26"/>
          <p:cNvSpPr/>
          <p:nvPr/>
        </p:nvSpPr>
        <p:spPr>
          <a:xfrm>
            <a:off x="1384332" y="4442189"/>
            <a:ext cx="1188132" cy="830997"/>
          </a:xfrm>
          <a:prstGeom prst="rect">
            <a:avLst/>
          </a:prstGeom>
        </p:spPr>
        <p:txBody>
          <a:bodyPr wrap="square">
            <a:spAutoFit/>
          </a:bodyPr>
          <a:lstStyle/>
          <a:p>
            <a:pPr algn="ctr" fontAlgn="base">
              <a:lnSpc>
                <a:spcPct val="80000"/>
              </a:lnSpc>
            </a:pPr>
            <a:r>
              <a:rPr lang="en-US" sz="2000" b="1" dirty="0" smtClean="0"/>
              <a:t>Sergey  </a:t>
            </a:r>
            <a:r>
              <a:rPr lang="en-US" sz="2000" b="1" dirty="0" err="1"/>
              <a:t>Dvoretskii</a:t>
            </a:r>
            <a:endParaRPr lang="en-US" sz="2000" b="1" dirty="0"/>
          </a:p>
        </p:txBody>
      </p:sp>
      <p:sp>
        <p:nvSpPr>
          <p:cNvPr id="45" name="Прямоугольник 44"/>
          <p:cNvSpPr/>
          <p:nvPr/>
        </p:nvSpPr>
        <p:spPr>
          <a:xfrm>
            <a:off x="776764" y="6433820"/>
            <a:ext cx="3007519" cy="398780"/>
          </a:xfrm>
          <a:prstGeom prst="rect">
            <a:avLst/>
          </a:prstGeom>
        </p:spPr>
        <p:txBody>
          <a:bodyPr wrap="square">
            <a:spAutoFit/>
          </a:bodyPr>
          <a:lstStyle/>
          <a:p>
            <a:r>
              <a:rPr lang="en-US" sz="2000" i="1" dirty="0" smtClean="0">
                <a:latin typeface="Arial" panose="020B0604020202020204" pitchFamily="34" charset="0"/>
                <a:cs typeface="Arial" panose="020B0604020202020204" pitchFamily="34" charset="0"/>
              </a:rPr>
              <a:t>Novosibirsk</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Russia</a:t>
            </a:r>
            <a:endParaRPr lang="ru-RU" sz="2000" i="1" dirty="0">
              <a:latin typeface="Arial" panose="020B0604020202020204" pitchFamily="34" charset="0"/>
              <a:cs typeface="Arial" panose="020B0604020202020204" pitchFamily="34" charset="0"/>
            </a:endParaRPr>
          </a:p>
        </p:txBody>
      </p:sp>
      <p:sp>
        <p:nvSpPr>
          <p:cNvPr id="48" name="TextBox 47"/>
          <p:cNvSpPr txBox="1"/>
          <p:nvPr/>
        </p:nvSpPr>
        <p:spPr>
          <a:xfrm>
            <a:off x="776738" y="5716503"/>
            <a:ext cx="933251" cy="645160"/>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HgTe QWs</a:t>
            </a:r>
            <a:endParaRPr lang="ru-RU" b="1" dirty="0">
              <a:latin typeface="Arial" panose="020B0604020202020204" pitchFamily="34" charset="0"/>
              <a:cs typeface="Arial" panose="020B0604020202020204" pitchFamily="34" charset="0"/>
            </a:endParaRPr>
          </a:p>
        </p:txBody>
      </p:sp>
      <p:sp>
        <p:nvSpPr>
          <p:cNvPr id="15" name="Прямоугольник 14"/>
          <p:cNvSpPr/>
          <p:nvPr/>
        </p:nvSpPr>
        <p:spPr>
          <a:xfrm>
            <a:off x="691991" y="4384676"/>
            <a:ext cx="1978819" cy="2486025"/>
          </a:xfrm>
          <a:prstGeom prst="rect">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Квантовый Эффект Холла</a:t>
            </a:r>
            <a:endParaRPr lang="ru-RU" dirty="0"/>
          </a:p>
        </p:txBody>
      </p:sp>
      <p:pic>
        <p:nvPicPr>
          <p:cNvPr id="17411" name="Picture 3"/>
          <p:cNvPicPr>
            <a:picLocks noChangeAspect="1" noChangeArrowheads="1"/>
          </p:cNvPicPr>
          <p:nvPr/>
        </p:nvPicPr>
        <p:blipFill>
          <a:blip r:embed="rId2" cstate="print"/>
          <a:srcRect/>
          <a:stretch>
            <a:fillRect/>
          </a:stretch>
        </p:blipFill>
        <p:spPr bwMode="auto">
          <a:xfrm>
            <a:off x="539552" y="2060848"/>
            <a:ext cx="3384376" cy="3469696"/>
          </a:xfrm>
          <a:prstGeom prst="rect">
            <a:avLst/>
          </a:prstGeom>
          <a:noFill/>
          <a:ln w="9525">
            <a:noFill/>
            <a:miter lim="800000"/>
            <a:headEnd/>
            <a:tailEnd/>
          </a:ln>
        </p:spPr>
      </p:pic>
      <p:sp>
        <p:nvSpPr>
          <p:cNvPr id="7" name="TextBox 6"/>
          <p:cNvSpPr txBox="1"/>
          <p:nvPr/>
        </p:nvSpPr>
        <p:spPr>
          <a:xfrm>
            <a:off x="827584" y="1412776"/>
            <a:ext cx="3024336" cy="369332"/>
          </a:xfrm>
          <a:prstGeom prst="rect">
            <a:avLst/>
          </a:prstGeom>
          <a:noFill/>
        </p:spPr>
        <p:txBody>
          <a:bodyPr wrap="square" rtlCol="0">
            <a:spAutoFit/>
          </a:bodyPr>
          <a:lstStyle/>
          <a:p>
            <a:r>
              <a:rPr lang="ru-RU" dirty="0" smtClean="0"/>
              <a:t>Эффект Холла</a:t>
            </a:r>
            <a:endParaRPr lang="ru-RU" dirty="0"/>
          </a:p>
        </p:txBody>
      </p:sp>
      <p:pic>
        <p:nvPicPr>
          <p:cNvPr id="17412" name="Picture 4"/>
          <p:cNvPicPr>
            <a:picLocks noChangeAspect="1" noChangeArrowheads="1"/>
          </p:cNvPicPr>
          <p:nvPr/>
        </p:nvPicPr>
        <p:blipFill>
          <a:blip r:embed="rId3" cstate="print"/>
          <a:srcRect/>
          <a:stretch>
            <a:fillRect/>
          </a:stretch>
        </p:blipFill>
        <p:spPr bwMode="auto">
          <a:xfrm>
            <a:off x="4211960" y="2204864"/>
            <a:ext cx="4743450" cy="3190875"/>
          </a:xfrm>
          <a:prstGeom prst="rect">
            <a:avLst/>
          </a:prstGeom>
          <a:noFill/>
          <a:ln w="9525">
            <a:noFill/>
            <a:miter lim="800000"/>
            <a:headEnd/>
            <a:tailEnd/>
          </a:ln>
        </p:spPr>
      </p:pic>
      <p:sp>
        <p:nvSpPr>
          <p:cNvPr id="9" name="TextBox 8"/>
          <p:cNvSpPr txBox="1"/>
          <p:nvPr/>
        </p:nvSpPr>
        <p:spPr>
          <a:xfrm>
            <a:off x="4932040" y="1484784"/>
            <a:ext cx="3024336" cy="369332"/>
          </a:xfrm>
          <a:prstGeom prst="rect">
            <a:avLst/>
          </a:prstGeom>
          <a:noFill/>
        </p:spPr>
        <p:txBody>
          <a:bodyPr wrap="square" rtlCol="0">
            <a:spAutoFit/>
          </a:bodyPr>
          <a:lstStyle/>
          <a:p>
            <a:r>
              <a:rPr lang="ru-RU" dirty="0" smtClean="0"/>
              <a:t>Квантовый Эффект Холла</a:t>
            </a:r>
            <a:endParaRPr lang="ru-RU" dirty="0"/>
          </a:p>
        </p:txBody>
      </p:sp>
      <p:pic>
        <p:nvPicPr>
          <p:cNvPr id="19458" name="Picture 2"/>
          <p:cNvPicPr>
            <a:picLocks noChangeAspect="1" noChangeArrowheads="1"/>
          </p:cNvPicPr>
          <p:nvPr/>
        </p:nvPicPr>
        <p:blipFill>
          <a:blip r:embed="rId4" cstate="print"/>
          <a:srcRect/>
          <a:stretch>
            <a:fillRect/>
          </a:stretch>
        </p:blipFill>
        <p:spPr bwMode="auto">
          <a:xfrm>
            <a:off x="4716016" y="6021288"/>
            <a:ext cx="3771900" cy="447675"/>
          </a:xfrm>
          <a:prstGeom prst="rect">
            <a:avLst/>
          </a:prstGeom>
          <a:noFill/>
          <a:ln w="9525">
            <a:noFill/>
            <a:miter lim="800000"/>
            <a:headEnd/>
            <a:tailEnd/>
          </a:ln>
        </p:spPr>
      </p:pic>
      <p:pic>
        <p:nvPicPr>
          <p:cNvPr id="19459" name="Picture 3"/>
          <p:cNvPicPr>
            <a:picLocks noChangeAspect="1" noChangeArrowheads="1"/>
          </p:cNvPicPr>
          <p:nvPr/>
        </p:nvPicPr>
        <p:blipFill>
          <a:blip r:embed="rId5" cstate="print"/>
          <a:srcRect/>
          <a:stretch>
            <a:fillRect/>
          </a:stretch>
        </p:blipFill>
        <p:spPr bwMode="auto">
          <a:xfrm>
            <a:off x="4716016" y="5373216"/>
            <a:ext cx="2533650" cy="6858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457200" y="76915"/>
            <a:ext cx="8229600" cy="1143000"/>
          </a:xfrm>
        </p:spPr>
        <p:txBody>
          <a:bodyPr/>
          <a:lstStyle/>
          <a:p>
            <a:r>
              <a:rPr lang="en-GB" altLang="ru-RU" sz="4000">
                <a:latin typeface="Yu Gothic Light" panose="020B0300000000000000" charset="-128"/>
                <a:ea typeface="Yu Gothic Light" panose="020B0300000000000000" charset="-128"/>
              </a:rPr>
              <a:t>Magnetoabsorption data</a:t>
            </a:r>
          </a:p>
        </p:txBody>
      </p:sp>
      <p:graphicFrame>
        <p:nvGraphicFramePr>
          <p:cNvPr id="23" name="Замещающее содержимое 22"/>
          <p:cNvGraphicFramePr>
            <a:graphicFrameLocks/>
          </p:cNvGraphicFramePr>
          <p:nvPr>
            <p:ph sz="half" idx="2"/>
          </p:nvPr>
        </p:nvGraphicFramePr>
        <p:xfrm>
          <a:off x="62389" y="1635760"/>
          <a:ext cx="2480310" cy="4980940"/>
        </p:xfrm>
        <a:graphic>
          <a:graphicData uri="http://schemas.openxmlformats.org/presentationml/2006/ole">
            <p:oleObj spid="_x0000_s47106" r:id="rId3" imgW="2328956" imgH="3492065" progId="Origin50.Graph">
              <p:embed/>
            </p:oleObj>
          </a:graphicData>
        </a:graphic>
      </p:graphicFrame>
      <p:graphicFrame>
        <p:nvGraphicFramePr>
          <p:cNvPr id="25" name="Замещающее содержимое 24"/>
          <p:cNvGraphicFramePr>
            <a:graphicFrameLocks/>
          </p:cNvGraphicFramePr>
          <p:nvPr>
            <p:ph sz="half" idx="1"/>
          </p:nvPr>
        </p:nvGraphicFramePr>
        <p:xfrm>
          <a:off x="2542699" y="1417956"/>
          <a:ext cx="2846070" cy="5415915"/>
        </p:xfrm>
        <a:graphic>
          <a:graphicData uri="http://schemas.openxmlformats.org/presentationml/2006/ole">
            <p:oleObj spid="_x0000_s47107" r:id="rId4" imgW="2474409" imgH="3515821" progId="Origin50.Graph">
              <p:embed/>
            </p:oleObj>
          </a:graphicData>
        </a:graphic>
      </p:graphicFrame>
      <p:pic>
        <p:nvPicPr>
          <p:cNvPr id="27" name="Изображение 26" descr="forpresentbright"/>
          <p:cNvPicPr>
            <a:picLocks noChangeAspect="1"/>
          </p:cNvPicPr>
          <p:nvPr/>
        </p:nvPicPr>
        <p:blipFill>
          <a:blip r:embed="rId5" cstate="print"/>
          <a:stretch>
            <a:fillRect/>
          </a:stretch>
        </p:blipFill>
        <p:spPr>
          <a:xfrm>
            <a:off x="5683568" y="2466341"/>
            <a:ext cx="3223736" cy="3969385"/>
          </a:xfrm>
          <a:prstGeom prst="rect">
            <a:avLst/>
          </a:prstGeom>
        </p:spPr>
      </p:pic>
      <p:pic>
        <p:nvPicPr>
          <p:cNvPr id="31" name="Изображение 30"/>
          <p:cNvPicPr>
            <a:picLocks noChangeAspect="1"/>
          </p:cNvPicPr>
          <p:nvPr/>
        </p:nvPicPr>
        <p:blipFill>
          <a:blip r:embed="rId6" cstate="print"/>
          <a:stretch>
            <a:fillRect/>
          </a:stretch>
        </p:blipFill>
        <p:spPr>
          <a:xfrm>
            <a:off x="5532121" y="1747520"/>
            <a:ext cx="3526631" cy="779780"/>
          </a:xfrm>
          <a:prstGeom prst="rect">
            <a:avLst/>
          </a:prstGeom>
        </p:spPr>
      </p:pic>
      <p:sp>
        <p:nvSpPr>
          <p:cNvPr id="32" name="Текстовое поле 31"/>
          <p:cNvSpPr txBox="1"/>
          <p:nvPr/>
        </p:nvSpPr>
        <p:spPr>
          <a:xfrm>
            <a:off x="5532120" y="1407160"/>
            <a:ext cx="3489960" cy="368300"/>
          </a:xfrm>
          <a:prstGeom prst="rect">
            <a:avLst/>
          </a:prstGeom>
          <a:noFill/>
        </p:spPr>
        <p:txBody>
          <a:bodyPr wrap="square" rtlCol="0">
            <a:spAutoFit/>
          </a:bodyPr>
          <a:lstStyle/>
          <a:p>
            <a:pPr algn="ctr"/>
            <a:r>
              <a:rPr lang="en-GB" altLang="ru-RU"/>
              <a:t>Transmission, %</a:t>
            </a:r>
          </a:p>
        </p:txBody>
      </p:sp>
      <p:sp>
        <p:nvSpPr>
          <p:cNvPr id="33" name="Текстовое поле 32"/>
          <p:cNvSpPr txBox="1"/>
          <p:nvPr/>
        </p:nvSpPr>
        <p:spPr>
          <a:xfrm>
            <a:off x="5593080" y="2251076"/>
            <a:ext cx="952500" cy="215265"/>
          </a:xfrm>
          <a:prstGeom prst="rect">
            <a:avLst/>
          </a:prstGeom>
          <a:solidFill>
            <a:schemeClr val="bg1"/>
          </a:solidFill>
        </p:spPr>
        <p:txBody>
          <a:bodyPr wrap="square" lIns="0" tIns="0" rIns="0" bIns="0" rtlCol="0">
            <a:spAutoFit/>
          </a:bodyPr>
          <a:lstStyle/>
          <a:p>
            <a:pPr algn="ctr"/>
            <a:r>
              <a:rPr lang="en-GB" altLang="ru-RU" sz="1400" b="1"/>
              <a:t>90</a:t>
            </a:r>
          </a:p>
        </p:txBody>
      </p:sp>
      <p:sp>
        <p:nvSpPr>
          <p:cNvPr id="34" name="Текстовое поле 33"/>
          <p:cNvSpPr txBox="1"/>
          <p:nvPr/>
        </p:nvSpPr>
        <p:spPr>
          <a:xfrm>
            <a:off x="7860030" y="2251076"/>
            <a:ext cx="952500" cy="215265"/>
          </a:xfrm>
          <a:prstGeom prst="rect">
            <a:avLst/>
          </a:prstGeom>
          <a:solidFill>
            <a:schemeClr val="bg1"/>
          </a:solidFill>
        </p:spPr>
        <p:txBody>
          <a:bodyPr wrap="square" lIns="0" tIns="0" rIns="0" bIns="0" rtlCol="0">
            <a:spAutoFit/>
          </a:bodyPr>
          <a:lstStyle/>
          <a:p>
            <a:pPr algn="ctr"/>
            <a:r>
              <a:rPr lang="en-GB" altLang="ru-RU" sz="1400" b="1"/>
              <a:t>100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955"/>
            <a:ext cx="8229600" cy="1143000"/>
          </a:xfrm>
        </p:spPr>
        <p:txBody>
          <a:bodyPr/>
          <a:lstStyle/>
          <a:p>
            <a:r>
              <a:rPr lang="en-GB" altLang="ru-RU" sz="4000">
                <a:latin typeface="Arial" panose="020B0604020202020204" pitchFamily="34" charset="0"/>
                <a:cs typeface="Arial" panose="020B0604020202020204" pitchFamily="34" charset="0"/>
              </a:rPr>
              <a:t>Landau levels in different phases</a:t>
            </a:r>
          </a:p>
        </p:txBody>
      </p:sp>
      <p:pic>
        <p:nvPicPr>
          <p:cNvPr id="5" name="Замещающее содержимое 4"/>
          <p:cNvPicPr>
            <a:picLocks noGrp="1" noChangeAspect="1"/>
          </p:cNvPicPr>
          <p:nvPr>
            <p:ph sz="half" idx="1"/>
          </p:nvPr>
        </p:nvPicPr>
        <p:blipFill>
          <a:blip r:embed="rId2" cstate="print"/>
          <a:stretch>
            <a:fillRect/>
          </a:stretch>
        </p:blipFill>
        <p:spPr>
          <a:xfrm>
            <a:off x="533400" y="2065020"/>
            <a:ext cx="2919413" cy="4289425"/>
          </a:xfrm>
          <a:prstGeom prst="rect">
            <a:avLst/>
          </a:prstGeom>
          <a:ln w="28575">
            <a:solidFill>
              <a:srgbClr val="EE9D02"/>
            </a:solidFill>
          </a:ln>
        </p:spPr>
      </p:pic>
      <p:pic>
        <p:nvPicPr>
          <p:cNvPr id="6" name="Замещающее содержимое 5"/>
          <p:cNvPicPr>
            <a:picLocks noGrp="1" noChangeAspect="1"/>
          </p:cNvPicPr>
          <p:nvPr>
            <p:ph sz="half" idx="2"/>
          </p:nvPr>
        </p:nvPicPr>
        <p:blipFill>
          <a:blip r:embed="rId3" cstate="print"/>
          <a:stretch>
            <a:fillRect/>
          </a:stretch>
        </p:blipFill>
        <p:spPr>
          <a:xfrm>
            <a:off x="5309235" y="2065020"/>
            <a:ext cx="3269933" cy="4289425"/>
          </a:xfrm>
          <a:prstGeom prst="rect">
            <a:avLst/>
          </a:prstGeom>
          <a:ln w="28575">
            <a:solidFill>
              <a:srgbClr val="0D00D6"/>
            </a:solidFill>
          </a:ln>
        </p:spPr>
      </p:pic>
      <p:sp>
        <p:nvSpPr>
          <p:cNvPr id="4" name="Текстовое поле 3"/>
          <p:cNvSpPr txBox="1"/>
          <p:nvPr/>
        </p:nvSpPr>
        <p:spPr>
          <a:xfrm>
            <a:off x="958691" y="1455421"/>
            <a:ext cx="2068830" cy="830997"/>
          </a:xfrm>
          <a:prstGeom prst="rect">
            <a:avLst/>
          </a:prstGeom>
          <a:noFill/>
        </p:spPr>
        <p:txBody>
          <a:bodyPr wrap="square" rtlCol="0">
            <a:spAutoFit/>
          </a:bodyPr>
          <a:lstStyle/>
          <a:p>
            <a:r>
              <a:rPr lang="en-GB" altLang="ru-RU" sz="2400" b="1">
                <a:solidFill>
                  <a:srgbClr val="F19801"/>
                </a:solidFill>
              </a:rPr>
              <a:t>Bilayaer graphene</a:t>
            </a:r>
          </a:p>
        </p:txBody>
      </p:sp>
      <p:sp>
        <p:nvSpPr>
          <p:cNvPr id="7" name="Текстовое поле 6"/>
          <p:cNvSpPr txBox="1"/>
          <p:nvPr/>
        </p:nvSpPr>
        <p:spPr>
          <a:xfrm>
            <a:off x="6172200" y="1455421"/>
            <a:ext cx="2068830" cy="460375"/>
          </a:xfrm>
          <a:prstGeom prst="rect">
            <a:avLst/>
          </a:prstGeom>
          <a:noFill/>
        </p:spPr>
        <p:txBody>
          <a:bodyPr wrap="square" rtlCol="0">
            <a:spAutoFit/>
          </a:bodyPr>
          <a:lstStyle/>
          <a:p>
            <a:r>
              <a:rPr lang="en-GB" altLang="ru-RU" sz="2400" b="1">
                <a:solidFill>
                  <a:srgbClr val="0D00D6"/>
                </a:solidFill>
              </a:rPr>
              <a:t>Bulk insulator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955"/>
            <a:ext cx="8229600" cy="1143000"/>
          </a:xfrm>
        </p:spPr>
        <p:txBody>
          <a:bodyPr/>
          <a:lstStyle/>
          <a:p>
            <a:r>
              <a:rPr lang="en-GB" altLang="ru-RU" sz="4000">
                <a:latin typeface="Arial" panose="020B0604020202020204" pitchFamily="34" charset="0"/>
                <a:cs typeface="Arial" panose="020B0604020202020204" pitchFamily="34" charset="0"/>
              </a:rPr>
              <a:t>Landau levels in different phases</a:t>
            </a:r>
          </a:p>
        </p:txBody>
      </p:sp>
      <p:pic>
        <p:nvPicPr>
          <p:cNvPr id="5" name="Замещающее содержимое 4"/>
          <p:cNvPicPr>
            <a:picLocks noGrp="1" noChangeAspect="1"/>
          </p:cNvPicPr>
          <p:nvPr>
            <p:ph sz="half" idx="1"/>
          </p:nvPr>
        </p:nvPicPr>
        <p:blipFill>
          <a:blip r:embed="rId3" cstate="print"/>
          <a:stretch>
            <a:fillRect/>
          </a:stretch>
        </p:blipFill>
        <p:spPr>
          <a:xfrm>
            <a:off x="533400" y="2065020"/>
            <a:ext cx="2919413" cy="4289425"/>
          </a:xfrm>
          <a:prstGeom prst="rect">
            <a:avLst/>
          </a:prstGeom>
          <a:ln w="28575">
            <a:solidFill>
              <a:srgbClr val="EE9D02"/>
            </a:solidFill>
          </a:ln>
        </p:spPr>
      </p:pic>
      <p:pic>
        <p:nvPicPr>
          <p:cNvPr id="6" name="Замещающее содержимое 5"/>
          <p:cNvPicPr>
            <a:picLocks noGrp="1" noChangeAspect="1"/>
          </p:cNvPicPr>
          <p:nvPr>
            <p:ph sz="half" idx="2"/>
          </p:nvPr>
        </p:nvPicPr>
        <p:blipFill>
          <a:blip r:embed="rId4" cstate="print"/>
          <a:stretch>
            <a:fillRect/>
          </a:stretch>
        </p:blipFill>
        <p:spPr>
          <a:xfrm>
            <a:off x="5309235" y="2065020"/>
            <a:ext cx="3269933" cy="4289425"/>
          </a:xfrm>
          <a:prstGeom prst="rect">
            <a:avLst/>
          </a:prstGeom>
          <a:ln w="28575">
            <a:solidFill>
              <a:srgbClr val="0D00D6"/>
            </a:solidFill>
          </a:ln>
        </p:spPr>
      </p:pic>
      <p:sp>
        <p:nvSpPr>
          <p:cNvPr id="4" name="Текстовое поле 3"/>
          <p:cNvSpPr txBox="1"/>
          <p:nvPr/>
        </p:nvSpPr>
        <p:spPr>
          <a:xfrm>
            <a:off x="958691" y="1455421"/>
            <a:ext cx="2068830" cy="830997"/>
          </a:xfrm>
          <a:prstGeom prst="rect">
            <a:avLst/>
          </a:prstGeom>
          <a:noFill/>
        </p:spPr>
        <p:txBody>
          <a:bodyPr wrap="square" rtlCol="0">
            <a:spAutoFit/>
          </a:bodyPr>
          <a:lstStyle/>
          <a:p>
            <a:r>
              <a:rPr lang="en-GB" altLang="ru-RU" sz="2400" b="1">
                <a:solidFill>
                  <a:srgbClr val="F19801"/>
                </a:solidFill>
              </a:rPr>
              <a:t>Bilayer graphene</a:t>
            </a:r>
          </a:p>
        </p:txBody>
      </p:sp>
      <p:sp>
        <p:nvSpPr>
          <p:cNvPr id="7" name="Текстовое поле 6"/>
          <p:cNvSpPr txBox="1"/>
          <p:nvPr/>
        </p:nvSpPr>
        <p:spPr>
          <a:xfrm>
            <a:off x="6172200" y="1455421"/>
            <a:ext cx="2068830" cy="460375"/>
          </a:xfrm>
          <a:prstGeom prst="rect">
            <a:avLst/>
          </a:prstGeom>
          <a:noFill/>
        </p:spPr>
        <p:txBody>
          <a:bodyPr wrap="square" rtlCol="0">
            <a:spAutoFit/>
          </a:bodyPr>
          <a:lstStyle/>
          <a:p>
            <a:r>
              <a:rPr lang="en-GB" altLang="ru-RU" sz="2400" b="1">
                <a:solidFill>
                  <a:srgbClr val="0D00D6"/>
                </a:solidFill>
              </a:rPr>
              <a:t>Bulk insulator</a:t>
            </a:r>
          </a:p>
        </p:txBody>
      </p:sp>
      <p:graphicFrame>
        <p:nvGraphicFramePr>
          <p:cNvPr id="10" name="Объект 9"/>
          <p:cNvGraphicFramePr>
            <a:graphicFrameLocks/>
          </p:cNvGraphicFramePr>
          <p:nvPr/>
        </p:nvGraphicFramePr>
        <p:xfrm>
          <a:off x="533400" y="2065020"/>
          <a:ext cx="2919413" cy="4288790"/>
        </p:xfrm>
        <a:graphic>
          <a:graphicData uri="http://schemas.openxmlformats.org/presentationml/2006/ole">
            <p:oleObj spid="_x0000_s48130" r:id="rId5" imgW="4016088" imgH="4427604" progId="PBrush">
              <p:embed/>
            </p:oleObj>
          </a:graphicData>
        </a:graphic>
      </p:graphicFrame>
      <p:graphicFrame>
        <p:nvGraphicFramePr>
          <p:cNvPr id="3" name="Объект 2"/>
          <p:cNvGraphicFramePr>
            <a:graphicFrameLocks/>
          </p:cNvGraphicFramePr>
          <p:nvPr/>
        </p:nvGraphicFramePr>
        <p:xfrm>
          <a:off x="5330190" y="2065020"/>
          <a:ext cx="3248978" cy="4262755"/>
        </p:xfrm>
        <a:graphic>
          <a:graphicData uri="http://schemas.openxmlformats.org/presentationml/2006/ole">
            <p:oleObj spid="_x0000_s48131" r:id="rId6" imgW="4328535" imgH="4259949" progId="PBrush">
              <p:embed/>
            </p:oleObj>
          </a:graphicData>
        </a:graphic>
      </p:graphicFrame>
      <p:sp>
        <p:nvSpPr>
          <p:cNvPr id="9" name="Текстовое поле 8"/>
          <p:cNvSpPr txBox="1"/>
          <p:nvPr/>
        </p:nvSpPr>
        <p:spPr>
          <a:xfrm>
            <a:off x="3646170" y="2263141"/>
            <a:ext cx="1469708" cy="1815882"/>
          </a:xfrm>
          <a:prstGeom prst="rect">
            <a:avLst/>
          </a:prstGeom>
          <a:noFill/>
        </p:spPr>
        <p:txBody>
          <a:bodyPr wrap="square" rtlCol="0">
            <a:spAutoFit/>
          </a:bodyPr>
          <a:lstStyle/>
          <a:p>
            <a:pPr algn="ctr"/>
            <a:r>
              <a:rPr lang="en-GB" altLang="ru-RU" sz="2800"/>
              <a:t>Differenent cut-off energy</a:t>
            </a:r>
          </a:p>
        </p:txBody>
      </p:sp>
      <p:cxnSp>
        <p:nvCxnSpPr>
          <p:cNvPr id="12" name="Прямая со стрелкой 11"/>
          <p:cNvCxnSpPr>
            <a:stCxn id="9" idx="1"/>
          </p:cNvCxnSpPr>
          <p:nvPr/>
        </p:nvCxnSpPr>
        <p:spPr>
          <a:xfrm flipH="1">
            <a:off x="2320290" y="3171082"/>
            <a:ext cx="1325880" cy="8141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9" idx="3"/>
          </p:cNvCxnSpPr>
          <p:nvPr/>
        </p:nvCxnSpPr>
        <p:spPr>
          <a:xfrm>
            <a:off x="5115878" y="3171082"/>
            <a:ext cx="1513522" cy="8294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ое соединение 13"/>
          <p:cNvCxnSpPr/>
          <p:nvPr/>
        </p:nvCxnSpPr>
        <p:spPr>
          <a:xfrm>
            <a:off x="971550" y="4853940"/>
            <a:ext cx="2286000" cy="1524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ое соединение 14"/>
          <p:cNvCxnSpPr/>
          <p:nvPr/>
        </p:nvCxnSpPr>
        <p:spPr>
          <a:xfrm>
            <a:off x="5801202" y="5143500"/>
            <a:ext cx="2679859"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457200" y="-14525"/>
            <a:ext cx="8229600" cy="1143000"/>
          </a:xfrm>
        </p:spPr>
        <p:txBody>
          <a:bodyPr/>
          <a:lstStyle/>
          <a:p>
            <a:r>
              <a:rPr lang="en-GB" altLang="ru-RU" sz="4400">
                <a:latin typeface="Yu Gothic Light" panose="020B0300000000000000" charset="-128"/>
                <a:ea typeface="Yu Gothic Light" panose="020B0300000000000000" charset="-128"/>
              </a:rPr>
              <a:t>Bilayer graphene state at 10 K</a:t>
            </a:r>
          </a:p>
        </p:txBody>
      </p:sp>
      <p:pic>
        <p:nvPicPr>
          <p:cNvPr id="4" name="Изображение 3"/>
          <p:cNvPicPr>
            <a:picLocks noChangeAspect="1"/>
          </p:cNvPicPr>
          <p:nvPr/>
        </p:nvPicPr>
        <p:blipFill>
          <a:blip r:embed="rId3" cstate="print"/>
          <a:stretch>
            <a:fillRect/>
          </a:stretch>
        </p:blipFill>
        <p:spPr>
          <a:xfrm>
            <a:off x="5532121" y="1747520"/>
            <a:ext cx="3526631" cy="779780"/>
          </a:xfrm>
          <a:prstGeom prst="rect">
            <a:avLst/>
          </a:prstGeom>
        </p:spPr>
      </p:pic>
      <p:sp>
        <p:nvSpPr>
          <p:cNvPr id="6" name="Текстовое поле 5"/>
          <p:cNvSpPr txBox="1"/>
          <p:nvPr/>
        </p:nvSpPr>
        <p:spPr>
          <a:xfrm>
            <a:off x="5532120" y="1407160"/>
            <a:ext cx="3489960" cy="368300"/>
          </a:xfrm>
          <a:prstGeom prst="rect">
            <a:avLst/>
          </a:prstGeom>
          <a:noFill/>
        </p:spPr>
        <p:txBody>
          <a:bodyPr wrap="square" rtlCol="0">
            <a:spAutoFit/>
          </a:bodyPr>
          <a:lstStyle/>
          <a:p>
            <a:pPr algn="ctr"/>
            <a:r>
              <a:rPr lang="en-GB" altLang="ru-RU"/>
              <a:t>Transmission, %</a:t>
            </a:r>
          </a:p>
        </p:txBody>
      </p:sp>
      <p:sp>
        <p:nvSpPr>
          <p:cNvPr id="7" name="Текстовое поле 6"/>
          <p:cNvSpPr txBox="1"/>
          <p:nvPr/>
        </p:nvSpPr>
        <p:spPr>
          <a:xfrm>
            <a:off x="5593080" y="2251076"/>
            <a:ext cx="952500" cy="215265"/>
          </a:xfrm>
          <a:prstGeom prst="rect">
            <a:avLst/>
          </a:prstGeom>
          <a:solidFill>
            <a:schemeClr val="bg1"/>
          </a:solidFill>
        </p:spPr>
        <p:txBody>
          <a:bodyPr wrap="square" lIns="0" tIns="0" rIns="0" bIns="0" rtlCol="0">
            <a:spAutoFit/>
          </a:bodyPr>
          <a:lstStyle/>
          <a:p>
            <a:pPr algn="ctr"/>
            <a:r>
              <a:rPr lang="en-GB" altLang="ru-RU" sz="1400" b="1"/>
              <a:t>87</a:t>
            </a:r>
          </a:p>
        </p:txBody>
      </p:sp>
      <p:sp>
        <p:nvSpPr>
          <p:cNvPr id="8" name="Текстовое поле 7"/>
          <p:cNvSpPr txBox="1"/>
          <p:nvPr/>
        </p:nvSpPr>
        <p:spPr>
          <a:xfrm>
            <a:off x="7860030" y="2251076"/>
            <a:ext cx="952500" cy="215265"/>
          </a:xfrm>
          <a:prstGeom prst="rect">
            <a:avLst/>
          </a:prstGeom>
          <a:solidFill>
            <a:schemeClr val="bg1"/>
          </a:solidFill>
        </p:spPr>
        <p:txBody>
          <a:bodyPr wrap="square" lIns="0" tIns="0" rIns="0" bIns="0" rtlCol="0">
            <a:spAutoFit/>
          </a:bodyPr>
          <a:lstStyle/>
          <a:p>
            <a:pPr algn="ctr"/>
            <a:r>
              <a:rPr lang="en-GB" altLang="ru-RU" sz="1400" b="1"/>
              <a:t>95</a:t>
            </a:r>
          </a:p>
        </p:txBody>
      </p:sp>
      <p:graphicFrame>
        <p:nvGraphicFramePr>
          <p:cNvPr id="11" name="Замещающее содержимое 10"/>
          <p:cNvGraphicFramePr>
            <a:graphicFrameLocks/>
          </p:cNvGraphicFramePr>
          <p:nvPr>
            <p:ph sz="half" idx="1"/>
          </p:nvPr>
        </p:nvGraphicFramePr>
        <p:xfrm>
          <a:off x="86202" y="1593215"/>
          <a:ext cx="4014311" cy="5215890"/>
        </p:xfrm>
        <a:graphic>
          <a:graphicData uri="http://schemas.openxmlformats.org/presentationml/2006/ole">
            <p:oleObj spid="_x0000_s49154" r:id="rId4" imgW="4016088" imgH="4427604" progId="PBrush">
              <p:embed/>
            </p:oleObj>
          </a:graphicData>
        </a:graphic>
      </p:graphicFrame>
      <p:pic>
        <p:nvPicPr>
          <p:cNvPr id="14" name="Изображение 13"/>
          <p:cNvPicPr>
            <a:picLocks noChangeAspect="1"/>
          </p:cNvPicPr>
          <p:nvPr/>
        </p:nvPicPr>
        <p:blipFill>
          <a:blip r:embed="rId5" cstate="print"/>
          <a:stretch>
            <a:fillRect/>
          </a:stretch>
        </p:blipFill>
        <p:spPr>
          <a:xfrm>
            <a:off x="4894421" y="2527301"/>
            <a:ext cx="4327208" cy="428180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54330" y="31195"/>
            <a:ext cx="8229600" cy="1143000"/>
          </a:xfrm>
        </p:spPr>
        <p:txBody>
          <a:bodyPr/>
          <a:lstStyle/>
          <a:p>
            <a:r>
              <a:rPr lang="en-GB" altLang="ru-RU" sz="4400">
                <a:latin typeface="Yu Gothic Light" panose="020B0300000000000000" charset="-128"/>
                <a:ea typeface="Yu Gothic Light" panose="020B0300000000000000" charset="-128"/>
              </a:rPr>
              <a:t>Bulk Insulator state at 100K</a:t>
            </a:r>
          </a:p>
        </p:txBody>
      </p:sp>
      <p:graphicFrame>
        <p:nvGraphicFramePr>
          <p:cNvPr id="7" name="Замещающее содержимое 6"/>
          <p:cNvGraphicFramePr>
            <a:graphicFrameLocks/>
          </p:cNvGraphicFramePr>
          <p:nvPr>
            <p:ph sz="half" idx="2"/>
          </p:nvPr>
        </p:nvGraphicFramePr>
        <p:xfrm>
          <a:off x="22860" y="1831976"/>
          <a:ext cx="4136708" cy="4934585"/>
        </p:xfrm>
        <a:graphic>
          <a:graphicData uri="http://schemas.openxmlformats.org/presentationml/2006/ole">
            <p:oleObj spid="_x0000_s50178" r:id="rId3" imgW="4328535" imgH="4259949" progId="PBrush">
              <p:embed/>
            </p:oleObj>
          </a:graphicData>
        </a:graphic>
      </p:graphicFrame>
      <p:pic>
        <p:nvPicPr>
          <p:cNvPr id="12" name="Изображение 11"/>
          <p:cNvPicPr>
            <a:picLocks noChangeAspect="1"/>
          </p:cNvPicPr>
          <p:nvPr/>
        </p:nvPicPr>
        <p:blipFill>
          <a:blip r:embed="rId4" cstate="print"/>
          <a:stretch>
            <a:fillRect/>
          </a:stretch>
        </p:blipFill>
        <p:spPr>
          <a:xfrm>
            <a:off x="5372101" y="1706880"/>
            <a:ext cx="3526631" cy="779780"/>
          </a:xfrm>
          <a:prstGeom prst="rect">
            <a:avLst/>
          </a:prstGeom>
        </p:spPr>
      </p:pic>
      <p:sp>
        <p:nvSpPr>
          <p:cNvPr id="13" name="Текстовое поле 12"/>
          <p:cNvSpPr txBox="1"/>
          <p:nvPr/>
        </p:nvSpPr>
        <p:spPr>
          <a:xfrm>
            <a:off x="5372100" y="1366520"/>
            <a:ext cx="3489960" cy="368300"/>
          </a:xfrm>
          <a:prstGeom prst="rect">
            <a:avLst/>
          </a:prstGeom>
          <a:noFill/>
        </p:spPr>
        <p:txBody>
          <a:bodyPr wrap="square" rtlCol="0">
            <a:spAutoFit/>
          </a:bodyPr>
          <a:lstStyle/>
          <a:p>
            <a:pPr algn="ctr"/>
            <a:r>
              <a:rPr lang="en-GB" altLang="ru-RU"/>
              <a:t>Transmission, %</a:t>
            </a:r>
          </a:p>
        </p:txBody>
      </p:sp>
      <p:sp>
        <p:nvSpPr>
          <p:cNvPr id="14" name="Текстовое поле 13"/>
          <p:cNvSpPr txBox="1"/>
          <p:nvPr/>
        </p:nvSpPr>
        <p:spPr>
          <a:xfrm>
            <a:off x="5433060" y="2210436"/>
            <a:ext cx="952500" cy="215265"/>
          </a:xfrm>
          <a:prstGeom prst="rect">
            <a:avLst/>
          </a:prstGeom>
          <a:solidFill>
            <a:schemeClr val="bg1"/>
          </a:solidFill>
        </p:spPr>
        <p:txBody>
          <a:bodyPr wrap="square" lIns="0" tIns="0" rIns="0" bIns="0" rtlCol="0">
            <a:spAutoFit/>
          </a:bodyPr>
          <a:lstStyle/>
          <a:p>
            <a:pPr algn="ctr"/>
            <a:r>
              <a:rPr lang="en-GB" altLang="ru-RU" sz="1400" b="1"/>
              <a:t>87</a:t>
            </a:r>
          </a:p>
        </p:txBody>
      </p:sp>
      <p:sp>
        <p:nvSpPr>
          <p:cNvPr id="15" name="Текстовое поле 14"/>
          <p:cNvSpPr txBox="1"/>
          <p:nvPr/>
        </p:nvSpPr>
        <p:spPr>
          <a:xfrm>
            <a:off x="7700010" y="2210436"/>
            <a:ext cx="952500" cy="215265"/>
          </a:xfrm>
          <a:prstGeom prst="rect">
            <a:avLst/>
          </a:prstGeom>
          <a:solidFill>
            <a:schemeClr val="bg1"/>
          </a:solidFill>
        </p:spPr>
        <p:txBody>
          <a:bodyPr wrap="square" lIns="0" tIns="0" rIns="0" bIns="0" rtlCol="0">
            <a:spAutoFit/>
          </a:bodyPr>
          <a:lstStyle/>
          <a:p>
            <a:pPr algn="ctr"/>
            <a:r>
              <a:rPr lang="en-GB" altLang="ru-RU" sz="1400" b="1"/>
              <a:t>95</a:t>
            </a:r>
          </a:p>
        </p:txBody>
      </p:sp>
      <p:pic>
        <p:nvPicPr>
          <p:cNvPr id="18" name="Замещающее содержимое 17"/>
          <p:cNvPicPr>
            <a:picLocks noGrp="1" noChangeAspect="1"/>
          </p:cNvPicPr>
          <p:nvPr>
            <p:ph sz="half" idx="1"/>
          </p:nvPr>
        </p:nvPicPr>
        <p:blipFill>
          <a:blip r:embed="rId5" cstate="print"/>
          <a:stretch>
            <a:fillRect/>
          </a:stretch>
        </p:blipFill>
        <p:spPr>
          <a:xfrm>
            <a:off x="4947285" y="2425701"/>
            <a:ext cx="4152424" cy="421830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195"/>
            <a:ext cx="8229600" cy="1143000"/>
          </a:xfrm>
        </p:spPr>
        <p:txBody>
          <a:bodyPr>
            <a:normAutofit fontScale="90000"/>
          </a:bodyPr>
          <a:lstStyle/>
          <a:p>
            <a:r>
              <a:rPr lang="en-GB" altLang="ru-RU" sz="4000">
                <a:latin typeface="Yu Gothic Light" panose="020B0300000000000000" charset="-128"/>
                <a:ea typeface="Yu Gothic Light" panose="020B0300000000000000" charset="-128"/>
              </a:rPr>
              <a:t>Temperature  evolution in bulk insulator state</a:t>
            </a:r>
          </a:p>
        </p:txBody>
      </p:sp>
      <p:pic>
        <p:nvPicPr>
          <p:cNvPr id="12" name="Замещающее содержимое 11"/>
          <p:cNvPicPr>
            <a:picLocks noGrp="1" noChangeAspect="1"/>
          </p:cNvPicPr>
          <p:nvPr>
            <p:ph sz="half" idx="2"/>
          </p:nvPr>
        </p:nvPicPr>
        <p:blipFill>
          <a:blip r:embed="rId2" cstate="print"/>
          <a:stretch>
            <a:fillRect/>
          </a:stretch>
        </p:blipFill>
        <p:spPr>
          <a:xfrm>
            <a:off x="-3334" y="1467485"/>
            <a:ext cx="2357438" cy="4185920"/>
          </a:xfrm>
          <a:prstGeom prst="rect">
            <a:avLst/>
          </a:prstGeom>
        </p:spPr>
      </p:pic>
      <p:pic>
        <p:nvPicPr>
          <p:cNvPr id="20" name="Изображение 19"/>
          <p:cNvPicPr>
            <a:picLocks noChangeAspect="1"/>
          </p:cNvPicPr>
          <p:nvPr/>
        </p:nvPicPr>
        <p:blipFill>
          <a:blip r:embed="rId3" cstate="print"/>
          <a:stretch>
            <a:fillRect/>
          </a:stretch>
        </p:blipFill>
        <p:spPr>
          <a:xfrm>
            <a:off x="2172652" y="1467485"/>
            <a:ext cx="2361248" cy="4174334"/>
          </a:xfrm>
          <a:prstGeom prst="rect">
            <a:avLst/>
          </a:prstGeom>
        </p:spPr>
      </p:pic>
      <p:pic>
        <p:nvPicPr>
          <p:cNvPr id="23" name="Изображение 22"/>
          <p:cNvPicPr>
            <a:picLocks noChangeAspect="1"/>
          </p:cNvPicPr>
          <p:nvPr/>
        </p:nvPicPr>
        <p:blipFill>
          <a:blip r:embed="rId4" cstate="print"/>
          <a:stretch>
            <a:fillRect/>
          </a:stretch>
        </p:blipFill>
        <p:spPr>
          <a:xfrm>
            <a:off x="4352449" y="1467485"/>
            <a:ext cx="2360771" cy="4174334"/>
          </a:xfrm>
          <a:prstGeom prst="rect">
            <a:avLst/>
          </a:prstGeom>
        </p:spPr>
      </p:pic>
      <p:pic>
        <p:nvPicPr>
          <p:cNvPr id="26" name="Изображение 25"/>
          <p:cNvPicPr>
            <a:picLocks noChangeAspect="1"/>
          </p:cNvPicPr>
          <p:nvPr/>
        </p:nvPicPr>
        <p:blipFill>
          <a:blip r:embed="rId5" cstate="print"/>
          <a:stretch>
            <a:fillRect/>
          </a:stretch>
        </p:blipFill>
        <p:spPr>
          <a:xfrm>
            <a:off x="6531769" y="1467485"/>
            <a:ext cx="2360771" cy="408094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altLang="ru-RU" sz="4000">
                <a:latin typeface="Yu Gothic Light" panose="020B0300000000000000" charset="-128"/>
                <a:ea typeface="Yu Gothic Light" panose="020B0300000000000000" charset="-128"/>
                <a:sym typeface="+mn-ea"/>
              </a:rPr>
              <a:t>Temperature evolution below phase transition</a:t>
            </a:r>
          </a:p>
        </p:txBody>
      </p:sp>
      <p:pic>
        <p:nvPicPr>
          <p:cNvPr id="3" name="Изображение 2"/>
          <p:cNvPicPr>
            <a:picLocks noChangeAspect="1"/>
          </p:cNvPicPr>
          <p:nvPr/>
        </p:nvPicPr>
        <p:blipFill>
          <a:blip r:embed="rId2" cstate="print"/>
          <a:stretch>
            <a:fillRect/>
          </a:stretch>
        </p:blipFill>
        <p:spPr>
          <a:xfrm>
            <a:off x="-82867" y="1693545"/>
            <a:ext cx="2361218" cy="4080948"/>
          </a:xfrm>
          <a:prstGeom prst="rect">
            <a:avLst/>
          </a:prstGeom>
        </p:spPr>
      </p:pic>
      <p:pic>
        <p:nvPicPr>
          <p:cNvPr id="7" name="Изображение 6"/>
          <p:cNvPicPr>
            <a:picLocks noChangeAspect="1"/>
          </p:cNvPicPr>
          <p:nvPr/>
        </p:nvPicPr>
        <p:blipFill>
          <a:blip r:embed="rId3" cstate="print"/>
          <a:stretch>
            <a:fillRect/>
          </a:stretch>
        </p:blipFill>
        <p:spPr>
          <a:xfrm>
            <a:off x="2035940" y="1694618"/>
            <a:ext cx="2360771" cy="4080510"/>
          </a:xfrm>
          <a:prstGeom prst="rect">
            <a:avLst/>
          </a:prstGeom>
        </p:spPr>
      </p:pic>
      <p:pic>
        <p:nvPicPr>
          <p:cNvPr id="9" name="Замещающее содержимое 8"/>
          <p:cNvPicPr>
            <a:picLocks noGrp="1" noChangeAspect="1"/>
          </p:cNvPicPr>
          <p:nvPr>
            <p:ph idx="1"/>
          </p:nvPr>
        </p:nvPicPr>
        <p:blipFill>
          <a:blip r:embed="rId4" cstate="print"/>
          <a:stretch>
            <a:fillRect/>
          </a:stretch>
        </p:blipFill>
        <p:spPr>
          <a:xfrm>
            <a:off x="4154300" y="1695253"/>
            <a:ext cx="2350770" cy="4080510"/>
          </a:xfrm>
          <a:prstGeom prst="rect">
            <a:avLst/>
          </a:prstGeom>
        </p:spPr>
      </p:pic>
      <p:pic>
        <p:nvPicPr>
          <p:cNvPr id="13" name="Изображение 12"/>
          <p:cNvPicPr>
            <a:picLocks noChangeAspect="1"/>
          </p:cNvPicPr>
          <p:nvPr/>
        </p:nvPicPr>
        <p:blipFill>
          <a:blip r:embed="rId5" cstate="print"/>
          <a:stretch>
            <a:fillRect/>
          </a:stretch>
        </p:blipFill>
        <p:spPr>
          <a:xfrm>
            <a:off x="6262659" y="1695888"/>
            <a:ext cx="2360771" cy="4080510"/>
          </a:xfrm>
          <a:prstGeom prst="rect">
            <a:avLst/>
          </a:prstGeom>
        </p:spPr>
      </p:pic>
      <p:grpSp>
        <p:nvGrpSpPr>
          <p:cNvPr id="4" name="Группа 32"/>
          <p:cNvGrpSpPr/>
          <p:nvPr/>
        </p:nvGrpSpPr>
        <p:grpSpPr>
          <a:xfrm>
            <a:off x="2902267" y="1548076"/>
            <a:ext cx="3751100" cy="4834954"/>
            <a:chOff x="9621" y="1575"/>
            <a:chExt cx="7250" cy="7653"/>
          </a:xfrm>
        </p:grpSpPr>
        <p:grpSp>
          <p:nvGrpSpPr>
            <p:cNvPr id="5" name="Группа 19"/>
            <p:cNvGrpSpPr/>
            <p:nvPr/>
          </p:nvGrpSpPr>
          <p:grpSpPr>
            <a:xfrm>
              <a:off x="9621" y="1575"/>
              <a:ext cx="7250" cy="7653"/>
              <a:chOff x="8009" y="1639"/>
              <a:chExt cx="6528" cy="7258"/>
            </a:xfrm>
          </p:grpSpPr>
          <p:grpSp>
            <p:nvGrpSpPr>
              <p:cNvPr id="6" name="Группа 20"/>
              <p:cNvGrpSpPr/>
              <p:nvPr/>
            </p:nvGrpSpPr>
            <p:grpSpPr>
              <a:xfrm>
                <a:off x="8009" y="1639"/>
                <a:ext cx="6528" cy="7258"/>
                <a:chOff x="7494" y="1604"/>
                <a:chExt cx="6528" cy="7258"/>
              </a:xfrm>
            </p:grpSpPr>
            <p:pic>
              <p:nvPicPr>
                <p:cNvPr id="18434" name="Рисунок 1"/>
                <p:cNvPicPr>
                  <a:picLocks noChangeAspect="1"/>
                </p:cNvPicPr>
                <p:nvPr/>
              </p:nvPicPr>
              <p:blipFill>
                <a:blip r:embed="rId6" cstate="print">
                  <a:extLst>
                    <a:ext uri="{28A0092B-C50C-407E-A947-70E740481C1C}">
                      <a14:useLocalDpi xmlns="" xmlns:a14="http://schemas.microsoft.com/office/drawing/2010/main" val="0"/>
                    </a:ext>
                  </a:extLst>
                </a:blip>
                <a:srcRect l="1043" t="41959" r="51539" b="5320"/>
                <a:stretch>
                  <a:fillRect/>
                </a:stretch>
              </p:blipFill>
              <p:spPr bwMode="auto">
                <a:xfrm>
                  <a:off x="7494" y="1604"/>
                  <a:ext cx="6528" cy="7258"/>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2" name="Овал 21"/>
                <p:cNvSpPr/>
                <p:nvPr/>
              </p:nvSpPr>
              <p:spPr>
                <a:xfrm>
                  <a:off x="13047" y="6371"/>
                  <a:ext cx="735" cy="960"/>
                </a:xfrm>
                <a:prstGeom prst="ellipse">
                  <a:avLst/>
                </a:prstGeom>
                <a:solidFill>
                  <a:srgbClr val="F19801"/>
                </a:solidFill>
                <a:ln>
                  <a:solidFill>
                    <a:srgbClr val="F19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sp>
            <p:nvSpPr>
              <p:cNvPr id="24" name="Текстовое поле 23"/>
              <p:cNvSpPr txBox="1"/>
              <p:nvPr/>
            </p:nvSpPr>
            <p:spPr>
              <a:xfrm>
                <a:off x="13354" y="6262"/>
                <a:ext cx="1183" cy="1432"/>
              </a:xfrm>
              <a:prstGeom prst="rect">
                <a:avLst/>
              </a:prstGeom>
              <a:noFill/>
            </p:spPr>
            <p:txBody>
              <a:bodyPr wrap="square" rtlCol="0">
                <a:spAutoFit/>
              </a:bodyPr>
              <a:lstStyle/>
              <a:p>
                <a:r>
                  <a:rPr lang="en-GB" altLang="ru-RU" sz="2800" b="1" i="1">
                    <a:latin typeface="Arial" panose="020B0604020202020204" pitchFamily="34" charset="0"/>
                    <a:cs typeface="Arial" panose="020B0604020202020204" pitchFamily="34" charset="0"/>
                  </a:rPr>
                  <a:t>BG</a:t>
                </a:r>
              </a:p>
            </p:txBody>
          </p:sp>
          <p:sp>
            <p:nvSpPr>
              <p:cNvPr id="25" name="Прямоугольник 24"/>
              <p:cNvSpPr/>
              <p:nvPr/>
            </p:nvSpPr>
            <p:spPr>
              <a:xfrm>
                <a:off x="12925" y="2240"/>
                <a:ext cx="1166" cy="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cxnSp>
          <p:nvCxnSpPr>
            <p:cNvPr id="29" name="Прямая со стрелкой 28"/>
            <p:cNvCxnSpPr/>
            <p:nvPr/>
          </p:nvCxnSpPr>
          <p:spPr>
            <a:xfrm>
              <a:off x="14188" y="5749"/>
              <a:ext cx="2319" cy="568"/>
            </a:xfrm>
            <a:prstGeom prst="straightConnector1">
              <a:avLst/>
            </a:prstGeom>
            <a:ln w="57150">
              <a:gradFill>
                <a:gsLst>
                  <a:gs pos="0">
                    <a:srgbClr val="280CF8"/>
                  </a:gs>
                  <a:gs pos="54000">
                    <a:srgbClr val="280CF8"/>
                  </a:gs>
                  <a:gs pos="100000">
                    <a:srgbClr val="FF0000"/>
                  </a:gs>
                </a:gsLst>
                <a:lin ang="300000" scaled="1"/>
              </a:gradFill>
              <a:prstDash val="sysDash"/>
              <a:tailEnd type="arrow"/>
            </a:ln>
          </p:spPr>
          <p:style>
            <a:lnRef idx="1">
              <a:schemeClr val="accent1"/>
            </a:lnRef>
            <a:fillRef idx="0">
              <a:schemeClr val="accent1"/>
            </a:fillRef>
            <a:effectRef idx="0">
              <a:schemeClr val="accent1"/>
            </a:effectRef>
            <a:fontRef idx="minor">
              <a:schemeClr val="tx1"/>
            </a:fontRef>
          </p:style>
        </p:cxnSp>
        <p:sp>
          <p:nvSpPr>
            <p:cNvPr id="31" name="Овал 30"/>
            <p:cNvSpPr/>
            <p:nvPr/>
          </p:nvSpPr>
          <p:spPr>
            <a:xfrm>
              <a:off x="15565" y="5957"/>
              <a:ext cx="325" cy="343"/>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altLang="ru-RU" sz="4000">
                <a:latin typeface="Yu Gothic Light" panose="020B0300000000000000" charset="-128"/>
                <a:ea typeface="Yu Gothic Light" panose="020B0300000000000000" charset="-128"/>
                <a:sym typeface="+mn-ea"/>
              </a:rPr>
              <a:t>Temperature evolution below phase transition</a:t>
            </a:r>
          </a:p>
        </p:txBody>
      </p:sp>
      <p:pic>
        <p:nvPicPr>
          <p:cNvPr id="3" name="Изображение 2"/>
          <p:cNvPicPr>
            <a:picLocks noChangeAspect="1"/>
          </p:cNvPicPr>
          <p:nvPr/>
        </p:nvPicPr>
        <p:blipFill>
          <a:blip r:embed="rId2" cstate="print"/>
          <a:stretch>
            <a:fillRect/>
          </a:stretch>
        </p:blipFill>
        <p:spPr>
          <a:xfrm>
            <a:off x="-82867" y="1693545"/>
            <a:ext cx="2361218" cy="4080948"/>
          </a:xfrm>
          <a:prstGeom prst="rect">
            <a:avLst/>
          </a:prstGeom>
        </p:spPr>
      </p:pic>
      <p:pic>
        <p:nvPicPr>
          <p:cNvPr id="7" name="Изображение 6"/>
          <p:cNvPicPr>
            <a:picLocks noChangeAspect="1"/>
          </p:cNvPicPr>
          <p:nvPr/>
        </p:nvPicPr>
        <p:blipFill>
          <a:blip r:embed="rId3" cstate="print"/>
          <a:stretch>
            <a:fillRect/>
          </a:stretch>
        </p:blipFill>
        <p:spPr>
          <a:xfrm>
            <a:off x="2035940" y="1694618"/>
            <a:ext cx="2360771" cy="4080510"/>
          </a:xfrm>
          <a:prstGeom prst="rect">
            <a:avLst/>
          </a:prstGeom>
        </p:spPr>
      </p:pic>
      <p:pic>
        <p:nvPicPr>
          <p:cNvPr id="9" name="Замещающее содержимое 8"/>
          <p:cNvPicPr>
            <a:picLocks noGrp="1" noChangeAspect="1"/>
          </p:cNvPicPr>
          <p:nvPr>
            <p:ph idx="1"/>
          </p:nvPr>
        </p:nvPicPr>
        <p:blipFill>
          <a:blip r:embed="rId4" cstate="print"/>
          <a:stretch>
            <a:fillRect/>
          </a:stretch>
        </p:blipFill>
        <p:spPr>
          <a:xfrm>
            <a:off x="4154300" y="1695253"/>
            <a:ext cx="2350770" cy="4080510"/>
          </a:xfrm>
          <a:prstGeom prst="rect">
            <a:avLst/>
          </a:prstGeom>
        </p:spPr>
      </p:pic>
      <p:pic>
        <p:nvPicPr>
          <p:cNvPr id="13" name="Изображение 12"/>
          <p:cNvPicPr>
            <a:picLocks noChangeAspect="1"/>
          </p:cNvPicPr>
          <p:nvPr/>
        </p:nvPicPr>
        <p:blipFill>
          <a:blip r:embed="rId5" cstate="print"/>
          <a:stretch>
            <a:fillRect/>
          </a:stretch>
        </p:blipFill>
        <p:spPr>
          <a:xfrm>
            <a:off x="6262659" y="1695888"/>
            <a:ext cx="2360771" cy="408051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Полилиния 29"/>
          <p:cNvSpPr/>
          <p:nvPr/>
        </p:nvSpPr>
        <p:spPr>
          <a:xfrm>
            <a:off x="6012180" y="1390015"/>
            <a:ext cx="1245870" cy="2529840"/>
          </a:xfrm>
          <a:custGeom>
            <a:avLst/>
            <a:gdLst>
              <a:gd name="connisteX0" fmla="*/ 0 w 1661160"/>
              <a:gd name="connsiteY0" fmla="*/ 0 h 2529840"/>
              <a:gd name="connisteX1" fmla="*/ 1661160 w 1661160"/>
              <a:gd name="connsiteY1" fmla="*/ 0 h 2529840"/>
              <a:gd name="connisteX2" fmla="*/ 1645920 w 1661160"/>
              <a:gd name="connsiteY2" fmla="*/ 1600200 h 2529840"/>
              <a:gd name="connisteX3" fmla="*/ 1539240 w 1661160"/>
              <a:gd name="connsiteY3" fmla="*/ 2529840 h 2529840"/>
              <a:gd name="connisteX4" fmla="*/ 1097280 w 1661160"/>
              <a:gd name="connsiteY4" fmla="*/ 2346960 h 2529840"/>
              <a:gd name="connisteX5" fmla="*/ 563880 w 1661160"/>
              <a:gd name="connsiteY5" fmla="*/ 1935480 h 2529840"/>
              <a:gd name="connisteX6" fmla="*/ 289560 w 1661160"/>
              <a:gd name="connsiteY6" fmla="*/ 1356360 h 2529840"/>
              <a:gd name="connisteX7" fmla="*/ 60960 w 1661160"/>
              <a:gd name="connsiteY7" fmla="*/ 640080 h 2529840"/>
              <a:gd name="connisteX8" fmla="*/ 0 w 1661160"/>
              <a:gd name="connsiteY8" fmla="*/ 0 h 25298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1661160" h="2529840">
                <a:moveTo>
                  <a:pt x="0" y="0"/>
                </a:moveTo>
                <a:lnTo>
                  <a:pt x="1661160" y="0"/>
                </a:lnTo>
                <a:lnTo>
                  <a:pt x="1645920" y="1600200"/>
                </a:lnTo>
                <a:lnTo>
                  <a:pt x="1539240" y="2529840"/>
                </a:lnTo>
                <a:lnTo>
                  <a:pt x="1097280" y="2346960"/>
                </a:lnTo>
                <a:lnTo>
                  <a:pt x="563880" y="1935480"/>
                </a:lnTo>
                <a:lnTo>
                  <a:pt x="289560" y="1356360"/>
                </a:lnTo>
                <a:lnTo>
                  <a:pt x="60960" y="640080"/>
                </a:lnTo>
                <a:lnTo>
                  <a:pt x="0" y="0"/>
                </a:lnTo>
                <a:close/>
              </a:path>
            </a:pathLst>
          </a:cu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pic>
        <p:nvPicPr>
          <p:cNvPr id="18434" name="Рисунок 1"/>
          <p:cNvPicPr>
            <a:picLocks noChangeAspect="1"/>
          </p:cNvPicPr>
          <p:nvPr/>
        </p:nvPicPr>
        <p:blipFill>
          <a:blip r:embed="rId2" cstate="print">
            <a:clrChange>
              <a:clrFrom>
                <a:srgbClr val="FDFDFD">
                  <a:alpha val="100000"/>
                </a:srgbClr>
              </a:clrFrom>
              <a:clrTo>
                <a:srgbClr val="FDFDFD">
                  <a:alpha val="100000"/>
                  <a:alpha val="0"/>
                </a:srgbClr>
              </a:clrTo>
            </a:clrChange>
            <a:extLst>
              <a:ext uri="{28A0092B-C50C-407E-A947-70E740481C1C}">
                <a14:useLocalDpi xmlns="" xmlns:a14="http://schemas.microsoft.com/office/drawing/2010/main" val="0"/>
              </a:ext>
            </a:extLst>
          </a:blip>
          <a:srcRect t="41479"/>
          <a:stretch>
            <a:fillRect/>
          </a:stretch>
        </p:blipFill>
        <p:spPr bwMode="auto">
          <a:xfrm>
            <a:off x="3229927" y="986156"/>
            <a:ext cx="5582603" cy="5507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11"/>
          <p:cNvSpPr>
            <a:spLocks noChangeArrowheads="1"/>
          </p:cNvSpPr>
          <p:nvPr/>
        </p:nvSpPr>
        <p:spPr bwMode="auto">
          <a:xfrm>
            <a:off x="434817" y="-3175"/>
            <a:ext cx="8644414" cy="645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3600" b="1" baseline="0" dirty="0">
                <a:latin typeface="Yu Gothic Light" panose="020B0300000000000000" charset="-128"/>
                <a:ea typeface="Yu Gothic Light" panose="020B0300000000000000" charset="-128"/>
              </a:rPr>
              <a:t>Phase diagram </a:t>
            </a:r>
            <a:r>
              <a:rPr lang="en-GB" altLang="en-US" sz="3600" b="1" baseline="0" dirty="0">
                <a:latin typeface="Yu Gothic Light" panose="020B0300000000000000" charset="-128"/>
                <a:ea typeface="Yu Gothic Light" panose="020B0300000000000000" charset="-128"/>
              </a:rPr>
              <a:t>with QW above critical width</a:t>
            </a:r>
          </a:p>
        </p:txBody>
      </p:sp>
      <p:sp>
        <p:nvSpPr>
          <p:cNvPr id="6" name="Rectangle 29"/>
          <p:cNvSpPr>
            <a:spLocks noChangeArrowheads="1"/>
          </p:cNvSpPr>
          <p:nvPr/>
        </p:nvSpPr>
        <p:spPr bwMode="auto">
          <a:xfrm>
            <a:off x="1115616" y="6546831"/>
            <a:ext cx="475252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ru-RU" sz="1600" baseline="0" dirty="0" smtClean="0">
                <a:solidFill>
                  <a:schemeClr val="tx1"/>
                </a:solidFill>
                <a:cs typeface="Arial" panose="020B0604020202020204" pitchFamily="34" charset="0"/>
              </a:rPr>
              <a:t>S.K</a:t>
            </a:r>
            <a:r>
              <a:rPr lang="en-GB" altLang="nb-NO" sz="1600" baseline="0" dirty="0" smtClean="0">
                <a:solidFill>
                  <a:schemeClr val="tx1"/>
                </a:solidFill>
                <a:cs typeface="Arial" panose="020B0604020202020204" pitchFamily="34" charset="0"/>
              </a:rPr>
              <a:t>rishtopenko</a:t>
            </a:r>
            <a:r>
              <a:rPr lang="nb-NO" altLang="ru-RU" sz="1600" baseline="0" dirty="0" smtClean="0">
                <a:solidFill>
                  <a:schemeClr val="tx1"/>
                </a:solidFill>
                <a:cs typeface="Arial" panose="020B0604020202020204" pitchFamily="34" charset="0"/>
              </a:rPr>
              <a:t>.</a:t>
            </a:r>
            <a:r>
              <a:rPr lang="nb-NO" altLang="ru-RU" sz="1600" dirty="0">
                <a:solidFill>
                  <a:schemeClr val="tx1"/>
                </a:solidFill>
                <a:cs typeface="Arial" panose="020B0604020202020204" pitchFamily="34" charset="0"/>
              </a:rPr>
              <a:t>, </a:t>
            </a:r>
            <a:r>
              <a:rPr lang="nb-NO" altLang="ru-RU" sz="1600" dirty="0">
                <a:cs typeface="Arial" panose="020B0604020202020204" pitchFamily="34" charset="0"/>
              </a:rPr>
              <a:t>W. Knap, F. </a:t>
            </a:r>
            <a:r>
              <a:rPr lang="nb-NO" altLang="ru-RU" sz="1600" dirty="0" smtClean="0">
                <a:cs typeface="Arial" panose="020B0604020202020204" pitchFamily="34" charset="0"/>
              </a:rPr>
              <a:t>Teppe.</a:t>
            </a:r>
            <a:r>
              <a:rPr lang="nb-NO" altLang="ru-RU" sz="1600" b="1" dirty="0" smtClean="0">
                <a:solidFill>
                  <a:srgbClr val="0000FF"/>
                </a:solidFill>
                <a:cs typeface="Arial" panose="020B0604020202020204" pitchFamily="34" charset="0"/>
              </a:rPr>
              <a:t> </a:t>
            </a:r>
            <a:r>
              <a:rPr lang="nb-NO" altLang="ru-RU" sz="1600" i="1" baseline="0" dirty="0" smtClean="0">
                <a:cs typeface="Arial" panose="020B0604020202020204" pitchFamily="34" charset="0"/>
              </a:rPr>
              <a:t>Sci. Rep. </a:t>
            </a:r>
            <a:r>
              <a:rPr lang="nb-NO" altLang="ru-RU" sz="1600" b="1" baseline="0" dirty="0" smtClean="0">
                <a:cs typeface="Arial" panose="020B0604020202020204" pitchFamily="34" charset="0"/>
              </a:rPr>
              <a:t>6, </a:t>
            </a:r>
            <a:r>
              <a:rPr lang="nb-NO" altLang="ru-RU" sz="1600" dirty="0">
                <a:cs typeface="Arial" panose="020B0604020202020204" pitchFamily="34" charset="0"/>
              </a:rPr>
              <a:t>30755 </a:t>
            </a:r>
            <a:r>
              <a:rPr lang="nb-NO" altLang="ru-RU" sz="1600" baseline="0" dirty="0">
                <a:cs typeface="Arial" panose="020B0604020202020204" pitchFamily="34" charset="0"/>
              </a:rPr>
              <a:t>(2016</a:t>
            </a:r>
            <a:r>
              <a:rPr lang="nb-NO" altLang="ru-RU" sz="1600" baseline="0" dirty="0" smtClean="0">
                <a:cs typeface="Arial" panose="020B0604020202020204" pitchFamily="34" charset="0"/>
              </a:rPr>
              <a:t>)</a:t>
            </a:r>
            <a:endParaRPr lang="nb-NO" altLang="ru-RU" sz="1600" baseline="0" dirty="0">
              <a:cs typeface="Arial" panose="020B0604020202020204" pitchFamily="34" charset="0"/>
            </a:endParaRPr>
          </a:p>
        </p:txBody>
      </p:sp>
      <p:sp>
        <p:nvSpPr>
          <p:cNvPr id="7" name="Номер слайда 1"/>
          <p:cNvSpPr txBox="1"/>
          <p:nvPr/>
        </p:nvSpPr>
        <p:spPr>
          <a:xfrm>
            <a:off x="7596336" y="6448252"/>
            <a:ext cx="378042"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593F-0D5B-4CF0-BEE2-6583C73E7271}" type="slidenum">
              <a:rPr lang="uk-UA" sz="2400" b="1" smtClean="0">
                <a:solidFill>
                  <a:schemeClr val="tx1"/>
                </a:solidFill>
              </a:rPr>
              <a:pPr/>
              <a:t>58</a:t>
            </a:fld>
            <a:endParaRPr lang="uk-UA" sz="2400" b="1" dirty="0">
              <a:solidFill>
                <a:schemeClr val="tx1"/>
              </a:solidFill>
            </a:endParaRPr>
          </a:p>
        </p:txBody>
      </p:sp>
      <p:cxnSp>
        <p:nvCxnSpPr>
          <p:cNvPr id="9" name="Прямая со стрелкой 8"/>
          <p:cNvCxnSpPr/>
          <p:nvPr/>
        </p:nvCxnSpPr>
        <p:spPr>
          <a:xfrm flipV="1">
            <a:off x="5392579" y="2864485"/>
            <a:ext cx="1257300" cy="1739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Группа 15"/>
          <p:cNvGrpSpPr/>
          <p:nvPr/>
        </p:nvGrpSpPr>
        <p:grpSpPr>
          <a:xfrm>
            <a:off x="515302" y="877000"/>
            <a:ext cx="2181791" cy="3060290"/>
            <a:chOff x="9621" y="1254"/>
            <a:chExt cx="7839" cy="9004"/>
          </a:xfrm>
        </p:grpSpPr>
        <p:grpSp>
          <p:nvGrpSpPr>
            <p:cNvPr id="3" name="Группа 16"/>
            <p:cNvGrpSpPr/>
            <p:nvPr/>
          </p:nvGrpSpPr>
          <p:grpSpPr>
            <a:xfrm>
              <a:off x="9621" y="1254"/>
              <a:ext cx="7839" cy="9004"/>
              <a:chOff x="8009" y="1335"/>
              <a:chExt cx="7059" cy="8540"/>
            </a:xfrm>
          </p:grpSpPr>
          <p:grpSp>
            <p:nvGrpSpPr>
              <p:cNvPr id="4" name="Группа 17"/>
              <p:cNvGrpSpPr/>
              <p:nvPr/>
            </p:nvGrpSpPr>
            <p:grpSpPr>
              <a:xfrm>
                <a:off x="8009" y="1335"/>
                <a:ext cx="7059" cy="8540"/>
                <a:chOff x="7494" y="1300"/>
                <a:chExt cx="7059" cy="8540"/>
              </a:xfrm>
            </p:grpSpPr>
            <p:pic>
              <p:nvPicPr>
                <p:cNvPr id="19" name="Рисунок 1"/>
                <p:cNvPicPr>
                  <a:picLocks noChangeAspect="1"/>
                </p:cNvPicPr>
                <p:nvPr/>
              </p:nvPicPr>
              <p:blipFill>
                <a:blip r:embed="rId3" cstate="print">
                  <a:extLst>
                    <a:ext uri="{28A0092B-C50C-407E-A947-70E740481C1C}">
                      <a14:useLocalDpi xmlns="" xmlns:a14="http://schemas.microsoft.com/office/drawing/2010/main" val="0"/>
                    </a:ext>
                  </a:extLst>
                </a:blip>
                <a:srcRect l="1043" t="41959" r="51539" b="5320"/>
                <a:stretch>
                  <a:fillRect/>
                </a:stretch>
              </p:blipFill>
              <p:spPr bwMode="auto">
                <a:xfrm>
                  <a:off x="7494" y="1604"/>
                  <a:ext cx="6528" cy="7258"/>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20" name="Овал 19"/>
                <p:cNvSpPr/>
                <p:nvPr/>
              </p:nvSpPr>
              <p:spPr>
                <a:xfrm>
                  <a:off x="13047" y="6371"/>
                  <a:ext cx="735" cy="960"/>
                </a:xfrm>
                <a:prstGeom prst="ellipse">
                  <a:avLst/>
                </a:prstGeom>
                <a:solidFill>
                  <a:srgbClr val="F19801"/>
                </a:solidFill>
                <a:ln>
                  <a:solidFill>
                    <a:srgbClr val="F19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21" name="Текстовое поле 20"/>
                <p:cNvSpPr txBox="1"/>
                <p:nvPr/>
              </p:nvSpPr>
              <p:spPr>
                <a:xfrm>
                  <a:off x="13576" y="1300"/>
                  <a:ext cx="977" cy="1403"/>
                </a:xfrm>
                <a:prstGeom prst="rect">
                  <a:avLst/>
                </a:prstGeom>
                <a:noFill/>
              </p:spPr>
              <p:txBody>
                <a:bodyPr wrap="square" rtlCol="0">
                  <a:spAutoFit/>
                </a:bodyPr>
                <a:lstStyle/>
                <a:p>
                  <a:r>
                    <a:rPr lang="en-GB" altLang="ru-RU" sz="1600" b="1" i="1">
                      <a:latin typeface="Arial" panose="020B0604020202020204" pitchFamily="34" charset="0"/>
                      <a:cs typeface="Arial" panose="020B0604020202020204" pitchFamily="34" charset="0"/>
                    </a:rPr>
                    <a:t>d</a:t>
                  </a:r>
                  <a:r>
                    <a:rPr lang="en-GB" altLang="ru-RU" sz="1600" b="1" i="1" baseline="-25000">
                      <a:latin typeface="Arial" panose="020B0604020202020204" pitchFamily="34" charset="0"/>
                      <a:cs typeface="Arial" panose="020B0604020202020204" pitchFamily="34" charset="0"/>
                    </a:rPr>
                    <a:t>c</a:t>
                  </a:r>
                </a:p>
              </p:txBody>
            </p:sp>
            <p:sp>
              <p:nvSpPr>
                <p:cNvPr id="22" name="Текстовое поле 21"/>
                <p:cNvSpPr txBox="1"/>
                <p:nvPr/>
              </p:nvSpPr>
              <p:spPr>
                <a:xfrm>
                  <a:off x="8685" y="8727"/>
                  <a:ext cx="5504" cy="1113"/>
                </a:xfrm>
                <a:prstGeom prst="rect">
                  <a:avLst/>
                </a:prstGeom>
                <a:noFill/>
              </p:spPr>
              <p:txBody>
                <a:bodyPr wrap="square" rtlCol="0">
                  <a:spAutoFit/>
                </a:bodyPr>
                <a:lstStyle/>
                <a:p>
                  <a:pPr algn="ctr"/>
                  <a:r>
                    <a:rPr lang="en-GB" altLang="ru-RU" sz="2000" b="1" i="1">
                      <a:latin typeface="Arial" panose="020B0604020202020204" pitchFamily="34" charset="0"/>
                      <a:cs typeface="Arial" panose="020B0604020202020204" pitchFamily="34" charset="0"/>
                    </a:rPr>
                    <a:t>d, </a:t>
                  </a:r>
                  <a:r>
                    <a:rPr lang="en-GB" altLang="ru-RU" sz="2000" b="1">
                      <a:latin typeface="Arial" panose="020B0604020202020204" pitchFamily="34" charset="0"/>
                      <a:cs typeface="Arial" panose="020B0604020202020204" pitchFamily="34" charset="0"/>
                    </a:rPr>
                    <a:t>nm</a:t>
                  </a:r>
                  <a:endParaRPr lang="en-GB" altLang="ru-RU" sz="2000" b="1" baseline="-25000">
                    <a:latin typeface="Arial" panose="020B0604020202020204" pitchFamily="34" charset="0"/>
                    <a:cs typeface="Arial" panose="020B0604020202020204" pitchFamily="34" charset="0"/>
                  </a:endParaRPr>
                </a:p>
              </p:txBody>
            </p:sp>
          </p:grpSp>
          <p:sp>
            <p:nvSpPr>
              <p:cNvPr id="23" name="Текстовое поле 22"/>
              <p:cNvSpPr txBox="1"/>
              <p:nvPr/>
            </p:nvSpPr>
            <p:spPr>
              <a:xfrm>
                <a:off x="13354" y="6262"/>
                <a:ext cx="1183" cy="1460"/>
              </a:xfrm>
              <a:prstGeom prst="rect">
                <a:avLst/>
              </a:prstGeom>
              <a:noFill/>
            </p:spPr>
            <p:txBody>
              <a:bodyPr wrap="square" rtlCol="0">
                <a:spAutoFit/>
              </a:bodyPr>
              <a:lstStyle/>
              <a:p>
                <a:r>
                  <a:rPr lang="en-GB" altLang="ru-RU" sz="1400" b="1" i="1">
                    <a:latin typeface="Arial" panose="020B0604020202020204" pitchFamily="34" charset="0"/>
                    <a:cs typeface="Arial" panose="020B0604020202020204" pitchFamily="34" charset="0"/>
                  </a:rPr>
                  <a:t>BG</a:t>
                </a:r>
              </a:p>
            </p:txBody>
          </p:sp>
          <p:sp>
            <p:nvSpPr>
              <p:cNvPr id="24" name="Прямоугольник 23"/>
              <p:cNvSpPr/>
              <p:nvPr/>
            </p:nvSpPr>
            <p:spPr>
              <a:xfrm>
                <a:off x="12925" y="2240"/>
                <a:ext cx="1166" cy="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cxnSp>
          <p:nvCxnSpPr>
            <p:cNvPr id="25" name="Прямая со стрелкой 24"/>
            <p:cNvCxnSpPr>
              <a:stCxn id="26" idx="2"/>
            </p:cNvCxnSpPr>
            <p:nvPr/>
          </p:nvCxnSpPr>
          <p:spPr>
            <a:xfrm>
              <a:off x="14458" y="5614"/>
              <a:ext cx="1925" cy="282"/>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6" name="Овал 25"/>
            <p:cNvSpPr/>
            <p:nvPr/>
          </p:nvSpPr>
          <p:spPr>
            <a:xfrm>
              <a:off x="14458" y="5442"/>
              <a:ext cx="325" cy="343"/>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pic>
        <p:nvPicPr>
          <p:cNvPr id="27" name="Рисунок 1"/>
          <p:cNvPicPr>
            <a:picLocks noChangeAspect="1"/>
          </p:cNvPicPr>
          <p:nvPr/>
        </p:nvPicPr>
        <p:blipFill>
          <a:blip r:embed="rId4" cstate="print">
            <a:extLst>
              <a:ext uri="{28A0092B-C50C-407E-A947-70E740481C1C}">
                <a14:useLocalDpi xmlns="" xmlns:a14="http://schemas.microsoft.com/office/drawing/2010/main" val="0"/>
              </a:ext>
            </a:extLst>
          </a:blip>
          <a:srcRect l="49548" t="-295" b="57974"/>
          <a:stretch>
            <a:fillRect/>
          </a:stretch>
        </p:blipFill>
        <p:spPr bwMode="auto">
          <a:xfrm>
            <a:off x="7360920" y="986156"/>
            <a:ext cx="1794510" cy="2279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2" name="Рисунок 2"/>
          <p:cNvPicPr>
            <a:picLocks noChangeAspect="1"/>
          </p:cNvPicPr>
          <p:nvPr/>
        </p:nvPicPr>
        <p:blipFill>
          <a:blip r:embed="rId5" cstate="print">
            <a:clrChange>
              <a:clrFrom>
                <a:srgbClr val="FDFDFD">
                  <a:alpha val="100000"/>
                </a:srgbClr>
              </a:clrFrom>
              <a:clrTo>
                <a:srgbClr val="FDFDFD">
                  <a:alpha val="100000"/>
                  <a:alpha val="0"/>
                </a:srgbClr>
              </a:clrTo>
            </a:clrChange>
            <a:extLst>
              <a:ext uri="{28A0092B-C50C-407E-A947-70E740481C1C}">
                <a14:useLocalDpi xmlns="" xmlns:a14="http://schemas.microsoft.com/office/drawing/2010/main" val="0"/>
              </a:ext>
            </a:extLst>
          </a:blip>
          <a:srcRect t="2487" b="3543"/>
          <a:stretch>
            <a:fillRect/>
          </a:stretch>
        </p:blipFill>
        <p:spPr bwMode="auto">
          <a:xfrm>
            <a:off x="300990" y="4114800"/>
            <a:ext cx="284988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Овал 31"/>
          <p:cNvSpPr/>
          <p:nvPr/>
        </p:nvSpPr>
        <p:spPr>
          <a:xfrm>
            <a:off x="8424387" y="1788160"/>
            <a:ext cx="388144" cy="674370"/>
          </a:xfrm>
          <a:prstGeom prst="ellipse">
            <a:avLst/>
          </a:prstGeom>
          <a:noFill/>
          <a:ln>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1"/>
          <p:cNvPicPr>
            <a:picLocks noChangeAspect="1"/>
          </p:cNvPicPr>
          <p:nvPr/>
        </p:nvPicPr>
        <p:blipFill>
          <a:blip r:embed="rId2" cstate="print">
            <a:extLst>
              <a:ext uri="{28A0092B-C50C-407E-A947-70E740481C1C}">
                <a14:useLocalDpi xmlns="" xmlns:a14="http://schemas.microsoft.com/office/drawing/2010/main" val="0"/>
              </a:ext>
            </a:extLst>
          </a:blip>
          <a:srcRect t="41479"/>
          <a:stretch>
            <a:fillRect/>
          </a:stretch>
        </p:blipFill>
        <p:spPr bwMode="auto">
          <a:xfrm>
            <a:off x="3229927" y="986156"/>
            <a:ext cx="5582603" cy="5507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11"/>
          <p:cNvSpPr>
            <a:spLocks noChangeArrowheads="1"/>
          </p:cNvSpPr>
          <p:nvPr/>
        </p:nvSpPr>
        <p:spPr bwMode="auto">
          <a:xfrm>
            <a:off x="434817" y="-3175"/>
            <a:ext cx="8644414" cy="645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3600" b="1" baseline="0" dirty="0">
                <a:latin typeface="Yu Gothic Light" panose="020B0300000000000000" charset="-128"/>
                <a:ea typeface="Yu Gothic Light" panose="020B0300000000000000" charset="-128"/>
              </a:rPr>
              <a:t>Phase diagram </a:t>
            </a:r>
            <a:r>
              <a:rPr lang="en-GB" altLang="en-US" sz="3600" b="1" baseline="0" dirty="0">
                <a:latin typeface="Yu Gothic Light" panose="020B0300000000000000" charset="-128"/>
                <a:ea typeface="Yu Gothic Light" panose="020B0300000000000000" charset="-128"/>
              </a:rPr>
              <a:t>with QW above critical width</a:t>
            </a:r>
          </a:p>
        </p:txBody>
      </p:sp>
      <p:sp>
        <p:nvSpPr>
          <p:cNvPr id="6" name="Rectangle 29"/>
          <p:cNvSpPr>
            <a:spLocks noChangeArrowheads="1"/>
          </p:cNvSpPr>
          <p:nvPr/>
        </p:nvSpPr>
        <p:spPr bwMode="auto">
          <a:xfrm>
            <a:off x="1115616" y="6546831"/>
            <a:ext cx="475252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ru-RU" sz="1600" baseline="0" dirty="0" smtClean="0">
                <a:solidFill>
                  <a:schemeClr val="tx1"/>
                </a:solidFill>
                <a:cs typeface="Arial" panose="020B0604020202020204" pitchFamily="34" charset="0"/>
              </a:rPr>
              <a:t>S.K</a:t>
            </a:r>
            <a:r>
              <a:rPr lang="en-GB" altLang="nb-NO" sz="1600" baseline="0" dirty="0" smtClean="0">
                <a:solidFill>
                  <a:schemeClr val="tx1"/>
                </a:solidFill>
                <a:cs typeface="Arial" panose="020B0604020202020204" pitchFamily="34" charset="0"/>
              </a:rPr>
              <a:t>rishtopenko</a:t>
            </a:r>
            <a:r>
              <a:rPr lang="nb-NO" altLang="ru-RU" sz="1600" baseline="0" dirty="0" smtClean="0">
                <a:solidFill>
                  <a:schemeClr val="tx1"/>
                </a:solidFill>
                <a:cs typeface="Arial" panose="020B0604020202020204" pitchFamily="34" charset="0"/>
              </a:rPr>
              <a:t>.</a:t>
            </a:r>
            <a:r>
              <a:rPr lang="nb-NO" altLang="ru-RU" sz="1600" dirty="0">
                <a:solidFill>
                  <a:schemeClr val="tx1"/>
                </a:solidFill>
                <a:cs typeface="Arial" panose="020B0604020202020204" pitchFamily="34" charset="0"/>
              </a:rPr>
              <a:t>, </a:t>
            </a:r>
            <a:r>
              <a:rPr lang="nb-NO" altLang="ru-RU" sz="1600" dirty="0">
                <a:cs typeface="Arial" panose="020B0604020202020204" pitchFamily="34" charset="0"/>
              </a:rPr>
              <a:t>W. Knap, F. </a:t>
            </a:r>
            <a:r>
              <a:rPr lang="nb-NO" altLang="ru-RU" sz="1600" dirty="0" smtClean="0">
                <a:cs typeface="Arial" panose="020B0604020202020204" pitchFamily="34" charset="0"/>
              </a:rPr>
              <a:t>Teppe.</a:t>
            </a:r>
            <a:r>
              <a:rPr lang="nb-NO" altLang="ru-RU" sz="1600" b="1" dirty="0" smtClean="0">
                <a:solidFill>
                  <a:srgbClr val="0000FF"/>
                </a:solidFill>
                <a:cs typeface="Arial" panose="020B0604020202020204" pitchFamily="34" charset="0"/>
              </a:rPr>
              <a:t> </a:t>
            </a:r>
            <a:r>
              <a:rPr lang="nb-NO" altLang="ru-RU" sz="1600" i="1" baseline="0" dirty="0" smtClean="0">
                <a:cs typeface="Arial" panose="020B0604020202020204" pitchFamily="34" charset="0"/>
              </a:rPr>
              <a:t>Sci. Rep. </a:t>
            </a:r>
            <a:r>
              <a:rPr lang="nb-NO" altLang="ru-RU" sz="1600" b="1" baseline="0" dirty="0" smtClean="0">
                <a:cs typeface="Arial" panose="020B0604020202020204" pitchFamily="34" charset="0"/>
              </a:rPr>
              <a:t>6, </a:t>
            </a:r>
            <a:r>
              <a:rPr lang="nb-NO" altLang="ru-RU" sz="1600" dirty="0">
                <a:cs typeface="Arial" panose="020B0604020202020204" pitchFamily="34" charset="0"/>
              </a:rPr>
              <a:t>30755 </a:t>
            </a:r>
            <a:r>
              <a:rPr lang="nb-NO" altLang="ru-RU" sz="1600" baseline="0" dirty="0">
                <a:cs typeface="Arial" panose="020B0604020202020204" pitchFamily="34" charset="0"/>
              </a:rPr>
              <a:t>(2016</a:t>
            </a:r>
            <a:r>
              <a:rPr lang="nb-NO" altLang="ru-RU" sz="1600" baseline="0" dirty="0" smtClean="0">
                <a:cs typeface="Arial" panose="020B0604020202020204" pitchFamily="34" charset="0"/>
              </a:rPr>
              <a:t>)</a:t>
            </a:r>
            <a:endParaRPr lang="nb-NO" altLang="ru-RU" sz="1600" baseline="0" dirty="0">
              <a:cs typeface="Arial" panose="020B0604020202020204" pitchFamily="34" charset="0"/>
            </a:endParaRPr>
          </a:p>
        </p:txBody>
      </p:sp>
      <p:sp>
        <p:nvSpPr>
          <p:cNvPr id="7" name="Номер слайда 1"/>
          <p:cNvSpPr txBox="1"/>
          <p:nvPr/>
        </p:nvSpPr>
        <p:spPr>
          <a:xfrm>
            <a:off x="7596336" y="6448252"/>
            <a:ext cx="378042"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593F-0D5B-4CF0-BEE2-6583C73E7271}" type="slidenum">
              <a:rPr lang="uk-UA" sz="2400" b="1" smtClean="0">
                <a:solidFill>
                  <a:schemeClr val="tx1"/>
                </a:solidFill>
              </a:rPr>
              <a:pPr/>
              <a:t>59</a:t>
            </a:fld>
            <a:endParaRPr lang="uk-UA" sz="2400" b="1" dirty="0">
              <a:solidFill>
                <a:schemeClr val="tx1"/>
              </a:solidFill>
            </a:endParaRPr>
          </a:p>
        </p:txBody>
      </p:sp>
      <p:cxnSp>
        <p:nvCxnSpPr>
          <p:cNvPr id="9" name="Прямая со стрелкой 8"/>
          <p:cNvCxnSpPr/>
          <p:nvPr/>
        </p:nvCxnSpPr>
        <p:spPr>
          <a:xfrm flipV="1">
            <a:off x="5391627" y="2726690"/>
            <a:ext cx="1143476" cy="3924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Группа 15"/>
          <p:cNvGrpSpPr/>
          <p:nvPr/>
        </p:nvGrpSpPr>
        <p:grpSpPr>
          <a:xfrm>
            <a:off x="507206" y="877000"/>
            <a:ext cx="2181791" cy="3060290"/>
            <a:chOff x="9621" y="1254"/>
            <a:chExt cx="7839" cy="9004"/>
          </a:xfrm>
        </p:grpSpPr>
        <p:grpSp>
          <p:nvGrpSpPr>
            <p:cNvPr id="4" name="Группа 16"/>
            <p:cNvGrpSpPr/>
            <p:nvPr/>
          </p:nvGrpSpPr>
          <p:grpSpPr>
            <a:xfrm>
              <a:off x="9621" y="1254"/>
              <a:ext cx="7839" cy="9004"/>
              <a:chOff x="8009" y="1335"/>
              <a:chExt cx="7059" cy="8540"/>
            </a:xfrm>
          </p:grpSpPr>
          <p:grpSp>
            <p:nvGrpSpPr>
              <p:cNvPr id="5" name="Группа 17"/>
              <p:cNvGrpSpPr/>
              <p:nvPr/>
            </p:nvGrpSpPr>
            <p:grpSpPr>
              <a:xfrm>
                <a:off x="8009" y="1335"/>
                <a:ext cx="7059" cy="8540"/>
                <a:chOff x="7494" y="1300"/>
                <a:chExt cx="7059" cy="8540"/>
              </a:xfrm>
            </p:grpSpPr>
            <p:pic>
              <p:nvPicPr>
                <p:cNvPr id="19" name="Рисунок 1"/>
                <p:cNvPicPr>
                  <a:picLocks noChangeAspect="1"/>
                </p:cNvPicPr>
                <p:nvPr/>
              </p:nvPicPr>
              <p:blipFill>
                <a:blip r:embed="rId3" cstate="print">
                  <a:extLst>
                    <a:ext uri="{28A0092B-C50C-407E-A947-70E740481C1C}">
                      <a14:useLocalDpi xmlns="" xmlns:a14="http://schemas.microsoft.com/office/drawing/2010/main" val="0"/>
                    </a:ext>
                  </a:extLst>
                </a:blip>
                <a:srcRect l="1043" t="41959" r="51539" b="5320"/>
                <a:stretch>
                  <a:fillRect/>
                </a:stretch>
              </p:blipFill>
              <p:spPr bwMode="auto">
                <a:xfrm>
                  <a:off x="7494" y="1604"/>
                  <a:ext cx="6528" cy="7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Овал 19"/>
                <p:cNvSpPr/>
                <p:nvPr/>
              </p:nvSpPr>
              <p:spPr>
                <a:xfrm>
                  <a:off x="13047" y="6371"/>
                  <a:ext cx="735" cy="960"/>
                </a:xfrm>
                <a:prstGeom prst="ellipse">
                  <a:avLst/>
                </a:prstGeom>
                <a:solidFill>
                  <a:srgbClr val="F19801"/>
                </a:solidFill>
                <a:ln>
                  <a:solidFill>
                    <a:srgbClr val="F19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sp>
              <p:nvSpPr>
                <p:cNvPr id="21" name="Текстовое поле 20"/>
                <p:cNvSpPr txBox="1"/>
                <p:nvPr/>
              </p:nvSpPr>
              <p:spPr>
                <a:xfrm>
                  <a:off x="13576" y="1300"/>
                  <a:ext cx="977" cy="1403"/>
                </a:xfrm>
                <a:prstGeom prst="rect">
                  <a:avLst/>
                </a:prstGeom>
                <a:noFill/>
              </p:spPr>
              <p:txBody>
                <a:bodyPr wrap="square" rtlCol="0">
                  <a:spAutoFit/>
                </a:bodyPr>
                <a:lstStyle/>
                <a:p>
                  <a:r>
                    <a:rPr lang="en-GB" altLang="ru-RU" sz="1600" b="1" i="1">
                      <a:latin typeface="Arial" panose="020B0604020202020204" pitchFamily="34" charset="0"/>
                      <a:cs typeface="Arial" panose="020B0604020202020204" pitchFamily="34" charset="0"/>
                    </a:rPr>
                    <a:t>d</a:t>
                  </a:r>
                  <a:r>
                    <a:rPr lang="en-GB" altLang="ru-RU" sz="1600" b="1" i="1" baseline="-25000">
                      <a:latin typeface="Arial" panose="020B0604020202020204" pitchFamily="34" charset="0"/>
                      <a:cs typeface="Arial" panose="020B0604020202020204" pitchFamily="34" charset="0"/>
                    </a:rPr>
                    <a:t>c</a:t>
                  </a:r>
                </a:p>
              </p:txBody>
            </p:sp>
            <p:sp>
              <p:nvSpPr>
                <p:cNvPr id="22" name="Текстовое поле 21"/>
                <p:cNvSpPr txBox="1"/>
                <p:nvPr/>
              </p:nvSpPr>
              <p:spPr>
                <a:xfrm>
                  <a:off x="8685" y="8727"/>
                  <a:ext cx="5504" cy="1113"/>
                </a:xfrm>
                <a:prstGeom prst="rect">
                  <a:avLst/>
                </a:prstGeom>
                <a:noFill/>
              </p:spPr>
              <p:txBody>
                <a:bodyPr wrap="square" rtlCol="0">
                  <a:spAutoFit/>
                </a:bodyPr>
                <a:lstStyle/>
                <a:p>
                  <a:pPr algn="ctr"/>
                  <a:r>
                    <a:rPr lang="en-GB" altLang="ru-RU" sz="2000" b="1" i="1">
                      <a:latin typeface="Arial" panose="020B0604020202020204" pitchFamily="34" charset="0"/>
                      <a:cs typeface="Arial" panose="020B0604020202020204" pitchFamily="34" charset="0"/>
                    </a:rPr>
                    <a:t>d, </a:t>
                  </a:r>
                  <a:r>
                    <a:rPr lang="en-GB" altLang="ru-RU" sz="2000" b="1">
                      <a:latin typeface="Arial" panose="020B0604020202020204" pitchFamily="34" charset="0"/>
                      <a:cs typeface="Arial" panose="020B0604020202020204" pitchFamily="34" charset="0"/>
                    </a:rPr>
                    <a:t>nm</a:t>
                  </a:r>
                  <a:endParaRPr lang="en-GB" altLang="ru-RU" sz="2000" b="1" baseline="-25000">
                    <a:latin typeface="Arial" panose="020B0604020202020204" pitchFamily="34" charset="0"/>
                    <a:cs typeface="Arial" panose="020B0604020202020204" pitchFamily="34" charset="0"/>
                  </a:endParaRPr>
                </a:p>
              </p:txBody>
            </p:sp>
          </p:grpSp>
          <p:sp>
            <p:nvSpPr>
              <p:cNvPr id="23" name="Текстовое поле 22"/>
              <p:cNvSpPr txBox="1"/>
              <p:nvPr/>
            </p:nvSpPr>
            <p:spPr>
              <a:xfrm>
                <a:off x="13354" y="6262"/>
                <a:ext cx="1183" cy="1460"/>
              </a:xfrm>
              <a:prstGeom prst="rect">
                <a:avLst/>
              </a:prstGeom>
              <a:noFill/>
            </p:spPr>
            <p:txBody>
              <a:bodyPr wrap="square" rtlCol="0">
                <a:spAutoFit/>
              </a:bodyPr>
              <a:lstStyle/>
              <a:p>
                <a:r>
                  <a:rPr lang="en-GB" altLang="ru-RU" sz="1400" b="1" i="1">
                    <a:latin typeface="Arial" panose="020B0604020202020204" pitchFamily="34" charset="0"/>
                    <a:cs typeface="Arial" panose="020B0604020202020204" pitchFamily="34" charset="0"/>
                  </a:rPr>
                  <a:t>BG</a:t>
                </a:r>
              </a:p>
            </p:txBody>
          </p:sp>
          <p:sp>
            <p:nvSpPr>
              <p:cNvPr id="24" name="Прямоугольник 23"/>
              <p:cNvSpPr/>
              <p:nvPr/>
            </p:nvSpPr>
            <p:spPr>
              <a:xfrm>
                <a:off x="12925" y="2240"/>
                <a:ext cx="1166" cy="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cxnSp>
          <p:nvCxnSpPr>
            <p:cNvPr id="25" name="Прямая со стрелкой 24"/>
            <p:cNvCxnSpPr>
              <a:stCxn id="26" idx="2"/>
            </p:cNvCxnSpPr>
            <p:nvPr/>
          </p:nvCxnSpPr>
          <p:spPr>
            <a:xfrm flipH="1" flipV="1">
              <a:off x="14458" y="5631"/>
              <a:ext cx="1916" cy="15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6" name="Овал 25"/>
            <p:cNvSpPr/>
            <p:nvPr/>
          </p:nvSpPr>
          <p:spPr>
            <a:xfrm>
              <a:off x="16374" y="5614"/>
              <a:ext cx="325" cy="343"/>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grpSp>
      <p:pic>
        <p:nvPicPr>
          <p:cNvPr id="27" name="Рисунок 1"/>
          <p:cNvPicPr>
            <a:picLocks noChangeAspect="1"/>
          </p:cNvPicPr>
          <p:nvPr/>
        </p:nvPicPr>
        <p:blipFill>
          <a:blip r:embed="rId4" cstate="print">
            <a:extLst>
              <a:ext uri="{28A0092B-C50C-407E-A947-70E740481C1C}">
                <a14:useLocalDpi xmlns="" xmlns:a14="http://schemas.microsoft.com/office/drawing/2010/main" val="0"/>
              </a:ext>
            </a:extLst>
          </a:blip>
          <a:srcRect l="49548" t="-295" b="57974"/>
          <a:stretch>
            <a:fillRect/>
          </a:stretch>
        </p:blipFill>
        <p:spPr bwMode="auto">
          <a:xfrm>
            <a:off x="7390448" y="1313815"/>
            <a:ext cx="1532096" cy="1945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2" name="Рисунок 2"/>
          <p:cNvPicPr>
            <a:picLocks noChangeAspect="1"/>
          </p:cNvPicPr>
          <p:nvPr/>
        </p:nvPicPr>
        <p:blipFill>
          <a:blip r:embed="rId5" cstate="print">
            <a:clrChange>
              <a:clrFrom>
                <a:srgbClr val="FDFDFD">
                  <a:alpha val="100000"/>
                </a:srgbClr>
              </a:clrFrom>
              <a:clrTo>
                <a:srgbClr val="FDFDFD">
                  <a:alpha val="100000"/>
                  <a:alpha val="0"/>
                </a:srgbClr>
              </a:clrTo>
            </a:clrChange>
            <a:extLst>
              <a:ext uri="{28A0092B-C50C-407E-A947-70E740481C1C}">
                <a14:useLocalDpi xmlns="" xmlns:a14="http://schemas.microsoft.com/office/drawing/2010/main" val="0"/>
              </a:ext>
            </a:extLst>
          </a:blip>
          <a:srcRect t="2487" b="3543"/>
          <a:stretch>
            <a:fillRect/>
          </a:stretch>
        </p:blipFill>
        <p:spPr bwMode="auto">
          <a:xfrm>
            <a:off x="300990" y="4114800"/>
            <a:ext cx="284988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Прямоугольник 2"/>
          <p:cNvSpPr/>
          <p:nvPr/>
        </p:nvSpPr>
        <p:spPr>
          <a:xfrm>
            <a:off x="2220993" y="3380105"/>
            <a:ext cx="6947059" cy="2677656"/>
          </a:xfrm>
          <a:prstGeom prst="rect">
            <a:avLst/>
          </a:prstGeom>
          <a:solidFill>
            <a:schemeClr val="accent1"/>
          </a:solidFill>
          <a:ln>
            <a:noFill/>
          </a:ln>
        </p:spPr>
        <p:txBody>
          <a:bodyPr wrap="square" rtlCol="0" anchor="t">
            <a:spAutoFit/>
          </a:bodyPr>
          <a:lstStyle/>
          <a:p>
            <a:pPr algn="ctr"/>
            <a:r>
              <a:rPr lang="en-GB" altLang="ru-RU" sz="2400" b="1">
                <a:ln w="6600">
                  <a:solidFill>
                    <a:schemeClr val="accent2"/>
                  </a:solidFill>
                  <a:prstDash val="solid"/>
                </a:ln>
                <a:solidFill>
                  <a:srgbClr val="FFFFFF"/>
                </a:solidFill>
                <a:effectLst>
                  <a:outerShdw dist="38100" dir="2700000" algn="tl" rotWithShape="0">
                    <a:schemeClr val="accent2"/>
                  </a:outerShdw>
                </a:effectLst>
              </a:rPr>
              <a:t>Precisely controlled</a:t>
            </a:r>
            <a:endParaRPr lang="en-GB" altLang="ru-RU" sz="7200" b="1">
              <a:ln w="6600">
                <a:solidFill>
                  <a:schemeClr val="accent2"/>
                </a:solidFill>
                <a:prstDash val="solid"/>
              </a:ln>
              <a:solidFill>
                <a:srgbClr val="FFFFFF"/>
              </a:solidFill>
              <a:effectLst>
                <a:outerShdw dist="38100" dir="2700000" algn="tl" rotWithShape="0">
                  <a:schemeClr val="accent2"/>
                </a:outerShdw>
              </a:effectLst>
            </a:endParaRPr>
          </a:p>
          <a:p>
            <a:pPr algn="ctr"/>
            <a:r>
              <a:rPr lang="en-GB" altLang="ru-RU" sz="7200" b="1">
                <a:ln w="6600">
                  <a:solidFill>
                    <a:schemeClr val="accent2"/>
                  </a:solidFill>
                  <a:prstDash val="solid"/>
                </a:ln>
                <a:solidFill>
                  <a:srgbClr val="FFFFFF"/>
                </a:solidFill>
                <a:effectLst>
                  <a:outerShdw dist="38100" dir="2700000" algn="tl" rotWithShape="0">
                    <a:schemeClr val="accent2"/>
                  </a:outerShdw>
                </a:effectLst>
              </a:rPr>
              <a:t>Double Phase transition</a:t>
            </a:r>
            <a:endParaRPr lang="en-GB" altLang="en-GB" sz="7200" b="1">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2" descr="Картинки по запросу quantum hall effect"/>
          <p:cNvSpPr>
            <a:spLocks noChangeAspect="1" noChangeArrowheads="1"/>
          </p:cNvSpPr>
          <p:nvPr/>
        </p:nvSpPr>
        <p:spPr bwMode="auto">
          <a:xfrm>
            <a:off x="155575" y="-1241425"/>
            <a:ext cx="4752975" cy="26003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7043" name="Picture 3" descr="C:\Users\Zver\Downloads\Hf9ByOi.jpg"/>
          <p:cNvPicPr>
            <a:picLocks noChangeAspect="1" noChangeArrowheads="1"/>
          </p:cNvPicPr>
          <p:nvPr/>
        </p:nvPicPr>
        <p:blipFill>
          <a:blip r:embed="rId2" cstate="print"/>
          <a:srcRect/>
          <a:stretch>
            <a:fillRect/>
          </a:stretch>
        </p:blipFill>
        <p:spPr bwMode="auto">
          <a:xfrm>
            <a:off x="179512" y="2276872"/>
            <a:ext cx="5040560" cy="3500389"/>
          </a:xfrm>
          <a:prstGeom prst="rect">
            <a:avLst/>
          </a:prstGeom>
          <a:noFill/>
        </p:spPr>
      </p:pic>
      <p:sp>
        <p:nvSpPr>
          <p:cNvPr id="6" name="Заголовок 1"/>
          <p:cNvSpPr>
            <a:spLocks noGrp="1"/>
          </p:cNvSpPr>
          <p:nvPr>
            <p:ph type="title"/>
          </p:nvPr>
        </p:nvSpPr>
        <p:spPr/>
        <p:txBody>
          <a:bodyPr/>
          <a:lstStyle/>
          <a:p>
            <a:r>
              <a:rPr lang="ru-RU" dirty="0" smtClean="0"/>
              <a:t>Квантовый Эффект Холла</a:t>
            </a:r>
            <a:endParaRPr lang="ru-RU" dirty="0"/>
          </a:p>
        </p:txBody>
      </p:sp>
      <p:sp>
        <p:nvSpPr>
          <p:cNvPr id="87045" name="AutoShape 5" descr="Картинки по запросу quantum hall effec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7046" name="Picture 6" descr="C:\Users\Zver\Downloads\bk978-0-7503-1103-8ch6f4_online.jpg"/>
          <p:cNvPicPr>
            <a:picLocks noChangeAspect="1" noChangeArrowheads="1"/>
          </p:cNvPicPr>
          <p:nvPr/>
        </p:nvPicPr>
        <p:blipFill>
          <a:blip r:embed="rId3" cstate="print"/>
          <a:srcRect/>
          <a:stretch>
            <a:fillRect/>
          </a:stretch>
        </p:blipFill>
        <p:spPr bwMode="auto">
          <a:xfrm>
            <a:off x="5364088" y="2348880"/>
            <a:ext cx="3465786" cy="3384376"/>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Краевые состояния</a:t>
            </a:r>
            <a:endParaRPr lang="ru-RU" dirty="0"/>
          </a:p>
        </p:txBody>
      </p:sp>
      <p:pic>
        <p:nvPicPr>
          <p:cNvPr id="18434" name="Picture 2"/>
          <p:cNvPicPr>
            <a:picLocks noChangeAspect="1" noChangeArrowheads="1"/>
          </p:cNvPicPr>
          <p:nvPr/>
        </p:nvPicPr>
        <p:blipFill>
          <a:blip r:embed="rId2" cstate="print"/>
          <a:srcRect/>
          <a:stretch>
            <a:fillRect/>
          </a:stretch>
        </p:blipFill>
        <p:spPr bwMode="auto">
          <a:xfrm>
            <a:off x="323528" y="4293096"/>
            <a:ext cx="2736304" cy="1894947"/>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179512" y="2276872"/>
            <a:ext cx="3600450" cy="1657350"/>
          </a:xfrm>
          <a:prstGeom prst="rect">
            <a:avLst/>
          </a:prstGeom>
          <a:noFill/>
          <a:ln w="9525">
            <a:noFill/>
            <a:miter lim="800000"/>
            <a:headEnd/>
            <a:tailEnd/>
          </a:ln>
        </p:spPr>
      </p:pic>
      <p:pic>
        <p:nvPicPr>
          <p:cNvPr id="18436" name="Picture 4"/>
          <p:cNvPicPr>
            <a:picLocks noChangeAspect="1" noChangeArrowheads="1"/>
          </p:cNvPicPr>
          <p:nvPr/>
        </p:nvPicPr>
        <p:blipFill>
          <a:blip r:embed="rId4" cstate="print"/>
          <a:srcRect/>
          <a:stretch>
            <a:fillRect/>
          </a:stretch>
        </p:blipFill>
        <p:spPr bwMode="auto">
          <a:xfrm>
            <a:off x="4572000" y="1844824"/>
            <a:ext cx="3919785" cy="1727076"/>
          </a:xfrm>
          <a:prstGeom prst="rect">
            <a:avLst/>
          </a:prstGeom>
          <a:noFill/>
          <a:ln w="9525">
            <a:noFill/>
            <a:miter lim="800000"/>
            <a:headEnd/>
            <a:tailEnd/>
          </a:ln>
        </p:spPr>
      </p:pic>
      <p:pic>
        <p:nvPicPr>
          <p:cNvPr id="18437" name="Picture 5"/>
          <p:cNvPicPr>
            <a:picLocks noChangeAspect="1" noChangeArrowheads="1"/>
          </p:cNvPicPr>
          <p:nvPr/>
        </p:nvPicPr>
        <p:blipFill>
          <a:blip r:embed="rId5" cstate="print"/>
          <a:srcRect/>
          <a:stretch>
            <a:fillRect/>
          </a:stretch>
        </p:blipFill>
        <p:spPr bwMode="auto">
          <a:xfrm>
            <a:off x="5436096" y="3861048"/>
            <a:ext cx="2362200" cy="2457450"/>
          </a:xfrm>
          <a:prstGeom prst="rect">
            <a:avLst/>
          </a:prstGeom>
          <a:noFill/>
          <a:ln w="9525">
            <a:noFill/>
            <a:miter lim="800000"/>
            <a:headEnd/>
            <a:tailEnd/>
          </a:ln>
        </p:spPr>
      </p:pic>
      <p:cxnSp>
        <p:nvCxnSpPr>
          <p:cNvPr id="9" name="Прямая со стрелкой 8"/>
          <p:cNvCxnSpPr/>
          <p:nvPr/>
        </p:nvCxnSpPr>
        <p:spPr>
          <a:xfrm>
            <a:off x="5436096" y="5589240"/>
            <a:ext cx="23762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0488"/>
            <a:ext cx="8229600" cy="1143000"/>
          </a:xfrm>
        </p:spPr>
        <p:txBody>
          <a:bodyPr>
            <a:noAutofit/>
          </a:bodyPr>
          <a:lstStyle/>
          <a:p>
            <a:r>
              <a:rPr lang="ru-RU" altLang="en-US" sz="3200"/>
              <a:t>Квантовый Спиновый Холловский Изолятор</a:t>
            </a:r>
            <a:br>
              <a:rPr lang="ru-RU" altLang="en-US" sz="3200"/>
            </a:br>
            <a:r>
              <a:rPr lang="ru-RU" altLang="en-US" sz="3200"/>
              <a:t>(Двумерный Топлогический Изолятор)</a:t>
            </a:r>
          </a:p>
        </p:txBody>
      </p:sp>
      <p:pic>
        <p:nvPicPr>
          <p:cNvPr id="4" name="Замещающее содержимое 3"/>
          <p:cNvPicPr>
            <a:picLocks noGrp="1" noChangeAspect="1"/>
          </p:cNvPicPr>
          <p:nvPr>
            <p:ph idx="1"/>
          </p:nvPr>
        </p:nvPicPr>
        <p:blipFill>
          <a:blip r:embed="rId2" cstate="print"/>
          <a:stretch>
            <a:fillRect/>
          </a:stretch>
        </p:blipFill>
        <p:spPr>
          <a:xfrm>
            <a:off x="4296410" y="1691005"/>
            <a:ext cx="4815205" cy="2310130"/>
          </a:xfrm>
          <a:prstGeom prst="rect">
            <a:avLst/>
          </a:prstGeom>
        </p:spPr>
      </p:pic>
      <p:sp>
        <p:nvSpPr>
          <p:cNvPr id="5" name="Текстовое поле 4"/>
          <p:cNvSpPr txBox="1"/>
          <p:nvPr/>
        </p:nvSpPr>
        <p:spPr>
          <a:xfrm>
            <a:off x="4552315" y="2265680"/>
            <a:ext cx="518795" cy="829945"/>
          </a:xfrm>
          <a:prstGeom prst="rect">
            <a:avLst/>
          </a:prstGeom>
          <a:noFill/>
        </p:spPr>
        <p:txBody>
          <a:bodyPr wrap="square" rtlCol="0">
            <a:spAutoFit/>
          </a:bodyPr>
          <a:lstStyle/>
          <a:p>
            <a:r>
              <a:rPr lang="ru-RU" altLang="en-US" sz="4800"/>
              <a:t>+</a:t>
            </a:r>
          </a:p>
        </p:txBody>
      </p:sp>
      <p:sp>
        <p:nvSpPr>
          <p:cNvPr id="6" name="Текстовое поле 5"/>
          <p:cNvSpPr txBox="1"/>
          <p:nvPr/>
        </p:nvSpPr>
        <p:spPr>
          <a:xfrm>
            <a:off x="335280" y="1691005"/>
            <a:ext cx="3961130" cy="4707890"/>
          </a:xfrm>
          <a:prstGeom prst="rect">
            <a:avLst/>
          </a:prstGeom>
          <a:noFill/>
        </p:spPr>
        <p:txBody>
          <a:bodyPr wrap="square" rtlCol="0">
            <a:spAutoFit/>
          </a:bodyPr>
          <a:lstStyle/>
          <a:p>
            <a:pPr marL="285750" indent="-285750">
              <a:buFont typeface="Arial" panose="020B0604020202020204" pitchFamily="34" charset="0"/>
              <a:buChar char="•"/>
            </a:pPr>
            <a:r>
              <a:rPr lang="ru-RU" altLang="en-US" sz="2000" dirty="0"/>
              <a:t>Аналог двух слоев, с квантовым Эффектом Холла</a:t>
            </a:r>
          </a:p>
          <a:p>
            <a:pPr marL="285750" indent="-285750">
              <a:buFont typeface="Arial" panose="020B0604020202020204" pitchFamily="34" charset="0"/>
              <a:buChar char="•"/>
            </a:pPr>
            <a:r>
              <a:rPr lang="ru-RU" altLang="en-US" sz="2000" dirty="0"/>
              <a:t>Существует без магнитного поля</a:t>
            </a:r>
          </a:p>
          <a:p>
            <a:pPr marL="285750" indent="-285750">
              <a:buFont typeface="Arial" panose="020B0604020202020204" pitchFamily="34" charset="0"/>
              <a:buChar char="•"/>
            </a:pPr>
            <a:r>
              <a:rPr lang="ru-RU" altLang="en-US" sz="2000" dirty="0"/>
              <a:t>Реализуется в КЯ </a:t>
            </a:r>
            <a:r>
              <a:rPr lang="en-GB" altLang="en-US" sz="2000" dirty="0" err="1"/>
              <a:t>HgTe</a:t>
            </a:r>
            <a:r>
              <a:rPr lang="en-GB" altLang="en-US" sz="2000" dirty="0"/>
              <a:t>/</a:t>
            </a:r>
            <a:r>
              <a:rPr lang="en-GB" altLang="en-US" sz="2000" dirty="0" err="1"/>
              <a:t>HgCdTe</a:t>
            </a:r>
            <a:r>
              <a:rPr lang="en-GB" altLang="en-US" sz="2000" dirty="0"/>
              <a:t>, </a:t>
            </a:r>
            <a:r>
              <a:rPr lang="en-GB" altLang="en-US" sz="2000" dirty="0" err="1"/>
              <a:t>InAs</a:t>
            </a:r>
            <a:r>
              <a:rPr lang="en-GB" altLang="en-US" sz="2000" dirty="0"/>
              <a:t>/</a:t>
            </a:r>
            <a:r>
              <a:rPr lang="en-GB" altLang="en-US" sz="2000" dirty="0" err="1"/>
              <a:t>GaSb</a:t>
            </a:r>
            <a:r>
              <a:rPr lang="en-GB" altLang="en-US" sz="2000" dirty="0"/>
              <a:t>//</a:t>
            </a:r>
            <a:r>
              <a:rPr lang="en-GB" altLang="en-US" sz="2000" dirty="0" err="1"/>
              <a:t>AlSb</a:t>
            </a:r>
            <a:r>
              <a:rPr lang="en-GB" altLang="en-US" sz="2000" dirty="0"/>
              <a:t>, </a:t>
            </a:r>
            <a:r>
              <a:rPr lang="ru-RU" altLang="en-GB" sz="2000" dirty="0"/>
              <a:t>т</a:t>
            </a:r>
            <a:r>
              <a:rPr lang="ru-RU" altLang="en-US" sz="2000" dirty="0"/>
              <a:t>онких пленках (</a:t>
            </a:r>
            <a:r>
              <a:rPr lang="ru-RU" altLang="en-US" sz="2000" dirty="0" err="1"/>
              <a:t>графен</a:t>
            </a:r>
            <a:r>
              <a:rPr lang="ru-RU" altLang="en-US" sz="2000" dirty="0"/>
              <a:t>?)</a:t>
            </a:r>
          </a:p>
          <a:p>
            <a:pPr marL="285750" indent="-285750">
              <a:buFont typeface="Arial" panose="020B0604020202020204" pitchFamily="34" charset="0"/>
              <a:buChar char="•"/>
            </a:pPr>
            <a:r>
              <a:rPr lang="ru-RU" altLang="en-US" sz="2000" dirty="0"/>
              <a:t>Краевые состояния </a:t>
            </a:r>
          </a:p>
          <a:p>
            <a:pPr marL="742950" lvl="1" indent="-285750">
              <a:buFont typeface="Arial" panose="020B0604020202020204" pitchFamily="34" charset="0"/>
              <a:buChar char="•"/>
            </a:pPr>
            <a:r>
              <a:rPr lang="ru-RU" altLang="en-GB" sz="2000" b="1" dirty="0">
                <a:solidFill>
                  <a:srgbClr val="C00000"/>
                </a:solidFill>
                <a:sym typeface="+mn-ea"/>
              </a:rPr>
              <a:t>Одномерные</a:t>
            </a:r>
            <a:endParaRPr lang="en-GB" altLang="en-US" sz="2000" b="1" dirty="0">
              <a:solidFill>
                <a:srgbClr val="C00000"/>
              </a:solidFill>
            </a:endParaRPr>
          </a:p>
          <a:p>
            <a:pPr marL="285750" indent="-285750">
              <a:buFont typeface="Arial" panose="020B0604020202020204" pitchFamily="34" charset="0"/>
              <a:buChar char="•"/>
            </a:pPr>
            <a:endParaRPr lang="en-GB" altLang="en-US" sz="2000" b="1" dirty="0">
              <a:solidFill>
                <a:srgbClr val="C00000"/>
              </a:solidFill>
            </a:endParaRPr>
          </a:p>
          <a:p>
            <a:pPr marL="742950" lvl="1" indent="-285750">
              <a:buFont typeface="Arial" panose="020B0604020202020204" pitchFamily="34" charset="0"/>
              <a:buChar char="•"/>
            </a:pPr>
            <a:r>
              <a:rPr lang="ru-RU" altLang="en-GB" sz="2000" b="1" dirty="0" err="1">
                <a:solidFill>
                  <a:srgbClr val="C00000"/>
                </a:solidFill>
                <a:sym typeface="+mn-ea"/>
              </a:rPr>
              <a:t>Спин-поляризованные</a:t>
            </a:r>
            <a:endParaRPr lang="en-GB" altLang="en-US" sz="2000" b="1" dirty="0">
              <a:solidFill>
                <a:srgbClr val="C00000"/>
              </a:solidFill>
            </a:endParaRPr>
          </a:p>
          <a:p>
            <a:pPr marL="742950" lvl="1" indent="-285750">
              <a:buFont typeface="Arial" panose="020B0604020202020204" pitchFamily="34" charset="0"/>
              <a:buChar char="•"/>
            </a:pPr>
            <a:endParaRPr lang="en-GB" altLang="en-US" sz="2000" b="1" dirty="0">
              <a:solidFill>
                <a:srgbClr val="C00000"/>
              </a:solidFill>
            </a:endParaRPr>
          </a:p>
          <a:p>
            <a:pPr marL="742950" lvl="1" indent="-285750">
              <a:buFont typeface="Arial" panose="020B0604020202020204" pitchFamily="34" charset="0"/>
              <a:buChar char="•"/>
            </a:pPr>
            <a:r>
              <a:rPr lang="ru-RU" altLang="en-GB" sz="2000" b="1" dirty="0" err="1">
                <a:solidFill>
                  <a:srgbClr val="C00000"/>
                </a:solidFill>
                <a:sym typeface="+mn-ea"/>
              </a:rPr>
              <a:t>Бездиссипативные</a:t>
            </a:r>
            <a:r>
              <a:rPr lang="ru-RU" altLang="en-GB" sz="2000" b="1" dirty="0">
                <a:solidFill>
                  <a:srgbClr val="C00000"/>
                </a:solidFill>
                <a:sym typeface="+mn-ea"/>
              </a:rPr>
              <a:t>*</a:t>
            </a:r>
            <a:endParaRPr lang="en-GB" altLang="en-US" sz="2000" b="1" dirty="0">
              <a:solidFill>
                <a:srgbClr val="C00000"/>
              </a:solidFill>
            </a:endParaRPr>
          </a:p>
          <a:p>
            <a:pPr marL="285750" indent="-285750">
              <a:buFont typeface="Arial" panose="020B0604020202020204" pitchFamily="34" charset="0"/>
              <a:buChar char="•"/>
            </a:pPr>
            <a:endParaRPr lang="ru-RU" altLang="en-US" sz="2000" dirty="0"/>
          </a:p>
          <a:p>
            <a:pPr marL="285750" indent="-285750">
              <a:buFont typeface="Arial" panose="020B0604020202020204" pitchFamily="34" charset="0"/>
              <a:buChar char="•"/>
            </a:pPr>
            <a:endParaRPr lang="ru-RU" altLang="en-US" sz="2000" dirty="0"/>
          </a:p>
        </p:txBody>
      </p:sp>
      <p:pic>
        <p:nvPicPr>
          <p:cNvPr id="19457" name="Picture 1"/>
          <p:cNvPicPr>
            <a:picLocks noChangeAspect="1" noChangeArrowheads="1"/>
          </p:cNvPicPr>
          <p:nvPr/>
        </p:nvPicPr>
        <p:blipFill>
          <a:blip r:embed="rId3" cstate="print"/>
          <a:srcRect/>
          <a:stretch>
            <a:fillRect/>
          </a:stretch>
        </p:blipFill>
        <p:spPr bwMode="auto">
          <a:xfrm>
            <a:off x="4499992" y="4437111"/>
            <a:ext cx="4388946" cy="2072181"/>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068960"/>
            <a:ext cx="8229600" cy="1143000"/>
          </a:xfrm>
        </p:spPr>
        <p:txBody>
          <a:bodyPr>
            <a:normAutofit fontScale="90000"/>
          </a:bodyPr>
          <a:lstStyle/>
          <a:p>
            <a:r>
              <a:rPr lang="ru-RU" dirty="0" smtClean="0"/>
              <a:t>КСХИ на примере КЯ </a:t>
            </a:r>
            <a:r>
              <a:rPr lang="en-US" dirty="0" err="1" smtClean="0"/>
              <a:t>HGTe</a:t>
            </a:r>
            <a:r>
              <a:rPr lang="en-US" dirty="0" smtClean="0"/>
              <a:t>/</a:t>
            </a:r>
            <a:r>
              <a:rPr lang="en-US" dirty="0" err="1" smtClean="0"/>
              <a:t>HgCdTe</a:t>
            </a:r>
            <a:endParaRPr lang="ru-RU"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2177</Words>
  <Application>Microsoft Office PowerPoint</Application>
  <PresentationFormat>Экран (4:3)</PresentationFormat>
  <Paragraphs>504</Paragraphs>
  <Slides>60</Slides>
  <Notes>10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60</vt:i4>
      </vt:variant>
    </vt:vector>
  </HeadingPairs>
  <TitlesOfParts>
    <vt:vector size="63" baseType="lpstr">
      <vt:lpstr>Тема Office</vt:lpstr>
      <vt:lpstr>Формула</vt:lpstr>
      <vt:lpstr>Origin Graph</vt:lpstr>
      <vt:lpstr>Топологические изоляторы С точки зрения эксперимента</vt:lpstr>
      <vt:lpstr>План семинара</vt:lpstr>
      <vt:lpstr>Слайд 3</vt:lpstr>
      <vt:lpstr>Два подхода</vt:lpstr>
      <vt:lpstr>Квантовый Эффект Холла</vt:lpstr>
      <vt:lpstr>Квантовый Эффект Холла</vt:lpstr>
      <vt:lpstr>Краевые состояния</vt:lpstr>
      <vt:lpstr>Квантовый Спиновый Холловский Изолятор (Двумерный Топлогический Изолятор)</vt:lpstr>
      <vt:lpstr>КСХИ на примере КЯ HGTe/HgCdTe</vt:lpstr>
      <vt:lpstr>Зонная структура в КЯ КЯ HgTe/HgCdTe</vt:lpstr>
      <vt:lpstr>Зонная структура в КЯ HgTe/HgCdTe</vt:lpstr>
      <vt:lpstr>Зонная структура в КЯ КЯ HgTe/HgCdTe</vt:lpstr>
      <vt:lpstr>Что тут произошло?</vt:lpstr>
      <vt:lpstr>Слайд 14</vt:lpstr>
      <vt:lpstr>Связь с инверсией зонной структуры</vt:lpstr>
      <vt:lpstr>Топологическая «защищенность»</vt:lpstr>
      <vt:lpstr>Обощение на трехмерный случай</vt:lpstr>
      <vt:lpstr>Исследования 3D Топологических изоляторов. ARPES</vt:lpstr>
      <vt:lpstr>Исследования 3D Топологических изоляторов. ARPES</vt:lpstr>
      <vt:lpstr>Исследования 3D Топологических изоляторов. ARPES</vt:lpstr>
      <vt:lpstr>Исследования 3D Топологических изоляторов. Туннельное сканирование и Транспорт</vt:lpstr>
      <vt:lpstr>Двумерные топологические изоляторы</vt:lpstr>
      <vt:lpstr>Исследования 2D Топологических изоляторов. Особенности транспорта</vt:lpstr>
      <vt:lpstr>Исследования 2D Топологических изоляторов. Транспорт</vt:lpstr>
      <vt:lpstr>Исследования 2D Топологических изоляторов. Нелокальное сопротивление</vt:lpstr>
      <vt:lpstr>КСЭХ продемонстрирован в 2х системах</vt:lpstr>
      <vt:lpstr>КСЭХ продемонстрирован в 3х* системах</vt:lpstr>
      <vt:lpstr>КЯ InAs/GaSb Гетероструктуры 2 типа</vt:lpstr>
      <vt:lpstr>Слайд 29</vt:lpstr>
      <vt:lpstr>Экспериментальная установка </vt:lpstr>
      <vt:lpstr>InAs/GaSb/InAs В магнитном поле</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Temperature evolution of band structure</vt:lpstr>
      <vt:lpstr>Temperature evolution of band structure</vt:lpstr>
      <vt:lpstr>Temperature evolution of band structure</vt:lpstr>
      <vt:lpstr>Temperature evolution of band structure</vt:lpstr>
      <vt:lpstr>Temperature evolution of band structure</vt:lpstr>
      <vt:lpstr>Samples and experimental setup</vt:lpstr>
      <vt:lpstr>Magnetoabsorption data</vt:lpstr>
      <vt:lpstr>Landau levels in different phases</vt:lpstr>
      <vt:lpstr>Landau levels in different phases</vt:lpstr>
      <vt:lpstr>Bilayer graphene state at 10 K</vt:lpstr>
      <vt:lpstr>Bulk Insulator state at 100K</vt:lpstr>
      <vt:lpstr>Temperature  evolution in bulk insulator state</vt:lpstr>
      <vt:lpstr>Temperature evolution below phase transition</vt:lpstr>
      <vt:lpstr>Temperature evolution below phase transition</vt:lpstr>
      <vt:lpstr>Слайд 58</vt:lpstr>
      <vt:lpstr>Слайд 59</vt:lpstr>
      <vt:lpstr>Слайд 60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Топологические изоляторы С точки зрения эксперимента</dc:title>
  <dc:creator>Zverdvd.org</dc:creator>
  <cp:lastModifiedBy>Zverdvd.org</cp:lastModifiedBy>
  <cp:revision>80</cp:revision>
  <dcterms:created xsi:type="dcterms:W3CDTF">2019-10-01T12:04:00Z</dcterms:created>
  <dcterms:modified xsi:type="dcterms:W3CDTF">2019-10-03T11:51:57Z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1049-11.2.0.8970</vt:lpwstr>
  </property>
</Properties>
</file>