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68" r:id="rId4"/>
    <p:sldId id="258" r:id="rId5"/>
    <p:sldId id="290" r:id="rId6"/>
    <p:sldId id="267" r:id="rId7"/>
    <p:sldId id="289" r:id="rId8"/>
    <p:sldId id="272" r:id="rId9"/>
    <p:sldId id="291" r:id="rId10"/>
    <p:sldId id="274" r:id="rId11"/>
    <p:sldId id="292" r:id="rId12"/>
    <p:sldId id="276" r:id="rId13"/>
    <p:sldId id="293" r:id="rId14"/>
    <p:sldId id="278" r:id="rId15"/>
    <p:sldId id="269" r:id="rId16"/>
    <p:sldId id="259" r:id="rId17"/>
    <p:sldId id="270" r:id="rId18"/>
    <p:sldId id="260" r:id="rId19"/>
    <p:sldId id="286" r:id="rId20"/>
    <p:sldId id="261" r:id="rId21"/>
    <p:sldId id="264" r:id="rId22"/>
    <p:sldId id="294" r:id="rId23"/>
    <p:sldId id="288" r:id="rId24"/>
    <p:sldId id="263" r:id="rId25"/>
    <p:sldId id="265" r:id="rId26"/>
    <p:sldId id="266" r:id="rId27"/>
    <p:sldId id="279" r:id="rId28"/>
    <p:sldId id="280" r:id="rId29"/>
    <p:sldId id="281" r:id="rId30"/>
    <p:sldId id="282" r:id="rId31"/>
    <p:sldId id="283" r:id="rId32"/>
    <p:sldId id="284" r:id="rId33"/>
    <p:sldId id="295" r:id="rId34"/>
    <p:sldId id="285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507" initials="5" lastIdx="1" clrIdx="0">
    <p:extLst>
      <p:ext uri="{19B8F6BF-5375-455C-9EA6-DF929625EA0E}">
        <p15:presenceInfo xmlns:p15="http://schemas.microsoft.com/office/powerpoint/2012/main" userId="22fc07bc02bf5e2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4849" autoAdjust="0"/>
  </p:normalViewPr>
  <p:slideViewPr>
    <p:cSldViewPr snapToGrid="0">
      <p:cViewPr varScale="1">
        <p:scale>
          <a:sx n="75" d="100"/>
          <a:sy n="75" d="100"/>
        </p:scale>
        <p:origin x="1218" y="5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5-10T23:13:49.749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5-10T23:13:49.749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84779-B049-4DA3-A96F-1F7E841F3D32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F4CCF-93E7-46D7-A308-644BAAB618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681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Courier New" panose="02070309020205020404" pitchFamily="49" charset="0"/>
              <a:buNone/>
            </a:pPr>
            <a:r>
              <a:rPr lang="ru-RU" sz="1200" dirty="0" smtClean="0"/>
              <a:t>1. Анализирующий ионный пучок обеспечивает сигнал ВИМС и распыление (т.е. профилирование) одновременно.</a:t>
            </a:r>
          </a:p>
          <a:p>
            <a:pPr algn="just">
              <a:buFont typeface="Courier New" panose="02070309020205020404" pitchFamily="49" charset="0"/>
              <a:buNone/>
            </a:pPr>
            <a:r>
              <a:rPr lang="ru-RU" sz="1200" dirty="0" smtClean="0"/>
              <a:t>2. Распыленные частицы отражают действительный элементный и химический состав приповерхностной области твердого тела. </a:t>
            </a:r>
          </a:p>
          <a:p>
            <a:pPr algn="just">
              <a:buFont typeface="Courier New" panose="02070309020205020404" pitchFamily="49" charset="0"/>
              <a:buNone/>
            </a:pPr>
            <a:r>
              <a:rPr lang="ru-RU" sz="1200" dirty="0" smtClean="0"/>
              <a:t>3. Пучки ионов легко фокусируются и ими легко управлять. так что при сканировании пучком по поверхности можно получать карты распределения элементов и примесей, характеризующие распределение химического состава по поверхности. Таким образом, возможен трехмерный элементный и химический анализ.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4. При типичных для ВИМС энергиях и плотностях тока первичных ионов распыленные частицы поступают из верхних одного-двух атомных слоев поверхности, так что ВИМС является поверхностно-чувствительным методом и должен давать информацию с глубин, масштаб которых таков же, как у других методов спектроскопии поверхности.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5. Уникальной особенностью ВИМС по отношению к большинству других аналитических методов исследования поверхности является возможность различения содержания изотопов (изотопных эффектов) в приповерхностных слоях. Эта особенность, например, представляет ценность при изучении поверхностных химических реакций с использованием "меченых" реагентов.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6. Отметим также возможность исследования профилей распределения изотопов водорода в приповерхностных слоях, которые невозможно изучать ни одним из известных методов спектроскопии поверхности, кроме ВИМС.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7. Метод ВИМС относится к одному из самых чувствительных методов анализа.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F4CCF-93E7-46D7-A308-644BAAB6182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253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04414-0AAC-4AD8-A7BB-ADCCDB973E0D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826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04414-0AAC-4AD8-A7BB-ADCCDB973E0D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334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F4CCF-93E7-46D7-A308-644BAAB6182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258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 удерживать кристаллы на месте, японские химики использовали конические углеродные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нанотрубки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форме рога толщиной в атом, одно из их предыдущих изобретений. Результатом стали уникальные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видеозаписи, на которых можно в деталях изучить структурные аспекты зарождения кристаллов. На видеозаписи видны крошечные кубовидные кристаллы, состоящие из десятков молекул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NaCl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которые появляются из хаотической смеси отдельных ионов натрия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ru-RU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 хлора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</a:t>
            </a:r>
            <a:r>
              <a:rPr lang="ru-RU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−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«Молекулы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NaCl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собираются в кластер, колеблющийся между полуупорядоченным состоянием, которые внезапно образовывают кристалл. Последующий рост кристаллов при 298 К и уменьшение при 473 К также происходят стохастическим образом», — сказано в аннотации научной статьи.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F4CCF-93E7-46D7-A308-644BAAB6182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163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Если использовать модель твердых шаров примерно для первых десяти слоев решетки от поверхности кристалла, можно определить некую «прозрачность», чтобы описать вероятность передачи энергии в этих слоях кристалла. Прозрачность определяется как обратная средняя вероятность столкновения внутри этих поверхностных слоев для иона, который попадает на поверхность в произвольной точке. Таким образом, высокая прозрачность подразумевает более глубокое проникновение и меньший </a:t>
            </a:r>
            <a:r>
              <a:rPr lang="ru-RU" dirty="0" err="1" smtClean="0"/>
              <a:t>коэф</a:t>
            </a:r>
            <a:r>
              <a:rPr lang="ru-RU" dirty="0" smtClean="0"/>
              <a:t>. распыления. Прозрачность является функцией фи с выраженными максимумами на осях кристалла с низким индексом из-за глубокого проникновения ионов, направленных вдоль этих осей. </a:t>
            </a:r>
            <a:r>
              <a:rPr lang="ru-RU" dirty="0" smtClean="0"/>
              <a:t>Рисунок </a:t>
            </a:r>
            <a:r>
              <a:rPr lang="ru-RU" dirty="0" smtClean="0"/>
              <a:t>справа можно использовать для сопоставления размера кружков с шириной минимумов распыления на рис. слева. Угол </a:t>
            </a:r>
            <a:r>
              <a:rPr lang="ru-RU" dirty="0" err="1" smtClean="0"/>
              <a:t>тетта</a:t>
            </a:r>
            <a:r>
              <a:rPr lang="ru-RU" dirty="0" smtClean="0"/>
              <a:t> между парой сплошных линий (показанных на рис. справа для направления иона) определяет, в каком угловом интервале первые два атома в данном направлении кристалла частично позади друг друга. Когда радиус окружностей принимается равным одна</a:t>
            </a:r>
            <a:r>
              <a:rPr lang="ru-RU" baseline="0" dirty="0" smtClean="0"/>
              <a:t> десятая </a:t>
            </a:r>
            <a:r>
              <a:rPr lang="ru-RU" dirty="0" smtClean="0"/>
              <a:t>параметра решетки, как это сделано на рис. справа, общая ширина измеренных минимумов при бомбардировке </a:t>
            </a:r>
            <a:r>
              <a:rPr lang="ru-RU" dirty="0" err="1" smtClean="0"/>
              <a:t>Ar</a:t>
            </a:r>
            <a:r>
              <a:rPr lang="ru-RU" dirty="0" smtClean="0"/>
              <a:t>+ меди (100) хорошо соответствует угловым интервалам рис. справа .Для бомбардировки </a:t>
            </a:r>
            <a:r>
              <a:rPr lang="ru-RU" dirty="0" err="1" smtClean="0"/>
              <a:t>Ne</a:t>
            </a:r>
            <a:r>
              <a:rPr lang="ru-RU" dirty="0" smtClean="0"/>
              <a:t>+ диаметр окружности нужно брать немного меньше, как видно из </a:t>
            </a:r>
            <a:r>
              <a:rPr lang="ru-RU" dirty="0" err="1" smtClean="0"/>
              <a:t>рис.слева</a:t>
            </a:r>
            <a:r>
              <a:rPr lang="ru-RU" dirty="0" smtClean="0"/>
              <a:t> (31° </a:t>
            </a:r>
            <a:r>
              <a:rPr lang="ru-RU" dirty="0" err="1" smtClean="0"/>
              <a:t>max</a:t>
            </a:r>
            <a:r>
              <a:rPr lang="ru-RU" dirty="0" smtClean="0"/>
              <a:t> вместо 29° </a:t>
            </a:r>
            <a:r>
              <a:rPr lang="ru-RU" dirty="0" err="1" smtClean="0"/>
              <a:t>max</a:t>
            </a:r>
            <a:r>
              <a:rPr lang="ru-RU" dirty="0" smtClean="0"/>
              <a:t>). Радиус столкновения a/10 = 0,36 А, используемый на двумерной картинке (</a:t>
            </a:r>
            <a:r>
              <a:rPr lang="ru-RU" dirty="0" err="1" smtClean="0"/>
              <a:t>рис.справа</a:t>
            </a:r>
            <a:r>
              <a:rPr lang="ru-RU" dirty="0" smtClean="0"/>
              <a:t>).</a:t>
            </a:r>
            <a:r>
              <a:rPr lang="ru-RU" baseline="0" dirty="0" smtClean="0"/>
              <a:t> </a:t>
            </a:r>
            <a:r>
              <a:rPr lang="ru-RU" dirty="0" smtClean="0"/>
              <a:t>Рассмотрение </a:t>
            </a:r>
            <a:r>
              <a:rPr lang="ru-RU" dirty="0" smtClean="0"/>
              <a:t>перекрытия сфер приводит к эффективной максимальной непрозрачности, которая дает сферический радиус столкновения около 0,39 А. Из-за теплового движения атомов они не измеряли реальный радиус столкновения этим методом, потому что амплитуда тепловых колебаний включены в радиус, выведенный из экспериментальных результатов. Поскольку эта амплитуда составляет около 0,10 А при температуре мишени 370 К, скорректированный радиус столкновения составляет 0,29 А. Это значение все еще значительно выше, чем значение 0,19 А, рассчитанное по теории Бора для 20-кэВ </a:t>
            </a:r>
            <a:r>
              <a:rPr lang="ru-RU" dirty="0" err="1" smtClean="0"/>
              <a:t>Ar</a:t>
            </a:r>
            <a:r>
              <a:rPr lang="ru-RU" dirty="0" smtClean="0"/>
              <a:t>+ на </a:t>
            </a:r>
            <a:r>
              <a:rPr lang="ru-RU" dirty="0" err="1" smtClean="0"/>
              <a:t>Cu</a:t>
            </a:r>
            <a:r>
              <a:rPr lang="ru-RU" dirty="0" smtClean="0"/>
              <a:t>. Эта группа полагает, что помимо грубости приближения, кажущийся больший радиус может быть вызван беспорядком в кристалле, который возникает из-за содержания инертных газов и дефектам, наносимым кристаллу решетки во время бомбардировки. Хотя известно, что общее содержание инертных газов изменяется с углом падения, основные изменения концентрации происходят в области, где сосредоточена основная часть газа, т. е. ниже уровней, влияющих на распыление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F4CCF-93E7-46D7-A308-644BAAB6182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966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Линдхард</a:t>
            </a:r>
            <a:r>
              <a:rPr lang="ru-RU" dirty="0" smtClean="0"/>
              <a:t> (1965) указал, что всякий раз, когда падающий пучок направлен в пределах некоторого критического угла в направлении ряда атомов, то пучок разделяется внутри кристалла на два луча: ориентированный или направленный и случайный. Ориентированный пучок испытывает аномально малые потери энергии, тогда как неориентированный пучок эквивалентен лучу в случайной решетке.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F4CCF-93E7-46D7-A308-644BAAB6182D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009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F4CCF-93E7-46D7-A308-644BAAB6182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36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04414-0AAC-4AD8-A7BB-ADCCDB973E0D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793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04414-0AAC-4AD8-A7BB-ADCCDB973E0D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595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04414-0AAC-4AD8-A7BB-ADCCDB973E0D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857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A2535-DAC6-4116-9668-E480BBCB8587}" type="datetime1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15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714B-FC47-47D0-A3E8-AD5244DD1B6F}" type="datetime1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553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D001-10E0-46D8-A8AD-3465161575D8}" type="datetime1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3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3C91F-A800-4731-AFF9-1E3E08DCDD1B}" type="datetime1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891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A4546-9F22-450C-8695-DF7FAE789B1F}" type="datetime1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259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9233A-B24C-4CD8-A0C7-A94B0D0A4335}" type="datetime1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46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8A04-5643-4B59-9EE1-6F1560DA3697}" type="datetime1">
              <a:rPr lang="ru-RU" smtClean="0"/>
              <a:t>11.05.2023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631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38EE0-28C3-469E-85A3-687348AD103C}" type="datetime1">
              <a:rPr lang="ru-RU" smtClean="0"/>
              <a:t>11.05.2023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494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E6651-DD43-4C58-AE1A-F0C91AC8498D}" type="datetime1">
              <a:rPr lang="ru-RU" smtClean="0"/>
              <a:t>11.05.2023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260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42661-AE91-4C3F-AB97-E5B006011017}" type="datetime1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253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3F9E-2A3D-4A5C-BFB7-0533A5D0D634}" type="datetime1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793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29FC8-94AE-4EF7-AF16-8B4DFF27A2EB}" type="datetime1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68B81-27C7-4906-BDC2-5C43448CBB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762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emf"/><Relationship Id="rId7" Type="http://schemas.openxmlformats.org/officeDocument/2006/relationships/hyperlink" Target="https://doi.org/10.1364/AO.55.00124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s://pubs.acs.org/doi/10.1021/jacs.0c12100" TargetMode="External"/><Relationship Id="rId4" Type="http://schemas.openxmlformats.org/officeDocument/2006/relationships/image" Target="../media/image18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image" Target="../media/image3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wmf"/><Relationship Id="rId11" Type="http://schemas.openxmlformats.org/officeDocument/2006/relationships/image" Target="../media/image39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7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40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emf"/><Relationship Id="rId7" Type="http://schemas.openxmlformats.org/officeDocument/2006/relationships/image" Target="../media/image51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emf"/><Relationship Id="rId4" Type="http://schemas.openxmlformats.org/officeDocument/2006/relationships/image" Target="../media/image48.emf"/><Relationship Id="rId9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42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10" Type="http://schemas.openxmlformats.org/officeDocument/2006/relationships/image" Target="../media/image61.jpeg"/><Relationship Id="rId4" Type="http://schemas.openxmlformats.org/officeDocument/2006/relationships/image" Target="../media/image55.emf"/><Relationship Id="rId9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62.png"/><Relationship Id="rId7" Type="http://schemas.openxmlformats.org/officeDocument/2006/relationships/image" Target="../media/image6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11" Type="http://schemas.openxmlformats.org/officeDocument/2006/relationships/image" Target="../media/image70.jpeg"/><Relationship Id="rId5" Type="http://schemas.openxmlformats.org/officeDocument/2006/relationships/image" Target="../media/image64.emf"/><Relationship Id="rId10" Type="http://schemas.openxmlformats.org/officeDocument/2006/relationships/image" Target="../media/image69.jpeg"/><Relationship Id="rId4" Type="http://schemas.openxmlformats.org/officeDocument/2006/relationships/image" Target="../media/image63.emf"/><Relationship Id="rId9" Type="http://schemas.openxmlformats.org/officeDocument/2006/relationships/image" Target="../media/image6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image" Target="../media/image450.png"/><Relationship Id="rId18" Type="http://schemas.openxmlformats.org/officeDocument/2006/relationships/image" Target="../media/image50.png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8.bin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8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52.png"/><Relationship Id="rId11" Type="http://schemas.openxmlformats.org/officeDocument/2006/relationships/image" Target="../media/image77.wmf"/><Relationship Id="rId5" Type="http://schemas.openxmlformats.org/officeDocument/2006/relationships/image" Target="../media/image79.jpeg"/><Relationship Id="rId15" Type="http://schemas.openxmlformats.org/officeDocument/2006/relationships/image" Target="../media/image47.png"/><Relationship Id="rId10" Type="http://schemas.openxmlformats.org/officeDocument/2006/relationships/oleObject" Target="../embeddings/oleObject9.bin"/><Relationship Id="rId4" Type="http://schemas.openxmlformats.org/officeDocument/2006/relationships/image" Target="../media/image78.emf"/><Relationship Id="rId9" Type="http://schemas.openxmlformats.org/officeDocument/2006/relationships/image" Target="../media/image80.jpeg"/><Relationship Id="rId14" Type="http://schemas.openxmlformats.org/officeDocument/2006/relationships/image" Target="../media/image4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99104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Ионное распыление кристаллических материалов и его влияние на поверхность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202238"/>
            <a:ext cx="9144000" cy="1655762"/>
          </a:xfrm>
        </p:spPr>
        <p:txBody>
          <a:bodyPr/>
          <a:lstStyle/>
          <a:p>
            <a:pPr algn="r"/>
            <a:r>
              <a:rPr lang="ru-RU" dirty="0" smtClean="0"/>
              <a:t>Выполнил: Михайленко М.С.</a:t>
            </a:r>
          </a:p>
          <a:p>
            <a:pPr algn="r"/>
            <a:r>
              <a:rPr lang="ru-RU" dirty="0" smtClean="0"/>
              <a:t>Научный руководитель: к.ф.-м.н. Пестов А.Е.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760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Радиационные дефекты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1536" y="1552880"/>
            <a:ext cx="4781550" cy="119694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1600" b="1" dirty="0" smtClean="0"/>
              <a:t>Радиационные </a:t>
            </a:r>
            <a:r>
              <a:rPr lang="ru-RU" sz="1600" b="1" dirty="0"/>
              <a:t>дефекты </a:t>
            </a:r>
            <a:r>
              <a:rPr lang="ru-RU" sz="1600" dirty="0"/>
              <a:t>в кристаллах, структурные повреждения, образующиеся при облучении кристаллов потоками </a:t>
            </a:r>
            <a:r>
              <a:rPr lang="ru-RU" sz="1600" dirty="0" smtClean="0"/>
              <a:t>частиц </a:t>
            </a:r>
            <a:r>
              <a:rPr lang="ru-RU" sz="1600" dirty="0"/>
              <a:t>и жёстким электромагнитным (гамма- и рентгеновским) излучением. Структурные микроповреждения вызывают изменения механических и др. физических свойств кристаллов.</a:t>
            </a:r>
            <a:endParaRPr lang="ru-RU" sz="16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10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31536" y="422042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I. </a:t>
            </a:r>
            <a:r>
              <a:rPr lang="ru-RU" b="1" dirty="0" smtClean="0"/>
              <a:t>Этап </a:t>
            </a:r>
            <a:r>
              <a:rPr lang="ru-RU" b="1" dirty="0"/>
              <a:t>генерации дефектов </a:t>
            </a:r>
            <a:endParaRPr lang="ru-RU" b="1" dirty="0" smtClean="0"/>
          </a:p>
          <a:p>
            <a:r>
              <a:rPr lang="ru-RU" dirty="0" smtClean="0"/>
              <a:t>1. Динамическая </a:t>
            </a:r>
            <a:r>
              <a:rPr lang="ru-RU" dirty="0"/>
              <a:t>стадия: - первично выбитые атомы; - каскады атом-атомных столкновений. </a:t>
            </a:r>
            <a:endParaRPr lang="ru-RU" dirty="0" smtClean="0"/>
          </a:p>
          <a:p>
            <a:r>
              <a:rPr lang="ru-RU" dirty="0" smtClean="0"/>
              <a:t>II</a:t>
            </a:r>
            <a:r>
              <a:rPr lang="ru-RU" dirty="0"/>
              <a:t>. </a:t>
            </a:r>
            <a:r>
              <a:rPr lang="ru-RU" b="1" dirty="0"/>
              <a:t>Вторичные процессы при образовании дефектов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2</a:t>
            </a:r>
            <a:r>
              <a:rPr lang="ru-RU" dirty="0"/>
              <a:t>. Диффузионная стадия (кинетика дефектов). </a:t>
            </a:r>
            <a:endParaRPr lang="ru-RU" dirty="0" smtClean="0"/>
          </a:p>
          <a:p>
            <a:r>
              <a:rPr lang="ru-RU" dirty="0" smtClean="0"/>
              <a:t>3</a:t>
            </a:r>
            <a:r>
              <a:rPr lang="ru-RU" dirty="0"/>
              <a:t>. Стадия эволюции стоков (формирование дефектной структуры).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21183" t="22975" r="42043" b="23118"/>
          <a:stretch/>
        </p:blipFill>
        <p:spPr>
          <a:xfrm>
            <a:off x="5238750" y="1341776"/>
            <a:ext cx="3886171" cy="32043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03068"/>
            <a:ext cx="2702740" cy="16184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740" y="3075440"/>
            <a:ext cx="3179044" cy="294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2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Ионная бомбардировка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0805" y="1393855"/>
            <a:ext cx="4781550" cy="11969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u="sng" dirty="0" smtClean="0"/>
              <a:t>Физическое</a:t>
            </a:r>
            <a:r>
              <a:rPr lang="ru-RU" sz="1800" u="sng" dirty="0" smtClean="0"/>
              <a:t> (ионное) </a:t>
            </a:r>
            <a:r>
              <a:rPr lang="ru-RU" sz="1800" b="1" u="sng" dirty="0" smtClean="0"/>
              <a:t>распыление</a:t>
            </a:r>
            <a:r>
              <a:rPr lang="ru-RU" sz="1800" u="sng" dirty="0" smtClean="0"/>
              <a:t> </a:t>
            </a:r>
            <a:r>
              <a:rPr lang="ru-RU" sz="1800" dirty="0" smtClean="0"/>
              <a:t>— эмиссия атомов с поверхности твёрдого тела при его бомбардировке тяжёлыми заряженными или нейтральными частицами.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11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32237"/>
            <a:ext cx="3829050" cy="2985182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6673850" y="3884657"/>
            <a:ext cx="4781550" cy="187766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ru-RU" dirty="0" smtClean="0"/>
              <a:t>Вторичная ионная эмиссия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smtClean="0"/>
              <a:t>Вторичное выбивание электронов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smtClean="0"/>
              <a:t>Радиационные дефекты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b="1" dirty="0" smtClean="0"/>
              <a:t>Имплантация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smtClean="0"/>
              <a:t>Распыление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764178" y="2235075"/>
                <a:ext cx="6208816" cy="4983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Коэффициент распыления 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)= </m:t>
                      </m:r>
                      <m:f>
                        <m:fPr>
                          <m:ctrlPr>
                            <a:rPr lang="ru-RU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Количество выбитых частиц</m:t>
                          </m:r>
                        </m:num>
                        <m:den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Количество налетающих частиц</m:t>
                          </m:r>
                        </m:den>
                      </m:f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4178" y="2235075"/>
                <a:ext cx="6208816" cy="4983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Прямоугольник 13"/>
          <p:cNvSpPr/>
          <p:nvPr/>
        </p:nvSpPr>
        <p:spPr>
          <a:xfrm>
            <a:off x="5764178" y="2081386"/>
            <a:ext cx="6208816" cy="7224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5" name="TextBox 14"/>
          <p:cNvSpPr txBox="1"/>
          <p:nvPr/>
        </p:nvSpPr>
        <p:spPr>
          <a:xfrm>
            <a:off x="5764178" y="3327445"/>
            <a:ext cx="6211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u="sng" dirty="0" smtClean="0"/>
              <a:t>Процессы, происходящие при ионной бомбардировке:</a:t>
            </a:r>
            <a:endParaRPr lang="ru-RU" sz="2000" u="sng" dirty="0"/>
          </a:p>
        </p:txBody>
      </p:sp>
    </p:spTree>
    <p:extLst>
      <p:ext uri="{BB962C8B-B14F-4D97-AF65-F5344CB8AC3E}">
        <p14:creationId xmlns:p14="http://schemas.microsoft.com/office/powerpoint/2010/main" val="141026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Ионная имплантация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0805" y="1470055"/>
            <a:ext cx="4781550" cy="119694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1800" b="1" u="sng" dirty="0" smtClean="0"/>
              <a:t>Ионная имплантация</a:t>
            </a:r>
            <a:r>
              <a:rPr lang="ru-RU" sz="1800" dirty="0" smtClean="0"/>
              <a:t> </a:t>
            </a:r>
            <a:r>
              <a:rPr lang="ru-RU" sz="1800" dirty="0"/>
              <a:t>— способ введения атомов примесей (имплантата) в поверхностный слой материала, например, пластины полупроводника или эпитаксиальной плёнки путём бомбардировки его поверхности пучком ионов c высокой энергией (10—2000 кэВ).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12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27359" y="3997581"/>
            <a:ext cx="51308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Широко используется при создании полупроводниковых приборов методом планарной технологии. В этом качестве применяется для образования в приповерхностном слое полупроводника областей с содержанием донорных или акцепторных примесей с целью создания p-n-переходов и гетеропереходов, а также низкоомных контактов.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25" y="588723"/>
            <a:ext cx="3695700" cy="35725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25" y="4151708"/>
            <a:ext cx="3695700" cy="255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8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Ионная бомбардировка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0805" y="1393855"/>
            <a:ext cx="4781550" cy="11969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u="sng" dirty="0" smtClean="0"/>
              <a:t>Физическое</a:t>
            </a:r>
            <a:r>
              <a:rPr lang="ru-RU" sz="1800" u="sng" dirty="0" smtClean="0"/>
              <a:t> (ионное) </a:t>
            </a:r>
            <a:r>
              <a:rPr lang="ru-RU" sz="1800" b="1" u="sng" dirty="0" smtClean="0"/>
              <a:t>распыление</a:t>
            </a:r>
            <a:r>
              <a:rPr lang="ru-RU" sz="1800" u="sng" dirty="0" smtClean="0"/>
              <a:t> </a:t>
            </a:r>
            <a:r>
              <a:rPr lang="ru-RU" sz="1800" dirty="0" smtClean="0"/>
              <a:t>— эмиссия атомов с поверхности твёрдого тела при его бомбардировке тяжёлыми заряженными или нейтральными частицами.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13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32237"/>
            <a:ext cx="3829050" cy="2985182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6673850" y="3884657"/>
            <a:ext cx="4781550" cy="187766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ru-RU" dirty="0" smtClean="0"/>
              <a:t>Вторичная ионная эмиссия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smtClean="0"/>
              <a:t>Вторичное выбивание электронов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smtClean="0"/>
              <a:t>Радиационные дефекты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smtClean="0"/>
              <a:t>Имплантация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b="1" dirty="0" smtClean="0"/>
              <a:t>Распыление</a:t>
            </a:r>
            <a:endParaRPr lang="ru-RU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764178" y="2235075"/>
                <a:ext cx="6208816" cy="4983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Коэффициент распыления 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)= </m:t>
                      </m:r>
                      <m:f>
                        <m:fPr>
                          <m:ctrlPr>
                            <a:rPr lang="ru-RU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Количество выбитых частиц</m:t>
                          </m:r>
                        </m:num>
                        <m:den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Количество налетающих частиц</m:t>
                          </m:r>
                        </m:den>
                      </m:f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4178" y="2235075"/>
                <a:ext cx="6208816" cy="4983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Прямоугольник 13"/>
          <p:cNvSpPr/>
          <p:nvPr/>
        </p:nvSpPr>
        <p:spPr>
          <a:xfrm>
            <a:off x="5764178" y="2081386"/>
            <a:ext cx="6208816" cy="7224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5" name="TextBox 14"/>
          <p:cNvSpPr txBox="1"/>
          <p:nvPr/>
        </p:nvSpPr>
        <p:spPr>
          <a:xfrm>
            <a:off x="5764178" y="3327445"/>
            <a:ext cx="6211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u="sng" dirty="0" smtClean="0"/>
              <a:t>Процессы, происходящие при ионной бомбардировке:</a:t>
            </a:r>
            <a:endParaRPr lang="ru-RU" sz="2000" u="sng" dirty="0"/>
          </a:p>
        </p:txBody>
      </p:sp>
    </p:spTree>
    <p:extLst>
      <p:ext uri="{BB962C8B-B14F-4D97-AF65-F5344CB8AC3E}">
        <p14:creationId xmlns:p14="http://schemas.microsoft.com/office/powerpoint/2010/main" val="221129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Ионная бомбардировка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0805" y="1393855"/>
            <a:ext cx="4781550" cy="11969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u="sng" dirty="0" smtClean="0"/>
              <a:t>Физическое</a:t>
            </a:r>
            <a:r>
              <a:rPr lang="ru-RU" sz="1800" u="sng" dirty="0" smtClean="0"/>
              <a:t> (ионное) </a:t>
            </a:r>
            <a:r>
              <a:rPr lang="ru-RU" sz="1800" b="1" u="sng" dirty="0" smtClean="0"/>
              <a:t>распыление</a:t>
            </a:r>
            <a:r>
              <a:rPr lang="ru-RU" sz="1800" u="sng" dirty="0" smtClean="0"/>
              <a:t> </a:t>
            </a:r>
            <a:r>
              <a:rPr lang="ru-RU" sz="1800" dirty="0" smtClean="0"/>
              <a:t>— эмиссия атомов с поверхности твёрдого тела при его бомбардировке тяжёлыми заряженными или нейтральными частицами.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14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32237"/>
            <a:ext cx="3829050" cy="29851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015" y="3481605"/>
            <a:ext cx="6007170" cy="33763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968" y="907041"/>
            <a:ext cx="3508338" cy="21050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59110" y="536782"/>
            <a:ext cx="2018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Ионное травление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010525" y="3110418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Напыление плёнок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700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Что такое физическое распыление и зачем его изучать?</a:t>
            </a:r>
          </a:p>
          <a:p>
            <a:pPr marL="514350" indent="-514350">
              <a:buAutoNum type="arabicPeriod"/>
            </a:pPr>
            <a:r>
              <a:rPr lang="ru-RU" b="1" u="sng" dirty="0" smtClean="0"/>
              <a:t>Кратко о распылении аморфных и поликристаллических материалов</a:t>
            </a:r>
          </a:p>
          <a:p>
            <a:pPr marL="514350" indent="-514350">
              <a:buAutoNum type="arabicPeriod"/>
            </a:pPr>
            <a:r>
              <a:rPr lang="ru-RU" dirty="0" smtClean="0"/>
              <a:t>Особенности кристаллов</a:t>
            </a:r>
          </a:p>
          <a:p>
            <a:pPr marL="514350" indent="-514350">
              <a:buAutoNum type="arabicPeriod"/>
            </a:pPr>
            <a:r>
              <a:rPr lang="ru-RU" dirty="0" smtClean="0"/>
              <a:t>Физическое распыление кристаллов</a:t>
            </a:r>
          </a:p>
          <a:p>
            <a:pPr marL="514350" indent="-514350">
              <a:buAutoNum type="arabicPeriod"/>
            </a:pPr>
            <a:r>
              <a:rPr lang="ru-RU" dirty="0" smtClean="0"/>
              <a:t>Актуальные результаты</a:t>
            </a:r>
          </a:p>
          <a:p>
            <a:pPr marL="514350" indent="-514350">
              <a:buAutoNum type="arabicPeriod"/>
            </a:pPr>
            <a:r>
              <a:rPr lang="ru-RU" dirty="0" smtClean="0"/>
              <a:t>Некоторые комментарии</a:t>
            </a:r>
          </a:p>
          <a:p>
            <a:pPr marL="514350" indent="-514350">
              <a:buAutoNum type="arabicPeriod"/>
            </a:pPr>
            <a:r>
              <a:rPr lang="ru-RU" dirty="0" smtClean="0"/>
              <a:t>Заключение</a:t>
            </a:r>
          </a:p>
          <a:p>
            <a:pPr marL="514350" indent="-514350">
              <a:buAutoNum type="arabicPeriod"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15</a:t>
            </a:fld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62560" y="4277360"/>
            <a:ext cx="10414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79360" y="4412298"/>
            <a:ext cx="2901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Что с поверхностью?</a:t>
            </a:r>
            <a:endParaRPr lang="ru-RU" sz="2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04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Распыление аморфных и поликристаллических материалов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52587"/>
            <a:ext cx="5372100" cy="60102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Энергетическая зависимость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16</a:t>
            </a:fld>
            <a:endParaRPr lang="ru-RU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6819900" y="1652587"/>
            <a:ext cx="5372100" cy="601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Угловая зависимость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555" y="2096425"/>
            <a:ext cx="3051237" cy="23288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4125"/>
          <a:stretch/>
        </p:blipFill>
        <p:spPr>
          <a:xfrm>
            <a:off x="7266971" y="4425315"/>
            <a:ext cx="3272406" cy="23906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236" y="2365983"/>
            <a:ext cx="3058313" cy="23501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8376" y="2168492"/>
            <a:ext cx="3343708" cy="25476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76392" y="5710019"/>
            <a:ext cx="3540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Отсутствие каких либо модуляций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Монотонный рост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95" y="6356350"/>
            <a:ext cx="73775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Ion-beam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polishing of fused silica substrates for imaging soft x-ray and extreme ultraviolet optics 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//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Applied Optics Vol. 55, Issue 6, 2016, pp. 1249-1256 (</a:t>
            </a:r>
            <a:r>
              <a:rPr lang="en-US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https://doi.org/10.1364/AO.55.001249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RU" sz="12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5819" y="4940075"/>
            <a:ext cx="2805113" cy="84485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945819" y="4940075"/>
            <a:ext cx="2892881" cy="7699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74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Что такое физическое распыление и зачем его изучать?</a:t>
            </a:r>
          </a:p>
          <a:p>
            <a:pPr marL="514350" indent="-514350">
              <a:buAutoNum type="arabicPeriod"/>
            </a:pPr>
            <a:r>
              <a:rPr lang="ru-RU" dirty="0" smtClean="0"/>
              <a:t>Кратко о распылении аморфных и поликристаллических материалов</a:t>
            </a:r>
          </a:p>
          <a:p>
            <a:pPr marL="514350" indent="-514350">
              <a:buAutoNum type="arabicPeriod"/>
            </a:pPr>
            <a:r>
              <a:rPr lang="ru-RU" b="1" u="sng" dirty="0" smtClean="0"/>
              <a:t>Особенности кристаллов</a:t>
            </a:r>
          </a:p>
          <a:p>
            <a:pPr marL="514350" indent="-514350">
              <a:buAutoNum type="arabicPeriod"/>
            </a:pPr>
            <a:r>
              <a:rPr lang="ru-RU" dirty="0" smtClean="0"/>
              <a:t>Физическое распыление кристаллов</a:t>
            </a:r>
          </a:p>
          <a:p>
            <a:pPr marL="514350" indent="-514350">
              <a:buAutoNum type="arabicPeriod"/>
            </a:pPr>
            <a:r>
              <a:rPr lang="ru-RU" dirty="0" smtClean="0"/>
              <a:t>Актуальные результаты</a:t>
            </a:r>
          </a:p>
          <a:p>
            <a:pPr marL="514350" indent="-514350">
              <a:buAutoNum type="arabicPeriod"/>
            </a:pPr>
            <a:r>
              <a:rPr lang="ru-RU" dirty="0" smtClean="0"/>
              <a:t>Некоторые комментарии</a:t>
            </a:r>
          </a:p>
          <a:p>
            <a:pPr marL="514350" indent="-514350">
              <a:buAutoNum type="arabicPeriod"/>
            </a:pPr>
            <a:r>
              <a:rPr lang="ru-RU" dirty="0" smtClean="0"/>
              <a:t>Заключение</a:t>
            </a:r>
          </a:p>
          <a:p>
            <a:pPr marL="514350" indent="-514350">
              <a:buAutoNum type="arabicPeriod"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17</a:t>
            </a:fld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62560" y="4277360"/>
            <a:ext cx="10414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79360" y="4412298"/>
            <a:ext cx="2901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Что с поверхностью?</a:t>
            </a:r>
            <a:endParaRPr lang="ru-RU" sz="2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30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909"/>
            <a:ext cx="10515600" cy="1325563"/>
          </a:xfrm>
        </p:spPr>
        <p:txBody>
          <a:bodyPr/>
          <a:lstStyle/>
          <a:p>
            <a:r>
              <a:rPr lang="ru-RU" dirty="0" smtClean="0"/>
              <a:t>Особенности кристаллов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1480" y="1690688"/>
            <a:ext cx="801624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u="sng" dirty="0"/>
              <a:t>Основные свойства кристаллов </a:t>
            </a:r>
            <a:r>
              <a:rPr lang="ru-RU" sz="2400" dirty="0"/>
              <a:t>– </a:t>
            </a:r>
            <a:r>
              <a:rPr lang="ru-RU" sz="2400" dirty="0" err="1" smtClean="0"/>
              <a:t>анизотропность</a:t>
            </a:r>
            <a:r>
              <a:rPr lang="ru-RU" sz="2400" dirty="0"/>
              <a:t>,</a:t>
            </a:r>
            <a:r>
              <a:rPr lang="ru-RU" sz="2400" dirty="0" smtClean="0"/>
              <a:t> упорядоченность структуры и т.д.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18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8" y="2633275"/>
            <a:ext cx="5525271" cy="29436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4912" y="5576911"/>
            <a:ext cx="4478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Формирование кристаллов хлорида натрия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83918"/>
            <a:ext cx="1905000" cy="33623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2828" y="6164692"/>
            <a:ext cx="7588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0" i="1" dirty="0" smtClean="0">
                <a:solidFill>
                  <a:srgbClr val="111111"/>
                </a:solidFill>
                <a:effectLst/>
                <a:latin typeface="-apple-system"/>
              </a:rPr>
              <a:t>J. Am. Chem. </a:t>
            </a:r>
            <a:r>
              <a:rPr lang="de-DE" b="0" i="1" dirty="0" err="1" smtClean="0">
                <a:solidFill>
                  <a:srgbClr val="111111"/>
                </a:solidFill>
                <a:effectLst/>
                <a:latin typeface="-apple-system"/>
              </a:rPr>
              <a:t>Soc</a:t>
            </a:r>
            <a:r>
              <a:rPr lang="de-DE" b="0" i="1" dirty="0" smtClean="0">
                <a:solidFill>
                  <a:srgbClr val="111111"/>
                </a:solidFill>
                <a:effectLst/>
                <a:latin typeface="-apple-system"/>
              </a:rPr>
              <a:t>. 2021, 143, 4, 1763–1767</a:t>
            </a:r>
            <a:r>
              <a:rPr lang="en-US" b="0" i="0" dirty="0" smtClean="0">
                <a:solidFill>
                  <a:srgbClr val="111111"/>
                </a:solidFill>
                <a:effectLst/>
                <a:latin typeface="-apple-system"/>
              </a:rPr>
              <a:t> (</a:t>
            </a:r>
            <a:r>
              <a:rPr lang="en-US" b="0" i="0" dirty="0" err="1" smtClean="0">
                <a:solidFill>
                  <a:srgbClr val="111111"/>
                </a:solidFill>
                <a:effectLst/>
                <a:latin typeface="-apple-system"/>
              </a:rPr>
              <a:t>doi</a:t>
            </a:r>
            <a:r>
              <a:rPr lang="en-US" b="0" i="0" dirty="0" smtClean="0">
                <a:solidFill>
                  <a:srgbClr val="111111"/>
                </a:solidFill>
                <a:effectLst/>
                <a:latin typeface="-apple-system"/>
              </a:rPr>
              <a:t>: </a:t>
            </a:r>
            <a:r>
              <a:rPr lang="en-US" b="0" i="0" u="none" strike="noStrike" dirty="0" smtClean="0">
                <a:solidFill>
                  <a:srgbClr val="548EAA"/>
                </a:solidFill>
                <a:effectLst/>
                <a:latin typeface="-apple-system"/>
                <a:hlinkClick r:id="rId5"/>
              </a:rPr>
              <a:t>10.1021/jacs.0c12100</a:t>
            </a:r>
            <a:r>
              <a:rPr lang="en-US" b="0" i="0" dirty="0" smtClean="0">
                <a:solidFill>
                  <a:srgbClr val="111111"/>
                </a:solidFill>
                <a:effectLst/>
                <a:latin typeface="-apple-system"/>
              </a:rPr>
              <a:t>)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4" r="53481" b="7376"/>
          <a:stretch/>
        </p:blipFill>
        <p:spPr>
          <a:xfrm>
            <a:off x="8492414" y="1266201"/>
            <a:ext cx="2674620" cy="25391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4" t="6645" r="6373" b="4908"/>
          <a:stretch/>
        </p:blipFill>
        <p:spPr>
          <a:xfrm>
            <a:off x="8586971" y="3819388"/>
            <a:ext cx="2698464" cy="265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Что такое физическое распыление и зачем его изучать?</a:t>
            </a:r>
          </a:p>
          <a:p>
            <a:pPr marL="514350" indent="-514350">
              <a:buAutoNum type="arabicPeriod"/>
            </a:pPr>
            <a:r>
              <a:rPr lang="ru-RU" dirty="0" smtClean="0"/>
              <a:t>Кратко о распылении аморфных и поликристаллических материалов</a:t>
            </a:r>
          </a:p>
          <a:p>
            <a:pPr marL="514350" indent="-514350">
              <a:buAutoNum type="arabicPeriod"/>
            </a:pPr>
            <a:r>
              <a:rPr lang="ru-RU" dirty="0" smtClean="0"/>
              <a:t>Особенности кристаллов</a:t>
            </a:r>
          </a:p>
          <a:p>
            <a:pPr marL="514350" indent="-514350">
              <a:buAutoNum type="arabicPeriod"/>
            </a:pPr>
            <a:r>
              <a:rPr lang="ru-RU" b="1" dirty="0" smtClean="0"/>
              <a:t>Физическое распыление кристаллов</a:t>
            </a:r>
          </a:p>
          <a:p>
            <a:pPr marL="514350" indent="-514350">
              <a:buAutoNum type="arabicPeriod"/>
            </a:pPr>
            <a:r>
              <a:rPr lang="ru-RU" dirty="0" smtClean="0"/>
              <a:t>Актуальные результаты</a:t>
            </a:r>
          </a:p>
          <a:p>
            <a:pPr marL="514350" indent="-514350">
              <a:buAutoNum type="arabicPeriod"/>
            </a:pPr>
            <a:r>
              <a:rPr lang="ru-RU" dirty="0" smtClean="0"/>
              <a:t>Некоторые комментарии</a:t>
            </a:r>
          </a:p>
          <a:p>
            <a:pPr marL="514350" indent="-514350">
              <a:buAutoNum type="arabicPeriod"/>
            </a:pPr>
            <a:r>
              <a:rPr lang="ru-RU" dirty="0" smtClean="0"/>
              <a:t>Заключение</a:t>
            </a:r>
          </a:p>
          <a:p>
            <a:pPr marL="514350" indent="-514350">
              <a:buAutoNum type="arabicPeriod"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19</a:t>
            </a:fld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62560" y="4277360"/>
            <a:ext cx="10414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79360" y="4412298"/>
            <a:ext cx="2901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Что с поверхностью?</a:t>
            </a:r>
            <a:endParaRPr lang="ru-RU" sz="2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48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Что такое физическое распыление и зачем его изучать?</a:t>
            </a:r>
          </a:p>
          <a:p>
            <a:pPr marL="514350" indent="-514350">
              <a:buAutoNum type="arabicPeriod"/>
            </a:pPr>
            <a:r>
              <a:rPr lang="ru-RU" dirty="0" smtClean="0"/>
              <a:t>Кратко о распылении аморфных и поликристаллических материалов</a:t>
            </a:r>
          </a:p>
          <a:p>
            <a:pPr marL="514350" indent="-514350">
              <a:buAutoNum type="arabicPeriod"/>
            </a:pPr>
            <a:r>
              <a:rPr lang="ru-RU" dirty="0" smtClean="0"/>
              <a:t>Особенности кристаллов</a:t>
            </a:r>
          </a:p>
          <a:p>
            <a:pPr marL="514350" indent="-514350">
              <a:buAutoNum type="arabicPeriod"/>
            </a:pPr>
            <a:r>
              <a:rPr lang="ru-RU" dirty="0" smtClean="0"/>
              <a:t>Физическое распыление кристаллов</a:t>
            </a:r>
          </a:p>
          <a:p>
            <a:pPr marL="514350" indent="-514350">
              <a:buAutoNum type="arabicPeriod"/>
            </a:pPr>
            <a:r>
              <a:rPr lang="ru-RU" dirty="0" smtClean="0"/>
              <a:t>Актуальные результаты</a:t>
            </a:r>
          </a:p>
          <a:p>
            <a:pPr marL="514350" indent="-514350">
              <a:buAutoNum type="arabicPeriod"/>
            </a:pPr>
            <a:r>
              <a:rPr lang="ru-RU" dirty="0" smtClean="0"/>
              <a:t>Некоторые комментарии</a:t>
            </a:r>
          </a:p>
          <a:p>
            <a:pPr marL="514350" indent="-514350">
              <a:buAutoNum type="arabicPeriod"/>
            </a:pPr>
            <a:r>
              <a:rPr lang="ru-RU" dirty="0" smtClean="0"/>
              <a:t>Заключение</a:t>
            </a:r>
          </a:p>
          <a:p>
            <a:pPr marL="514350" indent="-514350">
              <a:buAutoNum type="arabicPeriod"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2</a:t>
            </a:fld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62560" y="4277360"/>
            <a:ext cx="10414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79360" y="4412298"/>
            <a:ext cx="2901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Что с поверхностью?</a:t>
            </a:r>
            <a:endParaRPr lang="ru-RU" sz="2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3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920" y="268829"/>
            <a:ext cx="11272520" cy="1325563"/>
          </a:xfrm>
        </p:spPr>
        <p:txBody>
          <a:bodyPr/>
          <a:lstStyle/>
          <a:p>
            <a:r>
              <a:rPr lang="ru-RU" dirty="0" smtClean="0"/>
              <a:t>Физическое (ионное) распыление кристаллов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20</a:t>
            </a:fld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6434568"/>
            <a:ext cx="119075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b="0" i="0" u="none" strike="noStrike" baseline="0" dirty="0" smtClean="0">
                <a:latin typeface="Times New Roman" panose="02020603050405020304" pitchFamily="18" charset="0"/>
              </a:rPr>
              <a:t>J. </a:t>
            </a:r>
            <a:r>
              <a:rPr lang="nl-NL" sz="1600" dirty="0" smtClean="0">
                <a:latin typeface="Times New Roman" panose="02020603050405020304" pitchFamily="18" charset="0"/>
              </a:rPr>
              <a:t>M. </a:t>
            </a:r>
            <a:r>
              <a:rPr lang="nl-NL" sz="1600" b="0" i="0" u="none" strike="noStrike" baseline="0" dirty="0" smtClean="0">
                <a:latin typeface="Times New Roman" panose="02020603050405020304" pitchFamily="18" charset="0"/>
              </a:rPr>
              <a:t>FLUIT, </a:t>
            </a:r>
            <a:r>
              <a:rPr lang="nl-NL" sz="1600" dirty="0" smtClean="0">
                <a:latin typeface="Times New Roman" panose="02020603050405020304" pitchFamily="18" charset="0"/>
              </a:rPr>
              <a:t>P. </a:t>
            </a:r>
            <a:r>
              <a:rPr lang="nl-NL" sz="1600" b="0" i="0" u="none" strike="noStrike" baseline="0" dirty="0" smtClean="0">
                <a:latin typeface="Times New Roman" panose="02020603050405020304" pitchFamily="18" charset="0"/>
              </a:rPr>
              <a:t>K. ROL AND J. KISTEMAKER </a:t>
            </a:r>
            <a:r>
              <a:rPr lang="en-US" sz="1600" dirty="0" smtClean="0"/>
              <a:t>//Journal of Applied Physics 34, 690–691 (1963) https://doi.org/10.1063/1.1729332</a:t>
            </a:r>
            <a:endParaRPr lang="ru-RU" sz="16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78" y="1972786"/>
            <a:ext cx="4077981" cy="36622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739" y="1972786"/>
            <a:ext cx="4384762" cy="375856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4979" y="1690688"/>
            <a:ext cx="3112541" cy="402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Физическое (ионное) распыление кристаллов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21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89" y="1879408"/>
            <a:ext cx="3097751" cy="42882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400" y="3523699"/>
            <a:ext cx="4836998" cy="3197776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 flipH="1" flipV="1">
            <a:off x="2621280" y="5069840"/>
            <a:ext cx="1442720" cy="1625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259840" y="3942080"/>
            <a:ext cx="1361440" cy="17678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621574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/>
              <a:t>Journal of Applied Physics 34, 690–691 (1963) https://doi.org/10.1063/1.1729332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840" y="1273557"/>
            <a:ext cx="3158441" cy="22501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6526" y="1339843"/>
            <a:ext cx="3661714" cy="37501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466240" y="5930001"/>
            <a:ext cx="330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dirty="0" smtClean="0"/>
              <a:t>LINDHARD</a:t>
            </a:r>
            <a:r>
              <a:rPr lang="ru-RU" sz="1600" dirty="0" smtClean="0"/>
              <a:t> </a:t>
            </a:r>
            <a:r>
              <a:rPr lang="da-DK" sz="1600" dirty="0" smtClean="0"/>
              <a:t>J</a:t>
            </a:r>
            <a:r>
              <a:rPr lang="da-DK" sz="1600" dirty="0"/>
              <a:t>., 1965. Kgl. Danske Videnskab. </a:t>
            </a:r>
            <a:r>
              <a:rPr lang="da-DK" sz="1600" dirty="0" smtClean="0"/>
              <a:t>Selskab,</a:t>
            </a:r>
            <a:r>
              <a:rPr lang="ru-RU" sz="1600" dirty="0" smtClean="0"/>
              <a:t> </a:t>
            </a:r>
            <a:r>
              <a:rPr lang="da-DK" sz="1600" dirty="0" smtClean="0"/>
              <a:t>Mat</a:t>
            </a:r>
            <a:r>
              <a:rPr lang="da-DK" sz="1600" dirty="0"/>
              <a:t>.-Fys. Medd. 34, 14.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9800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Физическое (ионное) распыление кристаллов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22</a:t>
            </a:fld>
            <a:endParaRPr lang="ru-RU"/>
          </a:p>
        </p:txBody>
      </p:sp>
      <p:pic>
        <p:nvPicPr>
          <p:cNvPr id="3074" name="Рисунок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543" y="2755392"/>
            <a:ext cx="3805433" cy="296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3" r="41742" b="55186"/>
          <a:stretch>
            <a:fillRect/>
          </a:stretch>
        </p:blipFill>
        <p:spPr bwMode="auto">
          <a:xfrm>
            <a:off x="6832473" y="2505746"/>
            <a:ext cx="2945511" cy="321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04978" y="6327828"/>
            <a:ext cx="11148822" cy="422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Silsbee R. H. Focusing in collision problems in solids / R.H. Silsbee // J. Appl.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Phys.V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28. No. 11. P. 1246-1250.( 1957).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2810" y="2163197"/>
            <a:ext cx="1675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u="sng" dirty="0" smtClean="0"/>
              <a:t>Пятна Венера</a:t>
            </a:r>
            <a:endParaRPr lang="ru-RU" sz="2000" u="sng" dirty="0"/>
          </a:p>
        </p:txBody>
      </p:sp>
    </p:spTree>
    <p:extLst>
      <p:ext uri="{BB962C8B-B14F-4D97-AF65-F5344CB8AC3E}">
        <p14:creationId xmlns:p14="http://schemas.microsoft.com/office/powerpoint/2010/main" val="175418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Что такое физическое распыление и зачем его изучать?</a:t>
            </a:r>
          </a:p>
          <a:p>
            <a:pPr marL="514350" indent="-514350">
              <a:buAutoNum type="arabicPeriod"/>
            </a:pPr>
            <a:r>
              <a:rPr lang="ru-RU" dirty="0" smtClean="0"/>
              <a:t>Кратко о распылении аморфных и поликристаллических материалов</a:t>
            </a:r>
          </a:p>
          <a:p>
            <a:pPr marL="514350" indent="-514350">
              <a:buAutoNum type="arabicPeriod"/>
            </a:pPr>
            <a:r>
              <a:rPr lang="ru-RU" dirty="0" smtClean="0"/>
              <a:t>Особенности кристаллов</a:t>
            </a:r>
          </a:p>
          <a:p>
            <a:pPr marL="514350" indent="-514350">
              <a:buAutoNum type="arabicPeriod"/>
            </a:pPr>
            <a:r>
              <a:rPr lang="ru-RU" dirty="0" smtClean="0"/>
              <a:t>Физическое распыление кристаллов</a:t>
            </a:r>
          </a:p>
          <a:p>
            <a:pPr marL="514350" indent="-514350">
              <a:buAutoNum type="arabicPeriod"/>
            </a:pPr>
            <a:r>
              <a:rPr lang="ru-RU" b="1" dirty="0" smtClean="0"/>
              <a:t>Актуальные результаты</a:t>
            </a:r>
          </a:p>
          <a:p>
            <a:pPr marL="514350" indent="-514350">
              <a:buAutoNum type="arabicPeriod"/>
            </a:pPr>
            <a:r>
              <a:rPr lang="ru-RU" dirty="0" smtClean="0"/>
              <a:t>Некоторые комментарии</a:t>
            </a:r>
          </a:p>
          <a:p>
            <a:pPr marL="514350" indent="-514350">
              <a:buAutoNum type="arabicPeriod"/>
            </a:pPr>
            <a:r>
              <a:rPr lang="ru-RU" dirty="0" smtClean="0"/>
              <a:t>Заключение</a:t>
            </a:r>
          </a:p>
          <a:p>
            <a:pPr marL="514350" indent="-514350">
              <a:buAutoNum type="arabicPeriod"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23</a:t>
            </a:fld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62560" y="4277360"/>
            <a:ext cx="10414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79360" y="4412298"/>
            <a:ext cx="2901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Что с поверхностью?</a:t>
            </a:r>
            <a:endParaRPr lang="ru-RU" sz="2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32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Актуальные результаты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24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9722" t="22099" r="30070" b="35802"/>
          <a:stretch/>
        </p:blipFill>
        <p:spPr>
          <a:xfrm>
            <a:off x="377368" y="2161771"/>
            <a:ext cx="5740538" cy="22578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0159" t="27954" r="30794" b="30988"/>
          <a:stretch/>
        </p:blipFill>
        <p:spPr>
          <a:xfrm>
            <a:off x="246742" y="4541800"/>
            <a:ext cx="5921829" cy="2316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0317" t="25555" r="30873" b="32963"/>
          <a:stretch/>
        </p:blipFill>
        <p:spPr>
          <a:xfrm>
            <a:off x="6270172" y="4556797"/>
            <a:ext cx="5762172" cy="2286206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 flipH="1">
            <a:off x="4429125" y="3324225"/>
            <a:ext cx="333375" cy="589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05337" y="3017403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425 эВ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4714875" y="5686425"/>
            <a:ext cx="333375" cy="589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91087" y="5379603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550 эВ</a:t>
            </a: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10636704" y="5682260"/>
            <a:ext cx="333375" cy="589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812916" y="5375438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550 эВ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17292" t="46543" r="37153" b="19012"/>
          <a:stretch/>
        </p:blipFill>
        <p:spPr>
          <a:xfrm>
            <a:off x="6117906" y="1914613"/>
            <a:ext cx="6054271" cy="25749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/>
          <a:srcRect l="18500" t="32518" r="70833" b="48371"/>
          <a:stretch/>
        </p:blipFill>
        <p:spPr>
          <a:xfrm>
            <a:off x="9905438" y="319288"/>
            <a:ext cx="1315602" cy="132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7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Актуальные результаты (низкие энергии)</a:t>
            </a:r>
            <a:endParaRPr lang="ru-RU" dirty="0"/>
          </a:p>
        </p:txBody>
      </p:sp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101627"/>
              </p:ext>
            </p:extLst>
          </p:nvPr>
        </p:nvGraphicFramePr>
        <p:xfrm>
          <a:off x="4437048" y="1340628"/>
          <a:ext cx="3488063" cy="265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r:id="rId3" imgW="3924300" imgH="2997200" progId="Origin95.Graph">
                  <p:embed/>
                </p:oleObj>
              </mc:Choice>
              <mc:Fallback>
                <p:oleObj r:id="rId3" imgW="3924300" imgH="2997200" progId="Origin95.Graph">
                  <p:embed/>
                  <p:pic>
                    <p:nvPicPr>
                      <p:cNvPr id="7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7048" y="1340628"/>
                        <a:ext cx="3488063" cy="265921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3710527"/>
              </p:ext>
            </p:extLst>
          </p:nvPr>
        </p:nvGraphicFramePr>
        <p:xfrm>
          <a:off x="1487292" y="1309849"/>
          <a:ext cx="3528437" cy="2689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r:id="rId5" imgW="3924300" imgH="2997200" progId="Origin95.Graph">
                  <p:embed/>
                </p:oleObj>
              </mc:Choice>
              <mc:Fallback>
                <p:oleObj r:id="rId5" imgW="3924300" imgH="2997200" progId="Origin95.Graph">
                  <p:embed/>
                  <p:pic>
                    <p:nvPicPr>
                      <p:cNvPr id="9" name="Объе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7292" y="1309849"/>
                        <a:ext cx="3528437" cy="268999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3798662"/>
              </p:ext>
            </p:extLst>
          </p:nvPr>
        </p:nvGraphicFramePr>
        <p:xfrm>
          <a:off x="1414584" y="3800705"/>
          <a:ext cx="3609739" cy="2751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r:id="rId7" imgW="3924300" imgH="2997200" progId="Origin95.Graph">
                  <p:embed/>
                </p:oleObj>
              </mc:Choice>
              <mc:Fallback>
                <p:oleObj r:id="rId7" imgW="3924300" imgH="2997200" progId="Origin95.Graph">
                  <p:embed/>
                  <p:pic>
                    <p:nvPicPr>
                      <p:cNvPr id="11" name="Объект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4584" y="3800705"/>
                        <a:ext cx="3609739" cy="275197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1434094"/>
              </p:ext>
            </p:extLst>
          </p:nvPr>
        </p:nvGraphicFramePr>
        <p:xfrm>
          <a:off x="4424067" y="3782231"/>
          <a:ext cx="3585815" cy="2733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r:id="rId9" imgW="3924300" imgH="2997200" progId="Origin95.Graph">
                  <p:embed/>
                </p:oleObj>
              </mc:Choice>
              <mc:Fallback>
                <p:oleObj r:id="rId9" imgW="3924300" imgH="2997200" progId="Origin95.Graph">
                  <p:embed/>
                  <p:pic>
                    <p:nvPicPr>
                      <p:cNvPr id="13" name="Объект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4067" y="3782231"/>
                        <a:ext cx="3585815" cy="273374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6"/>
          <a:stretch/>
        </p:blipFill>
        <p:spPr>
          <a:xfrm>
            <a:off x="7875666" y="1472826"/>
            <a:ext cx="2959271" cy="2424474"/>
          </a:xfrm>
          <a:prstGeom prst="rect">
            <a:avLst/>
          </a:prstGeom>
        </p:spPr>
      </p:pic>
      <p:cxnSp>
        <p:nvCxnSpPr>
          <p:cNvPr id="21" name="Прямая со стрелкой 20"/>
          <p:cNvCxnSpPr/>
          <p:nvPr/>
        </p:nvCxnSpPr>
        <p:spPr>
          <a:xfrm flipH="1">
            <a:off x="5069350" y="2262307"/>
            <a:ext cx="3849226" cy="74764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4358342"/>
              </p:ext>
            </p:extLst>
          </p:nvPr>
        </p:nvGraphicFramePr>
        <p:xfrm>
          <a:off x="7911228" y="4067404"/>
          <a:ext cx="2827294" cy="2163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Graph" r:id="rId12" imgW="3920760" imgH="3000960" progId="Origin95.Graph">
                  <p:embed/>
                </p:oleObj>
              </mc:Choice>
              <mc:Fallback>
                <p:oleObj name="Graph" r:id="rId12" imgW="3920760" imgH="3000960" progId="Origin95.Graph">
                  <p:embed/>
                  <p:pic>
                    <p:nvPicPr>
                      <p:cNvPr id="12" name="Объект 1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911228" y="4067404"/>
                        <a:ext cx="2827294" cy="2163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Прямая со стрелкой 22"/>
          <p:cNvCxnSpPr/>
          <p:nvPr/>
        </p:nvCxnSpPr>
        <p:spPr>
          <a:xfrm flipH="1" flipV="1">
            <a:off x="2136775" y="2092203"/>
            <a:ext cx="6823031" cy="17010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7859498" y="1472826"/>
            <a:ext cx="3005879" cy="47793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4"/>
          <a:srcRect l="18500" t="32518" r="70833" b="48371"/>
          <a:stretch/>
        </p:blipFill>
        <p:spPr>
          <a:xfrm>
            <a:off x="10687290" y="80847"/>
            <a:ext cx="1315602" cy="132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1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16920" cy="1325563"/>
          </a:xfrm>
        </p:spPr>
        <p:txBody>
          <a:bodyPr/>
          <a:lstStyle/>
          <a:p>
            <a:r>
              <a:rPr lang="ru-RU" dirty="0" smtClean="0"/>
              <a:t>Актуальные результаты («высокие» энергии)</a:t>
            </a:r>
            <a:endParaRPr lang="ru-RU" dirty="0"/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8891443"/>
              </p:ext>
            </p:extLst>
          </p:nvPr>
        </p:nvGraphicFramePr>
        <p:xfrm>
          <a:off x="186211" y="1624965"/>
          <a:ext cx="6571756" cy="501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r:id="rId3" imgW="3924300" imgH="2997200" progId="Origin95.Graph">
                  <p:embed/>
                </p:oleObj>
              </mc:Choice>
              <mc:Fallback>
                <p:oleObj r:id="rId3" imgW="3924300" imgH="2997200" progId="Origin95.Graph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211" y="1624965"/>
                        <a:ext cx="6571756" cy="50101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9967780"/>
              </p:ext>
            </p:extLst>
          </p:nvPr>
        </p:nvGraphicFramePr>
        <p:xfrm>
          <a:off x="5610508" y="1627065"/>
          <a:ext cx="6581492" cy="50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r:id="rId5" imgW="3924300" imgH="2997200" progId="Origin95.Graph">
                  <p:embed/>
                </p:oleObj>
              </mc:Choice>
              <mc:Fallback>
                <p:oleObj r:id="rId5" imgW="3924300" imgH="2997200" progId="Origin95.Graph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0508" y="1627065"/>
                        <a:ext cx="6581492" cy="50175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053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163" y="373437"/>
            <a:ext cx="11290069" cy="1325563"/>
          </a:xfrm>
        </p:spPr>
        <p:txBody>
          <a:bodyPr>
            <a:noAutofit/>
          </a:bodyPr>
          <a:lstStyle/>
          <a:p>
            <a:r>
              <a:rPr lang="ru-RU" sz="3200" dirty="0" smtClean="0"/>
              <a:t>Энергетические зависимости скорости травления и значения эффективной шероховатости основных срезов монокристаллического кремния. Ионы - </a:t>
            </a:r>
            <a:r>
              <a:rPr lang="en-US" sz="3200" dirty="0" err="1" smtClean="0"/>
              <a:t>Xe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153203" y="6251325"/>
            <a:ext cx="7697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Определены значения пороговых энергий для основных срезов </a:t>
            </a:r>
            <a:r>
              <a:rPr lang="en-US" sz="2000" dirty="0" smtClean="0">
                <a:solidFill>
                  <a:srgbClr val="FF0000"/>
                </a:solidFill>
              </a:rPr>
              <a:t>m-Si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583" t="20963" r="70833" b="60222"/>
          <a:stretch/>
        </p:blipFill>
        <p:spPr>
          <a:xfrm>
            <a:off x="10860578" y="173782"/>
            <a:ext cx="1249680" cy="12496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04" y="1369281"/>
            <a:ext cx="6462858" cy="49554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284" y="1423462"/>
            <a:ext cx="6331955" cy="485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5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Угловые зависимости коэффициентов распыления</a:t>
            </a:r>
            <a:r>
              <a:rPr lang="en-US" dirty="0" smtClean="0"/>
              <a:t> </a:t>
            </a:r>
            <a:r>
              <a:rPr lang="ru-RU" dirty="0" smtClean="0"/>
              <a:t>основных срезов монокристаллического кремния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1788"/>
            <a:ext cx="6607629" cy="50582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235" y="1664525"/>
            <a:ext cx="6623304" cy="50702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8583" t="20963" r="70833" b="60222"/>
          <a:stretch/>
        </p:blipFill>
        <p:spPr>
          <a:xfrm>
            <a:off x="10860578" y="173782"/>
            <a:ext cx="1249680" cy="124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3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841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dirty="0" smtClean="0"/>
              <a:t>Зависимости значений </a:t>
            </a:r>
            <a:r>
              <a:rPr lang="ru-RU" sz="3200" dirty="0"/>
              <a:t>эффективной шероховатости </a:t>
            </a:r>
            <a:r>
              <a:rPr lang="ru-RU" sz="3200" dirty="0" smtClean="0"/>
              <a:t>монокристаллического кремния от угла падения ионов </a:t>
            </a:r>
            <a:r>
              <a:rPr lang="en-US" sz="3200" dirty="0" err="1" smtClean="0"/>
              <a:t>Xe</a:t>
            </a:r>
            <a:r>
              <a:rPr lang="ru-RU" sz="3200" dirty="0" smtClean="0"/>
              <a:t>. Энергия </a:t>
            </a:r>
            <a:r>
              <a:rPr lang="en-US" sz="3200" dirty="0" smtClean="0"/>
              <a:t>– 600 </a:t>
            </a:r>
            <a:r>
              <a:rPr lang="ru-RU" sz="3200" dirty="0" smtClean="0"/>
              <a:t>эВ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8583" t="20963" r="70833" b="60222"/>
          <a:stretch/>
        </p:blipFill>
        <p:spPr>
          <a:xfrm>
            <a:off x="10860578" y="246519"/>
            <a:ext cx="1249680" cy="12496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297" y="1713977"/>
            <a:ext cx="4191141" cy="32084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3770" y="1638094"/>
            <a:ext cx="4300288" cy="32919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"/>
          <a:stretch/>
        </p:blipFill>
        <p:spPr>
          <a:xfrm>
            <a:off x="301246" y="4907610"/>
            <a:ext cx="2118382" cy="17305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"/>
          <a:stretch/>
        </p:blipFill>
        <p:spPr>
          <a:xfrm>
            <a:off x="4849809" y="4912186"/>
            <a:ext cx="2028971" cy="16696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/>
          <a:stretch/>
        </p:blipFill>
        <p:spPr>
          <a:xfrm>
            <a:off x="2659853" y="4907610"/>
            <a:ext cx="2033296" cy="16766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759" y="4907610"/>
            <a:ext cx="2232244" cy="16741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982" y="4930050"/>
            <a:ext cx="2202325" cy="16517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6500" y="1691374"/>
            <a:ext cx="4244755" cy="324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9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b="1" u="sng" dirty="0" smtClean="0"/>
              <a:t>Что такое физическое распыление и зачем его изучать?</a:t>
            </a:r>
          </a:p>
          <a:p>
            <a:pPr marL="514350" indent="-514350">
              <a:buAutoNum type="arabicPeriod"/>
            </a:pPr>
            <a:r>
              <a:rPr lang="ru-RU" dirty="0" smtClean="0"/>
              <a:t>Кратко о распылении аморфных и поликристаллических материалов</a:t>
            </a:r>
          </a:p>
          <a:p>
            <a:pPr marL="514350" indent="-514350">
              <a:buAutoNum type="arabicPeriod"/>
            </a:pPr>
            <a:r>
              <a:rPr lang="ru-RU" dirty="0" smtClean="0"/>
              <a:t>Особенности кристаллов</a:t>
            </a:r>
          </a:p>
          <a:p>
            <a:pPr marL="514350" indent="-514350">
              <a:buAutoNum type="arabicPeriod"/>
            </a:pPr>
            <a:r>
              <a:rPr lang="ru-RU" dirty="0" smtClean="0"/>
              <a:t>Физическое распыление кристаллов</a:t>
            </a:r>
          </a:p>
          <a:p>
            <a:pPr marL="514350" indent="-514350">
              <a:buAutoNum type="arabicPeriod"/>
            </a:pPr>
            <a:r>
              <a:rPr lang="ru-RU" dirty="0" smtClean="0"/>
              <a:t>Актуальные результаты</a:t>
            </a:r>
          </a:p>
          <a:p>
            <a:pPr marL="514350" indent="-514350">
              <a:buAutoNum type="arabicPeriod"/>
            </a:pPr>
            <a:r>
              <a:rPr lang="ru-RU" dirty="0" smtClean="0"/>
              <a:t>Некоторые комментарии</a:t>
            </a:r>
          </a:p>
          <a:p>
            <a:pPr marL="514350" indent="-514350">
              <a:buAutoNum type="arabicPeriod"/>
            </a:pPr>
            <a:r>
              <a:rPr lang="ru-RU" dirty="0" smtClean="0"/>
              <a:t>Заключение</a:t>
            </a:r>
          </a:p>
          <a:p>
            <a:pPr marL="514350" indent="-514350">
              <a:buAutoNum type="arabicPeriod"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3</a:t>
            </a:fld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62560" y="4277360"/>
            <a:ext cx="10414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79360" y="4412298"/>
            <a:ext cx="2901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Что с поверхностью?</a:t>
            </a:r>
            <a:endParaRPr lang="ru-RU" sz="2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95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73191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dirty="0"/>
              <a:t>Зависимости значений эффективной шероховатости монокристаллического </a:t>
            </a:r>
            <a:r>
              <a:rPr lang="ru-RU" sz="3200" dirty="0" smtClean="0"/>
              <a:t>кремния </a:t>
            </a:r>
            <a:r>
              <a:rPr lang="ru-RU" sz="3200" dirty="0"/>
              <a:t>от угла падения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ионов </a:t>
            </a:r>
            <a:r>
              <a:rPr lang="en-US" sz="3200" dirty="0" err="1"/>
              <a:t>Xe</a:t>
            </a:r>
            <a:r>
              <a:rPr lang="ru-RU" sz="3200" dirty="0"/>
              <a:t>. Энергия </a:t>
            </a:r>
            <a:r>
              <a:rPr lang="en-US" sz="3200" dirty="0"/>
              <a:t>– </a:t>
            </a:r>
            <a:r>
              <a:rPr lang="en-US" sz="3200" dirty="0" smtClean="0"/>
              <a:t>1 </a:t>
            </a:r>
            <a:r>
              <a:rPr lang="ru-RU" sz="3200" dirty="0" smtClean="0"/>
              <a:t>кэВ</a:t>
            </a:r>
            <a:endParaRPr lang="ru-RU" sz="3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8583" t="20963" r="70833" b="60222"/>
          <a:stretch/>
        </p:blipFill>
        <p:spPr>
          <a:xfrm>
            <a:off x="10728960" y="549074"/>
            <a:ext cx="1249680" cy="12496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911" y="1504241"/>
            <a:ext cx="4691176" cy="35911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6810" y="1504241"/>
            <a:ext cx="4738379" cy="36273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084" y="1511676"/>
            <a:ext cx="4691176" cy="35911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83" y="4901609"/>
            <a:ext cx="2608521" cy="19563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878977"/>
            <a:ext cx="2638696" cy="19790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934" y="4901608"/>
            <a:ext cx="2558902" cy="19191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/>
          <a:stretch/>
        </p:blipFill>
        <p:spPr>
          <a:xfrm>
            <a:off x="3774013" y="4917238"/>
            <a:ext cx="2321986" cy="191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9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7319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Зависимости коэффициента распыления </a:t>
            </a:r>
            <a:r>
              <a:rPr lang="ru-RU" sz="3200" dirty="0"/>
              <a:t>и значения эффективной шероховатости </a:t>
            </a:r>
            <a:r>
              <a:rPr lang="ru-RU" sz="3200" dirty="0" smtClean="0"/>
              <a:t>монокристаллического кремния от энергии ионов </a:t>
            </a:r>
            <a:r>
              <a:rPr lang="en-US" sz="3200" dirty="0" smtClean="0"/>
              <a:t>Ne</a:t>
            </a:r>
            <a:endParaRPr lang="ru-RU" sz="3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8250" t="32223" r="70667" b="48222"/>
          <a:stretch/>
        </p:blipFill>
        <p:spPr>
          <a:xfrm>
            <a:off x="203160" y="471009"/>
            <a:ext cx="1261464" cy="1251979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" t="6528" r="10425" b="3208"/>
          <a:stretch/>
        </p:blipFill>
        <p:spPr bwMode="auto">
          <a:xfrm>
            <a:off x="323850" y="1951037"/>
            <a:ext cx="2781300" cy="2244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9596" r="10781" b="3606"/>
          <a:stretch/>
        </p:blipFill>
        <p:spPr bwMode="auto">
          <a:xfrm>
            <a:off x="3067050" y="2007234"/>
            <a:ext cx="2734945" cy="21831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" t="7342" r="11854" b="3572"/>
          <a:stretch/>
        </p:blipFill>
        <p:spPr bwMode="auto">
          <a:xfrm>
            <a:off x="415925" y="4348045"/>
            <a:ext cx="2597150" cy="21551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9170" r="11589" b="4242"/>
          <a:stretch/>
        </p:blipFill>
        <p:spPr bwMode="auto">
          <a:xfrm>
            <a:off x="3117532" y="4371222"/>
            <a:ext cx="2633980" cy="21088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t="7540" r="11703" b="2580"/>
          <a:stretch/>
        </p:blipFill>
        <p:spPr bwMode="auto">
          <a:xfrm>
            <a:off x="5855969" y="4345822"/>
            <a:ext cx="2679700" cy="22313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9597" r="11115" b="3382"/>
          <a:stretch/>
        </p:blipFill>
        <p:spPr bwMode="auto">
          <a:xfrm>
            <a:off x="8637905" y="4399797"/>
            <a:ext cx="2715895" cy="21774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/>
          <a:stretch/>
        </p:blipFill>
        <p:spPr bwMode="auto">
          <a:xfrm>
            <a:off x="5881575" y="1952365"/>
            <a:ext cx="2756330" cy="22420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5"/>
          <a:stretch/>
        </p:blipFill>
        <p:spPr bwMode="auto">
          <a:xfrm>
            <a:off x="8717485" y="1964878"/>
            <a:ext cx="2801415" cy="22254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537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725" y="-122555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Изучение нарушенного слоя</a:t>
            </a:r>
            <a:endParaRPr lang="ru-RU" dirty="0"/>
          </a:p>
        </p:txBody>
      </p:sp>
      <p:pic>
        <p:nvPicPr>
          <p:cNvPr id="10" name="Рисунок 9" descr="C:\Users\niranjan\Desktop\Рисунок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1" y="1342142"/>
            <a:ext cx="2457479" cy="3583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niranjan\Desktop\Рисунок2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" t="3203" r="661" b="2238"/>
          <a:stretch>
            <a:fillRect/>
          </a:stretch>
        </p:blipFill>
        <p:spPr bwMode="auto">
          <a:xfrm>
            <a:off x="2755809" y="1342142"/>
            <a:ext cx="2632883" cy="360936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143000" y="916742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ym typeface="Symbol" panose="05050102010706020507" pitchFamily="18" charset="2"/>
              </a:rPr>
              <a:t> = 514 </a:t>
            </a:r>
            <a:r>
              <a:rPr lang="ru-RU" dirty="0" err="1" smtClean="0">
                <a:sym typeface="Symbol" panose="05050102010706020507" pitchFamily="18" charset="2"/>
              </a:rPr>
              <a:t>нм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589651" y="931784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ym typeface="Symbol" panose="05050102010706020507" pitchFamily="18" charset="2"/>
              </a:rPr>
              <a:t> = 325 </a:t>
            </a:r>
            <a:r>
              <a:rPr lang="ru-RU" dirty="0" err="1" smtClean="0">
                <a:sym typeface="Symbol" panose="05050102010706020507" pitchFamily="18" charset="2"/>
              </a:rPr>
              <a:t>нм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13205" t="26012" r="53333" b="29088"/>
          <a:stretch/>
        </p:blipFill>
        <p:spPr>
          <a:xfrm>
            <a:off x="2975601" y="5008100"/>
            <a:ext cx="2413091" cy="182137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13333" t="31038" r="53250" b="25407"/>
          <a:stretch/>
        </p:blipFill>
        <p:spPr>
          <a:xfrm>
            <a:off x="196821" y="5064978"/>
            <a:ext cx="2406680" cy="1764498"/>
          </a:xfrm>
          <a:prstGeom prst="rect">
            <a:avLst/>
          </a:prstGeom>
        </p:spPr>
      </p:pic>
      <p:pic>
        <p:nvPicPr>
          <p:cNvPr id="15" name="Рисунок 14" descr="C:\Users\niranjan\Desktop\Рисунок3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9476" r="11356" b="1733"/>
          <a:stretch>
            <a:fillRect/>
          </a:stretch>
        </p:blipFill>
        <p:spPr bwMode="auto">
          <a:xfrm>
            <a:off x="7010400" y="916742"/>
            <a:ext cx="3374216" cy="27208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Прямая со стрелкой 16"/>
          <p:cNvCxnSpPr/>
          <p:nvPr/>
        </p:nvCxnSpPr>
        <p:spPr>
          <a:xfrm flipH="1">
            <a:off x="4495801" y="3133993"/>
            <a:ext cx="2514599" cy="10062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736035"/>
              </p:ext>
            </p:extLst>
          </p:nvPr>
        </p:nvGraphicFramePr>
        <p:xfrm>
          <a:off x="6424704" y="3704214"/>
          <a:ext cx="4938621" cy="316992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183825">
                  <a:extLst>
                    <a:ext uri="{9D8B030D-6E8A-4147-A177-3AD203B41FA5}">
                      <a16:colId xmlns:a16="http://schemas.microsoft.com/office/drawing/2014/main" val="1858008424"/>
                    </a:ext>
                  </a:extLst>
                </a:gridCol>
                <a:gridCol w="1248652">
                  <a:extLst>
                    <a:ext uri="{9D8B030D-6E8A-4147-A177-3AD203B41FA5}">
                      <a16:colId xmlns:a16="http://schemas.microsoft.com/office/drawing/2014/main" val="486897655"/>
                    </a:ext>
                  </a:extLst>
                </a:gridCol>
                <a:gridCol w="1148465">
                  <a:extLst>
                    <a:ext uri="{9D8B030D-6E8A-4147-A177-3AD203B41FA5}">
                      <a16:colId xmlns:a16="http://schemas.microsoft.com/office/drawing/2014/main" val="2553627039"/>
                    </a:ext>
                  </a:extLst>
                </a:gridCol>
                <a:gridCol w="1357679">
                  <a:extLst>
                    <a:ext uri="{9D8B030D-6E8A-4147-A177-3AD203B41FA5}">
                      <a16:colId xmlns:a16="http://schemas.microsoft.com/office/drawing/2014/main" val="1300914845"/>
                    </a:ext>
                  </a:extLst>
                </a:gridCol>
              </a:tblGrid>
              <a:tr h="15113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Sample no#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Type of ions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Energy, eV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Dose, ions/cm</a:t>
                      </a:r>
                      <a:r>
                        <a:rPr lang="en-US" sz="1300" baseline="30000">
                          <a:effectLst/>
                        </a:rPr>
                        <a:t>2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6963365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Xe</a:t>
                      </a:r>
                      <a:r>
                        <a:rPr lang="en-US" sz="1300" baseline="30000">
                          <a:effectLst/>
                        </a:rPr>
                        <a:t>+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600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1.1×10</a:t>
                      </a:r>
                      <a:r>
                        <a:rPr lang="en-US" sz="1300" baseline="30000">
                          <a:effectLst/>
                        </a:rPr>
                        <a:t>18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5734132"/>
                  </a:ext>
                </a:extLst>
              </a:tr>
              <a:tr h="15113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2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Xe</a:t>
                      </a:r>
                      <a:r>
                        <a:rPr lang="en-US" sz="1300" baseline="30000">
                          <a:effectLst/>
                        </a:rPr>
                        <a:t>+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850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1.1×10</a:t>
                      </a:r>
                      <a:r>
                        <a:rPr lang="en-US" sz="1300" baseline="30000">
                          <a:effectLst/>
                        </a:rPr>
                        <a:t>18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5771568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3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Xe</a:t>
                      </a:r>
                      <a:r>
                        <a:rPr lang="en-US" sz="1300" baseline="30000">
                          <a:effectLst/>
                        </a:rPr>
                        <a:t>+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1000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1.1×10</a:t>
                      </a:r>
                      <a:r>
                        <a:rPr lang="en-US" sz="1300" baseline="30000">
                          <a:effectLst/>
                        </a:rPr>
                        <a:t>18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0810519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4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Ar</a:t>
                      </a:r>
                      <a:r>
                        <a:rPr lang="en-US" sz="1300" baseline="30000">
                          <a:effectLst/>
                        </a:rPr>
                        <a:t>+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425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3.9×10</a:t>
                      </a:r>
                      <a:r>
                        <a:rPr lang="en-US" sz="1300" baseline="30000">
                          <a:effectLst/>
                        </a:rPr>
                        <a:t>18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87969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5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Ar</a:t>
                      </a:r>
                      <a:r>
                        <a:rPr lang="en-US" sz="1300" baseline="30000">
                          <a:effectLst/>
                        </a:rPr>
                        <a:t>+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425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7.9×10</a:t>
                      </a:r>
                      <a:r>
                        <a:rPr lang="en-US" sz="1300" baseline="30000">
                          <a:effectLst/>
                        </a:rPr>
                        <a:t>18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729363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6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Ar</a:t>
                      </a:r>
                      <a:r>
                        <a:rPr lang="en-US" sz="1300" baseline="30000">
                          <a:effectLst/>
                        </a:rPr>
                        <a:t>+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800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3.9×10</a:t>
                      </a:r>
                      <a:r>
                        <a:rPr lang="en-US" sz="1300" baseline="30000">
                          <a:effectLst/>
                        </a:rPr>
                        <a:t>18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8847469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7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Ar</a:t>
                      </a:r>
                      <a:r>
                        <a:rPr lang="en-US" sz="1300" baseline="30000" dirty="0">
                          <a:effectLst/>
                        </a:rPr>
                        <a:t>+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800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7.9×10</a:t>
                      </a:r>
                      <a:r>
                        <a:rPr lang="en-US" sz="1300" baseline="30000" dirty="0">
                          <a:effectLst/>
                        </a:rPr>
                        <a:t>18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0063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527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Попытка описать процесс (Монте-Карло)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9237" y="1314967"/>
            <a:ext cx="7006959" cy="5372653"/>
          </a:xfrm>
          <a:prstGeom prst="rect">
            <a:avLst/>
          </a:prstGeom>
        </p:spPr>
      </p:pic>
      <p:pic>
        <p:nvPicPr>
          <p:cNvPr id="5" name="Рисунок 4" descr="C:\Михайленко М\В процессе\Статья по проге\fig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155440"/>
            <a:ext cx="2647281" cy="183588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3030310" y="1736665"/>
                <a:ext cx="2494401" cy="6707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100" i="1">
                          <a:latin typeface="Cambria Math" panose="02040503050406030204" pitchFamily="18" charset="0"/>
                        </a:rPr>
                        <m:t>𝛩</m:t>
                      </m:r>
                      <m:r>
                        <a:rPr lang="ru-RU" sz="11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1100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ru-RU" sz="1100" i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subSup"/>
                          <m:ctrlPr>
                            <a:rPr lang="ru-RU" sz="11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ru-RU" sz="1100" i="0">
                              <a:latin typeface="Cambria Math" panose="02040503050406030204" pitchFamily="18" charset="0"/>
                            </a:rPr>
                            <m:t>−∝</m:t>
                          </m:r>
                        </m:sub>
                        <m:sup>
                          <m:r>
                            <a:rPr lang="ru-RU" sz="1100" i="0">
                              <a:latin typeface="Cambria Math" panose="02040503050406030204" pitchFamily="18" charset="0"/>
                            </a:rPr>
                            <m:t>+∝</m:t>
                          </m:r>
                        </m:sup>
                        <m:e>
                          <m:f>
                            <m:fPr>
                              <m:ctrlPr>
                                <a:rPr lang="ru-RU" sz="11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1100" i="1">
                                  <a:latin typeface="Cambria Math" panose="02040503050406030204" pitchFamily="18" charset="0"/>
                                </a:rPr>
                                <m:t>𝑝𝑑𝑟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ru-RU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1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ru-RU" sz="11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ru-RU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ru-RU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ru-RU" sz="1100" i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f>
                                        <m:fPr>
                                          <m:ctrlPr>
                                            <a:rPr lang="ru-RU" sz="11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ru-RU" sz="1100" i="1">
                                              <a:latin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  <m:d>
                                            <m:dPr>
                                              <m:ctrlPr>
                                                <a:rPr lang="ru-RU" sz="11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ru-RU" sz="1100" i="1"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</m:d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ru-RU" sz="11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ru-RU" sz="1100" i="1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sz="1100" i="0">
                                                  <a:latin typeface="Cambria Math" panose="02040503050406030204" pitchFamily="18" charset="0"/>
                                                </a:rPr>
                                                <m:t>Кин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  <m:r>
                                        <a:rPr lang="ru-RU" sz="110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ru-RU" sz="11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ru-RU" sz="11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ru-RU" sz="11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ru-RU" sz="11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𝑝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ru-RU" sz="11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𝑟</m:t>
                                                  </m:r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ru-RU" sz="110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type m:val="skw"/>
                                      <m:ctrlPr>
                                        <a:rPr lang="ru-RU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sz="1100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ru-RU" sz="11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ru-RU" sz="1100" dirty="0"/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0310" y="1736665"/>
                <a:ext cx="2494401" cy="670761"/>
              </a:xfrm>
              <a:prstGeom prst="rect">
                <a:avLst/>
              </a:prstGeom>
              <a:blipFill>
                <a:blip r:embed="rId6"/>
                <a:stretch>
                  <a:fillRect t="-97273" r="-9291" b="-11545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477520" y="1781232"/>
          <a:ext cx="2209800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Уравнение" r:id="rId7" imgW="3149600" imgH="457200" progId="Equation.3">
                  <p:embed/>
                </p:oleObj>
              </mc:Choice>
              <mc:Fallback>
                <p:oleObj name="Уравнение" r:id="rId7" imgW="3149600" imgH="457200" progId="Equation.3">
                  <p:embed/>
                  <p:pic>
                    <p:nvPicPr>
                      <p:cNvPr id="8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520" y="1781232"/>
                        <a:ext cx="2209800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 descr="C:\Михайленко М\В процессе\Статья по проге\fig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764" y="2640530"/>
            <a:ext cx="2432657" cy="131171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Объект 10"/>
          <p:cNvGraphicFramePr>
            <a:graphicFrameLocks noChangeAspect="1"/>
          </p:cNvGraphicFramePr>
          <p:nvPr>
            <p:extLst/>
          </p:nvPr>
        </p:nvGraphicFramePr>
        <p:xfrm>
          <a:off x="435466" y="2302668"/>
          <a:ext cx="220980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Уравнение" r:id="rId10" imgW="2209800" imgH="482600" progId="Equation.3">
                  <p:embed/>
                </p:oleObj>
              </mc:Choice>
              <mc:Fallback>
                <p:oleObj name="Уравнение" r:id="rId10" imgW="2209800" imgH="482600" progId="Equation.3">
                  <p:embed/>
                  <p:pic>
                    <p:nvPicPr>
                      <p:cNvPr id="11" name="Объект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466" y="2302668"/>
                        <a:ext cx="2209800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622099" y="2789315"/>
                <a:ext cx="2031325" cy="5720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𝛷</m:t>
                    </m:r>
                    <m:r>
                      <a:rPr lang="ru-RU" sz="1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ru-RU" sz="1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1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ru-RU" sz="1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)=</m:t>
                    </m:r>
                    <m:d>
                      <m:dPr>
                        <m:begChr m:val="{"/>
                        <m:endChr m:val=""/>
                        <m:ctrlPr>
                          <a:rPr lang="ru-RU" sz="1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ru-RU" sz="1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ru-RU" sz="1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a:rPr lang="ru-RU" sz="1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ru-RU" sz="12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ru-RU" sz="12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num>
                              <m:den>
                                <m:r>
                                  <a:rPr lang="ru-RU" sz="12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den>
                            </m:f>
                            <m:r>
                              <a:rPr lang="ru-RU" sz="1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 </m:t>
                            </m:r>
                            <m:r>
                              <a:rPr lang="ru-RU" sz="1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  <m:r>
                              <a:rPr lang="ru-RU" sz="1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&lt;</m:t>
                            </m:r>
                            <m:r>
                              <a:rPr lang="ru-RU" sz="1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  <m:e>
                            <m:r>
                              <a:rPr lang="ru-RU" sz="1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0,  </m:t>
                            </m:r>
                            <m:r>
                              <a:rPr lang="ru-RU" sz="1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  <m:r>
                              <a:rPr lang="ru-RU" sz="1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&gt;</m:t>
                            </m:r>
                            <m:r>
                              <a:rPr lang="ru-RU" sz="1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</m:eqArr>
                      </m:e>
                    </m:d>
                  </m:oMath>
                </a14:m>
                <a:r>
                  <a:rPr lang="ru-RU" sz="1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	</a:t>
                </a:r>
                <a:endParaRPr lang="ru-RU" sz="1200" dirty="0"/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99" y="2789315"/>
                <a:ext cx="2031325" cy="572016"/>
              </a:xfrm>
              <a:prstGeom prst="rect">
                <a:avLst/>
              </a:prstGeom>
              <a:blipFill>
                <a:blip r:embed="rId12"/>
                <a:stretch>
                  <a:fillRect l="-6306" t="-187097" b="-2709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285866" y="3466113"/>
                <a:ext cx="1009956" cy="3736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ru-RU" sz="1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𝑚𝑎𝑥</m:t>
                        </m:r>
                      </m:sub>
                    </m:sSub>
                    <m:r>
                      <a:rPr lang="ru-RU" sz="1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sz="1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1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ru-RU" sz="1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ctrlPr>
                              <a:rPr lang="ru-RU" sz="1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>
                            <m:r>
                              <a:rPr lang="ru-RU" sz="1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g>
                          <m:e>
                            <m:r>
                              <a:rPr lang="ru-RU" sz="1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r>
                  <a:rPr lang="ru-RU" sz="1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ru-RU" sz="1200" dirty="0"/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66" y="3466113"/>
                <a:ext cx="1009956" cy="37362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1418266" y="3500048"/>
                <a:ext cx="1107996" cy="354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ru-RU" sz="1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</m:bar>
                    <m:r>
                      <a:rPr lang="ru-RU" sz="1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sz="1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1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ru-RU" sz="1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ru-RU" sz="1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1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ru-RU" sz="1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ru-RU" sz="1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ru-RU" sz="1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	</a:t>
                </a:r>
                <a:endParaRPr lang="ru-RU" sz="1200" dirty="0"/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266" y="3500048"/>
                <a:ext cx="1107996" cy="35413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577683" y="4063749"/>
                <a:ext cx="1681166" cy="297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𝐿</m:t>
                    </m:r>
                    <m:r>
                      <a:rPr lang="ru-RU" sz="1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bar>
                      <m:barPr>
                        <m:pos m:val="top"/>
                        <m:ctrlPr>
                          <a:rPr lang="ru-RU" sz="1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</m:bar>
                    <m:r>
                      <a:rPr lang="en-US" sz="1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∗</m:t>
                    </m:r>
                    <m:r>
                      <m:rPr>
                        <m:sty m:val="p"/>
                      </m:rPr>
                      <a:rPr lang="en-US" sz="12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ln</m:t>
                    </m:r>
                    <m:r>
                      <a:rPr lang="en-US" sz="12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1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𝑅𝑎𝑛𝑑𝑜𝑚</m:t>
                    </m:r>
                    <m:r>
                      <a:rPr lang="en-US" sz="1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ru-RU" sz="1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ru-RU" sz="1200" dirty="0"/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683" y="4063749"/>
                <a:ext cx="1681166" cy="297582"/>
              </a:xfrm>
              <a:prstGeom prst="rect">
                <a:avLst/>
              </a:prstGeom>
              <a:blipFill>
                <a:blip r:embed="rId15"/>
                <a:stretch>
                  <a:fillRect b="-104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421640" y="4523761"/>
                <a:ext cx="1748363" cy="6969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000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ru-RU" sz="1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000" i="0">
                              <a:latin typeface="Cambria Math" panose="02040503050406030204" pitchFamily="18" charset="0"/>
                            </a:rPr>
                            <m:t>1.22</m:t>
                          </m:r>
                          <m:sSubSup>
                            <m:sSubSupPr>
                              <m:ctrlPr>
                                <a:rPr lang="ru-RU" sz="1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1000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ru-RU" sz="10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ru-RU" sz="1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f>
                                <m:fPr>
                                  <m:type m:val="skw"/>
                                  <m:ctrlPr>
                                    <a:rPr lang="ru-RU" sz="1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sz="1000" i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a:rPr lang="ru-RU" sz="10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sup>
                          </m:sSubSup>
                          <m:r>
                            <a:rPr lang="ru-RU" sz="1000" i="1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ru-RU" sz="1000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ru-RU" sz="100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sSup>
                            <m:sSupPr>
                              <m:ctrlPr>
                                <a:rPr lang="ru-RU" sz="1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ru-RU" sz="1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ru-RU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ru-RU" sz="1000" i="1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  <m:sub>
                                      <m:r>
                                        <a:rPr lang="ru-RU" sz="1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f>
                                        <m:fPr>
                                          <m:type m:val="skw"/>
                                          <m:ctrlPr>
                                            <a:rPr lang="ru-RU" sz="1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ru-RU" sz="100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ru-RU" sz="1000" i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sup>
                                  </m:sSubSup>
                                  <m:r>
                                    <a:rPr lang="ru-RU" sz="10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ru-RU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sz="1000" i="1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  <m:sup>
                                      <m:f>
                                        <m:fPr>
                                          <m:type m:val="skw"/>
                                          <m:ctrlPr>
                                            <a:rPr lang="ru-RU" sz="1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ru-RU" sz="100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ru-RU" sz="1000" i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sup>
                                  </m:sSup>
                                </m:e>
                              </m:d>
                            </m:e>
                            <m:sup>
                              <m:f>
                                <m:fPr>
                                  <m:type m:val="skw"/>
                                  <m:ctrlPr>
                                    <a:rPr lang="ru-RU" sz="1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sz="10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ru-RU" sz="1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r>
                            <a:rPr lang="ru-RU" sz="1000" i="0">
                              <a:latin typeface="Cambria Math" panose="02040503050406030204" pitchFamily="18" charset="0"/>
                            </a:rPr>
                            <m:t>∗</m:t>
                          </m:r>
                          <m:sSubSup>
                            <m:sSubSupPr>
                              <m:ctrlPr>
                                <a:rPr lang="ru-RU" sz="1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1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ru-RU" sz="1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f>
                                <m:fPr>
                                  <m:type m:val="skw"/>
                                  <m:ctrlPr>
                                    <a:rPr lang="ru-RU" sz="1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sz="10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ru-RU" sz="1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bSup>
                        </m:den>
                      </m:f>
                    </m:oMath>
                  </m:oMathPara>
                </a14:m>
                <a:endParaRPr lang="ru-RU" sz="1000" dirty="0"/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640" y="4523761"/>
                <a:ext cx="1748363" cy="696986"/>
              </a:xfrm>
              <a:prstGeom prst="rect">
                <a:avLst/>
              </a:prstGeom>
              <a:blipFill>
                <a:blip r:embed="rId16"/>
                <a:stretch>
                  <a:fillRect t="-26316" r="-11150" b="-298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654928" y="5220747"/>
                <a:ext cx="1346907" cy="4873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05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ru-RU" sz="105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ru-RU" sz="105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ru-RU" sz="10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sz="10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ru-RU" sz="105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ru-RU" sz="105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rad>
                              <m:r>
                                <a:rPr lang="ru-RU" sz="105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ru-RU" sz="105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sz="105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ru-RU" sz="105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ru-RU" sz="1050" i="1">
                                  <a:latin typeface="Cambria Math" panose="02040503050406030204" pitchFamily="18" charset="0"/>
                                </a:rPr>
                                <m:t>𝐾𝐿</m:t>
                              </m:r>
                            </m:e>
                          </m:d>
                        </m:e>
                        <m:sup>
                          <m:r>
                            <a:rPr lang="ru-RU" sz="105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1050" dirty="0"/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928" y="5220747"/>
                <a:ext cx="1346907" cy="48731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/>
              <p:cNvSpPr/>
              <p:nvPr/>
            </p:nvSpPr>
            <p:spPr>
              <a:xfrm>
                <a:off x="421037" y="5784506"/>
                <a:ext cx="1994457" cy="6247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ru-RU" sz="1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f>
                              <m:fPr>
                                <m:ctrlPr>
                                  <a:rPr lang="ru-RU" sz="1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ru-RU" sz="1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ru-RU" sz="1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ru-RU" sz="1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ru-RU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ru-RU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+2</m:t>
                        </m:r>
                        <m:f>
                          <m:fPr>
                            <m:ctrlPr>
                              <a:rPr lang="ru-RU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ru-RU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num>
                          <m:den>
                            <m:sSub>
                              <m:sSubPr>
                                <m:ctrlPr>
                                  <a:rPr lang="ru-RU" sz="1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1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ru-RU" sz="1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  <m: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𝐶𝑜𝑠</m:t>
                        </m:r>
                        <m: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  <m: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sSup>
                          <m:sSupPr>
                            <m:ctrlPr>
                              <a:rPr lang="ru-RU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(1+</m:t>
                            </m:r>
                            <m:f>
                              <m:fPr>
                                <m:ctrlPr>
                                  <a:rPr lang="ru-RU" sz="1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ru-RU" sz="1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ru-RU" sz="1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ru-RU" sz="1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ru-RU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ru-RU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ru-RU" sz="1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ru-RU" sz="1400" dirty="0"/>
              </a:p>
            </p:txBody>
          </p:sp>
        </mc:Choice>
        <mc:Fallback xmlns="">
          <p:sp>
            <p:nvSpPr>
              <p:cNvPr id="22" name="Прямоугольник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037" y="5784506"/>
                <a:ext cx="1994457" cy="62478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772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684000" cy="1325563"/>
          </a:xfrm>
        </p:spPr>
        <p:txBody>
          <a:bodyPr/>
          <a:lstStyle/>
          <a:p>
            <a:r>
              <a:rPr lang="ru-RU" dirty="0" smtClean="0"/>
              <a:t>В ИФМ РАН сделан кристалл-монохроматор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10015"/>
          <a:stretch/>
        </p:blipFill>
        <p:spPr>
          <a:xfrm>
            <a:off x="7629297" y="1434761"/>
            <a:ext cx="3081233" cy="43107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901810" y="5796661"/>
            <a:ext cx="3198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Garamond-Regular"/>
              </a:rPr>
              <a:t>RMS</a:t>
            </a:r>
            <a:r>
              <a:rPr lang="ru-RU" dirty="0" smtClean="0">
                <a:latin typeface="MTSYN"/>
              </a:rPr>
              <a:t> = </a:t>
            </a:r>
            <a:r>
              <a:rPr lang="en-US" dirty="0" smtClean="0">
                <a:latin typeface="AGaramond-Regular"/>
              </a:rPr>
              <a:t>2.7 </a:t>
            </a:r>
            <a:r>
              <a:rPr lang="en-US" dirty="0">
                <a:latin typeface="AGaramond-Regular"/>
              </a:rPr>
              <a:t>nm, </a:t>
            </a:r>
            <a:r>
              <a:rPr lang="en-US" dirty="0" smtClean="0">
                <a:latin typeface="AGaramond-Regular"/>
              </a:rPr>
              <a:t>PV</a:t>
            </a:r>
            <a:r>
              <a:rPr lang="ru-RU" dirty="0" smtClean="0">
                <a:latin typeface="MTSYN"/>
              </a:rPr>
              <a:t> = </a:t>
            </a:r>
            <a:r>
              <a:rPr lang="en-US" dirty="0" smtClean="0">
                <a:latin typeface="AGaramond-Regular"/>
              </a:rPr>
              <a:t>56.8 </a:t>
            </a:r>
            <a:r>
              <a:rPr lang="en-US" dirty="0">
                <a:latin typeface="AGaramond-Regular"/>
              </a:rPr>
              <a:t>nm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/>
          <a:stretch/>
        </p:blipFill>
        <p:spPr>
          <a:xfrm>
            <a:off x="706733" y="1837553"/>
            <a:ext cx="2536483" cy="20968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5518" y="1249625"/>
            <a:ext cx="4166700" cy="2929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8181" y="1437443"/>
            <a:ext cx="962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Рекорд</a:t>
            </a:r>
            <a:endParaRPr lang="ru-RU" sz="2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444" y="4019968"/>
            <a:ext cx="4036741" cy="2838032"/>
          </a:xfrm>
          <a:prstGeom prst="rect">
            <a:avLst/>
          </a:prstGeom>
        </p:spPr>
      </p:pic>
      <p:pic>
        <p:nvPicPr>
          <p:cNvPr id="12" name="Picture 9" descr="#3B_T1_C0_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"/>
          <a:stretch/>
        </p:blipFill>
        <p:spPr bwMode="auto">
          <a:xfrm>
            <a:off x="4276209" y="4163867"/>
            <a:ext cx="2892235" cy="234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 стрелкой 13"/>
          <p:cNvCxnSpPr/>
          <p:nvPr/>
        </p:nvCxnSpPr>
        <p:spPr>
          <a:xfrm flipV="1">
            <a:off x="5631366" y="3934356"/>
            <a:ext cx="3133493" cy="113944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71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76300" y="168180"/>
            <a:ext cx="13754100" cy="1325563"/>
          </a:xfrm>
        </p:spPr>
        <p:txBody>
          <a:bodyPr/>
          <a:lstStyle/>
          <a:p>
            <a:pPr algn="ctr"/>
            <a:r>
              <a:rPr lang="ru-RU" dirty="0" smtClean="0"/>
              <a:t>Физическое распыление (Ионная бомбардировка)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0805" y="1393855"/>
            <a:ext cx="4781550" cy="11969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u="sng" dirty="0" smtClean="0"/>
              <a:t>Физическое</a:t>
            </a:r>
            <a:r>
              <a:rPr lang="ru-RU" sz="1800" u="sng" dirty="0" smtClean="0"/>
              <a:t> (ионное) </a:t>
            </a:r>
            <a:r>
              <a:rPr lang="ru-RU" sz="1800" b="1" u="sng" dirty="0" smtClean="0"/>
              <a:t>распыление</a:t>
            </a:r>
            <a:r>
              <a:rPr lang="ru-RU" sz="1800" u="sng" dirty="0" smtClean="0"/>
              <a:t> </a:t>
            </a:r>
            <a:r>
              <a:rPr lang="ru-RU" sz="1800" dirty="0" smtClean="0"/>
              <a:t>— эмиссия атомов с поверхности твёрдого тела при его бомбардировке ионами или нейтральными частицами.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32237"/>
            <a:ext cx="3829050" cy="2985182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6673850" y="3884657"/>
            <a:ext cx="4781550" cy="187766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ru-RU" dirty="0" smtClean="0"/>
              <a:t>Вторичная ионная эмиссия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smtClean="0"/>
              <a:t>Вторичное выбивание электронов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smtClean="0"/>
              <a:t>Радиационные дефекты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smtClean="0"/>
              <a:t>Имплантация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smtClean="0"/>
              <a:t>Распыление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764178" y="2235075"/>
                <a:ext cx="6208816" cy="4983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Коэффициент распыления 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)= </m:t>
                      </m:r>
                      <m:f>
                        <m:fPr>
                          <m:ctrlPr>
                            <a:rPr lang="ru-RU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Количество выбитых частиц</m:t>
                          </m:r>
                        </m:num>
                        <m:den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Количество налетающих частиц</m:t>
                          </m:r>
                        </m:den>
                      </m:f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4178" y="2235075"/>
                <a:ext cx="6208816" cy="4983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Прямоугольник 13"/>
          <p:cNvSpPr/>
          <p:nvPr/>
        </p:nvSpPr>
        <p:spPr>
          <a:xfrm>
            <a:off x="5764178" y="2081386"/>
            <a:ext cx="6208816" cy="7224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5" name="TextBox 14"/>
          <p:cNvSpPr txBox="1"/>
          <p:nvPr/>
        </p:nvSpPr>
        <p:spPr>
          <a:xfrm>
            <a:off x="5764178" y="3327445"/>
            <a:ext cx="6211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u="sng" dirty="0" smtClean="0"/>
              <a:t>Процессы, происходящие при ионной бомбардировке:</a:t>
            </a:r>
            <a:endParaRPr lang="ru-RU" sz="2000" u="sng" dirty="0"/>
          </a:p>
        </p:txBody>
      </p:sp>
    </p:spTree>
    <p:extLst>
      <p:ext uri="{BB962C8B-B14F-4D97-AF65-F5344CB8AC3E}">
        <p14:creationId xmlns:p14="http://schemas.microsoft.com/office/powerpoint/2010/main" val="194747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Ионная бомбардировка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0805" y="1393855"/>
            <a:ext cx="4781550" cy="11969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u="sng" dirty="0" smtClean="0"/>
              <a:t>Физическое</a:t>
            </a:r>
            <a:r>
              <a:rPr lang="ru-RU" sz="1800" u="sng" dirty="0" smtClean="0"/>
              <a:t> (ионное) </a:t>
            </a:r>
            <a:r>
              <a:rPr lang="ru-RU" sz="1800" b="1" u="sng" dirty="0" smtClean="0"/>
              <a:t>распыление</a:t>
            </a:r>
            <a:r>
              <a:rPr lang="ru-RU" sz="1800" u="sng" dirty="0" smtClean="0"/>
              <a:t> </a:t>
            </a:r>
            <a:r>
              <a:rPr lang="ru-RU" sz="1800" dirty="0" smtClean="0"/>
              <a:t>— эмиссия атомов с поверхности твёрдого тела при его бомбардировке тяжёлыми заряженными или нейтральными частицами.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5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32237"/>
            <a:ext cx="3829050" cy="2985182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6673850" y="3884657"/>
            <a:ext cx="4781550" cy="187766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ru-RU" b="1" dirty="0" smtClean="0"/>
              <a:t>Вторичная ионная эмиссия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smtClean="0"/>
              <a:t>Вторичное выбивание электронов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smtClean="0"/>
              <a:t>Радиационные дефекты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smtClean="0"/>
              <a:t>Имплантация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smtClean="0"/>
              <a:t>Распыление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764178" y="2235075"/>
                <a:ext cx="6208816" cy="4983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Коэффициент распыления 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)= </m:t>
                      </m:r>
                      <m:f>
                        <m:fPr>
                          <m:ctrlPr>
                            <a:rPr lang="ru-RU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Количество выбитых частиц</m:t>
                          </m:r>
                        </m:num>
                        <m:den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Количество налетающих частиц</m:t>
                          </m:r>
                        </m:den>
                      </m:f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4178" y="2235075"/>
                <a:ext cx="6208816" cy="4983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Прямоугольник 13"/>
          <p:cNvSpPr/>
          <p:nvPr/>
        </p:nvSpPr>
        <p:spPr>
          <a:xfrm>
            <a:off x="5764178" y="2081386"/>
            <a:ext cx="6208816" cy="7224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5" name="TextBox 14"/>
          <p:cNvSpPr txBox="1"/>
          <p:nvPr/>
        </p:nvSpPr>
        <p:spPr>
          <a:xfrm>
            <a:off x="5764178" y="3327445"/>
            <a:ext cx="6211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u="sng" dirty="0" smtClean="0"/>
              <a:t>Процессы, происходящие при ионной бомбардировке:</a:t>
            </a:r>
            <a:endParaRPr lang="ru-RU" sz="2000" u="sng" dirty="0"/>
          </a:p>
        </p:txBody>
      </p:sp>
    </p:spTree>
    <p:extLst>
      <p:ext uri="{BB962C8B-B14F-4D97-AF65-F5344CB8AC3E}">
        <p14:creationId xmlns:p14="http://schemas.microsoft.com/office/powerpoint/2010/main" val="393174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ВИМС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221" y="1304402"/>
            <a:ext cx="6984435" cy="496249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b="1" i="1" u="sng" dirty="0" smtClean="0"/>
              <a:t>Вторичная ионная масс-спектрометрия </a:t>
            </a:r>
            <a:r>
              <a:rPr lang="ru-RU" sz="1600" b="1" u="sng" dirty="0" smtClean="0"/>
              <a:t>(ВИМС)</a:t>
            </a:r>
            <a:r>
              <a:rPr lang="ru-RU" sz="1600" dirty="0" smtClean="0"/>
              <a:t> - современный и один из самых распространенных методов послойных исследований приповерхностных слоев твердого тела. 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sz="1600" dirty="0" smtClean="0"/>
              <a:t>1. Анализирующий ионный пучок обеспечивает сигнал ВИМС и распыление (т.е. профилирование) одновременно.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sz="1600" dirty="0" smtClean="0"/>
              <a:t>2. Распыленные частицы отражают элементный и химический состав приповерхностной области твердого тела. 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sz="1600" dirty="0" smtClean="0"/>
              <a:t>3. Пучки ионов фокусируются и ими можно управлять.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sz="1600" dirty="0" smtClean="0"/>
              <a:t>4. При типичных для ВИМС энергиях и плотностях тока первичных ионов распыленные частицы поступают из верхних одного-двух атомных слоев поверхности.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sz="1600" dirty="0" smtClean="0"/>
              <a:t>5. Уникальной особенностью ВИМС по отношению к большинству других аналитических методов исследования поверхности является возможность различения содержания изотопов (изотопных эффектов) в приповерхностных слоях. 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sz="1600" dirty="0" smtClean="0"/>
              <a:t>6. Отметим также возможность исследования профилей распределения изотопов водорода в приповерхностных слоях.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sz="1600" dirty="0" smtClean="0"/>
              <a:t>7. Метод ВИМС относится к одному из самых чувствительных методов анализа.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6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02" y="559282"/>
            <a:ext cx="4130868" cy="41308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420224" y="4796858"/>
            <a:ext cx="43674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Высокоэнергетичные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 ионы создаются с помощью </a:t>
            </a:r>
            <a:r>
              <a:rPr lang="ru-RU" sz="1400" dirty="0" smtClean="0">
                <a:solidFill>
                  <a:srgbClr val="202122"/>
                </a:solidFill>
                <a:latin typeface="Arial" panose="020B0604020202020204" pitchFamily="34" charset="0"/>
              </a:rPr>
              <a:t>ионной пушки 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(1 или 2) и фокусируются на образце (3), который ионизирует и выбивает некоторое количество атомов с поверхности. Эти вторичные ионы затем собираются ионными линзами (5) и отфильтровываются в соответствии с их атомными массами (6), затем проецируются на электронный умножитель (7, вверху), цилиндр Фарадея (7, внизу) или CCD экран (8).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1038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Ионная бомбардировка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0805" y="1393855"/>
            <a:ext cx="4781550" cy="11969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u="sng" dirty="0" smtClean="0"/>
              <a:t>Физическое</a:t>
            </a:r>
            <a:r>
              <a:rPr lang="ru-RU" sz="1800" u="sng" dirty="0" smtClean="0"/>
              <a:t> (ионное) </a:t>
            </a:r>
            <a:r>
              <a:rPr lang="ru-RU" sz="1800" b="1" u="sng" dirty="0" smtClean="0"/>
              <a:t>распыление</a:t>
            </a:r>
            <a:r>
              <a:rPr lang="ru-RU" sz="1800" u="sng" dirty="0" smtClean="0"/>
              <a:t> </a:t>
            </a:r>
            <a:r>
              <a:rPr lang="ru-RU" sz="1800" dirty="0" smtClean="0"/>
              <a:t>— эмиссия атомов с поверхности твёрдого тела при его бомбардировке тяжёлыми заряженными или нейтральными частицами.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32237"/>
            <a:ext cx="3829050" cy="2985182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6673850" y="3884657"/>
            <a:ext cx="4781550" cy="187766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ru-RU" dirty="0" smtClean="0"/>
              <a:t>Вторичная ионная эмиссия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b="1" dirty="0" smtClean="0"/>
              <a:t>Вторичное выбивание электронов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smtClean="0"/>
              <a:t>Радиационные дефекты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smtClean="0"/>
              <a:t>Имплантация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smtClean="0"/>
              <a:t>Распыление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764178" y="2235075"/>
                <a:ext cx="6208816" cy="4983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Коэффициент распыления 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)= </m:t>
                      </m:r>
                      <m:f>
                        <m:fPr>
                          <m:ctrlPr>
                            <a:rPr lang="ru-RU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Количество выбитых частиц</m:t>
                          </m:r>
                        </m:num>
                        <m:den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Количество налетающих частиц</m:t>
                          </m:r>
                        </m:den>
                      </m:f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4178" y="2235075"/>
                <a:ext cx="6208816" cy="4983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Прямоугольник 13"/>
          <p:cNvSpPr/>
          <p:nvPr/>
        </p:nvSpPr>
        <p:spPr>
          <a:xfrm>
            <a:off x="5764178" y="2081386"/>
            <a:ext cx="6208816" cy="7224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5" name="TextBox 14"/>
          <p:cNvSpPr txBox="1"/>
          <p:nvPr/>
        </p:nvSpPr>
        <p:spPr>
          <a:xfrm>
            <a:off x="5764178" y="3327445"/>
            <a:ext cx="6211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u="sng" dirty="0" smtClean="0"/>
              <a:t>Процессы, происходящие при ионной бомбардировке:</a:t>
            </a:r>
            <a:endParaRPr lang="ru-RU" sz="2000" u="sng" dirty="0"/>
          </a:p>
        </p:txBody>
      </p:sp>
    </p:spTree>
    <p:extLst>
      <p:ext uri="{BB962C8B-B14F-4D97-AF65-F5344CB8AC3E}">
        <p14:creationId xmlns:p14="http://schemas.microsoft.com/office/powerpoint/2010/main" val="34677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Вторичная электронная эмиссия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0467" y="1557978"/>
            <a:ext cx="4781550" cy="171510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b="1" u="sng" dirty="0" smtClean="0"/>
              <a:t>Вторичная электронная эмиссия</a:t>
            </a:r>
            <a:r>
              <a:rPr lang="ru-RU" sz="1800" dirty="0" smtClean="0"/>
              <a:t> -  испускание электронов (электронная эмиссия) поверхностью металлов, полупроводников или диэлектриков при бомбардировке их пучком электронов (первичными электронами) с энергией, превышающей некоторую пороговую. Иными словами это эмиссия электронов, входивших в состав образца и получивших от падающих электронов достаточно энергии для выхода из образца.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8</a:t>
            </a:fld>
            <a:endParaRPr lang="ru-RU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619750" y="1376270"/>
            <a:ext cx="6287770" cy="4783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/>
              <a:t>Вторичная электронная эмиссия используется для усиления электронных потоков в различных электровакуумных приборах: (вторично-электронных, фотоэлектронных умножителях, микроканальных пластинах и др.).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/>
              <a:t>Вторичная электронная эмиссия играет важную роль в образовании развитии и поддержании ВЧ и вторично-эмиссионного разряда (в электровакуумных приборах СВЧ).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/>
              <a:t>В некоторых случаях вторичная электронная эмиссия нежелательна (например, динатронный эффект в электронных лампах).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/>
              <a:t>Явление вторичной электронной эмиссии используется также в электронной литографии, оказываясь основным фактором засвечивания электронно-экспонируемого </a:t>
            </a:r>
            <a:r>
              <a:rPr lang="ru-RU" sz="1800" dirty="0" err="1" smtClean="0"/>
              <a:t>резиста</a:t>
            </a:r>
            <a:r>
              <a:rPr lang="ru-RU" sz="1800" dirty="0" smtClean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/>
              <a:t>В детекторах электронов растровых электронных микроскопов явление вторичной электронной эмиссии позволяет получать микрофотографии рельефа поверхности.</a:t>
            </a:r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15" y="4369574"/>
            <a:ext cx="3901970" cy="248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0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Ионная бомбардировка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0805" y="1393855"/>
            <a:ext cx="4781550" cy="11969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u="sng" dirty="0" smtClean="0"/>
              <a:t>Физическое</a:t>
            </a:r>
            <a:r>
              <a:rPr lang="ru-RU" sz="1800" u="sng" dirty="0" smtClean="0"/>
              <a:t> (ионное) </a:t>
            </a:r>
            <a:r>
              <a:rPr lang="ru-RU" sz="1800" b="1" u="sng" dirty="0" smtClean="0"/>
              <a:t>распыление</a:t>
            </a:r>
            <a:r>
              <a:rPr lang="ru-RU" sz="1800" u="sng" dirty="0" smtClean="0"/>
              <a:t> </a:t>
            </a:r>
            <a:r>
              <a:rPr lang="ru-RU" sz="1800" dirty="0" smtClean="0"/>
              <a:t>— эмиссия атомов с поверхности твёрдого тела при его бомбардировке тяжёлыми заряженными или нейтральными частицами.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8B81-27C7-4906-BDC2-5C43448CBB3B}" type="slidenum">
              <a:rPr lang="ru-RU" smtClean="0"/>
              <a:t>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32237"/>
            <a:ext cx="3829050" cy="2985182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6673850" y="3884657"/>
            <a:ext cx="4781550" cy="187766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ru-RU" dirty="0" smtClean="0"/>
              <a:t>Вторичная ионная эмиссия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smtClean="0"/>
              <a:t>Вторичное выбивание электронов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b="1" dirty="0" smtClean="0"/>
              <a:t>Радиационные дефекты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smtClean="0"/>
              <a:t>Имплантация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smtClean="0"/>
              <a:t>Распыление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764178" y="2235075"/>
                <a:ext cx="6208816" cy="4983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Коэффициент распыления 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)= </m:t>
                      </m:r>
                      <m:f>
                        <m:fPr>
                          <m:ctrlPr>
                            <a:rPr lang="ru-RU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Количество выбитых частиц</m:t>
                          </m:r>
                        </m:num>
                        <m:den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Количество налетающих частиц</m:t>
                          </m:r>
                        </m:den>
                      </m:f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4178" y="2235075"/>
                <a:ext cx="6208816" cy="4983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Прямоугольник 13"/>
          <p:cNvSpPr/>
          <p:nvPr/>
        </p:nvSpPr>
        <p:spPr>
          <a:xfrm>
            <a:off x="5764178" y="2081386"/>
            <a:ext cx="6208816" cy="7224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5" name="TextBox 14"/>
          <p:cNvSpPr txBox="1"/>
          <p:nvPr/>
        </p:nvSpPr>
        <p:spPr>
          <a:xfrm>
            <a:off x="5764178" y="3327445"/>
            <a:ext cx="6211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u="sng" dirty="0" smtClean="0"/>
              <a:t>Процессы, происходящие при ионной бомбардировке:</a:t>
            </a:r>
            <a:endParaRPr lang="ru-RU" sz="2000" u="sng" dirty="0"/>
          </a:p>
        </p:txBody>
      </p:sp>
    </p:spTree>
    <p:extLst>
      <p:ext uri="{BB962C8B-B14F-4D97-AF65-F5344CB8AC3E}">
        <p14:creationId xmlns:p14="http://schemas.microsoft.com/office/powerpoint/2010/main" val="381520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1911</TotalTime>
  <Words>2152</Words>
  <Application>Microsoft Office PowerPoint</Application>
  <PresentationFormat>Широкоэкранный</PresentationFormat>
  <Paragraphs>262</Paragraphs>
  <Slides>34</Slides>
  <Notes>11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34</vt:i4>
      </vt:variant>
    </vt:vector>
  </HeadingPairs>
  <TitlesOfParts>
    <vt:vector size="48" baseType="lpstr">
      <vt:lpstr>AGaramond-Regular</vt:lpstr>
      <vt:lpstr>-apple-system</vt:lpstr>
      <vt:lpstr>Arial</vt:lpstr>
      <vt:lpstr>Calibri</vt:lpstr>
      <vt:lpstr>Calibri Light</vt:lpstr>
      <vt:lpstr>Cambria Math</vt:lpstr>
      <vt:lpstr>Courier New</vt:lpstr>
      <vt:lpstr>MTSYN</vt:lpstr>
      <vt:lpstr>Symbol</vt:lpstr>
      <vt:lpstr>Times New Roman</vt:lpstr>
      <vt:lpstr>Тема Office</vt:lpstr>
      <vt:lpstr>Unicode Origin Graph</vt:lpstr>
      <vt:lpstr>Graph</vt:lpstr>
      <vt:lpstr>Уравнение</vt:lpstr>
      <vt:lpstr>Ионное распыление кристаллических материалов и его влияние на поверхность</vt:lpstr>
      <vt:lpstr>План</vt:lpstr>
      <vt:lpstr>План</vt:lpstr>
      <vt:lpstr>Физическое распыление (Ионная бомбардировка)</vt:lpstr>
      <vt:lpstr>Ионная бомбардировка</vt:lpstr>
      <vt:lpstr>ВИМС</vt:lpstr>
      <vt:lpstr>Ионная бомбардировка</vt:lpstr>
      <vt:lpstr>Вторичная электронная эмиссия</vt:lpstr>
      <vt:lpstr>Ионная бомбардировка</vt:lpstr>
      <vt:lpstr>Радиационные дефекты</vt:lpstr>
      <vt:lpstr>Ионная бомбардировка</vt:lpstr>
      <vt:lpstr>Ионная имплантация</vt:lpstr>
      <vt:lpstr>Ионная бомбардировка</vt:lpstr>
      <vt:lpstr>Ионная бомбардировка</vt:lpstr>
      <vt:lpstr>План</vt:lpstr>
      <vt:lpstr>Распыление аморфных и поликристаллических материалов</vt:lpstr>
      <vt:lpstr>План</vt:lpstr>
      <vt:lpstr>Особенности кристаллов</vt:lpstr>
      <vt:lpstr>План</vt:lpstr>
      <vt:lpstr>Физическое (ионное) распыление кристаллов</vt:lpstr>
      <vt:lpstr>Физическое (ионное) распыление кристаллов</vt:lpstr>
      <vt:lpstr>Физическое (ионное) распыление кристаллов</vt:lpstr>
      <vt:lpstr>План</vt:lpstr>
      <vt:lpstr>Актуальные результаты</vt:lpstr>
      <vt:lpstr>Актуальные результаты (низкие энергии)</vt:lpstr>
      <vt:lpstr>Актуальные результаты («высокие» энергии)</vt:lpstr>
      <vt:lpstr>Энергетические зависимости скорости травления и значения эффективной шероховатости основных срезов монокристаллического кремния. Ионы - Xe</vt:lpstr>
      <vt:lpstr>Угловые зависимости коэффициентов распыления основных срезов монокристаллического кремния</vt:lpstr>
      <vt:lpstr>Зависимости значений эффективной шероховатости монокристаллического кремния от угла падения ионов Xe. Энергия – 600 эВ</vt:lpstr>
      <vt:lpstr>Зависимости значений эффективной шероховатости монокристаллического кремния от угла падения  ионов Xe. Энергия – 1 кэВ</vt:lpstr>
      <vt:lpstr>Зависимости коэффициента распыления и значения эффективной шероховатости монокристаллического кремния от энергии ионов Ne</vt:lpstr>
      <vt:lpstr>Изучение нарушенного слоя</vt:lpstr>
      <vt:lpstr>Попытка описать процесс (Монте-Карло)</vt:lpstr>
      <vt:lpstr>В ИФМ РАН сделан кристалл-монохроматор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физического распыления кристаллических материалов</dc:title>
  <dc:creator>507</dc:creator>
  <cp:lastModifiedBy>Михаил</cp:lastModifiedBy>
  <cp:revision>54</cp:revision>
  <dcterms:created xsi:type="dcterms:W3CDTF">2023-05-09T14:26:07Z</dcterms:created>
  <dcterms:modified xsi:type="dcterms:W3CDTF">2023-05-11T11:49:38Z</dcterms:modified>
</cp:coreProperties>
</file>