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282"/>
    <a:srgbClr val="DE0000"/>
    <a:srgbClr val="FF6600"/>
    <a:srgbClr val="6600FF"/>
    <a:srgbClr val="9696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3" autoAdjust="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25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image" Target="../media/image50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12" Type="http://schemas.openxmlformats.org/officeDocument/2006/relationships/image" Target="../media/image49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11" Type="http://schemas.openxmlformats.org/officeDocument/2006/relationships/image" Target="../media/image48.wmf"/><Relationship Id="rId5" Type="http://schemas.openxmlformats.org/officeDocument/2006/relationships/image" Target="../media/image42.wmf"/><Relationship Id="rId15" Type="http://schemas.openxmlformats.org/officeDocument/2006/relationships/image" Target="../media/image5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Relationship Id="rId14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67C6D-8F5A-442F-8177-C85E96DEC93F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37B3D-CAAD-4B15-9076-2C30D174B2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37B3D-CAAD-4B15-9076-2C30D174B24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oleObject" Target="../embeddings/oleObject57.bin"/><Relationship Id="rId18" Type="http://schemas.openxmlformats.org/officeDocument/2006/relationships/oleObject" Target="../embeddings/oleObject60.bin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6.bin"/><Relationship Id="rId17" Type="http://schemas.openxmlformats.org/officeDocument/2006/relationships/image" Target="../media/image65.jpe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9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63.png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8.bin"/><Relationship Id="rId10" Type="http://schemas.openxmlformats.org/officeDocument/2006/relationships/oleObject" Target="../embeddings/oleObject55.bin"/><Relationship Id="rId19" Type="http://schemas.openxmlformats.org/officeDocument/2006/relationships/oleObject" Target="../embeddings/oleObject61.bin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oleObject" Target="../embeddings/oleObject70.bin"/><Relationship Id="rId3" Type="http://schemas.openxmlformats.org/officeDocument/2006/relationships/image" Target="../media/image77.png"/><Relationship Id="rId7" Type="http://schemas.openxmlformats.org/officeDocument/2006/relationships/oleObject" Target="../embeddings/oleObject64.bin"/><Relationship Id="rId12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3.bin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2.bin"/><Relationship Id="rId15" Type="http://schemas.openxmlformats.org/officeDocument/2006/relationships/oleObject" Target="../embeddings/oleObject72.bin"/><Relationship Id="rId10" Type="http://schemas.openxmlformats.org/officeDocument/2006/relationships/oleObject" Target="../embeddings/oleObject67.bin"/><Relationship Id="rId4" Type="http://schemas.openxmlformats.org/officeDocument/2006/relationships/image" Target="../media/image78.png"/><Relationship Id="rId9" Type="http://schemas.openxmlformats.org/officeDocument/2006/relationships/oleObject" Target="../embeddings/oleObject66.bin"/><Relationship Id="rId14" Type="http://schemas.openxmlformats.org/officeDocument/2006/relationships/oleObject" Target="../embeddings/oleObject7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4.png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7.bin"/><Relationship Id="rId9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7.bin"/><Relationship Id="rId12" Type="http://schemas.openxmlformats.org/officeDocument/2006/relationships/oleObject" Target="../embeddings/oleObject42.bin"/><Relationship Id="rId1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6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5.bin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Relationship Id="rId14" Type="http://schemas.openxmlformats.org/officeDocument/2006/relationships/oleObject" Target="../embeddings/oleObject4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Образовательный семинар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600" dirty="0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«Методы измерений напряженности магнитного поля и намагниченности насыщения»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dirty="0" smtClean="0">
                <a:latin typeface="Times New Roman" pitchFamily="18" charset="0"/>
                <a:ea typeface="+mj-ea"/>
                <a:cs typeface="Times New Roman" pitchFamily="18" charset="0"/>
              </a:rPr>
              <a:t>Горев Роман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Вибрационный магнитометр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07504" y="4683040"/>
            <a:ext cx="2952328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пьезоэлемент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образец</a:t>
            </a:r>
          </a:p>
          <a:p>
            <a:pPr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градиентные катушки</a:t>
            </a:r>
          </a:p>
          <a:p>
            <a:pPr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электромагнит</a:t>
            </a:r>
          </a:p>
        </p:txBody>
      </p:sp>
      <p:grpSp>
        <p:nvGrpSpPr>
          <p:cNvPr id="150" name="Группа 149"/>
          <p:cNvGrpSpPr/>
          <p:nvPr/>
        </p:nvGrpSpPr>
        <p:grpSpPr>
          <a:xfrm>
            <a:off x="6624000" y="971550"/>
            <a:ext cx="2016000" cy="1296450"/>
            <a:chOff x="6624000" y="971550"/>
            <a:chExt cx="2016000" cy="1296450"/>
          </a:xfrm>
        </p:grpSpPr>
        <p:grpSp>
          <p:nvGrpSpPr>
            <p:cNvPr id="147" name="Группа 146"/>
            <p:cNvGrpSpPr/>
            <p:nvPr/>
          </p:nvGrpSpPr>
          <p:grpSpPr>
            <a:xfrm>
              <a:off x="6624000" y="1368000"/>
              <a:ext cx="720000" cy="900000"/>
              <a:chOff x="6804248" y="1376872"/>
              <a:chExt cx="720000" cy="900000"/>
            </a:xfrm>
          </p:grpSpPr>
          <p:grpSp>
            <p:nvGrpSpPr>
              <p:cNvPr id="82" name="Группа 44"/>
              <p:cNvGrpSpPr/>
              <p:nvPr/>
            </p:nvGrpSpPr>
            <p:grpSpPr>
              <a:xfrm>
                <a:off x="7092360" y="1376872"/>
                <a:ext cx="216000" cy="900000"/>
                <a:chOff x="899552" y="2357864"/>
                <a:chExt cx="216000" cy="900000"/>
              </a:xfrm>
            </p:grpSpPr>
            <p:sp>
              <p:nvSpPr>
                <p:cNvPr id="91" name="Прямоугольник 90"/>
                <p:cNvSpPr/>
                <p:nvPr/>
              </p:nvSpPr>
              <p:spPr>
                <a:xfrm>
                  <a:off x="899552" y="2357864"/>
                  <a:ext cx="216000" cy="899900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92" name="Прямая соединительная линия 91"/>
                <p:cNvCxnSpPr/>
                <p:nvPr/>
              </p:nvCxnSpPr>
              <p:spPr>
                <a:xfrm>
                  <a:off x="899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Прямая соединительная линия 92"/>
                <p:cNvCxnSpPr/>
                <p:nvPr/>
              </p:nvCxnSpPr>
              <p:spPr>
                <a:xfrm flipH="1">
                  <a:off x="899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4" name="Прямая соединительная линия 83"/>
              <p:cNvCxnSpPr/>
              <p:nvPr/>
            </p:nvCxnSpPr>
            <p:spPr>
              <a:xfrm>
                <a:off x="6804248" y="1836000"/>
                <a:ext cx="7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stealth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86" name="Object 6"/>
              <p:cNvGraphicFramePr>
                <a:graphicFrameLocks noChangeAspect="1"/>
              </p:cNvGraphicFramePr>
              <p:nvPr/>
            </p:nvGraphicFramePr>
            <p:xfrm>
              <a:off x="6876281" y="1847850"/>
              <a:ext cx="215900" cy="276225"/>
            </p:xfrm>
            <a:graphic>
              <a:graphicData uri="http://schemas.openxmlformats.org/presentationml/2006/ole">
                <p:oleObj spid="_x0000_s25604" name="Equation" r:id="rId3" imgW="152280" imgH="291960" progId="Equation.DSMT4">
                  <p:embed/>
                </p:oleObj>
              </a:graphicData>
            </a:graphic>
          </p:graphicFrame>
        </p:grpSp>
        <p:grpSp>
          <p:nvGrpSpPr>
            <p:cNvPr id="146" name="Группа 145"/>
            <p:cNvGrpSpPr/>
            <p:nvPr/>
          </p:nvGrpSpPr>
          <p:grpSpPr>
            <a:xfrm>
              <a:off x="7920000" y="1368000"/>
              <a:ext cx="720000" cy="900000"/>
              <a:chOff x="7740432" y="1376872"/>
              <a:chExt cx="720000" cy="900000"/>
            </a:xfrm>
          </p:grpSpPr>
          <p:grpSp>
            <p:nvGrpSpPr>
              <p:cNvPr id="83" name="Группа 48"/>
              <p:cNvGrpSpPr/>
              <p:nvPr/>
            </p:nvGrpSpPr>
            <p:grpSpPr>
              <a:xfrm>
                <a:off x="7956360" y="1376872"/>
                <a:ext cx="216000" cy="900000"/>
                <a:chOff x="1763552" y="2357864"/>
                <a:chExt cx="216000" cy="900000"/>
              </a:xfrm>
            </p:grpSpPr>
            <p:sp>
              <p:nvSpPr>
                <p:cNvPr id="88" name="Прямоугольник 87"/>
                <p:cNvSpPr/>
                <p:nvPr/>
              </p:nvSpPr>
              <p:spPr>
                <a:xfrm>
                  <a:off x="1763552" y="2357864"/>
                  <a:ext cx="216000" cy="899900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89" name="Прямая соединительная линия 88"/>
                <p:cNvCxnSpPr/>
                <p:nvPr/>
              </p:nvCxnSpPr>
              <p:spPr>
                <a:xfrm>
                  <a:off x="1763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Прямая соединительная линия 89"/>
                <p:cNvCxnSpPr/>
                <p:nvPr/>
              </p:nvCxnSpPr>
              <p:spPr>
                <a:xfrm flipH="1">
                  <a:off x="1763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Прямая соединительная линия 84"/>
              <p:cNvCxnSpPr/>
              <p:nvPr/>
            </p:nvCxnSpPr>
            <p:spPr>
              <a:xfrm>
                <a:off x="7740432" y="1836000"/>
                <a:ext cx="7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lg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87" name="Object 3"/>
              <p:cNvGraphicFramePr>
                <a:graphicFrameLocks noChangeAspect="1"/>
              </p:cNvGraphicFramePr>
              <p:nvPr/>
            </p:nvGraphicFramePr>
            <p:xfrm>
              <a:off x="8172400" y="1847850"/>
              <a:ext cx="233362" cy="276225"/>
            </p:xfrm>
            <a:graphic>
              <a:graphicData uri="http://schemas.openxmlformats.org/presentationml/2006/ole">
                <p:oleObj spid="_x0000_s25605" name="Equation" r:id="rId4" imgW="164880" imgH="291960" progId="Equation.DSMT4">
                  <p:embed/>
                </p:oleObj>
              </a:graphicData>
            </a:graphic>
          </p:graphicFrame>
        </p:grpSp>
        <p:graphicFrame>
          <p:nvGraphicFramePr>
            <p:cNvPr id="96" name="Object 2"/>
            <p:cNvGraphicFramePr>
              <a:graphicFrameLocks noChangeAspect="1"/>
            </p:cNvGraphicFramePr>
            <p:nvPr/>
          </p:nvGraphicFramePr>
          <p:xfrm>
            <a:off x="7430691" y="971550"/>
            <a:ext cx="446087" cy="484188"/>
          </p:xfrm>
          <a:graphic>
            <a:graphicData uri="http://schemas.openxmlformats.org/presentationml/2006/ole">
              <p:oleObj spid="_x0000_s25608" name="Equation" r:id="rId5" imgW="355320" imgH="393480" progId="Equation.DSMT4">
                <p:embed/>
              </p:oleObj>
            </a:graphicData>
          </a:graphic>
        </p:graphicFrame>
      </p:grpSp>
      <p:grpSp>
        <p:nvGrpSpPr>
          <p:cNvPr id="149" name="Группа 148"/>
          <p:cNvGrpSpPr/>
          <p:nvPr/>
        </p:nvGrpSpPr>
        <p:grpSpPr>
          <a:xfrm>
            <a:off x="3600000" y="1119188"/>
            <a:ext cx="1872000" cy="1148812"/>
            <a:chOff x="3600000" y="1119188"/>
            <a:chExt cx="1872000" cy="1148812"/>
          </a:xfrm>
        </p:grpSpPr>
        <p:grpSp>
          <p:nvGrpSpPr>
            <p:cNvPr id="139" name="Группа 138"/>
            <p:cNvGrpSpPr/>
            <p:nvPr/>
          </p:nvGrpSpPr>
          <p:grpSpPr>
            <a:xfrm>
              <a:off x="3600000" y="1368000"/>
              <a:ext cx="720000" cy="900000"/>
              <a:chOff x="3779912" y="1376872"/>
              <a:chExt cx="720000" cy="900000"/>
            </a:xfrm>
          </p:grpSpPr>
          <p:grpSp>
            <p:nvGrpSpPr>
              <p:cNvPr id="45" name="Группа 44"/>
              <p:cNvGrpSpPr/>
              <p:nvPr/>
            </p:nvGrpSpPr>
            <p:grpSpPr>
              <a:xfrm>
                <a:off x="3995856" y="1376872"/>
                <a:ext cx="216000" cy="900000"/>
                <a:chOff x="899552" y="2357864"/>
                <a:chExt cx="216000" cy="900000"/>
              </a:xfrm>
            </p:grpSpPr>
            <p:sp>
              <p:nvSpPr>
                <p:cNvPr id="46" name="Прямоугольник 45"/>
                <p:cNvSpPr/>
                <p:nvPr/>
              </p:nvSpPr>
              <p:spPr>
                <a:xfrm>
                  <a:off x="899552" y="2357864"/>
                  <a:ext cx="216000" cy="899900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>
                  <a:off x="899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flipH="1">
                  <a:off x="899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7" name="Прямая соединительная линия 76"/>
              <p:cNvCxnSpPr/>
              <p:nvPr/>
            </p:nvCxnSpPr>
            <p:spPr>
              <a:xfrm>
                <a:off x="3779912" y="1836000"/>
                <a:ext cx="7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sm" len="sm"/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79" name="Object 6"/>
              <p:cNvGraphicFramePr>
                <a:graphicFrameLocks noChangeAspect="1"/>
              </p:cNvGraphicFramePr>
              <p:nvPr/>
            </p:nvGraphicFramePr>
            <p:xfrm>
              <a:off x="4211354" y="1847850"/>
              <a:ext cx="215900" cy="276225"/>
            </p:xfrm>
            <a:graphic>
              <a:graphicData uri="http://schemas.openxmlformats.org/presentationml/2006/ole">
                <p:oleObj spid="_x0000_s25602" name="Equation" r:id="rId6" imgW="152280" imgH="291960" progId="Equation.DSMT4">
                  <p:embed/>
                </p:oleObj>
              </a:graphicData>
            </a:graphic>
          </p:graphicFrame>
        </p:grpSp>
        <p:grpSp>
          <p:nvGrpSpPr>
            <p:cNvPr id="140" name="Группа 139"/>
            <p:cNvGrpSpPr/>
            <p:nvPr/>
          </p:nvGrpSpPr>
          <p:grpSpPr>
            <a:xfrm>
              <a:off x="4752000" y="1368000"/>
              <a:ext cx="720000" cy="900000"/>
              <a:chOff x="4571920" y="1376872"/>
              <a:chExt cx="720000" cy="900000"/>
            </a:xfrm>
          </p:grpSpPr>
          <p:grpSp>
            <p:nvGrpSpPr>
              <p:cNvPr id="49" name="Группа 48"/>
              <p:cNvGrpSpPr/>
              <p:nvPr/>
            </p:nvGrpSpPr>
            <p:grpSpPr>
              <a:xfrm>
                <a:off x="4859856" y="1376872"/>
                <a:ext cx="216000" cy="900000"/>
                <a:chOff x="1763552" y="2357864"/>
                <a:chExt cx="216000" cy="900000"/>
              </a:xfrm>
            </p:grpSpPr>
            <p:sp>
              <p:nvSpPr>
                <p:cNvPr id="50" name="Прямоугольник 49"/>
                <p:cNvSpPr/>
                <p:nvPr/>
              </p:nvSpPr>
              <p:spPr>
                <a:xfrm>
                  <a:off x="1763552" y="2357864"/>
                  <a:ext cx="216000" cy="899900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51" name="Прямая соединительная линия 50"/>
                <p:cNvCxnSpPr/>
                <p:nvPr/>
              </p:nvCxnSpPr>
              <p:spPr>
                <a:xfrm>
                  <a:off x="1763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Прямая соединительная линия 51"/>
                <p:cNvCxnSpPr/>
                <p:nvPr/>
              </p:nvCxnSpPr>
              <p:spPr>
                <a:xfrm flipH="1">
                  <a:off x="1763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8" name="Прямая соединительная линия 77"/>
              <p:cNvCxnSpPr/>
              <p:nvPr/>
            </p:nvCxnSpPr>
            <p:spPr>
              <a:xfrm>
                <a:off x="4571920" y="1836000"/>
                <a:ext cx="72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stealth" w="med" len="lg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25603" name="Object 3"/>
              <p:cNvGraphicFramePr>
                <a:graphicFrameLocks noChangeAspect="1"/>
              </p:cNvGraphicFramePr>
              <p:nvPr/>
            </p:nvGraphicFramePr>
            <p:xfrm>
              <a:off x="4635216" y="1847850"/>
              <a:ext cx="233363" cy="276225"/>
            </p:xfrm>
            <a:graphic>
              <a:graphicData uri="http://schemas.openxmlformats.org/presentationml/2006/ole">
                <p:oleObj spid="_x0000_s25603" name="Equation" r:id="rId7" imgW="164880" imgH="291960" progId="Equation.DSMT4">
                  <p:embed/>
                </p:oleObj>
              </a:graphicData>
            </a:graphic>
          </p:graphicFrame>
        </p:grpSp>
        <p:graphicFrame>
          <p:nvGraphicFramePr>
            <p:cNvPr id="25609" name="Object 9"/>
            <p:cNvGraphicFramePr>
              <a:graphicFrameLocks noChangeAspect="1"/>
            </p:cNvGraphicFramePr>
            <p:nvPr/>
          </p:nvGraphicFramePr>
          <p:xfrm>
            <a:off x="4499832" y="1119188"/>
            <a:ext cx="112713" cy="187325"/>
          </p:xfrm>
          <a:graphic>
            <a:graphicData uri="http://schemas.openxmlformats.org/presentationml/2006/ole">
              <p:oleObj spid="_x0000_s25609" name="Equation" r:id="rId8" imgW="88560" imgH="152280" progId="Equation.DSMT4">
                <p:embed/>
              </p:oleObj>
            </a:graphicData>
          </a:graphic>
        </p:graphicFrame>
      </p:grpSp>
      <p:grpSp>
        <p:nvGrpSpPr>
          <p:cNvPr id="138" name="Группа 137"/>
          <p:cNvGrpSpPr/>
          <p:nvPr/>
        </p:nvGrpSpPr>
        <p:grpSpPr>
          <a:xfrm>
            <a:off x="5796136" y="1484784"/>
            <a:ext cx="620539" cy="576585"/>
            <a:chOff x="5652120" y="1700287"/>
            <a:chExt cx="620539" cy="576585"/>
          </a:xfrm>
        </p:grpSpPr>
        <p:cxnSp>
          <p:nvCxnSpPr>
            <p:cNvPr id="124" name="Прямая соединительная линия 123"/>
            <p:cNvCxnSpPr/>
            <p:nvPr/>
          </p:nvCxnSpPr>
          <p:spPr>
            <a:xfrm flipV="1">
              <a:off x="5652200" y="2276351"/>
              <a:ext cx="548451" cy="521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sm" len="sm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Прямая соединительная линия 124"/>
            <p:cNvCxnSpPr/>
            <p:nvPr/>
          </p:nvCxnSpPr>
          <p:spPr>
            <a:xfrm>
              <a:off x="5652120" y="1700287"/>
              <a:ext cx="0" cy="576505"/>
            </a:xfrm>
            <a:prstGeom prst="line">
              <a:avLst/>
            </a:prstGeom>
            <a:ln w="19050">
              <a:solidFill>
                <a:schemeClr val="tx1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26" name="Object 3"/>
            <p:cNvGraphicFramePr>
              <a:graphicFrameLocks noChangeAspect="1"/>
            </p:cNvGraphicFramePr>
            <p:nvPr/>
          </p:nvGraphicFramePr>
          <p:xfrm>
            <a:off x="6093272" y="2072581"/>
            <a:ext cx="179387" cy="131762"/>
          </p:xfrm>
          <a:graphic>
            <a:graphicData uri="http://schemas.openxmlformats.org/presentationml/2006/ole">
              <p:oleObj spid="_x0000_s25615" name="Equation" r:id="rId9" imgW="126720" imgH="139680" progId="Equation.DSMT4">
                <p:embed/>
              </p:oleObj>
            </a:graphicData>
          </a:graphic>
        </p:graphicFrame>
        <p:graphicFrame>
          <p:nvGraphicFramePr>
            <p:cNvPr id="25617" name="Object 17"/>
            <p:cNvGraphicFramePr>
              <a:graphicFrameLocks noChangeAspect="1"/>
            </p:cNvGraphicFramePr>
            <p:nvPr/>
          </p:nvGraphicFramePr>
          <p:xfrm>
            <a:off x="5696595" y="1700287"/>
            <a:ext cx="196850" cy="155575"/>
          </p:xfrm>
          <a:graphic>
            <a:graphicData uri="http://schemas.openxmlformats.org/presentationml/2006/ole">
              <p:oleObj spid="_x0000_s25617" name="Equation" r:id="rId10" imgW="139680" imgH="164880" progId="Equation.DSMT4">
                <p:embed/>
              </p:oleObj>
            </a:graphicData>
          </a:graphic>
        </p:graphicFrame>
      </p:grpSp>
      <p:grpSp>
        <p:nvGrpSpPr>
          <p:cNvPr id="136" name="Группа 135"/>
          <p:cNvGrpSpPr/>
          <p:nvPr/>
        </p:nvGrpSpPr>
        <p:grpSpPr>
          <a:xfrm>
            <a:off x="3456000" y="2492896"/>
            <a:ext cx="2521541" cy="1224136"/>
            <a:chOff x="3562627" y="2996952"/>
            <a:chExt cx="2521541" cy="1224136"/>
          </a:xfrm>
        </p:grpSpPr>
        <p:pic>
          <p:nvPicPr>
            <p:cNvPr id="25612" name="Picture 12"/>
            <p:cNvPicPr>
              <a:picLocks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563888" y="3356992"/>
              <a:ext cx="2160000" cy="72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5620" name="Object 20"/>
            <p:cNvGraphicFramePr>
              <a:graphicFrameLocks noChangeAspect="1"/>
            </p:cNvGraphicFramePr>
            <p:nvPr/>
          </p:nvGraphicFramePr>
          <p:xfrm>
            <a:off x="5904781" y="3802261"/>
            <a:ext cx="179387" cy="131762"/>
          </p:xfrm>
          <a:graphic>
            <a:graphicData uri="http://schemas.openxmlformats.org/presentationml/2006/ole">
              <p:oleObj spid="_x0000_s25620" name="Equation" r:id="rId12" imgW="126720" imgH="139680" progId="Equation.DSMT4">
                <p:embed/>
              </p:oleObj>
            </a:graphicData>
          </a:graphic>
        </p:graphicFrame>
        <p:graphicFrame>
          <p:nvGraphicFramePr>
            <p:cNvPr id="25621" name="Object 21"/>
            <p:cNvGraphicFramePr>
              <a:graphicFrameLocks noChangeAspect="1"/>
            </p:cNvGraphicFramePr>
            <p:nvPr/>
          </p:nvGraphicFramePr>
          <p:xfrm>
            <a:off x="3636243" y="2997076"/>
            <a:ext cx="233363" cy="215900"/>
          </p:xfrm>
          <a:graphic>
            <a:graphicData uri="http://schemas.openxmlformats.org/presentationml/2006/ole">
              <p:oleObj spid="_x0000_s25621" name="Equation" r:id="rId13" imgW="164880" imgH="228600" progId="Equation.DSMT4">
                <p:embed/>
              </p:oleObj>
            </a:graphicData>
          </a:graphic>
        </p:graphicFrame>
        <p:cxnSp>
          <p:nvCxnSpPr>
            <p:cNvPr id="113" name="Прямая со стрелкой 112"/>
            <p:cNvCxnSpPr>
              <a:stCxn id="25612" idx="1"/>
            </p:cNvCxnSpPr>
            <p:nvPr/>
          </p:nvCxnSpPr>
          <p:spPr>
            <a:xfrm>
              <a:off x="3563888" y="3716992"/>
              <a:ext cx="244827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 стрелкой 113"/>
            <p:cNvCxnSpPr/>
            <p:nvPr/>
          </p:nvCxnSpPr>
          <p:spPr>
            <a:xfrm flipV="1">
              <a:off x="3562627" y="2996952"/>
              <a:ext cx="0" cy="122413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5" name="Группа 134"/>
          <p:cNvGrpSpPr/>
          <p:nvPr/>
        </p:nvGrpSpPr>
        <p:grpSpPr>
          <a:xfrm>
            <a:off x="6552000" y="2492772"/>
            <a:ext cx="2520280" cy="1224136"/>
            <a:chOff x="6516216" y="2996952"/>
            <a:chExt cx="2520280" cy="1224136"/>
          </a:xfrm>
        </p:grpSpPr>
        <p:pic>
          <p:nvPicPr>
            <p:cNvPr id="25613" name="Picture 13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516456" y="3356992"/>
              <a:ext cx="2160000" cy="72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aphicFrame>
          <p:nvGraphicFramePr>
            <p:cNvPr id="25618" name="Object 18"/>
            <p:cNvGraphicFramePr>
              <a:graphicFrameLocks noChangeAspect="1"/>
            </p:cNvGraphicFramePr>
            <p:nvPr/>
          </p:nvGraphicFramePr>
          <p:xfrm>
            <a:off x="8857109" y="3801294"/>
            <a:ext cx="179387" cy="131762"/>
          </p:xfrm>
          <a:graphic>
            <a:graphicData uri="http://schemas.openxmlformats.org/presentationml/2006/ole">
              <p:oleObj spid="_x0000_s25618" name="Equation" r:id="rId15" imgW="126720" imgH="139680" progId="Equation.DSMT4">
                <p:embed/>
              </p:oleObj>
            </a:graphicData>
          </a:graphic>
        </p:graphicFrame>
        <p:graphicFrame>
          <p:nvGraphicFramePr>
            <p:cNvPr id="130" name="Object 3"/>
            <p:cNvGraphicFramePr>
              <a:graphicFrameLocks noChangeAspect="1"/>
            </p:cNvGraphicFramePr>
            <p:nvPr/>
          </p:nvGraphicFramePr>
          <p:xfrm>
            <a:off x="6588125" y="2997200"/>
            <a:ext cx="233363" cy="215900"/>
          </p:xfrm>
          <a:graphic>
            <a:graphicData uri="http://schemas.openxmlformats.org/presentationml/2006/ole">
              <p:oleObj spid="_x0000_s25619" name="Equation" r:id="rId16" imgW="164880" imgH="228600" progId="Equation.DSMT4">
                <p:embed/>
              </p:oleObj>
            </a:graphicData>
          </a:graphic>
        </p:graphicFrame>
        <p:cxnSp>
          <p:nvCxnSpPr>
            <p:cNvPr id="122" name="Прямая со стрелкой 121"/>
            <p:cNvCxnSpPr/>
            <p:nvPr/>
          </p:nvCxnSpPr>
          <p:spPr>
            <a:xfrm>
              <a:off x="6517477" y="3716992"/>
              <a:ext cx="2448272" cy="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Прямая со стрелкой 122"/>
            <p:cNvCxnSpPr/>
            <p:nvPr/>
          </p:nvCxnSpPr>
          <p:spPr>
            <a:xfrm flipV="1">
              <a:off x="6516216" y="2996952"/>
              <a:ext cx="0" cy="1224136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622" name="Рисунок 4" descr="DSC_0098 ed.jpg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79512" y="1772816"/>
            <a:ext cx="2736304" cy="2102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1" name="Группа 150"/>
          <p:cNvGrpSpPr/>
          <p:nvPr/>
        </p:nvGrpSpPr>
        <p:grpSpPr>
          <a:xfrm>
            <a:off x="539552" y="1124744"/>
            <a:ext cx="1800000" cy="3425810"/>
            <a:chOff x="539552" y="1124744"/>
            <a:chExt cx="1800000" cy="3425810"/>
          </a:xfrm>
        </p:grpSpPr>
        <p:grpSp>
          <p:nvGrpSpPr>
            <p:cNvPr id="56" name="Группа 55"/>
            <p:cNvGrpSpPr/>
            <p:nvPr/>
          </p:nvGrpSpPr>
          <p:grpSpPr>
            <a:xfrm>
              <a:off x="539552" y="1124744"/>
              <a:ext cx="1800000" cy="2709120"/>
              <a:chOff x="539552" y="1124744"/>
              <a:chExt cx="1800000" cy="2709120"/>
            </a:xfrm>
          </p:grpSpPr>
          <p:cxnSp>
            <p:nvCxnSpPr>
              <p:cNvPr id="34" name="Прямая соединительная линия 33"/>
              <p:cNvCxnSpPr/>
              <p:nvPr/>
            </p:nvCxnSpPr>
            <p:spPr>
              <a:xfrm flipV="1">
                <a:off x="1439552" y="1529608"/>
                <a:ext cx="0" cy="1080120"/>
              </a:xfrm>
              <a:prstGeom prst="line">
                <a:avLst/>
              </a:prstGeom>
              <a:ln w="22225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4" name="Группа 53"/>
              <p:cNvGrpSpPr/>
              <p:nvPr/>
            </p:nvGrpSpPr>
            <p:grpSpPr>
              <a:xfrm>
                <a:off x="1979552" y="1817864"/>
                <a:ext cx="360000" cy="2016000"/>
                <a:chOff x="1979552" y="1817864"/>
                <a:chExt cx="360000" cy="2016000"/>
              </a:xfrm>
            </p:grpSpPr>
            <p:sp>
              <p:nvSpPr>
                <p:cNvPr id="4" name="Прямоугольник 3"/>
                <p:cNvSpPr/>
                <p:nvPr/>
              </p:nvSpPr>
              <p:spPr>
                <a:xfrm>
                  <a:off x="1979552" y="1817864"/>
                  <a:ext cx="360000" cy="2015776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9" name="Прямая соединительная линия 8"/>
                <p:cNvCxnSpPr/>
                <p:nvPr/>
              </p:nvCxnSpPr>
              <p:spPr>
                <a:xfrm>
                  <a:off x="1979552" y="1817864"/>
                  <a:ext cx="360000" cy="2016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Прямая соединительная линия 9"/>
                <p:cNvCxnSpPr/>
                <p:nvPr/>
              </p:nvCxnSpPr>
              <p:spPr>
                <a:xfrm flipH="1">
                  <a:off x="1979552" y="1817864"/>
                  <a:ext cx="360000" cy="2016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3" name="Группа 52"/>
              <p:cNvGrpSpPr/>
              <p:nvPr/>
            </p:nvGrpSpPr>
            <p:grpSpPr>
              <a:xfrm>
                <a:off x="539552" y="1817864"/>
                <a:ext cx="360000" cy="2016000"/>
                <a:chOff x="539552" y="1817864"/>
                <a:chExt cx="360000" cy="2016000"/>
              </a:xfrm>
            </p:grpSpPr>
            <p:sp>
              <p:nvSpPr>
                <p:cNvPr id="13" name="Прямоугольник 12"/>
                <p:cNvSpPr/>
                <p:nvPr/>
              </p:nvSpPr>
              <p:spPr>
                <a:xfrm>
                  <a:off x="539552" y="1817864"/>
                  <a:ext cx="360000" cy="2015776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>
                  <a:off x="539552" y="1817864"/>
                  <a:ext cx="360000" cy="2016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flipH="1">
                  <a:off x="539552" y="1817864"/>
                  <a:ext cx="360000" cy="2016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Группа 43"/>
              <p:cNvGrpSpPr/>
              <p:nvPr/>
            </p:nvGrpSpPr>
            <p:grpSpPr>
              <a:xfrm>
                <a:off x="899552" y="2357864"/>
                <a:ext cx="216000" cy="900000"/>
                <a:chOff x="899552" y="2357864"/>
                <a:chExt cx="216000" cy="900000"/>
              </a:xfrm>
            </p:grpSpPr>
            <p:sp>
              <p:nvSpPr>
                <p:cNvPr id="19" name="Прямоугольник 18"/>
                <p:cNvSpPr/>
                <p:nvPr/>
              </p:nvSpPr>
              <p:spPr>
                <a:xfrm>
                  <a:off x="899552" y="2357864"/>
                  <a:ext cx="216000" cy="899900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0" name="Прямая соединительная линия 19"/>
                <p:cNvCxnSpPr/>
                <p:nvPr/>
              </p:nvCxnSpPr>
              <p:spPr>
                <a:xfrm>
                  <a:off x="899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Прямая соединительная линия 20"/>
                <p:cNvCxnSpPr/>
                <p:nvPr/>
              </p:nvCxnSpPr>
              <p:spPr>
                <a:xfrm flipH="1">
                  <a:off x="899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Группа 42"/>
              <p:cNvGrpSpPr/>
              <p:nvPr/>
            </p:nvGrpSpPr>
            <p:grpSpPr>
              <a:xfrm>
                <a:off x="1763552" y="2357864"/>
                <a:ext cx="216000" cy="900000"/>
                <a:chOff x="1763552" y="2357864"/>
                <a:chExt cx="216000" cy="900000"/>
              </a:xfrm>
            </p:grpSpPr>
            <p:sp>
              <p:nvSpPr>
                <p:cNvPr id="23" name="Прямоугольник 22"/>
                <p:cNvSpPr/>
                <p:nvPr/>
              </p:nvSpPr>
              <p:spPr>
                <a:xfrm>
                  <a:off x="1763552" y="2357864"/>
                  <a:ext cx="216000" cy="899900"/>
                </a:xfrm>
                <a:prstGeom prst="rect">
                  <a:avLst/>
                </a:prstGeom>
                <a:solidFill>
                  <a:srgbClr val="00B0F0"/>
                </a:solidFill>
                <a:ln w="127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4" name="Прямая соединительная линия 23"/>
                <p:cNvCxnSpPr/>
                <p:nvPr/>
              </p:nvCxnSpPr>
              <p:spPr>
                <a:xfrm>
                  <a:off x="1763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Прямая соединительная линия 24"/>
                <p:cNvCxnSpPr/>
                <p:nvPr/>
              </p:nvCxnSpPr>
              <p:spPr>
                <a:xfrm flipH="1">
                  <a:off x="1763552" y="2357864"/>
                  <a:ext cx="21600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5" name="Группа 54"/>
              <p:cNvGrpSpPr/>
              <p:nvPr/>
            </p:nvGrpSpPr>
            <p:grpSpPr>
              <a:xfrm>
                <a:off x="1169152" y="2492744"/>
                <a:ext cx="576064" cy="576064"/>
                <a:chOff x="1169152" y="2492744"/>
                <a:chExt cx="576064" cy="576064"/>
              </a:xfrm>
            </p:grpSpPr>
            <p:sp>
              <p:nvSpPr>
                <p:cNvPr id="30" name="Пятно 2 29"/>
                <p:cNvSpPr/>
                <p:nvPr/>
              </p:nvSpPr>
              <p:spPr>
                <a:xfrm rot="2700000">
                  <a:off x="1169152" y="2492744"/>
                  <a:ext cx="576064" cy="576064"/>
                </a:xfrm>
                <a:prstGeom prst="irregularSeal2">
                  <a:avLst/>
                </a:prstGeom>
                <a:solidFill>
                  <a:srgbClr val="0000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8" name="Прямая со стрелкой 27"/>
                <p:cNvCxnSpPr/>
                <p:nvPr/>
              </p:nvCxnSpPr>
              <p:spPr>
                <a:xfrm>
                  <a:off x="1295152" y="2762744"/>
                  <a:ext cx="306000" cy="0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stealth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7" name="Прямоугольник 36"/>
              <p:cNvSpPr/>
              <p:nvPr/>
            </p:nvSpPr>
            <p:spPr>
              <a:xfrm>
                <a:off x="1331552" y="1124744"/>
                <a:ext cx="216000" cy="432048"/>
              </a:xfrm>
              <a:prstGeom prst="rect">
                <a:avLst/>
              </a:prstGeom>
              <a:solidFill>
                <a:srgbClr val="DE0000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cxnSp>
          <p:nvCxnSpPr>
            <p:cNvPr id="58" name="Прямая соединительная линия 57"/>
            <p:cNvCxnSpPr/>
            <p:nvPr/>
          </p:nvCxnSpPr>
          <p:spPr>
            <a:xfrm flipH="1">
              <a:off x="827584" y="1340768"/>
              <a:ext cx="57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11560" y="1146230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331640" y="3090446"/>
              <a:ext cx="3600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62" name="Прямая соединительная линия 61"/>
            <p:cNvCxnSpPr/>
            <p:nvPr/>
          </p:nvCxnSpPr>
          <p:spPr>
            <a:xfrm flipV="1">
              <a:off x="1475656" y="2852936"/>
              <a:ext cx="0" cy="2880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flipV="1">
              <a:off x="1561381" y="3212976"/>
              <a:ext cx="274315" cy="5912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 flipH="1" flipV="1">
              <a:off x="1043608" y="3212976"/>
              <a:ext cx="360040" cy="57606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Box 68"/>
            <p:cNvSpPr txBox="1"/>
            <p:nvPr/>
          </p:nvSpPr>
          <p:spPr>
            <a:xfrm>
              <a:off x="1350000" y="3672000"/>
              <a:ext cx="2880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0" name="Прямая соединительная линия 69"/>
            <p:cNvCxnSpPr/>
            <p:nvPr/>
          </p:nvCxnSpPr>
          <p:spPr>
            <a:xfrm>
              <a:off x="1170000" y="1944000"/>
              <a:ext cx="54000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stealth" w="sm" len="med"/>
              <a:tailEnd type="stealth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flipV="1">
              <a:off x="1619672" y="3773832"/>
              <a:ext cx="504056" cy="5912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H="1" flipV="1">
              <a:off x="683568" y="3773831"/>
              <a:ext cx="720080" cy="5912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1368000" y="4212000"/>
              <a:ext cx="2880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Times New Roman" pitchFamily="18" charset="0"/>
                  <a:cs typeface="Times New Roman" pitchFamily="18" charset="0"/>
                </a:rPr>
                <a:t>4</a:t>
              </a:r>
              <a:endParaRPr lang="ru-RU" sz="1600" dirty="0" smtClean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84" name="Группа 183"/>
          <p:cNvGrpSpPr>
            <a:grpSpLocks noChangeAspect="1"/>
          </p:cNvGrpSpPr>
          <p:nvPr/>
        </p:nvGrpSpPr>
        <p:grpSpPr>
          <a:xfrm>
            <a:off x="7380312" y="4140000"/>
            <a:ext cx="932580" cy="1944000"/>
            <a:chOff x="7470427" y="4077072"/>
            <a:chExt cx="810714" cy="1689965"/>
          </a:xfrm>
        </p:grpSpPr>
        <p:cxnSp>
          <p:nvCxnSpPr>
            <p:cNvPr id="172" name="Прямая соединительная линия 171"/>
            <p:cNvCxnSpPr/>
            <p:nvPr/>
          </p:nvCxnSpPr>
          <p:spPr>
            <a:xfrm flipH="1" flipV="1">
              <a:off x="7686450" y="4227837"/>
              <a:ext cx="62591" cy="1064052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3" name="Пятно 2 172"/>
            <p:cNvSpPr/>
            <p:nvPr/>
          </p:nvSpPr>
          <p:spPr>
            <a:xfrm rot="2700000">
              <a:off x="7477029" y="5190973"/>
              <a:ext cx="576064" cy="576064"/>
            </a:xfrm>
            <a:prstGeom prst="irregularSeal2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74" name="Прямая со стрелкой 173"/>
            <p:cNvCxnSpPr/>
            <p:nvPr/>
          </p:nvCxnSpPr>
          <p:spPr>
            <a:xfrm>
              <a:off x="7603029" y="5460973"/>
              <a:ext cx="306000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>
            <a:xfrm>
              <a:off x="7470427" y="4230160"/>
              <a:ext cx="43204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Прямая соединительная линия 175"/>
            <p:cNvCxnSpPr/>
            <p:nvPr/>
          </p:nvCxnSpPr>
          <p:spPr>
            <a:xfrm flipV="1">
              <a:off x="7578451" y="4077072"/>
              <a:ext cx="63624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Прямая соединительная линия 176"/>
            <p:cNvCxnSpPr/>
            <p:nvPr/>
          </p:nvCxnSpPr>
          <p:spPr>
            <a:xfrm flipV="1">
              <a:off x="7686451" y="4077072"/>
              <a:ext cx="63624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Прямая соединительная линия 177"/>
            <p:cNvCxnSpPr/>
            <p:nvPr/>
          </p:nvCxnSpPr>
          <p:spPr>
            <a:xfrm flipV="1">
              <a:off x="7794451" y="4077072"/>
              <a:ext cx="63624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Прямая со стрелкой 178"/>
            <p:cNvCxnSpPr/>
            <p:nvPr/>
          </p:nvCxnSpPr>
          <p:spPr>
            <a:xfrm flipH="1">
              <a:off x="7705077" y="5526304"/>
              <a:ext cx="576064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med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80" name="Object 21"/>
            <p:cNvGraphicFramePr>
              <a:graphicFrameLocks noChangeAspect="1"/>
            </p:cNvGraphicFramePr>
            <p:nvPr/>
          </p:nvGraphicFramePr>
          <p:xfrm>
            <a:off x="8035102" y="5249410"/>
            <a:ext cx="233362" cy="192087"/>
          </p:xfrm>
          <a:graphic>
            <a:graphicData uri="http://schemas.openxmlformats.org/presentationml/2006/ole">
              <p:oleObj spid="_x0000_s25624" name="Equation" r:id="rId18" imgW="164880" imgH="203040" progId="Equation.DSMT4">
                <p:embed/>
              </p:oleObj>
            </a:graphicData>
          </a:graphic>
        </p:graphicFrame>
      </p:grpSp>
      <p:grpSp>
        <p:nvGrpSpPr>
          <p:cNvPr id="185" name="Группа 184"/>
          <p:cNvGrpSpPr>
            <a:grpSpLocks noChangeAspect="1"/>
          </p:cNvGrpSpPr>
          <p:nvPr/>
        </p:nvGrpSpPr>
        <p:grpSpPr>
          <a:xfrm>
            <a:off x="3786179" y="4140000"/>
            <a:ext cx="1009664" cy="1944000"/>
            <a:chOff x="7037695" y="4077072"/>
            <a:chExt cx="877726" cy="1689965"/>
          </a:xfrm>
        </p:grpSpPr>
        <p:cxnSp>
          <p:nvCxnSpPr>
            <p:cNvPr id="186" name="Прямая соединительная линия 185"/>
            <p:cNvCxnSpPr/>
            <p:nvPr/>
          </p:nvCxnSpPr>
          <p:spPr>
            <a:xfrm flipV="1">
              <a:off x="7626933" y="4227837"/>
              <a:ext cx="62591" cy="1064052"/>
            </a:xfrm>
            <a:prstGeom prst="line">
              <a:avLst/>
            </a:prstGeom>
            <a:ln w="2222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Пятно 2 186"/>
            <p:cNvSpPr/>
            <p:nvPr/>
          </p:nvSpPr>
          <p:spPr>
            <a:xfrm rot="2700000">
              <a:off x="7339356" y="5190972"/>
              <a:ext cx="576064" cy="576066"/>
            </a:xfrm>
            <a:prstGeom prst="irregularSeal2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8" name="Прямая со стрелкой 187"/>
            <p:cNvCxnSpPr/>
            <p:nvPr/>
          </p:nvCxnSpPr>
          <p:spPr>
            <a:xfrm>
              <a:off x="7477846" y="5460973"/>
              <a:ext cx="306001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Прямая соединительная линия 188"/>
            <p:cNvCxnSpPr/>
            <p:nvPr/>
          </p:nvCxnSpPr>
          <p:spPr>
            <a:xfrm>
              <a:off x="7470427" y="4230160"/>
              <a:ext cx="43204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Прямая соединительная линия 189"/>
            <p:cNvCxnSpPr/>
            <p:nvPr/>
          </p:nvCxnSpPr>
          <p:spPr>
            <a:xfrm flipV="1">
              <a:off x="7578451" y="4077072"/>
              <a:ext cx="63624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Прямая соединительная линия 190"/>
            <p:cNvCxnSpPr/>
            <p:nvPr/>
          </p:nvCxnSpPr>
          <p:spPr>
            <a:xfrm flipV="1">
              <a:off x="7686451" y="4077072"/>
              <a:ext cx="63624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Прямая соединительная линия 191"/>
            <p:cNvCxnSpPr/>
            <p:nvPr/>
          </p:nvCxnSpPr>
          <p:spPr>
            <a:xfrm flipV="1">
              <a:off x="7794451" y="4077072"/>
              <a:ext cx="63624" cy="1524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Прямая со стрелкой 192"/>
            <p:cNvCxnSpPr/>
            <p:nvPr/>
          </p:nvCxnSpPr>
          <p:spPr>
            <a:xfrm flipH="1">
              <a:off x="7037697" y="5526304"/>
              <a:ext cx="576065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4" name="Object 21"/>
            <p:cNvGraphicFramePr>
              <a:graphicFrameLocks noChangeAspect="1"/>
            </p:cNvGraphicFramePr>
            <p:nvPr/>
          </p:nvGraphicFramePr>
          <p:xfrm>
            <a:off x="7037695" y="5249410"/>
            <a:ext cx="233363" cy="192087"/>
          </p:xfrm>
          <a:graphic>
            <a:graphicData uri="http://schemas.openxmlformats.org/presentationml/2006/ole">
              <p:oleObj spid="_x0000_s25625" name="Equation" r:id="rId19" imgW="164880" imgH="20304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93" name="Picture 1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112" y="3789040"/>
            <a:ext cx="2680688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Ферромагнитный резонанс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395536" y="731634"/>
            <a:ext cx="2232248" cy="2538305"/>
            <a:chOff x="395536" y="731634"/>
            <a:chExt cx="2232248" cy="2538305"/>
          </a:xfrm>
        </p:grpSpPr>
        <p:grpSp>
          <p:nvGrpSpPr>
            <p:cNvPr id="27" name="Группа 26"/>
            <p:cNvGrpSpPr/>
            <p:nvPr/>
          </p:nvGrpSpPr>
          <p:grpSpPr>
            <a:xfrm>
              <a:off x="395536" y="908720"/>
              <a:ext cx="1682042" cy="2361219"/>
              <a:chOff x="369678" y="1124744"/>
              <a:chExt cx="1949238" cy="2736304"/>
            </a:xfrm>
          </p:grpSpPr>
          <p:pic>
            <p:nvPicPr>
              <p:cNvPr id="4" name="Picture 5"/>
              <p:cNvPicPr>
                <a:picLocks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9678" y="1484783"/>
                <a:ext cx="1733749" cy="767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5" name="Прямая со стрелкой 4"/>
              <p:cNvCxnSpPr/>
              <p:nvPr/>
            </p:nvCxnSpPr>
            <p:spPr bwMode="auto">
              <a:xfrm rot="16200000" flipH="1">
                <a:off x="-129960" y="2490613"/>
                <a:ext cx="2732616" cy="878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 bwMode="auto">
              <a:xfrm rot="5400000">
                <a:off x="684993" y="2599244"/>
                <a:ext cx="1806577" cy="71703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 стрелкой 7"/>
              <p:cNvCxnSpPr/>
              <p:nvPr/>
            </p:nvCxnSpPr>
            <p:spPr bwMode="auto">
              <a:xfrm rot="10800000" flipV="1">
                <a:off x="1946797" y="1732265"/>
                <a:ext cx="372119" cy="32220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2" name="Object 6"/>
            <p:cNvGraphicFramePr>
              <a:graphicFrameLocks noChangeAspect="1"/>
            </p:cNvGraphicFramePr>
            <p:nvPr/>
          </p:nvGraphicFramePr>
          <p:xfrm>
            <a:off x="611560" y="731634"/>
            <a:ext cx="432048" cy="414516"/>
          </p:xfrm>
          <a:graphic>
            <a:graphicData uri="http://schemas.openxmlformats.org/presentationml/2006/ole">
              <p:oleObj spid="_x0000_s24582" name="Equation" r:id="rId5" imgW="279360" imgH="266400" progId="Equation.DSMT4">
                <p:embed/>
              </p:oleObj>
            </a:graphicData>
          </a:graphic>
        </p:graphicFrame>
        <p:graphicFrame>
          <p:nvGraphicFramePr>
            <p:cNvPr id="24583" name="Object 7"/>
            <p:cNvGraphicFramePr>
              <a:graphicFrameLocks noChangeAspect="1"/>
            </p:cNvGraphicFramePr>
            <p:nvPr/>
          </p:nvGraphicFramePr>
          <p:xfrm>
            <a:off x="1691680" y="1916832"/>
            <a:ext cx="360040" cy="361475"/>
          </p:xfrm>
          <a:graphic>
            <a:graphicData uri="http://schemas.openxmlformats.org/presentationml/2006/ole">
              <p:oleObj spid="_x0000_s24583" name="Equation" r:id="rId6" imgW="203040" imgH="203040" progId="Equation.DSMT4">
                <p:embed/>
              </p:oleObj>
            </a:graphicData>
          </a:graphic>
        </p:graphicFrame>
        <p:graphicFrame>
          <p:nvGraphicFramePr>
            <p:cNvPr id="24584" name="Object 8"/>
            <p:cNvGraphicFramePr>
              <a:graphicFrameLocks noChangeAspect="1"/>
            </p:cNvGraphicFramePr>
            <p:nvPr/>
          </p:nvGraphicFramePr>
          <p:xfrm>
            <a:off x="2123728" y="1124744"/>
            <a:ext cx="504056" cy="697099"/>
          </p:xfrm>
          <a:graphic>
            <a:graphicData uri="http://schemas.openxmlformats.org/presentationml/2006/ole">
              <p:oleObj spid="_x0000_s24584" name="Equation" r:id="rId7" imgW="304560" imgH="419040" progId="Equation.DSMT4">
                <p:embed/>
              </p:oleObj>
            </a:graphicData>
          </a:graphic>
        </p:graphicFrame>
      </p:grpSp>
      <p:graphicFrame>
        <p:nvGraphicFramePr>
          <p:cNvPr id="17" name="Object 8"/>
          <p:cNvGraphicFramePr>
            <a:graphicFrameLocks noChangeAspect="1"/>
          </p:cNvGraphicFramePr>
          <p:nvPr/>
        </p:nvGraphicFramePr>
        <p:xfrm>
          <a:off x="3436540" y="980728"/>
          <a:ext cx="2287588" cy="825500"/>
        </p:xfrm>
        <a:graphic>
          <a:graphicData uri="http://schemas.openxmlformats.org/presentationml/2006/ole">
            <p:oleObj spid="_x0000_s24585" name="Equation" r:id="rId8" imgW="1168200" imgH="419040" progId="Equation.DSMT4">
              <p:embed/>
            </p:oleObj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2915816" y="2111450"/>
          <a:ext cx="2014538" cy="525462"/>
        </p:xfrm>
        <a:graphic>
          <a:graphicData uri="http://schemas.openxmlformats.org/presentationml/2006/ole">
            <p:oleObj spid="_x0000_s24586" name="Equation" r:id="rId9" imgW="1028520" imgH="266400" progId="Equation.DSMT4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293394" y="2111450"/>
          <a:ext cx="1366838" cy="500063"/>
        </p:xfrm>
        <a:graphic>
          <a:graphicData uri="http://schemas.openxmlformats.org/presentationml/2006/ole">
            <p:oleObj spid="_x0000_s24587" name="Equation" r:id="rId10" imgW="698400" imgH="253800" progId="Equation.DSMT4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6349429" y="1020713"/>
          <a:ext cx="2759075" cy="1400175"/>
        </p:xfrm>
        <a:graphic>
          <a:graphicData uri="http://schemas.openxmlformats.org/presentationml/2006/ole">
            <p:oleObj spid="_x0000_s24588" name="Equation" r:id="rId11" imgW="1409400" imgH="711000" progId="Equation.DSMT4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2843808" y="2950344"/>
          <a:ext cx="2182812" cy="523875"/>
        </p:xfrm>
        <a:graphic>
          <a:graphicData uri="http://schemas.openxmlformats.org/presentationml/2006/ole">
            <p:oleObj spid="_x0000_s24590" name="Equation" r:id="rId12" imgW="1117440" imgH="266400" progId="Equation.DSMT4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5545162" y="2924944"/>
          <a:ext cx="1835150" cy="549275"/>
        </p:xfrm>
        <a:graphic>
          <a:graphicData uri="http://schemas.openxmlformats.org/presentationml/2006/ole">
            <p:oleObj spid="_x0000_s24591" name="Equation" r:id="rId13" imgW="939600" imgH="279360" progId="Equation.DSMT4">
              <p:embed/>
            </p:oleObj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2786508" y="3861048"/>
          <a:ext cx="6249988" cy="473075"/>
        </p:xfrm>
        <a:graphic>
          <a:graphicData uri="http://schemas.openxmlformats.org/presentationml/2006/ole">
            <p:oleObj spid="_x0000_s24592" name="Equation" r:id="rId14" imgW="3200400" imgH="241200" progId="Equation.DSMT4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2808000" y="5013176"/>
            <a:ext cx="3600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внешнее поле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поле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анизотропии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намагниченность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5616624" y="5013176"/>
            <a:ext cx="3527376" cy="1554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частота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тензор размагничивающих</a:t>
            </a:r>
          </a:p>
          <a:p>
            <a:pPr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факторов</a:t>
            </a:r>
          </a:p>
          <a:p>
            <a:pPr>
              <a:spcAft>
                <a:spcPts val="600"/>
              </a:spcAft>
            </a:pP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гиромагнитное отношение</a:t>
            </a:r>
          </a:p>
        </p:txBody>
      </p:sp>
      <p:graphicFrame>
        <p:nvGraphicFramePr>
          <p:cNvPr id="33" name="Object 6"/>
          <p:cNvGraphicFramePr>
            <a:graphicFrameLocks noChangeAspect="1"/>
          </p:cNvGraphicFramePr>
          <p:nvPr/>
        </p:nvGraphicFramePr>
        <p:xfrm>
          <a:off x="2051720" y="6059636"/>
          <a:ext cx="393700" cy="393700"/>
        </p:xfrm>
        <a:graphic>
          <a:graphicData uri="http://schemas.openxmlformats.org/presentationml/2006/ole">
            <p:oleObj spid="_x0000_s24594" name="Equation" r:id="rId15" imgW="253800" imgH="253800" progId="Equation.DSMT4">
              <p:embed/>
            </p:oleObj>
          </a:graphicData>
        </a:graphic>
      </p:graphicFrame>
      <p:cxnSp>
        <p:nvCxnSpPr>
          <p:cNvPr id="34" name="Прямая со стрелкой 33"/>
          <p:cNvCxnSpPr/>
          <p:nvPr/>
        </p:nvCxnSpPr>
        <p:spPr bwMode="auto">
          <a:xfrm flipH="1">
            <a:off x="180272" y="6597352"/>
            <a:ext cx="2015464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Литература: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7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«Магнитные измерения»,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Чечерников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В. И.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«Электрофизические измерения»,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Кудасов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Ю. Б.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«Общий курс физики. Т. 3.»,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Сивухин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Д. В.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alternating-gradient magnetometer (Invited)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Flanders P. J.</a:t>
            </a:r>
          </a:p>
          <a:p>
            <a:pPr marL="514350" indent="-514350">
              <a:buAutoNum type="arabicPeriod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«Физика магнетиков», Боков В. 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План семинара: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78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Измерения напряженности магнитного поля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1.1 Индукционный зонд 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1.2 Ферромагнитный зонд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1.3. Ядерный магнитометр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1.4. Датчик Холла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1.5.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SQUID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Измерения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намагниченности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насыщения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2.1. Крутильный магнетометр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2.2. Вибрационный магнитометр</a:t>
            </a:r>
          </a:p>
          <a:p>
            <a:pPr marL="514350" indent="-51435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2.3. Ферромагнитный резонанс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1124744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Закон Фарадея: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Индукционный зонд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9552" y="4750112"/>
            <a:ext cx="44644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магнитный поток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ЭДС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число витков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площадь витка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индукция магнитного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поля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сопротивление в цепи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259632" y="1700808"/>
          <a:ext cx="1512168" cy="976609"/>
        </p:xfrm>
        <a:graphic>
          <a:graphicData uri="http://schemas.openxmlformats.org/presentationml/2006/ole">
            <p:oleObj spid="_x0000_s1042" name="Equation" r:id="rId3" imgW="609480" imgH="393480" progId="Equation.DSMT4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755576" y="2770882"/>
          <a:ext cx="3151187" cy="946150"/>
        </p:xfrm>
        <a:graphic>
          <a:graphicData uri="http://schemas.openxmlformats.org/presentationml/2006/ole">
            <p:oleObj spid="_x0000_s1043" name="Equation" r:id="rId4" imgW="1269720" imgH="380880" progId="Equation.DSMT4">
              <p:embed/>
            </p:oleObj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1214016" y="3573016"/>
          <a:ext cx="1701800" cy="976312"/>
        </p:xfrm>
        <a:graphic>
          <a:graphicData uri="http://schemas.openxmlformats.org/presentationml/2006/ole">
            <p:oleObj spid="_x0000_s1044" name="Equation" r:id="rId5" imgW="685800" imgH="393480" progId="Equation.DSMT4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292080" y="5271591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Диапазон: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5652120" y="1214422"/>
            <a:ext cx="2540264" cy="1329190"/>
            <a:chOff x="4032000" y="1872000"/>
            <a:chExt cx="2540264" cy="1329190"/>
          </a:xfrm>
        </p:grpSpPr>
        <p:sp>
          <p:nvSpPr>
            <p:cNvPr id="14" name="Овал 13"/>
            <p:cNvSpPr/>
            <p:nvPr/>
          </p:nvSpPr>
          <p:spPr>
            <a:xfrm>
              <a:off x="4212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61752" y="25920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4716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4968000" y="2595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5220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469752" y="2595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724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973752" y="2595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6228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032000" y="2160000"/>
              <a:ext cx="2540264" cy="475200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>
              <a:cxnSpLocks noChangeAspect="1"/>
            </p:cNvCxnSpPr>
            <p:nvPr/>
          </p:nvCxnSpPr>
          <p:spPr>
            <a:xfrm rot="16200000" flipH="1">
              <a:off x="4136691" y="2304000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>
              <a:cxnSpLocks noChangeAspect="1"/>
            </p:cNvCxnSpPr>
            <p:nvPr/>
          </p:nvCxnSpPr>
          <p:spPr>
            <a:xfrm rot="5400000" flipH="1" flipV="1">
              <a:off x="4389752" y="2304000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cxnSpLocks noChangeAspect="1"/>
            </p:cNvCxnSpPr>
            <p:nvPr/>
          </p:nvCxnSpPr>
          <p:spPr>
            <a:xfrm rot="16200000" flipH="1">
              <a:off x="4640691" y="2307309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cxnSpLocks noChangeAspect="1"/>
            </p:cNvCxnSpPr>
            <p:nvPr/>
          </p:nvCxnSpPr>
          <p:spPr>
            <a:xfrm rot="5400000" flipH="1" flipV="1">
              <a:off x="4893752" y="2307309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cxnSpLocks noChangeAspect="1"/>
            </p:cNvCxnSpPr>
            <p:nvPr/>
          </p:nvCxnSpPr>
          <p:spPr>
            <a:xfrm rot="16200000" flipH="1">
              <a:off x="5144691" y="2307309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>
              <a:cxnSpLocks noChangeAspect="1"/>
            </p:cNvCxnSpPr>
            <p:nvPr/>
          </p:nvCxnSpPr>
          <p:spPr>
            <a:xfrm rot="5400000" flipH="1" flipV="1">
              <a:off x="5397752" y="2307309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>
              <a:cxnSpLocks noChangeAspect="1"/>
            </p:cNvCxnSpPr>
            <p:nvPr/>
          </p:nvCxnSpPr>
          <p:spPr>
            <a:xfrm rot="16200000" flipH="1">
              <a:off x="5648691" y="2307309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>
              <a:cxnSpLocks noChangeAspect="1"/>
            </p:cNvCxnSpPr>
            <p:nvPr/>
          </p:nvCxnSpPr>
          <p:spPr>
            <a:xfrm rot="5400000" flipH="1" flipV="1">
              <a:off x="5901752" y="2307309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>
              <a:cxnSpLocks noChangeAspect="1"/>
            </p:cNvCxnSpPr>
            <p:nvPr/>
          </p:nvCxnSpPr>
          <p:spPr>
            <a:xfrm rot="16200000" flipH="1">
              <a:off x="6194111" y="2265889"/>
              <a:ext cx="341166" cy="1293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Дуга 34"/>
            <p:cNvSpPr/>
            <p:nvPr/>
          </p:nvSpPr>
          <p:spPr>
            <a:xfrm>
              <a:off x="4183200" y="2124000"/>
              <a:ext cx="128248" cy="500066"/>
            </a:xfrm>
            <a:prstGeom prst="arc">
              <a:avLst>
                <a:gd name="adj1" fmla="val 5764841"/>
                <a:gd name="adj2" fmla="val 15730516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Дуга 35"/>
            <p:cNvSpPr/>
            <p:nvPr/>
          </p:nvSpPr>
          <p:spPr>
            <a:xfrm>
              <a:off x="6224400" y="2394000"/>
              <a:ext cx="214314" cy="357190"/>
            </a:xfrm>
            <a:prstGeom prst="arc">
              <a:avLst>
                <a:gd name="adj1" fmla="val 19324154"/>
                <a:gd name="adj2" fmla="val 121812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>
              <a:cxnSpLocks noChangeAspect="1"/>
            </p:cNvCxnSpPr>
            <p:nvPr/>
          </p:nvCxnSpPr>
          <p:spPr>
            <a:xfrm rot="16200000" flipH="1">
              <a:off x="5288400" y="2369266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>
              <a:cxnSpLocks noChangeAspect="1"/>
            </p:cNvCxnSpPr>
            <p:nvPr/>
          </p:nvCxnSpPr>
          <p:spPr>
            <a:xfrm rot="16200000" flipH="1">
              <a:off x="5792400" y="23688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 стрелкой 38"/>
            <p:cNvCxnSpPr>
              <a:cxnSpLocks noChangeAspect="1"/>
            </p:cNvCxnSpPr>
            <p:nvPr/>
          </p:nvCxnSpPr>
          <p:spPr>
            <a:xfrm rot="16200000" flipH="1">
              <a:off x="6296400" y="23688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>
              <a:cxnSpLocks noChangeAspect="1"/>
            </p:cNvCxnSpPr>
            <p:nvPr/>
          </p:nvCxnSpPr>
          <p:spPr>
            <a:xfrm rot="16200000" flipH="1">
              <a:off x="4788000" y="23688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40"/>
            <p:cNvCxnSpPr>
              <a:cxnSpLocks noChangeAspect="1"/>
            </p:cNvCxnSpPr>
            <p:nvPr/>
          </p:nvCxnSpPr>
          <p:spPr>
            <a:xfrm rot="16200000" flipH="1">
              <a:off x="4284000" y="23688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/>
            <p:cNvSpPr/>
            <p:nvPr/>
          </p:nvSpPr>
          <p:spPr>
            <a:xfrm>
              <a:off x="5148000" y="2844000"/>
              <a:ext cx="357190" cy="357190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Г</a:t>
              </a:r>
              <a:endPara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3" name="Прямая соединительная линия 42"/>
            <p:cNvCxnSpPr>
              <a:stCxn id="45" idx="2"/>
              <a:endCxn id="42" idx="6"/>
            </p:cNvCxnSpPr>
            <p:nvPr/>
          </p:nvCxnSpPr>
          <p:spPr>
            <a:xfrm rot="10800000" flipV="1">
              <a:off x="5505191" y="3014995"/>
              <a:ext cx="69149" cy="75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>
              <a:stCxn id="42" idx="2"/>
              <a:endCxn id="46" idx="0"/>
            </p:cNvCxnSpPr>
            <p:nvPr/>
          </p:nvCxnSpPr>
          <p:spPr>
            <a:xfrm rot="10800000">
              <a:off x="5080602" y="3015009"/>
              <a:ext cx="67398" cy="75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Дуга 44"/>
            <p:cNvSpPr/>
            <p:nvPr/>
          </p:nvSpPr>
          <p:spPr>
            <a:xfrm>
              <a:off x="4687200" y="1872000"/>
              <a:ext cx="1785950" cy="1143008"/>
            </a:xfrm>
            <a:prstGeom prst="arc">
              <a:avLst>
                <a:gd name="adj1" fmla="val 635832"/>
                <a:gd name="adj2" fmla="val 5435101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Дуга 45"/>
            <p:cNvSpPr/>
            <p:nvPr/>
          </p:nvSpPr>
          <p:spPr>
            <a:xfrm>
              <a:off x="4186800" y="1872000"/>
              <a:ext cx="1785950" cy="1143008"/>
            </a:xfrm>
            <a:prstGeom prst="arc">
              <a:avLst>
                <a:gd name="adj1" fmla="val 5395026"/>
                <a:gd name="adj2" fmla="val 10134036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5652120" y="3501008"/>
            <a:ext cx="2540264" cy="969410"/>
            <a:chOff x="4032000" y="2102400"/>
            <a:chExt cx="2540264" cy="969410"/>
          </a:xfrm>
        </p:grpSpPr>
        <p:sp>
          <p:nvSpPr>
            <p:cNvPr id="48" name="Овал 47"/>
            <p:cNvSpPr/>
            <p:nvPr/>
          </p:nvSpPr>
          <p:spPr>
            <a:xfrm rot="10800000">
              <a:off x="5187600" y="2232000"/>
              <a:ext cx="622800" cy="5715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Овал 48"/>
            <p:cNvSpPr/>
            <p:nvPr/>
          </p:nvSpPr>
          <p:spPr>
            <a:xfrm rot="10800000">
              <a:off x="6221150" y="25881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Овал 49"/>
            <p:cNvSpPr/>
            <p:nvPr/>
          </p:nvSpPr>
          <p:spPr>
            <a:xfrm rot="10800000">
              <a:off x="5971398" y="2127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Овал 50"/>
            <p:cNvSpPr/>
            <p:nvPr/>
          </p:nvSpPr>
          <p:spPr>
            <a:xfrm rot="10800000">
              <a:off x="4963398" y="21240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Овал 51"/>
            <p:cNvSpPr/>
            <p:nvPr/>
          </p:nvSpPr>
          <p:spPr>
            <a:xfrm rot="10800000">
              <a:off x="4709150" y="25881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Овал 52"/>
            <p:cNvSpPr/>
            <p:nvPr/>
          </p:nvSpPr>
          <p:spPr>
            <a:xfrm rot="10800000">
              <a:off x="4459398" y="21240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 rot="10800000">
              <a:off x="4205150" y="25881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4212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4461752" y="25920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7" name="Овал 56"/>
            <p:cNvSpPr/>
            <p:nvPr/>
          </p:nvSpPr>
          <p:spPr>
            <a:xfrm>
              <a:off x="4716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Овал 57"/>
            <p:cNvSpPr/>
            <p:nvPr/>
          </p:nvSpPr>
          <p:spPr>
            <a:xfrm>
              <a:off x="4968000" y="2595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5220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5469752" y="2595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5724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5973752" y="2595309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3" name="Овал 62"/>
            <p:cNvSpPr/>
            <p:nvPr/>
          </p:nvSpPr>
          <p:spPr>
            <a:xfrm>
              <a:off x="6228000" y="2131200"/>
              <a:ext cx="71438" cy="7143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4032000" y="2160000"/>
              <a:ext cx="2540264" cy="475200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5" name="Прямая соединительная линия 64"/>
            <p:cNvCxnSpPr>
              <a:cxnSpLocks noChangeAspect="1"/>
            </p:cNvCxnSpPr>
            <p:nvPr/>
          </p:nvCxnSpPr>
          <p:spPr>
            <a:xfrm rot="16200000" flipH="1">
              <a:off x="4136691" y="2304000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cxnSpLocks noChangeAspect="1"/>
            </p:cNvCxnSpPr>
            <p:nvPr/>
          </p:nvCxnSpPr>
          <p:spPr>
            <a:xfrm rot="5400000" flipH="1" flipV="1">
              <a:off x="4389752" y="2304000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cxnSpLocks noChangeAspect="1"/>
            </p:cNvCxnSpPr>
            <p:nvPr/>
          </p:nvCxnSpPr>
          <p:spPr>
            <a:xfrm rot="16200000" flipH="1">
              <a:off x="4640691" y="2307309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cxnSpLocks noChangeAspect="1"/>
            </p:cNvCxnSpPr>
            <p:nvPr/>
          </p:nvCxnSpPr>
          <p:spPr>
            <a:xfrm rot="5400000" flipH="1" flipV="1">
              <a:off x="4893752" y="2307309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>
              <a:cxnSpLocks noChangeAspect="1"/>
            </p:cNvCxnSpPr>
            <p:nvPr/>
          </p:nvCxnSpPr>
          <p:spPr>
            <a:xfrm rot="16200000" flipH="1">
              <a:off x="5144691" y="2307309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cxnSpLocks noChangeAspect="1"/>
            </p:cNvCxnSpPr>
            <p:nvPr/>
          </p:nvCxnSpPr>
          <p:spPr>
            <a:xfrm rot="5400000" flipH="1" flipV="1">
              <a:off x="5397752" y="2307309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cxnSpLocks noChangeAspect="1"/>
            </p:cNvCxnSpPr>
            <p:nvPr/>
          </p:nvCxnSpPr>
          <p:spPr>
            <a:xfrm rot="16200000" flipH="1">
              <a:off x="5648691" y="2307309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cxnSpLocks noChangeAspect="1"/>
            </p:cNvCxnSpPr>
            <p:nvPr/>
          </p:nvCxnSpPr>
          <p:spPr>
            <a:xfrm rot="5400000" flipH="1" flipV="1">
              <a:off x="5901752" y="2307309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 стрелкой 72"/>
            <p:cNvCxnSpPr>
              <a:cxnSpLocks noChangeAspect="1"/>
            </p:cNvCxnSpPr>
            <p:nvPr/>
          </p:nvCxnSpPr>
          <p:spPr>
            <a:xfrm rot="16200000" flipH="1">
              <a:off x="5796000" y="23760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 стрелкой 73"/>
            <p:cNvCxnSpPr>
              <a:cxnSpLocks noChangeAspect="1"/>
            </p:cNvCxnSpPr>
            <p:nvPr/>
          </p:nvCxnSpPr>
          <p:spPr>
            <a:xfrm rot="16200000" flipH="1">
              <a:off x="5306400" y="24120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Овал 74"/>
            <p:cNvSpPr/>
            <p:nvPr/>
          </p:nvSpPr>
          <p:spPr>
            <a:xfrm>
              <a:off x="5328000" y="2714620"/>
              <a:ext cx="357190" cy="357190"/>
            </a:xfrm>
            <a:prstGeom prst="ellipse">
              <a:avLst/>
            </a:prstGeom>
            <a:solidFill>
              <a:schemeClr val="bg1"/>
            </a:solidFill>
            <a:ln w="158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Г</a:t>
              </a:r>
              <a:endPara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6" name="Прямая соединительная линия 75"/>
            <p:cNvCxnSpPr>
              <a:cxnSpLocks noChangeAspect="1"/>
            </p:cNvCxnSpPr>
            <p:nvPr/>
          </p:nvCxnSpPr>
          <p:spPr>
            <a:xfrm rot="5400000" flipH="1">
              <a:off x="5893279" y="2306747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>
              <a:cxnSpLocks noChangeAspect="1"/>
            </p:cNvCxnSpPr>
            <p:nvPr/>
          </p:nvCxnSpPr>
          <p:spPr>
            <a:xfrm rot="16200000" flipH="1" flipV="1">
              <a:off x="5642336" y="2306747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>
              <a:cxnSpLocks noChangeAspect="1"/>
            </p:cNvCxnSpPr>
            <p:nvPr/>
          </p:nvCxnSpPr>
          <p:spPr>
            <a:xfrm rot="5400000" flipH="1">
              <a:off x="4885279" y="2303438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>
              <a:cxnSpLocks noChangeAspect="1"/>
            </p:cNvCxnSpPr>
            <p:nvPr/>
          </p:nvCxnSpPr>
          <p:spPr>
            <a:xfrm rot="16200000" flipH="1" flipV="1">
              <a:off x="4634336" y="2303438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>
              <a:cxnSpLocks noChangeAspect="1"/>
            </p:cNvCxnSpPr>
            <p:nvPr/>
          </p:nvCxnSpPr>
          <p:spPr>
            <a:xfrm rot="5400000" flipH="1">
              <a:off x="4381279" y="2303438"/>
              <a:ext cx="474618" cy="18000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>
              <a:cxnSpLocks noChangeAspect="1"/>
            </p:cNvCxnSpPr>
            <p:nvPr/>
          </p:nvCxnSpPr>
          <p:spPr>
            <a:xfrm rot="16200000" flipH="1" flipV="1">
              <a:off x="4130336" y="2303438"/>
              <a:ext cx="472500" cy="180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Дуга 81"/>
            <p:cNvSpPr/>
            <p:nvPr/>
          </p:nvSpPr>
          <p:spPr>
            <a:xfrm>
              <a:off x="4176000" y="2124000"/>
              <a:ext cx="142876" cy="571504"/>
            </a:xfrm>
            <a:prstGeom prst="arc">
              <a:avLst>
                <a:gd name="adj1" fmla="val 6036403"/>
                <a:gd name="adj2" fmla="val 15786559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Дуга 82"/>
            <p:cNvSpPr/>
            <p:nvPr/>
          </p:nvSpPr>
          <p:spPr>
            <a:xfrm rot="10800000">
              <a:off x="6184800" y="2102400"/>
              <a:ext cx="142876" cy="571504"/>
            </a:xfrm>
            <a:prstGeom prst="arc">
              <a:avLst>
                <a:gd name="adj1" fmla="val 6036403"/>
                <a:gd name="adj2" fmla="val 15786559"/>
              </a:avLst>
            </a:prstGeom>
            <a:ln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Дуга 83"/>
            <p:cNvSpPr/>
            <p:nvPr/>
          </p:nvSpPr>
          <p:spPr>
            <a:xfrm rot="10800000">
              <a:off x="6184800" y="2102400"/>
              <a:ext cx="142876" cy="571504"/>
            </a:xfrm>
            <a:prstGeom prst="arc">
              <a:avLst>
                <a:gd name="adj1" fmla="val 7198856"/>
                <a:gd name="adj2" fmla="val 13666413"/>
              </a:avLst>
            </a:prstGeom>
            <a:ln>
              <a:solidFill>
                <a:schemeClr val="tx1"/>
              </a:solidFill>
              <a:prstDash val="solid"/>
              <a:tailEnd type="arrow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5" name="Прямая со стрелкой 84"/>
            <p:cNvCxnSpPr>
              <a:cxnSpLocks noChangeAspect="1"/>
            </p:cNvCxnSpPr>
            <p:nvPr/>
          </p:nvCxnSpPr>
          <p:spPr>
            <a:xfrm rot="18720000" flipH="1">
              <a:off x="5835600" y="2232000"/>
              <a:ext cx="190080" cy="7200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Группа 148"/>
            <p:cNvGrpSpPr/>
            <p:nvPr/>
          </p:nvGrpSpPr>
          <p:grpSpPr>
            <a:xfrm>
              <a:off x="4343040" y="2165760"/>
              <a:ext cx="111600" cy="337680"/>
              <a:chOff x="4343040" y="2165760"/>
              <a:chExt cx="111600" cy="337680"/>
            </a:xfrm>
          </p:grpSpPr>
          <p:cxnSp>
            <p:nvCxnSpPr>
              <p:cNvPr id="90" name="Прямая со стрелкой 89"/>
              <p:cNvCxnSpPr>
                <a:cxnSpLocks noChangeAspect="1"/>
              </p:cNvCxnSpPr>
              <p:nvPr/>
            </p:nvCxnSpPr>
            <p:spPr>
              <a:xfrm rot="16200000" flipH="1">
                <a:off x="4284000" y="2372400"/>
                <a:ext cx="190080" cy="72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Прямая со стрелкой 90"/>
              <p:cNvCxnSpPr>
                <a:cxnSpLocks noChangeAspect="1"/>
              </p:cNvCxnSpPr>
              <p:nvPr/>
            </p:nvCxnSpPr>
            <p:spPr>
              <a:xfrm rot="18720000" flipH="1">
                <a:off x="4323600" y="2224800"/>
                <a:ext cx="190080" cy="72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Группа 147"/>
            <p:cNvGrpSpPr/>
            <p:nvPr/>
          </p:nvGrpSpPr>
          <p:grpSpPr>
            <a:xfrm>
              <a:off x="4845600" y="2167200"/>
              <a:ext cx="111600" cy="337680"/>
              <a:chOff x="4691804" y="2214232"/>
              <a:chExt cx="111600" cy="337680"/>
            </a:xfrm>
          </p:grpSpPr>
          <p:cxnSp>
            <p:nvCxnSpPr>
              <p:cNvPr id="88" name="Прямая со стрелкой 87"/>
              <p:cNvCxnSpPr>
                <a:cxnSpLocks noChangeAspect="1"/>
              </p:cNvCxnSpPr>
              <p:nvPr/>
            </p:nvCxnSpPr>
            <p:spPr>
              <a:xfrm rot="16200000" flipH="1">
                <a:off x="4632764" y="2420872"/>
                <a:ext cx="190080" cy="72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Прямая со стрелкой 88"/>
              <p:cNvCxnSpPr>
                <a:cxnSpLocks noChangeAspect="1"/>
              </p:cNvCxnSpPr>
              <p:nvPr/>
            </p:nvCxnSpPr>
            <p:spPr>
              <a:xfrm rot="18720000" flipH="1">
                <a:off x="4672364" y="2273272"/>
                <a:ext cx="190080" cy="720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92" name="Object 7"/>
          <p:cNvGraphicFramePr>
            <a:graphicFrameLocks noChangeAspect="1"/>
          </p:cNvGraphicFramePr>
          <p:nvPr/>
        </p:nvGraphicFramePr>
        <p:xfrm>
          <a:off x="4872410" y="2348880"/>
          <a:ext cx="347662" cy="465137"/>
        </p:xfrm>
        <a:graphic>
          <a:graphicData uri="http://schemas.openxmlformats.org/presentationml/2006/ole">
            <p:oleObj spid="_x0000_s1045" name="Equation" r:id="rId6" imgW="152280" imgH="203040" progId="Equation.DSMT4">
              <p:embed/>
            </p:oleObj>
          </a:graphicData>
        </a:graphic>
      </p:graphicFrame>
      <p:cxnSp>
        <p:nvCxnSpPr>
          <p:cNvPr id="93" name="Прямая со стрелкой 92"/>
          <p:cNvCxnSpPr/>
          <p:nvPr/>
        </p:nvCxnSpPr>
        <p:spPr>
          <a:xfrm>
            <a:off x="5004048" y="3019372"/>
            <a:ext cx="3528392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Ферромагнитный зонд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280181" y="3851119"/>
          <a:ext cx="2615086" cy="552074"/>
        </p:xfrm>
        <a:graphic>
          <a:graphicData uri="http://schemas.openxmlformats.org/presentationml/2006/ole">
            <p:oleObj spid="_x0000_s19457" name="Equation" r:id="rId3" imgW="1143000" imgH="241200" progId="Equation.DSMT4">
              <p:embed/>
            </p:oleObj>
          </a:graphicData>
        </a:graphic>
      </p:graphicFrame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14283" y="4469090"/>
          <a:ext cx="4678695" cy="552072"/>
        </p:xfrm>
        <a:graphic>
          <a:graphicData uri="http://schemas.openxmlformats.org/presentationml/2006/ole">
            <p:oleObj spid="_x0000_s19458" name="Equation" r:id="rId4" imgW="2044440" imgH="241200" progId="Equation.DSMT4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14283" y="5128066"/>
          <a:ext cx="4502968" cy="552072"/>
        </p:xfrm>
        <a:graphic>
          <a:graphicData uri="http://schemas.openxmlformats.org/presentationml/2006/ole">
            <p:oleObj spid="_x0000_s19459" name="Equation" r:id="rId5" imgW="1968480" imgH="241200" progId="Equation.DSMT4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214282" y="5743116"/>
          <a:ext cx="5286412" cy="900594"/>
        </p:xfrm>
        <a:graphic>
          <a:graphicData uri="http://schemas.openxmlformats.org/presentationml/2006/ole">
            <p:oleObj spid="_x0000_s19460" name="Equation" r:id="rId6" imgW="2311200" imgH="393480" progId="Equation.DSMT4">
              <p:embed/>
            </p:oleObj>
          </a:graphicData>
        </a:graphic>
      </p:graphicFrame>
      <p:grpSp>
        <p:nvGrpSpPr>
          <p:cNvPr id="32" name="Группа 31"/>
          <p:cNvGrpSpPr/>
          <p:nvPr/>
        </p:nvGrpSpPr>
        <p:grpSpPr>
          <a:xfrm>
            <a:off x="611560" y="1142984"/>
            <a:ext cx="3571900" cy="2286016"/>
            <a:chOff x="785786" y="1142984"/>
            <a:chExt cx="3571900" cy="2286016"/>
          </a:xfrm>
        </p:grpSpPr>
        <p:cxnSp>
          <p:nvCxnSpPr>
            <p:cNvPr id="25" name="Прямая со стрелкой 24"/>
            <p:cNvCxnSpPr/>
            <p:nvPr/>
          </p:nvCxnSpPr>
          <p:spPr>
            <a:xfrm>
              <a:off x="1142976" y="2998782"/>
              <a:ext cx="2789591" cy="159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rot="16200000" flipV="1">
              <a:off x="536262" y="2249763"/>
              <a:ext cx="1785951" cy="1018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3857620" y="2905780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latin typeface="Times New Roman" pitchFamily="18" charset="0"/>
                  <a:cs typeface="Times New Roman" pitchFamily="18" charset="0"/>
                </a:rPr>
                <a:t>H</a:t>
              </a:r>
              <a:endParaRPr lang="ru-RU" sz="28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85786" y="1142984"/>
              <a:ext cx="5000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28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 rot="5400000" flipH="1" flipV="1">
              <a:off x="1321571" y="2536025"/>
              <a:ext cx="571504" cy="357190"/>
            </a:xfrm>
            <a:prstGeom prst="line">
              <a:avLst/>
            </a:pr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Полилиния 40"/>
            <p:cNvSpPr/>
            <p:nvPr/>
          </p:nvSpPr>
          <p:spPr>
            <a:xfrm>
              <a:off x="1782000" y="1838055"/>
              <a:ext cx="1326097" cy="597321"/>
            </a:xfrm>
            <a:custGeom>
              <a:avLst/>
              <a:gdLst>
                <a:gd name="connsiteX0" fmla="*/ 0 w 1326097"/>
                <a:gd name="connsiteY0" fmla="*/ 597321 h 597321"/>
                <a:gd name="connsiteX1" fmla="*/ 99674 w 1326097"/>
                <a:gd name="connsiteY1" fmla="*/ 449977 h 597321"/>
                <a:gd name="connsiteX2" fmla="*/ 225350 w 1326097"/>
                <a:gd name="connsiteY2" fmla="*/ 328635 h 597321"/>
                <a:gd name="connsiteX3" fmla="*/ 364027 w 1326097"/>
                <a:gd name="connsiteY3" fmla="*/ 224628 h 597321"/>
                <a:gd name="connsiteX4" fmla="*/ 567708 w 1326097"/>
                <a:gd name="connsiteY4" fmla="*/ 133621 h 597321"/>
                <a:gd name="connsiteX5" fmla="*/ 914400 w 1326097"/>
                <a:gd name="connsiteY5" fmla="*/ 55615 h 597321"/>
                <a:gd name="connsiteX6" fmla="*/ 1326097 w 1326097"/>
                <a:gd name="connsiteY6" fmla="*/ 7945 h 59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6097" h="597321">
                  <a:moveTo>
                    <a:pt x="0" y="597321"/>
                  </a:moveTo>
                  <a:cubicBezTo>
                    <a:pt x="31058" y="546039"/>
                    <a:pt x="62116" y="494758"/>
                    <a:pt x="99674" y="449977"/>
                  </a:cubicBezTo>
                  <a:cubicBezTo>
                    <a:pt x="137232" y="405196"/>
                    <a:pt x="181291" y="366193"/>
                    <a:pt x="225350" y="328635"/>
                  </a:cubicBezTo>
                  <a:cubicBezTo>
                    <a:pt x="269409" y="291077"/>
                    <a:pt x="306967" y="257130"/>
                    <a:pt x="364027" y="224628"/>
                  </a:cubicBezTo>
                  <a:cubicBezTo>
                    <a:pt x="421087" y="192126"/>
                    <a:pt x="475979" y="161790"/>
                    <a:pt x="567708" y="133621"/>
                  </a:cubicBezTo>
                  <a:cubicBezTo>
                    <a:pt x="659437" y="105452"/>
                    <a:pt x="788002" y="76561"/>
                    <a:pt x="914400" y="55615"/>
                  </a:cubicBezTo>
                  <a:cubicBezTo>
                    <a:pt x="1040798" y="34669"/>
                    <a:pt x="1236535" y="0"/>
                    <a:pt x="1326097" y="7945"/>
                  </a:cubicBezTo>
                </a:path>
              </a:pathLst>
            </a:custGeom>
            <a:ln w="158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4" name="Прямая соединительная линия 43"/>
            <p:cNvCxnSpPr/>
            <p:nvPr/>
          </p:nvCxnSpPr>
          <p:spPr>
            <a:xfrm>
              <a:off x="2143057" y="2062683"/>
              <a:ext cx="51" cy="9376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flipH="1">
              <a:off x="1428728" y="2062683"/>
              <a:ext cx="71432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6145346" y="4030032"/>
            <a:ext cx="31071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намагниченность</a:t>
            </a:r>
          </a:p>
          <a:p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ω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частота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время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000" i="1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ЭДС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внешнее поле</a:t>
            </a:r>
          </a:p>
        </p:txBody>
      </p:sp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6429388" y="5931049"/>
          <a:ext cx="1220787" cy="522287"/>
        </p:xfrm>
        <a:graphic>
          <a:graphicData uri="http://schemas.openxmlformats.org/presentationml/2006/ole">
            <p:oleObj spid="_x0000_s19462" name="Equation" r:id="rId7" imgW="533160" imgH="228600" progId="Equation.DSMT4">
              <p:embed/>
            </p:oleObj>
          </a:graphicData>
        </a:graphic>
      </p:graphicFrame>
      <p:grpSp>
        <p:nvGrpSpPr>
          <p:cNvPr id="31" name="Группа 30"/>
          <p:cNvGrpSpPr/>
          <p:nvPr/>
        </p:nvGrpSpPr>
        <p:grpSpPr>
          <a:xfrm>
            <a:off x="5220072" y="1044000"/>
            <a:ext cx="3672000" cy="2385000"/>
            <a:chOff x="5472000" y="1044000"/>
            <a:chExt cx="3672000" cy="2385000"/>
          </a:xfrm>
        </p:grpSpPr>
        <p:grpSp>
          <p:nvGrpSpPr>
            <p:cNvPr id="51" name="Группа 50"/>
            <p:cNvGrpSpPr/>
            <p:nvPr/>
          </p:nvGrpSpPr>
          <p:grpSpPr>
            <a:xfrm>
              <a:off x="5472000" y="1044000"/>
              <a:ext cx="2936521" cy="2385000"/>
              <a:chOff x="5607313" y="901124"/>
              <a:chExt cx="2936521" cy="2385000"/>
            </a:xfrm>
          </p:grpSpPr>
          <p:pic>
            <p:nvPicPr>
              <p:cNvPr id="16386" name="Picture 2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5607313" y="901124"/>
                <a:ext cx="2936521" cy="2304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9" name="Равнобедренный треугольник 28"/>
              <p:cNvSpPr/>
              <p:nvPr/>
            </p:nvSpPr>
            <p:spPr>
              <a:xfrm rot="16200000">
                <a:off x="6786161" y="1650197"/>
                <a:ext cx="2357454" cy="914400"/>
              </a:xfrm>
              <a:prstGeom prst="triangl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aphicFrame>
          <p:nvGraphicFramePr>
            <p:cNvPr id="19463" name="Object 7"/>
            <p:cNvGraphicFramePr>
              <a:graphicFrameLocks noChangeAspect="1"/>
            </p:cNvGraphicFramePr>
            <p:nvPr/>
          </p:nvGraphicFramePr>
          <p:xfrm>
            <a:off x="8650288" y="2757488"/>
            <a:ext cx="493712" cy="581025"/>
          </p:xfrm>
          <a:graphic>
            <a:graphicData uri="http://schemas.openxmlformats.org/presentationml/2006/ole">
              <p:oleObj spid="_x0000_s19463" name="Equation" r:id="rId9" imgW="215640" imgH="253800" progId="Equation.DSMT4">
                <p:embed/>
              </p:oleObj>
            </a:graphicData>
          </a:graphic>
        </p:graphicFrame>
        <p:cxnSp>
          <p:nvCxnSpPr>
            <p:cNvPr id="53" name="Прямая со стрелкой 52"/>
            <p:cNvCxnSpPr/>
            <p:nvPr/>
          </p:nvCxnSpPr>
          <p:spPr>
            <a:xfrm>
              <a:off x="7286644" y="3355972"/>
              <a:ext cx="1500198" cy="159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 стрелкой 53"/>
            <p:cNvCxnSpPr/>
            <p:nvPr/>
          </p:nvCxnSpPr>
          <p:spPr>
            <a:xfrm>
              <a:off x="7643834" y="1855774"/>
              <a:ext cx="684000" cy="159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 стрелкой 54"/>
            <p:cNvCxnSpPr/>
            <p:nvPr/>
          </p:nvCxnSpPr>
          <p:spPr>
            <a:xfrm>
              <a:off x="7643834" y="2643182"/>
              <a:ext cx="684000" cy="159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dash"/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464" name="Object 8"/>
            <p:cNvGraphicFramePr>
              <a:graphicFrameLocks noChangeAspect="1"/>
            </p:cNvGraphicFramePr>
            <p:nvPr/>
          </p:nvGraphicFramePr>
          <p:xfrm>
            <a:off x="8224865" y="1276339"/>
            <a:ext cx="347663" cy="581025"/>
          </p:xfrm>
          <a:graphic>
            <a:graphicData uri="http://schemas.openxmlformats.org/presentationml/2006/ole">
              <p:oleObj spid="_x0000_s19464" name="Equation" r:id="rId10" imgW="152280" imgH="253800" progId="Equation.DSMT4">
                <p:embed/>
              </p:oleObj>
            </a:graphicData>
          </a:graphic>
        </p:graphicFrame>
        <p:graphicFrame>
          <p:nvGraphicFramePr>
            <p:cNvPr id="19465" name="Object 9"/>
            <p:cNvGraphicFramePr>
              <a:graphicFrameLocks noChangeAspect="1"/>
            </p:cNvGraphicFramePr>
            <p:nvPr/>
          </p:nvGraphicFramePr>
          <p:xfrm>
            <a:off x="7486650" y="2633663"/>
            <a:ext cx="376238" cy="581025"/>
          </p:xfrm>
          <a:graphic>
            <a:graphicData uri="http://schemas.openxmlformats.org/presentationml/2006/ole">
              <p:oleObj spid="_x0000_s19465" name="Equation" r:id="rId11" imgW="164880" imgH="25380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Ферромагнитный зонд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5546482" y="564357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Диапазон: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-9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Феррозондовый магнитометр МФ-24ФМ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57915" y="1500174"/>
            <a:ext cx="2543175" cy="3143250"/>
          </a:xfrm>
          <a:prstGeom prst="rect">
            <a:avLst/>
          </a:prstGeom>
          <a:noFill/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60000">
            <a:off x="781200" y="1098000"/>
            <a:ext cx="3940790" cy="238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3635896" y="2276872"/>
            <a:ext cx="360040" cy="0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808000" y="1422000"/>
            <a:ext cx="504056" cy="504056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2843808" y="2564904"/>
            <a:ext cx="576064" cy="576064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1691680" y="1412776"/>
            <a:ext cx="576064" cy="648072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180000">
            <a:off x="1691680" y="2564904"/>
            <a:ext cx="648072" cy="576064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21480000">
            <a:off x="899439" y="2322000"/>
            <a:ext cx="504056" cy="0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15616" y="3645024"/>
            <a:ext cx="2880320" cy="2835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3" name="Object 7"/>
          <p:cNvGraphicFramePr>
            <a:graphicFrameLocks noChangeAspect="1"/>
          </p:cNvGraphicFramePr>
          <p:nvPr/>
        </p:nvGraphicFramePr>
        <p:xfrm>
          <a:off x="395536" y="6093296"/>
          <a:ext cx="493712" cy="581025"/>
        </p:xfrm>
        <a:graphic>
          <a:graphicData uri="http://schemas.openxmlformats.org/presentationml/2006/ole">
            <p:oleObj spid="_x0000_s21508" name="Equation" r:id="rId7" imgW="215640" imgH="253800" progId="Equation.DSMT4">
              <p:embed/>
            </p:oleObj>
          </a:graphicData>
        </a:graphic>
      </p:graphicFrame>
      <p:cxnSp>
        <p:nvCxnSpPr>
          <p:cNvPr id="44" name="Прямая со стрелкой 43"/>
          <p:cNvCxnSpPr/>
          <p:nvPr/>
        </p:nvCxnSpPr>
        <p:spPr>
          <a:xfrm>
            <a:off x="755576" y="6691780"/>
            <a:ext cx="3528392" cy="0"/>
          </a:xfrm>
          <a:prstGeom prst="straightConnector1">
            <a:avLst/>
          </a:prstGeom>
          <a:ln w="28575">
            <a:solidFill>
              <a:schemeClr val="tx1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1619672" y="5517232"/>
            <a:ext cx="576064" cy="576064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2987824" y="4077072"/>
            <a:ext cx="576064" cy="576064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80000">
            <a:off x="1706311" y="4237652"/>
            <a:ext cx="648072" cy="576064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180000">
            <a:off x="2829177" y="5356652"/>
            <a:ext cx="648072" cy="576064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none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051720" y="6237056"/>
            <a:ext cx="1008112" cy="0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2051720" y="3933056"/>
            <a:ext cx="1008112" cy="0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3707904" y="4509120"/>
            <a:ext cx="0" cy="1080120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1458000" y="4509120"/>
            <a:ext cx="0" cy="1080120"/>
          </a:xfrm>
          <a:prstGeom prst="line">
            <a:avLst/>
          </a:prstGeom>
          <a:ln w="15875">
            <a:solidFill>
              <a:srgbClr val="FF0000"/>
            </a:solidFill>
            <a:prstDash val="dash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2204120" y="3861048"/>
            <a:ext cx="1008112" cy="0"/>
          </a:xfrm>
          <a:prstGeom prst="line">
            <a:avLst/>
          </a:prstGeom>
          <a:ln w="15875">
            <a:solidFill>
              <a:schemeClr val="tx1"/>
            </a:solidFill>
            <a:prstDash val="solid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195736" y="6165304"/>
            <a:ext cx="1008112" cy="0"/>
          </a:xfrm>
          <a:prstGeom prst="line">
            <a:avLst/>
          </a:prstGeom>
          <a:ln w="15875">
            <a:solidFill>
              <a:schemeClr val="tx1"/>
            </a:solidFill>
            <a:prstDash val="solid"/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Дуга 61"/>
          <p:cNvSpPr/>
          <p:nvPr/>
        </p:nvSpPr>
        <p:spPr>
          <a:xfrm>
            <a:off x="395536" y="980728"/>
            <a:ext cx="4608512" cy="1728192"/>
          </a:xfrm>
          <a:prstGeom prst="arc">
            <a:avLst>
              <a:gd name="adj1" fmla="val 9867513"/>
              <a:gd name="adj2" fmla="val 864772"/>
            </a:avLst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4499992" y="177281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55576" y="177281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Ядерный магнитометр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904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1" name="Группа 110"/>
          <p:cNvGrpSpPr/>
          <p:nvPr/>
        </p:nvGrpSpPr>
        <p:grpSpPr>
          <a:xfrm>
            <a:off x="5652121" y="1197000"/>
            <a:ext cx="2944192" cy="1800199"/>
            <a:chOff x="5793457" y="1484784"/>
            <a:chExt cx="2237488" cy="1368092"/>
          </a:xfrm>
        </p:grpSpPr>
        <p:cxnSp>
          <p:nvCxnSpPr>
            <p:cNvPr id="47" name="Прямая соединительная линия 46"/>
            <p:cNvCxnSpPr/>
            <p:nvPr/>
          </p:nvCxnSpPr>
          <p:spPr>
            <a:xfrm>
              <a:off x="5793457" y="1916832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flipV="1">
              <a:off x="6657553" y="1484784"/>
              <a:ext cx="432048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 flipV="1">
              <a:off x="6657553" y="1916832"/>
              <a:ext cx="432048" cy="4320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7089601" y="1484784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7089601" y="2348880"/>
              <a:ext cx="86409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7414" name="Object 6"/>
            <p:cNvGraphicFramePr>
              <a:graphicFrameLocks noChangeAspect="1"/>
            </p:cNvGraphicFramePr>
            <p:nvPr/>
          </p:nvGraphicFramePr>
          <p:xfrm>
            <a:off x="7164716" y="2420968"/>
            <a:ext cx="866229" cy="431908"/>
          </p:xfrm>
          <a:graphic>
            <a:graphicData uri="http://schemas.openxmlformats.org/presentationml/2006/ole">
              <p:oleObj spid="_x0000_s17414" name="Equation" r:id="rId3" imgW="507960" imgH="253800" progId="Equation.DSMT4">
                <p:embed/>
              </p:oleObj>
            </a:graphicData>
          </a:graphic>
        </p:graphicFrame>
        <p:graphicFrame>
          <p:nvGraphicFramePr>
            <p:cNvPr id="17415" name="Object 7"/>
            <p:cNvGraphicFramePr>
              <a:graphicFrameLocks noChangeAspect="1"/>
            </p:cNvGraphicFramePr>
            <p:nvPr/>
          </p:nvGraphicFramePr>
          <p:xfrm>
            <a:off x="5891914" y="2061447"/>
            <a:ext cx="693708" cy="367967"/>
          </p:xfrm>
          <a:graphic>
            <a:graphicData uri="http://schemas.openxmlformats.org/presentationml/2006/ole">
              <p:oleObj spid="_x0000_s17415" name="Equation" r:id="rId4" imgW="406080" imgH="215640" progId="Equation.DSMT4">
                <p:embed/>
              </p:oleObj>
            </a:graphicData>
          </a:graphic>
        </p:graphicFrame>
        <p:graphicFrame>
          <p:nvGraphicFramePr>
            <p:cNvPr id="17419" name="Object 11"/>
            <p:cNvGraphicFramePr>
              <a:graphicFrameLocks noChangeAspect="1"/>
            </p:cNvGraphicFramePr>
            <p:nvPr/>
          </p:nvGraphicFramePr>
          <p:xfrm>
            <a:off x="7473206" y="1765300"/>
            <a:ext cx="411162" cy="301625"/>
          </p:xfrm>
          <a:graphic>
            <a:graphicData uri="http://schemas.openxmlformats.org/presentationml/2006/ole">
              <p:oleObj spid="_x0000_s17419" name="Equation" r:id="rId5" imgW="241200" imgH="177480" progId="Equation.DSMT4">
                <p:embed/>
              </p:oleObj>
            </a:graphicData>
          </a:graphic>
        </p:graphicFrame>
        <p:cxnSp>
          <p:nvCxnSpPr>
            <p:cNvPr id="61" name="Прямая со стрелкой 60"/>
            <p:cNvCxnSpPr/>
            <p:nvPr/>
          </p:nvCxnSpPr>
          <p:spPr>
            <a:xfrm>
              <a:off x="7380312" y="1484784"/>
              <a:ext cx="0" cy="864096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Группа 109"/>
          <p:cNvGrpSpPr/>
          <p:nvPr/>
        </p:nvGrpSpPr>
        <p:grpSpPr>
          <a:xfrm>
            <a:off x="604839" y="1111251"/>
            <a:ext cx="1633180" cy="1813694"/>
            <a:chOff x="604699" y="1340524"/>
            <a:chExt cx="1159357" cy="1287500"/>
          </a:xfrm>
        </p:grpSpPr>
        <p:cxnSp>
          <p:nvCxnSpPr>
            <p:cNvPr id="33" name="Прямая со стрелкой 32"/>
            <p:cNvCxnSpPr/>
            <p:nvPr/>
          </p:nvCxnSpPr>
          <p:spPr>
            <a:xfrm flipV="1">
              <a:off x="1043608" y="1476024"/>
              <a:ext cx="0" cy="1116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 стрелкой 33"/>
            <p:cNvCxnSpPr/>
            <p:nvPr/>
          </p:nvCxnSpPr>
          <p:spPr>
            <a:xfrm flipV="1">
              <a:off x="1764056" y="1476024"/>
              <a:ext cx="0" cy="1152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Овал 35"/>
            <p:cNvSpPr>
              <a:spLocks noChangeAspect="1"/>
            </p:cNvSpPr>
            <p:nvPr/>
          </p:nvSpPr>
          <p:spPr>
            <a:xfrm>
              <a:off x="1152000" y="1872000"/>
              <a:ext cx="504000" cy="50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 стрелкой 37"/>
            <p:cNvCxnSpPr>
              <a:endCxn id="62" idx="7"/>
            </p:cNvCxnSpPr>
            <p:nvPr/>
          </p:nvCxnSpPr>
          <p:spPr>
            <a:xfrm flipV="1">
              <a:off x="1243991" y="1646360"/>
              <a:ext cx="338200" cy="934001"/>
            </a:xfrm>
            <a:prstGeom prst="straightConnector1">
              <a:avLst/>
            </a:prstGeom>
            <a:ln w="25400">
              <a:solidFill>
                <a:srgbClr val="0000FF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3" name="Объект 42"/>
            <p:cNvGraphicFramePr>
              <a:graphicFrameLocks noChangeAspect="1"/>
            </p:cNvGraphicFramePr>
            <p:nvPr/>
          </p:nvGraphicFramePr>
          <p:xfrm>
            <a:off x="604699" y="1377713"/>
            <a:ext cx="368506" cy="432741"/>
          </p:xfrm>
          <a:graphic>
            <a:graphicData uri="http://schemas.openxmlformats.org/presentationml/2006/ole">
              <p:oleObj spid="_x0000_s17412" name="Equation" r:id="rId6" imgW="215640" imgH="253800" progId="Equation.DSMT4">
                <p:embed/>
              </p:oleObj>
            </a:graphicData>
          </a:graphic>
        </p:graphicFrame>
        <p:graphicFrame>
          <p:nvGraphicFramePr>
            <p:cNvPr id="17413" name="Object 5"/>
            <p:cNvGraphicFramePr>
              <a:graphicFrameLocks noChangeAspect="1"/>
            </p:cNvGraphicFramePr>
            <p:nvPr/>
          </p:nvGraphicFramePr>
          <p:xfrm>
            <a:off x="1372137" y="1340524"/>
            <a:ext cx="278352" cy="302017"/>
          </p:xfrm>
          <a:graphic>
            <a:graphicData uri="http://schemas.openxmlformats.org/presentationml/2006/ole">
              <p:oleObj spid="_x0000_s17413" name="Equation" r:id="rId7" imgW="164880" imgH="177480" progId="Equation.DSMT4">
                <p:embed/>
              </p:oleObj>
            </a:graphicData>
          </a:graphic>
        </p:graphicFrame>
        <p:sp>
          <p:nvSpPr>
            <p:cNvPr id="62" name="Овал 61"/>
            <p:cNvSpPr/>
            <p:nvPr/>
          </p:nvSpPr>
          <p:spPr>
            <a:xfrm>
              <a:off x="1152000" y="1620000"/>
              <a:ext cx="504000" cy="1800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7421" name="Picture 13" descr="фото Ш1-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3287384"/>
            <a:ext cx="3744416" cy="2589888"/>
          </a:xfrm>
          <a:prstGeom prst="rect">
            <a:avLst/>
          </a:prstGeom>
          <a:noFill/>
        </p:spPr>
      </p:pic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3348038" y="1446213"/>
          <a:ext cx="1528762" cy="627062"/>
        </p:xfrm>
        <a:graphic>
          <a:graphicData uri="http://schemas.openxmlformats.org/presentationml/2006/ole">
            <p:oleObj spid="_x0000_s17422" name="Equation" r:id="rId9" imgW="558720" imgH="228600" progId="Equation.DSMT4">
              <p:embed/>
            </p:oleObj>
          </a:graphicData>
        </a:graphic>
      </p:graphicFrame>
      <p:sp>
        <p:nvSpPr>
          <p:cNvPr id="114" name="TextBox 113"/>
          <p:cNvSpPr txBox="1"/>
          <p:nvPr/>
        </p:nvSpPr>
        <p:spPr>
          <a:xfrm>
            <a:off x="5508104" y="6165304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Диапазон: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5 Тл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23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9512" y="3356992"/>
            <a:ext cx="4752528" cy="237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26"/>
          <p:cNvSpPr txBox="1"/>
          <p:nvPr/>
        </p:nvSpPr>
        <p:spPr>
          <a:xfrm>
            <a:off x="1115616" y="5847655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Спектр атома водорода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Прямая соединительная линия 62"/>
          <p:cNvCxnSpPr/>
          <p:nvPr/>
        </p:nvCxnSpPr>
        <p:spPr>
          <a:xfrm>
            <a:off x="4644008" y="1556792"/>
            <a:ext cx="0" cy="35283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076056" y="6021288"/>
            <a:ext cx="367240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Датчик Холла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Крест 22"/>
          <p:cNvSpPr/>
          <p:nvPr/>
        </p:nvSpPr>
        <p:spPr>
          <a:xfrm>
            <a:off x="5508104" y="1916832"/>
            <a:ext cx="2808312" cy="2808312"/>
          </a:xfrm>
          <a:prstGeom prst="plus">
            <a:avLst>
              <a:gd name="adj" fmla="val 33995"/>
            </a:avLst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596336" y="1988840"/>
            <a:ext cx="432048" cy="43204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>
            <a:spLocks noChangeAspect="1"/>
          </p:cNvSpPr>
          <p:nvPr/>
        </p:nvSpPr>
        <p:spPr>
          <a:xfrm>
            <a:off x="7722000" y="2106048"/>
            <a:ext cx="180000" cy="180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6" name="Object 7"/>
          <p:cNvGraphicFramePr>
            <a:graphicFrameLocks noChangeAspect="1"/>
          </p:cNvGraphicFramePr>
          <p:nvPr/>
        </p:nvGraphicFramePr>
        <p:xfrm>
          <a:off x="8100392" y="1930648"/>
          <a:ext cx="341312" cy="457200"/>
        </p:xfrm>
        <a:graphic>
          <a:graphicData uri="http://schemas.openxmlformats.org/presentationml/2006/ole">
            <p:oleObj spid="_x0000_s18439" name="Equation" r:id="rId3" imgW="152280" imgH="203040" progId="Equation.DSMT4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444208" y="177281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_   _   _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44208" y="436510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+   +   +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5076056" y="3284984"/>
            <a:ext cx="4320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8316416" y="3284984"/>
            <a:ext cx="4320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076056" y="3284984"/>
            <a:ext cx="0" cy="27363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748464" y="3284984"/>
            <a:ext cx="0" cy="27363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6588224" y="5661248"/>
            <a:ext cx="720080" cy="7200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948264" y="4725144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6948264" y="1556792"/>
            <a:ext cx="0" cy="36004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4644008" y="5085184"/>
            <a:ext cx="22958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4644008" y="1556792"/>
            <a:ext cx="229587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Овал 59"/>
          <p:cNvSpPr/>
          <p:nvPr/>
        </p:nvSpPr>
        <p:spPr>
          <a:xfrm>
            <a:off x="4283968" y="2420888"/>
            <a:ext cx="720080" cy="7200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Прямая со стрелкой 65"/>
          <p:cNvCxnSpPr/>
          <p:nvPr/>
        </p:nvCxnSpPr>
        <p:spPr>
          <a:xfrm>
            <a:off x="6228184" y="3429000"/>
            <a:ext cx="1368152" cy="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7610475" y="3130674"/>
          <a:ext cx="312738" cy="514350"/>
        </p:xfrm>
        <a:graphic>
          <a:graphicData uri="http://schemas.openxmlformats.org/presentationml/2006/ole">
            <p:oleObj spid="_x0000_s18440" name="Equation" r:id="rId4" imgW="139680" imgH="228600" progId="Equation.DSMT4">
              <p:embed/>
            </p:oleObj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827584" y="2065412"/>
          <a:ext cx="2049462" cy="571500"/>
        </p:xfrm>
        <a:graphic>
          <a:graphicData uri="http://schemas.openxmlformats.org/presentationml/2006/ole">
            <p:oleObj spid="_x0000_s18441" name="Equation" r:id="rId5" imgW="914400" imgH="253800" progId="Equation.DSMT4">
              <p:embed/>
            </p:oleObj>
          </a:graphicData>
        </a:graphic>
      </p:graphicFrame>
      <p:sp>
        <p:nvSpPr>
          <p:cNvPr id="67" name="TextBox 66"/>
          <p:cNvSpPr txBox="1"/>
          <p:nvPr/>
        </p:nvSpPr>
        <p:spPr>
          <a:xfrm>
            <a:off x="323528" y="4077072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000" i="1" baseline="-250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сила Лоренца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заряд частицы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электрическое поле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скорость частицы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коэффициент Холла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j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плотность тока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напряжение с датчика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индукция магнитного поля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1327944" y="2956942"/>
          <a:ext cx="939800" cy="400050"/>
        </p:xfrm>
        <a:graphic>
          <a:graphicData uri="http://schemas.openxmlformats.org/presentationml/2006/ole">
            <p:oleObj spid="_x0000_s18442" name="Equation" r:id="rId6" imgW="419040" imgH="177480" progId="Equation.DSMT4">
              <p:embed/>
            </p:oleObj>
          </a:graphicData>
        </a:graphic>
      </p:graphicFrame>
      <p:sp>
        <p:nvSpPr>
          <p:cNvPr id="68" name="TextBox 67"/>
          <p:cNvSpPr txBox="1"/>
          <p:nvPr/>
        </p:nvSpPr>
        <p:spPr>
          <a:xfrm>
            <a:off x="323528" y="3501008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Диапазон: 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1 Тл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9" name="Объект 68"/>
          <p:cNvGraphicFramePr>
            <a:graphicFrameLocks noChangeAspect="1"/>
          </p:cNvGraphicFramePr>
          <p:nvPr/>
        </p:nvGraphicFramePr>
        <p:xfrm>
          <a:off x="6660232" y="5805264"/>
          <a:ext cx="549879" cy="432048"/>
        </p:xfrm>
        <a:graphic>
          <a:graphicData uri="http://schemas.openxmlformats.org/presentationml/2006/ole">
            <p:oleObj spid="_x0000_s18443" name="Equation" r:id="rId7" imgW="177480" imgH="139680" progId="Equation.DSMT4">
              <p:embed/>
            </p:oleObj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611560" y="1345332"/>
          <a:ext cx="2562225" cy="571500"/>
        </p:xfrm>
        <a:graphic>
          <a:graphicData uri="http://schemas.openxmlformats.org/presentationml/2006/ole">
            <p:oleObj spid="_x0000_s18444" name="Equation" r:id="rId8" imgW="1143000" imgH="253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SQUID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5536" y="6093296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Диапазон: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5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6588224" y="1052736"/>
          <a:ext cx="2276667" cy="648072"/>
        </p:xfrm>
        <a:graphic>
          <a:graphicData uri="http://schemas.openxmlformats.org/presentationml/2006/ole">
            <p:oleObj spid="_x0000_s23554" name="Equation" r:id="rId3" imgW="1384200" imgH="393480" progId="Equation.DSMT4">
              <p:embed/>
            </p:oleObj>
          </a:graphicData>
        </a:graphic>
      </p:graphicFrame>
      <p:grpSp>
        <p:nvGrpSpPr>
          <p:cNvPr id="75" name="Группа 74"/>
          <p:cNvGrpSpPr/>
          <p:nvPr/>
        </p:nvGrpSpPr>
        <p:grpSpPr>
          <a:xfrm>
            <a:off x="17880" y="1130400"/>
            <a:ext cx="3474000" cy="4281944"/>
            <a:chOff x="17880" y="1130400"/>
            <a:chExt cx="3474000" cy="4281944"/>
          </a:xfrm>
        </p:grpSpPr>
        <p:sp>
          <p:nvSpPr>
            <p:cNvPr id="21" name="Овал 20"/>
            <p:cNvSpPr/>
            <p:nvPr/>
          </p:nvSpPr>
          <p:spPr>
            <a:xfrm>
              <a:off x="1818080" y="3059712"/>
              <a:ext cx="288032" cy="28803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Овал 21"/>
            <p:cNvSpPr>
              <a:spLocks noChangeAspect="1"/>
            </p:cNvSpPr>
            <p:nvPr/>
          </p:nvSpPr>
          <p:spPr>
            <a:xfrm>
              <a:off x="1926080" y="316771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553" name="Object 1"/>
            <p:cNvGraphicFramePr>
              <a:graphicFrameLocks noChangeAspect="1"/>
            </p:cNvGraphicFramePr>
            <p:nvPr/>
          </p:nvGraphicFramePr>
          <p:xfrm>
            <a:off x="2124840" y="2915696"/>
            <a:ext cx="341312" cy="457200"/>
          </p:xfrm>
          <a:graphic>
            <a:graphicData uri="http://schemas.openxmlformats.org/presentationml/2006/ole">
              <p:oleObj spid="_x0000_s23553" name="Equation" r:id="rId4" imgW="152280" imgH="203040" progId="Equation.DSMT4">
                <p:embed/>
              </p:oleObj>
            </a:graphicData>
          </a:graphic>
        </p:graphicFrame>
        <p:graphicFrame>
          <p:nvGraphicFramePr>
            <p:cNvPr id="23555" name="Object 3"/>
            <p:cNvGraphicFramePr>
              <a:graphicFrameLocks noChangeAspect="1"/>
            </p:cNvGraphicFramePr>
            <p:nvPr/>
          </p:nvGraphicFramePr>
          <p:xfrm>
            <a:off x="17880" y="3995816"/>
            <a:ext cx="398462" cy="400050"/>
          </p:xfrm>
          <a:graphic>
            <a:graphicData uri="http://schemas.openxmlformats.org/presentationml/2006/ole">
              <p:oleObj spid="_x0000_s23555" name="Equation" r:id="rId5" imgW="177480" imgH="177480" progId="Equation.DSMT4">
                <p:embed/>
              </p:oleObj>
            </a:graphicData>
          </a:graphic>
        </p:graphicFrame>
        <p:graphicFrame>
          <p:nvGraphicFramePr>
            <p:cNvPr id="31" name="Object 3"/>
            <p:cNvGraphicFramePr>
              <a:graphicFrameLocks noChangeAspect="1"/>
            </p:cNvGraphicFramePr>
            <p:nvPr/>
          </p:nvGraphicFramePr>
          <p:xfrm>
            <a:off x="60941" y="2195219"/>
            <a:ext cx="312738" cy="400050"/>
          </p:xfrm>
          <a:graphic>
            <a:graphicData uri="http://schemas.openxmlformats.org/presentationml/2006/ole">
              <p:oleObj spid="_x0000_s23556" name="Equation" r:id="rId6" imgW="139680" imgH="177480" progId="Equation.DSMT4">
                <p:embed/>
              </p:oleObj>
            </a:graphicData>
          </a:graphic>
        </p:graphicFrame>
        <p:sp>
          <p:nvSpPr>
            <p:cNvPr id="4" name="Рамка 3"/>
            <p:cNvSpPr>
              <a:spLocks noChangeAspect="1"/>
            </p:cNvSpPr>
            <p:nvPr/>
          </p:nvSpPr>
          <p:spPr>
            <a:xfrm>
              <a:off x="611880" y="1826744"/>
              <a:ext cx="2880000" cy="2880000"/>
            </a:xfrm>
            <a:prstGeom prst="frame">
              <a:avLst>
                <a:gd name="adj1" fmla="val 19962"/>
              </a:avLst>
            </a:prstGeom>
            <a:solidFill>
              <a:srgbClr val="00828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941200" y="3088544"/>
              <a:ext cx="543600" cy="360000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29816" y="3088544"/>
              <a:ext cx="543600" cy="360000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691880" y="1139144"/>
              <a:ext cx="720000" cy="1260000"/>
            </a:xfrm>
            <a:prstGeom prst="rect">
              <a:avLst/>
            </a:prstGeom>
            <a:solidFill>
              <a:srgbClr val="00828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619880" y="1843200"/>
              <a:ext cx="864096" cy="547200"/>
            </a:xfrm>
            <a:prstGeom prst="rect">
              <a:avLst/>
            </a:prstGeom>
            <a:solidFill>
              <a:srgbClr val="008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710000" y="1130400"/>
              <a:ext cx="694800" cy="540000"/>
            </a:xfrm>
            <a:prstGeom prst="rect">
              <a:avLst/>
            </a:prstGeom>
            <a:solidFill>
              <a:srgbClr val="008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6" name="Прямая со стрелкой 35"/>
            <p:cNvCxnSpPr/>
            <p:nvPr/>
          </p:nvCxnSpPr>
          <p:spPr>
            <a:xfrm>
              <a:off x="2053680" y="1331520"/>
              <a:ext cx="0" cy="540000"/>
            </a:xfrm>
            <a:prstGeom prst="straightConnector1">
              <a:avLst/>
            </a:prstGeom>
            <a:ln w="25400">
              <a:solidFill>
                <a:srgbClr val="FFFF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Прямоугольник 10"/>
            <p:cNvSpPr/>
            <p:nvPr/>
          </p:nvSpPr>
          <p:spPr>
            <a:xfrm rot="10800000">
              <a:off x="1691912" y="4137944"/>
              <a:ext cx="720000" cy="1260000"/>
            </a:xfrm>
            <a:prstGeom prst="rect">
              <a:avLst/>
            </a:prstGeom>
            <a:solidFill>
              <a:srgbClr val="00828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1619816" y="4155944"/>
              <a:ext cx="864096" cy="540000"/>
            </a:xfrm>
            <a:prstGeom prst="rect">
              <a:avLst/>
            </a:prstGeom>
            <a:solidFill>
              <a:srgbClr val="008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717016" y="4872344"/>
              <a:ext cx="684000" cy="540000"/>
            </a:xfrm>
            <a:prstGeom prst="rect">
              <a:avLst/>
            </a:prstGeom>
            <a:solidFill>
              <a:srgbClr val="008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7" name="Прямая со стрелкой 36"/>
            <p:cNvCxnSpPr/>
            <p:nvPr/>
          </p:nvCxnSpPr>
          <p:spPr>
            <a:xfrm>
              <a:off x="2034048" y="4607944"/>
              <a:ext cx="0" cy="540000"/>
            </a:xfrm>
            <a:prstGeom prst="straightConnector1">
              <a:avLst/>
            </a:prstGeom>
            <a:ln w="25400">
              <a:solidFill>
                <a:srgbClr val="FFFF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377920" y="3347744"/>
              <a:ext cx="432048" cy="720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377920" y="3347744"/>
              <a:ext cx="2736304" cy="7200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377920" y="2411640"/>
              <a:ext cx="5040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4552950" y="1062038"/>
          <a:ext cx="1712913" cy="711200"/>
        </p:xfrm>
        <a:graphic>
          <a:graphicData uri="http://schemas.openxmlformats.org/presentationml/2006/ole">
            <p:oleObj spid="_x0000_s23564" name="Equation" r:id="rId7" imgW="1041120" imgH="431640" progId="Equation.DSMT4">
              <p:embed/>
            </p:oleObj>
          </a:graphicData>
        </a:graphic>
      </p:graphicFrame>
      <p:grpSp>
        <p:nvGrpSpPr>
          <p:cNvPr id="74" name="Группа 73"/>
          <p:cNvGrpSpPr/>
          <p:nvPr/>
        </p:nvGrpSpPr>
        <p:grpSpPr>
          <a:xfrm>
            <a:off x="3995936" y="1700808"/>
            <a:ext cx="4915346" cy="3500214"/>
            <a:chOff x="107504" y="1052736"/>
            <a:chExt cx="4915346" cy="3500214"/>
          </a:xfrm>
        </p:grpSpPr>
        <p:grpSp>
          <p:nvGrpSpPr>
            <p:cNvPr id="59" name="Группа 58"/>
            <p:cNvGrpSpPr/>
            <p:nvPr/>
          </p:nvGrpSpPr>
          <p:grpSpPr>
            <a:xfrm>
              <a:off x="611560" y="1375580"/>
              <a:ext cx="4248472" cy="2413460"/>
              <a:chOff x="827584" y="980728"/>
              <a:chExt cx="4248472" cy="2413460"/>
            </a:xfrm>
          </p:grpSpPr>
          <p:pic>
            <p:nvPicPr>
              <p:cNvPr id="23565" name="Picture 13"/>
              <p:cNvPicPr>
                <a:picLocks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827584" y="1412776"/>
                <a:ext cx="3708000" cy="1980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54" name="Прямая со стрелкой 53"/>
              <p:cNvCxnSpPr/>
              <p:nvPr/>
            </p:nvCxnSpPr>
            <p:spPr>
              <a:xfrm>
                <a:off x="899592" y="3385590"/>
                <a:ext cx="4176464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Прямая со стрелкой 54"/>
              <p:cNvCxnSpPr/>
              <p:nvPr/>
            </p:nvCxnSpPr>
            <p:spPr>
              <a:xfrm flipV="1">
                <a:off x="892467" y="980728"/>
                <a:ext cx="0" cy="241346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23566" name="Object 14"/>
            <p:cNvGraphicFramePr>
              <a:graphicFrameLocks noChangeAspect="1"/>
            </p:cNvGraphicFramePr>
            <p:nvPr/>
          </p:nvGraphicFramePr>
          <p:xfrm>
            <a:off x="107504" y="1052736"/>
            <a:ext cx="432048" cy="654618"/>
          </p:xfrm>
          <a:graphic>
            <a:graphicData uri="http://schemas.openxmlformats.org/presentationml/2006/ole">
              <p:oleObj spid="_x0000_s23566" name="Equation" r:id="rId9" imgW="317160" imgH="482400" progId="Equation.DSMT4">
                <p:embed/>
              </p:oleObj>
            </a:graphicData>
          </a:graphic>
        </p:graphicFrame>
        <p:graphicFrame>
          <p:nvGraphicFramePr>
            <p:cNvPr id="23567" name="Object 15"/>
            <p:cNvGraphicFramePr>
              <a:graphicFrameLocks noChangeAspect="1"/>
            </p:cNvGraphicFramePr>
            <p:nvPr/>
          </p:nvGraphicFramePr>
          <p:xfrm>
            <a:off x="4694238" y="3967163"/>
            <a:ext cx="328612" cy="585787"/>
          </p:xfrm>
          <a:graphic>
            <a:graphicData uri="http://schemas.openxmlformats.org/presentationml/2006/ole">
              <p:oleObj spid="_x0000_s23567" name="Equation" r:id="rId10" imgW="241200" imgH="431640" progId="Equation.DSMT4">
                <p:embed/>
              </p:oleObj>
            </a:graphicData>
          </a:graphic>
        </p:graphicFrame>
        <p:cxnSp>
          <p:nvCxnSpPr>
            <p:cNvPr id="64" name="Прямая соединительная линия 63"/>
            <p:cNvCxnSpPr/>
            <p:nvPr/>
          </p:nvCxnSpPr>
          <p:spPr>
            <a:xfrm>
              <a:off x="2106000" y="1872000"/>
              <a:ext cx="0" cy="191704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>
              <a:off x="3546000" y="1872000"/>
              <a:ext cx="0" cy="191704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395536" y="378904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0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419872" y="378904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2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95536" y="1691516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979712" y="3789040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1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4499992" y="5326176"/>
            <a:ext cx="4464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магнитное поле</a:t>
            </a:r>
          </a:p>
          <a:p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Ф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магнитный поток</a:t>
            </a:r>
          </a:p>
          <a:p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i="1" baseline="-25000" dirty="0" err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критический ток контакта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Крутильный магнитометр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67544" y="4437112"/>
          <a:ext cx="1620837" cy="419100"/>
        </p:xfrm>
        <a:graphic>
          <a:graphicData uri="http://schemas.openxmlformats.org/presentationml/2006/ole">
            <p:oleObj spid="_x0000_s22531" name="Equation" r:id="rId3" imgW="787320" imgH="203040" progId="Equation.DSMT4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467544" y="4869160"/>
          <a:ext cx="1516062" cy="917575"/>
        </p:xfrm>
        <a:graphic>
          <a:graphicData uri="http://schemas.openxmlformats.org/presentationml/2006/ole">
            <p:oleObj spid="_x0000_s22532" name="Equation" r:id="rId4" imgW="736560" imgH="444240" progId="Equation.DSMT4">
              <p:embed/>
            </p:oleObj>
          </a:graphicData>
        </a:graphic>
      </p:graphicFrame>
      <p:grpSp>
        <p:nvGrpSpPr>
          <p:cNvPr id="44" name="Группа 43"/>
          <p:cNvGrpSpPr/>
          <p:nvPr/>
        </p:nvGrpSpPr>
        <p:grpSpPr>
          <a:xfrm>
            <a:off x="2699792" y="1268760"/>
            <a:ext cx="786695" cy="2808312"/>
            <a:chOff x="3635896" y="3779838"/>
            <a:chExt cx="648072" cy="2313458"/>
          </a:xfrm>
        </p:grpSpPr>
        <p:cxnSp>
          <p:nvCxnSpPr>
            <p:cNvPr id="20" name="Прямая со стрелкой 19"/>
            <p:cNvCxnSpPr/>
            <p:nvPr/>
          </p:nvCxnSpPr>
          <p:spPr>
            <a:xfrm flipV="1">
              <a:off x="3635896" y="3933056"/>
              <a:ext cx="0" cy="21602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2534" name="Object 6"/>
            <p:cNvGraphicFramePr>
              <a:graphicFrameLocks noChangeAspect="1"/>
            </p:cNvGraphicFramePr>
            <p:nvPr/>
          </p:nvGraphicFramePr>
          <p:xfrm>
            <a:off x="3707904" y="3779838"/>
            <a:ext cx="287338" cy="328612"/>
          </p:xfrm>
          <a:graphic>
            <a:graphicData uri="http://schemas.openxmlformats.org/presentationml/2006/ole">
              <p:oleObj spid="_x0000_s22534" name="Equation" r:id="rId5" imgW="177480" imgH="203040" progId="Equation.DSMT4">
                <p:embed/>
              </p:oleObj>
            </a:graphicData>
          </a:graphic>
        </p:graphicFrame>
        <p:sp>
          <p:nvSpPr>
            <p:cNvPr id="22" name="Прямоугольник 21"/>
            <p:cNvSpPr/>
            <p:nvPr/>
          </p:nvSpPr>
          <p:spPr>
            <a:xfrm>
              <a:off x="3779912" y="4212000"/>
              <a:ext cx="252000" cy="162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Object 2"/>
            <p:cNvGraphicFramePr>
              <a:graphicFrameLocks noChangeAspect="1"/>
            </p:cNvGraphicFramePr>
            <p:nvPr/>
          </p:nvGraphicFramePr>
          <p:xfrm>
            <a:off x="4058543" y="4581128"/>
            <a:ext cx="225425" cy="239712"/>
          </p:xfrm>
          <a:graphic>
            <a:graphicData uri="http://schemas.openxmlformats.org/presentationml/2006/ole">
              <p:oleObj spid="_x0000_s22535" name="Equation" r:id="rId6" imgW="164880" imgH="177480" progId="Equation.DSMT4">
                <p:embed/>
              </p:oleObj>
            </a:graphicData>
          </a:graphic>
        </p:graphicFrame>
        <p:grpSp>
          <p:nvGrpSpPr>
            <p:cNvPr id="42" name="Группа 41"/>
            <p:cNvGrpSpPr/>
            <p:nvPr/>
          </p:nvGrpSpPr>
          <p:grpSpPr>
            <a:xfrm>
              <a:off x="3833904" y="4590000"/>
              <a:ext cx="144016" cy="864096"/>
              <a:chOff x="3905912" y="4599040"/>
              <a:chExt cx="144016" cy="864096"/>
            </a:xfrm>
          </p:grpSpPr>
          <p:sp>
            <p:nvSpPr>
              <p:cNvPr id="23" name="Прямоугольник 22"/>
              <p:cNvSpPr/>
              <p:nvPr/>
            </p:nvSpPr>
            <p:spPr>
              <a:xfrm>
                <a:off x="3905912" y="4599040"/>
                <a:ext cx="144016" cy="864096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28" name="Прямая со стрелкой 27"/>
              <p:cNvCxnSpPr/>
              <p:nvPr/>
            </p:nvCxnSpPr>
            <p:spPr>
              <a:xfrm flipV="1">
                <a:off x="3977920" y="4707052"/>
                <a:ext cx="0" cy="648072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6" name="Группа 65"/>
          <p:cNvGrpSpPr/>
          <p:nvPr/>
        </p:nvGrpSpPr>
        <p:grpSpPr>
          <a:xfrm>
            <a:off x="3779912" y="980728"/>
            <a:ext cx="2088232" cy="3081873"/>
            <a:chOff x="6804352" y="3542934"/>
            <a:chExt cx="1728088" cy="2550362"/>
          </a:xfrm>
        </p:grpSpPr>
        <p:cxnSp>
          <p:nvCxnSpPr>
            <p:cNvPr id="33" name="Прямая со стрелкой 32"/>
            <p:cNvCxnSpPr/>
            <p:nvPr/>
          </p:nvCxnSpPr>
          <p:spPr>
            <a:xfrm flipV="1">
              <a:off x="6876950" y="3933056"/>
              <a:ext cx="0" cy="216024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34" name="Object 6"/>
            <p:cNvGraphicFramePr>
              <a:graphicFrameLocks noChangeAspect="1"/>
            </p:cNvGraphicFramePr>
            <p:nvPr/>
          </p:nvGraphicFramePr>
          <p:xfrm>
            <a:off x="7020966" y="3779838"/>
            <a:ext cx="287338" cy="328612"/>
          </p:xfrm>
          <a:graphic>
            <a:graphicData uri="http://schemas.openxmlformats.org/presentationml/2006/ole">
              <p:oleObj spid="_x0000_s22536" name="Equation" r:id="rId7" imgW="177480" imgH="203040" progId="Equation.DSMT4">
                <p:embed/>
              </p:oleObj>
            </a:graphicData>
          </a:graphic>
        </p:graphicFrame>
        <p:sp>
          <p:nvSpPr>
            <p:cNvPr id="35" name="Прямоугольник 34"/>
            <p:cNvSpPr/>
            <p:nvPr/>
          </p:nvSpPr>
          <p:spPr>
            <a:xfrm rot="3000000">
              <a:off x="7488352" y="4212000"/>
              <a:ext cx="252000" cy="1620000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7" name="Object 2"/>
            <p:cNvGraphicFramePr>
              <a:graphicFrameLocks noChangeAspect="1"/>
            </p:cNvGraphicFramePr>
            <p:nvPr/>
          </p:nvGraphicFramePr>
          <p:xfrm>
            <a:off x="7298903" y="4653136"/>
            <a:ext cx="225425" cy="239712"/>
          </p:xfrm>
          <a:graphic>
            <a:graphicData uri="http://schemas.openxmlformats.org/presentationml/2006/ole">
              <p:oleObj spid="_x0000_s22537" name="Equation" r:id="rId8" imgW="164880" imgH="177480" progId="Equation.DSMT4">
                <p:embed/>
              </p:oleObj>
            </a:graphicData>
          </a:graphic>
        </p:graphicFrame>
        <p:sp>
          <p:nvSpPr>
            <p:cNvPr id="36" name="Прямоугольник 35"/>
            <p:cNvSpPr/>
            <p:nvPr/>
          </p:nvSpPr>
          <p:spPr>
            <a:xfrm rot="900000">
              <a:off x="7542344" y="4590000"/>
              <a:ext cx="144016" cy="8640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8" name="Прямая со стрелкой 37"/>
            <p:cNvCxnSpPr/>
            <p:nvPr/>
          </p:nvCxnSpPr>
          <p:spPr>
            <a:xfrm rot="900000" flipV="1">
              <a:off x="7614352" y="4698012"/>
              <a:ext cx="0" cy="648072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7614352" y="3573016"/>
              <a:ext cx="0" cy="129614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>
              <a:endCxn id="35" idx="0"/>
            </p:cNvCxnSpPr>
            <p:nvPr/>
          </p:nvCxnSpPr>
          <p:spPr>
            <a:xfrm flipH="1">
              <a:off x="8234848" y="4293096"/>
              <a:ext cx="248178" cy="20824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endCxn id="36" idx="0"/>
            </p:cNvCxnSpPr>
            <p:nvPr/>
          </p:nvCxnSpPr>
          <p:spPr>
            <a:xfrm flipH="1">
              <a:off x="7726174" y="3745601"/>
              <a:ext cx="230202" cy="859121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Дуга 57"/>
            <p:cNvSpPr/>
            <p:nvPr/>
          </p:nvSpPr>
          <p:spPr>
            <a:xfrm>
              <a:off x="7092280" y="4005064"/>
              <a:ext cx="1440160" cy="1440160"/>
            </a:xfrm>
            <a:prstGeom prst="arc">
              <a:avLst>
                <a:gd name="adj1" fmla="val 16539819"/>
                <a:gd name="adj2" fmla="val 19619748"/>
              </a:avLst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Дуга 59"/>
            <p:cNvSpPr/>
            <p:nvPr/>
          </p:nvSpPr>
          <p:spPr>
            <a:xfrm>
              <a:off x="6876256" y="3717032"/>
              <a:ext cx="1440160" cy="1440160"/>
            </a:xfrm>
            <a:prstGeom prst="arc">
              <a:avLst>
                <a:gd name="adj1" fmla="val 16245182"/>
                <a:gd name="adj2" fmla="val 17935993"/>
              </a:avLst>
            </a:prstGeom>
            <a:ln>
              <a:solidFill>
                <a:schemeClr val="tx1"/>
              </a:solidFill>
              <a:headEnd type="stealth" w="sm" len="lg"/>
              <a:tailEnd type="stealth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Object 2"/>
            <p:cNvGraphicFramePr>
              <a:graphicFrameLocks noChangeAspect="1"/>
            </p:cNvGraphicFramePr>
            <p:nvPr/>
          </p:nvGraphicFramePr>
          <p:xfrm>
            <a:off x="8164165" y="3933056"/>
            <a:ext cx="152251" cy="139466"/>
          </p:xfrm>
          <a:graphic>
            <a:graphicData uri="http://schemas.openxmlformats.org/presentationml/2006/ole">
              <p:oleObj spid="_x0000_s22538" name="Equation" r:id="rId9" imgW="152280" imgH="139680" progId="Equation.DSMT4">
                <p:embed/>
              </p:oleObj>
            </a:graphicData>
          </a:graphic>
        </p:graphicFrame>
        <p:graphicFrame>
          <p:nvGraphicFramePr>
            <p:cNvPr id="22539" name="Object 11"/>
            <p:cNvGraphicFramePr>
              <a:graphicFrameLocks noChangeAspect="1"/>
            </p:cNvGraphicFramePr>
            <p:nvPr/>
          </p:nvGraphicFramePr>
          <p:xfrm>
            <a:off x="7740303" y="3542934"/>
            <a:ext cx="144065" cy="192454"/>
          </p:xfrm>
          <a:graphic>
            <a:graphicData uri="http://schemas.openxmlformats.org/presentationml/2006/ole">
              <p:oleObj spid="_x0000_s22539" name="Equation" r:id="rId10" imgW="152280" imgH="203040" progId="Equation.DSMT4">
                <p:embed/>
              </p:oleObj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395536" y="934939"/>
            <a:ext cx="1800392" cy="3358157"/>
            <a:chOff x="6804056" y="1052736"/>
            <a:chExt cx="1800392" cy="3358157"/>
          </a:xfrm>
        </p:grpSpPr>
        <p:sp>
          <p:nvSpPr>
            <p:cNvPr id="4" name="Рамка 3"/>
            <p:cNvSpPr/>
            <p:nvPr/>
          </p:nvSpPr>
          <p:spPr>
            <a:xfrm>
              <a:off x="7041102" y="1052736"/>
              <a:ext cx="1326752" cy="2985192"/>
            </a:xfrm>
            <a:prstGeom prst="frame">
              <a:avLst>
                <a:gd name="adj1" fmla="val 12500"/>
              </a:avLst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7704478" y="1212787"/>
              <a:ext cx="0" cy="189536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рямоугольник 8"/>
            <p:cNvSpPr/>
            <p:nvPr/>
          </p:nvSpPr>
          <p:spPr>
            <a:xfrm>
              <a:off x="6804056" y="4031821"/>
              <a:ext cx="1800392" cy="37907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056000" y="3943160"/>
              <a:ext cx="1303200" cy="37907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Дуга 12"/>
            <p:cNvSpPr/>
            <p:nvPr/>
          </p:nvSpPr>
          <p:spPr>
            <a:xfrm>
              <a:off x="7470000" y="1332000"/>
              <a:ext cx="471028" cy="201869"/>
            </a:xfrm>
            <a:prstGeom prst="arc">
              <a:avLst>
                <a:gd name="adj1" fmla="val 18404409"/>
                <a:gd name="adj2" fmla="val 10314247"/>
              </a:avLst>
            </a:prstGeom>
            <a:ln w="12700">
              <a:solidFill>
                <a:schemeClr val="tx1"/>
              </a:solidFill>
              <a:headEnd type="stealth" w="sm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2530" name="Object 2"/>
            <p:cNvGraphicFramePr>
              <a:graphicFrameLocks noChangeAspect="1"/>
            </p:cNvGraphicFramePr>
            <p:nvPr/>
          </p:nvGraphicFramePr>
          <p:xfrm>
            <a:off x="7982864" y="1340768"/>
            <a:ext cx="189536" cy="224425"/>
          </p:xfrm>
          <a:graphic>
            <a:graphicData uri="http://schemas.openxmlformats.org/presentationml/2006/ole">
              <p:oleObj spid="_x0000_s22530" name="Equation" r:id="rId11" imgW="139680" imgH="164880" progId="Equation.DSMT4">
                <p:embed/>
              </p:oleObj>
            </a:graphicData>
          </a:graphic>
        </p:graphicFrame>
        <p:sp>
          <p:nvSpPr>
            <p:cNvPr id="15" name="Прямоугольник 14"/>
            <p:cNvSpPr/>
            <p:nvPr/>
          </p:nvSpPr>
          <p:spPr>
            <a:xfrm>
              <a:off x="7491048" y="2918421"/>
              <a:ext cx="426456" cy="42645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7560000" y="3132000"/>
              <a:ext cx="288032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4" name="Object 2"/>
            <p:cNvGraphicFramePr>
              <a:graphicFrameLocks noChangeAspect="1"/>
            </p:cNvGraphicFramePr>
            <p:nvPr/>
          </p:nvGraphicFramePr>
          <p:xfrm>
            <a:off x="7946975" y="2996952"/>
            <a:ext cx="225425" cy="239712"/>
          </p:xfrm>
          <a:graphic>
            <a:graphicData uri="http://schemas.openxmlformats.org/presentationml/2006/ole">
              <p:oleObj spid="_x0000_s22540" name="Equation" r:id="rId12" imgW="164880" imgH="177480" progId="Equation.DSMT4">
                <p:embed/>
              </p:oleObj>
            </a:graphicData>
          </a:graphic>
        </p:graphicFrame>
      </p:grpSp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3225353" y="4437112"/>
          <a:ext cx="1490663" cy="498475"/>
        </p:xfrm>
        <a:graphic>
          <a:graphicData uri="http://schemas.openxmlformats.org/presentationml/2006/ole">
            <p:oleObj spid="_x0000_s22541" name="Equation" r:id="rId13" imgW="723600" imgH="241200" progId="Equation.DSMT4">
              <p:embed/>
            </p:oleObj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/>
        </p:nvGraphicFramePr>
        <p:xfrm>
          <a:off x="2774181" y="5229200"/>
          <a:ext cx="2301875" cy="471488"/>
        </p:xfrm>
        <a:graphic>
          <a:graphicData uri="http://schemas.openxmlformats.org/presentationml/2006/ole">
            <p:oleObj spid="_x0000_s22542" name="Equation" r:id="rId14" imgW="1117440" imgH="228600" progId="Equation.DSMT4">
              <p:embed/>
            </p:oleObj>
          </a:graphicData>
        </a:graphic>
      </p:graphicFrame>
      <p:graphicFrame>
        <p:nvGraphicFramePr>
          <p:cNvPr id="22544" name="Object 16"/>
          <p:cNvGraphicFramePr>
            <a:graphicFrameLocks noChangeAspect="1"/>
          </p:cNvGraphicFramePr>
          <p:nvPr/>
        </p:nvGraphicFramePr>
        <p:xfrm>
          <a:off x="539552" y="5805264"/>
          <a:ext cx="1333500" cy="865187"/>
        </p:xfrm>
        <a:graphic>
          <a:graphicData uri="http://schemas.openxmlformats.org/presentationml/2006/ole">
            <p:oleObj spid="_x0000_s22544" name="Equation" r:id="rId15" imgW="647640" imgH="419040" progId="Equation.DSMT4">
              <p:embed/>
            </p:oleObj>
          </a:graphicData>
        </a:graphic>
      </p:graphicFrame>
      <p:graphicFrame>
        <p:nvGraphicFramePr>
          <p:cNvPr id="22547" name="Object 19"/>
          <p:cNvGraphicFramePr>
            <a:graphicFrameLocks noChangeAspect="1"/>
          </p:cNvGraphicFramePr>
          <p:nvPr/>
        </p:nvGraphicFramePr>
        <p:xfrm>
          <a:off x="2924175" y="5876181"/>
          <a:ext cx="1647825" cy="865187"/>
        </p:xfrm>
        <a:graphic>
          <a:graphicData uri="http://schemas.openxmlformats.org/presentationml/2006/ole">
            <p:oleObj spid="_x0000_s22547" name="Equation" r:id="rId16" imgW="799920" imgH="419040" progId="Equation.DSMT4">
              <p:embed/>
            </p:oleObj>
          </a:graphicData>
        </a:graphic>
      </p:graphicFrame>
      <p:sp>
        <p:nvSpPr>
          <p:cNvPr id="75" name="TextBox 74"/>
          <p:cNvSpPr txBox="1"/>
          <p:nvPr/>
        </p:nvSpPr>
        <p:spPr>
          <a:xfrm>
            <a:off x="6084168" y="980728"/>
            <a:ext cx="31071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момент инерции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период колебаний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константа жесткости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i="1" baseline="-25000" dirty="0" err="1" smtClean="0">
                <a:latin typeface="Times New Roman" pitchFamily="18" charset="0"/>
                <a:cs typeface="Times New Roman" pitchFamily="18" charset="0"/>
              </a:rPr>
              <a:t>упр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момент силы упругости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 i="1" baseline="-25000" dirty="0" err="1" smtClean="0">
                <a:latin typeface="Times New Roman" pitchFamily="18" charset="0"/>
                <a:cs typeface="Times New Roman" pitchFamily="18" charset="0"/>
              </a:rPr>
              <a:t>магн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момент магнитной силы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магнитный момент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внешнее поле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намагниченность насыщения</a:t>
            </a:r>
          </a:p>
          <a:p>
            <a:pPr>
              <a:spcAft>
                <a:spcPts val="600"/>
              </a:spcAft>
            </a:pP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объем</a:t>
            </a:r>
          </a:p>
        </p:txBody>
      </p:sp>
      <p:graphicFrame>
        <p:nvGraphicFramePr>
          <p:cNvPr id="22549" name="Object 21"/>
          <p:cNvGraphicFramePr>
            <a:graphicFrameLocks noChangeAspect="1"/>
          </p:cNvGraphicFramePr>
          <p:nvPr/>
        </p:nvGraphicFramePr>
        <p:xfrm>
          <a:off x="5129634" y="5928568"/>
          <a:ext cx="1098550" cy="812800"/>
        </p:xfrm>
        <a:graphic>
          <a:graphicData uri="http://schemas.openxmlformats.org/presentationml/2006/ole">
            <p:oleObj spid="_x0000_s22549" name="Equation" r:id="rId17" imgW="53316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828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11241</TotalTime>
  <Words>362</Words>
  <Application>Microsoft Office PowerPoint</Application>
  <PresentationFormat>Экран (4:3)</PresentationFormat>
  <Paragraphs>101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Equation</vt:lpstr>
      <vt:lpstr>MathType 6.0 Equation</vt:lpstr>
      <vt:lpstr>Слайд 1</vt:lpstr>
      <vt:lpstr>План семинара:</vt:lpstr>
      <vt:lpstr>Индукционный зонд</vt:lpstr>
      <vt:lpstr>Ферромагнитный зонд</vt:lpstr>
      <vt:lpstr>Ферромагнитный зонд</vt:lpstr>
      <vt:lpstr>Ядерный магнитометр</vt:lpstr>
      <vt:lpstr>Датчик Холла</vt:lpstr>
      <vt:lpstr>SQUID</vt:lpstr>
      <vt:lpstr>Крутильный магнитометр</vt:lpstr>
      <vt:lpstr>Вибрационный магнитометр</vt:lpstr>
      <vt:lpstr>Ферромагнитный резонанс</vt:lpstr>
      <vt:lpstr>Спасибо за внимание!</vt:lpstr>
      <vt:lpstr>Литература: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Горев Роман Валерьевич</dc:creator>
  <cp:lastModifiedBy>Gorevrv</cp:lastModifiedBy>
  <cp:revision>559</cp:revision>
  <dcterms:created xsi:type="dcterms:W3CDTF">2016-03-21T08:29:50Z</dcterms:created>
  <dcterms:modified xsi:type="dcterms:W3CDTF">2016-04-14T08:56:14Z</dcterms:modified>
</cp:coreProperties>
</file>