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876" r:id="rId1"/>
  </p:sldMasterIdLst>
  <p:notesMasterIdLst>
    <p:notesMasterId r:id="rId28"/>
  </p:notesMasterIdLst>
  <p:sldIdLst>
    <p:sldId id="343" r:id="rId2"/>
    <p:sldId id="435" r:id="rId3"/>
    <p:sldId id="522" r:id="rId4"/>
    <p:sldId id="525" r:id="rId5"/>
    <p:sldId id="562" r:id="rId6"/>
    <p:sldId id="567" r:id="rId7"/>
    <p:sldId id="575" r:id="rId8"/>
    <p:sldId id="523" r:id="rId9"/>
    <p:sldId id="560" r:id="rId10"/>
    <p:sldId id="572" r:id="rId11"/>
    <p:sldId id="530" r:id="rId12"/>
    <p:sldId id="557" r:id="rId13"/>
    <p:sldId id="542" r:id="rId14"/>
    <p:sldId id="576" r:id="rId15"/>
    <p:sldId id="536" r:id="rId16"/>
    <p:sldId id="550" r:id="rId17"/>
    <p:sldId id="537" r:id="rId18"/>
    <p:sldId id="551" r:id="rId19"/>
    <p:sldId id="553" r:id="rId20"/>
    <p:sldId id="569" r:id="rId21"/>
    <p:sldId id="554" r:id="rId22"/>
    <p:sldId id="568" r:id="rId23"/>
    <p:sldId id="556" r:id="rId24"/>
    <p:sldId id="565" r:id="rId25"/>
    <p:sldId id="573" r:id="rId26"/>
    <p:sldId id="5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аб114" initials="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126" autoAdjust="0"/>
    <p:restoredTop sz="86455" autoAdjust="0"/>
  </p:normalViewPr>
  <p:slideViewPr>
    <p:cSldViewPr>
      <p:cViewPr>
        <p:scale>
          <a:sx n="96" d="100"/>
          <a:sy n="96" d="100"/>
        </p:scale>
        <p:origin x="-62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41593-D823-4F73-BC32-3B4F5D37612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1B3C-D943-47D4-93B0-BB9907AA5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198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1B3C-D943-47D4-93B0-BB9907AA59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50E5356-5956-42D8-9FB7-C88551698B9B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E7C3-3FE7-4AC3-83B5-CDE118EAE9AB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F67F-B297-4C7F-9F7B-2122E5D11885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B923-D361-4AF5-AB41-3DED65473329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0F9F-331F-41A3-8D71-0411D821A70A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95CB-27CB-4D2F-88EF-0FCCF8493436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4D1AD3-F2D8-4B2F-89B5-DA492B78CE0F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425E1A-DC37-49E4-95FD-38270C0DFE2B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891-6CD3-415D-891A-852F4C0FFE43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0F10-6954-4098-8CC9-BE3A0796D594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3049-16A6-4699-AF0B-48C7E25C1D4C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F5ED828-006C-4AAA-B8E3-07D0D5E076D6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33BEBEB-5B24-4486-86A9-233F9AE4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5.png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Диффузия в твердом теле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4286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Аспирант 3 курса:</a:t>
            </a:r>
          </a:p>
          <a:p>
            <a:pPr algn="r"/>
            <a:r>
              <a:rPr lang="ru-RU" b="1" dirty="0" smtClean="0"/>
              <a:t> Калинников М.А.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6000768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23 марта 2023 г.</a:t>
            </a:r>
            <a:endParaRPr lang="ru-RU" b="1" dirty="0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90465" y="541320"/>
            <a:ext cx="1266825" cy="601664"/>
            <a:chOff x="261" y="255"/>
            <a:chExt cx="1089" cy="730"/>
          </a:xfrm>
        </p:grpSpPr>
        <p:sp>
          <p:nvSpPr>
            <p:cNvPr id="6" name="Rectangle 43"/>
            <p:cNvSpPr>
              <a:spLocks noChangeArrowheads="1"/>
            </p:cNvSpPr>
            <p:nvPr/>
          </p:nvSpPr>
          <p:spPr bwMode="auto">
            <a:xfrm>
              <a:off x="261" y="737"/>
              <a:ext cx="108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chemeClr val="bg2"/>
                </a:buClr>
                <a:buFont typeface="Monotype Sorts" pitchFamily="2" charset="2"/>
                <a:buNone/>
              </a:pPr>
              <a:r>
                <a:rPr kumimoji="1" lang="ru-RU" altLang="ru-RU" b="1" i="1" dirty="0">
                  <a:latin typeface="Times New Roman" pitchFamily="18" charset="0"/>
                </a:rPr>
                <a:t>ИФМ РАН</a:t>
              </a:r>
            </a:p>
          </p:txBody>
        </p:sp>
        <p:pic>
          <p:nvPicPr>
            <p:cNvPr id="7" name="Picture 44" descr="IPM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5"/>
              <a:ext cx="92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Диффузия по дислокациям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357298"/>
            <a:ext cx="4485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Диффузия по дислокациям в модели дислокационных трубок:</a:t>
            </a:r>
          </a:p>
          <a:p>
            <a:r>
              <a:rPr lang="ru-RU" dirty="0" smtClean="0"/>
              <a:t>1)Внутри дислокационной трубки выполняется закон </a:t>
            </a:r>
            <a:r>
              <a:rPr lang="ru-RU" dirty="0" err="1" smtClean="0"/>
              <a:t>Фика</a:t>
            </a:r>
            <a:r>
              <a:rPr lang="ru-RU" dirty="0" smtClean="0"/>
              <a:t> для диффузии в однородной среде, а коэффициент диффузии в трубке выше чем в объеме.</a:t>
            </a:r>
          </a:p>
          <a:p>
            <a:r>
              <a:rPr lang="ru-RU" dirty="0" smtClean="0"/>
              <a:t>2) </a:t>
            </a:r>
            <a:r>
              <a:rPr lang="en-US" dirty="0" smtClean="0"/>
              <a:t>D </a:t>
            </a:r>
            <a:r>
              <a:rPr lang="ru-RU" dirty="0" smtClean="0"/>
              <a:t>не зависит от концентрации.</a:t>
            </a:r>
          </a:p>
          <a:p>
            <a:r>
              <a:rPr lang="ru-RU" dirty="0" smtClean="0"/>
              <a:t>3) Концентрация радиально однородна</a:t>
            </a:r>
          </a:p>
          <a:p>
            <a:r>
              <a:rPr lang="ru-RU" dirty="0" smtClean="0"/>
              <a:t>4) Плотность дислокаций мала и они изолированы.</a:t>
            </a:r>
            <a:endParaRPr lang="ru-RU" dirty="0"/>
          </a:p>
          <a:p>
            <a:endParaRPr lang="ru-RU" dirty="0"/>
          </a:p>
          <a:p>
            <a:pPr marL="342900" indent="-342900"/>
            <a:endParaRPr lang="ru-RU" dirty="0"/>
          </a:p>
        </p:txBody>
      </p:sp>
      <p:graphicFrame>
        <p:nvGraphicFramePr>
          <p:cNvPr id="560134" name="Object 6"/>
          <p:cNvGraphicFramePr>
            <a:graphicFrameLocks noChangeAspect="1"/>
          </p:cNvGraphicFramePr>
          <p:nvPr/>
        </p:nvGraphicFramePr>
        <p:xfrm>
          <a:off x="214282" y="4786322"/>
          <a:ext cx="4333875" cy="1666875"/>
        </p:xfrm>
        <a:graphic>
          <a:graphicData uri="http://schemas.openxmlformats.org/presentationml/2006/ole">
            <p:oleObj spid="_x0000_s560134" name="Формула" r:id="rId3" imgW="3708360" imgH="1447560" progId="Equation.3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57158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Решение для диффузии </a:t>
            </a:r>
          </a:p>
          <a:p>
            <a:r>
              <a:rPr lang="ru-RU" dirty="0" smtClean="0"/>
              <a:t>из бесконечного источника:</a:t>
            </a:r>
            <a:endParaRPr lang="ru-RU" dirty="0"/>
          </a:p>
        </p:txBody>
      </p:sp>
      <p:pic>
        <p:nvPicPr>
          <p:cNvPr id="560135" name="Picture 7"/>
          <p:cNvPicPr>
            <a:picLocks noChangeAspect="1" noChangeArrowheads="1"/>
          </p:cNvPicPr>
          <p:nvPr/>
        </p:nvPicPr>
        <p:blipFill>
          <a:blip r:embed="rId4"/>
          <a:srcRect b="20604"/>
          <a:stretch>
            <a:fillRect/>
          </a:stretch>
        </p:blipFill>
        <p:spPr bwMode="auto">
          <a:xfrm>
            <a:off x="5286380" y="1357298"/>
            <a:ext cx="35814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00628" y="6286520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Mimkes</a:t>
            </a:r>
            <a:r>
              <a:rPr lang="en-US" sz="800" dirty="0" smtClean="0"/>
              <a:t> J., </a:t>
            </a:r>
            <a:r>
              <a:rPr lang="en-US" sz="800" dirty="0" err="1" smtClean="0"/>
              <a:t>Wuttig</a:t>
            </a:r>
            <a:r>
              <a:rPr lang="en-US" sz="800" dirty="0" smtClean="0"/>
              <a:t> M. Exact solution for a model of dislocation pipe diffusion //Physical Review B. – 1970. – Т. 2. – №. 6. – С. 1619.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5929322" y="5572140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Самодиффузия</a:t>
            </a:r>
            <a:r>
              <a:rPr lang="ru-RU" dirty="0" smtClean="0"/>
              <a:t> Теллура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Диффузия по дислокациям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6642580"/>
            <a:ext cx="51435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Доброхотов Э.В. Физика твердого тела, 2005, том 47, </a:t>
            </a:r>
            <a:r>
              <a:rPr lang="ru-RU" sz="800" dirty="0" err="1" smtClean="0"/>
              <a:t>вып</a:t>
            </a:r>
            <a:r>
              <a:rPr lang="ru-RU" sz="800" dirty="0" smtClean="0"/>
              <a:t>. 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82" y="1428736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Диффузия в дислокационном </a:t>
            </a:r>
            <a:r>
              <a:rPr lang="en-US" sz="1600" dirty="0" err="1" smtClean="0"/>
              <a:t>Ge</a:t>
            </a:r>
            <a:endParaRPr lang="en-US" sz="1600" dirty="0" smtClean="0"/>
          </a:p>
          <a:p>
            <a:pPr algn="ctr"/>
            <a:r>
              <a:rPr lang="ru-RU" sz="1600" dirty="0" smtClean="0"/>
              <a:t>Модель «жидкого» ядра дислокации:</a:t>
            </a:r>
          </a:p>
          <a:p>
            <a:r>
              <a:rPr lang="en-US" sz="1600" dirty="0" smtClean="0"/>
              <a:t>D`=D </a:t>
            </a:r>
            <a:r>
              <a:rPr lang="ru-RU" sz="1600" dirty="0" smtClean="0"/>
              <a:t>при температуре плавления.</a:t>
            </a:r>
          </a:p>
          <a:p>
            <a:r>
              <a:rPr lang="en-US" sz="1600" dirty="0" smtClean="0"/>
              <a:t>D`</a:t>
            </a:r>
            <a:r>
              <a:rPr lang="ru-RU" sz="1600" dirty="0" smtClean="0"/>
              <a:t>- коэффициент диффузии по дислокациям</a:t>
            </a:r>
          </a:p>
          <a:p>
            <a:r>
              <a:rPr lang="en-US" sz="1600" dirty="0" smtClean="0"/>
              <a:t>D</a:t>
            </a:r>
            <a:r>
              <a:rPr lang="ru-RU" sz="1600" dirty="0" smtClean="0"/>
              <a:t>-коэффициент диффузии в расплаве.</a:t>
            </a:r>
            <a:endParaRPr lang="ru-RU" sz="1600" dirty="0"/>
          </a:p>
        </p:txBody>
      </p:sp>
      <p:graphicFrame>
        <p:nvGraphicFramePr>
          <p:cNvPr id="507908" name="Object 4"/>
          <p:cNvGraphicFramePr>
            <a:graphicFrameLocks noChangeAspect="1"/>
          </p:cNvGraphicFramePr>
          <p:nvPr/>
        </p:nvGraphicFramePr>
        <p:xfrm>
          <a:off x="195263" y="2832100"/>
          <a:ext cx="4894262" cy="2525713"/>
        </p:xfrm>
        <a:graphic>
          <a:graphicData uri="http://schemas.openxmlformats.org/presentationml/2006/ole">
            <p:oleObj spid="_x0000_s508020" name="Формула" r:id="rId3" imgW="3390840" imgH="177768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85720" y="5384085"/>
            <a:ext cx="734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Расчет дает значение </a:t>
            </a:r>
            <a:r>
              <a:rPr lang="en-US" sz="1600" dirty="0" smtClean="0"/>
              <a:t>D</a:t>
            </a:r>
            <a:r>
              <a:rPr lang="ru-RU" sz="1600" dirty="0" smtClean="0"/>
              <a:t> на 5 порядков меньше, чем в экспериментах.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2786058"/>
            <a:ext cx="4214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K — некоторая постоянная, S — сечение дислокации, D и D</a:t>
            </a:r>
            <a:r>
              <a:rPr lang="en-US" dirty="0" smtClean="0"/>
              <a:t>`</a:t>
            </a:r>
            <a:r>
              <a:rPr lang="ru-RU" dirty="0" smtClean="0"/>
              <a:t>— коэффициенты диффузии в объеме и вдоль дислокации соответственно, C0 — концентрация примеси вдоль дислокации.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84" y="323144"/>
            <a:ext cx="8286808" cy="105156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1"/>
                </a:solidFill>
              </a:rPr>
              <a:t>Геттерирование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Геттерирование</a:t>
            </a:r>
            <a:r>
              <a:rPr lang="ru-RU" i="1" dirty="0" smtClean="0"/>
              <a:t>-</a:t>
            </a:r>
            <a:r>
              <a:rPr lang="ru-RU" dirty="0" smtClean="0"/>
              <a:t> процесс удаления и дезактивации дефектов.</a:t>
            </a:r>
          </a:p>
          <a:p>
            <a:r>
              <a:rPr lang="ru-RU" dirty="0" smtClean="0"/>
              <a:t>Одним из методов </a:t>
            </a:r>
            <a:r>
              <a:rPr lang="ru-RU" dirty="0" err="1" smtClean="0"/>
              <a:t>геттерирования</a:t>
            </a:r>
            <a:r>
              <a:rPr lang="ru-RU" dirty="0" smtClean="0"/>
              <a:t>  является создание  слоя с нарушенной кристаллической структурой, в котором осуществляется диффузия по протяженным дефектам.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6519446"/>
            <a:ext cx="7143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Известия высших учебных заведений. Материалы электронной техники. 2018. Т. 21, </a:t>
            </a:r>
            <a:r>
              <a:rPr lang="ru-RU" sz="800" dirty="0" err="1" smtClean="0"/>
              <a:t>No</a:t>
            </a:r>
            <a:r>
              <a:rPr lang="ru-RU" sz="800" dirty="0" smtClean="0"/>
              <a:t> 1. C. 5—17. </a:t>
            </a:r>
            <a:br>
              <a:rPr lang="ru-RU" sz="800" dirty="0" smtClean="0"/>
            </a:br>
            <a:endParaRPr lang="ru-RU" sz="800" dirty="0"/>
          </a:p>
        </p:txBody>
      </p:sp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0767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1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52" y="2071678"/>
            <a:ext cx="4114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23482" y="5710498"/>
            <a:ext cx="48205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Образование </a:t>
            </a:r>
            <a:r>
              <a:rPr lang="en-US" dirty="0" err="1" smtClean="0"/>
              <a:t>SiOx</a:t>
            </a:r>
            <a:r>
              <a:rPr lang="en-US" dirty="0" smtClean="0"/>
              <a:t> </a:t>
            </a:r>
            <a:r>
              <a:rPr lang="ru-RU" dirty="0" smtClean="0"/>
              <a:t>внутри структур</a:t>
            </a:r>
          </a:p>
          <a:p>
            <a:r>
              <a:rPr lang="ru-RU" sz="1000" dirty="0" smtClean="0"/>
              <a:t>Воздействие преципитатов оксида кремния на дислокации приводит к тому, </a:t>
            </a:r>
          </a:p>
          <a:p>
            <a:r>
              <a:rPr lang="ru-RU" sz="1000" dirty="0" smtClean="0"/>
              <a:t>что последние начинают притягивать к себе примеси тяжёлых металлов, </a:t>
            </a:r>
          </a:p>
          <a:p>
            <a:r>
              <a:rPr lang="ru-RU" sz="1000" dirty="0" smtClean="0"/>
              <a:t>освобождая, таким образом, поверхность от примесей</a:t>
            </a:r>
            <a:r>
              <a:rPr lang="ru-RU" sz="1200" dirty="0" smtClean="0"/>
              <a:t>.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Диффузиионные</a:t>
            </a:r>
            <a:r>
              <a:rPr lang="ru-RU" dirty="0" smtClean="0">
                <a:solidFill>
                  <a:schemeClr val="tx1"/>
                </a:solidFill>
              </a:rPr>
              <a:t> эффекты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6500834"/>
            <a:ext cx="51435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https://cyberpedia.su/11x1ac5.html</a:t>
            </a:r>
            <a:endParaRPr lang="ru-RU" sz="800" dirty="0" smtClean="0"/>
          </a:p>
        </p:txBody>
      </p:sp>
      <p:graphicFrame>
        <p:nvGraphicFramePr>
          <p:cNvPr id="507908" name="Object 4"/>
          <p:cNvGraphicFramePr>
            <a:graphicFrameLocks noChangeAspect="1"/>
          </p:cNvGraphicFramePr>
          <p:nvPr/>
        </p:nvGraphicFramePr>
        <p:xfrm>
          <a:off x="928662" y="2500306"/>
          <a:ext cx="3500462" cy="1576434"/>
        </p:xfrm>
        <a:graphic>
          <a:graphicData uri="http://schemas.openxmlformats.org/presentationml/2006/ole">
            <p:oleObj spid="_x0000_s527419" name="Формула" r:id="rId3" imgW="1879600" imgH="85090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42910" y="1500174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Процесс взаимной диффузии в твердых телах описывается различными парциальными коэффициентами диффузии компонентов </a:t>
            </a:r>
            <a:r>
              <a:rPr lang="ru-RU" i="1" dirty="0" smtClean="0"/>
              <a:t>D</a:t>
            </a:r>
            <a:r>
              <a:rPr lang="ru-RU" i="1" baseline="-25000" dirty="0" smtClean="0"/>
              <a:t>A</a:t>
            </a:r>
            <a:r>
              <a:rPr lang="ru-RU" i="1" dirty="0" smtClean="0"/>
              <a:t> </a:t>
            </a:r>
            <a:r>
              <a:rPr lang="ru-RU" dirty="0" smtClean="0"/>
              <a:t>и </a:t>
            </a:r>
            <a:r>
              <a:rPr lang="ru-RU" i="1" dirty="0" smtClean="0"/>
              <a:t>D</a:t>
            </a:r>
            <a:r>
              <a:rPr lang="ru-RU" i="1" baseline="-25000" dirty="0" smtClean="0"/>
              <a:t>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714884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Смещение границы раздела между двумя фазами  называется </a:t>
            </a:r>
            <a:r>
              <a:rPr lang="ru-RU" sz="1600" b="1" i="1" dirty="0" smtClean="0"/>
              <a:t>эффект </a:t>
            </a:r>
            <a:r>
              <a:rPr lang="ru-RU" sz="1600" b="1" i="1" dirty="0" err="1" smtClean="0"/>
              <a:t>Киркендалла</a:t>
            </a:r>
            <a:r>
              <a:rPr lang="ru-RU" sz="1600" b="1" i="1" dirty="0" smtClean="0"/>
              <a:t>.</a:t>
            </a:r>
          </a:p>
          <a:p>
            <a:r>
              <a:rPr lang="ru-RU" sz="1600" i="1" dirty="0" smtClean="0"/>
              <a:t>Образование макроскопических пор из-за поглощения внутренними неоднородностями  избыточных вакансий называется </a:t>
            </a:r>
            <a:r>
              <a:rPr lang="ru-RU" sz="1600" b="1" i="1" dirty="0" smtClean="0"/>
              <a:t>эффектом Френкеля.</a:t>
            </a:r>
            <a:endParaRPr lang="ru-RU" sz="1600" i="1" dirty="0"/>
          </a:p>
        </p:txBody>
      </p:sp>
      <p:pic>
        <p:nvPicPr>
          <p:cNvPr id="527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3116"/>
            <a:ext cx="2962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>
            <a:off x="4357686" y="3857628"/>
            <a:ext cx="10001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Диффузиионные</a:t>
            </a:r>
            <a:r>
              <a:rPr lang="ru-RU" dirty="0" smtClean="0">
                <a:solidFill>
                  <a:schemeClr val="tx1"/>
                </a:solidFill>
              </a:rPr>
              <a:t> эффекты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6500834"/>
            <a:ext cx="5143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Hrytsak</a:t>
            </a:r>
            <a:r>
              <a:rPr lang="en-US" sz="800" dirty="0" smtClean="0"/>
              <a:t> R. et al. Identification of the </a:t>
            </a:r>
            <a:r>
              <a:rPr lang="en-US" sz="800" dirty="0" err="1" smtClean="0"/>
              <a:t>Kirkendall</a:t>
            </a:r>
            <a:r>
              <a:rPr lang="en-US" sz="800" dirty="0" smtClean="0"/>
              <a:t> effect as a mechanism responsible for thermal decomposition of the InGaN/GaN MQWs system //New Journal of Physics. – 2022. – Т. 24. – №. 12. – С. 123007.</a:t>
            </a:r>
            <a:endParaRPr lang="ru-RU" sz="800" dirty="0" smtClean="0"/>
          </a:p>
        </p:txBody>
      </p:sp>
      <p:graphicFrame>
        <p:nvGraphicFramePr>
          <p:cNvPr id="507908" name="Object 4"/>
          <p:cNvGraphicFramePr>
            <a:graphicFrameLocks noChangeAspect="1"/>
          </p:cNvGraphicFramePr>
          <p:nvPr/>
        </p:nvGraphicFramePr>
        <p:xfrm>
          <a:off x="979490" y="4000504"/>
          <a:ext cx="3878262" cy="1600200"/>
        </p:xfrm>
        <a:graphic>
          <a:graphicData uri="http://schemas.openxmlformats.org/presentationml/2006/ole">
            <p:oleObj spid="_x0000_s570370" name="Формула" r:id="rId3" imgW="2082600" imgH="863280" progId="Equation.3">
              <p:embed/>
            </p:oleObj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>
            <a:off x="6500826" y="4357694"/>
            <a:ext cx="10001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70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1195" y="3214686"/>
            <a:ext cx="37242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0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466" y="2071678"/>
            <a:ext cx="27274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42844" y="128586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Идентификация эффекта </a:t>
            </a:r>
            <a:r>
              <a:rPr lang="ru-RU" dirty="0" err="1" smtClean="0"/>
              <a:t>Киркендалла</a:t>
            </a:r>
            <a:r>
              <a:rPr lang="ru-RU" dirty="0" smtClean="0"/>
              <a:t> как механизма, ответственного за термический распад системы МКЯ InGaN/GaN</a:t>
            </a:r>
            <a:endParaRPr lang="ru-RU" dirty="0"/>
          </a:p>
        </p:txBody>
      </p:sp>
      <p:pic>
        <p:nvPicPr>
          <p:cNvPr id="570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000240"/>
            <a:ext cx="27991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 стрелкой 18"/>
          <p:cNvCxnSpPr/>
          <p:nvPr/>
        </p:nvCxnSpPr>
        <p:spPr>
          <a:xfrm>
            <a:off x="4929190" y="4643446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Поверхностная диффузия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50017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Поверхностная диффузия  — процесс диффузии, происходящий на поверхности конденсированного тела в пределах первого поверхностного слоя атомов (молекул) или поверх этого слоя.</a:t>
            </a:r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0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5457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786050" y="6000768"/>
            <a:ext cx="55721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https://studme.org/391094/tehnika/zarozhdenie_rost_pokrytiy_usloviyah_ionnoy_bombardirovki</a:t>
            </a:r>
            <a:endParaRPr lang="ru-RU" sz="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500306"/>
            <a:ext cx="26432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Поверхностная диффузия играет определяющую роль в процессах роста тонких плёнок, формирования наноструктур на поверхности подложек и спекания керамики.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Поверхностная диффузия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50017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большинстве случаев адсорбированная частица становится подвижной из-за термической активации и ее движение имеет вид случайного блуждания.</a:t>
            </a:r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6000768"/>
            <a:ext cx="55721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https://portal.tpu.ru/SHARED/s/SOLOVEV/UCH/Tab/Lecture%206.doc</a:t>
            </a:r>
            <a:endParaRPr lang="ru-RU" sz="800" dirty="0"/>
          </a:p>
        </p:txBody>
      </p:sp>
      <p:graphicFrame>
        <p:nvGraphicFramePr>
          <p:cNvPr id="535554" name="Object 4"/>
          <p:cNvGraphicFramePr>
            <a:graphicFrameLocks noChangeAspect="1"/>
          </p:cNvGraphicFramePr>
          <p:nvPr/>
        </p:nvGraphicFramePr>
        <p:xfrm>
          <a:off x="642910" y="2571744"/>
          <a:ext cx="3103562" cy="2057400"/>
        </p:xfrm>
        <a:graphic>
          <a:graphicData uri="http://schemas.openxmlformats.org/presentationml/2006/ole">
            <p:oleObj spid="_x0000_s535610" name="Формула" r:id="rId3" imgW="1371600" imgH="91440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00034" y="4714884"/>
            <a:ext cx="5224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Среднеквадратичное смешение атома, </a:t>
            </a:r>
            <a:r>
              <a:rPr lang="en-US" dirty="0" smtClean="0"/>
              <a:t>v </a:t>
            </a:r>
            <a:r>
              <a:rPr lang="ru-RU" dirty="0" smtClean="0"/>
              <a:t>и </a:t>
            </a:r>
            <a:r>
              <a:rPr lang="el-GR" dirty="0" smtClean="0"/>
              <a:t>λ</a:t>
            </a:r>
            <a:r>
              <a:rPr lang="ru-RU" dirty="0" smtClean="0"/>
              <a:t> частота и длина </a:t>
            </a:r>
            <a:r>
              <a:rPr lang="ru-RU" dirty="0" err="1" smtClean="0"/>
              <a:t>пересока</a:t>
            </a:r>
            <a:r>
              <a:rPr lang="ru-RU" dirty="0" smtClean="0"/>
              <a:t>,</a:t>
            </a:r>
            <a:r>
              <a:rPr lang="en-US" dirty="0" smtClean="0"/>
              <a:t> t-</a:t>
            </a:r>
            <a:r>
              <a:rPr lang="ru-RU" dirty="0" smtClean="0"/>
              <a:t>время,</a:t>
            </a:r>
            <a:r>
              <a:rPr lang="ru-RU" i="1" dirty="0" smtClean="0"/>
              <a:t> </a:t>
            </a:r>
            <a:r>
              <a:rPr lang="ru-RU" i="1" dirty="0" err="1" smtClean="0"/>
              <a:t>z</a:t>
            </a:r>
            <a:r>
              <a:rPr lang="ru-RU" dirty="0" smtClean="0"/>
              <a:t> - число соседних положений, куда может перескочить атом.</a:t>
            </a:r>
          </a:p>
        </p:txBody>
      </p:sp>
      <p:pic>
        <p:nvPicPr>
          <p:cNvPr id="535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214554"/>
            <a:ext cx="2486029" cy="373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Оценка коэффициента поверхностной диффузии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090842"/>
            <a:ext cx="5214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Seebauer</a:t>
            </a:r>
            <a:r>
              <a:rPr lang="en-US" sz="800" dirty="0" smtClean="0"/>
              <a:t> E. G., Allen C. E. Estimating surface diffusion coefficients //Progress in surface science. – 1995. – </a:t>
            </a:r>
            <a:r>
              <a:rPr lang="ru-RU" sz="800" dirty="0" smtClean="0"/>
              <a:t>Т</a:t>
            </a:r>
            <a:r>
              <a:rPr lang="en-US" sz="800" dirty="0" smtClean="0"/>
              <a:t>. 49. – №. </a:t>
            </a:r>
            <a:r>
              <a:rPr lang="ru-RU" sz="800" dirty="0" smtClean="0"/>
              <a:t>3. – С. 265-330.</a:t>
            </a:r>
            <a:endParaRPr lang="ru-RU" sz="800" dirty="0"/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23266" name="Object 3"/>
          <p:cNvGraphicFramePr>
            <a:graphicFrameLocks noChangeAspect="1"/>
          </p:cNvGraphicFramePr>
          <p:nvPr/>
        </p:nvGraphicFramePr>
        <p:xfrm>
          <a:off x="285720" y="1714488"/>
          <a:ext cx="4365916" cy="2286016"/>
        </p:xfrm>
        <a:graphic>
          <a:graphicData uri="http://schemas.openxmlformats.org/presentationml/2006/ole">
            <p:oleObj spid="_x0000_s523322" name="Формула" r:id="rId3" imgW="1815840" imgH="952200" progId="Equation.3">
              <p:embed/>
            </p:oleObj>
          </a:graphicData>
        </a:graphic>
      </p:graphicFrame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76"/>
            <a:ext cx="4076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3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1141" y="1428736"/>
            <a:ext cx="3552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Атомные механизмы поверхностной диффузии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6429396"/>
            <a:ext cx="55721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https://portal.tpu.ru/SHARED/s/SOLOVEV/UCH/Tab/Lecture%206.doc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1559470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Прыжковый </a:t>
            </a:r>
          </a:p>
          <a:p>
            <a:r>
              <a:rPr lang="ru-RU" dirty="0" smtClean="0"/>
              <a:t>механизм</a:t>
            </a:r>
            <a:endParaRPr lang="ru-RU" dirty="0"/>
          </a:p>
        </p:txBody>
      </p:sp>
      <p:pic>
        <p:nvPicPr>
          <p:cNvPr id="27" name="Рисунок 26" descr="Surface_diffusion_hopp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1" y="2285992"/>
            <a:ext cx="2381267" cy="17859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29058" y="1643050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Атомный обмен</a:t>
            </a:r>
            <a:endParaRPr lang="ru-RU" dirty="0"/>
          </a:p>
        </p:txBody>
      </p:sp>
      <p:pic>
        <p:nvPicPr>
          <p:cNvPr id="29" name="Рисунок 28" descr="200px-Atomic_exchange_diffusion_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143116"/>
            <a:ext cx="2928958" cy="146447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14744" y="3643314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Вакансионный</a:t>
            </a:r>
            <a:r>
              <a:rPr lang="ru-RU" dirty="0" smtClean="0"/>
              <a:t>  механизм</a:t>
            </a:r>
            <a:endParaRPr lang="ru-RU" dirty="0"/>
          </a:p>
        </p:txBody>
      </p:sp>
      <p:pic>
        <p:nvPicPr>
          <p:cNvPr id="31" name="Рисунок 30" descr="Vacancy_diffusi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000504"/>
            <a:ext cx="2743200" cy="1371600"/>
          </a:xfrm>
          <a:prstGeom prst="rect">
            <a:avLst/>
          </a:prstGeom>
        </p:spPr>
      </p:pic>
      <p:graphicFrame>
        <p:nvGraphicFramePr>
          <p:cNvPr id="539649" name="Object 1"/>
          <p:cNvGraphicFramePr>
            <a:graphicFrameLocks noChangeAspect="1"/>
          </p:cNvGraphicFramePr>
          <p:nvPr/>
        </p:nvGraphicFramePr>
        <p:xfrm>
          <a:off x="428596" y="4500570"/>
          <a:ext cx="3387725" cy="1427162"/>
        </p:xfrm>
        <a:graphic>
          <a:graphicData uri="http://schemas.openxmlformats.org/presentationml/2006/ole">
            <p:oleObj spid="_x0000_s539685" name="Формула" r:id="rId6" imgW="1562040" imgH="660240" progId="Equation.3">
              <p:embed/>
            </p:oleObj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Поверхностная диффузия кластеров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852" y="6601295"/>
            <a:ext cx="55721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https://en.wikipedia.org/wiki/Surface_diffusion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357298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Кластерная диффузия включает движение атомных кластеров размером от </a:t>
            </a:r>
            <a:r>
              <a:rPr lang="ru-RU" dirty="0" err="1" smtClean="0"/>
              <a:t>димеров</a:t>
            </a:r>
            <a:r>
              <a:rPr lang="ru-RU" dirty="0" smtClean="0"/>
              <a:t> до островков, содержащих сотни атомов.</a:t>
            </a:r>
          </a:p>
          <a:p>
            <a:r>
              <a:rPr lang="ru-RU" b="1" dirty="0" smtClean="0"/>
              <a:t>Индивидуальные механизмы:</a:t>
            </a:r>
            <a:endParaRPr lang="ru-RU" b="1" dirty="0"/>
          </a:p>
        </p:txBody>
      </p:sp>
      <p:pic>
        <p:nvPicPr>
          <p:cNvPr id="14" name="Рисунок 13" descr="Cluster_diffusion_individual_mechanis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428892"/>
            <a:ext cx="4190997" cy="3143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2066" y="2500306"/>
            <a:ext cx="33554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Последовательное </a:t>
            </a:r>
          </a:p>
          <a:p>
            <a:pPr marL="342900" indent="-342900"/>
            <a:r>
              <a:rPr lang="ru-RU" dirty="0" smtClean="0"/>
              <a:t>перемещение</a:t>
            </a:r>
          </a:p>
          <a:p>
            <a:pPr marL="342900" indent="-342900"/>
            <a:r>
              <a:rPr lang="ru-RU" dirty="0" smtClean="0"/>
              <a:t>2)  Краевая диффузия</a:t>
            </a:r>
          </a:p>
          <a:p>
            <a:pPr marL="342900" indent="-342900"/>
            <a:r>
              <a:rPr lang="ru-RU" dirty="0" smtClean="0"/>
              <a:t>3)  Испарение и конденсация</a:t>
            </a:r>
          </a:p>
          <a:p>
            <a:pPr marL="342900" indent="-342900"/>
            <a:r>
              <a:rPr lang="ru-RU" dirty="0" smtClean="0"/>
              <a:t>4)  «Чехарда»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929322" y="4643446"/>
            <a:ext cx="500066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29388" y="4643446"/>
            <a:ext cx="500066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29454" y="4643446"/>
            <a:ext cx="500066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ыгнутая вверх стрелка 32"/>
          <p:cNvSpPr/>
          <p:nvPr/>
        </p:nvSpPr>
        <p:spPr>
          <a:xfrm>
            <a:off x="6929454" y="4429132"/>
            <a:ext cx="785818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6215074" y="4429132"/>
            <a:ext cx="785818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7818" y="442913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(4)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5929322" y="5214950"/>
            <a:ext cx="500066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429388" y="5214950"/>
            <a:ext cx="500066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929454" y="5214950"/>
            <a:ext cx="500066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429520" y="5214950"/>
            <a:ext cx="500066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429256" y="5214950"/>
            <a:ext cx="500066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928662" y="5643578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 сверху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929454" y="5857892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 сбоку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План выступления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1285860"/>
            <a:ext cx="8856984" cy="4625609"/>
          </a:xfrm>
        </p:spPr>
        <p:txBody>
          <a:bodyPr>
            <a:normAutofit/>
          </a:bodyPr>
          <a:lstStyle/>
          <a:p>
            <a:r>
              <a:rPr lang="ru-RU" sz="3000" dirty="0" smtClean="0"/>
              <a:t>1)</a:t>
            </a:r>
            <a:r>
              <a:rPr lang="en-US" sz="3000" dirty="0" smtClean="0"/>
              <a:t> </a:t>
            </a:r>
            <a:r>
              <a:rPr lang="ru-RU" sz="3000" dirty="0" smtClean="0"/>
              <a:t>Введение</a:t>
            </a:r>
            <a:endParaRPr lang="en-US" sz="3000" dirty="0" smtClean="0"/>
          </a:p>
          <a:p>
            <a:r>
              <a:rPr lang="en-US" sz="3000" dirty="0" smtClean="0"/>
              <a:t>2)</a:t>
            </a:r>
            <a:r>
              <a:rPr lang="ru-RU" sz="3000" dirty="0"/>
              <a:t> Одномерное уравнение </a:t>
            </a:r>
            <a:r>
              <a:rPr lang="ru-RU" sz="3000" dirty="0" err="1" smtClean="0"/>
              <a:t>Фика</a:t>
            </a:r>
            <a:endParaRPr lang="ru-RU" sz="3000" dirty="0" smtClean="0"/>
          </a:p>
          <a:p>
            <a:r>
              <a:rPr lang="ru-RU" sz="3000" dirty="0" smtClean="0"/>
              <a:t>3)</a:t>
            </a:r>
            <a:r>
              <a:rPr lang="en-US" sz="3000" dirty="0" smtClean="0"/>
              <a:t> </a:t>
            </a:r>
            <a:r>
              <a:rPr lang="ru-RU" sz="3000" dirty="0" smtClean="0"/>
              <a:t>Атомные механизмы диффузии</a:t>
            </a:r>
          </a:p>
          <a:p>
            <a:r>
              <a:rPr lang="en-US" sz="3000" dirty="0" smtClean="0"/>
              <a:t>4</a:t>
            </a:r>
            <a:r>
              <a:rPr lang="ru-RU" sz="3000" dirty="0" smtClean="0"/>
              <a:t>) </a:t>
            </a:r>
            <a:r>
              <a:rPr lang="ru-RU" sz="3000" dirty="0"/>
              <a:t>Поверхностная </a:t>
            </a:r>
            <a:r>
              <a:rPr lang="ru-RU" sz="3000" dirty="0" smtClean="0"/>
              <a:t>диффузия</a:t>
            </a:r>
            <a:endParaRPr lang="en-US" sz="3000" dirty="0" smtClean="0"/>
          </a:p>
          <a:p>
            <a:r>
              <a:rPr lang="en-US" sz="3000" dirty="0" smtClean="0"/>
              <a:t>5)</a:t>
            </a:r>
            <a:r>
              <a:rPr lang="ru-RU" sz="3000" dirty="0" smtClean="0"/>
              <a:t> Вынужденная диффузия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Поверхностная диффузия кластеров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71379" y="1214422"/>
            <a:ext cx="577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Диффузия </a:t>
            </a:r>
            <a:r>
              <a:rPr lang="ru-RU" b="1" dirty="0" err="1" smtClean="0"/>
              <a:t>адатома</a:t>
            </a:r>
            <a:r>
              <a:rPr lang="ru-RU" b="1" dirty="0" smtClean="0"/>
              <a:t> на поверхности кластера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14744" y="1714488"/>
            <a:ext cx="5214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точки зрения энергии, движение </a:t>
            </a:r>
            <a:r>
              <a:rPr lang="ru-RU" dirty="0" err="1" smtClean="0"/>
              <a:t>адатома</a:t>
            </a:r>
            <a:r>
              <a:rPr lang="ru-RU" dirty="0" smtClean="0"/>
              <a:t> на поверхности кластера идентично движению </a:t>
            </a:r>
            <a:r>
              <a:rPr lang="ru-RU" dirty="0" err="1" smtClean="0"/>
              <a:t>адатома</a:t>
            </a:r>
            <a:r>
              <a:rPr lang="ru-RU" dirty="0" smtClean="0"/>
              <a:t> на поверхности кристалла, но с точки зрения энтропии эти два случая имеют существенное различие.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62150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err="1" smtClean="0"/>
              <a:t>Булушова</a:t>
            </a:r>
            <a:r>
              <a:rPr lang="ru-RU" sz="800" dirty="0" smtClean="0"/>
              <a:t> Л. С., Чичигина О. А. Влияние </a:t>
            </a:r>
            <a:r>
              <a:rPr lang="ru-RU" sz="800" dirty="0" err="1" smtClean="0"/>
              <a:t>энтропийных</a:t>
            </a:r>
            <a:r>
              <a:rPr lang="ru-RU" sz="800" dirty="0" smtClean="0"/>
              <a:t> эффектов на диффузию </a:t>
            </a:r>
            <a:r>
              <a:rPr lang="ru-RU" sz="800" dirty="0" err="1" smtClean="0"/>
              <a:t>адатома</a:t>
            </a:r>
            <a:r>
              <a:rPr lang="ru-RU" sz="800" dirty="0" smtClean="0"/>
              <a:t> на поверхности кластера //Вестник Московского университета. Серия 3. Физика. Астрономия. – 2010. – №. 2. – С. 31-36.</a:t>
            </a:r>
            <a:endParaRPr lang="ru-RU" sz="800" dirty="0"/>
          </a:p>
        </p:txBody>
      </p:sp>
      <p:pic>
        <p:nvPicPr>
          <p:cNvPr id="556034" name="Picture 2"/>
          <p:cNvPicPr>
            <a:picLocks noChangeAspect="1" noChangeArrowheads="1"/>
          </p:cNvPicPr>
          <p:nvPr/>
        </p:nvPicPr>
        <p:blipFill>
          <a:blip r:embed="rId3"/>
          <a:srcRect l="11719"/>
          <a:stretch>
            <a:fillRect/>
          </a:stretch>
        </p:blipFill>
        <p:spPr bwMode="auto">
          <a:xfrm>
            <a:off x="19048" y="1643050"/>
            <a:ext cx="3767134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714876" y="6305156"/>
            <a:ext cx="4429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Seebauer</a:t>
            </a:r>
            <a:r>
              <a:rPr lang="en-US" sz="800" dirty="0" smtClean="0"/>
              <a:t> E. G., Allen C. E. Estimating surface diffusion coefficients //Progress in surface science. – 1995. – </a:t>
            </a:r>
            <a:r>
              <a:rPr lang="ru-RU" sz="800" dirty="0" smtClean="0"/>
              <a:t>Т</a:t>
            </a:r>
            <a:r>
              <a:rPr lang="en-US" sz="800" dirty="0" smtClean="0"/>
              <a:t>. 49. – №. </a:t>
            </a:r>
            <a:r>
              <a:rPr lang="ru-RU" sz="800" dirty="0" smtClean="0"/>
              <a:t>3. – С. 265-330.</a:t>
            </a:r>
            <a:endParaRPr lang="ru-RU" sz="800" dirty="0"/>
          </a:p>
        </p:txBody>
      </p:sp>
      <p:graphicFrame>
        <p:nvGraphicFramePr>
          <p:cNvPr id="556036" name="Object 4"/>
          <p:cNvGraphicFramePr>
            <a:graphicFrameLocks noChangeAspect="1"/>
          </p:cNvGraphicFramePr>
          <p:nvPr/>
        </p:nvGraphicFramePr>
        <p:xfrm>
          <a:off x="4214810" y="3286124"/>
          <a:ext cx="3322638" cy="928688"/>
        </p:xfrm>
        <a:graphic>
          <a:graphicData uri="http://schemas.openxmlformats.org/presentationml/2006/ole">
            <p:oleObj spid="_x0000_s556036" name="Формула" r:id="rId4" imgW="1485720" imgH="419040" progId="Equation.3">
              <p:embed/>
            </p:oleObj>
          </a:graphicData>
        </a:graphic>
      </p:graphicFrame>
      <p:pic>
        <p:nvPicPr>
          <p:cNvPr id="556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86190"/>
            <a:ext cx="34004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3705220" y="4357694"/>
            <a:ext cx="5224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 </a:t>
            </a:r>
            <a:r>
              <a:rPr lang="ru-RU" dirty="0" smtClean="0"/>
              <a:t>и </a:t>
            </a:r>
            <a:r>
              <a:rPr lang="el-GR" dirty="0" smtClean="0"/>
              <a:t>λ</a:t>
            </a:r>
            <a:r>
              <a:rPr lang="ru-RU" dirty="0" smtClean="0"/>
              <a:t> частота и длина </a:t>
            </a:r>
            <a:r>
              <a:rPr lang="ru-RU" dirty="0" err="1" smtClean="0"/>
              <a:t>пересока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i="1" dirty="0" err="1" smtClean="0"/>
              <a:t>z</a:t>
            </a:r>
            <a:r>
              <a:rPr lang="ru-RU" dirty="0" smtClean="0"/>
              <a:t> - число соседних положений, куда может перескочить атом, </a:t>
            </a:r>
            <a:r>
              <a:rPr lang="en-US" dirty="0" smtClean="0"/>
              <a:t>S- </a:t>
            </a:r>
            <a:r>
              <a:rPr lang="ru-RU" dirty="0" smtClean="0"/>
              <a:t>энтропия, </a:t>
            </a:r>
            <a:r>
              <a:rPr lang="en-US" dirty="0" smtClean="0"/>
              <a:t>H-</a:t>
            </a:r>
            <a:r>
              <a:rPr lang="ru-RU" dirty="0" smtClean="0"/>
              <a:t>энтальпия.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Поверхностная диффузия кластеров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6571142"/>
            <a:ext cx="55721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https://en.wikipedia.org/wiki/Surface_diffusion</a:t>
            </a: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1500174"/>
            <a:ext cx="347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/>
              <a:t>Дислокационный механизм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pic>
        <p:nvPicPr>
          <p:cNvPr id="22" name="Рисунок 21" descr="Cluster_dislocation_diffus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857364"/>
            <a:ext cx="2857520" cy="21431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57686" y="1500174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/>
              <a:t>Скольжение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pic>
        <p:nvPicPr>
          <p:cNvPr id="24" name="Рисунок 23" descr="Cluster_diffusion_glid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857364"/>
            <a:ext cx="2857520" cy="2143140"/>
          </a:xfrm>
          <a:prstGeom prst="rect">
            <a:avLst/>
          </a:prstGeom>
        </p:spPr>
      </p:pic>
      <p:pic>
        <p:nvPicPr>
          <p:cNvPr id="25" name="Рисунок 24" descr="Cluster_reptation_diffus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500570"/>
            <a:ext cx="2643206" cy="19824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2823" y="4068553"/>
            <a:ext cx="189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err="1" smtClean="0"/>
              <a:t>Переползание</a:t>
            </a:r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</p:txBody>
      </p:sp>
      <p:pic>
        <p:nvPicPr>
          <p:cNvPr id="27" name="Рисунок 26" descr="Cluster_diffusion_shea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00570"/>
            <a:ext cx="2714644" cy="203598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57686" y="4000504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/>
              <a:t>Сдвиг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142984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Коллективные механизмы:</a:t>
            </a:r>
            <a:endParaRPr lang="ru-RU" b="1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Поверхностная диффузия кластеров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71379" y="1214422"/>
            <a:ext cx="541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Кластеры золота на поверхности графита</a:t>
            </a:r>
            <a:endParaRPr lang="ru-RU" b="1" dirty="0"/>
          </a:p>
        </p:txBody>
      </p:sp>
      <p:pic>
        <p:nvPicPr>
          <p:cNvPr id="555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54" y="1500174"/>
            <a:ext cx="8824902" cy="380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14314" y="5103674"/>
            <a:ext cx="8215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Кластер будет передвигаться если его взаимодействие с подложкой слабое (большая разница в постоянных решетки) + коллективные эффекты</a:t>
            </a:r>
            <a:endParaRPr lang="ru-RU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62150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/>
              <a:t>Краснова А. К., Чичигина О. А. Ускорение Ферми как возможный механизм быстрой диффузии кластеров золота на поверхности графита //Вестник Московского университета. Серия 3. Физика. Астрономия. – 2012. – №. 1. – С. 48-53.</a:t>
            </a:r>
            <a:endParaRPr lang="ru-RU" sz="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Вынужденная диффузия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2844" y="1571612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Вынужденная диффузия возникает под </a:t>
            </a:r>
            <a:r>
              <a:rPr lang="ru-RU" dirty="0"/>
              <a:t>действием внешних </a:t>
            </a:r>
            <a:r>
              <a:rPr lang="ru-RU" dirty="0" smtClean="0"/>
              <a:t>сил</a:t>
            </a:r>
            <a:r>
              <a:rPr lang="en-US" dirty="0" smtClean="0"/>
              <a:t> </a:t>
            </a:r>
            <a:r>
              <a:rPr lang="ru-RU" dirty="0" smtClean="0"/>
              <a:t>и, как правило, приводит не к выравниванию, а к увеличению градиента концентрации</a:t>
            </a:r>
            <a:r>
              <a:rPr lang="en-US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зависимости от природы внешних сил, различают следующие основные виды вынужденной диффузии: </a:t>
            </a:r>
            <a:r>
              <a:rPr lang="ru-RU" dirty="0" err="1" smtClean="0"/>
              <a:t>термо</a:t>
            </a:r>
            <a:r>
              <a:rPr lang="ru-RU" dirty="0" smtClean="0"/>
              <a:t>-, </a:t>
            </a:r>
            <a:r>
              <a:rPr lang="ru-RU" dirty="0" err="1" smtClean="0"/>
              <a:t>баро</a:t>
            </a:r>
            <a:r>
              <a:rPr lang="ru-RU" dirty="0" smtClean="0"/>
              <a:t>-, </a:t>
            </a:r>
            <a:r>
              <a:rPr lang="ru-RU" dirty="0" err="1" smtClean="0"/>
              <a:t>электро</a:t>
            </a:r>
            <a:r>
              <a:rPr lang="ru-RU" dirty="0" smtClean="0"/>
              <a:t>- </a:t>
            </a:r>
            <a:r>
              <a:rPr lang="ru-RU" dirty="0"/>
              <a:t>и восходящую диффузию.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2198520"/>
            <a:ext cx="8032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489" y="2928934"/>
            <a:ext cx="3731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Термодиффузия</a:t>
            </a:r>
            <a:r>
              <a:rPr lang="ru-RU" dirty="0"/>
              <a:t> происходит под действием градиента температуры </a:t>
            </a:r>
            <a:r>
              <a:rPr lang="ru-RU" i="1" dirty="0" err="1"/>
              <a:t>dT</a:t>
            </a:r>
            <a:r>
              <a:rPr lang="ru-RU" i="1" dirty="0"/>
              <a:t>/</a:t>
            </a:r>
            <a:r>
              <a:rPr lang="ru-RU" i="1" dirty="0" err="1"/>
              <a:t>dx</a:t>
            </a:r>
            <a:r>
              <a:rPr lang="ru-RU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60722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Tucker W. C., Schelling P. K. </a:t>
            </a:r>
            <a:r>
              <a:rPr lang="en-US" sz="800" dirty="0" err="1"/>
              <a:t>Thermodiffusion</a:t>
            </a:r>
            <a:r>
              <a:rPr lang="en-US" sz="800" dirty="0"/>
              <a:t> in liquid binary alloys computed from molecular-dynamics simulation and the Green-Kubo formalism //Computational Materials Science. – 2016. – Т. 124. – С. 54-61.</a:t>
            </a:r>
            <a:endParaRPr lang="ru-RU" sz="800" dirty="0"/>
          </a:p>
        </p:txBody>
      </p:sp>
      <p:graphicFrame>
        <p:nvGraphicFramePr>
          <p:cNvPr id="553985" name="Object 1"/>
          <p:cNvGraphicFramePr>
            <a:graphicFrameLocks noChangeAspect="1"/>
          </p:cNvGraphicFramePr>
          <p:nvPr/>
        </p:nvGraphicFramePr>
        <p:xfrm>
          <a:off x="344488" y="5716609"/>
          <a:ext cx="2762250" cy="784225"/>
        </p:xfrm>
        <a:graphic>
          <a:graphicData uri="http://schemas.openxmlformats.org/presentationml/2006/ole">
            <p:oleObj spid="_x0000_s553985" name="Формула" r:id="rId3" imgW="1384200" imgH="39348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14314" y="485437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/>
              <a:t>Бародиффузия</a:t>
            </a:r>
            <a:r>
              <a:rPr lang="ru-RU" dirty="0"/>
              <a:t> идет под действием поля тяжести или давления </a:t>
            </a:r>
            <a:r>
              <a:rPr lang="ru-RU" i="1" dirty="0" err="1"/>
              <a:t>dP</a:t>
            </a:r>
            <a:r>
              <a:rPr lang="ru-RU" i="1" dirty="0"/>
              <a:t>/</a:t>
            </a:r>
            <a:r>
              <a:rPr lang="ru-RU" i="1" dirty="0" err="1"/>
              <a:t>dx</a:t>
            </a:r>
            <a:r>
              <a:rPr lang="ru-RU" dirty="0"/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43570" y="4714884"/>
            <a:ext cx="2786082" cy="1214446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53986" name="Object 2"/>
          <p:cNvGraphicFramePr>
            <a:graphicFrameLocks noChangeAspect="1"/>
          </p:cNvGraphicFramePr>
          <p:nvPr/>
        </p:nvGraphicFramePr>
        <p:xfrm>
          <a:off x="428596" y="3857628"/>
          <a:ext cx="2787650" cy="784225"/>
        </p:xfrm>
        <a:graphic>
          <a:graphicData uri="http://schemas.openxmlformats.org/presentationml/2006/ole">
            <p:oleObj spid="_x0000_s553986" name="Формула" r:id="rId4" imgW="1396800" imgH="393480" progId="Equation.3">
              <p:embed/>
            </p:oleObj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786446" y="5072074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i="1" baseline="-25000" dirty="0" smtClean="0">
                <a:solidFill>
                  <a:schemeClr val="bg1"/>
                </a:solidFill>
              </a:rPr>
              <a:t>low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40040" y="5072074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P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high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429388" y="5000636"/>
            <a:ext cx="114300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572264" y="4643446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M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heavy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10800000">
            <a:off x="6500827" y="5643578"/>
            <a:ext cx="1009657" cy="95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572264" y="5274246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M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light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643570" y="3214686"/>
            <a:ext cx="2786082" cy="1214446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3571876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T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low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429388" y="3500438"/>
            <a:ext cx="114300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643702" y="3786190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M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heavy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6500827" y="4143380"/>
            <a:ext cx="1009657" cy="95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572264" y="3202544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M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light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715272" y="3631172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</a:t>
            </a:r>
            <a:r>
              <a:rPr lang="en-US" i="1" baseline="-25000" dirty="0" smtClean="0">
                <a:solidFill>
                  <a:schemeClr val="bg1"/>
                </a:solidFill>
              </a:rPr>
              <a:t>high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72198" y="2786058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Эксперименты</a:t>
            </a:r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61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Вынужденная диффузия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2556" y="1412776"/>
            <a:ext cx="4626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Электродиффузия</a:t>
            </a:r>
            <a:r>
              <a:rPr lang="ru-RU" dirty="0"/>
              <a:t> протекает под действием градиента электрического </a:t>
            </a:r>
            <a:r>
              <a:rPr lang="ru-RU" dirty="0" smtClean="0"/>
              <a:t>потенциала.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2198520"/>
            <a:ext cx="8032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651944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Rubinstein I. Electro-diffusion of ions. – Society for Industrial and Applied mathematics, 1990.</a:t>
            </a:r>
            <a:endParaRPr lang="ru-RU" sz="800" dirty="0"/>
          </a:p>
        </p:txBody>
      </p:sp>
      <p:graphicFrame>
        <p:nvGraphicFramePr>
          <p:cNvPr id="551937" name="Object 1"/>
          <p:cNvGraphicFramePr>
            <a:graphicFrameLocks noChangeAspect="1"/>
          </p:cNvGraphicFramePr>
          <p:nvPr/>
        </p:nvGraphicFramePr>
        <p:xfrm>
          <a:off x="268286" y="2320921"/>
          <a:ext cx="4160838" cy="608013"/>
        </p:xfrm>
        <a:graphic>
          <a:graphicData uri="http://schemas.openxmlformats.org/presentationml/2006/ole">
            <p:oleObj spid="_x0000_s551937" name="Формула" r:id="rId3" imgW="1562040" imgH="228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2857496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- концентрация ионов, </a:t>
            </a:r>
            <a:r>
              <a:rPr lang="en-US" dirty="0" smtClean="0"/>
              <a:t>D- </a:t>
            </a:r>
            <a:r>
              <a:rPr lang="ru-RU" dirty="0" smtClean="0"/>
              <a:t>коэффициент диффузии иона,</a:t>
            </a:r>
            <a:r>
              <a:rPr lang="el-GR" dirty="0" smtClean="0"/>
              <a:t> μ</a:t>
            </a:r>
            <a:r>
              <a:rPr lang="ru-RU" dirty="0" smtClean="0"/>
              <a:t>-подвижность,</a:t>
            </a:r>
          </a:p>
          <a:p>
            <a:r>
              <a:rPr lang="en-US" dirty="0" smtClean="0"/>
              <a:t>q-</a:t>
            </a:r>
            <a:r>
              <a:rPr lang="ru-RU" dirty="0" smtClean="0"/>
              <a:t>заряд иона, </a:t>
            </a:r>
            <a:r>
              <a:rPr lang="en-US" dirty="0" smtClean="0"/>
              <a:t>F- </a:t>
            </a:r>
            <a:r>
              <a:rPr lang="ru-RU" dirty="0" smtClean="0"/>
              <a:t>постоянная Фарадея, </a:t>
            </a:r>
            <a:r>
              <a:rPr lang="el-GR" dirty="0" smtClean="0"/>
              <a:t>φ</a:t>
            </a:r>
            <a:r>
              <a:rPr lang="ru-RU" dirty="0" smtClean="0"/>
              <a:t>-электростатический потенциал</a:t>
            </a:r>
            <a:r>
              <a:rPr lang="en-US" dirty="0" smtClean="0"/>
              <a:t>.</a:t>
            </a:r>
            <a:endParaRPr lang="ru-RU" dirty="0"/>
          </a:p>
        </p:txBody>
      </p:sp>
      <p:graphicFrame>
        <p:nvGraphicFramePr>
          <p:cNvPr id="551939" name="Object 3"/>
          <p:cNvGraphicFramePr>
            <a:graphicFrameLocks noChangeAspect="1"/>
          </p:cNvGraphicFramePr>
          <p:nvPr/>
        </p:nvGraphicFramePr>
        <p:xfrm>
          <a:off x="357158" y="4714884"/>
          <a:ext cx="3471863" cy="909638"/>
        </p:xfrm>
        <a:graphic>
          <a:graphicData uri="http://schemas.openxmlformats.org/presentationml/2006/ole">
            <p:oleObj spid="_x0000_s551939" name="Формула" r:id="rId4" imgW="1739880" imgH="4572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8596" y="571501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Z-</a:t>
            </a:r>
            <a:r>
              <a:rPr lang="ru-RU" dirty="0" smtClean="0"/>
              <a:t> кратность ионизации,</a:t>
            </a:r>
            <a:r>
              <a:rPr lang="en-US" dirty="0" smtClean="0"/>
              <a:t>E</a:t>
            </a:r>
            <a:r>
              <a:rPr lang="ru-RU" dirty="0" smtClean="0"/>
              <a:t>-внутреннее электрическое поле.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62150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/>
              <a:t>Горшков О. Н. и др. Резистивное переключение в </a:t>
            </a:r>
            <a:r>
              <a:rPr lang="ru-RU" sz="800" dirty="0" err="1" smtClean="0"/>
              <a:t>мемристорах</a:t>
            </a:r>
            <a:r>
              <a:rPr lang="ru-RU" sz="800" dirty="0" smtClean="0"/>
              <a:t> на основе гетероструктур </a:t>
            </a:r>
            <a:r>
              <a:rPr lang="ru-RU" sz="800" dirty="0" err="1" smtClean="0"/>
              <a:t>Ag</a:t>
            </a:r>
            <a:r>
              <a:rPr lang="ru-RU" sz="800" dirty="0" smtClean="0"/>
              <a:t>/</a:t>
            </a:r>
            <a:r>
              <a:rPr lang="ru-RU" sz="800" dirty="0" err="1" smtClean="0"/>
              <a:t>Ge</a:t>
            </a:r>
            <a:r>
              <a:rPr lang="ru-RU" sz="800" dirty="0" smtClean="0"/>
              <a:t>/</a:t>
            </a:r>
            <a:r>
              <a:rPr lang="ru-RU" sz="800" dirty="0" err="1" smtClean="0"/>
              <a:t>Si</a:t>
            </a:r>
            <a:r>
              <a:rPr lang="ru-RU" sz="800" dirty="0" smtClean="0"/>
              <a:t> //Письма в Журнал технической физики. – 2020. – Т. 46. – №. 2. – С. 44-46.</a:t>
            </a:r>
          </a:p>
          <a:p>
            <a:r>
              <a:rPr lang="ru-RU" sz="800" dirty="0" smtClean="0"/>
              <a:t>Диссертация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5157629"/>
            <a:ext cx="4860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Переключение </a:t>
            </a:r>
            <a:r>
              <a:rPr lang="ru-RU" dirty="0" err="1" smtClean="0"/>
              <a:t>мемристора</a:t>
            </a:r>
            <a:r>
              <a:rPr lang="ru-RU" dirty="0" smtClean="0"/>
              <a:t> на основе</a:t>
            </a:r>
          </a:p>
          <a:p>
            <a:r>
              <a:rPr lang="en-US" dirty="0" smtClean="0"/>
              <a:t>Ag/</a:t>
            </a:r>
            <a:r>
              <a:rPr lang="en-US" dirty="0" err="1" smtClean="0"/>
              <a:t>Ge</a:t>
            </a:r>
            <a:r>
              <a:rPr lang="en-US" dirty="0" smtClean="0"/>
              <a:t>/Si </a:t>
            </a:r>
            <a:r>
              <a:rPr lang="ru-RU" dirty="0" smtClean="0"/>
              <a:t> осуществляется</a:t>
            </a:r>
          </a:p>
          <a:p>
            <a:r>
              <a:rPr lang="ru-RU" dirty="0" smtClean="0"/>
              <a:t>за счет электродиффузии </a:t>
            </a:r>
          </a:p>
          <a:p>
            <a:r>
              <a:rPr lang="ru-RU" dirty="0" smtClean="0"/>
              <a:t>ионов </a:t>
            </a:r>
            <a:r>
              <a:rPr lang="ru-RU" dirty="0" err="1" smtClean="0"/>
              <a:t>Ag+</a:t>
            </a:r>
            <a:r>
              <a:rPr lang="ru-RU" dirty="0" smtClean="0"/>
              <a:t> по прорастающим дислокациям</a:t>
            </a:r>
            <a:endParaRPr lang="ru-RU" dirty="0"/>
          </a:p>
        </p:txBody>
      </p:sp>
      <p:pic>
        <p:nvPicPr>
          <p:cNvPr id="551940" name="Picture 4"/>
          <p:cNvPicPr>
            <a:picLocks noChangeAspect="1" noChangeArrowheads="1"/>
          </p:cNvPicPr>
          <p:nvPr/>
        </p:nvPicPr>
        <p:blipFill>
          <a:blip r:embed="rId5"/>
          <a:srcRect b="3320"/>
          <a:stretch>
            <a:fillRect/>
          </a:stretch>
        </p:blipFill>
        <p:spPr bwMode="auto">
          <a:xfrm>
            <a:off x="5143504" y="1285860"/>
            <a:ext cx="1909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1941" name="Picture 5"/>
          <p:cNvPicPr>
            <a:picLocks noChangeAspect="1" noChangeArrowheads="1"/>
          </p:cNvPicPr>
          <p:nvPr/>
        </p:nvPicPr>
        <p:blipFill>
          <a:blip r:embed="rId6"/>
          <a:srcRect l="7293"/>
          <a:stretch>
            <a:fillRect/>
          </a:stretch>
        </p:blipFill>
        <p:spPr bwMode="auto">
          <a:xfrm>
            <a:off x="4929190" y="2843849"/>
            <a:ext cx="2724158" cy="237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43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Восходящая диффузия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2198520"/>
            <a:ext cx="8032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 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2556" y="1412776"/>
            <a:ext cx="869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Восходящая диффузия</a:t>
            </a:r>
            <a:r>
              <a:rPr lang="ru-RU" dirty="0"/>
              <a:t> протекает под действием градиента </a:t>
            </a:r>
            <a:r>
              <a:rPr lang="ru-RU" dirty="0" smtClean="0"/>
              <a:t>упругих напряжений. </a:t>
            </a:r>
          </a:p>
          <a:p>
            <a:r>
              <a:rPr lang="ru-RU" dirty="0" smtClean="0"/>
              <a:t>При восходящей диффузия поток диффундированного компонента направлен в сторону увеличения градиента концентраций.</a:t>
            </a:r>
            <a:endParaRPr lang="ru-RU" dirty="0"/>
          </a:p>
        </p:txBody>
      </p:sp>
      <p:pic>
        <p:nvPicPr>
          <p:cNvPr id="561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57054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1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85926"/>
            <a:ext cx="28098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61158" name="Object 6"/>
          <p:cNvGraphicFramePr>
            <a:graphicFrameLocks noChangeAspect="1"/>
          </p:cNvGraphicFramePr>
          <p:nvPr/>
        </p:nvGraphicFramePr>
        <p:xfrm>
          <a:off x="1993902" y="2644775"/>
          <a:ext cx="2863850" cy="784225"/>
        </p:xfrm>
        <a:graphic>
          <a:graphicData uri="http://schemas.openxmlformats.org/presentationml/2006/ole">
            <p:oleObj spid="_x0000_s561158" name="Формула" r:id="rId5" imgW="1434960" imgH="393480" progId="Equation.3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28596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err="1" smtClean="0"/>
              <a:t>Гегузин</a:t>
            </a:r>
            <a:r>
              <a:rPr lang="ru-RU" sz="800" dirty="0" smtClean="0"/>
              <a:t> Я. Е. Восходящая диффузия и диффузионное последействие //Успехи физических наук. – 1986. – Т. 149. – №. 5. – С. 149-159.</a:t>
            </a:r>
            <a:endParaRPr lang="ru-RU" sz="800" dirty="0"/>
          </a:p>
        </p:txBody>
      </p:sp>
    </p:spTree>
    <p:extLst>
      <p:ext uri="{BB962C8B-B14F-4D97-AF65-F5344CB8AC3E}">
        <p14:creationId xmlns="" xmlns:p14="http://schemas.microsoft.com/office/powerpoint/2010/main" val="37543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Заключение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0196" name="AutoShape 4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0198" name="AutoShape 6" descr="Схема возможных процессов на поверхности подло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14282" y="1500174"/>
            <a:ext cx="5643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Коэффициент диффузии зависит от: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Внешних параметров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Внутренних свойств системы и ее компонентов 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143636" y="2428868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Контролируемо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179727" y="2934298"/>
            <a:ext cx="2331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контролируемо/</a:t>
            </a:r>
          </a:p>
          <a:p>
            <a:r>
              <a:rPr lang="ru-RU" dirty="0" smtClean="0"/>
              <a:t>Частично </a:t>
            </a:r>
          </a:p>
          <a:p>
            <a:r>
              <a:rPr lang="ru-RU" dirty="0" smtClean="0"/>
              <a:t>контролируемо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000628" y="264159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153028" y="3429000"/>
            <a:ext cx="9191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43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Введение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135732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/>
              <a:t>Диффузия</a:t>
            </a:r>
            <a:r>
              <a:rPr lang="ru-RU" dirty="0" smtClean="0"/>
              <a:t> — это процесс переноса частиц из области с высокой концентрацией в область с  низкой концентрацией.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71744"/>
            <a:ext cx="41434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Применение диффузии в технологии:</a:t>
            </a:r>
          </a:p>
          <a:p>
            <a:pPr marL="457200" indent="-457200">
              <a:buAutoNum type="arabicParenR"/>
            </a:pPr>
            <a:r>
              <a:rPr lang="ru-RU" dirty="0" smtClean="0"/>
              <a:t>Изменение типа проводимости полупроводника</a:t>
            </a:r>
            <a:r>
              <a:rPr lang="en-US" dirty="0" smtClean="0"/>
              <a:t>;</a:t>
            </a:r>
          </a:p>
          <a:p>
            <a:pPr marL="457200" indent="-457200">
              <a:buAutoNum type="arabicParenR"/>
            </a:pPr>
            <a:r>
              <a:rPr lang="ru-RU" dirty="0" smtClean="0"/>
              <a:t>Управление концентрацией легирующих примесей</a:t>
            </a:r>
            <a:r>
              <a:rPr lang="en-US" dirty="0" smtClean="0"/>
              <a:t>;</a:t>
            </a:r>
          </a:p>
          <a:p>
            <a:pPr marL="457200" indent="-457200">
              <a:buAutoNum type="arabicParenR"/>
            </a:pPr>
            <a:r>
              <a:rPr lang="ru-RU" dirty="0" smtClean="0"/>
              <a:t>Формирование </a:t>
            </a:r>
            <a:r>
              <a:rPr lang="en-US" dirty="0" smtClean="0"/>
              <a:t>n,</a:t>
            </a:r>
            <a:r>
              <a:rPr lang="ru-RU" dirty="0" smtClean="0"/>
              <a:t> </a:t>
            </a:r>
            <a:r>
              <a:rPr lang="en-US" dirty="0" smtClean="0"/>
              <a:t>p </a:t>
            </a:r>
            <a:r>
              <a:rPr lang="ru-RU" dirty="0" smtClean="0"/>
              <a:t>областей в транзисторах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ru-RU" dirty="0" smtClean="0"/>
              <a:t>Металлизация поверхности</a:t>
            </a:r>
            <a:r>
              <a:rPr lang="en-US" dirty="0" smtClean="0"/>
              <a:t>;</a:t>
            </a:r>
          </a:p>
          <a:p>
            <a:pPr marL="457200" indent="-457200">
              <a:buAutoNum type="arabicParenR"/>
            </a:pPr>
            <a:r>
              <a:rPr lang="ru-RU" dirty="0" smtClean="0"/>
              <a:t>Диффузионная сварка материалов</a:t>
            </a:r>
            <a:r>
              <a:rPr lang="en-US" dirty="0" smtClean="0"/>
              <a:t>;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smtClean="0"/>
              <a:t>Поверхностная закалка</a:t>
            </a:r>
            <a:r>
              <a:rPr lang="en-US" dirty="0" smtClean="0"/>
              <a:t> </a:t>
            </a:r>
            <a:r>
              <a:rPr lang="ru-RU" dirty="0" smtClean="0"/>
              <a:t>металлов.</a:t>
            </a:r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>
              <a:buAutoNum type="arabicParenR"/>
            </a:pPr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608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124" y="2500320"/>
            <a:ext cx="3598156" cy="25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diffuzionnaya-svarka-01.jpg"/>
          <p:cNvPicPr>
            <a:picLocks noChangeAspect="1"/>
          </p:cNvPicPr>
          <p:nvPr/>
        </p:nvPicPr>
        <p:blipFill>
          <a:blip r:embed="rId3"/>
          <a:srcRect l="14907" r="27329"/>
          <a:stretch>
            <a:fillRect/>
          </a:stretch>
        </p:blipFill>
        <p:spPr>
          <a:xfrm>
            <a:off x="5857884" y="5000636"/>
            <a:ext cx="2214578" cy="1643062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Одномерное уравнение </a:t>
            </a:r>
            <a:r>
              <a:rPr lang="ru-RU" dirty="0" err="1" smtClean="0">
                <a:solidFill>
                  <a:schemeClr val="tx1"/>
                </a:solidFill>
              </a:rPr>
              <a:t>Фика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928662" y="1857364"/>
          <a:ext cx="1468437" cy="568325"/>
        </p:xfrm>
        <a:graphic>
          <a:graphicData uri="http://schemas.openxmlformats.org/presentationml/2006/ole">
            <p:oleObj spid="_x0000_s483576" name="Формула" r:id="rId4" imgW="1016000" imgH="3937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034" y="1500174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Первый закон </a:t>
            </a:r>
            <a:r>
              <a:rPr lang="ru-RU" dirty="0" err="1" smtClean="0"/>
              <a:t>Фика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83331" name="Object 3"/>
          <p:cNvGraphicFramePr>
            <a:graphicFrameLocks noChangeAspect="1"/>
          </p:cNvGraphicFramePr>
          <p:nvPr/>
        </p:nvGraphicFramePr>
        <p:xfrm>
          <a:off x="5348309" y="1857364"/>
          <a:ext cx="2366963" cy="568325"/>
        </p:xfrm>
        <a:graphic>
          <a:graphicData uri="http://schemas.openxmlformats.org/presentationml/2006/ole">
            <p:oleObj spid="_x0000_s483577" name="Формула" r:id="rId5" imgW="1637589" imgH="393529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40416" y="1500174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Второй закон </a:t>
            </a:r>
            <a:r>
              <a:rPr lang="ru-RU" dirty="0" err="1" smtClean="0"/>
              <a:t>Фика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2357430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J-</a:t>
            </a:r>
            <a:r>
              <a:rPr lang="ru-RU" sz="1000" dirty="0" smtClean="0"/>
              <a:t>скорость переноса вещества через сечение единичной площади</a:t>
            </a:r>
            <a:r>
              <a:rPr lang="en-US" sz="1000" dirty="0" smtClean="0"/>
              <a:t>; </a:t>
            </a:r>
            <a:r>
              <a:rPr lang="ru-RU" sz="1000" dirty="0" smtClean="0"/>
              <a:t>С-концентрация растворенного вещества</a:t>
            </a:r>
            <a:r>
              <a:rPr lang="en-US" sz="1000" dirty="0" smtClean="0"/>
              <a:t>;</a:t>
            </a:r>
            <a:r>
              <a:rPr lang="ru-RU" sz="1000" dirty="0" smtClean="0"/>
              <a:t> </a:t>
            </a:r>
            <a:r>
              <a:rPr lang="en-US" sz="1000" dirty="0" smtClean="0"/>
              <a:t>x </a:t>
            </a:r>
            <a:r>
              <a:rPr lang="ru-RU" sz="1000" dirty="0" smtClean="0"/>
              <a:t>–координата,  совпадающая с направлением потока</a:t>
            </a:r>
            <a:r>
              <a:rPr lang="en-US" sz="1000" dirty="0" smtClean="0"/>
              <a:t>;</a:t>
            </a:r>
            <a:r>
              <a:rPr lang="ru-RU" sz="1000" dirty="0" smtClean="0"/>
              <a:t> </a:t>
            </a:r>
            <a:r>
              <a:rPr lang="en-US" sz="1000" dirty="0" smtClean="0"/>
              <a:t>t-</a:t>
            </a:r>
            <a:r>
              <a:rPr lang="ru-RU" sz="1000" dirty="0" smtClean="0"/>
              <a:t>время</a:t>
            </a:r>
            <a:r>
              <a:rPr lang="en-US" sz="1000" dirty="0" smtClean="0"/>
              <a:t>; D-</a:t>
            </a:r>
            <a:r>
              <a:rPr lang="ru-RU" sz="1000" dirty="0" smtClean="0"/>
              <a:t>коэффициент диффузии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8596" y="2791422"/>
            <a:ext cx="4286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Диффузия из бесконечного источника: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83332" name="Object 4"/>
          <p:cNvGraphicFramePr>
            <a:graphicFrameLocks noChangeAspect="1"/>
          </p:cNvGraphicFramePr>
          <p:nvPr/>
        </p:nvGraphicFramePr>
        <p:xfrm>
          <a:off x="571472" y="3357562"/>
          <a:ext cx="2643187" cy="1008062"/>
        </p:xfrm>
        <a:graphic>
          <a:graphicData uri="http://schemas.openxmlformats.org/presentationml/2006/ole">
            <p:oleObj spid="_x0000_s483578" name="Формула" r:id="rId6" imgW="1828800" imgH="6985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28596" y="442913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Диффузия из ограниченного источника:</a:t>
            </a:r>
          </a:p>
        </p:txBody>
      </p:sp>
      <p:graphicFrame>
        <p:nvGraphicFramePr>
          <p:cNvPr id="483334" name="Object 6"/>
          <p:cNvGraphicFramePr>
            <a:graphicFrameLocks noChangeAspect="1"/>
          </p:cNvGraphicFramePr>
          <p:nvPr/>
        </p:nvGraphicFramePr>
        <p:xfrm>
          <a:off x="571472" y="5000636"/>
          <a:ext cx="2462212" cy="1390650"/>
        </p:xfrm>
        <a:graphic>
          <a:graphicData uri="http://schemas.openxmlformats.org/presentationml/2006/ole">
            <p:oleObj spid="_x0000_s483579" name="Формула" r:id="rId7" imgW="2019300" imgH="1143000" progId="Equation.3">
              <p:embed/>
            </p:oleObj>
          </a:graphicData>
        </a:graphic>
      </p:graphicFrame>
      <p:sp>
        <p:nvSpPr>
          <p:cNvPr id="15" name="Правая фигурная скобка 14"/>
          <p:cNvSpPr/>
          <p:nvPr/>
        </p:nvSpPr>
        <p:spPr>
          <a:xfrm>
            <a:off x="3214678" y="3357562"/>
            <a:ext cx="285752" cy="10001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3071802" y="5000636"/>
            <a:ext cx="357190" cy="12858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3500430" y="5135746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На поверхность осаждено фиксируемое количество примеси С</a:t>
            </a:r>
            <a:r>
              <a:rPr lang="en-US" sz="1000" dirty="0" smtClean="0"/>
              <a:t>s</a:t>
            </a:r>
            <a:r>
              <a:rPr lang="ru-RU" sz="1000" dirty="0" smtClean="0"/>
              <a:t> или постоянное общее числом атомов </a:t>
            </a:r>
            <a:r>
              <a:rPr lang="ru-RU" sz="1000" i="1" dirty="0" smtClean="0"/>
              <a:t>S</a:t>
            </a:r>
            <a:r>
              <a:rPr lang="ru-RU" sz="1000" dirty="0" smtClean="0"/>
              <a:t> на единицу площади</a:t>
            </a:r>
            <a:endParaRPr lang="ru-RU" sz="1000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83580" name="Picture 2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2714620"/>
            <a:ext cx="2643206" cy="222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581" name="Picture 2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6901" y="4922451"/>
            <a:ext cx="2166933" cy="193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 rot="10800000" flipV="1">
            <a:off x="3500431" y="3344291"/>
            <a:ext cx="1571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Примесь к поверхности кристалла поступает из внешнего источника непрерывно и поток ее все время одинаков. 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Концентрационные зависимости коэффициента диффузии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2226646"/>
              </p:ext>
            </p:extLst>
          </p:nvPr>
        </p:nvGraphicFramePr>
        <p:xfrm>
          <a:off x="500034" y="1714488"/>
          <a:ext cx="3647306" cy="875745"/>
        </p:xfrm>
        <a:graphic>
          <a:graphicData uri="http://schemas.openxmlformats.org/presentationml/2006/ole">
            <p:oleObj spid="_x0000_s540691" name="Формула" r:id="rId3" imgW="1637589" imgH="393529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1960" y="3342720"/>
                <a:ext cx="922176" cy="618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mtClean="0"/>
                        <m:t>η</m:t>
                      </m:r>
                      <m:r>
                        <a:rPr lang="ru-RU" i="1" dirty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0" y="3342720"/>
                <a:ext cx="922176" cy="618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8032" y="3923183"/>
                <a:ext cx="2608278" cy="750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)=−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l-GR"/>
                            <m:t>η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nor/>
                                </m:rPr>
                                <a:rPr lang="el-GR"/>
                                <m:t>η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" y="3923183"/>
                <a:ext cx="2608278" cy="7509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88032" y="26804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Диффузия </a:t>
            </a:r>
            <a:r>
              <a:rPr lang="ru-RU" sz="1600" b="1" dirty="0" smtClean="0"/>
              <a:t>из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бесконечного </a:t>
            </a:r>
            <a:r>
              <a:rPr lang="ru-RU" sz="1600" b="1" dirty="0" smtClean="0"/>
              <a:t>источника: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61614" y="2710661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Диффузия </a:t>
            </a:r>
            <a:endParaRPr lang="ru-RU" sz="1600" b="1" dirty="0" smtClean="0"/>
          </a:p>
          <a:p>
            <a:r>
              <a:rPr lang="ru-RU" sz="1600" b="1" dirty="0" smtClean="0"/>
              <a:t>из </a:t>
            </a:r>
            <a:r>
              <a:rPr lang="ru-RU" sz="1600" b="1" dirty="0" smtClean="0"/>
              <a:t>ограниченного источника: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461614" y="3356992"/>
                <a:ext cx="2731132" cy="692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Cambria Math"/>
                        </a:rPr>
                        <m:t>S</m:t>
                      </m:r>
                      <m:r>
                        <a:rPr lang="ru-RU" i="1" dirty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ru-RU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𝑐𝑜𝑛𝑠𝑡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614" y="3356992"/>
                <a:ext cx="2731132" cy="6925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599502" y="4093681"/>
                <a:ext cx="3123163" cy="985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Cambria Math"/>
                        </a:rPr>
                        <m:t>D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  <m:t>𝑑𝐶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502" y="4093681"/>
                <a:ext cx="3123163" cy="9853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авая фигурная скобка 15"/>
          <p:cNvSpPr/>
          <p:nvPr/>
        </p:nvSpPr>
        <p:spPr>
          <a:xfrm rot="5400000">
            <a:off x="4031253" y="1515370"/>
            <a:ext cx="322278" cy="744969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71728" y="5537628"/>
            <a:ext cx="77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нахождения </a:t>
            </a:r>
            <a:r>
              <a:rPr lang="en-US" dirty="0" smtClean="0"/>
              <a:t>D (C) </a:t>
            </a:r>
            <a:r>
              <a:rPr lang="ru-RU" dirty="0" smtClean="0"/>
              <a:t>необходимо измерить профиль концентрации. 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40692" name="Object 20"/>
          <p:cNvGraphicFramePr>
            <a:graphicFrameLocks noChangeAspect="1"/>
          </p:cNvGraphicFramePr>
          <p:nvPr/>
        </p:nvGraphicFramePr>
        <p:xfrm>
          <a:off x="4929190" y="1857364"/>
          <a:ext cx="2736850" cy="500063"/>
        </p:xfrm>
        <a:graphic>
          <a:graphicData uri="http://schemas.openxmlformats.org/presentationml/2006/ole">
            <p:oleObj spid="_x0000_s540692" name="Формула" r:id="rId8" imgW="1320480" imgH="241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615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Анализ Больцмана – </a:t>
            </a:r>
            <a:r>
              <a:rPr lang="ru-RU" dirty="0" err="1" smtClean="0">
                <a:solidFill>
                  <a:schemeClr val="tx1"/>
                </a:solidFill>
              </a:rPr>
              <a:t>Матано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448032"/>
            <a:ext cx="8150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Лабораторный практикум «Расчет концентрационной зависимости коэффициента взаимной диффузии</a:t>
            </a:r>
          </a:p>
          <a:p>
            <a:r>
              <a:rPr lang="ru-RU" sz="800" dirty="0" smtClean="0"/>
              <a:t>в твердых растворах двухкомпонентных систем» Уральский государственный университет 2006 г.</a:t>
            </a:r>
            <a:endParaRPr lang="ru-RU" sz="8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214422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Концентрационные зависимости коэффициентов диффузии необходимы для характеристики процессов химико-термической обработки, растворения сложных карбидов в сталях при термической обработке, спекания порошковых материалов и т.д.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14678" y="2357430"/>
            <a:ext cx="530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Метод диффузионных пар:</a:t>
            </a:r>
          </a:p>
          <a:p>
            <a:endParaRPr lang="ru-RU" dirty="0"/>
          </a:p>
        </p:txBody>
      </p:sp>
      <p:pic>
        <p:nvPicPr>
          <p:cNvPr id="547844" name="Picture 4" descr="EA92D6BC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90482" y="2857515"/>
            <a:ext cx="3695700" cy="271462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42844" y="5572140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Распределение концентрации одного из компонентов по координате – С(Х) в диффузионной паре после отжига, где </a:t>
            </a:r>
            <a:r>
              <a:rPr lang="ru-RU" sz="1200" b="1" i="1" dirty="0" smtClean="0"/>
              <a:t>Х</a:t>
            </a:r>
            <a:r>
              <a:rPr lang="ru-RU" sz="1200" b="1" i="1" baseline="-25000" dirty="0" smtClean="0"/>
              <a:t>0 </a:t>
            </a:r>
            <a:r>
              <a:rPr lang="ru-RU" sz="1200" b="1" i="1" dirty="0" smtClean="0"/>
              <a:t>-</a:t>
            </a:r>
            <a:r>
              <a:rPr lang="ru-RU" sz="1200" b="1" dirty="0" smtClean="0"/>
              <a:t> исходная граница раздела образцов, составляющих диффузионную пару; </a:t>
            </a:r>
            <a:r>
              <a:rPr lang="ru-RU" sz="1200" b="1" i="1" dirty="0" smtClean="0"/>
              <a:t>Х</a:t>
            </a:r>
            <a:r>
              <a:rPr lang="ru-RU" sz="1200" b="1" i="1" baseline="-25000" dirty="0" smtClean="0"/>
              <a:t>м </a:t>
            </a:r>
            <a:r>
              <a:rPr lang="ru-RU" sz="1200" b="1" i="1" dirty="0" smtClean="0"/>
              <a:t>-</a:t>
            </a:r>
            <a:r>
              <a:rPr lang="ru-RU" sz="1200" b="1" dirty="0" smtClean="0"/>
              <a:t> координата плоскости  </a:t>
            </a:r>
            <a:r>
              <a:rPr lang="ru-RU" sz="1200" b="1" dirty="0" err="1" smtClean="0"/>
              <a:t>Матано</a:t>
            </a:r>
            <a:r>
              <a:rPr lang="ru-RU" sz="1200" b="1" dirty="0" smtClean="0"/>
              <a:t>; </a:t>
            </a:r>
            <a:r>
              <a:rPr lang="en-US" sz="1200" b="1" i="1" dirty="0" smtClean="0"/>
              <a:t>C</a:t>
            </a:r>
            <a:r>
              <a:rPr lang="en-US" sz="1200" b="1" i="1" baseline="-25000" dirty="0" smtClean="0"/>
              <a:t>M </a:t>
            </a:r>
            <a:r>
              <a:rPr lang="ru-RU" sz="1200" b="1" dirty="0" smtClean="0"/>
              <a:t>- концентрация элемента на плоскости </a:t>
            </a:r>
            <a:r>
              <a:rPr lang="ru-RU" sz="1200" b="1" dirty="0" err="1" smtClean="0"/>
              <a:t>Матано</a:t>
            </a:r>
            <a:r>
              <a:rPr lang="ru-RU" sz="1200" b="1" dirty="0" smtClean="0"/>
              <a:t>;</a:t>
            </a:r>
            <a:endParaRPr lang="ru-RU" sz="1200" dirty="0" smtClean="0"/>
          </a:p>
          <a:p>
            <a:endParaRPr lang="ru-RU" sz="800" dirty="0"/>
          </a:p>
        </p:txBody>
      </p:sp>
      <p:graphicFrame>
        <p:nvGraphicFramePr>
          <p:cNvPr id="547866" name="Object 26"/>
          <p:cNvGraphicFramePr>
            <a:graphicFrameLocks noChangeAspect="1"/>
          </p:cNvGraphicFramePr>
          <p:nvPr/>
        </p:nvGraphicFramePr>
        <p:xfrm>
          <a:off x="3857621" y="3429000"/>
          <a:ext cx="1643074" cy="854398"/>
        </p:xfrm>
        <a:graphic>
          <a:graphicData uri="http://schemas.openxmlformats.org/presentationml/2006/ole">
            <p:oleObj spid="_x0000_s547866" name="Формула" r:id="rId4" imgW="952087" imgH="495085" progId="Equation.3">
              <p:embed/>
            </p:oleObj>
          </a:graphicData>
        </a:graphic>
      </p:graphicFrame>
      <p:graphicFrame>
        <p:nvGraphicFramePr>
          <p:cNvPr id="547865" name="Object 25"/>
          <p:cNvGraphicFramePr>
            <a:graphicFrameLocks noChangeAspect="1"/>
          </p:cNvGraphicFramePr>
          <p:nvPr/>
        </p:nvGraphicFramePr>
        <p:xfrm>
          <a:off x="5147625" y="2786058"/>
          <a:ext cx="1496077" cy="785818"/>
        </p:xfrm>
        <a:graphic>
          <a:graphicData uri="http://schemas.openxmlformats.org/presentationml/2006/ole">
            <p:oleObj spid="_x0000_s547865" name="Формула" r:id="rId5" imgW="939392" imgH="495085" progId="Equation.3">
              <p:embed/>
            </p:oleObj>
          </a:graphicData>
        </a:graphic>
      </p:graphicFrame>
      <p:graphicFrame>
        <p:nvGraphicFramePr>
          <p:cNvPr id="547864" name="Object 24"/>
          <p:cNvGraphicFramePr>
            <a:graphicFrameLocks noChangeAspect="1"/>
          </p:cNvGraphicFramePr>
          <p:nvPr/>
        </p:nvGraphicFramePr>
        <p:xfrm>
          <a:off x="6715140" y="2786058"/>
          <a:ext cx="1526300" cy="785818"/>
        </p:xfrm>
        <a:graphic>
          <a:graphicData uri="http://schemas.openxmlformats.org/presentationml/2006/ole">
            <p:oleObj spid="_x0000_s547864" name="Формула" r:id="rId6" imgW="964781" imgH="495085" progId="Equation.3">
              <p:embed/>
            </p:oleObj>
          </a:graphicData>
        </a:graphic>
      </p:graphicFrame>
      <p:graphicFrame>
        <p:nvGraphicFramePr>
          <p:cNvPr id="547863" name="Object 23"/>
          <p:cNvGraphicFramePr>
            <a:graphicFrameLocks noChangeAspect="1"/>
          </p:cNvGraphicFramePr>
          <p:nvPr/>
        </p:nvGraphicFramePr>
        <p:xfrm>
          <a:off x="5643570" y="3571876"/>
          <a:ext cx="1143008" cy="603611"/>
        </p:xfrm>
        <a:graphic>
          <a:graphicData uri="http://schemas.openxmlformats.org/presentationml/2006/ole">
            <p:oleObj spid="_x0000_s547863" name="Формула" r:id="rId7" imgW="850531" imgH="444307" progId="Equation.3">
              <p:embed/>
            </p:oleObj>
          </a:graphicData>
        </a:graphic>
      </p:graphicFrame>
      <p:sp>
        <p:nvSpPr>
          <p:cNvPr id="547868" name="Rectangle 28"/>
          <p:cNvSpPr>
            <a:spLocks noChangeArrowheads="1"/>
          </p:cNvSpPr>
          <p:nvPr/>
        </p:nvSpPr>
        <p:spPr bwMode="auto">
          <a:xfrm>
            <a:off x="35560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7869" name="Rectangle 29"/>
          <p:cNvSpPr>
            <a:spLocks noChangeArrowheads="1"/>
          </p:cNvSpPr>
          <p:nvPr/>
        </p:nvSpPr>
        <p:spPr bwMode="auto">
          <a:xfrm>
            <a:off x="3556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7870" name="Rectangle 30"/>
          <p:cNvSpPr>
            <a:spLocks noChangeArrowheads="1"/>
          </p:cNvSpPr>
          <p:nvPr/>
        </p:nvSpPr>
        <p:spPr bwMode="auto">
          <a:xfrm>
            <a:off x="35560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19362" y="2928934"/>
            <a:ext cx="1705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ru-RU" i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АОВ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i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EOD</a:t>
            </a:r>
            <a:r>
              <a:rPr lang="ru-RU" b="1" i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lang="ru-RU" sz="14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787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7873" name="Object 33"/>
          <p:cNvGraphicFramePr>
            <a:graphicFrameLocks noChangeAspect="1"/>
          </p:cNvGraphicFramePr>
          <p:nvPr/>
        </p:nvGraphicFramePr>
        <p:xfrm>
          <a:off x="3982636" y="4357694"/>
          <a:ext cx="4732768" cy="928694"/>
        </p:xfrm>
        <a:graphic>
          <a:graphicData uri="http://schemas.openxmlformats.org/presentationml/2006/ole">
            <p:oleObj spid="_x0000_s547873" name="Формула" r:id="rId8" imgW="2527300" imgH="495300" progId="Equation.3">
              <p:embed/>
            </p:oleObj>
          </a:graphicData>
        </a:graphic>
      </p:graphicFrame>
      <p:cxnSp>
        <p:nvCxnSpPr>
          <p:cNvPr id="55" name="Прямая со стрелкой 54"/>
          <p:cNvCxnSpPr/>
          <p:nvPr/>
        </p:nvCxnSpPr>
        <p:spPr>
          <a:xfrm rot="10800000">
            <a:off x="1643042" y="4500570"/>
            <a:ext cx="2357454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5500694" y="3500438"/>
            <a:ext cx="1428760" cy="7143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>
            <a:stCxn id="56" idx="4"/>
          </p:cNvCxnSpPr>
          <p:nvPr/>
        </p:nvCxnSpPr>
        <p:spPr>
          <a:xfrm rot="5400000">
            <a:off x="5607851" y="4393413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6715140" y="4286256"/>
            <a:ext cx="2000264" cy="11430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>
            <a:stCxn id="59" idx="4"/>
          </p:cNvCxnSpPr>
          <p:nvPr/>
        </p:nvCxnSpPr>
        <p:spPr>
          <a:xfrm rot="5400000" flipH="1">
            <a:off x="4536281" y="2250273"/>
            <a:ext cx="714380" cy="5643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2428868"/>
            <a:ext cx="1714512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С1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2428868"/>
            <a:ext cx="1428760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15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Методы проведения диффузионных процессов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1357298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Температура диффузии должна:</a:t>
            </a:r>
          </a:p>
          <a:p>
            <a:pPr marL="342900" indent="-342900">
              <a:buAutoNum type="arabicParenR"/>
            </a:pPr>
            <a:r>
              <a:rPr lang="ru-RU" dirty="0" smtClean="0"/>
              <a:t>обеспечивать достаточно высокие значения </a:t>
            </a:r>
            <a:r>
              <a:rPr lang="en-US" dirty="0" smtClean="0"/>
              <a:t>D </a:t>
            </a:r>
            <a:r>
              <a:rPr lang="ru-RU" dirty="0" smtClean="0"/>
              <a:t>примесей, </a:t>
            </a:r>
          </a:p>
          <a:p>
            <a:pPr marL="342900" indent="-342900">
              <a:buAutoNum type="arabicParenR"/>
            </a:pPr>
            <a:r>
              <a:rPr lang="ru-RU" dirty="0" smtClean="0"/>
              <a:t>не приводить к нарушению поверхности полупроводниковой пластины.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47868" name="Rectangle 28"/>
          <p:cNvSpPr>
            <a:spLocks noChangeArrowheads="1"/>
          </p:cNvSpPr>
          <p:nvPr/>
        </p:nvSpPr>
        <p:spPr bwMode="auto">
          <a:xfrm>
            <a:off x="35560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7869" name="Rectangle 29"/>
          <p:cNvSpPr>
            <a:spLocks noChangeArrowheads="1"/>
          </p:cNvSpPr>
          <p:nvPr/>
        </p:nvSpPr>
        <p:spPr bwMode="auto">
          <a:xfrm>
            <a:off x="3556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787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714752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замкнутом объеме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00430" y="3071810"/>
            <a:ext cx="222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Методы диффузии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3786190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 открытой трубе </a:t>
            </a:r>
          </a:p>
          <a:p>
            <a:r>
              <a:rPr lang="ru-RU" dirty="0" smtClean="0"/>
              <a:t>в протоке газа-носителя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3643314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полугерметичном</a:t>
            </a:r>
            <a:r>
              <a:rPr lang="ru-RU" dirty="0" smtClean="0"/>
              <a:t> контейнере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17" idx="2"/>
            <a:endCxn id="16" idx="0"/>
          </p:cNvCxnSpPr>
          <p:nvPr/>
        </p:nvCxnSpPr>
        <p:spPr>
          <a:xfrm rot="5400000">
            <a:off x="2777757" y="1877831"/>
            <a:ext cx="273610" cy="3400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2"/>
            <a:endCxn id="19" idx="0"/>
          </p:cNvCxnSpPr>
          <p:nvPr/>
        </p:nvCxnSpPr>
        <p:spPr>
          <a:xfrm rot="5400000">
            <a:off x="4081485" y="3110121"/>
            <a:ext cx="202172" cy="864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2"/>
            <a:endCxn id="18" idx="0"/>
          </p:cNvCxnSpPr>
          <p:nvPr/>
        </p:nvCxnSpPr>
        <p:spPr>
          <a:xfrm rot="16200000" flipH="1">
            <a:off x="5670980" y="2384840"/>
            <a:ext cx="345048" cy="245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9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1457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0" y="5643578"/>
            <a:ext cx="2571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 1- высокотемпературная печь; 2 - запаянная ампула; 3 - подложка; 4 – источник примеси.</a:t>
            </a:r>
            <a:endParaRPr lang="ru-RU" sz="1200" dirty="0"/>
          </a:p>
        </p:txBody>
      </p:sp>
      <p:pic>
        <p:nvPicPr>
          <p:cNvPr id="569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281508"/>
            <a:ext cx="18859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93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857760"/>
            <a:ext cx="3334690" cy="10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2428860" y="6215082"/>
            <a:ext cx="2929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 3 – источник примеси; 4 – подложка.</a:t>
            </a:r>
            <a:endParaRPr lang="ru-RU" sz="1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572132" y="62116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2 - нагреватели; 3 – держатель подложки;</a:t>
            </a:r>
          </a:p>
          <a:p>
            <a:r>
              <a:rPr lang="ru-RU" sz="1200" dirty="0" smtClean="0"/>
              <a:t>4 – подложки.</a:t>
            </a:r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6572272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/>
              <a:t>И.Г.Пичугин, Ю.М.Таиров. Технология полупроводниковых приборов: Учеб. пособие. М.: </a:t>
            </a:r>
            <a:r>
              <a:rPr lang="ru-RU" sz="800" dirty="0" err="1" smtClean="0"/>
              <a:t>Высш</a:t>
            </a:r>
            <a:r>
              <a:rPr lang="ru-RU" sz="800" dirty="0" smtClean="0"/>
              <a:t>. </a:t>
            </a:r>
            <a:r>
              <a:rPr lang="ru-RU" sz="800" dirty="0" err="1" smtClean="0"/>
              <a:t>шк</a:t>
            </a:r>
            <a:r>
              <a:rPr lang="ru-RU" sz="800" dirty="0" smtClean="0"/>
              <a:t>., 1984. (с 179).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69349" name="Object 5"/>
          <p:cNvGraphicFramePr>
            <a:graphicFrameLocks noChangeAspect="1"/>
          </p:cNvGraphicFramePr>
          <p:nvPr/>
        </p:nvGraphicFramePr>
        <p:xfrm>
          <a:off x="285720" y="1571612"/>
          <a:ext cx="2176267" cy="785818"/>
        </p:xfrm>
        <a:graphic>
          <a:graphicData uri="http://schemas.openxmlformats.org/presentationml/2006/ole">
            <p:oleObj spid="_x0000_s569349" name="Формула" r:id="rId6" imgW="1180800" imgH="431640" progId="Equation.3">
              <p:embed/>
            </p:oleObj>
          </a:graphicData>
        </a:graphic>
      </p:graphicFrame>
      <p:pic>
        <p:nvPicPr>
          <p:cNvPr id="5693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1142984"/>
            <a:ext cx="2357454" cy="241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Прямоугольник 48"/>
          <p:cNvSpPr/>
          <p:nvPr/>
        </p:nvSpPr>
        <p:spPr>
          <a:xfrm>
            <a:off x="142844" y="2500306"/>
            <a:ext cx="2571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E-</a:t>
            </a:r>
            <a:r>
              <a:rPr lang="ru-RU" dirty="0" smtClean="0"/>
              <a:t>энергия</a:t>
            </a:r>
          </a:p>
          <a:p>
            <a:r>
              <a:rPr lang="ru-RU" dirty="0" smtClean="0"/>
              <a:t> активации диффузии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15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Модель атомных механизмов диффузии в 2</a:t>
            </a:r>
            <a:r>
              <a:rPr lang="en-US" dirty="0" smtClean="0">
                <a:solidFill>
                  <a:schemeClr val="tx1"/>
                </a:solidFill>
              </a:rPr>
              <a:t>D </a:t>
            </a:r>
            <a:r>
              <a:rPr lang="ru-RU" dirty="0" smtClean="0">
                <a:solidFill>
                  <a:schemeClr val="tx1"/>
                </a:solidFill>
              </a:rPr>
              <a:t>решетке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71744"/>
            <a:ext cx="41434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en-US" dirty="0" smtClean="0"/>
          </a:p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>
              <a:buAutoNum type="arabicParenR"/>
            </a:pPr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2928925" y="171448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14743" y="171448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28925" y="2428868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14743" y="2428868"/>
            <a:ext cx="214314" cy="21431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3" y="171448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29123" y="242886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28925" y="3071810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14743" y="3071810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29123" y="3071810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11" idx="6"/>
            <a:endCxn id="12" idx="2"/>
          </p:cNvCxnSpPr>
          <p:nvPr/>
        </p:nvCxnSpPr>
        <p:spPr>
          <a:xfrm>
            <a:off x="3143239" y="2536025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14612" y="350043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Вакансионный</a:t>
            </a:r>
            <a:r>
              <a:rPr lang="ru-RU" i="1" dirty="0" smtClean="0"/>
              <a:t> механизм</a:t>
            </a:r>
            <a:endParaRPr lang="ru-RU" i="1" dirty="0"/>
          </a:p>
        </p:txBody>
      </p:sp>
      <p:sp>
        <p:nvSpPr>
          <p:cNvPr id="21" name="Овал 20"/>
          <p:cNvSpPr/>
          <p:nvPr/>
        </p:nvSpPr>
        <p:spPr>
          <a:xfrm>
            <a:off x="5715006" y="171448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00824" y="171448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715006" y="242886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00824" y="242886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215204" y="171448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215204" y="242886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715006" y="3071810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500824" y="3071810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215204" y="3071810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500693" y="350043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Межузельный</a:t>
            </a:r>
            <a:endParaRPr lang="ru-RU" i="1" dirty="0" smtClean="0"/>
          </a:p>
          <a:p>
            <a:r>
              <a:rPr lang="ru-RU" i="1" dirty="0" smtClean="0"/>
              <a:t>механизм</a:t>
            </a:r>
            <a:endParaRPr lang="ru-RU" i="1" dirty="0"/>
          </a:p>
        </p:txBody>
      </p:sp>
      <p:sp>
        <p:nvSpPr>
          <p:cNvPr id="39" name="Овал 38"/>
          <p:cNvSpPr/>
          <p:nvPr/>
        </p:nvSpPr>
        <p:spPr>
          <a:xfrm>
            <a:off x="6143635" y="2071678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>
            <a:stCxn id="39" idx="6"/>
          </p:cNvCxnSpPr>
          <p:nvPr/>
        </p:nvCxnSpPr>
        <p:spPr>
          <a:xfrm>
            <a:off x="6357949" y="2178835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857488" y="4282843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643306" y="4282843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857488" y="4997223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643306" y="4997223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357686" y="4282843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357686" y="4997223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857488" y="5640165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43306" y="5640165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357686" y="5640165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643175" y="6068793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Эстафетный механизм</a:t>
            </a:r>
            <a:endParaRPr lang="ru-RU" i="1" dirty="0"/>
          </a:p>
        </p:txBody>
      </p:sp>
      <p:sp>
        <p:nvSpPr>
          <p:cNvPr id="51" name="Овал 50"/>
          <p:cNvSpPr/>
          <p:nvPr/>
        </p:nvSpPr>
        <p:spPr>
          <a:xfrm>
            <a:off x="3286117" y="5354413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>
            <a:stCxn id="44" idx="7"/>
            <a:endCxn id="56" idx="3"/>
          </p:cNvCxnSpPr>
          <p:nvPr/>
        </p:nvCxnSpPr>
        <p:spPr>
          <a:xfrm rot="5400000" flipH="1" flipV="1">
            <a:off x="3826234" y="4822961"/>
            <a:ext cx="205648" cy="205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4000497" y="4640033"/>
            <a:ext cx="214314" cy="21431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>
            <a:endCxn id="44" idx="3"/>
          </p:cNvCxnSpPr>
          <p:nvPr/>
        </p:nvCxnSpPr>
        <p:spPr>
          <a:xfrm rot="5400000" flipH="1" flipV="1">
            <a:off x="3357554" y="5180152"/>
            <a:ext cx="317138" cy="317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5715008" y="428625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00826" y="4286256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715008" y="5000636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715140" y="500063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215206" y="4286256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358082" y="5000636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715008" y="564357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500826" y="564357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215206" y="564357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215074" y="5000636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>
            <a:stCxn id="64" idx="6"/>
            <a:endCxn id="66" idx="2"/>
          </p:cNvCxnSpPr>
          <p:nvPr/>
        </p:nvCxnSpPr>
        <p:spPr>
          <a:xfrm>
            <a:off x="6929454" y="5107793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70" idx="6"/>
            <a:endCxn id="64" idx="2"/>
          </p:cNvCxnSpPr>
          <p:nvPr/>
        </p:nvCxnSpPr>
        <p:spPr>
          <a:xfrm>
            <a:off x="6357950" y="5072074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715008" y="600076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Краудионный</a:t>
            </a:r>
            <a:endParaRPr lang="ru-RU" i="1" dirty="0" smtClean="0"/>
          </a:p>
          <a:p>
            <a:r>
              <a:rPr lang="ru-RU" i="1" dirty="0" smtClean="0"/>
              <a:t>механизм</a:t>
            </a:r>
            <a:endParaRPr lang="ru-RU" i="1" dirty="0"/>
          </a:p>
        </p:txBody>
      </p:sp>
      <p:sp>
        <p:nvSpPr>
          <p:cNvPr id="93" name="Овал 92"/>
          <p:cNvSpPr/>
          <p:nvPr/>
        </p:nvSpPr>
        <p:spPr>
          <a:xfrm>
            <a:off x="571472" y="1711099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571472" y="2425479"/>
            <a:ext cx="214314" cy="214314"/>
          </a:xfrm>
          <a:prstGeom prst="ellipse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1285852" y="1711099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1285852" y="2425479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 стрелкой 96"/>
          <p:cNvCxnSpPr>
            <a:stCxn id="95" idx="6"/>
          </p:cNvCxnSpPr>
          <p:nvPr/>
        </p:nvCxnSpPr>
        <p:spPr>
          <a:xfrm>
            <a:off x="1500166" y="1818256"/>
            <a:ext cx="1588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96" idx="2"/>
            <a:endCxn id="95" idx="2"/>
          </p:cNvCxnSpPr>
          <p:nvPr/>
        </p:nvCxnSpPr>
        <p:spPr>
          <a:xfrm rot="10800000">
            <a:off x="1285852" y="1818256"/>
            <a:ext cx="158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96" idx="2"/>
            <a:endCxn id="94" idx="6"/>
          </p:cNvCxnSpPr>
          <p:nvPr/>
        </p:nvCxnSpPr>
        <p:spPr>
          <a:xfrm rot="10800000">
            <a:off x="785786" y="25326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94" idx="0"/>
            <a:endCxn id="93" idx="4"/>
          </p:cNvCxnSpPr>
          <p:nvPr/>
        </p:nvCxnSpPr>
        <p:spPr>
          <a:xfrm rot="5400000" flipH="1" flipV="1">
            <a:off x="428596" y="217544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93" idx="6"/>
            <a:endCxn id="95" idx="2"/>
          </p:cNvCxnSpPr>
          <p:nvPr/>
        </p:nvCxnSpPr>
        <p:spPr>
          <a:xfrm>
            <a:off x="785786" y="181825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85720" y="2639793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Обменный</a:t>
            </a:r>
          </a:p>
          <a:p>
            <a:r>
              <a:rPr lang="ru-RU" i="1" dirty="0" smtClean="0"/>
              <a:t>механизм</a:t>
            </a:r>
            <a:endParaRPr lang="ru-RU" i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637580" y="6642580"/>
            <a:ext cx="25778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err="1" smtClean="0"/>
              <a:t>Бокштейн</a:t>
            </a:r>
            <a:r>
              <a:rPr lang="ru-RU" sz="800" dirty="0" smtClean="0"/>
              <a:t> Б.С. «Диффузия в металлах»,1978.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5357818" y="5143512"/>
            <a:ext cx="1714512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6144430" y="5142718"/>
            <a:ext cx="1714512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Номер слайда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72419" name="Picture 3"/>
          <p:cNvPicPr>
            <a:picLocks noChangeAspect="1" noChangeArrowheads="1"/>
          </p:cNvPicPr>
          <p:nvPr/>
        </p:nvPicPr>
        <p:blipFill>
          <a:blip r:embed="rId3"/>
          <a:srcRect r="3374"/>
          <a:stretch>
            <a:fillRect/>
          </a:stretch>
        </p:blipFill>
        <p:spPr bwMode="auto">
          <a:xfrm>
            <a:off x="357158" y="4481530"/>
            <a:ext cx="150019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72420" name="Object 4"/>
          <p:cNvGraphicFramePr>
            <a:graphicFrameLocks noChangeAspect="1"/>
          </p:cNvGraphicFramePr>
          <p:nvPr/>
        </p:nvGraphicFramePr>
        <p:xfrm>
          <a:off x="252397" y="3429000"/>
          <a:ext cx="2176463" cy="785813"/>
        </p:xfrm>
        <a:graphic>
          <a:graphicData uri="http://schemas.openxmlformats.org/presentationml/2006/ole">
            <p:oleObj spid="_x0000_s572420" name="Формула" r:id="rId4" imgW="1180800" imgH="431640" progId="Equation.3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2857488" y="207167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3258962" y="20595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3689192" y="205953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286808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Диффузия по границам зерен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00068" y="6608556"/>
            <a:ext cx="81439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А. Д. Васильев, </a:t>
            </a:r>
            <a:r>
              <a:rPr lang="ru-RU" sz="800" dirty="0" err="1" smtClean="0"/>
              <a:t>Вестн</a:t>
            </a:r>
            <a:r>
              <a:rPr lang="ru-RU" sz="800" dirty="0" smtClean="0"/>
              <a:t>. Сам. </a:t>
            </a:r>
            <a:r>
              <a:rPr lang="ru-RU" sz="800" dirty="0" err="1" smtClean="0"/>
              <a:t>гос</a:t>
            </a:r>
            <a:r>
              <a:rPr lang="ru-RU" sz="800" dirty="0" smtClean="0"/>
              <a:t>. </a:t>
            </a:r>
            <a:r>
              <a:rPr lang="ru-RU" sz="800" dirty="0" err="1" smtClean="0"/>
              <a:t>техн</a:t>
            </a:r>
            <a:r>
              <a:rPr lang="ru-RU" sz="800" dirty="0" smtClean="0"/>
              <a:t>. унта. Сер. Физ.-мат. науки, 1996, выпуск 4, 131–138 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4565" y="2576683"/>
            <a:ext cx="51995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Зернограничная</a:t>
            </a:r>
            <a:r>
              <a:rPr lang="ru-RU" dirty="0"/>
              <a:t> диффузия в модели Фишера:</a:t>
            </a:r>
          </a:p>
          <a:p>
            <a:pPr marL="342900" indent="-342900">
              <a:buAutoNum type="arabicParenR"/>
            </a:pPr>
            <a:r>
              <a:rPr lang="ru-RU" dirty="0" smtClean="0"/>
              <a:t>Граница </a:t>
            </a:r>
            <a:r>
              <a:rPr lang="ru-RU" dirty="0"/>
              <a:t>зерна представляет собой тонкий слой материала с высоким коэффициентом диффузии, лежащий между двумя </a:t>
            </a:r>
            <a:r>
              <a:rPr lang="ru-RU" dirty="0" err="1"/>
              <a:t>полубесконечными</a:t>
            </a:r>
            <a:r>
              <a:rPr lang="ru-RU" dirty="0"/>
              <a:t> зернами, коэффициент диффузии в которых имеет более низкое значение.</a:t>
            </a:r>
          </a:p>
          <a:p>
            <a:pPr marL="342900" indent="-342900">
              <a:buAutoNum type="arabicParenR"/>
            </a:pPr>
            <a:r>
              <a:rPr lang="ru-RU" dirty="0" smtClean="0"/>
              <a:t>Коэффициент </a:t>
            </a:r>
            <a:r>
              <a:rPr lang="ru-RU" dirty="0"/>
              <a:t>диффузии по границе зерна  и коэффициент диффузии в объеме  не зависят от концентрации диффундирующих атомов.</a:t>
            </a:r>
          </a:p>
          <a:p>
            <a:pPr marL="342900" indent="-34290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746" y="1418650"/>
            <a:ext cx="8939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Зернограничная</a:t>
            </a:r>
            <a:r>
              <a:rPr lang="ru-RU" b="1" dirty="0"/>
              <a:t> диффузия</a:t>
            </a:r>
            <a:r>
              <a:rPr lang="ru-RU" dirty="0"/>
              <a:t>  — диффузия в твердых поликристаллических телах, сосредоточенная в узких (толщиной в несколько атомных слоев) зонах на границе зерен с различной кристаллографической ориентацией.</a:t>
            </a:r>
          </a:p>
        </p:txBody>
      </p:sp>
      <p:pic>
        <p:nvPicPr>
          <p:cNvPr id="5406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07" y="2285992"/>
            <a:ext cx="38957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721" name="Object 1"/>
          <p:cNvGraphicFramePr>
            <a:graphicFrameLocks noChangeAspect="1"/>
          </p:cNvGraphicFramePr>
          <p:nvPr/>
        </p:nvGraphicFramePr>
        <p:xfrm>
          <a:off x="5347992" y="4286256"/>
          <a:ext cx="3724602" cy="2214578"/>
        </p:xfrm>
        <a:graphic>
          <a:graphicData uri="http://schemas.openxmlformats.org/presentationml/2006/ole">
            <p:oleObj spid="_x0000_s542721" name="Формула" r:id="rId4" imgW="2844720" imgH="1714320" progId="Equation.3">
              <p:embed/>
            </p:oleObj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EBEB-5B24-4486-86A9-233F9AE448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18551</TotalTime>
  <Words>1617</Words>
  <Application>Microsoft Office PowerPoint</Application>
  <PresentationFormat>Экран (4:3)</PresentationFormat>
  <Paragraphs>247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Городская</vt:lpstr>
      <vt:lpstr>Формула</vt:lpstr>
      <vt:lpstr>Microsoft Equation 3.0</vt:lpstr>
      <vt:lpstr>Диффузия в твердом теле</vt:lpstr>
      <vt:lpstr>План выступления</vt:lpstr>
      <vt:lpstr>Введение</vt:lpstr>
      <vt:lpstr>Одномерное уравнение Фика</vt:lpstr>
      <vt:lpstr>Концентрационные зависимости коэффициента диффузии</vt:lpstr>
      <vt:lpstr>Анализ Больцмана – Матано</vt:lpstr>
      <vt:lpstr>Методы проведения диффузионных процессов</vt:lpstr>
      <vt:lpstr>Модель атомных механизмов диффузии в 2D решетке</vt:lpstr>
      <vt:lpstr>Диффузия по границам зерен</vt:lpstr>
      <vt:lpstr>Диффузия по дислокациям</vt:lpstr>
      <vt:lpstr>Диффузия по дислокациям</vt:lpstr>
      <vt:lpstr>Геттерирование</vt:lpstr>
      <vt:lpstr>Диффузиионные эффекты</vt:lpstr>
      <vt:lpstr>Диффузиионные эффекты</vt:lpstr>
      <vt:lpstr>Поверхностная диффузия</vt:lpstr>
      <vt:lpstr>Поверхностная диффузия</vt:lpstr>
      <vt:lpstr>Оценка коэффициента поверхностной диффузии</vt:lpstr>
      <vt:lpstr>Атомные механизмы поверхностной диффузии</vt:lpstr>
      <vt:lpstr>Поверхностная диффузия кластеров</vt:lpstr>
      <vt:lpstr>Поверхностная диффузия кластеров</vt:lpstr>
      <vt:lpstr>Поверхностная диффузия кластеров</vt:lpstr>
      <vt:lpstr>Поверхностная диффузия кластеров</vt:lpstr>
      <vt:lpstr>Вынужденная диффузия</vt:lpstr>
      <vt:lpstr>Вынужденная диффузия</vt:lpstr>
      <vt:lpstr>Восходящая диффузия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Фазовый распад</dc:title>
  <dc:creator>Лаб114</dc:creator>
  <cp:lastModifiedBy>Лаб114</cp:lastModifiedBy>
  <cp:revision>3137</cp:revision>
  <dcterms:created xsi:type="dcterms:W3CDTF">2021-07-14T07:23:22Z</dcterms:created>
  <dcterms:modified xsi:type="dcterms:W3CDTF">2023-03-23T10:20:06Z</dcterms:modified>
</cp:coreProperties>
</file>