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301" r:id="rId5"/>
    <p:sldId id="260" r:id="rId6"/>
    <p:sldId id="261" r:id="rId7"/>
    <p:sldId id="296" r:id="rId8"/>
    <p:sldId id="297" r:id="rId9"/>
    <p:sldId id="262" r:id="rId10"/>
    <p:sldId id="263" r:id="rId11"/>
    <p:sldId id="264" r:id="rId12"/>
    <p:sldId id="265" r:id="rId13"/>
    <p:sldId id="266" r:id="rId14"/>
    <p:sldId id="300" r:id="rId15"/>
    <p:sldId id="298" r:id="rId16"/>
    <p:sldId id="259" r:id="rId17"/>
    <p:sldId id="267" r:id="rId18"/>
    <p:sldId id="30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925" autoAdjust="0"/>
  </p:normalViewPr>
  <p:slideViewPr>
    <p:cSldViewPr>
      <p:cViewPr varScale="1">
        <p:scale>
          <a:sx n="99" d="100"/>
          <a:sy n="99" d="100"/>
        </p:scale>
        <p:origin x="-1974" y="-90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2DD2F-1BE1-42AC-BA97-1C76A8609943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43732-62C2-47E2-B7F6-5445253A7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702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 выполнить закон Брэгга в каждой точке, периодичность d становится переменной, соответствующей латеральному градиенту [40].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Брэгговский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угол многослойной структуры может быть в несколько раз больше, чем критический угол ПВО отражающих зеркал, что приводит к уменьшению аберраций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дифракционно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-лимитированному размеру фокусного пятна [35]. При использовании многослойного покрытия оптическая система КБ обладает высоким пространственным разрешением, высокой эффективностью фокусировки РЛ [15, 41 – 44]. Например, в работе [45] рентгеновский пучок с энергией 20,5 кэВ был эффективно сфокусирован до размера пятна 90нм х 90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помощью системы отражающих зеркал КБ. Первое зеркало, покрытое многослойной структурой с латеральным градиентом, играет как роль вертикально фокусирующего устройства, так и монохроматора, что приводит к очень высокому потоку фотонов и средней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монохроматичности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ΔE/E ~ 10</a:t>
            </a:r>
            <a:r>
              <a:rPr lang="ru-RU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–2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Многослойное покрытие состоит из 30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бислоев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</a:t>
            </a:r>
            <a:r>
              <a:rPr lang="ru-RU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 с периодом 4.7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центре зеркала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43732-62C2-47E2-B7F6-5445253A7F7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536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Оптический модуль КБ обеспечивает хороший компромисс между большой приемной апертурой, хорошим угловым разрешением, большим полем зрения, низкой стоимостью и легкостью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изготовления.Основные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преимущества геометрии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 состоят в том, что все отражатели идентичны и что каждый отражатель функционирует независимо. Проблема создания хорошего зеркала сводится к двум задачам: массовому производству тонких, легких и жестких пластин, а также формированию соответствующей параболической кривизны для каждой пластины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43732-62C2-47E2-B7F6-5445253A7F7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382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267B-A02C-4986-BE7D-9031E3BF8005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F10AF-5345-4C18-8D1A-59B3CF0AD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30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267B-A02C-4986-BE7D-9031E3BF8005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F10AF-5345-4C18-8D1A-59B3CF0AD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968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267B-A02C-4986-BE7D-9031E3BF8005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F10AF-5345-4C18-8D1A-59B3CF0AD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144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267B-A02C-4986-BE7D-9031E3BF8005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F10AF-5345-4C18-8D1A-59B3CF0AD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58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267B-A02C-4986-BE7D-9031E3BF8005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F10AF-5345-4C18-8D1A-59B3CF0AD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292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267B-A02C-4986-BE7D-9031E3BF8005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F10AF-5345-4C18-8D1A-59B3CF0AD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12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267B-A02C-4986-BE7D-9031E3BF8005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F10AF-5345-4C18-8D1A-59B3CF0AD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831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267B-A02C-4986-BE7D-9031E3BF8005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F10AF-5345-4C18-8D1A-59B3CF0AD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227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267B-A02C-4986-BE7D-9031E3BF8005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F10AF-5345-4C18-8D1A-59B3CF0AD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050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267B-A02C-4986-BE7D-9031E3BF8005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F10AF-5345-4C18-8D1A-59B3CF0AD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001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267B-A02C-4986-BE7D-9031E3BF8005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F10AF-5345-4C18-8D1A-59B3CF0AD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128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6267B-A02C-4986-BE7D-9031E3BF8005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F10AF-5345-4C18-8D1A-59B3CF0AD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90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5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2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.wmf"/><Relationship Id="rId5" Type="http://schemas.openxmlformats.org/officeDocument/2006/relationships/image" Target="../media/image6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.wmf"/><Relationship Id="rId9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doi.org/10.3389/fnins.2020.58416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5EBCA9-96F3-4976-A0E3-F4CFF8F2F295}"/>
              </a:ext>
            </a:extLst>
          </p:cNvPr>
          <p:cNvSpPr txBox="1"/>
          <p:nvPr/>
        </p:nvSpPr>
        <p:spPr>
          <a:xfrm>
            <a:off x="539552" y="2420888"/>
            <a:ext cx="79424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0" i="0" dirty="0">
                <a:solidFill>
                  <a:srgbClr val="2C363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Оптика скользящего падения</a:t>
            </a:r>
          </a:p>
          <a:p>
            <a:pPr algn="ctr"/>
            <a:r>
              <a:rPr lang="ru-RU" sz="2800" b="0" i="0" dirty="0">
                <a:solidFill>
                  <a:srgbClr val="2C363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для жесткого и мягкого рентгеновского излучения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777A70-EC18-4358-AEC3-BA4F6673A2B7}"/>
              </a:ext>
            </a:extLst>
          </p:cNvPr>
          <p:cNvSpPr txBox="1"/>
          <p:nvPr/>
        </p:nvSpPr>
        <p:spPr>
          <a:xfrm>
            <a:off x="5925234" y="4293096"/>
            <a:ext cx="3218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0" i="0" dirty="0">
                <a:solidFill>
                  <a:srgbClr val="2C363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Аспирант 4-го года обучения</a:t>
            </a:r>
          </a:p>
          <a:p>
            <a:r>
              <a:rPr lang="ru-RU" b="0" i="0" dirty="0">
                <a:solidFill>
                  <a:srgbClr val="2C363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Реунов Д.Г.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23A293-8F18-423B-944B-319B7326DC24}"/>
              </a:ext>
            </a:extLst>
          </p:cNvPr>
          <p:cNvSpPr txBox="1"/>
          <p:nvPr/>
        </p:nvSpPr>
        <p:spPr>
          <a:xfrm>
            <a:off x="4326079" y="6211669"/>
            <a:ext cx="830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0" i="0" dirty="0">
                <a:solidFill>
                  <a:srgbClr val="2C363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2023 г.</a:t>
            </a:r>
          </a:p>
        </p:txBody>
      </p:sp>
    </p:spTree>
    <p:extLst>
      <p:ext uri="{BB962C8B-B14F-4D97-AF65-F5344CB8AC3E}">
        <p14:creationId xmlns:p14="http://schemas.microsoft.com/office/powerpoint/2010/main" val="3416511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3928" y="21492"/>
            <a:ext cx="145578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/>
              <a:t>Микроскопы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D42E6CE-601A-4490-BD9C-4EA87E53A31E}"/>
              </a:ext>
            </a:extLst>
          </p:cNvPr>
          <p:cNvSpPr txBox="1"/>
          <p:nvPr/>
        </p:nvSpPr>
        <p:spPr>
          <a:xfrm>
            <a:off x="0" y="476672"/>
            <a:ext cx="90364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 err="1">
                <a:effectLst/>
                <a:latin typeface="Times New Roman" panose="02020603050405020304" pitchFamily="18" charset="0"/>
                <a:ea typeface="Advt93-r"/>
                <a:cs typeface="Advt93-r"/>
              </a:rPr>
              <a:t>Рентгено</a:t>
            </a:r>
            <a:r>
              <a:rPr lang="ru-RU" sz="1800" dirty="0">
                <a:effectLst/>
                <a:latin typeface="Times New Roman" panose="02020603050405020304" pitchFamily="18" charset="0"/>
                <a:ea typeface="Advt93-r"/>
                <a:cs typeface="Advt93-r"/>
              </a:rPr>
              <a:t>-флуоресцентный анализ (как сканирующего, так и полного поля зрения</a:t>
            </a:r>
            <a:r>
              <a:rPr lang="en-US" sz="1800" dirty="0">
                <a:effectLst/>
                <a:latin typeface="Times New Roman" panose="02020603050405020304" pitchFamily="18" charset="0"/>
                <a:ea typeface="Advt93-r"/>
                <a:cs typeface="Advt93-r"/>
              </a:rPr>
              <a:t>, </a:t>
            </a:r>
            <a:r>
              <a:rPr lang="ru-RU" sz="1800" dirty="0">
                <a:effectLst/>
                <a:latin typeface="Times New Roman" panose="02020603050405020304" pitchFamily="18" charset="0"/>
                <a:ea typeface="Advt93-r"/>
                <a:cs typeface="Advt93-r"/>
              </a:rPr>
              <a:t>поскольку оно не имеет хроматической</a:t>
            </a:r>
            <a:r>
              <a:rPr lang="en-US" sz="1800" dirty="0">
                <a:effectLst/>
                <a:latin typeface="Times New Roman" panose="02020603050405020304" pitchFamily="18" charset="0"/>
                <a:ea typeface="Advt93-r"/>
                <a:cs typeface="Advt93-r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Advt93-r"/>
                <a:cs typeface="Advt93-r"/>
              </a:rPr>
              <a:t>аберрации.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AAAA171-C615-411B-810D-72865C762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204" t="33034" r="4731" b="40012"/>
          <a:stretch/>
        </p:blipFill>
        <p:spPr>
          <a:xfrm>
            <a:off x="0" y="2204864"/>
            <a:ext cx="5055881" cy="273133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9D0F80C-A7C5-4D04-A019-7151FDA4EE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85" t="22330" r="32903" b="23572"/>
          <a:stretch/>
        </p:blipFill>
        <p:spPr>
          <a:xfrm>
            <a:off x="5379711" y="1484784"/>
            <a:ext cx="3569103" cy="39765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41285AD-DA3F-4B1D-8CFA-525C4A585FD4}"/>
              </a:ext>
            </a:extLst>
          </p:cNvPr>
          <p:cNvSpPr txBox="1"/>
          <p:nvPr/>
        </p:nvSpPr>
        <p:spPr>
          <a:xfrm>
            <a:off x="3615721" y="3570533"/>
            <a:ext cx="144016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1000x</a:t>
            </a:r>
          </a:p>
          <a:p>
            <a:r>
              <a:rPr lang="en-US" sz="1100" dirty="0"/>
              <a:t>3.2 nm in wavelength </a:t>
            </a:r>
          </a:p>
          <a:p>
            <a:r>
              <a:rPr lang="en-US" sz="1100" dirty="0"/>
              <a:t>tantalum target</a:t>
            </a:r>
            <a:endParaRPr lang="ru-RU" sz="11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B67A1AF-2150-4764-8005-9435E5A976C4}"/>
              </a:ext>
            </a:extLst>
          </p:cNvPr>
          <p:cNvSpPr txBox="1"/>
          <p:nvPr/>
        </p:nvSpPr>
        <p:spPr>
          <a:xfrm>
            <a:off x="4932040" y="6080879"/>
            <a:ext cx="45965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Hoshino, M., &amp; Aoki, S. (2008). </a:t>
            </a:r>
            <a:r>
              <a:rPr lang="en-US" sz="1100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Laboratory-Scale Soft X-ray Imaging Microtomography Using Wolter Mirror Optics. Applied Physics Express, 1, 067005.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doi:10.1143/apex.1.067005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917085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7A18EE1-6187-4E98-8048-9F1D27A61CBA}"/>
              </a:ext>
            </a:extLst>
          </p:cNvPr>
          <p:cNvSpPr/>
          <p:nvPr/>
        </p:nvSpPr>
        <p:spPr>
          <a:xfrm>
            <a:off x="3923928" y="260648"/>
            <a:ext cx="120629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/>
              <a:t>Телескопы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0F6041B-8E2E-463A-8D6C-E78B9B74FE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17" t="29593" r="33226" b="49953"/>
          <a:stretch/>
        </p:blipFill>
        <p:spPr>
          <a:xfrm>
            <a:off x="323528" y="764704"/>
            <a:ext cx="3849400" cy="15841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ECAA7E1-45CC-4F93-8215-35232F3095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35" t="35137" r="33979" b="35233"/>
          <a:stretch/>
        </p:blipFill>
        <p:spPr>
          <a:xfrm>
            <a:off x="395536" y="2852936"/>
            <a:ext cx="3888432" cy="26906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7A20622-CFC5-40CB-9E6D-355192B0F366}"/>
              </a:ext>
            </a:extLst>
          </p:cNvPr>
          <p:cNvSpPr txBox="1"/>
          <p:nvPr/>
        </p:nvSpPr>
        <p:spPr>
          <a:xfrm>
            <a:off x="28354" y="6038988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Wille, E., &amp;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Bavdaz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M. (2015). 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European x-ray optics for next generation space observatories. Acta </a:t>
            </a:r>
            <a:r>
              <a:rPr lang="en-US" sz="1200" b="0" i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Astronautica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116, 50–55.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doi:10.1016/j.actaastro.2015.06.</a:t>
            </a:r>
            <a:endParaRPr lang="ru-RU" sz="12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57907B8-19FA-42AA-853D-B31ADDF09D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97" t="18507" r="39355" b="12294"/>
          <a:stretch/>
        </p:blipFill>
        <p:spPr>
          <a:xfrm>
            <a:off x="5868144" y="44624"/>
            <a:ext cx="2448272" cy="242814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8136367-1F9B-4E53-AAE9-5DCBD444CB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624" t="15066" r="33978" b="27778"/>
          <a:stretch/>
        </p:blipFill>
        <p:spPr>
          <a:xfrm>
            <a:off x="5580112" y="3284984"/>
            <a:ext cx="2871020" cy="29398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6323B80-9B2A-4153-8E15-6EF6C4CFA8A5}"/>
              </a:ext>
            </a:extLst>
          </p:cNvPr>
          <p:cNvSpPr txBox="1"/>
          <p:nvPr/>
        </p:nvSpPr>
        <p:spPr>
          <a:xfrm>
            <a:off x="4572000" y="633478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https://www.nasa.gov/mission_pages/chandra/images/20th_anniversary_gallery.html</a:t>
            </a:r>
          </a:p>
        </p:txBody>
      </p:sp>
    </p:spTree>
    <p:extLst>
      <p:ext uri="{BB962C8B-B14F-4D97-AF65-F5344CB8AC3E}">
        <p14:creationId xmlns:p14="http://schemas.microsoft.com/office/powerpoint/2010/main" val="1917085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2F66111-0681-4973-A6FA-8822FBF31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47" t="33608" r="33441" b="23190"/>
          <a:stretch/>
        </p:blipFill>
        <p:spPr>
          <a:xfrm>
            <a:off x="3059832" y="1340768"/>
            <a:ext cx="3053968" cy="42869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81FA623-BB77-4140-8B60-EEFD36A3A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10" t="24624" r="15269" b="22999"/>
          <a:stretch/>
        </p:blipFill>
        <p:spPr>
          <a:xfrm>
            <a:off x="6372200" y="908720"/>
            <a:ext cx="2539202" cy="46694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E6A570B-1549-4184-853C-D514D582B7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634" t="40108" r="13871" b="36380"/>
          <a:stretch/>
        </p:blipFill>
        <p:spPr>
          <a:xfrm>
            <a:off x="179512" y="1340768"/>
            <a:ext cx="3000173" cy="21454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7A162ED-A525-4D44-8513-13E4BBDEAC24}"/>
              </a:ext>
            </a:extLst>
          </p:cNvPr>
          <p:cNvSpPr txBox="1"/>
          <p:nvPr/>
        </p:nvSpPr>
        <p:spPr>
          <a:xfrm>
            <a:off x="2483768" y="11663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плазмохимическая обработка испарением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5AC373F-D486-4FD2-A66C-83FD2F170309}"/>
              </a:ext>
            </a:extLst>
          </p:cNvPr>
          <p:cNvSpPr txBox="1"/>
          <p:nvPr/>
        </p:nvSpPr>
        <p:spPr>
          <a:xfrm>
            <a:off x="107504" y="5661248"/>
            <a:ext cx="4572000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1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Mori, Y., Yamamura, K., &amp; Sano, Y. (2000). </a:t>
            </a:r>
            <a:r>
              <a:rPr lang="en-US" sz="1100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The study of fabrication of the x-ray mirror by numerically controlled plasma chemical vaporization machining: Development of the machine for the x-ray mirror fabrication. Review of Scientific Instruments, 71(12), 4620.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doi:10.1063/1.1322580 </a:t>
            </a:r>
          </a:p>
          <a:p>
            <a:pPr algn="l"/>
            <a:r>
              <a:rPr lang="en-US" sz="1100" b="0" i="0" dirty="0">
                <a:solidFill>
                  <a:srgbClr val="AAAAAA"/>
                </a:solidFill>
                <a:effectLst/>
                <a:latin typeface="-apple-system"/>
              </a:rPr>
              <a:t>10.1063/1.1322580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CE0E8FD-6AC6-45DB-BBE3-BEF71A724C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4" t="50621" r="5591" b="28542"/>
          <a:stretch/>
        </p:blipFill>
        <p:spPr>
          <a:xfrm>
            <a:off x="323528" y="3861048"/>
            <a:ext cx="2487563" cy="107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85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7D572F2-E364-4FD2-B399-16E3DBFD4C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989" t="41712" r="4839" b="23350"/>
          <a:stretch/>
        </p:blipFill>
        <p:spPr>
          <a:xfrm>
            <a:off x="0" y="4221088"/>
            <a:ext cx="3108616" cy="20882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B039CBC-51C4-4F4F-B7BC-5C86890181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172" t="26344" r="5806" b="9427"/>
          <a:stretch/>
        </p:blipFill>
        <p:spPr>
          <a:xfrm>
            <a:off x="2843808" y="980728"/>
            <a:ext cx="3312368" cy="45989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4E08E11-8C69-4CC4-B03B-4D1C06D62B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968" t="41828" r="32903" b="25675"/>
          <a:stretch/>
        </p:blipFill>
        <p:spPr>
          <a:xfrm>
            <a:off x="0" y="1591710"/>
            <a:ext cx="3059832" cy="21406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E434F89-558C-46B8-849C-DD5259F496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227" t="53235" r="34839" b="24144"/>
          <a:stretch/>
        </p:blipFill>
        <p:spPr>
          <a:xfrm>
            <a:off x="5882252" y="2276872"/>
            <a:ext cx="3283164" cy="19046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97E6921-9B7A-4E0A-9766-867E6AE9021F}"/>
              </a:ext>
            </a:extLst>
          </p:cNvPr>
          <p:cNvSpPr txBox="1"/>
          <p:nvPr/>
        </p:nvSpPr>
        <p:spPr>
          <a:xfrm>
            <a:off x="1979712" y="116632"/>
            <a:ext cx="568863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Обработка жидкостью с суспензией под давлением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67792D7-B259-412E-8C52-32FC8A69628F}"/>
              </a:ext>
            </a:extLst>
          </p:cNvPr>
          <p:cNvSpPr txBox="1"/>
          <p:nvPr/>
        </p:nvSpPr>
        <p:spPr>
          <a:xfrm>
            <a:off x="4562168" y="5919281"/>
            <a:ext cx="4581832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Yamauchi, K., Mimura, H., Inagaki, K., &amp; Mori, Y. (2002). </a:t>
            </a:r>
            <a:r>
              <a:rPr lang="en-US" sz="1100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Figuring with </a:t>
            </a:r>
            <a:r>
              <a:rPr lang="en-US" sz="1100" b="0" i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subnanometer</a:t>
            </a:r>
            <a:r>
              <a:rPr lang="en-US" sz="1100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-level accuracy by numerically controlled elastic emission machining. Review of Scientific Instruments, 73(11), 4028–4033.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doi:10.1063/1.1510573 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917085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43CA28E-0FB7-4E56-BB06-C529DD31D5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49" t="26344" r="12903" b="42688"/>
          <a:stretch/>
        </p:blipFill>
        <p:spPr>
          <a:xfrm>
            <a:off x="323528" y="1052736"/>
            <a:ext cx="8556743" cy="18808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5A6852A-4454-4EDA-B59D-F7E93F84BF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29" t="42211" r="10001" b="23189"/>
          <a:stretch/>
        </p:blipFill>
        <p:spPr>
          <a:xfrm>
            <a:off x="467544" y="3212976"/>
            <a:ext cx="3618272" cy="17796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4CFE0FA-D19E-4697-9219-5D003B85FB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53" t="55018" r="51612" b="13823"/>
          <a:stretch/>
        </p:blipFill>
        <p:spPr>
          <a:xfrm>
            <a:off x="5004048" y="3284984"/>
            <a:ext cx="3834582" cy="16026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9BEC99D-7EDD-4FF8-ADE3-7325C5EA5D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056" t="41358" r="20000" b="30741"/>
          <a:stretch/>
        </p:blipFill>
        <p:spPr>
          <a:xfrm>
            <a:off x="611560" y="5229200"/>
            <a:ext cx="2921000" cy="14351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CBBECBA-402A-4530-90E3-1F2622456F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945" t="46790" r="49722" b="19877"/>
          <a:stretch/>
        </p:blipFill>
        <p:spPr>
          <a:xfrm>
            <a:off x="5364088" y="5135488"/>
            <a:ext cx="3048000" cy="1714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36D18E3-616F-4449-AF35-D9FD3BD927C7}"/>
              </a:ext>
            </a:extLst>
          </p:cNvPr>
          <p:cNvSpPr txBox="1"/>
          <p:nvPr/>
        </p:nvSpPr>
        <p:spPr>
          <a:xfrm>
            <a:off x="3491880" y="188640"/>
            <a:ext cx="302433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Комбинационный метод</a:t>
            </a:r>
          </a:p>
        </p:txBody>
      </p:sp>
    </p:spTree>
    <p:extLst>
      <p:ext uri="{BB962C8B-B14F-4D97-AF65-F5344CB8AC3E}">
        <p14:creationId xmlns:p14="http://schemas.microsoft.com/office/powerpoint/2010/main" val="192187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E56E7A8-4945-4FF7-B68B-BCA76E97D1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45" t="22099" r="20972" b="32469"/>
          <a:stretch/>
        </p:blipFill>
        <p:spPr>
          <a:xfrm>
            <a:off x="0" y="1196752"/>
            <a:ext cx="9117112" cy="37529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977E9DB-FE8C-4D0F-BCAF-88A182E8E340}"/>
              </a:ext>
            </a:extLst>
          </p:cNvPr>
          <p:cNvSpPr txBox="1"/>
          <p:nvPr/>
        </p:nvSpPr>
        <p:spPr>
          <a:xfrm>
            <a:off x="3491880" y="188640"/>
            <a:ext cx="302433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Комбинационный метод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52B9B18-003A-466C-9D2E-2F38A38630C7}"/>
              </a:ext>
            </a:extLst>
          </p:cNvPr>
          <p:cNvSpPr txBox="1"/>
          <p:nvPr/>
        </p:nvSpPr>
        <p:spPr>
          <a:xfrm>
            <a:off x="0" y="6021288"/>
            <a:ext cx="93245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Beaucamp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A., &amp;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Namba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Y. (2013). </a:t>
            </a:r>
            <a:r>
              <a:rPr lang="en-US" sz="1400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Super-smooth finishing of diamond turned hard X-ray molding dies by combined fluid jet and bonnet polishing. CIRP Annals, 62(1), 315–318.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doi:10.1016/j.cirp.2013.03.010 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31425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1" t="38113" r="20238" b="4886"/>
          <a:stretch/>
        </p:blipFill>
        <p:spPr bwMode="auto">
          <a:xfrm>
            <a:off x="-3078" y="3149228"/>
            <a:ext cx="4689020" cy="3664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3" t="31623" r="21904" b="25626"/>
          <a:stretch/>
        </p:blipFill>
        <p:spPr bwMode="auto">
          <a:xfrm>
            <a:off x="754189" y="696724"/>
            <a:ext cx="3174487" cy="280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t="19444" r="24583" b="5926"/>
          <a:stretch/>
        </p:blipFill>
        <p:spPr bwMode="auto">
          <a:xfrm>
            <a:off x="5004048" y="798736"/>
            <a:ext cx="4122762" cy="546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5338D0-2C8E-425A-A9AB-E3FC0FAB512F}"/>
              </a:ext>
            </a:extLst>
          </p:cNvPr>
          <p:cNvSpPr txBox="1"/>
          <p:nvPr/>
        </p:nvSpPr>
        <p:spPr>
          <a:xfrm>
            <a:off x="3851920" y="116632"/>
            <a:ext cx="223224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Механический изгиб</a:t>
            </a:r>
          </a:p>
        </p:txBody>
      </p:sp>
    </p:spTree>
    <p:extLst>
      <p:ext uri="{BB962C8B-B14F-4D97-AF65-F5344CB8AC3E}">
        <p14:creationId xmlns:p14="http://schemas.microsoft.com/office/powerpoint/2010/main" val="1917085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35623F1-40CC-4C2C-B3B8-8CB369D79C51}"/>
              </a:ext>
            </a:extLst>
          </p:cNvPr>
          <p:cNvSpPr txBox="1"/>
          <p:nvPr/>
        </p:nvSpPr>
        <p:spPr>
          <a:xfrm>
            <a:off x="107504" y="1556792"/>
            <a:ext cx="8892480" cy="4480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47650" algn="just">
              <a:lnSpc>
                <a:spcPct val="150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dvntimes-b"/>
              </a:rPr>
              <a:t>Как было показано выше, рентгеновская фокусирующая оптика Киркпатрика-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dvntimes-b"/>
              </a:rPr>
              <a:t>Баеза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dvntimes-b"/>
              </a:rPr>
              <a:t> и оптика Вольтера широко используются в различных областях науки. Каждая имеет свои преимущества и недостатки, но обе отличаются гибкостью конструкций, что может быть использовано при создании различных оптических схем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дальнейшего прогресса в аналитических методах, используемых в различных областях науки, необходимо обеспечить реализацию фокусировки, близкой к теоретическому пределу, что в свою очередь требует изготовления рентгеновских зеркал совершенной формы с ошибками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субнаметровой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высоты и шероховатостью поверхности менее 0,3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нм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247650" algn="just">
              <a:lnSpc>
                <a:spcPct val="150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Поэтому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dvTT86d47313"/>
              </a:rPr>
              <a:t>крайне важно, чтобы обработка сверхвысокой точности и измерительная техника значительно продвинулась вперед.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Для реализации фокусировки, близкой к теоретическому пределу, требуется чрезвычайно высокая точность изготовления поверхности зеркала.</a:t>
            </a:r>
          </a:p>
          <a:p>
            <a:pPr indent="247650" algn="just">
              <a:lnSpc>
                <a:spcPct val="150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dvTT86d47313"/>
              </a:rPr>
              <a:t> Кроме того, методы измерения требуют более высоких точностей, чем методы обработки.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77E9DB-FE8C-4D0F-BCAF-88A182E8E340}"/>
              </a:ext>
            </a:extLst>
          </p:cNvPr>
          <p:cNvSpPr txBox="1"/>
          <p:nvPr/>
        </p:nvSpPr>
        <p:spPr>
          <a:xfrm>
            <a:off x="3491880" y="188640"/>
            <a:ext cx="151216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7085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E5EBCA9-96F3-4976-A0E3-F4CFF8F2F295}"/>
              </a:ext>
            </a:extLst>
          </p:cNvPr>
          <p:cNvSpPr txBox="1"/>
          <p:nvPr/>
        </p:nvSpPr>
        <p:spPr>
          <a:xfrm>
            <a:off x="2915816" y="2682498"/>
            <a:ext cx="3538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0" i="0" dirty="0" smtClean="0">
                <a:solidFill>
                  <a:srgbClr val="2C363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396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5693972"/>
              </p:ext>
            </p:extLst>
          </p:nvPr>
        </p:nvGraphicFramePr>
        <p:xfrm>
          <a:off x="3203848" y="922948"/>
          <a:ext cx="2160240" cy="48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Формула" r:id="rId3" imgW="888840" imgH="203040" progId="Equation.3">
                  <p:embed/>
                </p:oleObj>
              </mc:Choice>
              <mc:Fallback>
                <p:oleObj name="Формула" r:id="rId3" imgW="888840" imgH="20304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922948"/>
                        <a:ext cx="2160240" cy="4825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4283968" y="418892"/>
            <a:ext cx="72008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5220072" y="346884"/>
            <a:ext cx="216024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58325" y="37493"/>
            <a:ext cx="1199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рассеяние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76056" y="-22448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поглощение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722935" y="1571020"/>
            <a:ext cx="3626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ym typeface="Symbol"/>
              </a:rPr>
              <a:t></a:t>
            </a:r>
            <a:r>
              <a:rPr lang="en-US" i="1" dirty="0"/>
              <a:t> </a:t>
            </a:r>
            <a:r>
              <a:rPr lang="ru-RU" i="1" dirty="0"/>
              <a:t>&lt;</a:t>
            </a:r>
            <a:r>
              <a:rPr lang="en-US" i="1" dirty="0"/>
              <a:t> </a:t>
            </a:r>
            <a:r>
              <a:rPr lang="ru-RU" dirty="0"/>
              <a:t>1 для длин волн от 0.1 до 60 </a:t>
            </a:r>
            <a:r>
              <a:rPr lang="ru-RU" dirty="0" err="1"/>
              <a:t>нм</a:t>
            </a:r>
            <a:endParaRPr lang="ru-RU" dirty="0"/>
          </a:p>
        </p:txBody>
      </p:sp>
      <p:pic>
        <p:nvPicPr>
          <p:cNvPr id="1063" name="Picture 3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8" t="38890" r="21771" b="36667"/>
          <a:stretch/>
        </p:blipFill>
        <p:spPr bwMode="auto">
          <a:xfrm>
            <a:off x="3023725" y="1940352"/>
            <a:ext cx="2838450" cy="251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8" name="Объект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8116531"/>
              </p:ext>
            </p:extLst>
          </p:nvPr>
        </p:nvGraphicFramePr>
        <p:xfrm>
          <a:off x="931487" y="4277176"/>
          <a:ext cx="1774970" cy="92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Формула" r:id="rId6" imgW="761669" imgH="393529" progId="Equation.3">
                  <p:embed/>
                </p:oleObj>
              </mc:Choice>
              <mc:Fallback>
                <p:oleObj name="Формула" r:id="rId6" imgW="761669" imgH="393529" progId="Equation.3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1487" y="4277176"/>
                        <a:ext cx="1774970" cy="921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0" name="Объект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7657671"/>
              </p:ext>
            </p:extLst>
          </p:nvPr>
        </p:nvGraphicFramePr>
        <p:xfrm>
          <a:off x="3224609" y="4519260"/>
          <a:ext cx="843522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Формула" r:id="rId8" imgW="393529" imgH="203112" progId="Equation.3">
                  <p:embed/>
                </p:oleObj>
              </mc:Choice>
              <mc:Fallback>
                <p:oleObj name="Формула" r:id="rId8" imgW="393529" imgH="203112" progId="Equation.3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4609" y="4519260"/>
                        <a:ext cx="843522" cy="4320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Стрелка вправо 50"/>
          <p:cNvSpPr/>
          <p:nvPr/>
        </p:nvSpPr>
        <p:spPr>
          <a:xfrm>
            <a:off x="2741853" y="4519260"/>
            <a:ext cx="37627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право 51"/>
          <p:cNvSpPr/>
          <p:nvPr/>
        </p:nvSpPr>
        <p:spPr>
          <a:xfrm>
            <a:off x="4283968" y="4519260"/>
            <a:ext cx="50405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/>
          <p:cNvSpPr txBox="1"/>
          <p:nvPr/>
        </p:nvSpPr>
        <p:spPr>
          <a:xfrm>
            <a:off x="5027687" y="4330134"/>
            <a:ext cx="3995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 некотором критическом значения  получим  </a:t>
            </a:r>
            <a:r>
              <a:rPr lang="el-GR" dirty="0"/>
              <a:t>φ</a:t>
            </a:r>
            <a:r>
              <a:rPr lang="ru-RU" dirty="0"/>
              <a:t>=0</a:t>
            </a:r>
          </a:p>
          <a:p>
            <a:r>
              <a:rPr lang="ru-RU" dirty="0"/>
              <a:t>в среде нет проходящей волны</a:t>
            </a:r>
          </a:p>
        </p:txBody>
      </p:sp>
      <p:sp>
        <p:nvSpPr>
          <p:cNvPr id="54" name="Rectangle 4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5" name="Объект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3718124"/>
              </p:ext>
            </p:extLst>
          </p:nvPr>
        </p:nvGraphicFramePr>
        <p:xfrm>
          <a:off x="568392" y="5383356"/>
          <a:ext cx="4723191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Формула" r:id="rId10" imgW="2362200" imgH="254000" progId="Equation.3">
                  <p:embed/>
                </p:oleObj>
              </mc:Choice>
              <mc:Fallback>
                <p:oleObj name="Формула" r:id="rId10" imgW="2362200" imgH="254000" progId="Equation.3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392" y="5383356"/>
                        <a:ext cx="4723191" cy="5040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5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7" name="Объект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19800"/>
              </p:ext>
            </p:extLst>
          </p:nvPr>
        </p:nvGraphicFramePr>
        <p:xfrm>
          <a:off x="5862174" y="5422836"/>
          <a:ext cx="1325440" cy="454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Формула" r:id="rId12" imgW="647700" imgH="228600" progId="Equation.3">
                  <p:embed/>
                </p:oleObj>
              </mc:Choice>
              <mc:Fallback>
                <p:oleObj name="Формула" r:id="rId12" imgW="647700" imgH="228600" progId="Equation.3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2174" y="5422836"/>
                        <a:ext cx="1325440" cy="4544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0" y="632561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М.М. </a:t>
            </a:r>
            <a:r>
              <a:rPr lang="ru-RU" sz="1400" i="1" dirty="0" err="1"/>
              <a:t>Барышева</a:t>
            </a:r>
            <a:r>
              <a:rPr lang="ru-RU" sz="1400" i="1" dirty="0"/>
              <a:t>, В.Н. Трушин, Н.И. Чхало</a:t>
            </a:r>
            <a:r>
              <a:rPr lang="ru-RU" sz="1400" dirty="0"/>
              <a:t> // Методика измерения основных параметров многослойных рентгеновских зеркал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0913" y="-29308"/>
            <a:ext cx="298857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/>
              <a:t>Полное внешние отражение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7085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34" y="3212976"/>
            <a:ext cx="7609845" cy="171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4989307"/>
            <a:ext cx="4071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а                                                                     б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40696" y="260648"/>
            <a:ext cx="2443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(</a:t>
            </a:r>
            <a:r>
              <a:rPr lang="en-US" i="1" dirty="0" err="1"/>
              <a:t>D</a:t>
            </a:r>
            <a:r>
              <a:rPr lang="en-US" i="1" baseline="-25000" dirty="0" err="1"/>
              <a:t>diff</a:t>
            </a:r>
            <a:r>
              <a:rPr lang="ru-RU" dirty="0"/>
              <a:t>)</a:t>
            </a:r>
            <a:r>
              <a:rPr lang="ru-RU" i="1" baseline="-25000" dirty="0" err="1"/>
              <a:t>ma</a:t>
            </a:r>
            <a:r>
              <a:rPr lang="en-US" i="1" baseline="-25000" dirty="0" smtClean="0"/>
              <a:t>x</a:t>
            </a:r>
            <a:r>
              <a:rPr lang="ru-RU" dirty="0" smtClean="0"/>
              <a:t>≈ λ/2 </a:t>
            </a:r>
            <a:r>
              <a:rPr lang="ru-RU" dirty="0" err="1"/>
              <a:t>sinθ</a:t>
            </a:r>
            <a:r>
              <a:rPr lang="en-US" i="1" baseline="-25000" dirty="0"/>
              <a:t>c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94348" y="92132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i="1" dirty="0"/>
              <a:t>D </a:t>
            </a:r>
            <a:r>
              <a:rPr lang="ru-RU" dirty="0" smtClean="0"/>
              <a:t>≈ </a:t>
            </a:r>
            <a:r>
              <a:rPr lang="de-DE" dirty="0" smtClean="0"/>
              <a:t>(</a:t>
            </a:r>
            <a:r>
              <a:rPr lang="de-DE" i="1" dirty="0" err="1"/>
              <a:t>D</a:t>
            </a:r>
            <a:r>
              <a:rPr lang="de-DE" i="1" baseline="-25000" dirty="0" err="1"/>
              <a:t>diff</a:t>
            </a:r>
            <a:r>
              <a:rPr lang="de-DE" i="1" baseline="-25000" dirty="0"/>
              <a:t> </a:t>
            </a:r>
            <a:r>
              <a:rPr lang="de-DE" i="1" baseline="30000" dirty="0"/>
              <a:t>2 </a:t>
            </a:r>
            <a:r>
              <a:rPr lang="de-DE" dirty="0"/>
              <a:t>+</a:t>
            </a:r>
            <a:r>
              <a:rPr lang="de-DE" i="1" dirty="0"/>
              <a:t> D</a:t>
            </a:r>
            <a:r>
              <a:rPr lang="de-DE" i="1" baseline="-25000" dirty="0"/>
              <a:t>ab</a:t>
            </a:r>
            <a:r>
              <a:rPr lang="de-DE" i="1" baseline="30000" dirty="0"/>
              <a:t>2</a:t>
            </a:r>
            <a:r>
              <a:rPr lang="de-DE" dirty="0"/>
              <a:t>)</a:t>
            </a:r>
            <a:r>
              <a:rPr lang="de-DE" baseline="30000" dirty="0"/>
              <a:t>1/2</a:t>
            </a:r>
            <a:r>
              <a:rPr lang="de-DE" dirty="0"/>
              <a:t> ,                                    </a:t>
            </a:r>
            <a:endParaRPr lang="ru-RU" dirty="0"/>
          </a:p>
          <a:p>
            <a:r>
              <a:rPr lang="de-DE" i="1" dirty="0" err="1"/>
              <a:t>D</a:t>
            </a:r>
            <a:r>
              <a:rPr lang="de-DE" i="1" baseline="-25000" dirty="0" err="1"/>
              <a:t>ab</a:t>
            </a:r>
            <a:r>
              <a:rPr lang="de-DE" dirty="0"/>
              <a:t> = (3</a:t>
            </a:r>
            <a:r>
              <a:rPr lang="de-DE" i="1" dirty="0"/>
              <a:t>M </a:t>
            </a:r>
            <a:r>
              <a:rPr lang="de-DE" dirty="0"/>
              <a:t>+ 7)</a:t>
            </a:r>
            <a:r>
              <a:rPr lang="de-DE" i="1" dirty="0"/>
              <a:t>L</a:t>
            </a:r>
            <a:r>
              <a:rPr lang="de-DE" baseline="30000" dirty="0"/>
              <a:t>2</a:t>
            </a:r>
            <a:r>
              <a:rPr lang="de-DE" dirty="0"/>
              <a:t>/(2</a:t>
            </a:r>
            <a:r>
              <a:rPr lang="de-DE" i="1" dirty="0"/>
              <a:t>M </a:t>
            </a:r>
            <a:r>
              <a:rPr lang="de-DE" dirty="0"/>
              <a:t>+ 2)</a:t>
            </a:r>
            <a:r>
              <a:rPr lang="de-DE" i="1" dirty="0"/>
              <a:t>R </a:t>
            </a:r>
            <a:r>
              <a:rPr lang="de-DE" dirty="0"/>
              <a:t>+ </a:t>
            </a:r>
            <a:r>
              <a:rPr lang="de-DE" i="1" dirty="0"/>
              <a:t>SL</a:t>
            </a:r>
            <a:r>
              <a:rPr lang="de-DE" dirty="0"/>
              <a:t>/</a:t>
            </a:r>
            <a:r>
              <a:rPr lang="de-DE" i="1" dirty="0" err="1"/>
              <a:t>R</a:t>
            </a:r>
            <a:r>
              <a:rPr lang="de-DE" dirty="0" err="1"/>
              <a:t>sin</a:t>
            </a:r>
            <a:r>
              <a:rPr lang="en-US" dirty="0"/>
              <a:t>θ</a:t>
            </a:r>
            <a:r>
              <a:rPr lang="de-DE" dirty="0"/>
              <a:t>,</a:t>
            </a:r>
            <a:r>
              <a:rPr lang="de-DE" i="1" dirty="0"/>
              <a:t>  </a:t>
            </a:r>
            <a:endParaRPr lang="ru-RU" dirty="0"/>
          </a:p>
          <a:p>
            <a:r>
              <a:rPr lang="ru-RU" dirty="0"/>
              <a:t> 1/</a:t>
            </a:r>
            <a:r>
              <a:rPr lang="fr-FR" i="1" dirty="0"/>
              <a:t>p</a:t>
            </a:r>
            <a:r>
              <a:rPr lang="ru-RU" dirty="0"/>
              <a:t> + 1/</a:t>
            </a:r>
            <a:r>
              <a:rPr lang="fr-FR" i="1" dirty="0"/>
              <a:t>q</a:t>
            </a:r>
            <a:r>
              <a:rPr lang="ru-RU" dirty="0"/>
              <a:t> = 2/</a:t>
            </a:r>
            <a:r>
              <a:rPr lang="fr-FR" i="1" dirty="0"/>
              <a:t>R</a:t>
            </a:r>
            <a:r>
              <a:rPr lang="fr-FR" dirty="0"/>
              <a:t>sin</a:t>
            </a:r>
            <a:r>
              <a:rPr lang="en-US" dirty="0"/>
              <a:t>θ</a:t>
            </a:r>
            <a:r>
              <a:rPr lang="en-US" i="1" dirty="0"/>
              <a:t> </a:t>
            </a:r>
            <a:r>
              <a:rPr lang="ru-RU" dirty="0"/>
              <a:t>= 1/</a:t>
            </a:r>
            <a:r>
              <a:rPr lang="en-US" i="1" dirty="0"/>
              <a:t>f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84465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где </a:t>
            </a:r>
            <a:r>
              <a:rPr lang="de-DE" i="1" dirty="0"/>
              <a:t>L</a:t>
            </a:r>
            <a:r>
              <a:rPr lang="ru-RU" i="1" dirty="0"/>
              <a:t> – </a:t>
            </a:r>
            <a:r>
              <a:rPr lang="ru-RU" dirty="0"/>
              <a:t>размер области зеркала вдоль оптической оси, освещаемой РЛ,</a:t>
            </a:r>
            <a:r>
              <a:rPr lang="ru-RU" i="1" dirty="0"/>
              <a:t> </a:t>
            </a:r>
            <a:r>
              <a:rPr lang="de-DE" i="1" dirty="0"/>
              <a:t>S</a:t>
            </a:r>
            <a:r>
              <a:rPr lang="ru-RU" i="1" dirty="0"/>
              <a:t> – </a:t>
            </a:r>
            <a:r>
              <a:rPr lang="ru-RU" dirty="0"/>
              <a:t>размер поля зрения, </a:t>
            </a:r>
            <a:r>
              <a:rPr lang="en-US" i="1" dirty="0"/>
              <a:t>p</a:t>
            </a:r>
            <a:r>
              <a:rPr lang="ru-RU" dirty="0"/>
              <a:t> – расстояние от объекта до центра зеркала, </a:t>
            </a:r>
            <a:r>
              <a:rPr lang="en-US" i="1" dirty="0"/>
              <a:t>q</a:t>
            </a:r>
            <a:r>
              <a:rPr lang="ru-RU" dirty="0"/>
              <a:t> – расстояние от центра зеркала до плоскости изображения, </a:t>
            </a:r>
            <a:r>
              <a:rPr lang="ru-RU" i="1" dirty="0"/>
              <a:t>M</a:t>
            </a:r>
            <a:r>
              <a:rPr lang="ru-RU" dirty="0"/>
              <a:t> – увеличение зеркала (</a:t>
            </a:r>
            <a:r>
              <a:rPr lang="fr-FR" i="1" dirty="0"/>
              <a:t>M</a:t>
            </a:r>
            <a:r>
              <a:rPr lang="ru-RU" dirty="0"/>
              <a:t> = </a:t>
            </a:r>
            <a:r>
              <a:rPr lang="fr-FR" i="1" dirty="0"/>
              <a:t>q</a:t>
            </a:r>
            <a:r>
              <a:rPr lang="ru-RU" dirty="0"/>
              <a:t>/</a:t>
            </a:r>
            <a:r>
              <a:rPr lang="fr-FR" i="1" dirty="0"/>
              <a:t>p</a:t>
            </a:r>
            <a:r>
              <a:rPr lang="ru-RU" dirty="0"/>
              <a:t>), </a:t>
            </a:r>
            <a:r>
              <a:rPr lang="en-US" i="1" dirty="0"/>
              <a:t>R</a:t>
            </a:r>
            <a:r>
              <a:rPr lang="ru-RU" dirty="0"/>
              <a:t> – радиус кривизны зеркала в </a:t>
            </a:r>
            <a:r>
              <a:rPr lang="ru-RU" dirty="0" err="1"/>
              <a:t>меридиальной</a:t>
            </a:r>
            <a:r>
              <a:rPr lang="ru-RU" dirty="0"/>
              <a:t> плоскости, </a:t>
            </a:r>
            <a:r>
              <a:rPr lang="en-US" dirty="0"/>
              <a:t>θ</a:t>
            </a:r>
            <a:r>
              <a:rPr lang="ru-RU" dirty="0"/>
              <a:t> – угол скольжения, </a:t>
            </a:r>
            <a:r>
              <a:rPr lang="en-US" i="1" dirty="0"/>
              <a:t>f</a:t>
            </a:r>
            <a:r>
              <a:rPr lang="ru-RU" i="1" dirty="0"/>
              <a:t> – </a:t>
            </a:r>
            <a:r>
              <a:rPr lang="ru-RU" dirty="0"/>
              <a:t>фокусное расстояние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648" y="5656910"/>
            <a:ext cx="41787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недостаток – анаморфизмом. Расстояние между зеркалами является причиной разницы увеличения в двух взаимно перпендикулярных направлениях, что может привести к искажениям . Устранить это можно, например, небольшим изменением угла скольжения или расчетом оптимальных радиусов кривизны зеркал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5317324"/>
            <a:ext cx="4572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Эта схема кардинально устраняет анаморфизм.</a:t>
            </a:r>
          </a:p>
          <a:p>
            <a:pPr algn="just"/>
            <a:r>
              <a:rPr lang="ru-RU" sz="1400" dirty="0"/>
              <a:t>(а) зеркальная система более компактна; (б) фокусное расстояние зеркал гораздо короче, чем для первого зеркала классической системы КБ, что дает большее геометрическое увеличение; (в) зеркала могут быть легко </a:t>
            </a:r>
            <a:r>
              <a:rPr lang="ru-RU" sz="1400" dirty="0" err="1"/>
              <a:t>съюстированы</a:t>
            </a:r>
            <a:r>
              <a:rPr lang="ru-RU" sz="1400" dirty="0"/>
              <a:t> (г) в результате увеличения приемного угла может быть собрано больше фотонов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-16608"/>
            <a:ext cx="273094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/>
              <a:t>Система </a:t>
            </a:r>
            <a:r>
              <a:rPr lang="ru-RU" dirty="0" err="1" smtClean="0"/>
              <a:t>Кирпатрик-Баезе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444208" y="-2064"/>
            <a:ext cx="269979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Лидер В. В. Рентгеновская фокусирующая оптика </a:t>
            </a:r>
            <a:r>
              <a:rPr lang="ru-RU" sz="1100" dirty="0" err="1"/>
              <a:t>Киркпатрика</a:t>
            </a:r>
            <a:r>
              <a:rPr lang="ru-RU" sz="1100" dirty="0"/>
              <a:t>–</a:t>
            </a:r>
            <a:r>
              <a:rPr lang="ru-RU" sz="1100" dirty="0" err="1"/>
              <a:t>Баеза</a:t>
            </a:r>
            <a:r>
              <a:rPr lang="ru-RU" sz="1100" dirty="0"/>
              <a:t> и Вольтера (Обзор) //Поверхность. Рентгеновские, синхротронные и нейтронные исследования. – 2019. – №. 8. – С. 3-16.</a:t>
            </a:r>
          </a:p>
        </p:txBody>
      </p:sp>
    </p:spTree>
    <p:extLst>
      <p:ext uri="{BB962C8B-B14F-4D97-AF65-F5344CB8AC3E}">
        <p14:creationId xmlns:p14="http://schemas.microsoft.com/office/powerpoint/2010/main" val="1917085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DB93A-59D9-4935-AC06-3D95BD691F1D}" type="slidenum">
              <a:rPr lang="ru-RU"/>
              <a:pPr>
                <a:defRPr/>
              </a:pPr>
              <a:t>4</a:t>
            </a:fld>
            <a:endParaRPr lang="ru-RU"/>
          </a:p>
        </p:txBody>
      </p:sp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107950" y="50800"/>
            <a:ext cx="8928100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Особенности взаимодействия рентгеновского излучения с веществом</a:t>
            </a:r>
            <a:endParaRPr lang="ru-RU" sz="20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20"/>
          <p:cNvSpPr>
            <a:spLocks noChangeArrowheads="1"/>
          </p:cNvSpPr>
          <p:nvPr/>
        </p:nvSpPr>
        <p:spPr bwMode="auto">
          <a:xfrm>
            <a:off x="323850" y="1174750"/>
            <a:ext cx="3527425" cy="658813"/>
          </a:xfrm>
          <a:prstGeom prst="rect">
            <a:avLst/>
          </a:prstGeom>
          <a:solidFill>
            <a:schemeClr val="bg1"/>
          </a:solidFill>
          <a:ln w="19050">
            <a:solidFill>
              <a:srgbClr val="DDDDDD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32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32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=</a:t>
            </a:r>
            <a:r>
              <a:rPr lang="en-US" sz="32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1-</a:t>
            </a:r>
            <a:r>
              <a:rPr lang="el-GR" sz="32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δ</a:t>
            </a:r>
            <a:r>
              <a:rPr lang="ru-RU" sz="32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32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ru-RU" sz="32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β		</a:t>
            </a:r>
            <a:r>
              <a:rPr lang="ru-RU" sz="28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(1)</a:t>
            </a:r>
          </a:p>
        </p:txBody>
      </p:sp>
      <p:sp>
        <p:nvSpPr>
          <p:cNvPr id="11269" name="Прямоугольник 20"/>
          <p:cNvSpPr>
            <a:spLocks noChangeArrowheads="1"/>
          </p:cNvSpPr>
          <p:nvPr/>
        </p:nvSpPr>
        <p:spPr bwMode="auto">
          <a:xfrm>
            <a:off x="179388" y="2060575"/>
            <a:ext cx="367188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800">
                <a:solidFill>
                  <a:srgbClr val="000066"/>
                </a:solidFill>
                <a:latin typeface="Times New Roman" pitchFamily="18" charset="0"/>
                <a:ea typeface="RMTMI"/>
                <a:cs typeface="RMTMI"/>
              </a:rPr>
              <a:t>δ</a:t>
            </a:r>
            <a:r>
              <a:rPr lang="ru-RU" sz="2800" i="1">
                <a:solidFill>
                  <a:srgbClr val="000066"/>
                </a:solidFill>
                <a:latin typeface="Times New Roman" pitchFamily="18" charset="0"/>
                <a:ea typeface="RMTMI"/>
                <a:cs typeface="RMTMI"/>
              </a:rPr>
              <a:t> </a:t>
            </a:r>
            <a:r>
              <a:rPr lang="en-US" sz="2800">
                <a:solidFill>
                  <a:srgbClr val="000066"/>
                </a:solidFill>
                <a:latin typeface="Times New Roman" pitchFamily="18" charset="0"/>
                <a:ea typeface="MTSYN"/>
                <a:cs typeface="MTSYN"/>
              </a:rPr>
              <a:t>= </a:t>
            </a:r>
            <a:r>
              <a:rPr lang="en-US" sz="2800" i="1">
                <a:solidFill>
                  <a:srgbClr val="000066"/>
                </a:solidFill>
                <a:latin typeface="Times New Roman" pitchFamily="18" charset="0"/>
                <a:ea typeface="RMTMI"/>
                <a:cs typeface="RMTMI"/>
              </a:rPr>
              <a:t>N</a:t>
            </a:r>
            <a:r>
              <a:rPr lang="en-US" sz="2800" baseline="-25000">
                <a:solidFill>
                  <a:srgbClr val="000066"/>
                </a:solidFill>
                <a:latin typeface="Times New Roman" pitchFamily="18" charset="0"/>
                <a:ea typeface="RMTMI"/>
                <a:cs typeface="RMTMI"/>
              </a:rPr>
              <a:t>0</a:t>
            </a:r>
            <a:r>
              <a:rPr lang="en-US" sz="2800" i="1">
                <a:solidFill>
                  <a:srgbClr val="000066"/>
                </a:solidFill>
                <a:latin typeface="Times New Roman" pitchFamily="18" charset="0"/>
                <a:ea typeface="RMTMI"/>
                <a:cs typeface="RMTMI"/>
              </a:rPr>
              <a:t>Zr</a:t>
            </a:r>
            <a:r>
              <a:rPr lang="en-US" sz="2800" i="1" baseline="-25000">
                <a:solidFill>
                  <a:srgbClr val="000066"/>
                </a:solidFill>
                <a:latin typeface="Times New Roman" pitchFamily="18" charset="0"/>
                <a:ea typeface="RMTMI"/>
                <a:cs typeface="RMTMI"/>
              </a:rPr>
              <a:t>e</a:t>
            </a:r>
            <a:r>
              <a:rPr lang="ru-RU" sz="2800">
                <a:solidFill>
                  <a:srgbClr val="000066"/>
                </a:solidFill>
                <a:latin typeface="Times New Roman" pitchFamily="18" charset="0"/>
                <a:ea typeface="RMTMI"/>
                <a:cs typeface="RMTMI"/>
              </a:rPr>
              <a:t>ρ</a:t>
            </a:r>
            <a:r>
              <a:rPr lang="ru-RU" sz="2800" b="1">
                <a:solidFill>
                  <a:srgbClr val="C00000"/>
                </a:solidFill>
                <a:latin typeface="Times New Roman" pitchFamily="18" charset="0"/>
                <a:ea typeface="RMTMI"/>
                <a:cs typeface="RMTMI"/>
              </a:rPr>
              <a:t>λ</a:t>
            </a:r>
            <a:r>
              <a:rPr lang="en-US" sz="2800" b="1" baseline="30000">
                <a:solidFill>
                  <a:srgbClr val="C00000"/>
                </a:solidFill>
                <a:latin typeface="Times New Roman" pitchFamily="18" charset="0"/>
                <a:ea typeface="RMTMI"/>
                <a:cs typeface="RMTMI"/>
              </a:rPr>
              <a:t>2</a:t>
            </a:r>
            <a:r>
              <a:rPr lang="en-US" sz="2800">
                <a:solidFill>
                  <a:srgbClr val="000066"/>
                </a:solidFill>
                <a:latin typeface="Times New Roman" pitchFamily="18" charset="0"/>
                <a:ea typeface="RMTMI"/>
                <a:cs typeface="RMTMI"/>
              </a:rPr>
              <a:t>/</a:t>
            </a:r>
            <a:r>
              <a:rPr lang="ru-RU" sz="2800">
                <a:solidFill>
                  <a:srgbClr val="000066"/>
                </a:solidFill>
                <a:latin typeface="Times New Roman" pitchFamily="18" charset="0"/>
                <a:ea typeface="RMTMI"/>
                <a:cs typeface="RMTMI"/>
              </a:rPr>
              <a:t>(</a:t>
            </a:r>
            <a:r>
              <a:rPr lang="en-US" sz="2800">
                <a:solidFill>
                  <a:srgbClr val="000066"/>
                </a:solidFill>
                <a:latin typeface="Times New Roman" pitchFamily="18" charset="0"/>
                <a:ea typeface="RMTMI"/>
                <a:cs typeface="RMTMI"/>
              </a:rPr>
              <a:t>2</a:t>
            </a:r>
            <a:r>
              <a:rPr lang="ru-RU" sz="2800">
                <a:solidFill>
                  <a:srgbClr val="000066"/>
                </a:solidFill>
                <a:latin typeface="Times New Roman" pitchFamily="18" charset="0"/>
                <a:ea typeface="RMTMI"/>
                <a:cs typeface="RMTMI"/>
              </a:rPr>
              <a:t>π</a:t>
            </a:r>
            <a:r>
              <a:rPr lang="en-US" sz="2800" i="1">
                <a:solidFill>
                  <a:srgbClr val="000066"/>
                </a:solidFill>
                <a:latin typeface="Times New Roman" pitchFamily="18" charset="0"/>
                <a:ea typeface="RMTMI"/>
                <a:cs typeface="RMTMI"/>
              </a:rPr>
              <a:t>A</a:t>
            </a:r>
            <a:r>
              <a:rPr lang="ru-RU" sz="2800">
                <a:solidFill>
                  <a:srgbClr val="000066"/>
                </a:solidFill>
                <a:latin typeface="Times New Roman" pitchFamily="18" charset="0"/>
                <a:ea typeface="RMTMI"/>
                <a:cs typeface="RMTMI"/>
              </a:rPr>
              <a:t>)	   (2)</a:t>
            </a:r>
          </a:p>
          <a:p>
            <a:endParaRPr lang="en-US" sz="2800">
              <a:solidFill>
                <a:srgbClr val="000066"/>
              </a:solidFill>
              <a:latin typeface="Times New Roman" pitchFamily="18" charset="0"/>
              <a:ea typeface="RMTMI"/>
              <a:cs typeface="RMTMI"/>
            </a:endParaRPr>
          </a:p>
          <a:p>
            <a:r>
              <a:rPr lang="ru-RU" sz="2800">
                <a:solidFill>
                  <a:srgbClr val="000066"/>
                </a:solidFill>
                <a:latin typeface="Times New Roman" pitchFamily="18" charset="0"/>
                <a:ea typeface="RMTMI"/>
                <a:cs typeface="Times New Roman" pitchFamily="18" charset="0"/>
              </a:rPr>
              <a:t>θ</a:t>
            </a:r>
            <a:r>
              <a:rPr lang="en-US" sz="2800" i="1" baseline="-250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i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>
                <a:solidFill>
                  <a:srgbClr val="000066"/>
                </a:solidFill>
                <a:latin typeface="Times New Roman" pitchFamily="18" charset="0"/>
                <a:ea typeface="MTSYN"/>
                <a:cs typeface="MTSYN"/>
                <a:sym typeface="Symbol" pitchFamily="18" charset="2"/>
              </a:rPr>
              <a:t></a:t>
            </a:r>
            <a:r>
              <a:rPr lang="en-US" sz="2800">
                <a:solidFill>
                  <a:srgbClr val="000066"/>
                </a:solidFill>
                <a:latin typeface="Times New Roman" pitchFamily="18" charset="0"/>
                <a:ea typeface="MTSYN"/>
                <a:cs typeface="MTSYN"/>
              </a:rPr>
              <a:t> </a:t>
            </a:r>
            <a:r>
              <a:rPr lang="ru-RU" sz="28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800" baseline="300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1/2</a:t>
            </a:r>
            <a:r>
              <a:rPr lang="en-US" sz="28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800" i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</a:t>
            </a:r>
            <a:r>
              <a:rPr lang="el-GR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ru-RU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ru-RU" sz="28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(3)</a:t>
            </a:r>
          </a:p>
          <a:p>
            <a:endParaRPr lang="ru-RU" sz="2800">
              <a:solidFill>
                <a:srgbClr val="000066"/>
              </a:solidFill>
              <a:latin typeface="Times New Roman" pitchFamily="18" charset="0"/>
              <a:ea typeface="RMTMI"/>
              <a:cs typeface="RMTMI"/>
            </a:endParaRPr>
          </a:p>
        </p:txBody>
      </p:sp>
      <p:sp>
        <p:nvSpPr>
          <p:cNvPr id="23" name="Прямоугольник 22"/>
          <p:cNvSpPr>
            <a:spLocks noChangeArrowheads="1"/>
          </p:cNvSpPr>
          <p:nvPr/>
        </p:nvSpPr>
        <p:spPr bwMode="auto">
          <a:xfrm>
            <a:off x="4932363" y="3644900"/>
            <a:ext cx="36004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000066"/>
                </a:solidFill>
                <a:latin typeface="Cambria" pitchFamily="18" charset="0"/>
              </a:rPr>
              <a:t>Разрешение </a:t>
            </a:r>
            <a:r>
              <a:rPr lang="el-GR" sz="28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8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i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>
                <a:solidFill>
                  <a:srgbClr val="000066"/>
                </a:solidFill>
                <a:latin typeface="Cambria" pitchFamily="18" charset="0"/>
              </a:rPr>
              <a:t>оптики</a:t>
            </a:r>
          </a:p>
          <a:p>
            <a:pPr algn="ctr"/>
            <a:r>
              <a:rPr lang="ru-RU" sz="2800">
                <a:solidFill>
                  <a:srgbClr val="000066"/>
                </a:solidFill>
                <a:latin typeface="Cambria" pitchFamily="18" charset="0"/>
              </a:rPr>
              <a:t>скользящего падения</a:t>
            </a:r>
            <a:r>
              <a:rPr lang="ru-RU" sz="280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ru-RU" sz="2800" b="1">
                <a:solidFill>
                  <a:srgbClr val="C00000"/>
                </a:solidFill>
                <a:latin typeface="Cambria" pitchFamily="18" charset="0"/>
              </a:rPr>
              <a:t>не зависит </a:t>
            </a:r>
          </a:p>
          <a:p>
            <a:pPr algn="ctr"/>
            <a:r>
              <a:rPr lang="ru-RU" sz="2800" b="1">
                <a:solidFill>
                  <a:srgbClr val="C00000"/>
                </a:solidFill>
                <a:latin typeface="Cambria" pitchFamily="18" charset="0"/>
              </a:rPr>
              <a:t>от длины волны</a:t>
            </a:r>
            <a:r>
              <a:rPr lang="ru-RU" sz="2800">
                <a:solidFill>
                  <a:srgbClr val="C00000"/>
                </a:solidFill>
                <a:latin typeface="Cambria" pitchFamily="18" charset="0"/>
              </a:rPr>
              <a:t>!</a:t>
            </a:r>
            <a:endParaRPr lang="ru-RU" sz="2800">
              <a:solidFill>
                <a:srgbClr val="C00000"/>
              </a:solidFill>
            </a:endParaRPr>
          </a:p>
        </p:txBody>
      </p:sp>
      <p:grpSp>
        <p:nvGrpSpPr>
          <p:cNvPr id="11271" name="Группа 15"/>
          <p:cNvGrpSpPr>
            <a:grpSpLocks/>
          </p:cNvGrpSpPr>
          <p:nvPr/>
        </p:nvGrpSpPr>
        <p:grpSpPr bwMode="auto">
          <a:xfrm>
            <a:off x="4140200" y="1341438"/>
            <a:ext cx="4679950" cy="2155825"/>
            <a:chOff x="4140200" y="1340768"/>
            <a:chExt cx="4679950" cy="2156073"/>
          </a:xfrm>
        </p:grpSpPr>
        <p:pic>
          <p:nvPicPr>
            <p:cNvPr id="1127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200" y="1340768"/>
              <a:ext cx="4679950" cy="1947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275" name="Группа 13"/>
            <p:cNvGrpSpPr>
              <a:grpSpLocks/>
            </p:cNvGrpSpPr>
            <p:nvPr/>
          </p:nvGrpSpPr>
          <p:grpSpPr bwMode="auto">
            <a:xfrm>
              <a:off x="5981650" y="1772816"/>
              <a:ext cx="2190750" cy="1724025"/>
              <a:chOff x="5867400" y="1484313"/>
              <a:chExt cx="2190750" cy="1724025"/>
            </a:xfrm>
          </p:grpSpPr>
          <p:cxnSp>
            <p:nvCxnSpPr>
              <p:cNvPr id="25" name="Прямая соединительная линия 24"/>
              <p:cNvCxnSpPr/>
              <p:nvPr/>
            </p:nvCxnSpPr>
            <p:spPr>
              <a:xfrm flipH="1">
                <a:off x="5940475" y="1484115"/>
                <a:ext cx="1944688" cy="1152657"/>
              </a:xfrm>
              <a:prstGeom prst="line">
                <a:avLst/>
              </a:prstGeom>
              <a:ln w="19050">
                <a:solidFill>
                  <a:srgbClr val="C00000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>
              <a:xfrm flipH="1">
                <a:off x="5867450" y="2565326"/>
                <a:ext cx="2017713" cy="71446"/>
              </a:xfrm>
              <a:prstGeom prst="line">
                <a:avLst/>
              </a:prstGeom>
              <a:ln w="19050">
                <a:solidFill>
                  <a:srgbClr val="C00000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Дуга 28"/>
              <p:cNvSpPr/>
              <p:nvPr/>
            </p:nvSpPr>
            <p:spPr>
              <a:xfrm rot="1109163">
                <a:off x="6345288" y="1839756"/>
                <a:ext cx="1104900" cy="1368582"/>
              </a:xfrm>
              <a:prstGeom prst="arc">
                <a:avLst>
                  <a:gd name="adj1" fmla="val 16200000"/>
                  <a:gd name="adj2" fmla="val 20811889"/>
                </a:avLst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1279" name="Прямоугольник 30"/>
              <p:cNvSpPr>
                <a:spLocks noChangeArrowheads="1"/>
              </p:cNvSpPr>
              <p:nvPr/>
            </p:nvSpPr>
            <p:spPr bwMode="auto">
              <a:xfrm>
                <a:off x="7596188" y="1916113"/>
                <a:ext cx="461962" cy="522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2800">
                    <a:solidFill>
                      <a:srgbClr val="C00000"/>
                    </a:solidFill>
                    <a:latin typeface="Times New Roman" pitchFamily="18" charset="0"/>
                    <a:ea typeface="RMTMI"/>
                    <a:cs typeface="RMTMI"/>
                  </a:rPr>
                  <a:t>θ</a:t>
                </a:r>
                <a:r>
                  <a:rPr lang="en-US" sz="2800" i="1" baseline="-2500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  <a:endParaRPr lang="ru-RU" sz="2800"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11272" name="Прямоугольник 11"/>
          <p:cNvSpPr>
            <a:spLocks noChangeArrowheads="1"/>
          </p:cNvSpPr>
          <p:nvPr/>
        </p:nvSpPr>
        <p:spPr bwMode="auto">
          <a:xfrm>
            <a:off x="250825" y="3789363"/>
            <a:ext cx="3744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l-GR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=</a:t>
            </a:r>
            <a:r>
              <a:rPr lang="ru-RU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ru-RU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sinθ</a:t>
            </a:r>
            <a:r>
              <a:rPr lang="ru-RU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ru-RU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(4)</a:t>
            </a:r>
            <a:endParaRPr lang="ru-RU" sz="2800" dirty="0"/>
          </a:p>
        </p:txBody>
      </p:sp>
      <p:sp>
        <p:nvSpPr>
          <p:cNvPr id="11273" name="Прямоугольник 12"/>
          <p:cNvSpPr>
            <a:spLocks noChangeArrowheads="1"/>
          </p:cNvSpPr>
          <p:nvPr/>
        </p:nvSpPr>
        <p:spPr bwMode="auto">
          <a:xfrm>
            <a:off x="234950" y="4652963"/>
            <a:ext cx="42656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l-GR" sz="2800" i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800" i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28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=</a:t>
            </a:r>
            <a:r>
              <a:rPr lang="ru-RU" sz="28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8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ru-RU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ru-RU" sz="28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/sinθ</a:t>
            </a:r>
            <a:r>
              <a:rPr lang="en-US" sz="2800" i="1" baseline="-250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28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 </a:t>
            </a:r>
            <a:r>
              <a:rPr lang="en-US" sz="2800" i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8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× </a:t>
            </a:r>
            <a:r>
              <a:rPr lang="ru-RU" sz="28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λ/</a:t>
            </a:r>
            <a:r>
              <a:rPr lang="ru-RU" sz="2800">
                <a:solidFill>
                  <a:srgbClr val="000066"/>
                </a:solidFill>
                <a:latin typeface="Times New Roman" pitchFamily="18" charset="0"/>
                <a:ea typeface="RMTMI"/>
                <a:cs typeface="RMTMI"/>
              </a:rPr>
              <a:t>θ</a:t>
            </a:r>
            <a:r>
              <a:rPr lang="en-US" sz="2800" i="1" baseline="-250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2800" i="1" baseline="-250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(5)</a:t>
            </a:r>
          </a:p>
          <a:p>
            <a:r>
              <a:rPr lang="ru-RU" sz="2800" i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800" i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ru-RU" sz="2800" b="1" i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/С</a:t>
            </a:r>
            <a:endParaRPr lang="ru-RU" sz="2800" b="1" i="1">
              <a:solidFill>
                <a:srgbClr val="000066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30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8" t="53295" r="50000" b="41691"/>
          <a:stretch/>
        </p:blipFill>
        <p:spPr bwMode="auto">
          <a:xfrm>
            <a:off x="251520" y="2617916"/>
            <a:ext cx="323614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34170" r="62500" b="36487"/>
          <a:stretch/>
        </p:blipFill>
        <p:spPr bwMode="auto">
          <a:xfrm>
            <a:off x="3635896" y="764704"/>
            <a:ext cx="5090420" cy="449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0"/>
            <a:ext cx="382938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/>
              <a:t>Многослойная рентгеновская оптика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7085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9912" y="188640"/>
            <a:ext cx="174304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i="1" dirty="0"/>
              <a:t>КБ- конденсоры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00817CC-35C2-4668-A421-42DB4D4AAF97}"/>
              </a:ext>
            </a:extLst>
          </p:cNvPr>
          <p:cNvSpPr txBox="1"/>
          <p:nvPr/>
        </p:nvSpPr>
        <p:spPr>
          <a:xfrm>
            <a:off x="-14380" y="692696"/>
            <a:ext cx="91583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рименяются в качестве конденсора для формирования рентгеновского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микрозонда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который успешно использовался для освещения отдельных частиц, кластеров и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биомолекул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импульсами лазера на свободных электронах и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фемтосекундной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кристаллографии, для рентгеновской томографии, рентгеновской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дифрактометрии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рентгеновской сканирующей флуоресцентной микроскопии.</a:t>
            </a:r>
            <a:endParaRPr lang="ru-RU" sz="1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4E8E62F-D561-4F93-9A81-0CAE01D27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96" t="23404" r="14604" b="19876"/>
          <a:stretch/>
        </p:blipFill>
        <p:spPr>
          <a:xfrm>
            <a:off x="251520" y="2204865"/>
            <a:ext cx="3073181" cy="14007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AF9E6FF-565B-4502-8B53-C71F81845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73" t="23122" r="15079" b="15926"/>
          <a:stretch/>
        </p:blipFill>
        <p:spPr>
          <a:xfrm>
            <a:off x="323528" y="3933057"/>
            <a:ext cx="3045338" cy="15121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FF5D46F-30A1-4771-B50A-3A91BC0D6F04}"/>
              </a:ext>
            </a:extLst>
          </p:cNvPr>
          <p:cNvSpPr txBox="1"/>
          <p:nvPr/>
        </p:nvSpPr>
        <p:spPr>
          <a:xfrm>
            <a:off x="0" y="5877272"/>
            <a:ext cx="462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rgbClr val="282828"/>
                </a:solidFill>
                <a:effectLst/>
                <a:latin typeface="MuseoSans"/>
                <a:hlinkClick r:id="rId4"/>
              </a:rPr>
              <a:t>https://doi.org/10.3389/fnins.2020.584161</a:t>
            </a:r>
            <a:endParaRPr lang="en-US" sz="1400" b="0" i="0" u="none" strike="noStrike" dirty="0">
              <a:solidFill>
                <a:srgbClr val="282828"/>
              </a:solidFill>
              <a:effectLst/>
              <a:latin typeface="MuseoSans"/>
            </a:endParaRPr>
          </a:p>
          <a:p>
            <a:r>
              <a:rPr lang="en-US" sz="14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doi:10.1002/xrs.1123 </a:t>
            </a:r>
            <a:endParaRPr lang="ru-RU" sz="14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788A2F1-0ED6-4798-A06E-CDE553FC0E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809" t="44568" r="33016" b="32857"/>
          <a:stretch/>
        </p:blipFill>
        <p:spPr>
          <a:xfrm>
            <a:off x="3707904" y="3933056"/>
            <a:ext cx="2119087" cy="116114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5FF9923-B477-4410-8770-2F9027CC87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333" t="40872" r="27097" b="53202"/>
          <a:stretch/>
        </p:blipFill>
        <p:spPr>
          <a:xfrm>
            <a:off x="5508104" y="3772272"/>
            <a:ext cx="875071" cy="304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C39A1E9-EC74-4050-B939-341D49265087}"/>
              </a:ext>
            </a:extLst>
          </p:cNvPr>
          <p:cNvSpPr txBox="1"/>
          <p:nvPr/>
        </p:nvSpPr>
        <p:spPr>
          <a:xfrm>
            <a:off x="3707904" y="5223223"/>
            <a:ext cx="245705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Budai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J. D., Liu, W., Tischler, J. Z., Pan, Z. W., Norton, D. P (2008). 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Polychromatic X-ray micro- and </a:t>
            </a:r>
            <a:r>
              <a:rPr lang="en-US" sz="1000" b="0" i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nanodiffraction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for spatially-resolved structural studies. Thin Solid Films, 516(22), 8013–8021.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doi:10.1016/j.tsf.2008.04.045 </a:t>
            </a:r>
            <a:endParaRPr lang="ru-RU" sz="10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9CC247C-2CBA-4710-B4C5-32D59FE178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011" t="26726" r="19785" b="11338"/>
          <a:stretch/>
        </p:blipFill>
        <p:spPr>
          <a:xfrm>
            <a:off x="6383175" y="3207739"/>
            <a:ext cx="2760825" cy="35356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6DD9763-A9AE-4215-BA51-8919FAF31D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365" t="37231" r="13968" b="31164"/>
          <a:stretch/>
        </p:blipFill>
        <p:spPr>
          <a:xfrm>
            <a:off x="3779913" y="2276873"/>
            <a:ext cx="2952328" cy="143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8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1" t="16945" r="35156" b="39167"/>
          <a:stretch/>
        </p:blipFill>
        <p:spPr bwMode="auto">
          <a:xfrm>
            <a:off x="587127" y="836712"/>
            <a:ext cx="3794477" cy="195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7" t="28800" r="40079" b="39312"/>
          <a:stretch/>
        </p:blipFill>
        <p:spPr bwMode="auto">
          <a:xfrm>
            <a:off x="4716016" y="404664"/>
            <a:ext cx="4262559" cy="214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4" t="25132" r="43016" b="15185"/>
          <a:stretch/>
        </p:blipFill>
        <p:spPr bwMode="auto">
          <a:xfrm>
            <a:off x="5154626" y="2570185"/>
            <a:ext cx="3798595" cy="425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t="60547" r="40238" b="16667"/>
          <a:stretch/>
        </p:blipFill>
        <p:spPr bwMode="auto">
          <a:xfrm>
            <a:off x="-20694" y="3645024"/>
            <a:ext cx="5174576" cy="1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2" t="52787" r="43889" b="44533"/>
          <a:stretch/>
        </p:blipFill>
        <p:spPr bwMode="auto">
          <a:xfrm>
            <a:off x="15482" y="5895298"/>
            <a:ext cx="4937769" cy="25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8" t="27107" r="43804" b="70071"/>
          <a:stretch/>
        </p:blipFill>
        <p:spPr bwMode="auto">
          <a:xfrm>
            <a:off x="2615378" y="5637643"/>
            <a:ext cx="2280234" cy="25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843808" y="-14312"/>
            <a:ext cx="338823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i="1" dirty="0"/>
              <a:t>Микроскоп полного поля зрения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6989" y="6257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https://doi.org/10.1364/OE.27.008348</a:t>
            </a:r>
          </a:p>
          <a:p>
            <a:r>
              <a:rPr lang="en-US" sz="1200" dirty="0"/>
              <a:t>Journal © 2019 Received 7 Dec 2018; revised 13 Feb 2019; accepted 19 Feb 2019; published 7 Mar 201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54196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23928" y="0"/>
            <a:ext cx="120629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i="1" dirty="0"/>
              <a:t>Телескопы</a:t>
            </a:r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AB19F437-3172-448C-BDAB-B0BB048DF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413385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6188B3B-4336-433B-BED9-996041BBA957}"/>
              </a:ext>
            </a:extLst>
          </p:cNvPr>
          <p:cNvSpPr txBox="1"/>
          <p:nvPr/>
        </p:nvSpPr>
        <p:spPr>
          <a:xfrm>
            <a:off x="4537607" y="2708920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Параболическая форма зеркальной поверхности выбирается благодаря ее свойству фокусировать слабо расходящийся пучок РЛ без сферической аберрации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854AD4F-9E0E-412C-BE4A-E0D3EC141E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99" t="42019" r="37849" b="26057"/>
          <a:stretch/>
        </p:blipFill>
        <p:spPr>
          <a:xfrm>
            <a:off x="755576" y="3789040"/>
            <a:ext cx="3333135" cy="16419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5C88FF2-F326-4CB0-B933-1ABAD4AF488F}"/>
              </a:ext>
            </a:extLst>
          </p:cNvPr>
          <p:cNvSpPr txBox="1"/>
          <p:nvPr/>
        </p:nvSpPr>
        <p:spPr>
          <a:xfrm>
            <a:off x="4562168" y="5431028"/>
            <a:ext cx="45818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Van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Inneman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A. et al. Lobster eye x-ray optics //X-ray optics, instruments, and missions II. – SPIE, 1999. – Т. 3766. – С. 72-79</a:t>
            </a:r>
            <a:r>
              <a:rPr lang="en-US" sz="12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ru-RU" sz="1200" b="0" i="0" dirty="0" smtClean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r>
              <a:rPr lang="ru-RU" sz="1200" dirty="0"/>
              <a:t>Лидер В. В. Рентгеновская фокусирующая оптика </a:t>
            </a:r>
            <a:r>
              <a:rPr lang="ru-RU" sz="1200" dirty="0" err="1"/>
              <a:t>Киркпатрика</a:t>
            </a:r>
            <a:r>
              <a:rPr lang="ru-RU" sz="1200" dirty="0"/>
              <a:t>–</a:t>
            </a:r>
            <a:r>
              <a:rPr lang="ru-RU" sz="1200" dirty="0" err="1"/>
              <a:t>Баеза</a:t>
            </a:r>
            <a:r>
              <a:rPr lang="ru-RU" sz="1200" dirty="0"/>
              <a:t> и Вольтера (Обзор) //Поверхность. Рентгеновские, синхротронные и нейтронные исследования. – 2019. – №. 8. – С. 3-16.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93883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0" t="26167" r="2122" b="28635"/>
          <a:stretch/>
        </p:blipFill>
        <p:spPr bwMode="auto">
          <a:xfrm>
            <a:off x="539552" y="476672"/>
            <a:ext cx="3312368" cy="585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72542" y="148478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Основное различие между тремя типами – отношение длины фокуса к общей длине системы, т. е. минимальной физической длине телескопа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59346" y="69443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Меньше аберрации</a:t>
            </a:r>
          </a:p>
          <a:p>
            <a:r>
              <a:rPr lang="ru-RU" dirty="0" smtClean="0"/>
              <a:t>Больше светосила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23928" y="21492"/>
            <a:ext cx="234730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/>
              <a:t>Вольтеровская оптика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2" t="11146" r="27858" b="8007"/>
          <a:stretch/>
        </p:blipFill>
        <p:spPr bwMode="auto">
          <a:xfrm>
            <a:off x="4647084" y="2785330"/>
            <a:ext cx="4022916" cy="4072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08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1099</TotalTime>
  <Words>1075</Words>
  <Application>Microsoft Office PowerPoint</Application>
  <PresentationFormat>Экран (4:3)</PresentationFormat>
  <Paragraphs>80</Paragraphs>
  <Slides>18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Тема Office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Dmitriy</dc:creator>
  <cp:lastModifiedBy>Dmitriy</cp:lastModifiedBy>
  <cp:revision>29</cp:revision>
  <dcterms:created xsi:type="dcterms:W3CDTF">2023-03-28T07:35:54Z</dcterms:created>
  <dcterms:modified xsi:type="dcterms:W3CDTF">2023-03-30T11:40:43Z</dcterms:modified>
</cp:coreProperties>
</file>