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96" r:id="rId3"/>
    <p:sldId id="327" r:id="rId4"/>
    <p:sldId id="337" r:id="rId5"/>
    <p:sldId id="335" r:id="rId6"/>
    <p:sldId id="330" r:id="rId7"/>
    <p:sldId id="332" r:id="rId8"/>
    <p:sldId id="333" r:id="rId9"/>
    <p:sldId id="297" r:id="rId10"/>
    <p:sldId id="326" r:id="rId11"/>
    <p:sldId id="338" r:id="rId12"/>
    <p:sldId id="352" r:id="rId13"/>
    <p:sldId id="347" r:id="rId14"/>
    <p:sldId id="339" r:id="rId15"/>
    <p:sldId id="343" r:id="rId16"/>
    <p:sldId id="353" r:id="rId17"/>
    <p:sldId id="349" r:id="rId18"/>
    <p:sldId id="342" r:id="rId19"/>
    <p:sldId id="348" r:id="rId20"/>
    <p:sldId id="300" r:id="rId21"/>
    <p:sldId id="301" r:id="rId22"/>
    <p:sldId id="344" r:id="rId23"/>
    <p:sldId id="345" r:id="rId24"/>
    <p:sldId id="350" r:id="rId25"/>
    <p:sldId id="35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4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64A5D-13E1-4336-8758-260E9BF5B6F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1DBE-54D7-4020-96EB-B9BED2E34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78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6AF4-0A01-4918-AD56-0170B547CBD1}" type="datetime1">
              <a:rPr lang="ru-RU" smtClean="0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EF7A-F01B-4516-9C74-464AB56E6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1E52-0271-4D9B-88CA-EA589AB051F5}" type="datetime1">
              <a:rPr lang="ru-RU" smtClean="0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FE42D-DA4F-4785-98AE-E3F7AE670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6F0C-B7B6-4970-A039-9CD5FC9FF32B}" type="datetime1">
              <a:rPr lang="ru-RU" smtClean="0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C815-9591-4EFF-A40E-2A6388ECD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30B7-24BC-4B4B-A06A-A4C9E94F6529}" type="datetime1">
              <a:rPr lang="ru-RU" smtClean="0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A3657-3CB9-4A41-B6DF-0F969EA62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23E9-576E-4FF7-9118-F1DA6AFF89CA}" type="datetime1">
              <a:rPr lang="ru-RU" smtClean="0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28BE-C58A-4CBE-8E6C-23A248C16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746D-38C5-41A8-98A8-B7B5DC78FCD5}" type="datetime1">
              <a:rPr lang="ru-RU" smtClean="0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8B64-6EEA-479E-9C66-84794A022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A016-7633-446F-ACD7-77CF564CB63C}" type="datetime1">
              <a:rPr lang="ru-RU" smtClean="0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9873-A482-42AA-B985-153E307B4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E531-0162-4AC1-BD20-86D26C21670C}" type="datetime1">
              <a:rPr lang="ru-RU" smtClean="0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24DD-47FF-4D39-956F-F8C10EB55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CB0F9-CB68-47B9-A6BD-120B01C77A65}" type="datetime1">
              <a:rPr lang="ru-RU" smtClean="0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8038-62A2-451D-9FE4-FCFF46BE8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3887-FA9F-4E3B-8AB2-89320E5E304B}" type="datetime1">
              <a:rPr lang="ru-RU" smtClean="0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672A7-9EBB-4D81-B93A-6AF51A20B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E565-D945-47E4-9CB4-096099BF01ED}" type="datetime1">
              <a:rPr lang="ru-RU" smtClean="0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5B86-1B13-4144-AF0D-67ECA72B5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1E5D41-607C-4792-B8B6-0C9A09E25412}" type="datetime1">
              <a:rPr lang="ru-RU" smtClean="0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B0D9B-13CF-4C8F-ACEE-CD8EF7F06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785813" y="1912943"/>
            <a:ext cx="7745412" cy="230187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ru-RU" sz="3600" b="1" dirty="0" smtClean="0">
                <a:solidFill>
                  <a:srgbClr val="741C00"/>
                </a:solidFill>
                <a:latin typeface="Tahoma" pitchFamily="34" charset="0"/>
                <a:cs typeface="Tahoma" pitchFamily="34" charset="0"/>
              </a:rPr>
              <a:t>Литография в экстремальном ультрафиолетовом диапазоне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6072198" y="4957716"/>
            <a:ext cx="2714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  <a:sym typeface="Symbol" pitchFamily="18" charset="2"/>
              </a:rPr>
              <a:t>Плешков Роман</a:t>
            </a:r>
            <a:endParaRPr lang="ru-RU" sz="2400" i="1" spc="-100" dirty="0">
              <a:solidFill>
                <a:schemeClr val="tx2"/>
              </a:solidFill>
              <a:ea typeface="+mj-ea"/>
              <a:cs typeface="AngsanaUPC" pitchFamily="18" charset="-34"/>
              <a:sym typeface="Symbol" pitchFamily="18" charset="2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331913" y="5929330"/>
            <a:ext cx="6480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  <a:sym typeface="Symbol" pitchFamily="18" charset="2"/>
              </a:rPr>
              <a:t>Нижний Новгород </a:t>
            </a:r>
          </a:p>
          <a:p>
            <a:pPr algn="ctr"/>
            <a:r>
              <a:rPr lang="ru-RU" sz="20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  <a:sym typeface="Symbol" pitchFamily="18" charset="2"/>
              </a:rPr>
              <a:t>2019</a:t>
            </a:r>
            <a:endParaRPr lang="ru-RU" sz="2000" i="1" spc="-100" dirty="0">
              <a:solidFill>
                <a:schemeClr val="tx2"/>
              </a:solidFill>
              <a:ea typeface="+mj-ea"/>
              <a:cs typeface="AngsanaUPC" pitchFamily="18" charset="-34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0" y="285750"/>
            <a:ext cx="56435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Институт физики микроструктур РАН</a:t>
            </a:r>
            <a:endParaRPr lang="en-US" sz="2400" i="1" spc="-100" dirty="0">
              <a:solidFill>
                <a:schemeClr val="tx2"/>
              </a:solidFill>
              <a:ea typeface="+mj-ea"/>
              <a:cs typeface="AngsanaUPC" pitchFamily="18" charset="-34"/>
            </a:endParaRPr>
          </a:p>
        </p:txBody>
      </p:sp>
      <p:pic>
        <p:nvPicPr>
          <p:cNvPr id="5126" name="Picture 3" descr="C:\Users\User\Desktop\Сохраненное изображение 2017-2-7_17-14-44.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104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logo2.png"/>
          <p:cNvPicPr>
            <a:picLocks noChangeAspect="1"/>
          </p:cNvPicPr>
          <p:nvPr/>
        </p:nvPicPr>
        <p:blipFill>
          <a:blip r:embed="rId4" cstate="print"/>
          <a:srcRect r="76000"/>
          <a:stretch>
            <a:fillRect/>
          </a:stretch>
        </p:blipFill>
        <p:spPr>
          <a:xfrm>
            <a:off x="71406" y="829249"/>
            <a:ext cx="928694" cy="74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0100" y="857232"/>
            <a:ext cx="2344681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XRAY-OPTICS.ru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14290"/>
            <a:ext cx="564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ngsanaUPC" pitchFamily="18" charset="-34"/>
              </a:rPr>
              <a:t>Основные виды фотолитографии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10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Work\Desktop\презентация на семинар\Контактн и бесконтактн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9469"/>
            <a:ext cx="4696481" cy="39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1228690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chemeClr val="tx2">
                    <a:lumMod val="75000"/>
                  </a:schemeClr>
                </a:solidFill>
              </a:rPr>
              <a:t>Контактный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1052736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</a:rPr>
              <a:t>Бесконтактный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2000" u="sng" dirty="0" err="1">
                <a:solidFill>
                  <a:schemeClr val="tx2">
                    <a:lumMod val="75000"/>
                  </a:schemeClr>
                </a:solidFill>
              </a:rPr>
              <a:t>микрозазором</a:t>
            </a:r>
            <a:endParaRPr lang="ru-RU" sz="20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1071546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</a:rPr>
              <a:t>Проекционный</a:t>
            </a:r>
            <a:endParaRPr lang="ru-RU" sz="20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7" name="Picture 1" descr="C:\Users\Roman\Desktop\expert_787_054-1.jpg"/>
          <p:cNvPicPr>
            <a:picLocks noChangeAspect="1" noChangeArrowheads="1"/>
          </p:cNvPicPr>
          <p:nvPr/>
        </p:nvPicPr>
        <p:blipFill>
          <a:blip r:embed="rId3"/>
          <a:srcRect t="9114"/>
          <a:stretch>
            <a:fillRect/>
          </a:stretch>
        </p:blipFill>
        <p:spPr bwMode="auto">
          <a:xfrm>
            <a:off x="5643570" y="1569972"/>
            <a:ext cx="2286016" cy="4716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Work\Desktop\239902_html_m57e5151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31262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14290"/>
            <a:ext cx="564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Установки для фотолитографии</a:t>
            </a:r>
            <a:endParaRPr kumimoji="0" lang="ru-RU" sz="2400" b="0" i="1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052736"/>
            <a:ext cx="153099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</a:rPr>
              <a:t>SUSS MJB 4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для контактной 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литографии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35843" name="Picture 3" descr="C:\Users\Work\Desktop\презентация на семинар\77688857_w640_h640_mask_aligner_ma300gen2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064" y="836712"/>
            <a:ext cx="3453465" cy="32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0312" y="2708920"/>
            <a:ext cx="165618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SUSS </a:t>
            </a:r>
            <a:r>
              <a:rPr lang="ru-RU" sz="1400" b="1" dirty="0" err="1">
                <a:solidFill>
                  <a:srgbClr val="000066"/>
                </a:solidFill>
                <a:latin typeface="Times New Roman" pitchFamily="18" charset="0"/>
              </a:rPr>
              <a:t>MicroTec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</a:rPr>
              <a:t> MA300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Gen2 </a:t>
            </a:r>
          </a:p>
          <a:p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с возможностью бесконтактной литографии на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</a:rPr>
              <a:t>микрозазоре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1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35844" name="Picture 4" descr="C:\Users\Work\Desktop\презентация на семинар\ASML 1950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3" t="7258" b="6964"/>
          <a:stretch/>
        </p:blipFill>
        <p:spPr bwMode="auto">
          <a:xfrm>
            <a:off x="1922714" y="3592284"/>
            <a:ext cx="3610609" cy="29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5043" y="5505580"/>
            <a:ext cx="272625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</a:rPr>
              <a:t>ASML </a:t>
            </a:r>
            <a:r>
              <a:rPr lang="en-US" sz="1400" b="1" dirty="0">
                <a:solidFill>
                  <a:srgbClr val="000066"/>
                </a:solidFill>
                <a:latin typeface="Times New Roman" pitchFamily="18" charset="0"/>
              </a:rPr>
              <a:t>T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WINSCAN XT:1460K </a:t>
            </a:r>
            <a:endParaRPr lang="en-US" sz="14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для проекционной литографии</a:t>
            </a:r>
            <a:endParaRPr lang="en-US" sz="14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на длине волны 193 нм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429309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</a:rPr>
              <a:t>Основные производители:</a:t>
            </a:r>
            <a:endParaRPr lang="ru-RU" sz="20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846" name="Picture 6" descr="C:\Users\Work\Desktop\asml-69694.sv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42" t="35941" r="7614" b="36301"/>
          <a:stretch/>
        </p:blipFill>
        <p:spPr bwMode="auto">
          <a:xfrm>
            <a:off x="5436096" y="4653136"/>
            <a:ext cx="2124236" cy="7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C:\Users\Work\Desktop\niko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60" t="5600" r="23240" b="5600"/>
          <a:stretch/>
        </p:blipFill>
        <p:spPr bwMode="auto">
          <a:xfrm>
            <a:off x="6312796" y="5537367"/>
            <a:ext cx="734398" cy="73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C:\Users\Work\Desktop\Süss_Microtec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6441" y="5517232"/>
            <a:ext cx="1063926" cy="49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C:\Users\Work\Desktop\canon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191" y="4797152"/>
            <a:ext cx="1379297" cy="8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11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1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Roman\Desktop\Mjg4NjE1Ng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57232"/>
            <a:ext cx="5572164" cy="515982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14290"/>
            <a:ext cx="450056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ngsanaUPC" pitchFamily="18" charset="-34"/>
              </a:rPr>
              <a:t>Multi-patterning</a:t>
            </a:r>
            <a:endParaRPr kumimoji="0" lang="ru-RU" sz="3200" b="0" i="1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ngsanaUPC" pitchFamily="18" charset="-34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12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6000768"/>
            <a:ext cx="6293198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000" i="1" spc="-100" dirty="0" smtClean="0">
                <a:solidFill>
                  <a:schemeClr val="tx2"/>
                </a:solidFill>
                <a:cs typeface="AngsanaUPC" pitchFamily="18" charset="-34"/>
              </a:rPr>
              <a:t>Multi-patterning</a:t>
            </a:r>
            <a:r>
              <a:rPr lang="en-US" sz="2000" spc="-100" dirty="0" smtClean="0">
                <a:solidFill>
                  <a:schemeClr val="tx2"/>
                </a:solidFill>
                <a:cs typeface="AngsanaUPC" pitchFamily="18" charset="-34"/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–</a:t>
            </a:r>
            <a:r>
              <a:rPr lang="en-US" sz="2000" spc="-100" dirty="0" smtClean="0">
                <a:solidFill>
                  <a:schemeClr val="tx2"/>
                </a:solidFill>
                <a:cs typeface="AngsanaUPC" pitchFamily="18" charset="-34"/>
              </a:rPr>
              <a:t> </a:t>
            </a:r>
            <a:r>
              <a:rPr lang="ru-RU" sz="2000" spc="-100" dirty="0" smtClean="0">
                <a:solidFill>
                  <a:schemeClr val="tx2"/>
                </a:solidFill>
                <a:cs typeface="AngsanaUPC" pitchFamily="18" charset="-34"/>
              </a:rPr>
              <a:t>Многократное формирование рисунка</a:t>
            </a:r>
          </a:p>
        </p:txBody>
      </p:sp>
      <p:pic>
        <p:nvPicPr>
          <p:cNvPr id="33795" name="Picture 3" descr="C:\Users\Roman\Desktop\Mjg4NjE2MQ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140108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Work\Desktop\453_html_609955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43116"/>
            <a:ext cx="46577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C:\Users\Work\Desktop\453_html_23f065f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16219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14290"/>
            <a:ext cx="564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ЭУФ</a:t>
            </a:r>
            <a:r>
              <a:rPr lang="en-US" sz="32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-</a:t>
            </a:r>
            <a:r>
              <a:rPr kumimoji="0" lang="ru-RU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ngsanaUPC" pitchFamily="18" charset="-34"/>
              </a:rPr>
              <a:t>литография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2125" y="3717032"/>
            <a:ext cx="3071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Схема ЭУФ-литографии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2191" y="5172030"/>
            <a:ext cx="4796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Структура маски для ЭУФ-литографии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321604"/>
            <a:ext cx="2707804" cy="523220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sz="2800" b="1" i="1" dirty="0" smtClean="0">
                <a:solidFill>
                  <a:srgbClr val="FF0000"/>
                </a:solidFill>
              </a:rPr>
              <a:t>Δ</a:t>
            </a:r>
            <a:r>
              <a:rPr lang="en-US" sz="2800" b="1" i="1" dirty="0" smtClean="0">
                <a:solidFill>
                  <a:srgbClr val="FF0000"/>
                </a:solidFill>
              </a:rPr>
              <a:t>x </a:t>
            </a:r>
            <a:r>
              <a:rPr lang="en-US" sz="2800" b="1" i="1" dirty="0">
                <a:solidFill>
                  <a:srgbClr val="FF0000"/>
                </a:solidFill>
              </a:rPr>
              <a:t>= k</a:t>
            </a:r>
            <a:r>
              <a:rPr lang="en-US" sz="2800" b="1" i="1" baseline="-25000" dirty="0">
                <a:solidFill>
                  <a:srgbClr val="FF0000"/>
                </a:solidFill>
              </a:rPr>
              <a:t>1</a:t>
            </a:r>
            <a:r>
              <a:rPr lang="en-US" sz="2800" b="1" i="1" dirty="0">
                <a:solidFill>
                  <a:srgbClr val="FF0000"/>
                </a:solidFill>
              </a:rPr>
              <a:t> </a:t>
            </a:r>
            <a:r>
              <a:rPr lang="el-GR" sz="2800" b="1" i="1" dirty="0">
                <a:solidFill>
                  <a:srgbClr val="FF0000"/>
                </a:solidFill>
              </a:rPr>
              <a:t>λ / </a:t>
            </a:r>
            <a:r>
              <a:rPr lang="en-US" sz="2800" b="1" i="1" dirty="0">
                <a:solidFill>
                  <a:srgbClr val="FF0000"/>
                </a:solidFill>
              </a:rPr>
              <a:t>NA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0260" y="4633972"/>
            <a:ext cx="2175596" cy="523220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 </a:t>
            </a:r>
            <a:r>
              <a:rPr lang="el-GR" sz="2800" b="1" i="1" dirty="0">
                <a:solidFill>
                  <a:srgbClr val="FF0000"/>
                </a:solidFill>
              </a:rPr>
              <a:t>λ </a:t>
            </a:r>
            <a:r>
              <a:rPr lang="ru-RU" sz="2800" b="1" i="1" dirty="0" smtClean="0">
                <a:solidFill>
                  <a:srgbClr val="FF0000"/>
                </a:solidFill>
              </a:rPr>
              <a:t>= 13,5 нм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662989"/>
            <a:ext cx="8822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Тоже самое разрешение можно получить оставаясь в рамках стандартного одноэтапного процесса литографии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13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2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14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14290"/>
            <a:ext cx="564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Установка для </a:t>
            </a:r>
            <a:r>
              <a:rPr lang="en-US" sz="28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EUV-</a:t>
            </a:r>
            <a:r>
              <a:rPr kumimoji="0" lang="ru-RU" sz="28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ngsanaUPC" pitchFamily="18" charset="-34"/>
              </a:rPr>
              <a:t>литографии</a:t>
            </a:r>
          </a:p>
        </p:txBody>
      </p:sp>
      <p:pic>
        <p:nvPicPr>
          <p:cNvPr id="12" name="Picture 2" descr="C:\Users\Roman\Desktop\Webpic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633" y="926452"/>
            <a:ext cx="4952381" cy="3019048"/>
          </a:xfrm>
          <a:prstGeom prst="rect">
            <a:avLst/>
          </a:prstGeom>
          <a:noFill/>
        </p:spPr>
      </p:pic>
      <p:pic>
        <p:nvPicPr>
          <p:cNvPr id="13" name="Picture 1" descr="C:\Users\Roman\Desktop\euv_lithography_schem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472" y="965151"/>
            <a:ext cx="4000528" cy="272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C:\Users\Work\Desktop\ASML-3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290" y="3945500"/>
            <a:ext cx="3514328" cy="221717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11760" y="1556792"/>
            <a:ext cx="1656184" cy="1085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2"/>
          </p:cNvCxnSpPr>
          <p:nvPr/>
        </p:nvCxnSpPr>
        <p:spPr>
          <a:xfrm>
            <a:off x="3239852" y="2642085"/>
            <a:ext cx="1850438" cy="13034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11560" y="3532946"/>
            <a:ext cx="372281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ASML TWINSCAN NXE:3400B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4934" y="4523055"/>
            <a:ext cx="36722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Технические характеристики: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Числовая апертура (NA)       0,33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Длина волны излучения       13,5 нм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Разрешение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                         13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нм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Производительность             ≥ 125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 час</a:t>
            </a:r>
          </a:p>
        </p:txBody>
      </p:sp>
    </p:spTree>
    <p:extLst>
      <p:ext uri="{BB962C8B-B14F-4D97-AF65-F5344CB8AC3E}">
        <p14:creationId xmlns:p14="http://schemas.microsoft.com/office/powerpoint/2010/main" xmlns="" val="11479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15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Roman\Desktop\Spectrum_of_lithography_light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785794"/>
            <a:ext cx="8229600" cy="250466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214290"/>
            <a:ext cx="6072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4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Длины волн экспонирования в литографии</a:t>
            </a:r>
          </a:p>
        </p:txBody>
      </p:sp>
      <p:pic>
        <p:nvPicPr>
          <p:cNvPr id="8" name="Picture 2" descr="C:\Users\Work\Desktop\453_html_13293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4686"/>
            <a:ext cx="6487022" cy="290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5852" y="5857892"/>
            <a:ext cx="6715172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Лазерно-плазменный          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Sn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        13.5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nm      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э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кстремальный УФ 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EUV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0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14290"/>
            <a:ext cx="5572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8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Источник для </a:t>
            </a:r>
            <a:r>
              <a:rPr lang="en-US" sz="28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EUV</a:t>
            </a:r>
            <a:r>
              <a:rPr lang="ru-RU" sz="28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-литографии</a:t>
            </a:r>
            <a:endParaRPr lang="ru-RU" sz="2800" i="1" spc="-100" dirty="0" smtClean="0">
              <a:solidFill>
                <a:schemeClr val="tx2"/>
              </a:solidFill>
              <a:ea typeface="+mj-ea"/>
              <a:cs typeface="AngsanaUPC" pitchFamily="18" charset="-34"/>
            </a:endParaRPr>
          </a:p>
        </p:txBody>
      </p:sp>
      <p:pic>
        <p:nvPicPr>
          <p:cNvPr id="11" name="Picture 5" descr="C:\Users\Roman\Desktop\expert_787_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881"/>
          <a:stretch>
            <a:fillRect/>
          </a:stretch>
        </p:blipFill>
        <p:spPr bwMode="auto">
          <a:xfrm>
            <a:off x="214282" y="928670"/>
            <a:ext cx="4438511" cy="4286280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 rot="10800000">
            <a:off x="2214547" y="4214818"/>
            <a:ext cx="2428897" cy="8572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16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823" name="Picture 7" descr="C:\Users\Roman\Desktop\источник.png"/>
          <p:cNvPicPr>
            <a:picLocks noChangeAspect="1" noChangeArrowheads="1"/>
          </p:cNvPicPr>
          <p:nvPr/>
        </p:nvPicPr>
        <p:blipFill>
          <a:blip r:embed="rId3"/>
          <a:srcRect t="12820"/>
          <a:stretch>
            <a:fillRect/>
          </a:stretch>
        </p:blipFill>
        <p:spPr bwMode="auto">
          <a:xfrm>
            <a:off x="4643438" y="4214818"/>
            <a:ext cx="3214710" cy="22762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34826" name="Picture 10" descr="C:\Users\Roman\Desktop\img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86754"/>
            <a:ext cx="4261055" cy="244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Work\Desktop\asml_20190319_2019-03-20_BAML_Taiwan_Mar_2019_v1_Final_006.bm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1" t="17317" r="2514"/>
          <a:stretch/>
        </p:blipFill>
        <p:spPr bwMode="auto">
          <a:xfrm>
            <a:off x="755576" y="1124744"/>
            <a:ext cx="7543800" cy="374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14290"/>
            <a:ext cx="564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2400" i="1" spc="-100" dirty="0">
                <a:solidFill>
                  <a:schemeClr val="tx2"/>
                </a:solidFill>
                <a:ea typeface="+mj-ea"/>
                <a:cs typeface="AngsanaUPC" pitchFamily="18" charset="-34"/>
              </a:rPr>
              <a:t>Основные модули </a:t>
            </a:r>
            <a:r>
              <a:rPr lang="en-US" sz="24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EUV</a:t>
            </a:r>
            <a:r>
              <a:rPr lang="ru-RU" sz="24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-источника</a:t>
            </a:r>
            <a:endParaRPr kumimoji="0" lang="ru-RU" sz="2400" b="0" i="1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ngsanaUPC" pitchFamily="18" charset="-3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08692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Заполненный вакуумный сосуд с оловянным капельным генератором и коллектором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17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4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18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14290"/>
            <a:ext cx="63722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Сканирующая система для </a:t>
            </a:r>
            <a:r>
              <a:rPr lang="en-US" sz="24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EUV-</a:t>
            </a:r>
            <a:r>
              <a:rPr kumimoji="0" lang="ru-RU" sz="24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ngsanaUPC" pitchFamily="18" charset="-34"/>
              </a:rPr>
              <a:t>литографии</a:t>
            </a:r>
          </a:p>
        </p:txBody>
      </p:sp>
      <p:pic>
        <p:nvPicPr>
          <p:cNvPr id="7" name="Содержимое 6" descr="Схема скане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643050"/>
            <a:ext cx="6127661" cy="341886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21" y="1142984"/>
            <a:ext cx="428627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428868"/>
            <a:ext cx="189761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857760"/>
            <a:ext cx="257821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4286256"/>
            <a:ext cx="1476591" cy="111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rot="10800000" flipV="1">
            <a:off x="3857620" y="1714488"/>
            <a:ext cx="1500198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3929058" y="5072074"/>
            <a:ext cx="1000132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78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19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Work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018" y="927254"/>
            <a:ext cx="5181526" cy="30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14290"/>
            <a:ext cx="6072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Многослойные рентгеновские зеркала для 13,5 нм</a:t>
            </a:r>
          </a:p>
        </p:txBody>
      </p:sp>
      <p:pic>
        <p:nvPicPr>
          <p:cNvPr id="1027" name="Picture 3" descr="C:\Users\Work\Desktop\Condenser opt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8575" y="1124744"/>
            <a:ext cx="255984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ork\Desktop\Projection opt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927" y="3938935"/>
            <a:ext cx="3169257" cy="25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41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6553200" y="6278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A3657-3CB9-4A41-B6DF-0F969EA62FCE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14290"/>
            <a:ext cx="564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ngsanaUPC" pitchFamily="18" charset="-34"/>
              </a:rPr>
              <a:t>Полупроводниковая микроэлектроника</a:t>
            </a:r>
          </a:p>
        </p:txBody>
      </p:sp>
      <p:pic>
        <p:nvPicPr>
          <p:cNvPr id="45057" name="Picture 1" descr="C:\Users\Roman\Desktop\презентация на семинар\Wafer_2_Zoll_bis_8_Zoll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500174"/>
            <a:ext cx="2773207" cy="3402371"/>
          </a:xfrm>
          <a:prstGeom prst="rect">
            <a:avLst/>
          </a:prstGeom>
          <a:noFill/>
        </p:spPr>
      </p:pic>
      <p:pic>
        <p:nvPicPr>
          <p:cNvPr id="45060" name="Picture 4" descr="C:\Users\Roman\Desktop\презентация на семинар\Silicon-Wafer-Manufacturing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95448"/>
            <a:ext cx="5261070" cy="35051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8662" y="5286388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Кремниевые пластины с готовыми микросхемами перед разрезанием на отдельные кристаллы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20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067944" y="1364575"/>
            <a:ext cx="5328592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Лучший </a:t>
            </a:r>
            <a:r>
              <a:rPr lang="ru-RU" sz="2400" u="sng" dirty="0">
                <a:solidFill>
                  <a:schemeClr val="tx2">
                    <a:lumMod val="75000"/>
                  </a:schemeClr>
                </a:solidFill>
              </a:rPr>
              <a:t>мировой результат (2007</a:t>
            </a: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de-DE" sz="24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R=70.15</a:t>
            </a:r>
            <a:r>
              <a:rPr lang="de-DE" sz="2400" dirty="0">
                <a:solidFill>
                  <a:srgbClr val="FF0000"/>
                </a:solidFill>
              </a:rPr>
              <a:t>%</a:t>
            </a: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400" dirty="0">
                <a:solidFill>
                  <a:srgbClr val="FF0000"/>
                </a:solidFill>
              </a:rPr>
              <a:t>13.5 </a:t>
            </a:r>
            <a:r>
              <a:rPr lang="ru-RU" sz="2400" dirty="0" err="1">
                <a:solidFill>
                  <a:srgbClr val="FF0000"/>
                </a:solidFill>
              </a:rPr>
              <a:t>нм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для</a:t>
            </a: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Mo/B</a:t>
            </a:r>
            <a:r>
              <a:rPr lang="de-DE" sz="1400" dirty="0" smtClean="0">
                <a:solidFill>
                  <a:srgbClr val="FF0000"/>
                </a:solidFill>
              </a:rPr>
              <a:t>4</a:t>
            </a:r>
            <a:r>
              <a:rPr lang="de-DE" sz="2400" dirty="0" smtClean="0">
                <a:solidFill>
                  <a:srgbClr val="FF0000"/>
                </a:solidFill>
              </a:rPr>
              <a:t>C/Si/B</a:t>
            </a:r>
            <a:r>
              <a:rPr lang="de-DE" sz="1400" dirty="0" smtClean="0">
                <a:solidFill>
                  <a:srgbClr val="FF0000"/>
                </a:solidFill>
              </a:rPr>
              <a:t>4</a:t>
            </a:r>
            <a:r>
              <a:rPr lang="de-DE" sz="2400" dirty="0" smtClean="0">
                <a:solidFill>
                  <a:srgbClr val="FF0000"/>
                </a:solidFill>
              </a:rPr>
              <a:t>C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636912"/>
            <a:ext cx="4824536" cy="1938992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tx2">
                    <a:lumMod val="75000"/>
                  </a:schemeClr>
                </a:solidFill>
              </a:rPr>
              <a:t>Наши лучшие результаты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71.89%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13.5 </a:t>
            </a:r>
            <a:r>
              <a:rPr lang="ru-RU" sz="2400" dirty="0" err="1">
                <a:solidFill>
                  <a:srgbClr val="FF0000"/>
                </a:solidFill>
              </a:rPr>
              <a:t>нм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почти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73%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12.92 </a:t>
            </a:r>
            <a:r>
              <a:rPr lang="ru-RU" sz="2400" dirty="0" smtClean="0">
                <a:solidFill>
                  <a:srgbClr val="FF0000"/>
                </a:solidFill>
              </a:rPr>
              <a:t>нм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для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2400" dirty="0" smtClean="0">
                <a:solidFill>
                  <a:srgbClr val="FF0000"/>
                </a:solidFill>
              </a:rPr>
              <a:t>Mo/</a:t>
            </a:r>
            <a:r>
              <a:rPr lang="en-US" sz="2400" dirty="0" smtClean="0">
                <a:solidFill>
                  <a:srgbClr val="FF0000"/>
                </a:solidFill>
              </a:rPr>
              <a:t>Be</a:t>
            </a:r>
            <a:r>
              <a:rPr lang="de-DE" sz="2400" dirty="0" smtClean="0">
                <a:solidFill>
                  <a:srgbClr val="FF0000"/>
                </a:solidFill>
              </a:rPr>
              <a:t>/Si</a:t>
            </a:r>
            <a:endParaRPr lang="de-DE" sz="2400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5352" y="5877272"/>
            <a:ext cx="5954960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Chkhalo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N.I.,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Optics Letters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V.42.No.24. 5070 (2017)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52670" y="4293096"/>
            <a:ext cx="2127442" cy="523220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</a:rPr>
              <a:t>k</a:t>
            </a:r>
            <a:r>
              <a:rPr lang="en-US" sz="1400" b="1" i="1" dirty="0" err="1">
                <a:solidFill>
                  <a:srgbClr val="FF0000"/>
                </a:solidFill>
              </a:rPr>
              <a:t>eff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~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1400" b="1" i="1" dirty="0">
                <a:solidFill>
                  <a:srgbClr val="FF0000"/>
                </a:solidFill>
              </a:rPr>
              <a:t>0</a:t>
            </a:r>
            <a:r>
              <a:rPr lang="el-GR" sz="2800" b="1" i="1" dirty="0">
                <a:solidFill>
                  <a:srgbClr val="FF0000"/>
                </a:solidFill>
              </a:rPr>
              <a:t>·</a:t>
            </a:r>
            <a:r>
              <a:rPr lang="en-US" sz="2800" b="1" i="1" dirty="0" err="1">
                <a:solidFill>
                  <a:srgbClr val="FF0000"/>
                </a:solidFill>
              </a:rPr>
              <a:t>R</a:t>
            </a:r>
            <a:r>
              <a:rPr lang="en-US" sz="2800" b="1" i="1" baseline="30000" dirty="0" err="1">
                <a:solidFill>
                  <a:srgbClr val="FF0000"/>
                </a:solidFill>
              </a:rPr>
              <a:t>n</a:t>
            </a:r>
            <a:endParaRPr lang="ru-RU" sz="2800" b="1" i="1" baseline="30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4270" y="4941168"/>
            <a:ext cx="5532026" cy="83099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ля 11-зеркальной схемы</a:t>
            </a:r>
          </a:p>
          <a:p>
            <a:pPr algn="ctr"/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ри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Δ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R = 1.74 %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eff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~ 30%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499992" y="5498068"/>
            <a:ext cx="516026" cy="16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7895269"/>
              </p:ext>
            </p:extLst>
          </p:nvPr>
        </p:nvGraphicFramePr>
        <p:xfrm>
          <a:off x="179512" y="1226766"/>
          <a:ext cx="3783031" cy="2923116"/>
        </p:xfrm>
        <a:graphic>
          <a:graphicData uri="http://schemas.openxmlformats.org/presentationml/2006/ole">
            <p:oleObj spid="_x0000_s1070" name="Graph" r:id="rId3" imgW="4023360" imgH="3108960" progId="Origin50.Graph">
              <p:embed/>
            </p:oleObj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214290"/>
            <a:ext cx="6072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Многослойные рентгеновские зеркала для 13,5 нм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21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214290"/>
            <a:ext cx="6072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Многослойные рентгеновские зеркала для 13,5 нм</a:t>
            </a:r>
          </a:p>
        </p:txBody>
      </p:sp>
      <p:pic>
        <p:nvPicPr>
          <p:cNvPr id="8" name="Picture 3" descr="D:\Work\Журнал технической физики\Статья_MoSi в жТФ\Типы структур_1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54014"/>
            <a:ext cx="3747702" cy="22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19252" y="1268760"/>
            <a:ext cx="3369171" cy="1200329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Сейчас идут работы с</a:t>
            </a:r>
          </a:p>
          <a:p>
            <a:pPr algn="ctr">
              <a:lnSpc>
                <a:spcPct val="150000"/>
              </a:lnSpc>
            </a:pPr>
            <a:r>
              <a:rPr lang="de-DE" sz="2400" dirty="0" smtClean="0">
                <a:solidFill>
                  <a:srgbClr val="FF0000"/>
                </a:solidFill>
              </a:rPr>
              <a:t>Mo/</a:t>
            </a:r>
            <a:r>
              <a:rPr lang="en-US" sz="2400" dirty="0" smtClean="0">
                <a:solidFill>
                  <a:srgbClr val="FF0000"/>
                </a:solidFill>
              </a:rPr>
              <a:t>Be</a:t>
            </a:r>
            <a:r>
              <a:rPr lang="de-DE" sz="2400" dirty="0" smtClean="0">
                <a:solidFill>
                  <a:srgbClr val="FF0000"/>
                </a:solidFill>
              </a:rPr>
              <a:t>/Si/B</a:t>
            </a:r>
            <a:r>
              <a:rPr lang="de-DE" sz="1400" dirty="0" smtClean="0">
                <a:solidFill>
                  <a:srgbClr val="FF0000"/>
                </a:solidFill>
              </a:rPr>
              <a:t>4</a:t>
            </a:r>
            <a:r>
              <a:rPr lang="de-DE" sz="2400" dirty="0" smtClean="0">
                <a:solidFill>
                  <a:srgbClr val="FF0000"/>
                </a:solidFill>
              </a:rPr>
              <a:t>C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809669"/>
            <a:ext cx="46012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 данный момент </a:t>
            </a:r>
            <a:r>
              <a:rPr lang="de-DE" sz="2000" dirty="0" smtClean="0">
                <a:solidFill>
                  <a:srgbClr val="FF0000"/>
                </a:solidFill>
              </a:rPr>
              <a:t>Mo/</a:t>
            </a:r>
            <a:r>
              <a:rPr lang="en-US" sz="2000" dirty="0" smtClean="0">
                <a:solidFill>
                  <a:srgbClr val="FF0000"/>
                </a:solidFill>
              </a:rPr>
              <a:t>Be</a:t>
            </a:r>
            <a:r>
              <a:rPr lang="de-DE" sz="2000" dirty="0" smtClean="0">
                <a:solidFill>
                  <a:srgbClr val="FF0000"/>
                </a:solidFill>
              </a:rPr>
              <a:t>/Si/B</a:t>
            </a:r>
            <a:r>
              <a:rPr lang="de-DE" sz="1200" dirty="0" smtClean="0">
                <a:solidFill>
                  <a:srgbClr val="FF0000"/>
                </a:solidFill>
              </a:rPr>
              <a:t>4</a:t>
            </a:r>
            <a:r>
              <a:rPr lang="de-DE" sz="2000" dirty="0" smtClean="0">
                <a:solidFill>
                  <a:srgbClr val="FF0000"/>
                </a:solidFill>
              </a:rPr>
              <a:t>C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зеркало обеспечивает наибольшую спектральную полосу пропускания на полувысоте (</a:t>
            </a:r>
            <a:r>
              <a:rPr lang="ru-RU" sz="2000" dirty="0" smtClean="0">
                <a:solidFill>
                  <a:srgbClr val="FF0000"/>
                </a:solidFill>
              </a:rPr>
              <a:t>Δλ</a:t>
            </a:r>
            <a:r>
              <a:rPr lang="ru-RU" sz="1400" dirty="0" smtClean="0">
                <a:solidFill>
                  <a:srgbClr val="FF0000"/>
                </a:solidFill>
              </a:rPr>
              <a:t>1/2</a:t>
            </a:r>
            <a:r>
              <a:rPr lang="ru-RU" sz="2000" dirty="0" smtClean="0">
                <a:solidFill>
                  <a:srgbClr val="FF0000"/>
                </a:solidFill>
              </a:rPr>
              <a:t>=0.535 нм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) по сравнению с </a:t>
            </a:r>
            <a:r>
              <a:rPr lang="en-US" sz="2000" dirty="0" smtClean="0">
                <a:solidFill>
                  <a:srgbClr val="FF0000"/>
                </a:solidFill>
              </a:rPr>
              <a:t>Mo/Be/Si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000" dirty="0" smtClean="0">
                <a:solidFill>
                  <a:srgbClr val="FF0000"/>
                </a:solidFill>
              </a:rPr>
              <a:t>Δλ</a:t>
            </a:r>
            <a:r>
              <a:rPr lang="ru-RU" sz="1400" dirty="0" smtClean="0">
                <a:solidFill>
                  <a:srgbClr val="FF0000"/>
                </a:solidFill>
              </a:rPr>
              <a:t>1/2</a:t>
            </a:r>
            <a:r>
              <a:rPr lang="ru-RU" sz="2000" dirty="0" smtClean="0">
                <a:solidFill>
                  <a:srgbClr val="FF0000"/>
                </a:solidFill>
              </a:rPr>
              <a:t>=0.5 нм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en-US" sz="2000" dirty="0" smtClean="0">
                <a:solidFill>
                  <a:srgbClr val="FF0000"/>
                </a:solidFill>
              </a:rPr>
              <a:t>Mo/Si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000" dirty="0" smtClean="0">
                <a:solidFill>
                  <a:srgbClr val="FF0000"/>
                </a:solidFill>
              </a:rPr>
              <a:t>Δλ</a:t>
            </a:r>
            <a:r>
              <a:rPr lang="ru-RU" sz="1400" dirty="0" smtClean="0">
                <a:solidFill>
                  <a:srgbClr val="FF0000"/>
                </a:solidFill>
              </a:rPr>
              <a:t>1/2</a:t>
            </a:r>
            <a:r>
              <a:rPr lang="ru-RU" sz="2000" dirty="0" smtClean="0">
                <a:solidFill>
                  <a:srgbClr val="FF0000"/>
                </a:solidFill>
              </a:rPr>
              <a:t>=0.5</a:t>
            </a:r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ru-RU" sz="2000" dirty="0" smtClean="0">
                <a:solidFill>
                  <a:srgbClr val="FF0000"/>
                </a:solidFill>
              </a:rPr>
              <a:t> нм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63" name="Picture 15" descr="C:\Users\Work\Desktop\spectral pr1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382" y="2924944"/>
            <a:ext cx="404009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500034" y="2000252"/>
            <a:ext cx="8072494" cy="2857508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ru-RU" sz="4800" b="1" dirty="0" smtClean="0">
                <a:solidFill>
                  <a:srgbClr val="741C00"/>
                </a:solidFill>
                <a:latin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0081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0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000628" cy="571504"/>
          </a:xfrm>
        </p:spPr>
        <p:txBody>
          <a:bodyPr/>
          <a:lstStyle/>
          <a:p>
            <a:r>
              <a:rPr lang="ru-RU" sz="2800" i="1" spc="-100" dirty="0" err="1" smtClean="0">
                <a:solidFill>
                  <a:schemeClr val="tx2"/>
                </a:solidFill>
                <a:latin typeface="Arial" charset="0"/>
                <a:cs typeface="AngsanaUPC" pitchFamily="18" charset="-34"/>
              </a:rPr>
              <a:t>GlobalFoundries</a:t>
            </a:r>
            <a:r>
              <a:rPr lang="ru-RU" sz="2800" i="1" spc="-100" dirty="0" smtClean="0">
                <a:solidFill>
                  <a:schemeClr val="tx2"/>
                </a:solidFill>
                <a:latin typeface="Arial" charset="0"/>
                <a:cs typeface="AngsanaUPC" pitchFamily="18" charset="-34"/>
              </a:rPr>
              <a:t> </a:t>
            </a:r>
            <a:r>
              <a:rPr lang="en-US" sz="2800" i="1" spc="-100" dirty="0" smtClean="0">
                <a:solidFill>
                  <a:schemeClr val="tx2"/>
                </a:solidFill>
                <a:latin typeface="Arial" charset="0"/>
                <a:cs typeface="AngsanaUPC" pitchFamily="18" charset="-34"/>
              </a:rPr>
              <a:t>Fab8</a:t>
            </a:r>
            <a:endParaRPr lang="ru-RU" sz="2800" i="1" spc="-100" dirty="0" smtClean="0">
              <a:solidFill>
                <a:schemeClr val="tx2"/>
              </a:solidFill>
              <a:latin typeface="Arial" charset="0"/>
              <a:cs typeface="AngsanaUPC" pitchFamily="18" charset="-34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24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0" name="Picture 2" descr="C:\Users\Roman\Desktop\презентация на семинар\GlobalFoundries Fab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371" y="1600200"/>
            <a:ext cx="602925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32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643570" cy="571504"/>
          </a:xfrm>
        </p:spPr>
        <p:txBody>
          <a:bodyPr/>
          <a:lstStyle/>
          <a:p>
            <a:r>
              <a:rPr lang="ru-RU" sz="1900" i="1" spc="-100" dirty="0" smtClean="0">
                <a:solidFill>
                  <a:schemeClr val="tx2"/>
                </a:solidFill>
                <a:latin typeface="Arial" charset="0"/>
                <a:cs typeface="AngsanaUPC" pitchFamily="18" charset="-34"/>
              </a:rPr>
              <a:t>В «чистой комнате» производственного комплекса </a:t>
            </a:r>
            <a:r>
              <a:rPr lang="ru-RU" sz="1900" i="1" spc="-100" dirty="0" err="1" smtClean="0">
                <a:solidFill>
                  <a:schemeClr val="tx2"/>
                </a:solidFill>
                <a:latin typeface="Arial" charset="0"/>
                <a:cs typeface="AngsanaUPC" pitchFamily="18" charset="-34"/>
              </a:rPr>
              <a:t>GlobalFoundries</a:t>
            </a:r>
            <a:endParaRPr lang="ru-RU" sz="1900" i="1" spc="-100" dirty="0" smtClean="0">
              <a:solidFill>
                <a:schemeClr val="tx2"/>
              </a:solidFill>
              <a:latin typeface="Arial" charset="0"/>
              <a:cs typeface="AngsanaUPC" pitchFamily="18" charset="-34"/>
            </a:endParaRPr>
          </a:p>
        </p:txBody>
      </p:sp>
      <p:pic>
        <p:nvPicPr>
          <p:cNvPr id="36866" name="Picture 2" descr="C:\Users\Roman\Desktop\презентация на семинар\В «чистой комнате» производственного комплекса GlobalFoundr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571612"/>
            <a:ext cx="7143750" cy="4057650"/>
          </a:xfrm>
          <a:prstGeom prst="rect">
            <a:avLst/>
          </a:prstGeom>
          <a:noFill/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25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4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 txBox="1">
            <a:spLocks/>
          </p:cNvSpPr>
          <p:nvPr/>
        </p:nvSpPr>
        <p:spPr>
          <a:xfrm>
            <a:off x="6553200" y="6278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A3657-3CB9-4A41-B6DF-0F969EA62FCE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274" name="Picture 2" descr="C:\Users\Roman\Desktop\презентация на семинар\6-93-copy-759100b7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7431271" cy="484030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214290"/>
            <a:ext cx="564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ngsanaUPC" pitchFamily="18" charset="-34"/>
              </a:rPr>
              <a:t>Закон Мура</a:t>
            </a:r>
          </a:p>
        </p:txBody>
      </p:sp>
      <p:pic>
        <p:nvPicPr>
          <p:cNvPr id="54275" name="Picture 3" descr="C:\Users\Roman\Desktop\Fi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500570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Roman\Desktop\6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796296" cy="23225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14290"/>
            <a:ext cx="564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Производство микроэлектроники</a:t>
            </a:r>
            <a:endParaRPr kumimoji="0" lang="ru-RU" sz="2800" b="0" i="1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ngsanaUPC" pitchFamily="18" charset="-34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6553200" y="6278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A3657-3CB9-4A41-B6DF-0F969EA62FCE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7" name="Picture 3" descr="C:\Users\Roman\Desktop\sm.33c27a8cdeb2dc1cab3e2c93a00294a6.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71744"/>
            <a:ext cx="4643445" cy="3095630"/>
          </a:xfrm>
          <a:prstGeom prst="rect">
            <a:avLst/>
          </a:prstGeom>
          <a:noFill/>
        </p:spPr>
      </p:pic>
      <p:pic>
        <p:nvPicPr>
          <p:cNvPr id="67588" name="Picture 4" descr="C:\Users\Roman\Desktop\Clean_r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786190"/>
            <a:ext cx="2635066" cy="2043105"/>
          </a:xfrm>
          <a:prstGeom prst="rect">
            <a:avLst/>
          </a:prstGeom>
          <a:noFill/>
        </p:spPr>
      </p:pic>
      <p:pic>
        <p:nvPicPr>
          <p:cNvPr id="67589" name="Picture 5" descr="C:\Users\Roman\Desktop\278019_Zuj0040srS_tsm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856997"/>
            <a:ext cx="3643306" cy="16433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314" y="5786454"/>
            <a:ext cx="871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Чистые помещения в микроэлектронике обеспечивают выпуск высококачественных, так называемых годных микросхем – интеллектуальной основы всей современной техники.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14290"/>
            <a:ext cx="564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ngsanaUPC" pitchFamily="18" charset="-34"/>
              </a:rPr>
              <a:t>Фотолитография</a:t>
            </a:r>
          </a:p>
        </p:txBody>
      </p:sp>
      <p:pic>
        <p:nvPicPr>
          <p:cNvPr id="13" name="Picture 3" descr="C:\Users\Roman\Desktop\презентация на семинар\fi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229600" cy="2155639"/>
          </a:xfrm>
          <a:prstGeom prst="rect">
            <a:avLst/>
          </a:prstGeom>
          <a:noFill/>
        </p:spPr>
      </p:pic>
      <p:pic>
        <p:nvPicPr>
          <p:cNvPr id="65541" name="Picture 5" descr="C:\Users\Roman\Desktop\Semiconductor-Photom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786190"/>
            <a:ext cx="2869554" cy="1913992"/>
          </a:xfrm>
          <a:prstGeom prst="rect">
            <a:avLst/>
          </a:prstGeom>
          <a:noFill/>
        </p:spPr>
      </p:pic>
      <p:pic>
        <p:nvPicPr>
          <p:cNvPr id="65542" name="Picture 6" descr="C:\Users\Roman\Desktop\презентация на семинар\ec2bff60787383.5ab5e6bf50e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762344"/>
            <a:ext cx="1928826" cy="1928826"/>
          </a:xfrm>
          <a:prstGeom prst="rect">
            <a:avLst/>
          </a:prstGeom>
          <a:noFill/>
        </p:spPr>
      </p:pic>
      <p:sp>
        <p:nvSpPr>
          <p:cNvPr id="17" name="Номер слайда 4"/>
          <p:cNvSpPr txBox="1">
            <a:spLocks/>
          </p:cNvSpPr>
          <p:nvPr/>
        </p:nvSpPr>
        <p:spPr>
          <a:xfrm>
            <a:off x="6553200" y="6278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A3657-3CB9-4A41-B6DF-0F969EA62FCE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4010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Разрешение ФЛ ограничивают факторы: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Принципиальные</a:t>
            </a:r>
          </a:p>
          <a:p>
            <a:endParaRPr lang="ru-RU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Технические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14290"/>
            <a:ext cx="564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ngsanaUPC" pitchFamily="18" charset="-34"/>
              </a:rPr>
              <a:t>Ограничения фотолитографии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6553200" y="6278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A3657-3CB9-4A41-B6DF-0F969EA62FCE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Принципиальные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факторы:</a:t>
            </a:r>
          </a:p>
          <a:p>
            <a:pPr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r>
              <a:rPr lang="ru-RU" sz="2000" dirty="0" smtClean="0"/>
              <a:t>При </a:t>
            </a:r>
            <a:r>
              <a:rPr lang="ru-RU" sz="2000" dirty="0" smtClean="0">
                <a:solidFill>
                  <a:srgbClr val="FF0000"/>
                </a:solidFill>
              </a:rPr>
              <a:t>контактной литографии </a:t>
            </a:r>
            <a:r>
              <a:rPr lang="ru-RU" sz="2000" dirty="0" smtClean="0"/>
              <a:t>– наличие зазора между фотошаблоном и подложкой, из-за их </a:t>
            </a:r>
            <a:r>
              <a:rPr lang="ru-RU" sz="2000" dirty="0" err="1" smtClean="0"/>
              <a:t>неплоскостности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>
                <a:solidFill>
                  <a:srgbClr val="FF0000"/>
                </a:solidFill>
              </a:rPr>
              <a:t>литографии с зазором </a:t>
            </a:r>
            <a:r>
              <a:rPr lang="ru-RU" sz="2000" dirty="0" smtClean="0"/>
              <a:t>между маской и подложкой – частичное размытие краев рисунка за счет дифракции светового излучения на маске</a:t>
            </a:r>
          </a:p>
          <a:p>
            <a:r>
              <a:rPr lang="ru-RU" sz="2000" dirty="0" smtClean="0"/>
              <a:t>В </a:t>
            </a:r>
            <a:r>
              <a:rPr lang="ru-RU" sz="2000" dirty="0" smtClean="0">
                <a:solidFill>
                  <a:srgbClr val="FF0000"/>
                </a:solidFill>
              </a:rPr>
              <a:t>проекционной фотолитографии </a:t>
            </a:r>
            <a:r>
              <a:rPr lang="ru-RU" sz="2000" dirty="0" smtClean="0"/>
              <a:t>разрешение определяется дифракционным пределом. Предельно малое расстояние между двумя ближайшими разрешаемыми (видимыми раздельно) точками рисунка будет определяться соответственно критерию Релея: </a:t>
            </a:r>
          </a:p>
          <a:p>
            <a:pPr algn="ctr">
              <a:buNone/>
            </a:pPr>
            <a:r>
              <a:rPr lang="el-GR" sz="2800" b="1" i="1" dirty="0" smtClean="0">
                <a:solidFill>
                  <a:srgbClr val="FF0000"/>
                </a:solidFill>
              </a:rPr>
              <a:t>Δ</a:t>
            </a:r>
            <a:r>
              <a:rPr lang="en-US" sz="2800" b="1" i="1" dirty="0" smtClean="0">
                <a:solidFill>
                  <a:srgbClr val="FF0000"/>
                </a:solidFill>
              </a:rPr>
              <a:t>x = k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i="1" dirty="0" smtClean="0">
                <a:solidFill>
                  <a:srgbClr val="FF0000"/>
                </a:solidFill>
              </a:rPr>
              <a:t> </a:t>
            </a:r>
            <a:r>
              <a:rPr lang="el-GR" sz="2800" b="1" i="1" dirty="0" smtClean="0">
                <a:solidFill>
                  <a:srgbClr val="FF0000"/>
                </a:solidFill>
              </a:rPr>
              <a:t>λ / </a:t>
            </a:r>
            <a:r>
              <a:rPr lang="en-US" sz="2800" b="1" i="1" dirty="0" smtClean="0">
                <a:solidFill>
                  <a:srgbClr val="FF0000"/>
                </a:solidFill>
              </a:rPr>
              <a:t>NA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800" b="1" i="1" dirty="0" smtClean="0"/>
          </a:p>
          <a:p>
            <a:pPr algn="ctr">
              <a:buNone/>
            </a:pPr>
            <a:r>
              <a:rPr lang="en-US" sz="2000" b="1" i="1" dirty="0" smtClean="0"/>
              <a:t>NA = n Sin(</a:t>
            </a:r>
            <a:r>
              <a:rPr lang="el-GR" sz="2000" b="1" i="1" dirty="0" smtClean="0"/>
              <a:t>α</a:t>
            </a:r>
            <a:r>
              <a:rPr lang="en-US" sz="2000" b="1" i="1" dirty="0" smtClean="0"/>
              <a:t>/2)</a:t>
            </a:r>
            <a:endParaRPr lang="ru-RU" sz="2000" b="1" i="1" dirty="0" smtClean="0"/>
          </a:p>
          <a:p>
            <a:pPr algn="ctr"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dirty="0" smtClean="0"/>
              <a:t>	Глубина фокуса: </a:t>
            </a:r>
            <a:r>
              <a:rPr lang="ru-RU" sz="2000" b="1" i="1" dirty="0" smtClean="0"/>
              <a:t>DF = k2 </a:t>
            </a:r>
            <a:r>
              <a:rPr lang="ru-RU" sz="2000" b="1" i="1" dirty="0" err="1" smtClean="0"/>
              <a:t>λ</a:t>
            </a:r>
            <a:r>
              <a:rPr lang="ru-RU" sz="2000" b="1" i="1" dirty="0" smtClean="0"/>
              <a:t> / (NA)</a:t>
            </a:r>
            <a:r>
              <a:rPr lang="en-US" sz="2000" b="1" i="1" dirty="0" smtClean="0"/>
              <a:t>^</a:t>
            </a:r>
            <a:r>
              <a:rPr lang="ru-RU" sz="2000" b="1" i="1" dirty="0" smtClean="0"/>
              <a:t>2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14290"/>
            <a:ext cx="564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ngsanaUPC" pitchFamily="18" charset="-34"/>
              </a:rPr>
              <a:t>Ограничения фотолитографии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6553200" y="6278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A3657-3CB9-4A41-B6DF-0F969EA62FCE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0059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Технические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факторы:</a:t>
            </a:r>
          </a:p>
          <a:p>
            <a:pPr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r>
              <a:rPr lang="ru-RU" sz="2800" dirty="0" smtClean="0"/>
              <a:t>неточности рисунков фотошаблонов </a:t>
            </a:r>
          </a:p>
          <a:p>
            <a:endParaRPr lang="ru-RU" sz="2800" dirty="0" smtClean="0"/>
          </a:p>
          <a:p>
            <a:r>
              <a:rPr lang="ru-RU" sz="2800" dirty="0" smtClean="0"/>
              <a:t>ошибки, возникшие при операциях:</a:t>
            </a:r>
          </a:p>
          <a:p>
            <a:pPr lvl="1"/>
            <a:r>
              <a:rPr lang="ru-RU" dirty="0" smtClean="0"/>
              <a:t>совмещения </a:t>
            </a:r>
          </a:p>
          <a:p>
            <a:pPr lvl="1"/>
            <a:r>
              <a:rPr lang="ru-RU" dirty="0" smtClean="0"/>
              <a:t>проявления </a:t>
            </a:r>
          </a:p>
          <a:p>
            <a:pPr lvl="1"/>
            <a:r>
              <a:rPr lang="ru-RU" dirty="0" smtClean="0"/>
              <a:t>травления и пр. </a:t>
            </a:r>
          </a:p>
          <a:p>
            <a:pPr algn="ctr">
              <a:buNone/>
            </a:pPr>
            <a:endParaRPr lang="ru-RU" sz="2000" b="1" i="1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14290"/>
            <a:ext cx="564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ngsanaUPC" pitchFamily="18" charset="-34"/>
              </a:rPr>
              <a:t>Ограничения фотолитографии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6553200" y="6278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A3657-3CB9-4A41-B6DF-0F969EA62FCE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E62A3657-3CB9-4A41-B6DF-0F969EA62FCE}" type="slidenum"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9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4033" name="Picture 1" descr="C:\Users\Roman\Desktop\презентация на семинар\технол проц фотоли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682"/>
          <a:stretch>
            <a:fillRect/>
          </a:stretch>
        </p:blipFill>
        <p:spPr bwMode="auto">
          <a:xfrm>
            <a:off x="3571868" y="1643050"/>
            <a:ext cx="5370911" cy="414340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214290"/>
            <a:ext cx="564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ngsanaUPC" pitchFamily="18" charset="-34"/>
              </a:rPr>
              <a:t>Технологический процесс фотолитографии</a:t>
            </a:r>
          </a:p>
        </p:txBody>
      </p:sp>
      <p:pic>
        <p:nvPicPr>
          <p:cNvPr id="9" name="Picture 3" descr="C:\Users\Roman\Desktop\презентация на семинар\фотолитограф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643050"/>
            <a:ext cx="33792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Roman\Desktop\легировани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895701"/>
            <a:ext cx="1643074" cy="1606587"/>
          </a:xfrm>
          <a:prstGeom prst="rect">
            <a:avLst/>
          </a:prstGeom>
          <a:noFill/>
        </p:spPr>
      </p:pic>
      <p:pic>
        <p:nvPicPr>
          <p:cNvPr id="1029" name="Picture 5" descr="C:\Users\Roman\Desktop\удалениеSiO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9" y="3897462"/>
            <a:ext cx="1643073" cy="160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4155</TotalTime>
  <Words>449</Words>
  <Application>Microsoft Office PowerPoint</Application>
  <PresentationFormat>Экран (4:3)</PresentationFormat>
  <Paragraphs>120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Graph</vt:lpstr>
      <vt:lpstr>Литография в экстремальном ультрафиолетовом диапазоне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</vt:lpstr>
      <vt:lpstr>Слайд 23</vt:lpstr>
      <vt:lpstr>GlobalFoundries Fab8</vt:lpstr>
      <vt:lpstr>В «чистой комнате» производственного комплекса GlobalFoundries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Многослойные зеркала W/Be для спектрального диапазона 0,7-3 нм</dc:title>
  <dc:creator>Work</dc:creator>
  <cp:lastModifiedBy>Roman</cp:lastModifiedBy>
  <cp:revision>322</cp:revision>
  <dcterms:created xsi:type="dcterms:W3CDTF">2018-09-18T10:49:38Z</dcterms:created>
  <dcterms:modified xsi:type="dcterms:W3CDTF">2019-04-11T01:38:54Z</dcterms:modified>
</cp:coreProperties>
</file>