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74" r:id="rId7"/>
    <p:sldId id="264" r:id="rId8"/>
    <p:sldId id="275" r:id="rId9"/>
    <p:sldId id="263" r:id="rId10"/>
    <p:sldId id="262" r:id="rId11"/>
    <p:sldId id="277" r:id="rId12"/>
    <p:sldId id="265" r:id="rId13"/>
    <p:sldId id="276" r:id="rId14"/>
    <p:sldId id="266" r:id="rId15"/>
    <p:sldId id="268" r:id="rId16"/>
    <p:sldId id="269" r:id="rId17"/>
    <p:sldId id="270" r:id="rId18"/>
    <p:sldId id="271" r:id="rId19"/>
    <p:sldId id="272" r:id="rId20"/>
    <p:sldId id="27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15663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Рентгеновская микроскопия в диапазоне длин волн «окна прозрачности воды»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571876"/>
            <a:ext cx="507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Малышев Илья Вячеславович, </a:t>
            </a:r>
          </a:p>
          <a:p>
            <a:pPr algn="ctr"/>
            <a:r>
              <a:rPr lang="ru-RU" sz="2000" b="1" dirty="0" smtClean="0"/>
              <a:t>аспирант 3го года обучения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285728"/>
            <a:ext cx="4643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Экспериментальный спектр излучения жидкого ЛПИ на </a:t>
            </a:r>
            <a:r>
              <a:rPr lang="ru-RU" sz="2000" dirty="0" smtClean="0">
                <a:solidFill>
                  <a:schemeClr val="tx1"/>
                </a:solidFill>
              </a:rPr>
              <a:t>основе каплей С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Н</a:t>
            </a:r>
            <a:r>
              <a:rPr lang="en-US" sz="2000" baseline="-25000" dirty="0" smtClean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ОН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688" t="13333" r="7187" b="29166"/>
          <a:stretch>
            <a:fillRect/>
          </a:stretch>
        </p:blipFill>
        <p:spPr bwMode="auto">
          <a:xfrm>
            <a:off x="1285852" y="1071546"/>
            <a:ext cx="64770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6143644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en-US" sz="1600" dirty="0" smtClean="0"/>
              <a:t>Compact water-window transmission X-ray microscopy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 </a:t>
            </a:r>
            <a:r>
              <a:rPr lang="en-US" sz="1600" dirty="0" smtClean="0"/>
              <a:t>Journal of Microscopy, Vol. 197, Pt 3, March 2000, pp. 268</a:t>
            </a:r>
            <a:r>
              <a:rPr lang="ru-RU" sz="1600" dirty="0" smtClean="0"/>
              <a:t>-</a:t>
            </a:r>
            <a:r>
              <a:rPr lang="en-US" sz="1600" dirty="0" smtClean="0"/>
              <a:t>273.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24375" t="15833" r="25937" b="17500"/>
          <a:stretch>
            <a:fillRect/>
          </a:stretch>
        </p:blipFill>
        <p:spPr bwMode="auto">
          <a:xfrm>
            <a:off x="1000100" y="857232"/>
            <a:ext cx="6858048" cy="51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55883"/>
            <a:ext cx="550072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Экспериментальный спектр излучения ЛПИ на </a:t>
            </a:r>
            <a:r>
              <a:rPr lang="ru-RU" sz="2000" dirty="0" smtClean="0">
                <a:solidFill>
                  <a:schemeClr val="tx1"/>
                </a:solidFill>
              </a:rPr>
              <a:t>основе газовой струи Криптона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140255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en-US" sz="1600" b="1" dirty="0" smtClean="0"/>
              <a:t>Emission properties of ns and </a:t>
            </a:r>
            <a:r>
              <a:rPr lang="en-US" sz="1600" b="1" dirty="0" err="1" smtClean="0"/>
              <a:t>ps</a:t>
            </a:r>
            <a:r>
              <a:rPr lang="en-US" sz="1600" b="1" dirty="0" smtClean="0"/>
              <a:t> laser-induced</a:t>
            </a:r>
            <a:r>
              <a:rPr lang="ru-RU" sz="1600" b="1" dirty="0" smtClean="0"/>
              <a:t> </a:t>
            </a:r>
            <a:r>
              <a:rPr lang="en-US" sz="1600" b="1" dirty="0" smtClean="0"/>
              <a:t>soft x-ray sources using pulsed gas jets</a:t>
            </a:r>
            <a:r>
              <a:rPr lang="ru-RU" sz="1600" b="1" dirty="0" smtClean="0"/>
              <a:t>»</a:t>
            </a:r>
          </a:p>
          <a:p>
            <a:r>
              <a:rPr lang="en-US" sz="1600" dirty="0" smtClean="0"/>
              <a:t>20 May 2013 | Vol. 21, No. 10 | DOI:10.1364/OE.21.012831 | OPTICS EXPRESS 12838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25" t="40833" r="25937" b="31667"/>
          <a:stretch>
            <a:fillRect/>
          </a:stretch>
        </p:blipFill>
        <p:spPr bwMode="auto">
          <a:xfrm>
            <a:off x="0" y="2135848"/>
            <a:ext cx="9144000" cy="30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5007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МРМ на основе ФЗП и вращающегося столика образца для 3</a:t>
            </a:r>
            <a:r>
              <a:rPr lang="en-US" dirty="0" smtClean="0"/>
              <a:t>D </a:t>
            </a:r>
            <a:r>
              <a:rPr lang="ru-RU" dirty="0" smtClean="0"/>
              <a:t>угловой томографии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4" y="71414"/>
            <a:ext cx="8858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SIRT </a:t>
            </a:r>
            <a:r>
              <a:rPr lang="ru-RU" dirty="0" smtClean="0"/>
              <a:t>алгоритм для восстановления объекта по проекциям из 3</a:t>
            </a:r>
            <a:r>
              <a:rPr lang="en-US" dirty="0" smtClean="0"/>
              <a:t>D </a:t>
            </a:r>
            <a:r>
              <a:rPr lang="ru-RU" dirty="0" smtClean="0"/>
              <a:t>угловой томографии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mnk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матрица, характеризующая какой пиксель в объемном образце попадает на путь луча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а какой нет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каждом угле поворота образца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является функцией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измеряемая серия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проекций на детекторе для каждого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характеризующая интенсивность света в каждом пикселе;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mnk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восстанавливаемый объект.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41350" y="2942796"/>
          <a:ext cx="3787774" cy="1914964"/>
        </p:xfrm>
        <a:graphic>
          <a:graphicData uri="http://schemas.openxmlformats.org/presentationml/2006/ole">
            <p:oleObj spid="_x0000_s37891" name="Equation" r:id="rId3" imgW="2412720" imgH="12189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57148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Ax=b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уравнение связи объекта с 2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проекциями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5425875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итерационный алгоритм восстановления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35013" y="4994275"/>
          <a:ext cx="3402012" cy="1639888"/>
        </p:xfrm>
        <a:graphic>
          <a:graphicData uri="http://schemas.openxmlformats.org/presentationml/2006/ole">
            <p:oleObj spid="_x0000_s37894" name="Equation" r:id="rId4" imgW="2108160" imgH="1015920" progId="Equation.DSMT4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32066" y="6274378"/>
            <a:ext cx="232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eTomo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“IMOD”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768" t="13333" r="51158" b="27500"/>
          <a:stretch>
            <a:fillRect/>
          </a:stretch>
        </p:blipFill>
        <p:spPr bwMode="auto">
          <a:xfrm>
            <a:off x="500034" y="1643050"/>
            <a:ext cx="3786246" cy="359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28029" t="19843" r="26578" b="17979"/>
          <a:stretch>
            <a:fillRect/>
          </a:stretch>
        </p:blipFill>
        <p:spPr bwMode="auto">
          <a:xfrm>
            <a:off x="4572000" y="1928802"/>
            <a:ext cx="4143404" cy="31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425215"/>
            <a:ext cx="57864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</a:t>
            </a:r>
            <a:r>
              <a:rPr lang="ru-RU" dirty="0" smtClean="0"/>
              <a:t>изображение простейшей водоросли, полученной на МРМ с ФЗП и угловой томографией на </a:t>
            </a:r>
            <a:r>
              <a:rPr lang="en-US" dirty="0" smtClean="0"/>
              <a:t>λ=3.37</a:t>
            </a:r>
            <a:r>
              <a:rPr lang="ru-RU" dirty="0" smtClean="0"/>
              <a:t>нм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85450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en-US" b="1" dirty="0" smtClean="0"/>
              <a:t>High-resolution computed tomography with a</a:t>
            </a:r>
            <a:r>
              <a:rPr lang="ru-RU" b="1" dirty="0" smtClean="0"/>
              <a:t> </a:t>
            </a:r>
            <a:r>
              <a:rPr lang="en-US" b="1" dirty="0" smtClean="0"/>
              <a:t>compact soft x-ray microscope</a:t>
            </a:r>
            <a:r>
              <a:rPr lang="ru-RU" b="1" dirty="0" smtClean="0"/>
              <a:t>». </a:t>
            </a:r>
          </a:p>
          <a:p>
            <a:r>
              <a:rPr lang="en-US" dirty="0" smtClean="0"/>
              <a:t>22 June 2009 / Vol. 17, No. 13 / OPTICS EXPRESS 11057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5"/>
          <p:cNvSpPr>
            <a:spLocks noChangeArrowheads="1"/>
          </p:cNvSpPr>
          <p:nvPr/>
        </p:nvSpPr>
        <p:spPr bwMode="auto">
          <a:xfrm>
            <a:off x="889909" y="299146"/>
            <a:ext cx="773602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z-</a:t>
            </a:r>
            <a:r>
              <a:rPr lang="ru-RU" sz="2400" b="1" dirty="0" smtClean="0"/>
              <a:t>томография </a:t>
            </a:r>
            <a:r>
              <a:rPr lang="ru-RU" sz="2400" dirty="0" smtClean="0"/>
              <a:t>в светосильном (</a:t>
            </a:r>
            <a:r>
              <a:rPr lang="en-US" sz="2400" dirty="0" smtClean="0"/>
              <a:t>NA=0.3)</a:t>
            </a:r>
            <a:r>
              <a:rPr lang="ru-RU" sz="2400" dirty="0" smtClean="0"/>
              <a:t> МР микроскопе</a:t>
            </a:r>
            <a:endParaRPr lang="ru-RU" sz="1400" b="0" dirty="0"/>
          </a:p>
        </p:txBody>
      </p:sp>
      <p:pic>
        <p:nvPicPr>
          <p:cNvPr id="5" name="Picture 16" descr="E:\Documents and Settings\malyshev\Рабочий стол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033" y="1422401"/>
            <a:ext cx="7180970" cy="4134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2686" y="2583543"/>
            <a:ext cx="9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µ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x,y,z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1486" y="3091543"/>
            <a:ext cx="522514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84875" y="3198817"/>
          <a:ext cx="3159125" cy="1295400"/>
        </p:xfrm>
        <a:graphic>
          <a:graphicData uri="http://schemas.openxmlformats.org/presentationml/2006/ole">
            <p:oleObj spid="_x0000_s7170" name="Формула" r:id="rId4" imgW="1701720" imgH="6984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02150" y="3352800"/>
          <a:ext cx="139700" cy="152400"/>
        </p:xfrm>
        <a:graphic>
          <a:graphicData uri="http://schemas.openxmlformats.org/presentationml/2006/ole">
            <p:oleObj spid="_x0000_s7171" name="Equation" r:id="rId5" imgW="139680" imgH="152280" progId="Equation.DSMT4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36725" y="5818188"/>
          <a:ext cx="4367213" cy="690562"/>
        </p:xfrm>
        <a:graphic>
          <a:graphicData uri="http://schemas.openxmlformats.org/presentationml/2006/ole">
            <p:oleObj spid="_x0000_s7172" name="Equation" r:id="rId6" imgW="2730240" imgH="4316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71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5953030"/>
              </p:ext>
            </p:extLst>
          </p:nvPr>
        </p:nvGraphicFramePr>
        <p:xfrm>
          <a:off x="0" y="685800"/>
          <a:ext cx="9144000" cy="1400175"/>
        </p:xfrm>
        <a:graphic>
          <a:graphicData uri="http://schemas.openxmlformats.org/presentationml/2006/ole">
            <p:oleObj spid="_x0000_s8194" name="Equation" r:id="rId3" imgW="6972120" imgH="1066680" progId="Equation.DSMT4">
              <p:embed/>
            </p:oleObj>
          </a:graphicData>
        </a:graphic>
      </p:graphicFrame>
      <p:grpSp>
        <p:nvGrpSpPr>
          <p:cNvPr id="9" name="Группа 9"/>
          <p:cNvGrpSpPr/>
          <p:nvPr/>
        </p:nvGrpSpPr>
        <p:grpSpPr>
          <a:xfrm>
            <a:off x="101600" y="2136339"/>
            <a:ext cx="8853714" cy="2940879"/>
            <a:chOff x="101600" y="2136339"/>
            <a:chExt cx="8853714" cy="294087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1600" y="2136339"/>
              <a:ext cx="88537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/>
                <a:t>Предлагаемый алгоритм поиска </a:t>
              </a:r>
              <a:r>
                <a:rPr lang="ru-RU" i="1" u="sng" dirty="0"/>
                <a:t>µ</a:t>
              </a:r>
              <a:r>
                <a:rPr lang="en-US" u="sng" dirty="0"/>
                <a:t> </a:t>
              </a:r>
              <a:r>
                <a:rPr lang="ru-RU" dirty="0"/>
                <a:t>по измеренной серии изображений </a:t>
              </a:r>
              <a:r>
                <a:rPr lang="en-US" i="1" dirty="0"/>
                <a:t>I</a:t>
              </a:r>
              <a:r>
                <a:rPr lang="en-US" i="1" baseline="30000" dirty="0"/>
                <a:t>D</a:t>
              </a:r>
              <a:r>
                <a:rPr lang="ru-RU" i="1" dirty="0"/>
                <a:t>(</a:t>
              </a:r>
              <a:r>
                <a:rPr lang="en-US" i="1" dirty="0" err="1"/>
                <a:t>Mx,My</a:t>
              </a:r>
              <a:r>
                <a:rPr lang="en-US" i="1" dirty="0"/>
                <a:t>)</a:t>
              </a:r>
              <a:r>
                <a:rPr lang="ru-RU" dirty="0"/>
                <a:t>:</a:t>
              </a:r>
            </a:p>
            <a:p>
              <a:r>
                <a:rPr lang="ru-RU" dirty="0"/>
                <a:t> </a:t>
              </a:r>
            </a:p>
            <a:p>
              <a:r>
                <a:rPr lang="ru-RU" dirty="0"/>
                <a:t>1. Вычисляем</a:t>
              </a:r>
              <a:r>
                <a:rPr lang="ru-RU" i="1" dirty="0"/>
                <a:t> H </a:t>
              </a:r>
              <a:r>
                <a:rPr lang="ru-RU" dirty="0"/>
                <a:t>по формуле:</a:t>
              </a:r>
            </a:p>
            <a:p>
              <a:endParaRPr lang="ru-RU" dirty="0"/>
            </a:p>
            <a:p>
              <a:r>
                <a:rPr lang="ru-RU" dirty="0"/>
                <a:t>, где </a:t>
              </a:r>
              <a:r>
                <a:rPr lang="en-US" i="1" dirty="0"/>
                <a:t>h</a:t>
              </a:r>
              <a:r>
                <a:rPr lang="en-US" dirty="0"/>
                <a:t> </a:t>
              </a:r>
              <a:r>
                <a:rPr lang="ru-RU" dirty="0"/>
                <a:t>задаётся на основе измеренных аберраций микроскопа и расчета оптической </a:t>
              </a:r>
              <a:r>
                <a:rPr lang="ru-RU" dirty="0" smtClean="0"/>
                <a:t>системы; </a:t>
              </a:r>
              <a:r>
                <a:rPr lang="en-US" i="1" dirty="0" smtClean="0"/>
                <a:t>H</a:t>
              </a:r>
              <a:r>
                <a:rPr lang="en-US" dirty="0" smtClean="0"/>
                <a:t> </a:t>
              </a:r>
              <a:r>
                <a:rPr lang="en-US" dirty="0"/>
                <a:t>– </a:t>
              </a:r>
              <a:r>
                <a:rPr lang="ru-RU" dirty="0"/>
                <a:t>ФРТ, учитывающая </a:t>
              </a:r>
              <a:r>
                <a:rPr lang="ru-RU" dirty="0" smtClean="0"/>
                <a:t>поглощение</a:t>
              </a:r>
              <a:r>
                <a:rPr lang="ru-RU" dirty="0"/>
                <a:t>:</a:t>
              </a: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427885488"/>
                </p:ext>
              </p:extLst>
            </p:nvPr>
          </p:nvGraphicFramePr>
          <p:xfrm>
            <a:off x="3148445" y="2561508"/>
            <a:ext cx="5649232" cy="701333"/>
          </p:xfrm>
          <a:graphic>
            <a:graphicData uri="http://schemas.openxmlformats.org/presentationml/2006/ole">
              <p:oleObj spid="_x0000_s8195" name="Equation" r:id="rId4" imgW="3987800" imgH="495300" progId="Equation.DSMT4">
                <p:embed/>
              </p:oleObj>
            </a:graphicData>
          </a:graphic>
        </p:graphicFrame>
        <p:pic>
          <p:nvPicPr>
            <p:cNvPr id="5" name="Picture 18" descr="E:\Documents and Settings\malyshev\Рабочий стол\Рисунок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6316" y="3890665"/>
              <a:ext cx="7604282" cy="1186553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101600" y="5146762"/>
            <a:ext cx="9042400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2. Измеряем                         .  Из                                             находим  </a:t>
            </a:r>
            <a:r>
              <a:rPr lang="ru-RU" sz="2000" i="1" dirty="0"/>
              <a:t>µ</a:t>
            </a:r>
            <a:r>
              <a:rPr lang="ru-RU" dirty="0"/>
              <a:t> по одному из деконволюционных </a:t>
            </a:r>
            <a:r>
              <a:rPr lang="ru-RU" dirty="0" smtClean="0"/>
              <a:t>алгоритмов </a:t>
            </a:r>
            <a:r>
              <a:rPr lang="ru-RU" dirty="0"/>
              <a:t>в ImageJ.DeconvolutionLab2, например по алгоритму Ландвебера: </a:t>
            </a:r>
          </a:p>
          <a:p>
            <a:r>
              <a:rPr lang="en-US" sz="2000" i="1" dirty="0"/>
              <a:t>µ</a:t>
            </a:r>
            <a:r>
              <a:rPr lang="en-US" sz="2000" i="1" baseline="30000" dirty="0"/>
              <a:t>n</a:t>
            </a:r>
            <a:r>
              <a:rPr lang="ru-RU" sz="2000" i="1" baseline="30000" dirty="0"/>
              <a:t>+1 </a:t>
            </a:r>
            <a:r>
              <a:rPr lang="ru-RU" sz="2000" i="1" dirty="0"/>
              <a:t>= </a:t>
            </a:r>
            <a:r>
              <a:rPr lang="en-US" sz="2000" i="1" dirty="0"/>
              <a:t>µ</a:t>
            </a:r>
            <a:r>
              <a:rPr lang="en-US" sz="2000" i="1" baseline="30000" dirty="0"/>
              <a:t>n</a:t>
            </a:r>
            <a:r>
              <a:rPr lang="ru-RU" sz="2000" i="1" dirty="0"/>
              <a:t> + </a:t>
            </a:r>
            <a:r>
              <a:rPr lang="en-US" sz="2000" i="1" dirty="0" err="1"/>
              <a:t>γH</a:t>
            </a:r>
            <a:r>
              <a:rPr lang="ru-RU" sz="2000" i="1" dirty="0"/>
              <a:t>*</a:t>
            </a:r>
            <a:r>
              <a:rPr lang="en-US" sz="2000" i="1" baseline="30000" dirty="0"/>
              <a:t>T</a:t>
            </a:r>
            <a:r>
              <a:rPr lang="ru-RU" sz="2000" i="1" dirty="0"/>
              <a:t>(</a:t>
            </a:r>
            <a:r>
              <a:rPr lang="en-US" sz="2000" i="1" dirty="0"/>
              <a:t>I</a:t>
            </a:r>
            <a:r>
              <a:rPr lang="en-US" sz="2000" i="1" baseline="30000" dirty="0"/>
              <a:t>D</a:t>
            </a:r>
            <a:r>
              <a:rPr lang="en-US" sz="2000" i="1" dirty="0"/>
              <a:t> </a:t>
            </a:r>
            <a:r>
              <a:rPr lang="ru-RU" sz="2000" i="1" dirty="0"/>
              <a:t>–</a:t>
            </a:r>
            <a:r>
              <a:rPr lang="en-US" sz="2000" i="1" dirty="0"/>
              <a:t>H</a:t>
            </a:r>
            <a:r>
              <a:rPr lang="ru-RU" sz="2000" i="1" dirty="0"/>
              <a:t>*</a:t>
            </a:r>
            <a:r>
              <a:rPr lang="en-US" sz="2000" i="1" dirty="0"/>
              <a:t>µ</a:t>
            </a:r>
            <a:r>
              <a:rPr lang="en-US" sz="2000" i="1" baseline="30000" dirty="0"/>
              <a:t>n</a:t>
            </a:r>
            <a:r>
              <a:rPr lang="ru-RU" sz="2000" i="1" dirty="0"/>
              <a:t>), </a:t>
            </a:r>
            <a:r>
              <a:rPr lang="ru-RU" i="1" dirty="0"/>
              <a:t>где </a:t>
            </a:r>
            <a:r>
              <a:rPr lang="en-US" i="1" dirty="0"/>
              <a:t>H</a:t>
            </a:r>
            <a:r>
              <a:rPr lang="ru-RU" i="1" dirty="0"/>
              <a:t>*</a:t>
            </a:r>
            <a:r>
              <a:rPr lang="en-US" i="1" dirty="0"/>
              <a:t> – </a:t>
            </a:r>
            <a:r>
              <a:rPr lang="ru-RU" i="1" dirty="0"/>
              <a:t>матричный оператор, равный </a:t>
            </a:r>
            <a:r>
              <a:rPr lang="en-US" i="1" dirty="0"/>
              <a:t>xy-</a:t>
            </a:r>
            <a:r>
              <a:rPr lang="ru-RU" i="1" dirty="0"/>
              <a:t>свёртке </a:t>
            </a:r>
            <a:r>
              <a:rPr lang="en-US" i="1" dirty="0"/>
              <a:t>c</a:t>
            </a:r>
            <a:r>
              <a:rPr lang="ru-RU" i="1" dirty="0"/>
              <a:t> интегралом (2), </a:t>
            </a:r>
            <a:r>
              <a:rPr lang="en-US" i="1" dirty="0"/>
              <a:t>µ</a:t>
            </a:r>
            <a:r>
              <a:rPr lang="en-US" i="1" baseline="30000" dirty="0"/>
              <a:t>n</a:t>
            </a:r>
            <a:r>
              <a:rPr lang="ru-RU" i="1" baseline="30000" dirty="0"/>
              <a:t> </a:t>
            </a:r>
            <a:r>
              <a:rPr lang="ru-RU" i="1" dirty="0"/>
              <a:t> - коэффициент поглощения на </a:t>
            </a:r>
            <a:r>
              <a:rPr lang="en-US" i="1" dirty="0"/>
              <a:t>n-</a:t>
            </a:r>
            <a:r>
              <a:rPr lang="ru-RU" i="1" dirty="0"/>
              <a:t>й итерации, </a:t>
            </a:r>
            <a:r>
              <a:rPr lang="en-US" i="1" dirty="0"/>
              <a:t>γ</a:t>
            </a:r>
            <a:r>
              <a:rPr lang="ru-RU" i="1" dirty="0"/>
              <a:t> – задаваемый шаг</a:t>
            </a:r>
            <a:r>
              <a:rPr lang="en-US" i="1" dirty="0"/>
              <a:t>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34612168"/>
              </p:ext>
            </p:extLst>
          </p:nvPr>
        </p:nvGraphicFramePr>
        <p:xfrm>
          <a:off x="1499689" y="5240014"/>
          <a:ext cx="1137401" cy="335286"/>
        </p:xfrm>
        <a:graphic>
          <a:graphicData uri="http://schemas.openxmlformats.org/presentationml/2006/ole">
            <p:oleObj spid="_x0000_s8196" name="Equation" r:id="rId6" imgW="774364" imgH="228501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0461001"/>
              </p:ext>
            </p:extLst>
          </p:nvPr>
        </p:nvGraphicFramePr>
        <p:xfrm>
          <a:off x="3455987" y="5222962"/>
          <a:ext cx="1782309" cy="441238"/>
        </p:xfrm>
        <a:graphic>
          <a:graphicData uri="http://schemas.openxmlformats.org/presentationml/2006/ole">
            <p:oleObj spid="_x0000_s8197" name="Equation" r:id="rId7" imgW="1333500" imgH="330200" progId="Equation.DSMT4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73200" y="-123"/>
            <a:ext cx="6299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/>
              <a:t>Связь интенсивности на детекторе </a:t>
            </a:r>
            <a:r>
              <a:rPr lang="en-US" sz="1600" i="1" dirty="0" smtClean="0"/>
              <a:t>I</a:t>
            </a:r>
            <a:r>
              <a:rPr lang="en-US" sz="1600" i="1" baseline="30000" dirty="0" smtClean="0"/>
              <a:t>D </a:t>
            </a:r>
            <a:r>
              <a:rPr lang="ru-RU" sz="1600" i="1" dirty="0" smtClean="0"/>
              <a:t>с </a:t>
            </a:r>
            <a:r>
              <a:rPr lang="ru-RU" sz="1600" i="1" dirty="0"/>
              <a:t>распределением </a:t>
            </a:r>
            <a:r>
              <a:rPr lang="en-US" sz="1600" i="1" dirty="0" smtClean="0"/>
              <a:t>µ -</a:t>
            </a:r>
            <a:endParaRPr lang="ru-RU" sz="1600" i="1" dirty="0"/>
          </a:p>
          <a:p>
            <a:pPr algn="ctr"/>
            <a:r>
              <a:rPr lang="ru-RU" sz="1600" i="1" dirty="0"/>
              <a:t>коэффициента поглощения углерода (белка) в био-образце</a:t>
            </a:r>
            <a:endParaRPr lang="ru-RU" sz="1050" i="1" dirty="0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8"/>
          <a:srcRect l="23628" t="45474" r="24148" b="43534"/>
          <a:stretch>
            <a:fillRect/>
          </a:stretch>
        </p:blipFill>
        <p:spPr bwMode="auto">
          <a:xfrm>
            <a:off x="4099033" y="1408982"/>
            <a:ext cx="5013435" cy="5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73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t="24888" r="3516" b="17882"/>
          <a:stretch/>
        </p:blipFill>
        <p:spPr bwMode="auto">
          <a:xfrm>
            <a:off x="0" y="1146642"/>
            <a:ext cx="9144000" cy="41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55"/>
          <p:cNvSpPr>
            <a:spLocks noChangeArrowheads="1"/>
          </p:cNvSpPr>
          <p:nvPr/>
        </p:nvSpPr>
        <p:spPr bwMode="auto">
          <a:xfrm>
            <a:off x="1001494" y="325590"/>
            <a:ext cx="706347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0" i="1" dirty="0" smtClean="0"/>
              <a:t>100 нм белковый шарик в 250 </a:t>
            </a:r>
            <a:r>
              <a:rPr lang="ru-RU" sz="2000" b="0" dirty="0" smtClean="0"/>
              <a:t>х </a:t>
            </a:r>
            <a:r>
              <a:rPr lang="ru-RU" sz="2000" b="0" i="1" dirty="0" smtClean="0"/>
              <a:t>250 </a:t>
            </a:r>
            <a:r>
              <a:rPr lang="ru-RU" sz="2000" b="0" dirty="0" smtClean="0"/>
              <a:t>х </a:t>
            </a:r>
            <a:r>
              <a:rPr lang="ru-RU" sz="2000" b="0" i="1" dirty="0" smtClean="0"/>
              <a:t>500 нм водном объёме</a:t>
            </a:r>
            <a:endParaRPr lang="ru-RU" sz="1200" b="0" i="1" dirty="0"/>
          </a:p>
        </p:txBody>
      </p:sp>
    </p:spTree>
    <p:extLst>
      <p:ext uri="{BB962C8B-B14F-4D97-AF65-F5344CB8AC3E}">
        <p14:creationId xmlns="" xmlns:p14="http://schemas.microsoft.com/office/powerpoint/2010/main" val="1513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E:\Documents and Settings\malyshev\Рабочий стол\Рисунок9.png"/>
          <p:cNvPicPr>
            <a:picLocks noChangeAspect="1" noChangeArrowheads="1"/>
          </p:cNvPicPr>
          <p:nvPr/>
        </p:nvPicPr>
        <p:blipFill rotWithShape="1">
          <a:blip r:embed="rId2"/>
          <a:srcRect r="49098"/>
          <a:stretch/>
        </p:blipFill>
        <p:spPr bwMode="auto">
          <a:xfrm>
            <a:off x="1579708" y="333825"/>
            <a:ext cx="6026309" cy="3208955"/>
          </a:xfrm>
          <a:prstGeom prst="rect">
            <a:avLst/>
          </a:prstGeom>
          <a:noFill/>
        </p:spPr>
      </p:pic>
      <p:pic>
        <p:nvPicPr>
          <p:cNvPr id="3" name="Picture 22" descr="E:\Documents and Settings\malyshev\Рабочий стол\Рисунок9.png"/>
          <p:cNvPicPr>
            <a:picLocks noChangeAspect="1" noChangeArrowheads="1"/>
          </p:cNvPicPr>
          <p:nvPr/>
        </p:nvPicPr>
        <p:blipFill rotWithShape="1">
          <a:blip r:embed="rId2"/>
          <a:srcRect l="51024"/>
          <a:stretch/>
        </p:blipFill>
        <p:spPr bwMode="auto">
          <a:xfrm>
            <a:off x="1665346" y="3568383"/>
            <a:ext cx="5809511" cy="3215173"/>
          </a:xfrm>
          <a:prstGeom prst="rect">
            <a:avLst/>
          </a:prstGeom>
          <a:noFill/>
        </p:spPr>
      </p:pic>
      <p:sp>
        <p:nvSpPr>
          <p:cNvPr id="4" name="Прямоугольник 55"/>
          <p:cNvSpPr>
            <a:spLocks noChangeArrowheads="1"/>
          </p:cNvSpPr>
          <p:nvPr/>
        </p:nvSpPr>
        <p:spPr bwMode="auto">
          <a:xfrm>
            <a:off x="0" y="17658"/>
            <a:ext cx="912948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1" dirty="0" smtClean="0"/>
              <a:t>Цилиндр 100 х 400 нм поперёк оптической оси </a:t>
            </a:r>
            <a:r>
              <a:rPr lang="en-US" b="0" i="1" dirty="0" smtClean="0"/>
              <a:t>z </a:t>
            </a:r>
            <a:r>
              <a:rPr lang="ru-RU" b="0" i="1" dirty="0" smtClean="0"/>
              <a:t>в 400 х 400 х 500 нм водном объёме </a:t>
            </a:r>
            <a:endParaRPr lang="ru-RU" sz="1100" b="0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50686" y="2750457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1425" y="3236685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4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5"/>
          <p:cNvSpPr>
            <a:spLocks noChangeArrowheads="1"/>
          </p:cNvSpPr>
          <p:nvPr/>
        </p:nvSpPr>
        <p:spPr bwMode="auto">
          <a:xfrm>
            <a:off x="0" y="106467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1" dirty="0" smtClean="0"/>
              <a:t>Цилиндр 100 </a:t>
            </a:r>
            <a:r>
              <a:rPr lang="ru-RU" b="0" dirty="0" smtClean="0"/>
              <a:t>х </a:t>
            </a:r>
            <a:r>
              <a:rPr lang="ru-RU" b="0" i="1" dirty="0" smtClean="0"/>
              <a:t>400 нм под углом к оптической оси </a:t>
            </a:r>
            <a:r>
              <a:rPr lang="en-US" b="0" i="1" dirty="0" smtClean="0"/>
              <a:t>z </a:t>
            </a:r>
            <a:r>
              <a:rPr lang="ru-RU" b="0" i="1" dirty="0" smtClean="0"/>
              <a:t>в 400 </a:t>
            </a:r>
            <a:r>
              <a:rPr lang="ru-RU" b="0" dirty="0" smtClean="0"/>
              <a:t>х </a:t>
            </a:r>
            <a:r>
              <a:rPr lang="ru-RU" b="0" i="1" dirty="0" smtClean="0"/>
              <a:t>400 </a:t>
            </a:r>
            <a:r>
              <a:rPr lang="ru-RU" b="0" dirty="0" smtClean="0"/>
              <a:t>х </a:t>
            </a:r>
            <a:r>
              <a:rPr lang="ru-RU" b="0" i="1" dirty="0" smtClean="0"/>
              <a:t>500 нм водном объёме </a:t>
            </a:r>
            <a:endParaRPr lang="ru-RU" sz="1100" b="0" i="1" dirty="0"/>
          </a:p>
        </p:txBody>
      </p:sp>
      <p:pic>
        <p:nvPicPr>
          <p:cNvPr id="3" name="Picture 21" descr="E:\Documents and Settings\malyshev\Рабочий стол\Рисунок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457" y="898981"/>
            <a:ext cx="9401643" cy="4533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1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0" y="500042"/>
            <a:ext cx="3352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План выступления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7797" y="1638248"/>
            <a:ext cx="78474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Сравнение видов микроскопии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Абсорбционный контраст для «окна прозрачности воды» 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Обзор микроскопов для «окна прозрачности воды» 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Разрабатываемый в ИФМ РАН микроскоп 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Угловая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томография для построения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изображений белковых образцов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0" y="500042"/>
            <a:ext cx="3352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7797" y="1638248"/>
            <a:ext cx="8159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Сделан обзор по микроскопам для «окна прозрачности воды» 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Предложена конструкция полнозеркального светосильного микроскопа для «окна прозрачности воды»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томографией образца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 подход к решению обратной деконволюционной задачи в МРМ, где, в отличие от микроскопии видимого света, надо учитывать поглощение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78592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704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90678"/>
                <a:gridCol w="1671682"/>
                <a:gridCol w="1614466"/>
                <a:gridCol w="1357322"/>
                <a:gridCol w="1285852"/>
              </a:tblGrid>
              <a:tr h="9738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микроскопии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Микроскопия</a:t>
                      </a:r>
                      <a:r>
                        <a:rPr lang="ru-RU" sz="1400" baseline="0" dirty="0" smtClean="0"/>
                        <a:t> «окна прозрачности воды»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Флуоресцентная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Электронная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Атомно-силовая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Сканирующая туннельная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2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Физический</a:t>
                      </a:r>
                      <a:r>
                        <a:rPr lang="ru-RU" sz="1400" baseline="0" dirty="0" smtClean="0"/>
                        <a:t> механизм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Абсорбционный контраст (ионизация и возбуждение атомов)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Поглощение УФ и свечение флюорофоров в видимом</a:t>
                      </a:r>
                      <a:r>
                        <a:rPr lang="ru-RU" sz="1400" baseline="0" dirty="0" smtClean="0"/>
                        <a:t> свете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Рассеяние электронов атомами образца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Изменение резонансной частоты и фазы колебаний кантилевера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Туннельный</a:t>
                      </a:r>
                      <a:r>
                        <a:rPr lang="ru-RU" sz="1400" baseline="0" dirty="0" smtClean="0"/>
                        <a:t> ток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58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Предел р</a:t>
                      </a:r>
                      <a:r>
                        <a:rPr lang="ru-RU" sz="1400" dirty="0" smtClean="0"/>
                        <a:t>азрешения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– 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0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</a:t>
                      </a:r>
                      <a:r>
                        <a:rPr lang="ru-RU" sz="1400" baseline="0" dirty="0" smtClean="0"/>
                        <a:t> – 700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0.1 – 3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0.001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Достигнутый предел томографии 3</a:t>
                      </a:r>
                      <a:r>
                        <a:rPr lang="en-US" sz="1400" dirty="0" smtClean="0"/>
                        <a:t>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ru-RU" sz="1400" dirty="0" smtClean="0"/>
                        <a:t>200 нм поперёк </a:t>
                      </a:r>
                      <a:r>
                        <a:rPr lang="ru-RU" sz="1400" baseline="0" dirty="0" smtClean="0"/>
                        <a:t>и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&gt;</a:t>
                      </a:r>
                      <a:r>
                        <a:rPr lang="ru-RU" sz="1400" baseline="0" dirty="0" smtClean="0"/>
                        <a:t>700 нм вглубь образца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2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(5 нм)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(0.01 нм)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Поле зрения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100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400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50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150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10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9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Исследуемые объекты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Наноструктура живых клеток из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ru-RU" sz="1400" baseline="0" dirty="0" smtClean="0"/>
                        <a:t>белка, С,</a:t>
                      </a:r>
                      <a:r>
                        <a:rPr lang="en-US" sz="1400" baseline="0" dirty="0" smtClean="0"/>
                        <a:t> K, Ca</a:t>
                      </a:r>
                      <a:r>
                        <a:rPr lang="ru-RU" sz="1400" baseline="0" dirty="0" smtClean="0"/>
                        <a:t>, ДНК, нуклеосомы, липиды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Ткани,</a:t>
                      </a:r>
                      <a:r>
                        <a:rPr lang="ru-RU" sz="1400" baseline="0" dirty="0" smtClean="0"/>
                        <a:t> взаимодействие клеток, микроструктура клеток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Тонкая структура элементов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Ткани,</a:t>
                      </a:r>
                      <a:r>
                        <a:rPr lang="ru-RU" sz="1400" baseline="0" dirty="0" smtClean="0"/>
                        <a:t> взаимодействие клеток, микроструктура клеток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Тонкая структура атомов, электронные оболочки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 изучаемых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Живые</a:t>
                      </a:r>
                      <a:r>
                        <a:rPr lang="ru-RU" sz="1400" baseline="0" dirty="0" smtClean="0"/>
                        <a:t> образцы толщиной до 50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Живые</a:t>
                      </a:r>
                      <a:r>
                        <a:rPr lang="ru-RU" sz="1400" baseline="0" dirty="0" smtClean="0"/>
                        <a:t> образцы толщиной в единицы миллиметров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Криофиксированные образцы толщиной до 200 нм, разрушающий метод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Поверхность</a:t>
                      </a:r>
                      <a:r>
                        <a:rPr lang="ru-RU" sz="1400" baseline="0" dirty="0" smtClean="0"/>
                        <a:t> живых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Поверхность металлизированных неживых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5782" y="1571612"/>
            <a:ext cx="9128250" cy="3768057"/>
            <a:chOff x="16258" y="1128681"/>
            <a:chExt cx="9128250" cy="376805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 l="13014" t="26311" r="21567" b="25681"/>
            <a:stretch>
              <a:fillRect/>
            </a:stretch>
          </p:blipFill>
          <p:spPr bwMode="auto">
            <a:xfrm>
              <a:off x="16258" y="1128681"/>
              <a:ext cx="9128250" cy="376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15516" y="3824413"/>
              <a:ext cx="1095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0" dirty="0" smtClean="0"/>
                <a:t>0,17</a:t>
              </a:r>
              <a:endParaRPr lang="ru-RU" sz="1800" b="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899592" y="4041069"/>
              <a:ext cx="3635895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355976" y="1627648"/>
              <a:ext cx="0" cy="2581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6250" y="2303584"/>
              <a:ext cx="1095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0" dirty="0" smtClean="0"/>
                <a:t>2,3</a:t>
              </a:r>
              <a:endParaRPr lang="ru-RU" sz="1800" b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1043608" y="2527312"/>
              <a:ext cx="3573958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55"/>
          <p:cNvSpPr>
            <a:spLocks noChangeArrowheads="1"/>
          </p:cNvSpPr>
          <p:nvPr/>
        </p:nvSpPr>
        <p:spPr bwMode="auto">
          <a:xfrm>
            <a:off x="149502" y="214290"/>
            <a:ext cx="891577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ru-RU" sz="2000" dirty="0" smtClean="0"/>
              <a:t>Принцип взаимодействия излучения с веществом в «окне прозрачности воды».</a:t>
            </a:r>
          </a:p>
          <a:p>
            <a:pPr marL="342900" indent="-342900" algn="ctr"/>
            <a:r>
              <a:rPr lang="ru-RU" sz="2000" dirty="0" smtClean="0"/>
              <a:t>Абсорбционный контраст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42167" t="31466" r="31660" b="41379"/>
          <a:stretch>
            <a:fillRect/>
          </a:stretch>
        </p:blipFill>
        <p:spPr bwMode="auto">
          <a:xfrm>
            <a:off x="599091" y="5328746"/>
            <a:ext cx="2270234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562" t="31667" r="17031" b="20000"/>
          <a:stretch>
            <a:fillRect/>
          </a:stretch>
        </p:blipFill>
        <p:spPr bwMode="auto">
          <a:xfrm>
            <a:off x="0" y="1428736"/>
            <a:ext cx="9144000" cy="404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635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МРМ на основе зонной пластинки (ФЗП) на </a:t>
            </a:r>
            <a:r>
              <a:rPr lang="el-GR" dirty="0" smtClean="0"/>
              <a:t>λ</a:t>
            </a:r>
            <a:r>
              <a:rPr lang="ru-RU" dirty="0" smtClean="0"/>
              <a:t>=2,48нм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2969" t="23333" r="10000" b="22500"/>
          <a:stretch>
            <a:fillRect/>
          </a:stretch>
        </p:blipFill>
        <p:spPr bwMode="auto">
          <a:xfrm>
            <a:off x="0" y="1558978"/>
            <a:ext cx="5572132" cy="4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34062" t="20833" r="32188" b="18333"/>
          <a:stretch>
            <a:fillRect/>
          </a:stretch>
        </p:blipFill>
        <p:spPr bwMode="auto">
          <a:xfrm>
            <a:off x="5572164" y="1785926"/>
            <a:ext cx="3428992" cy="34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30710"/>
            <a:ext cx="67151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Изображения микроорганизма «</a:t>
            </a:r>
            <a:r>
              <a:rPr lang="en-US" dirty="0" err="1" smtClean="0"/>
              <a:t>Epithemia</a:t>
            </a:r>
            <a:r>
              <a:rPr lang="en-US" dirty="0" smtClean="0"/>
              <a:t> </a:t>
            </a:r>
            <a:r>
              <a:rPr lang="en-US" dirty="0" err="1" smtClean="0"/>
              <a:t>sorex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3" y="928670"/>
            <a:ext cx="35718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Изображение в видимом свете </a:t>
            </a:r>
          </a:p>
          <a:p>
            <a:pPr algn="ctr"/>
            <a:r>
              <a:rPr lang="ru-RU" sz="1600" b="1" i="1" dirty="0" smtClean="0"/>
              <a:t>на флуоресцентном микроскопе</a:t>
            </a:r>
            <a:endParaRPr lang="ru-RU" sz="1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071546"/>
            <a:ext cx="32861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Изображение на длине волны 2.48нм на МРМ на ФЗП</a:t>
            </a:r>
            <a:endParaRPr lang="ru-RU" sz="16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143240" y="3357562"/>
            <a:ext cx="2714644" cy="50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06" y="6357958"/>
            <a:ext cx="9001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en-US" sz="1400" dirty="0" smtClean="0"/>
              <a:t>3D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 imaging of biological samples with laboratory-based soft</a:t>
            </a:r>
            <a:r>
              <a:rPr lang="ru-RU" sz="1400" dirty="0" smtClean="0"/>
              <a:t> </a:t>
            </a:r>
            <a:r>
              <a:rPr lang="en-US" sz="1400" dirty="0" smtClean="0"/>
              <a:t>X-ray sources</a:t>
            </a:r>
            <a:r>
              <a:rPr lang="ru-RU" sz="1400" dirty="0" smtClean="0"/>
              <a:t>». </a:t>
            </a:r>
            <a:r>
              <a:rPr lang="nl-NL" sz="1400" dirty="0" smtClean="0"/>
              <a:t>Proc. of SPIE Vol. 9589 95890M-1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56" t="17500" r="13750" b="27500"/>
          <a:stretch>
            <a:fillRect/>
          </a:stretch>
        </p:blipFill>
        <p:spPr bwMode="auto">
          <a:xfrm>
            <a:off x="137432" y="1643050"/>
            <a:ext cx="9006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0722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МРМ на основе многослойных зеркал на </a:t>
            </a:r>
            <a:r>
              <a:rPr lang="el-GR" dirty="0" smtClean="0"/>
              <a:t>λ</a:t>
            </a:r>
            <a:r>
              <a:rPr lang="ru-RU" dirty="0" smtClean="0"/>
              <a:t>=13,5нм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202148"/>
            <a:ext cx="50006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Изображение 500нм среза коры мозга мыши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l="26719" t="28333" r="25468" b="28333"/>
          <a:stretch>
            <a:fillRect/>
          </a:stretch>
        </p:blipFill>
        <p:spPr bwMode="auto">
          <a:xfrm>
            <a:off x="1500166" y="1928802"/>
            <a:ext cx="5786478" cy="29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29124" y="1334144"/>
            <a:ext cx="28575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Изображение в видимом свете </a:t>
            </a:r>
          </a:p>
          <a:p>
            <a:pPr algn="ctr"/>
            <a:r>
              <a:rPr lang="ru-RU" sz="1400" b="1" i="1" dirty="0" smtClean="0"/>
              <a:t>на флуоресцентном микроскопе</a:t>
            </a:r>
            <a:endParaRPr lang="ru-RU" sz="1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118700"/>
            <a:ext cx="257176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Изображение на длине волны 13.5нм на МРМ на основе многослойных зеркал</a:t>
            </a:r>
            <a:endParaRPr lang="ru-RU" sz="1400" b="1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71604" y="5072074"/>
            <a:ext cx="285752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0298" y="51435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250 мкм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916059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en-US" sz="1600" dirty="0" smtClean="0"/>
              <a:t>High throughput and wide field of view EUV</a:t>
            </a:r>
            <a:r>
              <a:rPr lang="ru-RU" sz="1600" dirty="0" smtClean="0"/>
              <a:t> </a:t>
            </a:r>
            <a:r>
              <a:rPr lang="en-US" sz="1600" dirty="0" smtClean="0"/>
              <a:t>microscope for blur-free one-shot imaging of</a:t>
            </a:r>
            <a:r>
              <a:rPr lang="ru-RU" sz="1600" dirty="0" smtClean="0"/>
              <a:t> </a:t>
            </a:r>
            <a:r>
              <a:rPr lang="en-US" sz="1600" dirty="0" smtClean="0"/>
              <a:t>living organisms</a:t>
            </a:r>
            <a:r>
              <a:rPr lang="ru-RU" sz="1600" dirty="0" smtClean="0"/>
              <a:t>». </a:t>
            </a:r>
            <a:r>
              <a:rPr lang="en-US" sz="1600" dirty="0" smtClean="0"/>
              <a:t>29 March 2010 / Vol. 18, No. 7 / OPTICS EXPRESS 7209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12000"/>
          </a:blip>
          <a:srcRect l="38625" t="17000" r="45323" b="15277"/>
          <a:stretch>
            <a:fillRect/>
          </a:stretch>
        </p:blipFill>
        <p:spPr bwMode="auto">
          <a:xfrm>
            <a:off x="1349829" y="765380"/>
            <a:ext cx="240299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71934" y="251731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1)газовая  двухпотоковая мишень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2)зеркало-коллектор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пьезокерамической подвижке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томографии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-столике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4)двухзеркальный объектив Шварцшильда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5)фильтр для подавления длинноволнового излучения,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6)сцинтиллятор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7)вакуумное окно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8)оптическая система с увеличением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9)ПЗС камера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10)пружинный подвес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11)магниты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12)медные пластины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13)виброизолирующий стол,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14)сильфон к вакуумному насосу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68025"/>
            <a:ext cx="62151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Предлагаемая схема МРМ на основе многослойных зеркал </a:t>
            </a:r>
          </a:p>
          <a:p>
            <a:pPr algn="ctr"/>
            <a:r>
              <a:rPr lang="ru-RU" dirty="0" smtClean="0"/>
              <a:t>и цифрового детектора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923</Words>
  <PresentationFormat>Экран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Equation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malyshev</cp:lastModifiedBy>
  <cp:revision>62</cp:revision>
  <dcterms:modified xsi:type="dcterms:W3CDTF">2018-03-27T08:02:51Z</dcterms:modified>
</cp:coreProperties>
</file>