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57" r:id="rId3"/>
    <p:sldId id="277" r:id="rId4"/>
    <p:sldId id="285" r:id="rId5"/>
    <p:sldId id="274" r:id="rId6"/>
    <p:sldId id="286" r:id="rId7"/>
    <p:sldId id="287" r:id="rId8"/>
    <p:sldId id="282" r:id="rId9"/>
    <p:sldId id="275" r:id="rId10"/>
    <p:sldId id="271" r:id="rId11"/>
    <p:sldId id="269" r:id="rId12"/>
    <p:sldId id="270" r:id="rId13"/>
    <p:sldId id="272" r:id="rId14"/>
    <p:sldId id="279" r:id="rId15"/>
    <p:sldId id="280" r:id="rId16"/>
    <p:sldId id="281" r:id="rId17"/>
    <p:sldId id="284" r:id="rId18"/>
    <p:sldId id="273" r:id="rId19"/>
    <p:sldId id="267" r:id="rId20"/>
    <p:sldId id="283"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68182" autoAdjust="0"/>
  </p:normalViewPr>
  <p:slideViewPr>
    <p:cSldViewPr snapToGrid="0">
      <p:cViewPr varScale="1">
        <p:scale>
          <a:sx n="79" d="100"/>
          <a:sy n="79" d="100"/>
        </p:scale>
        <p:origin x="15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DFBEBC-9B9F-45A1-B017-38524CBB90A1}" type="datetimeFigureOut">
              <a:rPr lang="ru-RU" smtClean="0"/>
              <a:t>19.10.2023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006FCF-98AB-4049-B6B3-986114854757}" type="slidenum">
              <a:rPr lang="ru-RU" smtClean="0"/>
              <a:t>‹#›</a:t>
            </a:fld>
            <a:endParaRPr lang="ru-RU"/>
          </a:p>
        </p:txBody>
      </p:sp>
    </p:spTree>
    <p:extLst>
      <p:ext uri="{BB962C8B-B14F-4D97-AF65-F5344CB8AC3E}">
        <p14:creationId xmlns:p14="http://schemas.microsoft.com/office/powerpoint/2010/main" val="4063167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EFB3E-FACE-4F4F-8DF5-A8F19167E9DE}" type="datetimeFigureOut">
              <a:rPr lang="ru-RU" smtClean="0"/>
              <a:t>19.10.2023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81F5C-2145-4D94-BA07-27C6F161B21C}" type="slidenum">
              <a:rPr lang="ru-RU" smtClean="0"/>
              <a:t>‹#›</a:t>
            </a:fld>
            <a:endParaRPr lang="ru-RU"/>
          </a:p>
        </p:txBody>
      </p:sp>
    </p:spTree>
    <p:extLst>
      <p:ext uri="{BB962C8B-B14F-4D97-AF65-F5344CB8AC3E}">
        <p14:creationId xmlns:p14="http://schemas.microsoft.com/office/powerpoint/2010/main" val="31313890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Добрый</a:t>
            </a:r>
            <a:r>
              <a:rPr lang="ru-RU" b="1" baseline="0" dirty="0" smtClean="0"/>
              <a:t> день. Мой доклад посвящен МРЗ </a:t>
            </a:r>
            <a:r>
              <a:rPr lang="en-US" b="1" baseline="0" dirty="0" smtClean="0"/>
              <a:t>W/B4C</a:t>
            </a:r>
            <a:r>
              <a:rPr lang="ru-RU" b="1" baseline="0" dirty="0" smtClean="0"/>
              <a:t> для </a:t>
            </a:r>
            <a:r>
              <a:rPr lang="ru-RU" b="1" baseline="0" dirty="0" err="1" smtClean="0"/>
              <a:t>рентгенофлуоресцентной</a:t>
            </a:r>
            <a:r>
              <a:rPr lang="ru-RU" b="1" baseline="0" dirty="0" smtClean="0"/>
              <a:t> спектрометрии.</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1</a:t>
            </a:fld>
            <a:endParaRPr lang="ru-RU"/>
          </a:p>
        </p:txBody>
      </p:sp>
    </p:spTree>
    <p:extLst>
      <p:ext uri="{BB962C8B-B14F-4D97-AF65-F5344CB8AC3E}">
        <p14:creationId xmlns:p14="http://schemas.microsoft.com/office/powerpoint/2010/main" val="311003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nSpc>
                <a:spcPct val="150000"/>
              </a:lnSpc>
              <a:buFont typeface="+mj-lt"/>
              <a:buNone/>
            </a:pPr>
            <a:r>
              <a:rPr lang="ru-RU" b="1" baseline="0" dirty="0" smtClean="0">
                <a:latin typeface="Times New Roman" panose="02020603050405020304" pitchFamily="18" charset="0"/>
                <a:cs typeface="Times New Roman" panose="02020603050405020304" pitchFamily="18" charset="0"/>
              </a:rPr>
              <a:t>Варианты переноса такие: </a:t>
            </a:r>
            <a:r>
              <a:rPr lang="ru-RU" sz="1200" b="1" dirty="0" smtClean="0">
                <a:latin typeface="Times New Roman" panose="02020603050405020304" pitchFamily="18" charset="0"/>
                <a:cs typeface="Times New Roman" panose="02020603050405020304" pitchFamily="18" charset="0"/>
              </a:rPr>
              <a:t>Закрепление подложки </a:t>
            </a:r>
            <a:r>
              <a:rPr lang="en-US" sz="1200" b="1" dirty="0" smtClean="0">
                <a:latin typeface="Times New Roman" panose="02020603050405020304" pitchFamily="18" charset="0"/>
                <a:cs typeface="Times New Roman" panose="02020603050405020304" pitchFamily="18" charset="0"/>
              </a:rPr>
              <a:t>Si</a:t>
            </a:r>
            <a:r>
              <a:rPr lang="ru-RU" sz="1200" b="1" dirty="0" smtClean="0">
                <a:latin typeface="Times New Roman" panose="02020603050405020304" pitchFamily="18" charset="0"/>
                <a:cs typeface="Times New Roman" panose="02020603050405020304" pitchFamily="18" charset="0"/>
              </a:rPr>
              <a:t> с </a:t>
            </a:r>
            <a:r>
              <a:rPr lang="ru-RU" sz="1200" b="1" dirty="0" err="1" smtClean="0">
                <a:latin typeface="Times New Roman" panose="02020603050405020304" pitchFamily="18" charset="0"/>
                <a:cs typeface="Times New Roman" panose="02020603050405020304" pitchFamily="18" charset="0"/>
              </a:rPr>
              <a:t>напыленным</a:t>
            </a:r>
            <a:r>
              <a:rPr lang="ru-RU" sz="1200" b="1" dirty="0" smtClean="0">
                <a:latin typeface="Times New Roman" panose="02020603050405020304" pitchFamily="18" charset="0"/>
                <a:cs typeface="Times New Roman" panose="02020603050405020304" pitchFamily="18" charset="0"/>
              </a:rPr>
              <a:t> МРЗ. Закрепление МРЗ, </a:t>
            </a:r>
            <a:r>
              <a:rPr lang="ru-RU" sz="1200" b="1" dirty="0" err="1" smtClean="0">
                <a:latin typeface="Times New Roman" panose="02020603050405020304" pitchFamily="18" charset="0"/>
                <a:cs typeface="Times New Roman" panose="02020603050405020304" pitchFamily="18" charset="0"/>
              </a:rPr>
              <a:t>напыленного</a:t>
            </a:r>
            <a:r>
              <a:rPr lang="ru-RU" sz="1200" b="1" dirty="0" smtClean="0">
                <a:latin typeface="Times New Roman" panose="02020603050405020304" pitchFamily="18" charset="0"/>
                <a:cs typeface="Times New Roman" panose="02020603050405020304" pitchFamily="18" charset="0"/>
              </a:rPr>
              <a:t> на кристалл слюды. Перенос только пленки МРЗ (без подложки). Подробнее о каждом</a:t>
            </a:r>
            <a:r>
              <a:rPr lang="ru-RU" sz="1200" b="1" baseline="0" dirty="0" smtClean="0">
                <a:latin typeface="Times New Roman" panose="02020603050405020304" pitchFamily="18" charset="0"/>
                <a:cs typeface="Times New Roman" panose="02020603050405020304" pitchFamily="18" charset="0"/>
              </a:rPr>
              <a:t> методе</a:t>
            </a:r>
            <a:r>
              <a:rPr lang="ru-RU" sz="1200" b="1" dirty="0" smtClean="0">
                <a:latin typeface="Times New Roman" panose="02020603050405020304" pitchFamily="18" charset="0"/>
                <a:cs typeface="Times New Roman" panose="02020603050405020304" pitchFamily="18" charset="0"/>
              </a:rPr>
              <a:t> расскажу далее. </a:t>
            </a:r>
            <a:r>
              <a:rPr lang="ru-RU" b="1" dirty="0" smtClean="0">
                <a:latin typeface="Times New Roman" panose="02020603050405020304" pitchFamily="18" charset="0"/>
                <a:cs typeface="Times New Roman" panose="02020603050405020304" pitchFamily="18" charset="0"/>
              </a:rPr>
              <a:t>Здесь</a:t>
            </a:r>
            <a:r>
              <a:rPr lang="ru-RU" b="1" baseline="0" dirty="0" smtClean="0">
                <a:latin typeface="Times New Roman" panose="02020603050405020304" pitchFamily="18" charset="0"/>
                <a:cs typeface="Times New Roman" panose="02020603050405020304" pitchFamily="18" charset="0"/>
              </a:rPr>
              <a:t> чертеж металлической заготовки, радиус кривизны вместе с МРЗ должен составлять 200 мм.</a:t>
            </a:r>
          </a:p>
          <a:p>
            <a:pPr marL="0" indent="0">
              <a:lnSpc>
                <a:spcPct val="150000"/>
              </a:lnSpc>
              <a:buFont typeface="+mj-lt"/>
              <a:buNone/>
            </a:pPr>
            <a:endParaRPr lang="ru-RU" sz="1200" b="1" baseline="0" dirty="0" smtClean="0">
              <a:latin typeface="Times New Roman" panose="02020603050405020304" pitchFamily="18" charset="0"/>
              <a:cs typeface="Times New Roman" panose="02020603050405020304" pitchFamily="18" charset="0"/>
            </a:endParaRPr>
          </a:p>
          <a:p>
            <a:pPr marL="0" indent="0">
              <a:lnSpc>
                <a:spcPct val="150000"/>
              </a:lnSpc>
              <a:buFont typeface="+mj-lt"/>
              <a:buNone/>
            </a:pPr>
            <a:r>
              <a:rPr lang="ru-RU" sz="1200" b="0" baseline="0" dirty="0" smtClean="0">
                <a:latin typeface="Times New Roman" panose="02020603050405020304" pitchFamily="18" charset="0"/>
                <a:cs typeface="Times New Roman" panose="02020603050405020304" pitchFamily="18" charset="0"/>
              </a:rPr>
              <a:t>Существует, конечно, 4-ый способ: просто напылить на такую криволинейную поверхность МРЗ. Однако возникает вопрос изготовления подложки. Она должна иметь малую шероховатость – единицы ангстрем (просто металлическую поверхность не отшлифовать до такой шероховатости). Как вариант – кварцевое стекло. Но должны быть крепежные элементы в ней. Сложно и дорого это будет. А делать металлические заготовки под имеющиеся варианты переноса (1, 2, 3) мы можем делать в больших количествах.</a:t>
            </a:r>
          </a:p>
          <a:p>
            <a:pPr marL="0" indent="0">
              <a:lnSpc>
                <a:spcPct val="150000"/>
              </a:lnSpc>
              <a:buFont typeface="+mj-lt"/>
              <a:buNone/>
            </a:pPr>
            <a:endParaRPr lang="ru-RU" sz="1200" b="1" baseline="0" dirty="0" smtClean="0">
              <a:latin typeface="Times New Roman" panose="02020603050405020304" pitchFamily="18" charset="0"/>
              <a:cs typeface="Times New Roman" panose="02020603050405020304" pitchFamily="18" charset="0"/>
            </a:endParaRPr>
          </a:p>
          <a:p>
            <a:pPr marL="0" indent="0">
              <a:lnSpc>
                <a:spcPct val="150000"/>
              </a:lnSpc>
              <a:buFont typeface="+mj-lt"/>
              <a:buNone/>
            </a:pPr>
            <a:r>
              <a:rPr lang="ru-RU" sz="1200" b="0" baseline="0" dirty="0" smtClean="0">
                <a:latin typeface="Times New Roman" panose="02020603050405020304" pitchFamily="18" charset="0"/>
                <a:cs typeface="Times New Roman" panose="02020603050405020304" pitchFamily="18" charset="0"/>
              </a:rPr>
              <a:t>Для конкретной работы заказчик не разглашает ни длины волн, ни элементы, которые он будет анализировать. Для нас была поставлена задача заменить импортные зеркала (когда то заказчику поставляли зеркала из Германии). Пока я не могу рассказать об эффективности наших зеркалах в РФСА (зеркала отправлены и они обещали отправить результаты тестов, пока не прислали). Но про технологию создания и результаты наших исследований могу рассказать.</a:t>
            </a:r>
            <a:endParaRPr lang="ru-RU" sz="1200" b="0" dirty="0" smtClean="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0C81F5C-2145-4D94-BA07-27C6F161B21C}" type="slidenum">
              <a:rPr lang="ru-RU" smtClean="0"/>
              <a:t>10</a:t>
            </a:fld>
            <a:endParaRPr lang="ru-RU"/>
          </a:p>
        </p:txBody>
      </p:sp>
    </p:spTree>
    <p:extLst>
      <p:ext uri="{BB962C8B-B14F-4D97-AF65-F5344CB8AC3E}">
        <p14:creationId xmlns:p14="http://schemas.microsoft.com/office/powerpoint/2010/main" val="3245388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МРЗ синтезировали методом магнетронного напыления на установке, оснащенной четырьмя магнетронами планарного типа. И</a:t>
            </a:r>
            <a:r>
              <a:rPr lang="ru-RU" b="1" baseline="0" dirty="0" smtClean="0"/>
              <a:t>значально МРЗ напыляли на плоские подложки кремния, либо слюды, после чего структуру переносили на цилиндрическую поверхность металлической заготовки. Рассматривалось 3 варианта переноса МРЗ на эту заготовку, каждому варианту соответствует своя схема напыления.</a:t>
            </a:r>
            <a:endParaRPr lang="ru-RU" b="1" dirty="0" smtClean="0"/>
          </a:p>
        </p:txBody>
      </p:sp>
      <p:sp>
        <p:nvSpPr>
          <p:cNvPr id="4" name="Номер слайда 3"/>
          <p:cNvSpPr>
            <a:spLocks noGrp="1"/>
          </p:cNvSpPr>
          <p:nvPr>
            <p:ph type="sldNum" sz="quarter" idx="10"/>
          </p:nvPr>
        </p:nvSpPr>
        <p:spPr/>
        <p:txBody>
          <a:bodyPr/>
          <a:lstStyle/>
          <a:p>
            <a:fld id="{90C81F5C-2145-4D94-BA07-27C6F161B21C}" type="slidenum">
              <a:rPr lang="ru-RU" smtClean="0"/>
              <a:t>11</a:t>
            </a:fld>
            <a:endParaRPr lang="ru-RU"/>
          </a:p>
        </p:txBody>
      </p:sp>
    </p:spTree>
    <p:extLst>
      <p:ext uri="{BB962C8B-B14F-4D97-AF65-F5344CB8AC3E}">
        <p14:creationId xmlns:p14="http://schemas.microsoft.com/office/powerpoint/2010/main" val="3262564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latin typeface="Times New Roman" panose="02020603050405020304" pitchFamily="18" charset="0"/>
                <a:cs typeface="Times New Roman" panose="02020603050405020304" pitchFamily="18" charset="0"/>
              </a:rPr>
              <a:t>Отражательные характеристики наших МРЗ мы</a:t>
            </a:r>
            <a:r>
              <a:rPr lang="ru-RU" b="1" baseline="0"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измеряем в области жесткого РИ методом</a:t>
            </a:r>
            <a:r>
              <a:rPr lang="ru-RU" b="1" baseline="0" dirty="0" smtClean="0">
                <a:latin typeface="Times New Roman" panose="02020603050405020304" pitchFamily="18" charset="0"/>
                <a:cs typeface="Times New Roman" panose="02020603050405020304" pitchFamily="18" charset="0"/>
              </a:rPr>
              <a:t> </a:t>
            </a:r>
            <a:r>
              <a:rPr lang="ru-RU" b="1" baseline="0" dirty="0" err="1" smtClean="0">
                <a:latin typeface="Times New Roman" panose="02020603050405020304" pitchFamily="18" charset="0"/>
                <a:cs typeface="Times New Roman" panose="02020603050405020304" pitchFamily="18" charset="0"/>
              </a:rPr>
              <a:t>рефлектометрии</a:t>
            </a:r>
            <a:r>
              <a:rPr lang="ru-RU" b="1" dirty="0" smtClean="0">
                <a:latin typeface="Times New Roman" panose="02020603050405020304" pitchFamily="18" charset="0"/>
                <a:cs typeface="Times New Roman" panose="02020603050405020304" pitchFamily="18" charset="0"/>
              </a:rPr>
              <a:t>. Основные параметры структур: период, толщины материалов и интерфейсов</a:t>
            </a:r>
            <a:r>
              <a:rPr lang="ru-RU" b="1" baseline="0"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получаем методом подгонки кривых отражения в программе </a:t>
            </a:r>
            <a:r>
              <a:rPr lang="en-US" b="1" dirty="0" err="1" smtClean="0">
                <a:latin typeface="Times New Roman" panose="02020603050405020304" pitchFamily="18" charset="0"/>
                <a:cs typeface="Times New Roman" panose="02020603050405020304" pitchFamily="18" charset="0"/>
              </a:rPr>
              <a:t>Multifitting</a:t>
            </a:r>
            <a:r>
              <a:rPr lang="ru-RU" b="1" dirty="0" smtClean="0">
                <a:latin typeface="Times New Roman" panose="02020603050405020304" pitchFamily="18" charset="0"/>
                <a:cs typeface="Times New Roman" panose="02020603050405020304" pitchFamily="18" charset="0"/>
              </a:rPr>
              <a:t>. Коэффициент отражения смотрим в первом </a:t>
            </a:r>
            <a:r>
              <a:rPr lang="ru-RU" b="1" dirty="0" err="1" smtClean="0">
                <a:latin typeface="Times New Roman" panose="02020603050405020304" pitchFamily="18" charset="0"/>
                <a:cs typeface="Times New Roman" panose="02020603050405020304" pitchFamily="18" charset="0"/>
              </a:rPr>
              <a:t>брэгговском</a:t>
            </a:r>
            <a:r>
              <a:rPr lang="ru-RU" b="1" dirty="0" smtClean="0">
                <a:latin typeface="Times New Roman" panose="02020603050405020304" pitchFamily="18" charset="0"/>
                <a:cs typeface="Times New Roman" panose="02020603050405020304" pitchFamily="18" charset="0"/>
              </a:rPr>
              <a:t> пике.</a:t>
            </a:r>
          </a:p>
        </p:txBody>
      </p:sp>
      <p:sp>
        <p:nvSpPr>
          <p:cNvPr id="4" name="Номер слайда 3"/>
          <p:cNvSpPr>
            <a:spLocks noGrp="1"/>
          </p:cNvSpPr>
          <p:nvPr>
            <p:ph type="sldNum" sz="quarter" idx="10"/>
          </p:nvPr>
        </p:nvSpPr>
        <p:spPr/>
        <p:txBody>
          <a:bodyPr/>
          <a:lstStyle/>
          <a:p>
            <a:fld id="{90C81F5C-2145-4D94-BA07-27C6F161B21C}" type="slidenum">
              <a:rPr lang="ru-RU" smtClean="0"/>
              <a:t>12</a:t>
            </a:fld>
            <a:endParaRPr lang="ru-RU"/>
          </a:p>
        </p:txBody>
      </p:sp>
    </p:spTree>
    <p:extLst>
      <p:ext uri="{BB962C8B-B14F-4D97-AF65-F5344CB8AC3E}">
        <p14:creationId xmlns:p14="http://schemas.microsoft.com/office/powerpoint/2010/main" val="428951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З</a:t>
            </a:r>
            <a:r>
              <a:rPr lang="ru-RU" sz="1200" b="1" baseline="0" dirty="0" smtClean="0">
                <a:latin typeface="Times New Roman" panose="02020603050405020304" pitchFamily="18" charset="0"/>
                <a:cs typeface="Times New Roman" panose="02020603050405020304" pitchFamily="18" charset="0"/>
              </a:rPr>
              <a:t>десь представлены отражательные и структурные свойства зеркал, полученных данным методом. Для удобства сравнения коэффициенты отражения </a:t>
            </a:r>
            <a:r>
              <a:rPr lang="ru-RU" sz="1200" b="1" baseline="0" dirty="0" err="1" smtClean="0">
                <a:latin typeface="Times New Roman" panose="02020603050405020304" pitchFamily="18" charset="0"/>
                <a:cs typeface="Times New Roman" panose="02020603050405020304" pitchFamily="18" charset="0"/>
              </a:rPr>
              <a:t>фиттинговались</a:t>
            </a:r>
            <a:r>
              <a:rPr lang="ru-RU" sz="1200" b="1" baseline="0" dirty="0" smtClean="0">
                <a:latin typeface="Times New Roman" panose="02020603050405020304" pitchFamily="18" charset="0"/>
                <a:cs typeface="Times New Roman" panose="02020603050405020304" pitchFamily="18" charset="0"/>
              </a:rPr>
              <a:t> в пересчете на один фиксированный период 15 ангстрем.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anose="02020603050405020304" pitchFamily="18" charset="0"/>
                <a:cs typeface="Times New Roman" panose="02020603050405020304" pitchFamily="18" charset="0"/>
              </a:rPr>
              <a:t>Повышение давления рабочего газа в камере приводит лишь к незначительному понижению энергии осаждаемых частиц, что, в свою очередь, не позволяет существенно уменьшить межслоевые шероховатости.</a:t>
            </a:r>
          </a:p>
        </p:txBody>
      </p:sp>
      <p:sp>
        <p:nvSpPr>
          <p:cNvPr id="4" name="Номер слайда 3"/>
          <p:cNvSpPr>
            <a:spLocks noGrp="1"/>
          </p:cNvSpPr>
          <p:nvPr>
            <p:ph type="sldNum" sz="quarter" idx="10"/>
          </p:nvPr>
        </p:nvSpPr>
        <p:spPr/>
        <p:txBody>
          <a:bodyPr/>
          <a:lstStyle/>
          <a:p>
            <a:fld id="{90C81F5C-2145-4D94-BA07-27C6F161B21C}" type="slidenum">
              <a:rPr lang="ru-RU" smtClean="0"/>
              <a:t>13</a:t>
            </a:fld>
            <a:endParaRPr lang="ru-RU"/>
          </a:p>
        </p:txBody>
      </p:sp>
    </p:spTree>
    <p:extLst>
      <p:ext uri="{BB962C8B-B14F-4D97-AF65-F5344CB8AC3E}">
        <p14:creationId xmlns:p14="http://schemas.microsoft.com/office/powerpoint/2010/main" val="29629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Итак, напылили</a:t>
            </a:r>
            <a:r>
              <a:rPr lang="ru-RU" sz="1200" b="1" kern="1200" baseline="0" dirty="0" smtClean="0">
                <a:solidFill>
                  <a:schemeClr val="tx1"/>
                </a:solidFill>
                <a:effectLst/>
                <a:latin typeface="+mn-lt"/>
                <a:ea typeface="+mn-ea"/>
                <a:cs typeface="+mn-cs"/>
              </a:rPr>
              <a:t> МРЗ на плоскую подложку, теперь его нужно перенести на заготовку. </a:t>
            </a:r>
            <a:r>
              <a:rPr lang="ru-RU" sz="1200" b="1" kern="1200" dirty="0" smtClean="0">
                <a:solidFill>
                  <a:schemeClr val="tx1"/>
                </a:solidFill>
                <a:effectLst/>
                <a:latin typeface="+mn-lt"/>
                <a:ea typeface="+mn-ea"/>
                <a:cs typeface="+mn-cs"/>
              </a:rPr>
              <a:t>С этой целью из круглой пластины </a:t>
            </a:r>
            <a:r>
              <a:rPr lang="en-US" sz="1200" b="1" kern="1200" dirty="0" smtClean="0">
                <a:solidFill>
                  <a:schemeClr val="tx1"/>
                </a:solidFill>
                <a:effectLst/>
                <a:latin typeface="+mn-lt"/>
                <a:ea typeface="+mn-ea"/>
                <a:cs typeface="+mn-cs"/>
              </a:rPr>
              <a:t>Si</a:t>
            </a:r>
            <a:r>
              <a:rPr lang="ru-RU" sz="1200" b="1" kern="1200" dirty="0" smtClean="0">
                <a:solidFill>
                  <a:schemeClr val="tx1"/>
                </a:solidFill>
                <a:effectLst/>
                <a:latin typeface="+mn-lt"/>
                <a:ea typeface="+mn-ea"/>
                <a:cs typeface="+mn-cs"/>
              </a:rPr>
              <a:t> с </a:t>
            </a:r>
            <a:r>
              <a:rPr lang="ru-RU" sz="1200" b="1" kern="1200" dirty="0" err="1" smtClean="0">
                <a:solidFill>
                  <a:schemeClr val="tx1"/>
                </a:solidFill>
                <a:effectLst/>
                <a:latin typeface="+mn-lt"/>
                <a:ea typeface="+mn-ea"/>
                <a:cs typeface="+mn-cs"/>
              </a:rPr>
              <a:t>напыленным</a:t>
            </a:r>
            <a:r>
              <a:rPr lang="ru-RU" sz="1200" b="1" kern="1200" dirty="0" smtClean="0">
                <a:solidFill>
                  <a:schemeClr val="tx1"/>
                </a:solidFill>
                <a:effectLst/>
                <a:latin typeface="+mn-lt"/>
                <a:ea typeface="+mn-ea"/>
                <a:cs typeface="+mn-cs"/>
              </a:rPr>
              <a:t> МРЗ вырезалась заготовка с геометрическими размерами 44 на 19 мм (чтобы можно было взять</a:t>
            </a:r>
            <a:r>
              <a:rPr lang="ru-RU" sz="1200" b="1" kern="1200" baseline="0" dirty="0" smtClean="0">
                <a:solidFill>
                  <a:schemeClr val="tx1"/>
                </a:solidFill>
                <a:effectLst/>
                <a:latin typeface="+mn-lt"/>
                <a:ea typeface="+mn-ea"/>
                <a:cs typeface="+mn-cs"/>
              </a:rPr>
              <a:t> МРЗ и прижать к пуансону, это технологические края</a:t>
            </a:r>
            <a:r>
              <a:rPr lang="ru-RU" sz="1200" b="1" kern="1200" dirty="0" smtClean="0">
                <a:solidFill>
                  <a:schemeClr val="tx1"/>
                </a:solidFill>
                <a:effectLst/>
                <a:latin typeface="+mn-lt"/>
                <a:ea typeface="+mn-ea"/>
                <a:cs typeface="+mn-cs"/>
              </a:rPr>
              <a:t>). Толщина пластины 0.3 мм. Затем на металлическую поверхность с радиусом кривизны 200.5 мм наносится клеевой слой толщиной 0.1-0.2 мм. При помощи цилиндрического выпуклого пуансона кремниевая заготовка прижимается к клеевому слою. После затвердевания клея обрезаются края пластины, выступающие за габариты металлического основания.</a:t>
            </a:r>
          </a:p>
          <a:p>
            <a:r>
              <a:rPr lang="ru-RU" b="1" dirty="0" smtClean="0"/>
              <a:t>Плюс</a:t>
            </a:r>
            <a:r>
              <a:rPr lang="ru-RU" b="1" baseline="0" dirty="0" smtClean="0"/>
              <a:t> этого метода</a:t>
            </a:r>
            <a:r>
              <a:rPr lang="ru-RU" b="1" dirty="0" smtClean="0"/>
              <a:t> заключаетс</a:t>
            </a:r>
            <a:r>
              <a:rPr lang="ru-RU" b="1" baseline="0" dirty="0" smtClean="0"/>
              <a:t>я в том, что</a:t>
            </a:r>
            <a:r>
              <a:rPr lang="ru-RU" b="1" dirty="0" smtClean="0"/>
              <a:t> на цилиндрической поверхности получается МРЗ с отражательными характеристиками, полностью совпадающими с характеристиками, полученными на плоских подложках. Минус,</a:t>
            </a:r>
            <a:r>
              <a:rPr lang="ru-RU" b="1" baseline="0" dirty="0" smtClean="0"/>
              <a:t> очевидно,</a:t>
            </a:r>
            <a:r>
              <a:rPr lang="ru-RU" b="1" dirty="0" smtClean="0"/>
              <a:t> в сложности достижения цилиндрической формы по всей площади заготовки.</a:t>
            </a:r>
          </a:p>
          <a:p>
            <a:endParaRPr lang="ru-RU" b="1" dirty="0" smtClean="0"/>
          </a:p>
          <a:p>
            <a:r>
              <a:rPr lang="ru-RU" b="0" dirty="0" smtClean="0"/>
              <a:t>МРЗ</a:t>
            </a:r>
            <a:r>
              <a:rPr lang="ru-RU" b="0" baseline="0" dirty="0" smtClean="0"/>
              <a:t> изначально прижимается к пуансону. Сверху на пуансон смотрят. Он должен прилегать до оптического контакта, то есть МРЗ полностью должно повторить форму пуансона. Если МРЗ не плотно прижалось, есть зазоры, то появляются кольца Ньютона, интерференция. Потом наносят клей на заготовку, прижимают МРЗ на пуансоне к заготовке. Клей застывает. Потом пуансон отрывается! МРЗ должно выдержать этот отрыв.</a:t>
            </a:r>
            <a:endParaRPr lang="ru-RU" b="0" dirty="0"/>
          </a:p>
        </p:txBody>
      </p:sp>
      <p:sp>
        <p:nvSpPr>
          <p:cNvPr id="4" name="Номер слайда 3"/>
          <p:cNvSpPr>
            <a:spLocks noGrp="1"/>
          </p:cNvSpPr>
          <p:nvPr>
            <p:ph type="sldNum" sz="quarter" idx="10"/>
          </p:nvPr>
        </p:nvSpPr>
        <p:spPr/>
        <p:txBody>
          <a:bodyPr/>
          <a:lstStyle/>
          <a:p>
            <a:fld id="{90C81F5C-2145-4D94-BA07-27C6F161B21C}" type="slidenum">
              <a:rPr lang="ru-RU" smtClean="0"/>
              <a:t>14</a:t>
            </a:fld>
            <a:endParaRPr lang="ru-RU"/>
          </a:p>
        </p:txBody>
      </p:sp>
    </p:spTree>
    <p:extLst>
      <p:ext uri="{BB962C8B-B14F-4D97-AF65-F5344CB8AC3E}">
        <p14:creationId xmlns:p14="http://schemas.microsoft.com/office/powerpoint/2010/main" val="287737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Второй способ переноса</a:t>
            </a:r>
            <a:r>
              <a:rPr lang="ru-RU" b="1" baseline="0" dirty="0" smtClean="0"/>
              <a:t> аналогичен предыдущему, только МРЗ изначально наносились на поверхность кристаллической слюды толщиной 0.03 мм.</a:t>
            </a:r>
          </a:p>
          <a:p>
            <a:r>
              <a:rPr lang="ru-RU" b="1" baseline="0" dirty="0" smtClean="0"/>
              <a:t>Она достаточна гибкая и легко принимает форму цилиндрической поверхности, позволяя добиться лучшей точности формы, чем в случае </a:t>
            </a:r>
            <a:r>
              <a:rPr lang="en-US" b="1" baseline="0" dirty="0" smtClean="0"/>
              <a:t>Si</a:t>
            </a:r>
            <a:r>
              <a:rPr lang="ru-RU" b="1" baseline="0" dirty="0" smtClean="0"/>
              <a:t> подложки.</a:t>
            </a:r>
          </a:p>
          <a:p>
            <a:r>
              <a:rPr lang="ru-RU" b="1" baseline="0" dirty="0" smtClean="0"/>
              <a:t>Без проблем не обошлось. Из-за плохой адгезии МРЗ к слюде наблюдалось отслаивание покрытия.</a:t>
            </a:r>
          </a:p>
          <a:p>
            <a:r>
              <a:rPr lang="ru-RU" b="1" baseline="0" dirty="0" smtClean="0"/>
              <a:t>Перед напылением пробовали химическую очистку слюды и обработку пучком ионов, ситуация сильно не улучшилась. Пленка МРЗ стала лучше держаться на слюде. Тем не менее при создании контакта поверхности зеркала с пуансоном также происходило частичное отслаивание.</a:t>
            </a:r>
          </a:p>
          <a:p>
            <a:r>
              <a:rPr lang="ru-RU" b="1" baseline="0" dirty="0" smtClean="0"/>
              <a:t>Этот путь признан неэффективным.</a:t>
            </a:r>
          </a:p>
        </p:txBody>
      </p:sp>
      <p:sp>
        <p:nvSpPr>
          <p:cNvPr id="4" name="Номер слайда 3"/>
          <p:cNvSpPr>
            <a:spLocks noGrp="1"/>
          </p:cNvSpPr>
          <p:nvPr>
            <p:ph type="sldNum" sz="quarter" idx="10"/>
          </p:nvPr>
        </p:nvSpPr>
        <p:spPr/>
        <p:txBody>
          <a:bodyPr/>
          <a:lstStyle/>
          <a:p>
            <a:fld id="{90C81F5C-2145-4D94-BA07-27C6F161B21C}" type="slidenum">
              <a:rPr lang="ru-RU" smtClean="0"/>
              <a:t>15</a:t>
            </a:fld>
            <a:endParaRPr lang="ru-RU"/>
          </a:p>
        </p:txBody>
      </p:sp>
    </p:spTree>
    <p:extLst>
      <p:ext uri="{BB962C8B-B14F-4D97-AF65-F5344CB8AC3E}">
        <p14:creationId xmlns:p14="http://schemas.microsoft.com/office/powerpoint/2010/main" val="2760621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Последний метод</a:t>
            </a:r>
            <a:r>
              <a:rPr lang="ru-RU" b="1" baseline="0" dirty="0" smtClean="0"/>
              <a:t> заключался в предварительном напылении на подложку жертвенного слоя </a:t>
            </a:r>
            <a:r>
              <a:rPr lang="en-US" b="1" baseline="0" dirty="0" smtClean="0"/>
              <a:t>Cr/Y</a:t>
            </a:r>
            <a:r>
              <a:rPr lang="ru-RU" b="1" baseline="0" dirty="0" smtClean="0"/>
              <a:t>. Селективным </a:t>
            </a:r>
            <a:r>
              <a:rPr lang="ru-RU" b="1" baseline="0" dirty="0" err="1" smtClean="0"/>
              <a:t>травителем</a:t>
            </a:r>
            <a:r>
              <a:rPr lang="ru-RU" b="1" baseline="0" dirty="0" smtClean="0"/>
              <a:t> для него служил раствор соляной кислоты. Подложка с </a:t>
            </a:r>
            <a:r>
              <a:rPr lang="ru-RU" b="1" baseline="0" dirty="0" err="1" smtClean="0"/>
              <a:t>напыленными</a:t>
            </a:r>
            <a:r>
              <a:rPr lang="ru-RU" b="1" baseline="0" dirty="0" smtClean="0"/>
              <a:t> слоями помещалась в </a:t>
            </a:r>
            <a:r>
              <a:rPr lang="ru-RU" b="1" baseline="0" dirty="0" err="1" smtClean="0"/>
              <a:t>травитель</a:t>
            </a:r>
            <a:r>
              <a:rPr lang="ru-RU" b="1" baseline="0" dirty="0" smtClean="0"/>
              <a:t>. Жертвенный слой растворялся, пленка МРЗ вылавливалась на цилиндрический выпуклый пуансон, с которого переносился на клеевой слой, нанесенный на поверхность металлической заготовки.</a:t>
            </a:r>
          </a:p>
          <a:p>
            <a:r>
              <a:rPr lang="ru-RU" b="1" dirty="0" smtClean="0"/>
              <a:t>Плюс</a:t>
            </a:r>
            <a:r>
              <a:rPr lang="ru-RU" b="1" baseline="0" dirty="0" smtClean="0"/>
              <a:t> такого подхода заключается в </a:t>
            </a:r>
            <a:r>
              <a:rPr lang="ru-RU" b="1" dirty="0" smtClean="0"/>
              <a:t>практически идеальном воспроизведении пленкой МРЗ цилиндрической формы. Однако эта методика сложна и трудоемка в реализации. Еще один недостаток метода – возникновение складок на отражающей поверхности. Все</a:t>
            </a:r>
            <a:r>
              <a:rPr lang="ru-RU" b="1" baseline="0" dirty="0" smtClean="0"/>
              <a:t> это ведет к ухудшению характеристик всей структуры.</a:t>
            </a:r>
            <a:endParaRPr lang="ru-RU" b="1" dirty="0" smtClean="0"/>
          </a:p>
        </p:txBody>
      </p:sp>
      <p:sp>
        <p:nvSpPr>
          <p:cNvPr id="4" name="Номер слайда 3"/>
          <p:cNvSpPr>
            <a:spLocks noGrp="1"/>
          </p:cNvSpPr>
          <p:nvPr>
            <p:ph type="sldNum" sz="quarter" idx="10"/>
          </p:nvPr>
        </p:nvSpPr>
        <p:spPr/>
        <p:txBody>
          <a:bodyPr/>
          <a:lstStyle/>
          <a:p>
            <a:fld id="{90C81F5C-2145-4D94-BA07-27C6F161B21C}" type="slidenum">
              <a:rPr lang="ru-RU" smtClean="0"/>
              <a:t>16</a:t>
            </a:fld>
            <a:endParaRPr lang="ru-RU"/>
          </a:p>
        </p:txBody>
      </p:sp>
    </p:spTree>
    <p:extLst>
      <p:ext uri="{BB962C8B-B14F-4D97-AF65-F5344CB8AC3E}">
        <p14:creationId xmlns:p14="http://schemas.microsoft.com/office/powerpoint/2010/main" val="2905979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Как уже ясно, предыдущие 2 метода переноса</a:t>
            </a:r>
            <a:r>
              <a:rPr lang="ru-RU" b="1" baseline="0" dirty="0" smtClean="0"/>
              <a:t> оказались малоэффективными, поэтому был выбран первый вариант переноса МРЗ, </a:t>
            </a:r>
            <a:r>
              <a:rPr lang="ru-RU" b="1" baseline="0" dirty="0" err="1" smtClean="0"/>
              <a:t>напыленного</a:t>
            </a:r>
            <a:r>
              <a:rPr lang="ru-RU" b="1" baseline="0" dirty="0" smtClean="0"/>
              <a:t> на </a:t>
            </a:r>
            <a:r>
              <a:rPr lang="en-US" b="1" baseline="0" dirty="0" smtClean="0"/>
              <a:t>Si</a:t>
            </a:r>
            <a:r>
              <a:rPr lang="ru-RU" b="1" baseline="0" dirty="0" smtClean="0"/>
              <a:t> подложку. Я уже говорил, что изначально МРЗ было по размерам слегка больше, чем металлическая цилиндрическая заготовка.</a:t>
            </a:r>
          </a:p>
          <a:p>
            <a:r>
              <a:rPr lang="ru-RU" b="1" dirty="0" smtClean="0"/>
              <a:t>На радиусе кривизны цилиндра ставился источник сферической волны (из скола оптоволокна светит), освещаем</a:t>
            </a:r>
            <a:r>
              <a:rPr lang="ru-RU" b="1" baseline="0" dirty="0" smtClean="0"/>
              <a:t> цилиндр, смотрим отражение. Оно попадает на </a:t>
            </a:r>
            <a:r>
              <a:rPr lang="ru-RU" b="1" baseline="0" dirty="0" err="1" smtClean="0"/>
              <a:t>пзс</a:t>
            </a:r>
            <a:r>
              <a:rPr lang="ru-RU" b="1" baseline="0" dirty="0" smtClean="0"/>
              <a:t> матрицу камеры с известными размерами пикселей.</a:t>
            </a:r>
          </a:p>
          <a:p>
            <a:r>
              <a:rPr lang="ru-RU" b="1" dirty="0" smtClean="0"/>
              <a:t>Сферическая волна от цилиндрической поверхности будет формироваться в полоску</a:t>
            </a:r>
            <a:r>
              <a:rPr lang="ru-RU" b="1" baseline="0" dirty="0" smtClean="0"/>
              <a:t>. Определяем ее ширину.</a:t>
            </a:r>
          </a:p>
          <a:p>
            <a:r>
              <a:rPr lang="ru-RU" b="1" dirty="0" smtClean="0"/>
              <a:t>После обрезания</a:t>
            </a:r>
            <a:r>
              <a:rPr lang="ru-RU" b="1" baseline="0" dirty="0" smtClean="0"/>
              <a:t> краев </a:t>
            </a:r>
            <a:r>
              <a:rPr lang="en-US" b="1" baseline="0" dirty="0" smtClean="0"/>
              <a:t>Si </a:t>
            </a:r>
            <a:r>
              <a:rPr lang="ru-RU" b="1" baseline="0" dirty="0" smtClean="0"/>
              <a:t>пластины, видимо из-за этого механического воздействия, фокусировка ухудшалась.</a:t>
            </a:r>
          </a:p>
          <a:p>
            <a:endParaRPr lang="ru-RU" b="1" baseline="0" dirty="0" smtClean="0"/>
          </a:p>
          <a:p>
            <a:r>
              <a:rPr lang="ru-RU" b="0" dirty="0" smtClean="0"/>
              <a:t>Такое цилиндрическое</a:t>
            </a:r>
            <a:r>
              <a:rPr lang="ru-RU" b="0" baseline="0" dirty="0" smtClean="0"/>
              <a:t> МРЗ фокусирует в полосу, не в точку. Только по одной координате.</a:t>
            </a:r>
            <a:endParaRPr lang="ru-RU" b="0" dirty="0" smtClean="0"/>
          </a:p>
        </p:txBody>
      </p:sp>
      <p:sp>
        <p:nvSpPr>
          <p:cNvPr id="4" name="Номер слайда 3"/>
          <p:cNvSpPr>
            <a:spLocks noGrp="1"/>
          </p:cNvSpPr>
          <p:nvPr>
            <p:ph type="sldNum" sz="quarter" idx="10"/>
          </p:nvPr>
        </p:nvSpPr>
        <p:spPr/>
        <p:txBody>
          <a:bodyPr/>
          <a:lstStyle/>
          <a:p>
            <a:fld id="{90C81F5C-2145-4D94-BA07-27C6F161B21C}" type="slidenum">
              <a:rPr lang="ru-RU" smtClean="0"/>
              <a:t>17</a:t>
            </a:fld>
            <a:endParaRPr lang="ru-RU"/>
          </a:p>
        </p:txBody>
      </p:sp>
    </p:spTree>
    <p:extLst>
      <p:ext uri="{BB962C8B-B14F-4D97-AF65-F5344CB8AC3E}">
        <p14:creationId xmlns:p14="http://schemas.microsoft.com/office/powerpoint/2010/main" val="335436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Здесь</a:t>
            </a:r>
            <a:r>
              <a:rPr lang="ru-RU" b="1" baseline="0" dirty="0" smtClean="0"/>
              <a:t> представлен п</a:t>
            </a:r>
            <a:r>
              <a:rPr lang="ru-RU" b="1" dirty="0" smtClean="0"/>
              <a:t>лан доклада. Вначале обрисую суть метода </a:t>
            </a:r>
            <a:r>
              <a:rPr lang="ru-RU" b="1" dirty="0" err="1" smtClean="0"/>
              <a:t>рентгенофлуоресцентной</a:t>
            </a:r>
            <a:r>
              <a:rPr lang="ru-RU" b="1" dirty="0" smtClean="0"/>
              <a:t> спектрометрии, метода изогнутого кристалла. Расскажу</a:t>
            </a:r>
            <a:r>
              <a:rPr lang="ru-RU" b="1" baseline="0" dirty="0" smtClean="0"/>
              <a:t> о мотивации работы и </a:t>
            </a:r>
            <a:r>
              <a:rPr lang="ru-RU" b="1" dirty="0" smtClean="0"/>
              <a:t>цели. Дальше расскажу о методике проделанной</a:t>
            </a:r>
            <a:r>
              <a:rPr lang="ru-RU" b="1" baseline="0" dirty="0" smtClean="0"/>
              <a:t> работы и некоторых результатах.</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2</a:t>
            </a:fld>
            <a:endParaRPr lang="ru-RU"/>
          </a:p>
        </p:txBody>
      </p:sp>
    </p:spTree>
    <p:extLst>
      <p:ext uri="{BB962C8B-B14F-4D97-AF65-F5344CB8AC3E}">
        <p14:creationId xmlns:p14="http://schemas.microsoft.com/office/powerpoint/2010/main" val="251521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В</a:t>
            </a:r>
            <a:r>
              <a:rPr lang="ru-RU" b="1" baseline="0" dirty="0" smtClean="0"/>
              <a:t> основе метода </a:t>
            </a:r>
            <a:r>
              <a:rPr lang="en-US" b="1" baseline="0" dirty="0" smtClean="0"/>
              <a:t>XRF</a:t>
            </a:r>
            <a:r>
              <a:rPr lang="ru-RU" b="1" baseline="0" dirty="0" smtClean="0"/>
              <a:t> лежит</a:t>
            </a:r>
            <a:r>
              <a:rPr lang="ru-RU" b="1" dirty="0" smtClean="0"/>
              <a:t> воздействие на исследуемый образец рентгеновских квантов и регистрации рентгеновской флуоресценции. Излучение, генерируемое источником </a:t>
            </a:r>
            <a:r>
              <a:rPr lang="en-US" b="1" dirty="0" smtClean="0"/>
              <a:t>S</a:t>
            </a:r>
            <a:r>
              <a:rPr lang="ru-RU" b="1" dirty="0" smtClean="0"/>
              <a:t>, попадает на образец </a:t>
            </a:r>
            <a:r>
              <a:rPr lang="en-US" b="1" dirty="0" smtClean="0"/>
              <a:t>O</a:t>
            </a:r>
            <a:r>
              <a:rPr lang="ru-RU" b="1" dirty="0" smtClean="0"/>
              <a:t>, отклик регистрируется детектором </a:t>
            </a:r>
            <a:r>
              <a:rPr lang="en-US" b="1" dirty="0" smtClean="0"/>
              <a:t>D</a:t>
            </a:r>
            <a:r>
              <a:rPr lang="ru-RU" b="1" dirty="0" smtClean="0"/>
              <a:t>. Полученная информация представляется в виде зависимости интенсивности регистрируемого излучения </a:t>
            </a:r>
            <a:r>
              <a:rPr lang="en-US" b="1" dirty="0" smtClean="0"/>
              <a:t>I</a:t>
            </a:r>
            <a:r>
              <a:rPr lang="ru-RU" b="1" dirty="0" smtClean="0"/>
              <a:t> от его длины волны</a:t>
            </a:r>
            <a:r>
              <a:rPr lang="en-US" b="1" baseline="0" dirty="0" smtClean="0"/>
              <a:t> </a:t>
            </a:r>
            <a:r>
              <a:rPr lang="el-GR" b="1" baseline="0" dirty="0" smtClean="0"/>
              <a:t>λ</a:t>
            </a:r>
            <a:r>
              <a:rPr lang="en-US" b="1" baseline="0" dirty="0" smtClean="0"/>
              <a:t> </a:t>
            </a:r>
            <a:r>
              <a:rPr lang="ru-RU" b="1" dirty="0" smtClean="0"/>
              <a:t>или энергии E. Спектр практического применения метода очень широкий – от науки</a:t>
            </a:r>
            <a:r>
              <a:rPr lang="ru-RU" b="1" baseline="0" dirty="0" smtClean="0"/>
              <a:t> и медицины до промышленности.</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3</a:t>
            </a:fld>
            <a:endParaRPr lang="ru-RU"/>
          </a:p>
        </p:txBody>
      </p:sp>
    </p:spTree>
    <p:extLst>
      <p:ext uri="{BB962C8B-B14F-4D97-AF65-F5344CB8AC3E}">
        <p14:creationId xmlns:p14="http://schemas.microsoft.com/office/powerpoint/2010/main" val="272508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Механизм возникновения рентгеновской флуоресценции заключается в следующем: первичное излучение переводит атом в возбужденное состояние путем поглощения кванта энергии</a:t>
            </a:r>
            <a:r>
              <a:rPr lang="ru-RU" b="1" baseline="0" dirty="0" smtClean="0"/>
              <a:t> и передачи ее </a:t>
            </a:r>
            <a:r>
              <a:rPr lang="ru-RU" b="1" dirty="0" smtClean="0"/>
              <a:t>фотоэлектрону. Образуется вакансия на внутреннем уровне. Электрон с верхней</a:t>
            </a:r>
            <a:r>
              <a:rPr lang="ru-RU" b="1" baseline="0" dirty="0" smtClean="0"/>
              <a:t> оболочки заполняет вакансию, </a:t>
            </a:r>
            <a:r>
              <a:rPr lang="ru-RU" b="1" dirty="0" smtClean="0"/>
              <a:t>испускает фотон рентгеновского излучения. Для каждого химического элемента наблюдаются</a:t>
            </a:r>
            <a:r>
              <a:rPr lang="ru-RU" b="1" baseline="0" dirty="0" smtClean="0"/>
              <a:t> свои</a:t>
            </a:r>
            <a:r>
              <a:rPr lang="ru-RU" b="1" dirty="0" smtClean="0"/>
              <a:t> характерные энергии рентгеновской флуоресценции, что позволяет определять элементный состав пробы. По интенсивности линий при определенных условиях проводят количественный анализ.</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4</a:t>
            </a:fld>
            <a:endParaRPr lang="ru-RU"/>
          </a:p>
        </p:txBody>
      </p:sp>
    </p:spTree>
    <p:extLst>
      <p:ext uri="{BB962C8B-B14F-4D97-AF65-F5344CB8AC3E}">
        <p14:creationId xmlns:p14="http://schemas.microsoft.com/office/powerpoint/2010/main" val="372544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0000"/>
                </a:solidFill>
                <a:latin typeface="Times New Roman" panose="02020603050405020304" pitchFamily="18" charset="0"/>
              </a:rPr>
              <a:t>Главной особенностью метода </a:t>
            </a:r>
            <a:r>
              <a:rPr lang="en-US" b="1" dirty="0" smtClean="0">
                <a:solidFill>
                  <a:srgbClr val="000000"/>
                </a:solidFill>
                <a:latin typeface="Times New Roman" panose="02020603050405020304" pitchFamily="18" charset="0"/>
              </a:rPr>
              <a:t>XRF</a:t>
            </a:r>
            <a:r>
              <a:rPr lang="ru-RU" b="1" dirty="0" smtClean="0">
                <a:solidFill>
                  <a:srgbClr val="000000"/>
                </a:solidFill>
                <a:latin typeface="Times New Roman" panose="02020603050405020304" pitchFamily="18" charset="0"/>
              </a:rPr>
              <a:t> является использование рентгенооптических схем с</a:t>
            </a:r>
            <a:r>
              <a:rPr lang="ru-RU" b="1" baseline="0" dirty="0" smtClean="0">
                <a:solidFill>
                  <a:srgbClr val="000000"/>
                </a:solidFill>
                <a:latin typeface="Times New Roman" panose="02020603050405020304" pitchFamily="18" charset="0"/>
              </a:rPr>
              <a:t> изогнутыми кристаллами</a:t>
            </a:r>
            <a:r>
              <a:rPr lang="ru-RU" b="1" dirty="0" smtClean="0">
                <a:solidFill>
                  <a:srgbClr val="000000"/>
                </a:solidFill>
                <a:latin typeface="Times New Roman" panose="02020603050405020304" pitchFamily="18" charset="0"/>
              </a:rPr>
              <a:t>. Как видно из рисунка, схема с плоским кристаллом не обеспечивает сбора всех лучей, испускаемых образцом, и поэтому эта геометрия не может обеспечить высокой светосилы (целесообразна только для параллельных пучков</a:t>
            </a:r>
            <a:r>
              <a:rPr lang="en-US" b="1" dirty="0" smtClean="0">
                <a:solidFill>
                  <a:srgbClr val="000000"/>
                </a:solidFill>
                <a:latin typeface="Times New Roman" panose="02020603050405020304" pitchFamily="18" charset="0"/>
              </a:rPr>
              <a:t>;</a:t>
            </a:r>
            <a:r>
              <a:rPr lang="ru-RU" b="1" dirty="0" smtClean="0">
                <a:solidFill>
                  <a:srgbClr val="000000"/>
                </a:solidFill>
                <a:latin typeface="Times New Roman" panose="02020603050405020304" pitchFamily="18" charset="0"/>
              </a:rPr>
              <a:t> в случае расходящихся пучков используют цилиндрически</a:t>
            </a:r>
            <a:r>
              <a:rPr lang="ru-RU" b="1" baseline="0" dirty="0" smtClean="0">
                <a:solidFill>
                  <a:srgbClr val="000000"/>
                </a:solidFill>
                <a:latin typeface="Times New Roman" panose="02020603050405020304" pitchFamily="18" charset="0"/>
              </a:rPr>
              <a:t> и сферически изогнутые кристаллы</a:t>
            </a:r>
            <a:r>
              <a:rPr lang="en-US" b="1" baseline="0" dirty="0" smtClean="0">
                <a:solidFill>
                  <a:srgbClr val="000000"/>
                </a:solidFill>
                <a:latin typeface="Times New Roman" panose="02020603050405020304" pitchFamily="18" charset="0"/>
              </a:rPr>
              <a:t>; </a:t>
            </a:r>
            <a:r>
              <a:rPr lang="ru-RU" b="1" baseline="0" dirty="0" smtClean="0">
                <a:solidFill>
                  <a:srgbClr val="000000"/>
                </a:solidFill>
                <a:latin typeface="Times New Roman" panose="02020603050405020304" pitchFamily="18" charset="0"/>
              </a:rPr>
              <a:t>коллимация приводит к потерям интенсивности</a:t>
            </a:r>
            <a:r>
              <a:rPr lang="ru-RU" b="1" dirty="0" smtClean="0">
                <a:solidFill>
                  <a:srgbClr val="000000"/>
                </a:solidFill>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solidFill>
                <a:srgbClr val="000000"/>
              </a:solidFill>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000000"/>
                </a:solidFill>
                <a:latin typeface="Times New Roman" panose="02020603050405020304" pitchFamily="18" charset="0"/>
              </a:rPr>
              <a:t>Это затруднение преодолевается использованием фокусирующих схем. Для этого образец-источник ХРИ,</a:t>
            </a:r>
            <a:r>
              <a:rPr lang="ru-RU" b="1" baseline="0" dirty="0" smtClean="0">
                <a:solidFill>
                  <a:srgbClr val="000000"/>
                </a:solidFill>
                <a:latin typeface="Times New Roman" panose="02020603050405020304" pitchFamily="18" charset="0"/>
              </a:rPr>
              <a:t> кристалл-анализатор и детектор располагают на круге фокусировки </a:t>
            </a:r>
            <a:r>
              <a:rPr lang="ru-RU" b="1" baseline="0" dirty="0" err="1" smtClean="0">
                <a:solidFill>
                  <a:srgbClr val="000000"/>
                </a:solidFill>
                <a:latin typeface="Times New Roman" panose="02020603050405020304" pitchFamily="18" charset="0"/>
              </a:rPr>
              <a:t>Роуланда</a:t>
            </a:r>
            <a:r>
              <a:rPr lang="ru-RU" b="1" baseline="0" dirty="0" smtClean="0">
                <a:solidFill>
                  <a:srgbClr val="000000"/>
                </a:solidFill>
                <a:latin typeface="Times New Roman" panose="02020603050405020304" pitchFamily="18" charset="0"/>
              </a:rPr>
              <a:t>. Кристалл-анализатор, при этом, изгибают по цилиндрической поверхности так, чтобы радиус кривизны отражающих плоскостей был = диаметру окружности фокусировки. Это обеспечивает для всех лучей, исходящих из точки на образце, одинаковый угол падения (и равенство углов дифракции для различных участков кристалла) на кристалл-монохроматор и фокусировку в точку на круге фокусировки, где расположен детектор.</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baseline="0" dirty="0" smtClean="0">
              <a:solidFill>
                <a:srgbClr val="000000"/>
              </a:solidFill>
              <a:latin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b="1" baseline="0" dirty="0" smtClean="0">
                <a:solidFill>
                  <a:srgbClr val="000000"/>
                </a:solidFill>
                <a:latin typeface="Times New Roman" panose="02020603050405020304" pitchFamily="18" charset="0"/>
              </a:rPr>
              <a:t>В методе </a:t>
            </a:r>
            <a:r>
              <a:rPr lang="ru-RU" b="1" baseline="0" dirty="0" err="1" smtClean="0">
                <a:solidFill>
                  <a:srgbClr val="000000"/>
                </a:solidFill>
                <a:latin typeface="Times New Roman" panose="02020603050405020304" pitchFamily="18" charset="0"/>
              </a:rPr>
              <a:t>Иоганссона</a:t>
            </a:r>
            <a:r>
              <a:rPr lang="ru-RU" b="1" baseline="0" dirty="0" smtClean="0">
                <a:solidFill>
                  <a:srgbClr val="000000"/>
                </a:solidFill>
                <a:latin typeface="Times New Roman" panose="02020603050405020304" pitchFamily="18" charset="0"/>
              </a:rPr>
              <a:t> поверхность дополнительно </a:t>
            </a:r>
            <a:r>
              <a:rPr lang="ru-RU" b="1" baseline="0" dirty="0" err="1" smtClean="0">
                <a:solidFill>
                  <a:srgbClr val="000000"/>
                </a:solidFill>
                <a:latin typeface="Times New Roman" panose="02020603050405020304" pitchFamily="18" charset="0"/>
              </a:rPr>
              <a:t>сошлифована</a:t>
            </a:r>
            <a:r>
              <a:rPr lang="ru-RU" b="1" baseline="0" dirty="0" smtClean="0">
                <a:solidFill>
                  <a:srgbClr val="000000"/>
                </a:solidFill>
                <a:latin typeface="Times New Roman" panose="02020603050405020304" pitchFamily="18" charset="0"/>
              </a:rPr>
              <a:t> до кривизны окружности </a:t>
            </a:r>
            <a:r>
              <a:rPr lang="ru-RU" b="1" baseline="0" dirty="0" err="1" smtClean="0">
                <a:solidFill>
                  <a:srgbClr val="000000"/>
                </a:solidFill>
                <a:latin typeface="Times New Roman" panose="02020603050405020304" pitchFamily="18" charset="0"/>
              </a:rPr>
              <a:t>Роуланда</a:t>
            </a:r>
            <a:r>
              <a:rPr lang="ru-RU" b="1" baseline="0" dirty="0" smtClean="0">
                <a:solidFill>
                  <a:srgbClr val="000000"/>
                </a:solidFill>
                <a:latin typeface="Times New Roman" panose="02020603050405020304" pitchFamily="18" charset="0"/>
              </a:rPr>
              <a:t>, что обеспечивает лучшую фокусировку.</a:t>
            </a:r>
          </a:p>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(в методе Иоганна выполняется условие равенства углов дифракции для различных участков кристалла</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условие фокусировки выполняется приблизительно)</a:t>
            </a:r>
          </a:p>
          <a:p>
            <a:r>
              <a:rPr lang="ru-RU" sz="1200" b="0" i="0" u="none" strike="noStrike" kern="1200" baseline="0" dirty="0" smtClean="0">
                <a:solidFill>
                  <a:schemeClr val="tx1"/>
                </a:solidFill>
                <a:latin typeface="+mn-lt"/>
                <a:ea typeface="+mn-ea"/>
                <a:cs typeface="+mn-cs"/>
              </a:rPr>
              <a:t>(в методе </a:t>
            </a:r>
            <a:r>
              <a:rPr lang="ru-RU" sz="1200" b="0" i="0" u="none" strike="noStrike" kern="1200" baseline="0" dirty="0" err="1" smtClean="0">
                <a:solidFill>
                  <a:schemeClr val="tx1"/>
                </a:solidFill>
                <a:latin typeface="+mn-lt"/>
                <a:ea typeface="+mn-ea"/>
                <a:cs typeface="+mn-cs"/>
              </a:rPr>
              <a:t>Иоганссона</a:t>
            </a:r>
            <a:r>
              <a:rPr lang="ru-RU" sz="1200" b="0" i="0" u="none" strike="noStrike" kern="1200" baseline="0" dirty="0" smtClean="0">
                <a:solidFill>
                  <a:schemeClr val="tx1"/>
                </a:solidFill>
                <a:latin typeface="+mn-lt"/>
                <a:ea typeface="+mn-ea"/>
                <a:cs typeface="+mn-cs"/>
              </a:rPr>
              <a:t> выполняется условие равенства углов дифракции для различных участков кристалла 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smtClean="0">
                <a:solidFill>
                  <a:schemeClr val="tx1"/>
                </a:solidFill>
                <a:latin typeface="+mn-lt"/>
                <a:ea typeface="+mn-ea"/>
                <a:cs typeface="+mn-cs"/>
              </a:rPr>
              <a:t>условие фокусировки)</a:t>
            </a:r>
          </a:p>
          <a:p>
            <a:r>
              <a:rPr lang="ru-RU" sz="1200" b="0" i="0" u="none" strike="noStrike" kern="1200" baseline="0" dirty="0" smtClean="0">
                <a:solidFill>
                  <a:schemeClr val="tx1"/>
                </a:solidFill>
                <a:latin typeface="+mn-lt"/>
                <a:ea typeface="+mn-ea"/>
                <a:cs typeface="+mn-cs"/>
              </a:rPr>
              <a:t>(условие фокусировки – лучи падают на круг фокусировки</a:t>
            </a:r>
            <a:r>
              <a:rPr lang="en-US"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Роуланда</a:t>
            </a:r>
            <a:r>
              <a:rPr lang="ru-RU" sz="1200" b="0" i="0" u="none" strike="noStrike" kern="1200" baseline="0" dirty="0" smtClean="0">
                <a:solidFill>
                  <a:schemeClr val="tx1"/>
                </a:solidFill>
                <a:latin typeface="+mn-lt"/>
                <a:ea typeface="+mn-ea"/>
                <a:cs typeface="+mn-cs"/>
              </a:rPr>
              <a:t>)</a:t>
            </a:r>
          </a:p>
          <a:p>
            <a:r>
              <a:rPr lang="ru-RU" sz="1200" b="0" i="0" u="none" strike="noStrike" kern="1200" baseline="0" dirty="0" smtClean="0">
                <a:solidFill>
                  <a:schemeClr val="tx1"/>
                </a:solidFill>
                <a:latin typeface="+mn-lt"/>
                <a:ea typeface="+mn-ea"/>
                <a:cs typeface="+mn-cs"/>
              </a:rPr>
              <a:t>(условие равенства углов дифракции для различных участков кристалла – плоскости кристалла изогнуты окружности радиуса 2</a:t>
            </a:r>
            <a:r>
              <a:rPr lang="en-US" sz="1200" b="0" i="0" u="none" strike="noStrike" kern="1200" baseline="0" dirty="0" smtClean="0">
                <a:solidFill>
                  <a:schemeClr val="tx1"/>
                </a:solidFill>
                <a:latin typeface="+mn-lt"/>
                <a:ea typeface="+mn-ea"/>
                <a:cs typeface="+mn-cs"/>
              </a:rPr>
              <a:t>R</a:t>
            </a:r>
            <a:r>
              <a:rPr lang="ru-RU" sz="1200" b="0" i="0" u="none" strike="noStrike" kern="1200" baseline="0" dirty="0" smtClean="0">
                <a:solidFill>
                  <a:schemeClr val="tx1"/>
                </a:solidFill>
                <a:latin typeface="+mn-lt"/>
                <a:ea typeface="+mn-ea"/>
                <a:cs typeface="+mn-cs"/>
              </a:rPr>
              <a:t>, источник и детектор размещают на окружности радиуса </a:t>
            </a:r>
            <a:r>
              <a:rPr lang="en-US" sz="1200" b="0" i="0" u="none" strike="noStrike" kern="1200" baseline="0" dirty="0" smtClean="0">
                <a:solidFill>
                  <a:schemeClr val="tx1"/>
                </a:solidFill>
                <a:latin typeface="+mn-lt"/>
                <a:ea typeface="+mn-ea"/>
                <a:cs typeface="+mn-cs"/>
              </a:rPr>
              <a:t>R</a:t>
            </a:r>
            <a:r>
              <a:rPr lang="ru-RU" sz="1200" b="0" i="0" u="none" strike="noStrike" kern="1200" baseline="0" dirty="0" smtClean="0">
                <a:solidFill>
                  <a:schemeClr val="tx1"/>
                </a:solidFill>
                <a:latin typeface="+mn-lt"/>
                <a:ea typeface="+mn-ea"/>
                <a:cs typeface="+mn-cs"/>
              </a:rPr>
              <a:t>)</a:t>
            </a:r>
            <a:endParaRPr lang="ru-RU" baseline="0" dirty="0" smtClean="0">
              <a:solidFill>
                <a:srgbClr val="000000"/>
              </a:solidFill>
              <a:latin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90C81F5C-2145-4D94-BA07-27C6F161B21C}" type="slidenum">
              <a:rPr lang="ru-RU" smtClean="0"/>
              <a:t>5</a:t>
            </a:fld>
            <a:endParaRPr lang="ru-RU"/>
          </a:p>
        </p:txBody>
      </p:sp>
    </p:spTree>
    <p:extLst>
      <p:ext uri="{BB962C8B-B14F-4D97-AF65-F5344CB8AC3E}">
        <p14:creationId xmlns:p14="http://schemas.microsoft.com/office/powerpoint/2010/main" val="321275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Здесь представлена типичная схема спектрометра. Излучение рентгеновской трубки падает на образец в направлении BS. Регистрация спектра для этих схем осуществляется путем поворота круга фокусировки вокруг точки расположения образца</a:t>
            </a:r>
            <a:r>
              <a:rPr lang="en-US" b="1" dirty="0" smtClean="0"/>
              <a:t> (S)</a:t>
            </a:r>
            <a:r>
              <a:rPr lang="ru-RU" b="1" dirty="0" smtClean="0"/>
              <a:t> и одновременного перемещения детектора по кругу фокусировки.</a:t>
            </a:r>
            <a:r>
              <a:rPr lang="ru-RU" b="1" baseline="0" dirty="0" smtClean="0"/>
              <a:t> В процессе сканирования кристалл перемещается и поворачивается одновременно. Фиксируют </a:t>
            </a:r>
            <a:r>
              <a:rPr lang="ru-RU" b="1" baseline="0" dirty="0" err="1" smtClean="0"/>
              <a:t>дифрагировавшее</a:t>
            </a:r>
            <a:r>
              <a:rPr lang="ru-RU" b="1" baseline="0" dirty="0" smtClean="0"/>
              <a:t> под разными углами излучение, получают спектр в виде </a:t>
            </a:r>
            <a:r>
              <a:rPr lang="en-US" b="1" baseline="0" dirty="0" smtClean="0"/>
              <a:t>I</a:t>
            </a:r>
            <a:r>
              <a:rPr lang="ru-RU" b="1" baseline="0" dirty="0" smtClean="0"/>
              <a:t> (</a:t>
            </a:r>
            <a:r>
              <a:rPr lang="el-GR" b="1" baseline="0" dirty="0" smtClean="0"/>
              <a:t>θ</a:t>
            </a:r>
            <a:r>
              <a:rPr lang="ru-RU" b="1" baseline="0" dirty="0" smtClean="0"/>
              <a:t>), который легко переводится в </a:t>
            </a:r>
            <a:r>
              <a:rPr lang="en-US" b="1" baseline="0" dirty="0" smtClean="0"/>
              <a:t>I</a:t>
            </a:r>
            <a:r>
              <a:rPr lang="ru-RU" b="1" baseline="0" dirty="0" smtClean="0"/>
              <a:t> (</a:t>
            </a:r>
            <a:r>
              <a:rPr lang="el-GR" b="1" baseline="0" dirty="0" smtClean="0"/>
              <a:t>λ</a:t>
            </a:r>
            <a:r>
              <a:rPr lang="ru-RU" b="1" baseline="0" dirty="0" smtClean="0"/>
              <a:t>).</a:t>
            </a:r>
            <a:endParaRPr lang="ru-RU" b="1" dirty="0" smtClean="0"/>
          </a:p>
        </p:txBody>
      </p:sp>
      <p:sp>
        <p:nvSpPr>
          <p:cNvPr id="4" name="Номер слайда 3"/>
          <p:cNvSpPr>
            <a:spLocks noGrp="1"/>
          </p:cNvSpPr>
          <p:nvPr>
            <p:ph type="sldNum" sz="quarter" idx="10"/>
          </p:nvPr>
        </p:nvSpPr>
        <p:spPr/>
        <p:txBody>
          <a:bodyPr/>
          <a:lstStyle/>
          <a:p>
            <a:fld id="{90C81F5C-2145-4D94-BA07-27C6F161B21C}" type="slidenum">
              <a:rPr lang="ru-RU" smtClean="0"/>
              <a:t>6</a:t>
            </a:fld>
            <a:endParaRPr lang="ru-RU"/>
          </a:p>
        </p:txBody>
      </p:sp>
    </p:spTree>
    <p:extLst>
      <p:ext uri="{BB962C8B-B14F-4D97-AF65-F5344CB8AC3E}">
        <p14:creationId xmlns:p14="http://schemas.microsoft.com/office/powerpoint/2010/main" val="41409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В</a:t>
            </a:r>
            <a:r>
              <a:rPr lang="ru-RU" b="1" baseline="0" dirty="0" smtClean="0"/>
              <a:t> основном в таких схемах используют кристаллы. Межплоскостные расстояния у них имеют строго определенные фиксированные значения (при этом еще и ограниченные «сверху»). Это может стать помехой при перекрытии рабочего диапазона длин волн. Рентгеновские зеркала лишены этой проблемы. Технологии позволяют плавно подбирать период многослойного покрытия, тем самым расширять рабочий диапазон детектируемых длин волн. Отсюда возник интерес к созданию схем с изогнутыми МРЗ.</a:t>
            </a:r>
          </a:p>
        </p:txBody>
      </p:sp>
      <p:sp>
        <p:nvSpPr>
          <p:cNvPr id="4" name="Номер слайда 3"/>
          <p:cNvSpPr>
            <a:spLocks noGrp="1"/>
          </p:cNvSpPr>
          <p:nvPr>
            <p:ph type="sldNum" sz="quarter" idx="10"/>
          </p:nvPr>
        </p:nvSpPr>
        <p:spPr/>
        <p:txBody>
          <a:bodyPr/>
          <a:lstStyle/>
          <a:p>
            <a:fld id="{90C81F5C-2145-4D94-BA07-27C6F161B21C}" type="slidenum">
              <a:rPr lang="ru-RU" smtClean="0"/>
              <a:t>7</a:t>
            </a:fld>
            <a:endParaRPr lang="ru-RU"/>
          </a:p>
        </p:txBody>
      </p:sp>
    </p:spTree>
    <p:extLst>
      <p:ext uri="{BB962C8B-B14F-4D97-AF65-F5344CB8AC3E}">
        <p14:creationId xmlns:p14="http://schemas.microsoft.com/office/powerpoint/2010/main" val="154217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Для одной</a:t>
            </a:r>
            <a:r>
              <a:rPr lang="ru-RU" b="1" baseline="0" dirty="0" smtClean="0"/>
              <a:t> из работ нам было предложено изготовить зеркала </a:t>
            </a:r>
            <a:r>
              <a:rPr lang="en-US" b="1" baseline="0" dirty="0" smtClean="0"/>
              <a:t>W/B4C</a:t>
            </a:r>
            <a:r>
              <a:rPr lang="ru-RU" b="1" baseline="0" dirty="0" smtClean="0"/>
              <a:t> на цилиндрической поверхности в качестве замены кристаллам </a:t>
            </a:r>
            <a:r>
              <a:rPr lang="en-US" b="1" baseline="0" dirty="0" err="1" smtClean="0"/>
              <a:t>RbAP</a:t>
            </a:r>
            <a:r>
              <a:rPr lang="ru-RU" b="1" baseline="0" dirty="0" smtClean="0"/>
              <a:t> и </a:t>
            </a:r>
            <a:r>
              <a:rPr lang="en-US" b="1" baseline="0" dirty="0" smtClean="0"/>
              <a:t>KAP</a:t>
            </a:r>
            <a:r>
              <a:rPr lang="ru-RU" b="1" baseline="0" dirty="0" smtClean="0"/>
              <a:t>. Из практики мы хорошо знаем, что короткопериодные МРЗ </a:t>
            </a:r>
            <a:r>
              <a:rPr lang="en-US" b="1" baseline="0" dirty="0" smtClean="0"/>
              <a:t>W/B4C</a:t>
            </a:r>
            <a:r>
              <a:rPr lang="ru-RU" b="1" baseline="0" dirty="0" smtClean="0"/>
              <a:t> </a:t>
            </a:r>
            <a:r>
              <a:rPr lang="ru-RU" b="1" dirty="0" smtClean="0"/>
              <a:t>имеют высокие коэффициенты отражения. Как было показано в [статье] при периоде,</a:t>
            </a:r>
            <a:r>
              <a:rPr lang="ru-RU" b="1" baseline="0" dirty="0" smtClean="0"/>
              <a:t> меньшем 11 ангстрем,</a:t>
            </a:r>
            <a:r>
              <a:rPr lang="ru-RU" b="1" dirty="0" smtClean="0"/>
              <a:t> эта система резко деградировала</a:t>
            </a:r>
            <a:r>
              <a:rPr lang="ru-RU" b="1" baseline="0" dirty="0" smtClean="0"/>
              <a:t>,</a:t>
            </a:r>
            <a:r>
              <a:rPr lang="ru-RU" b="1" dirty="0" smtClean="0"/>
              <a:t> наблюдался резкий рост межслоевой шероховатости при неизменной глубине перемешивания материалов. Тем не менее, при периодах</a:t>
            </a:r>
            <a:r>
              <a:rPr lang="ru-RU" b="1" baseline="0" dirty="0" smtClean="0"/>
              <a:t> больших 11 ангстрем</a:t>
            </a:r>
            <a:r>
              <a:rPr lang="ru-RU" b="1" dirty="0" smtClean="0"/>
              <a:t> можно ожидать стабильности толщины интерфейсов и высоких коэффициентов отражения.</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8</a:t>
            </a:fld>
            <a:endParaRPr lang="ru-RU"/>
          </a:p>
        </p:txBody>
      </p:sp>
    </p:spTree>
    <p:extLst>
      <p:ext uri="{BB962C8B-B14F-4D97-AF65-F5344CB8AC3E}">
        <p14:creationId xmlns:p14="http://schemas.microsoft.com/office/powerpoint/2010/main" val="1745040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Цель этой исследовательской работы состояла в разработке технологии</a:t>
            </a:r>
            <a:r>
              <a:rPr lang="ru-RU" b="1" baseline="0" dirty="0" smtClean="0"/>
              <a:t> переноса зеркал на подготовленную цилиндрическую поверхность и изучении их отражательных характеристик.</a:t>
            </a:r>
            <a:endParaRPr lang="ru-RU" b="1" dirty="0"/>
          </a:p>
        </p:txBody>
      </p:sp>
      <p:sp>
        <p:nvSpPr>
          <p:cNvPr id="4" name="Номер слайда 3"/>
          <p:cNvSpPr>
            <a:spLocks noGrp="1"/>
          </p:cNvSpPr>
          <p:nvPr>
            <p:ph type="sldNum" sz="quarter" idx="10"/>
          </p:nvPr>
        </p:nvSpPr>
        <p:spPr/>
        <p:txBody>
          <a:bodyPr/>
          <a:lstStyle/>
          <a:p>
            <a:fld id="{90C81F5C-2145-4D94-BA07-27C6F161B21C}" type="slidenum">
              <a:rPr lang="ru-RU" smtClean="0"/>
              <a:t>9</a:t>
            </a:fld>
            <a:endParaRPr lang="ru-RU"/>
          </a:p>
        </p:txBody>
      </p:sp>
    </p:spTree>
    <p:extLst>
      <p:ext uri="{BB962C8B-B14F-4D97-AF65-F5344CB8AC3E}">
        <p14:creationId xmlns:p14="http://schemas.microsoft.com/office/powerpoint/2010/main" val="3818378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DB64F5-C2E0-4FD2-9824-D2D754A0F597}" type="datetime1">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143629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20656E-FD3B-45FA-AD89-EDAD01F15611}" type="datetime1">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261432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31DA64-3669-4C94-BFD1-746111DABE15}" type="datetime1">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369268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64EE9A-99B6-4259-9ECD-1E617F8C8C5B}" type="datetime1">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39298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D9B369-A7D7-455D-837E-3DAC6833B5ED}" type="datetime1">
              <a:rPr lang="ru-RU" smtClean="0"/>
              <a:t>19.10.2023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416567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EF30D60-8C39-499B-AF59-028B7E286630}" type="datetime1">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155213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51C2B1-0AFB-42D7-B544-8256827A3567}" type="datetime1">
              <a:rPr lang="ru-RU" smtClean="0"/>
              <a:t>19.10.2023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390728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ED6515E-1882-4AFF-A837-D7F7A0C62229}" type="datetime1">
              <a:rPr lang="ru-RU" smtClean="0"/>
              <a:t>19.10.2023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10224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C74F38-0C70-4BF6-B543-931CC70D08E9}" type="datetime1">
              <a:rPr lang="ru-RU" smtClean="0"/>
              <a:t>19.10.2023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230982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60758200-C840-4447-99DB-10CFFEA0D3E7}" type="datetime1">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378009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E7ED4A-89F2-4C1C-B3DB-1C0B60DB6771}" type="datetime1">
              <a:rPr lang="ru-RU" smtClean="0"/>
              <a:t>19.10.2023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3E58C7-218D-4557-993B-84F75D61CC5B}" type="slidenum">
              <a:rPr lang="ru-RU" smtClean="0"/>
              <a:t>‹#›</a:t>
            </a:fld>
            <a:endParaRPr lang="ru-RU"/>
          </a:p>
        </p:txBody>
      </p:sp>
    </p:spTree>
    <p:extLst>
      <p:ext uri="{BB962C8B-B14F-4D97-AF65-F5344CB8AC3E}">
        <p14:creationId xmlns:p14="http://schemas.microsoft.com/office/powerpoint/2010/main" val="1024994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4E397-9C39-44DE-92FC-F144752E2360}" type="datetime1">
              <a:rPr lang="ru-RU" smtClean="0"/>
              <a:t>19.10.2023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E58C7-218D-4557-993B-84F75D61CC5B}" type="slidenum">
              <a:rPr lang="ru-RU" smtClean="0"/>
              <a:t>‹#›</a:t>
            </a:fld>
            <a:endParaRPr lang="ru-RU"/>
          </a:p>
        </p:txBody>
      </p:sp>
    </p:spTree>
    <p:extLst>
      <p:ext uri="{BB962C8B-B14F-4D97-AF65-F5344CB8AC3E}">
        <p14:creationId xmlns:p14="http://schemas.microsoft.com/office/powerpoint/2010/main" val="22511612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37964"/>
            <a:ext cx="12191999" cy="1077218"/>
          </a:xfrm>
        </p:spPr>
        <p:txBody>
          <a:bodyPr wrap="square" anchor="ctr">
            <a:spAutoFit/>
          </a:bodyPr>
          <a:lstStyle/>
          <a:p>
            <a:pPr>
              <a:lnSpc>
                <a:spcPct val="100000"/>
              </a:lnSpc>
              <a:spcBef>
                <a:spcPts val="0"/>
              </a:spcBef>
            </a:pPr>
            <a:r>
              <a:rPr lang="ru-RU" sz="3200" dirty="0" smtClean="0">
                <a:latin typeface="Times New Roman" panose="02020603050405020304" pitchFamily="18" charset="0"/>
                <a:cs typeface="Times New Roman" panose="02020603050405020304" pitchFamily="18" charset="0"/>
              </a:rPr>
              <a:t>Многослойные рентгеновские зеркала </a:t>
            </a:r>
            <a:r>
              <a:rPr lang="en-US" sz="3200" dirty="0" smtClean="0">
                <a:latin typeface="Times New Roman" panose="02020603050405020304" pitchFamily="18" charset="0"/>
                <a:cs typeface="Times New Roman" panose="02020603050405020304" pitchFamily="18" charset="0"/>
              </a:rPr>
              <a:t>W/B</a:t>
            </a:r>
            <a:r>
              <a:rPr lang="en-US" sz="3200" baseline="-25000" dirty="0" smtClean="0">
                <a:latin typeface="Times New Roman" panose="02020603050405020304" pitchFamily="18" charset="0"/>
                <a:cs typeface="Times New Roman" panose="02020603050405020304" pitchFamily="18" charset="0"/>
              </a:rPr>
              <a:t>4</a:t>
            </a:r>
            <a:r>
              <a:rPr lang="en-US" sz="3200" dirty="0" smtClean="0">
                <a:latin typeface="Times New Roman" panose="02020603050405020304" pitchFamily="18" charset="0"/>
                <a:cs typeface="Times New Roman" panose="02020603050405020304" pitchFamily="18" charset="0"/>
              </a:rPr>
              <a:t>C</a:t>
            </a:r>
            <a:r>
              <a:rPr lang="ru-RU" sz="3200" dirty="0" smtClean="0">
                <a:latin typeface="Times New Roman" panose="02020603050405020304" pitchFamily="18" charset="0"/>
                <a:cs typeface="Times New Roman" panose="02020603050405020304" pitchFamily="18" charset="0"/>
              </a:rPr>
              <a:t> для </a:t>
            </a:r>
            <a:r>
              <a:rPr lang="ru-RU" sz="3200" dirty="0" err="1" smtClean="0">
                <a:latin typeface="Times New Roman" panose="02020603050405020304" pitchFamily="18" charset="0"/>
                <a:cs typeface="Times New Roman" panose="02020603050405020304" pitchFamily="18" charset="0"/>
              </a:rPr>
              <a:t>рентгенофлуоресцентной</a:t>
            </a:r>
            <a:r>
              <a:rPr lang="ru-RU" sz="3200" dirty="0" smtClean="0">
                <a:latin typeface="Times New Roman" panose="02020603050405020304" pitchFamily="18" charset="0"/>
                <a:cs typeface="Times New Roman" panose="02020603050405020304" pitchFamily="18" charset="0"/>
              </a:rPr>
              <a:t> спектрометрии</a:t>
            </a: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900380" y="3693213"/>
            <a:ext cx="9775683" cy="1200329"/>
          </a:xfrm>
        </p:spPr>
        <p:txBody>
          <a:bodyPr wrap="square" anchor="ctr">
            <a:spAutoFit/>
          </a:bodyPr>
          <a:lstStyle/>
          <a:p>
            <a:pPr algn="r">
              <a:lnSpc>
                <a:spcPct val="100000"/>
              </a:lnSpc>
              <a:spcBef>
                <a:spcPts val="0"/>
              </a:spcBef>
            </a:pPr>
            <a:r>
              <a:rPr lang="ru-RU" dirty="0" smtClean="0">
                <a:latin typeface="Times New Roman" panose="02020603050405020304" pitchFamily="18" charset="0"/>
                <a:cs typeface="Times New Roman" panose="02020603050405020304" pitchFamily="18" charset="0"/>
              </a:rPr>
              <a:t>Докладчик:</a:t>
            </a:r>
          </a:p>
          <a:p>
            <a:pPr algn="r">
              <a:lnSpc>
                <a:spcPct val="100000"/>
              </a:lnSpc>
              <a:spcBef>
                <a:spcPts val="0"/>
              </a:spcBef>
            </a:pPr>
            <a:r>
              <a:rPr lang="ru-RU" dirty="0" smtClean="0">
                <a:latin typeface="Times New Roman" panose="02020603050405020304" pitchFamily="18" charset="0"/>
                <a:cs typeface="Times New Roman" panose="02020603050405020304" pitchFamily="18" charset="0"/>
              </a:rPr>
              <a:t>аспирант 1-го курса ИФМ РАН</a:t>
            </a:r>
          </a:p>
          <a:p>
            <a:pPr algn="r">
              <a:lnSpc>
                <a:spcPct val="100000"/>
              </a:lnSpc>
              <a:spcBef>
                <a:spcPts val="0"/>
              </a:spcBef>
            </a:pPr>
            <a:r>
              <a:rPr lang="ru-RU" dirty="0" smtClean="0">
                <a:latin typeface="Times New Roman" panose="02020603050405020304" pitchFamily="18" charset="0"/>
                <a:cs typeface="Times New Roman" panose="02020603050405020304" pitchFamily="18" charset="0"/>
              </a:rPr>
              <a:t>К.В. Дуров</a:t>
            </a:r>
            <a:endParaRPr lang="ru-RU" dirty="0">
              <a:latin typeface="Times New Roman" panose="02020603050405020304" pitchFamily="18" charset="0"/>
              <a:cs typeface="Times New Roman" panose="02020603050405020304" pitchFamily="18" charset="0"/>
            </a:endParaRPr>
          </a:p>
        </p:txBody>
      </p:sp>
      <p:pic>
        <p:nvPicPr>
          <p:cNvPr id="9" name="Picture 4" descr="https://upload.wikimedia.org/wikipedia/commons/3/37/Ipm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527" y="6014133"/>
            <a:ext cx="2029536" cy="720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a:stretch>
            <a:fillRect/>
          </a:stretch>
        </p:blipFill>
        <p:spPr>
          <a:xfrm>
            <a:off x="263313" y="6014133"/>
            <a:ext cx="3753000" cy="720000"/>
          </a:xfrm>
          <a:prstGeom prst="rect">
            <a:avLst/>
          </a:prstGeom>
        </p:spPr>
      </p:pic>
    </p:spTree>
    <p:extLst>
      <p:ext uri="{BB962C8B-B14F-4D97-AF65-F5344CB8AC3E}">
        <p14:creationId xmlns:p14="http://schemas.microsoft.com/office/powerpoint/2010/main" val="942379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Методика эксперимента.</a:t>
            </a:r>
            <a:r>
              <a:rPr lang="ru-RU" sz="2800" dirty="0" smtClean="0">
                <a:latin typeface="Times New Roman" panose="02020603050405020304" pitchFamily="18" charset="0"/>
                <a:cs typeface="Times New Roman" panose="02020603050405020304" pitchFamily="18" charset="0"/>
              </a:rPr>
              <a:t> Перенос МРЗ на цилиндрическую поверхность</a:t>
            </a:r>
            <a:endParaRPr lang="ru-RU" sz="2800"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735814" y="915269"/>
            <a:ext cx="8632930" cy="1883657"/>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ru-RU" sz="2000" b="1" u="sng" dirty="0" smtClean="0">
                <a:latin typeface="Times New Roman" panose="02020603050405020304" pitchFamily="18" charset="0"/>
                <a:cs typeface="Times New Roman" panose="02020603050405020304" pitchFamily="18" charset="0"/>
              </a:rPr>
              <a:t>Варианты переноса МРЗ на цилиндрическую поверхность:</a:t>
            </a:r>
          </a:p>
          <a:p>
            <a:pPr marL="457200" indent="-457200">
              <a:lnSpc>
                <a:spcPct val="150000"/>
              </a:lnSpc>
              <a:buFont typeface="+mj-lt"/>
              <a:buAutoNum type="arabicPeriod"/>
            </a:pPr>
            <a:r>
              <a:rPr lang="ru-RU" sz="2000" dirty="0" smtClean="0">
                <a:latin typeface="Times New Roman" panose="02020603050405020304" pitchFamily="18" charset="0"/>
                <a:cs typeface="Times New Roman" panose="02020603050405020304" pitchFamily="18" charset="0"/>
              </a:rPr>
              <a:t>Закрепление подложки </a:t>
            </a:r>
            <a:r>
              <a:rPr lang="en-US" sz="2000" dirty="0" smtClean="0">
                <a:latin typeface="Times New Roman" panose="02020603050405020304" pitchFamily="18" charset="0"/>
                <a:cs typeface="Times New Roman" panose="02020603050405020304" pitchFamily="18" charset="0"/>
              </a:rPr>
              <a:t>Si</a:t>
            </a:r>
            <a:r>
              <a:rPr lang="ru-RU" sz="2000" dirty="0" smtClean="0">
                <a:latin typeface="Times New Roman" panose="02020603050405020304" pitchFamily="18" charset="0"/>
                <a:cs typeface="Times New Roman" panose="02020603050405020304" pitchFamily="18" charset="0"/>
              </a:rPr>
              <a:t> с </a:t>
            </a:r>
            <a:r>
              <a:rPr lang="ru-RU" sz="2000" dirty="0" err="1" smtClean="0">
                <a:latin typeface="Times New Roman" panose="02020603050405020304" pitchFamily="18" charset="0"/>
                <a:cs typeface="Times New Roman" panose="02020603050405020304" pitchFamily="18" charset="0"/>
              </a:rPr>
              <a:t>напыленным</a:t>
            </a:r>
            <a:r>
              <a:rPr lang="ru-RU" sz="2000" dirty="0" smtClean="0">
                <a:latin typeface="Times New Roman" panose="02020603050405020304" pitchFamily="18" charset="0"/>
                <a:cs typeface="Times New Roman" panose="02020603050405020304" pitchFamily="18" charset="0"/>
              </a:rPr>
              <a:t> МРЗ.</a:t>
            </a:r>
          </a:p>
          <a:p>
            <a:pPr marL="457200" indent="-457200">
              <a:lnSpc>
                <a:spcPct val="150000"/>
              </a:lnSpc>
              <a:buFont typeface="+mj-lt"/>
              <a:buAutoNum type="arabicPeriod"/>
            </a:pPr>
            <a:r>
              <a:rPr lang="ru-RU" sz="2000" dirty="0" smtClean="0">
                <a:latin typeface="Times New Roman" panose="02020603050405020304" pitchFamily="18" charset="0"/>
                <a:cs typeface="Times New Roman" panose="02020603050405020304" pitchFamily="18" charset="0"/>
              </a:rPr>
              <a:t>Закрепление МРЗ, </a:t>
            </a:r>
            <a:r>
              <a:rPr lang="ru-RU" sz="2000" dirty="0" err="1" smtClean="0">
                <a:latin typeface="Times New Roman" panose="02020603050405020304" pitchFamily="18" charset="0"/>
                <a:cs typeface="Times New Roman" panose="02020603050405020304" pitchFamily="18" charset="0"/>
              </a:rPr>
              <a:t>напыленного</a:t>
            </a:r>
            <a:r>
              <a:rPr lang="ru-RU" sz="2000" dirty="0" smtClean="0">
                <a:latin typeface="Times New Roman" panose="02020603050405020304" pitchFamily="18" charset="0"/>
                <a:cs typeface="Times New Roman" panose="02020603050405020304" pitchFamily="18" charset="0"/>
              </a:rPr>
              <a:t> на кристалл слюды.</a:t>
            </a:r>
          </a:p>
          <a:p>
            <a:pPr marL="457200" indent="-457200">
              <a:lnSpc>
                <a:spcPct val="150000"/>
              </a:lnSpc>
              <a:buFont typeface="+mj-lt"/>
              <a:buAutoNum type="arabicPeriod"/>
            </a:pPr>
            <a:r>
              <a:rPr lang="ru-RU" sz="2000" dirty="0" smtClean="0">
                <a:latin typeface="Times New Roman" panose="02020603050405020304" pitchFamily="18" charset="0"/>
                <a:cs typeface="Times New Roman" panose="02020603050405020304" pitchFamily="18" charset="0"/>
              </a:rPr>
              <a:t>Перенос только пленки МРЗ (без подложки).</a:t>
            </a: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10</a:t>
            </a:fld>
            <a:endParaRPr lang="ru-RU"/>
          </a:p>
        </p:txBody>
      </p:sp>
      <p:pic>
        <p:nvPicPr>
          <p:cNvPr id="6" name="Рисунок 5"/>
          <p:cNvPicPr>
            <a:picLocks noChangeAspect="1"/>
          </p:cNvPicPr>
          <p:nvPr/>
        </p:nvPicPr>
        <p:blipFill>
          <a:blip r:embed="rId3"/>
          <a:stretch>
            <a:fillRect/>
          </a:stretch>
        </p:blipFill>
        <p:spPr>
          <a:xfrm>
            <a:off x="735814" y="3183226"/>
            <a:ext cx="4851014" cy="2808000"/>
          </a:xfrm>
          <a:prstGeom prst="rect">
            <a:avLst/>
          </a:prstGeom>
          <a:ln>
            <a:solidFill>
              <a:schemeClr val="tx1"/>
            </a:solidFill>
          </a:ln>
        </p:spPr>
      </p:pic>
      <p:sp>
        <p:nvSpPr>
          <p:cNvPr id="8" name="Заголовок 1"/>
          <p:cNvSpPr txBox="1">
            <a:spLocks/>
          </p:cNvSpPr>
          <p:nvPr/>
        </p:nvSpPr>
        <p:spPr>
          <a:xfrm>
            <a:off x="735814" y="6127313"/>
            <a:ext cx="10223804" cy="458074"/>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ru-RU" sz="1800" dirty="0" smtClean="0">
                <a:latin typeface="Times New Roman" panose="02020603050405020304" pitchFamily="18" charset="0"/>
                <a:cs typeface="Times New Roman" panose="02020603050405020304" pitchFamily="18" charset="0"/>
              </a:rPr>
              <a:t>Чертеж металлической цилиндрической заготовки. Вид сбоку и сверху</a:t>
            </a:r>
          </a:p>
        </p:txBody>
      </p:sp>
      <p:pic>
        <p:nvPicPr>
          <p:cNvPr id="4" name="Рисунок 3"/>
          <p:cNvPicPr>
            <a:picLocks noChangeAspect="1"/>
          </p:cNvPicPr>
          <p:nvPr/>
        </p:nvPicPr>
        <p:blipFill>
          <a:blip r:embed="rId4"/>
          <a:stretch>
            <a:fillRect/>
          </a:stretch>
        </p:blipFill>
        <p:spPr>
          <a:xfrm>
            <a:off x="5895775" y="3401647"/>
            <a:ext cx="5458025" cy="2265742"/>
          </a:xfrm>
          <a:prstGeom prst="rect">
            <a:avLst/>
          </a:prstGeom>
          <a:ln>
            <a:solidFill>
              <a:schemeClr val="tx1"/>
            </a:solidFill>
          </a:ln>
        </p:spPr>
      </p:pic>
    </p:spTree>
    <p:extLst>
      <p:ext uri="{BB962C8B-B14F-4D97-AF65-F5344CB8AC3E}">
        <p14:creationId xmlns:p14="http://schemas.microsoft.com/office/powerpoint/2010/main" val="3233437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Методика эксперимента.</a:t>
            </a:r>
            <a:r>
              <a:rPr lang="ru-RU" sz="2800" dirty="0" smtClean="0">
                <a:latin typeface="Times New Roman" panose="02020603050405020304" pitchFamily="18" charset="0"/>
                <a:cs typeface="Times New Roman" panose="02020603050405020304" pitchFamily="18" charset="0"/>
              </a:rPr>
              <a:t> Получение МРЗ</a:t>
            </a:r>
            <a:endParaRPr lang="ru-RU" sz="28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srcRect l="26520" t="23686" r="16331" b="11234"/>
          <a:stretch/>
        </p:blipFill>
        <p:spPr bwMode="auto">
          <a:xfrm>
            <a:off x="591072" y="1415452"/>
            <a:ext cx="3969911" cy="2543008"/>
          </a:xfrm>
          <a:prstGeom prst="rect">
            <a:avLst/>
          </a:prstGeom>
          <a:ln>
            <a:solidFill>
              <a:schemeClr val="accent5">
                <a:lumMod val="50000"/>
              </a:schemeClr>
            </a:solidFill>
          </a:ln>
          <a:extLst>
            <a:ext uri="{53640926-AAD7-44D8-BBD7-CCE9431645EC}">
              <a14:shadowObscured xmlns:a14="http://schemas.microsoft.com/office/drawing/2010/main"/>
            </a:ext>
          </a:extLst>
        </p:spPr>
      </p:pic>
      <p:sp>
        <p:nvSpPr>
          <p:cNvPr id="50" name="Прямоугольник 49"/>
          <p:cNvSpPr/>
          <p:nvPr/>
        </p:nvSpPr>
        <p:spPr>
          <a:xfrm>
            <a:off x="213663" y="4791200"/>
            <a:ext cx="5684218" cy="1938992"/>
          </a:xfrm>
          <a:prstGeom prst="rect">
            <a:avLst/>
          </a:prstGeom>
        </p:spPr>
        <p:txBody>
          <a:bodyPr wrap="square" numCol="1">
            <a:spAutoFit/>
          </a:bodyPr>
          <a:lstStyle/>
          <a:p>
            <a:pPr indent="360000" algn="just">
              <a:lnSpc>
                <a:spcPct val="150000"/>
              </a:lnSpc>
            </a:pPr>
            <a:r>
              <a:rPr lang="ru-RU" sz="2000" b="1" u="sng" dirty="0" smtClean="0">
                <a:latin typeface="Times New Roman" panose="02020603050405020304" pitchFamily="18" charset="0"/>
                <a:cs typeface="Times New Roman" panose="02020603050405020304" pitchFamily="18" charset="0"/>
              </a:rPr>
              <a:t>Параметры процесса напыления:</a:t>
            </a:r>
          </a:p>
          <a:p>
            <a:pPr indent="360000" algn="just">
              <a:lnSpc>
                <a:spcPct val="150000"/>
              </a:lnSpc>
              <a:buFont typeface="Arial" panose="020B0604020202020204" pitchFamily="34" charset="0"/>
              <a:buChar char="•"/>
            </a:pPr>
            <a:r>
              <a:rPr lang="ru-RU" sz="2000" dirty="0">
                <a:latin typeface="Times New Roman" panose="02020603050405020304" pitchFamily="18" charset="0"/>
                <a:ea typeface="Calibri" panose="020F0502020204030204" pitchFamily="34" charset="0"/>
                <a:cs typeface="Times New Roman" panose="02020603050405020304" pitchFamily="18" charset="0"/>
              </a:rPr>
              <a:t>Давление остаточных газов ~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10</a:t>
            </a:r>
            <a:r>
              <a:rPr lang="ru-RU" sz="2000" baseline="300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7</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мбар</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360000" algn="just">
              <a:lnSpc>
                <a:spcPct val="150000"/>
              </a:lnSpc>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Рабочий </a:t>
            </a:r>
            <a:r>
              <a:rPr lang="ru-RU" sz="2000" dirty="0">
                <a:latin typeface="Times New Roman" panose="02020603050405020304" pitchFamily="18" charset="0"/>
                <a:cs typeface="Times New Roman" panose="02020603050405020304" pitchFamily="18" charset="0"/>
              </a:rPr>
              <a:t>газ: высокочистый (99.998%) </a:t>
            </a:r>
            <a:r>
              <a:rPr lang="en-US" sz="2000" dirty="0" err="1" smtClean="0">
                <a:latin typeface="Times New Roman" panose="02020603050405020304" pitchFamily="18" charset="0"/>
                <a:cs typeface="Times New Roman" panose="02020603050405020304" pitchFamily="18" charset="0"/>
              </a:rPr>
              <a:t>Ar</a:t>
            </a:r>
            <a:endParaRPr lang="ru-RU" sz="2000" dirty="0" smtClean="0">
              <a:latin typeface="Times New Roman" panose="02020603050405020304" pitchFamily="18" charset="0"/>
              <a:cs typeface="Times New Roman" panose="02020603050405020304" pitchFamily="18" charset="0"/>
            </a:endParaRPr>
          </a:p>
          <a:p>
            <a:pPr indent="360000" algn="just">
              <a:lnSpc>
                <a:spcPct val="150000"/>
              </a:lnSpc>
              <a:buFont typeface="Arial" panose="020B0604020202020204" pitchFamily="34" charset="0"/>
              <a:buChar char="•"/>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Давление </a:t>
            </a:r>
            <a:r>
              <a:rPr lang="en-US" sz="2000" dirty="0" err="1" smtClean="0">
                <a:latin typeface="Times New Roman" panose="02020603050405020304" pitchFamily="18" charset="0"/>
                <a:ea typeface="Calibri" panose="020F0502020204030204" pitchFamily="34" charset="0"/>
                <a:cs typeface="Times New Roman" panose="02020603050405020304" pitchFamily="18" charset="0"/>
              </a:rPr>
              <a:t>Ar</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во время напыления </a:t>
            </a:r>
            <a:r>
              <a:rPr lang="ru-RU" sz="2000" dirty="0">
                <a:latin typeface="Times New Roman" panose="02020603050405020304" pitchFamily="18" charset="0"/>
                <a:ea typeface="Calibri" panose="020F0502020204030204" pitchFamily="34" charset="0"/>
                <a:cs typeface="Times New Roman" panose="02020603050405020304" pitchFamily="18" charset="0"/>
              </a:rPr>
              <a:t>~ 10</a:t>
            </a:r>
            <a:r>
              <a:rPr lang="ru-RU" sz="2000" baseline="30000" dirty="0">
                <a:latin typeface="Times New Roman" panose="02020603050405020304" pitchFamily="18" charset="0"/>
                <a:ea typeface="Calibri" panose="020F0502020204030204" pitchFamily="34" charset="0"/>
                <a:cs typeface="Times New Roman" panose="02020603050405020304" pitchFamily="18" charset="0"/>
              </a:rPr>
              <a:t>-3</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dirty="0" err="1" smtClean="0">
                <a:latin typeface="Times New Roman" panose="02020603050405020304" pitchFamily="18" charset="0"/>
                <a:ea typeface="Calibri" panose="020F0502020204030204" pitchFamily="34" charset="0"/>
                <a:cs typeface="Times New Roman" panose="02020603050405020304" pitchFamily="18" charset="0"/>
              </a:rPr>
              <a:t>мбар</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1" name="TextBox 50"/>
          <p:cNvSpPr txBox="1"/>
          <p:nvPr/>
        </p:nvSpPr>
        <p:spPr>
          <a:xfrm>
            <a:off x="5220121" y="4668108"/>
            <a:ext cx="6320941" cy="1754326"/>
          </a:xfrm>
          <a:prstGeom prst="rect">
            <a:avLst/>
          </a:prstGeom>
          <a:noFill/>
        </p:spPr>
        <p:txBody>
          <a:bodyPr wrap="square" rtlCol="0" anchor="ctr">
            <a:spAutoFit/>
          </a:bodyPr>
          <a:lstStyle/>
          <a:p>
            <a:pPr algn="ctr">
              <a:lnSpc>
                <a:spcPct val="150000"/>
              </a:lnSpc>
            </a:pPr>
            <a:r>
              <a:rPr lang="ru-RU" dirty="0" smtClean="0">
                <a:latin typeface="Times New Roman" panose="02020603050405020304" pitchFamily="18" charset="0"/>
                <a:cs typeface="Times New Roman" panose="02020603050405020304" pitchFamily="18" charset="0"/>
              </a:rPr>
              <a:t>Схемы напыления МРЗ </a:t>
            </a:r>
            <a:r>
              <a:rPr lang="en-US" dirty="0" smtClean="0">
                <a:latin typeface="Times New Roman" panose="02020603050405020304" pitchFamily="18" charset="0"/>
                <a:cs typeface="Times New Roman" panose="02020603050405020304" pitchFamily="18" charset="0"/>
              </a:rPr>
              <a:t>W/B</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C</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ctr">
              <a:lnSpc>
                <a:spcPct val="150000"/>
              </a:lnSpc>
            </a:pPr>
            <a:r>
              <a:rPr lang="ru-RU" b="1" u="sng" dirty="0" smtClean="0">
                <a:latin typeface="Times New Roman" panose="02020603050405020304" pitchFamily="18" charset="0"/>
                <a:cs typeface="Times New Roman" panose="02020603050405020304" pitchFamily="18" charset="0"/>
              </a:rPr>
              <a:t>Заданные параметры структуры:</a:t>
            </a:r>
          </a:p>
          <a:p>
            <a:pPr algn="ctr">
              <a:lnSpc>
                <a:spcPct val="150000"/>
              </a:lnSpc>
            </a:pPr>
            <a:r>
              <a:rPr lang="en-US" dirty="0" smtClean="0">
                <a:latin typeface="Times New Roman" panose="02020603050405020304" pitchFamily="18" charset="0"/>
                <a:cs typeface="Times New Roman" panose="02020603050405020304" pitchFamily="18" charset="0"/>
              </a:rPr>
              <a:t>N</a:t>
            </a:r>
            <a:r>
              <a:rPr lang="en-US" baseline="-25000" dirty="0" smtClean="0">
                <a:latin typeface="Times New Roman" panose="02020603050405020304" pitchFamily="18" charset="0"/>
                <a:cs typeface="Times New Roman" panose="02020603050405020304" pitchFamily="18" charset="0"/>
              </a:rPr>
              <a:t>W/B4C</a:t>
            </a:r>
            <a:r>
              <a:rPr lang="en-US" dirty="0" smtClean="0">
                <a:latin typeface="Times New Roman" panose="02020603050405020304" pitchFamily="18" charset="0"/>
                <a:cs typeface="Times New Roman" panose="02020603050405020304" pitchFamily="18" charset="0"/>
              </a:rPr>
              <a:t> = 300-400, </a:t>
            </a:r>
            <a:r>
              <a:rPr lang="en-US" dirty="0" err="1" smtClean="0">
                <a:latin typeface="Times New Roman" panose="02020603050405020304" pitchFamily="18" charset="0"/>
                <a:cs typeface="Times New Roman" panose="02020603050405020304" pitchFamily="18" charset="0"/>
              </a:rPr>
              <a:t>d</a:t>
            </a:r>
            <a:r>
              <a:rPr lang="en-US" baseline="-25000" dirty="0" err="1" smtClean="0">
                <a:latin typeface="Times New Roman" panose="02020603050405020304" pitchFamily="18" charset="0"/>
                <a:cs typeface="Times New Roman" panose="02020603050405020304" pitchFamily="18" charset="0"/>
              </a:rPr>
              <a:t>W</a:t>
            </a:r>
            <a:r>
              <a:rPr lang="en-US" baseline="-25000" dirty="0" smtClean="0">
                <a:latin typeface="Times New Roman" panose="02020603050405020304" pitchFamily="18" charset="0"/>
                <a:cs typeface="Times New Roman" panose="02020603050405020304" pitchFamily="18" charset="0"/>
              </a:rPr>
              <a:t>/B4C</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5 </a:t>
            </a:r>
            <a:r>
              <a:rPr lang="en-US" dirty="0" smtClean="0">
                <a:latin typeface="Times New Roman" panose="02020603050405020304" pitchFamily="18" charset="0"/>
                <a:cs typeface="Times New Roman" panose="02020603050405020304" pitchFamily="18" charset="0"/>
              </a:rPr>
              <a:t>Å</a:t>
            </a:r>
            <a:endParaRPr lang="ru-RU" dirty="0" smtClean="0">
              <a:latin typeface="Times New Roman" panose="02020603050405020304" pitchFamily="18" charset="0"/>
              <a:cs typeface="Times New Roman" panose="02020603050405020304" pitchFamily="18" charset="0"/>
            </a:endParaRPr>
          </a:p>
          <a:p>
            <a:pPr algn="ctr">
              <a:lnSpc>
                <a:spcPct val="150000"/>
              </a:lnSpc>
            </a:pPr>
            <a:r>
              <a:rPr lang="en-US" dirty="0" err="1" smtClean="0">
                <a:latin typeface="Times New Roman" panose="02020603050405020304" pitchFamily="18" charset="0"/>
                <a:cs typeface="Times New Roman" panose="02020603050405020304" pitchFamily="18" charset="0"/>
              </a:rPr>
              <a:t>N</a:t>
            </a:r>
            <a:r>
              <a:rPr lang="en-US" baseline="-25000" dirty="0" err="1" smtClean="0">
                <a:latin typeface="Times New Roman" panose="02020603050405020304" pitchFamily="18" charset="0"/>
                <a:cs typeface="Times New Roman" panose="02020603050405020304" pitchFamily="18" charset="0"/>
              </a:rPr>
              <a:t>Cr</a:t>
            </a:r>
            <a:r>
              <a:rPr lang="en-US" baseline="-25000"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30, </a:t>
            </a:r>
            <a:r>
              <a:rPr lang="en-US" dirty="0" err="1" smtClean="0">
                <a:latin typeface="Times New Roman" panose="02020603050405020304" pitchFamily="18" charset="0"/>
                <a:cs typeface="Times New Roman" panose="02020603050405020304" pitchFamily="18" charset="0"/>
              </a:rPr>
              <a:t>d</a:t>
            </a:r>
            <a:r>
              <a:rPr lang="en-US" baseline="-25000" dirty="0" err="1" smtClean="0">
                <a:latin typeface="Times New Roman" panose="02020603050405020304" pitchFamily="18" charset="0"/>
                <a:cs typeface="Times New Roman" panose="02020603050405020304" pitchFamily="18" charset="0"/>
              </a:rPr>
              <a:t>Cr</a:t>
            </a:r>
            <a:r>
              <a:rPr lang="en-US" baseline="-25000"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30 </a:t>
            </a:r>
            <a:r>
              <a:rPr lang="en-US" dirty="0" smtClean="0">
                <a:latin typeface="Times New Roman" panose="02020603050405020304" pitchFamily="18" charset="0"/>
                <a:cs typeface="Times New Roman" panose="02020603050405020304" pitchFamily="18" charset="0"/>
              </a:rPr>
              <a:t>Å</a:t>
            </a:r>
            <a:endParaRPr lang="ru-RU" dirty="0">
              <a:latin typeface="Times New Roman" panose="02020603050405020304" pitchFamily="18" charset="0"/>
              <a:cs typeface="Times New Roman" panose="02020603050405020304" pitchFamily="18" charset="0"/>
            </a:endParaRPr>
          </a:p>
        </p:txBody>
      </p:sp>
      <p:sp>
        <p:nvSpPr>
          <p:cNvPr id="52" name="TextBox 51"/>
          <p:cNvSpPr txBox="1"/>
          <p:nvPr/>
        </p:nvSpPr>
        <p:spPr>
          <a:xfrm>
            <a:off x="591071" y="4267880"/>
            <a:ext cx="3969912" cy="369332"/>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Схема установки для напыления МРЗ</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11</a:t>
            </a:fld>
            <a:endParaRPr lang="ru-RU" dirty="0"/>
          </a:p>
        </p:txBody>
      </p:sp>
      <p:grpSp>
        <p:nvGrpSpPr>
          <p:cNvPr id="58" name="Группа 57"/>
          <p:cNvGrpSpPr>
            <a:grpSpLocks noChangeAspect="1"/>
          </p:cNvGrpSpPr>
          <p:nvPr/>
        </p:nvGrpSpPr>
        <p:grpSpPr>
          <a:xfrm>
            <a:off x="5220121" y="1942701"/>
            <a:ext cx="1932371" cy="1975956"/>
            <a:chOff x="5894209" y="1940999"/>
            <a:chExt cx="2342608" cy="2171277"/>
          </a:xfrm>
        </p:grpSpPr>
        <p:sp>
          <p:nvSpPr>
            <p:cNvPr id="59" name="Прямоугольник 58"/>
            <p:cNvSpPr/>
            <p:nvPr/>
          </p:nvSpPr>
          <p:spPr>
            <a:xfrm>
              <a:off x="5894211" y="3419205"/>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0" name="Прямоугольник 59"/>
            <p:cNvSpPr/>
            <p:nvPr/>
          </p:nvSpPr>
          <p:spPr>
            <a:xfrm>
              <a:off x="5894210" y="3075418"/>
              <a:ext cx="2342606"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1" name="Прямоугольник 60"/>
            <p:cNvSpPr/>
            <p:nvPr/>
          </p:nvSpPr>
          <p:spPr>
            <a:xfrm>
              <a:off x="5894211" y="3764838"/>
              <a:ext cx="2342606" cy="34743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Si-</a:t>
              </a:r>
              <a:r>
                <a:rPr lang="ru-RU" sz="1600" b="1" dirty="0" smtClean="0">
                  <a:solidFill>
                    <a:schemeClr val="tx1"/>
                  </a:solidFill>
                  <a:latin typeface="Times New Roman" panose="02020603050405020304" pitchFamily="18" charset="0"/>
                  <a:cs typeface="Times New Roman" panose="02020603050405020304" pitchFamily="18" charset="0"/>
                </a:rPr>
                <a:t>подложка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4" name="Прямоугольник 63"/>
            <p:cNvSpPr/>
            <p:nvPr/>
          </p:nvSpPr>
          <p:spPr>
            <a:xfrm>
              <a:off x="5894210" y="2274013"/>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65" name="Прямоугольник 64"/>
            <p:cNvSpPr/>
            <p:nvPr/>
          </p:nvSpPr>
          <p:spPr>
            <a:xfrm>
              <a:off x="5894209" y="1940999"/>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66" name="Прямая соединительная линия 65"/>
            <p:cNvCxnSpPr/>
            <p:nvPr/>
          </p:nvCxnSpPr>
          <p:spPr>
            <a:xfrm>
              <a:off x="7098541" y="2679599"/>
              <a:ext cx="0" cy="395819"/>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76" name="Группа 75"/>
          <p:cNvGrpSpPr>
            <a:grpSpLocks noChangeAspect="1"/>
          </p:cNvGrpSpPr>
          <p:nvPr/>
        </p:nvGrpSpPr>
        <p:grpSpPr>
          <a:xfrm>
            <a:off x="9608692" y="848045"/>
            <a:ext cx="1932374" cy="3670397"/>
            <a:chOff x="5894207" y="2084201"/>
            <a:chExt cx="2342610" cy="4033211"/>
          </a:xfrm>
        </p:grpSpPr>
        <p:sp>
          <p:nvSpPr>
            <p:cNvPr id="77" name="Прямоугольник 76"/>
            <p:cNvSpPr/>
            <p:nvPr/>
          </p:nvSpPr>
          <p:spPr>
            <a:xfrm>
              <a:off x="5894209" y="3632618"/>
              <a:ext cx="2342607"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8" name="Прямоугольник 77"/>
            <p:cNvSpPr/>
            <p:nvPr/>
          </p:nvSpPr>
          <p:spPr>
            <a:xfrm>
              <a:off x="5894209" y="3289839"/>
              <a:ext cx="2342607"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79" name="Прямоугольник 78"/>
            <p:cNvSpPr/>
            <p:nvPr/>
          </p:nvSpPr>
          <p:spPr>
            <a:xfrm>
              <a:off x="5894207" y="5769974"/>
              <a:ext cx="2342607" cy="34743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Si-</a:t>
              </a:r>
              <a:r>
                <a:rPr lang="ru-RU" sz="1600" b="1" dirty="0" smtClean="0">
                  <a:solidFill>
                    <a:schemeClr val="tx1"/>
                  </a:solidFill>
                  <a:latin typeface="Times New Roman" panose="02020603050405020304" pitchFamily="18" charset="0"/>
                  <a:cs typeface="Times New Roman" panose="02020603050405020304" pitchFamily="18" charset="0"/>
                </a:rPr>
                <a:t>подложка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2" name="Прямоугольник 81"/>
            <p:cNvSpPr/>
            <p:nvPr/>
          </p:nvSpPr>
          <p:spPr>
            <a:xfrm>
              <a:off x="5894210" y="2417214"/>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3" name="Прямоугольник 82"/>
            <p:cNvSpPr/>
            <p:nvPr/>
          </p:nvSpPr>
          <p:spPr>
            <a:xfrm>
              <a:off x="5894209" y="2084201"/>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84" name="Прямая соединительная линия 83"/>
            <p:cNvCxnSpPr/>
            <p:nvPr/>
          </p:nvCxnSpPr>
          <p:spPr>
            <a:xfrm>
              <a:off x="7078102" y="2867652"/>
              <a:ext cx="0" cy="395818"/>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5" name="Прямоугольник 84"/>
            <p:cNvSpPr/>
            <p:nvPr/>
          </p:nvSpPr>
          <p:spPr>
            <a:xfrm>
              <a:off x="5894211" y="4321031"/>
              <a:ext cx="2342606"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Cr</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6" name="Прямоугольник 85"/>
            <p:cNvSpPr/>
            <p:nvPr/>
          </p:nvSpPr>
          <p:spPr>
            <a:xfrm>
              <a:off x="5894210" y="3977244"/>
              <a:ext cx="2342606"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Y</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5894208" y="5429717"/>
              <a:ext cx="2342607"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Cr</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0" name="Прямоугольник 39"/>
            <p:cNvSpPr/>
            <p:nvPr/>
          </p:nvSpPr>
          <p:spPr>
            <a:xfrm>
              <a:off x="5894207" y="5094519"/>
              <a:ext cx="2342605"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Y</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41" name="Прямая соединительная линия 40"/>
            <p:cNvCxnSpPr/>
            <p:nvPr/>
          </p:nvCxnSpPr>
          <p:spPr>
            <a:xfrm>
              <a:off x="7065511" y="4767265"/>
              <a:ext cx="0" cy="226001"/>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Группа 42"/>
          <p:cNvGrpSpPr>
            <a:grpSpLocks noChangeAspect="1"/>
          </p:cNvGrpSpPr>
          <p:nvPr/>
        </p:nvGrpSpPr>
        <p:grpSpPr>
          <a:xfrm>
            <a:off x="7368410" y="1942701"/>
            <a:ext cx="1932371" cy="1975956"/>
            <a:chOff x="5894209" y="1940999"/>
            <a:chExt cx="2342608" cy="2171277"/>
          </a:xfrm>
        </p:grpSpPr>
        <p:sp>
          <p:nvSpPr>
            <p:cNvPr id="44" name="Прямоугольник 43"/>
            <p:cNvSpPr/>
            <p:nvPr/>
          </p:nvSpPr>
          <p:spPr>
            <a:xfrm>
              <a:off x="5894211" y="3419205"/>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5" name="Прямоугольник 44"/>
            <p:cNvSpPr/>
            <p:nvPr/>
          </p:nvSpPr>
          <p:spPr>
            <a:xfrm>
              <a:off x="5894210" y="3075418"/>
              <a:ext cx="2342606"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6" name="Прямоугольник 45"/>
            <p:cNvSpPr/>
            <p:nvPr/>
          </p:nvSpPr>
          <p:spPr>
            <a:xfrm>
              <a:off x="5894211" y="3764838"/>
              <a:ext cx="2342606" cy="347438"/>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Слюда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7" name="Прямоугольник 46"/>
            <p:cNvSpPr/>
            <p:nvPr/>
          </p:nvSpPr>
          <p:spPr>
            <a:xfrm>
              <a:off x="5894210" y="2274013"/>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8" name="Прямоугольник 47"/>
            <p:cNvSpPr/>
            <p:nvPr/>
          </p:nvSpPr>
          <p:spPr>
            <a:xfrm>
              <a:off x="5894209" y="1940999"/>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49" name="Прямая соединительная линия 48"/>
            <p:cNvCxnSpPr/>
            <p:nvPr/>
          </p:nvCxnSpPr>
          <p:spPr>
            <a:xfrm>
              <a:off x="7098541" y="2679599"/>
              <a:ext cx="0" cy="395819"/>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5794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Методика эксперимента.</a:t>
            </a:r>
            <a:r>
              <a:rPr lang="ru-RU" sz="2800" dirty="0" smtClean="0">
                <a:latin typeface="Times New Roman" panose="02020603050405020304" pitchFamily="18" charset="0"/>
                <a:cs typeface="Times New Roman" panose="02020603050405020304" pitchFamily="18" charset="0"/>
              </a:rPr>
              <a:t> Исследование МРЗ</a:t>
            </a:r>
            <a:endParaRPr lang="ru-RU" sz="2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055465" y="4197669"/>
            <a:ext cx="4226145" cy="1754326"/>
          </a:xfrm>
          <a:prstGeom prst="rect">
            <a:avLst/>
          </a:prstGeom>
        </p:spPr>
        <p:txBody>
          <a:bodyPr wrap="square" anchor="ctr">
            <a:spAutoFit/>
          </a:bodyPr>
          <a:lstStyle/>
          <a:p>
            <a:pPr algn="ctr"/>
            <a:r>
              <a:rPr lang="ru-RU" dirty="0" err="1" smtClean="0">
                <a:latin typeface="Times New Roman" panose="02020603050405020304" pitchFamily="18" charset="0"/>
                <a:ea typeface="Calibri" panose="020F0502020204030204" pitchFamily="34" charset="0"/>
                <a:cs typeface="Times New Roman" panose="02020603050405020304" pitchFamily="18" charset="0"/>
              </a:rPr>
              <a:t>Дифрактометр</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PANalytical</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X</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en-US" dirty="0">
                <a:latin typeface="Times New Roman" panose="02020603050405020304" pitchFamily="18" charset="0"/>
                <a:ea typeface="Calibri" panose="020F0502020204030204" pitchFamily="34" charset="0"/>
                <a:cs typeface="Times New Roman" panose="02020603050405020304" pitchFamily="18" charset="0"/>
              </a:rPr>
              <a:t>Pert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 MRD</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l-GR" dirty="0" smtClean="0">
                <a:latin typeface="Times New Roman" panose="02020603050405020304" pitchFamily="18" charset="0"/>
                <a:ea typeface="Calibri" panose="020F0502020204030204" pitchFamily="34" charset="0"/>
                <a:cs typeface="Times New Roman" panose="02020603050405020304" pitchFamily="18" charset="0"/>
              </a:rPr>
              <a:t>λ</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0.154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нм</a:t>
            </a:r>
            <a:r>
              <a:rPr lang="ru-RU" dirty="0" smtClean="0">
                <a:latin typeface="Times New Roman" panose="02020603050405020304" pitchFamily="18" charset="0"/>
                <a:ea typeface="Calibri" panose="020F0502020204030204" pitchFamily="34" charset="0"/>
                <a:cs typeface="Times New Roman" panose="02020603050405020304" pitchFamily="18" charset="0"/>
              </a:rPr>
              <a:t> (8 кэВ): 1 – стол для образца, 2 – рентгеновская трубка, 3 – монохроматор, 4 – щели, 5 – детектор, 6 – держатель с коллиматором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Соллера</a:t>
            </a:r>
            <a:r>
              <a:rPr lang="ru-RU" dirty="0" smtClean="0">
                <a:latin typeface="Times New Roman" panose="02020603050405020304" pitchFamily="18" charset="0"/>
                <a:ea typeface="Calibri" panose="020F0502020204030204" pitchFamily="34" charset="0"/>
                <a:cs typeface="Times New Roman" panose="02020603050405020304" pitchFamily="18" charset="0"/>
              </a:rPr>
              <a:t>, 7 – входная щель</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Прямоугольник 6"/>
          <p:cNvSpPr/>
          <p:nvPr/>
        </p:nvSpPr>
        <p:spPr>
          <a:xfrm>
            <a:off x="6128443" y="4197669"/>
            <a:ext cx="5204832" cy="646331"/>
          </a:xfrm>
          <a:prstGeom prst="rect">
            <a:avLst/>
          </a:prstGeom>
        </p:spPr>
        <p:txBody>
          <a:bodyPr wrap="square" anchor="ctr">
            <a:spAutoFit/>
          </a:bodyPr>
          <a:lstStyle/>
          <a:p>
            <a:pPr algn="ctr"/>
            <a:r>
              <a:rPr lang="ru-RU" dirty="0" smtClean="0">
                <a:latin typeface="Times New Roman" panose="02020603050405020304" pitchFamily="18" charset="0"/>
                <a:cs typeface="Times New Roman" panose="02020603050405020304" pitchFamily="18" charset="0"/>
              </a:rPr>
              <a:t>Пример подгонки кривой отражения в программе «</a:t>
            </a:r>
            <a:r>
              <a:rPr lang="en-US" dirty="0" err="1" smtClean="0">
                <a:latin typeface="Times New Roman" panose="02020603050405020304" pitchFamily="18" charset="0"/>
                <a:cs typeface="Times New Roman" panose="02020603050405020304" pitchFamily="18" charset="0"/>
              </a:rPr>
              <a:t>Multifitting</a:t>
            </a:r>
            <a:r>
              <a:rPr lang="ru-RU" dirty="0" smtClean="0">
                <a:latin typeface="Times New Roman" panose="02020603050405020304" pitchFamily="18" charset="0"/>
                <a:cs typeface="Times New Roman" panose="02020603050405020304" pitchFamily="18" charset="0"/>
              </a:rPr>
              <a:t>» на </a:t>
            </a:r>
            <a:r>
              <a:rPr lang="el-GR" dirty="0">
                <a:latin typeface="Times New Roman" panose="02020603050405020304" pitchFamily="18" charset="0"/>
                <a:ea typeface="Calibri" panose="020F0502020204030204" pitchFamily="34" charset="0"/>
                <a:cs typeface="Times New Roman" panose="02020603050405020304" pitchFamily="18" charset="0"/>
              </a:rPr>
              <a:t>λ</a:t>
            </a:r>
            <a:r>
              <a:rPr lang="ru-RU" dirty="0">
                <a:latin typeface="Times New Roman" panose="02020603050405020304" pitchFamily="18" charset="0"/>
                <a:ea typeface="Calibri" panose="020F0502020204030204" pitchFamily="34" charset="0"/>
                <a:cs typeface="Times New Roman" panose="02020603050405020304" pitchFamily="18" charset="0"/>
              </a:rPr>
              <a:t> = 0.154 </a:t>
            </a:r>
            <a:r>
              <a:rPr lang="ru-RU" dirty="0" err="1">
                <a:latin typeface="Times New Roman" panose="02020603050405020304" pitchFamily="18" charset="0"/>
                <a:ea typeface="Calibri" panose="020F0502020204030204" pitchFamily="34" charset="0"/>
                <a:cs typeface="Times New Roman" panose="02020603050405020304" pitchFamily="18" charset="0"/>
              </a:rPr>
              <a:t>нм</a:t>
            </a:r>
            <a:r>
              <a:rPr lang="ru-RU" dirty="0">
                <a:latin typeface="Times New Roman" panose="02020603050405020304" pitchFamily="18" charset="0"/>
                <a:ea typeface="Calibri" panose="020F0502020204030204" pitchFamily="34" charset="0"/>
                <a:cs typeface="Times New Roman" panose="02020603050405020304" pitchFamily="18" charset="0"/>
              </a:rPr>
              <a:t> (8 кэВ)</a:t>
            </a:r>
            <a:endParaRPr lang="ru-RU"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stretch>
            <a:fillRect/>
          </a:stretch>
        </p:blipFill>
        <p:spPr>
          <a:xfrm>
            <a:off x="1055465" y="1068321"/>
            <a:ext cx="4226145" cy="2879999"/>
          </a:xfrm>
          <a:prstGeom prst="rect">
            <a:avLst/>
          </a:prstGeom>
          <a:ln w="19050">
            <a:solidFill>
              <a:schemeClr val="tx1"/>
            </a:solidFill>
          </a:ln>
        </p:spPr>
      </p:pic>
      <p:pic>
        <p:nvPicPr>
          <p:cNvPr id="9" name="Рисунок 8"/>
          <p:cNvPicPr>
            <a:picLocks noChangeAspect="1"/>
          </p:cNvPicPr>
          <p:nvPr/>
        </p:nvPicPr>
        <p:blipFill rotWithShape="1">
          <a:blip r:embed="rId4"/>
          <a:srcRect l="6631" t="9003" r="12240" b="6631"/>
          <a:stretch/>
        </p:blipFill>
        <p:spPr>
          <a:xfrm>
            <a:off x="6921950" y="1068320"/>
            <a:ext cx="3617819" cy="2880000"/>
          </a:xfrm>
          <a:prstGeom prst="rect">
            <a:avLst/>
          </a:prstGeom>
        </p:spPr>
      </p:pic>
      <p:sp>
        <p:nvSpPr>
          <p:cNvPr id="10" name="Прямоугольник 9"/>
          <p:cNvSpPr/>
          <p:nvPr/>
        </p:nvSpPr>
        <p:spPr>
          <a:xfrm>
            <a:off x="6329701" y="5578497"/>
            <a:ext cx="4802316" cy="923330"/>
          </a:xfrm>
          <a:prstGeom prst="rect">
            <a:avLst/>
          </a:prstGeom>
        </p:spPr>
        <p:txBody>
          <a:bodyPr wrap="square" anchor="ctr">
            <a:spAutoFit/>
          </a:bodyPr>
          <a:lstStyle/>
          <a:p>
            <a:pPr algn="ctr"/>
            <a:r>
              <a:rPr lang="ru-RU" dirty="0" smtClean="0">
                <a:latin typeface="Times New Roman" panose="02020603050405020304" pitchFamily="18" charset="0"/>
                <a:cs typeface="Times New Roman" panose="02020603050405020304" pitchFamily="18" charset="0"/>
              </a:rPr>
              <a:t>Восстановление параметров структуры (период, толщины отдельных слоев и переходных областей)</a:t>
            </a:r>
            <a:endParaRPr lang="ru-RU" dirty="0">
              <a:latin typeface="Times New Roman" panose="02020603050405020304" pitchFamily="18" charset="0"/>
              <a:cs typeface="Times New Roman" panose="02020603050405020304" pitchFamily="18" charset="0"/>
            </a:endParaRPr>
          </a:p>
        </p:txBody>
      </p:sp>
      <p:sp>
        <p:nvSpPr>
          <p:cNvPr id="11" name="Стрелка вправо 10"/>
          <p:cNvSpPr/>
          <p:nvPr/>
        </p:nvSpPr>
        <p:spPr>
          <a:xfrm rot="5400000">
            <a:off x="8443476" y="5001757"/>
            <a:ext cx="574766" cy="478972"/>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12</a:t>
            </a:fld>
            <a:endParaRPr lang="ru-RU"/>
          </a:p>
        </p:txBody>
      </p:sp>
      <p:sp>
        <p:nvSpPr>
          <p:cNvPr id="12" name="Стрелка вправо 11"/>
          <p:cNvSpPr/>
          <p:nvPr/>
        </p:nvSpPr>
        <p:spPr>
          <a:xfrm>
            <a:off x="5818332" y="2268834"/>
            <a:ext cx="574766" cy="478972"/>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7452" y="6501827"/>
            <a:ext cx="4180953" cy="276999"/>
          </a:xfrm>
          <a:prstGeom prst="rect">
            <a:avLst/>
          </a:prstGeom>
        </p:spPr>
        <p:txBody>
          <a:bodyPr wrap="none">
            <a:spAutoFit/>
          </a:bodyPr>
          <a:lstStyle/>
          <a:p>
            <a:pPr lvl="0" algn="just"/>
            <a:r>
              <a:rPr lang="en-US" sz="1200" dirty="0">
                <a:solidFill>
                  <a:prstClr val="black"/>
                </a:solidFill>
                <a:latin typeface="Times New Roman" panose="02020603050405020304" pitchFamily="18" charset="0"/>
                <a:cs typeface="Times New Roman" panose="02020603050405020304" pitchFamily="18" charset="0"/>
              </a:rPr>
              <a:t>M. </a:t>
            </a:r>
            <a:r>
              <a:rPr lang="en-US" sz="1200" dirty="0" err="1">
                <a:solidFill>
                  <a:prstClr val="black"/>
                </a:solidFill>
                <a:latin typeface="Times New Roman" panose="02020603050405020304" pitchFamily="18" charset="0"/>
                <a:cs typeface="Times New Roman" panose="02020603050405020304" pitchFamily="18" charset="0"/>
              </a:rPr>
              <a:t>Svechnikov</a:t>
            </a:r>
            <a:r>
              <a:rPr lang="en-US" sz="1200" dirty="0">
                <a:solidFill>
                  <a:prstClr val="black"/>
                </a:solidFill>
                <a:latin typeface="Times New Roman" panose="02020603050405020304" pitchFamily="18" charset="0"/>
                <a:cs typeface="Times New Roman" panose="02020603050405020304" pitchFamily="18" charset="0"/>
              </a:rPr>
              <a:t> // J. Appl. </a:t>
            </a:r>
            <a:r>
              <a:rPr lang="en-US" sz="1200" dirty="0" err="1">
                <a:solidFill>
                  <a:prstClr val="black"/>
                </a:solidFill>
                <a:latin typeface="Times New Roman" panose="02020603050405020304" pitchFamily="18" charset="0"/>
                <a:cs typeface="Times New Roman" panose="02020603050405020304" pitchFamily="18" charset="0"/>
              </a:rPr>
              <a:t>Cryst</a:t>
            </a:r>
            <a:r>
              <a:rPr lang="en-US" sz="1200" dirty="0">
                <a:solidFill>
                  <a:prstClr val="black"/>
                </a:solidFill>
                <a:latin typeface="Times New Roman" panose="02020603050405020304" pitchFamily="18" charset="0"/>
                <a:cs typeface="Times New Roman" panose="02020603050405020304" pitchFamily="18" charset="0"/>
              </a:rPr>
              <a:t>. – 2020. – Vol. 53. – P. 244–252.</a:t>
            </a:r>
          </a:p>
        </p:txBody>
      </p:sp>
    </p:spTree>
    <p:extLst>
      <p:ext uri="{BB962C8B-B14F-4D97-AF65-F5344CB8AC3E}">
        <p14:creationId xmlns:p14="http://schemas.microsoft.com/office/powerpoint/2010/main" val="4023349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Результаты и их обсуждение</a:t>
            </a:r>
            <a:endParaRPr lang="ru-RU" sz="2800" b="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4790125"/>
              </p:ext>
            </p:extLst>
          </p:nvPr>
        </p:nvGraphicFramePr>
        <p:xfrm>
          <a:off x="167829" y="1186080"/>
          <a:ext cx="7799012" cy="3181523"/>
        </p:xfrm>
        <a:graphic>
          <a:graphicData uri="http://schemas.openxmlformats.org/drawingml/2006/table">
            <a:tbl>
              <a:tblPr firstRow="1" firstCol="1" bandRow="1"/>
              <a:tblGrid>
                <a:gridCol w="977799">
                  <a:extLst>
                    <a:ext uri="{9D8B030D-6E8A-4147-A177-3AD203B41FA5}">
                      <a16:colId xmlns:a16="http://schemas.microsoft.com/office/drawing/2014/main" val="2254501977"/>
                    </a:ext>
                  </a:extLst>
                </a:gridCol>
                <a:gridCol w="725213">
                  <a:extLst>
                    <a:ext uri="{9D8B030D-6E8A-4147-A177-3AD203B41FA5}">
                      <a16:colId xmlns:a16="http://schemas.microsoft.com/office/drawing/2014/main" val="672722242"/>
                    </a:ext>
                  </a:extLst>
                </a:gridCol>
                <a:gridCol w="672662">
                  <a:extLst>
                    <a:ext uri="{9D8B030D-6E8A-4147-A177-3AD203B41FA5}">
                      <a16:colId xmlns:a16="http://schemas.microsoft.com/office/drawing/2014/main" val="4276989981"/>
                    </a:ext>
                  </a:extLst>
                </a:gridCol>
                <a:gridCol w="1403469">
                  <a:extLst>
                    <a:ext uri="{9D8B030D-6E8A-4147-A177-3AD203B41FA5}">
                      <a16:colId xmlns:a16="http://schemas.microsoft.com/office/drawing/2014/main" val="77347227"/>
                    </a:ext>
                  </a:extLst>
                </a:gridCol>
                <a:gridCol w="708850">
                  <a:extLst>
                    <a:ext uri="{9D8B030D-6E8A-4147-A177-3AD203B41FA5}">
                      <a16:colId xmlns:a16="http://schemas.microsoft.com/office/drawing/2014/main" val="2413158937"/>
                    </a:ext>
                  </a:extLst>
                </a:gridCol>
                <a:gridCol w="826297">
                  <a:extLst>
                    <a:ext uri="{9D8B030D-6E8A-4147-A177-3AD203B41FA5}">
                      <a16:colId xmlns:a16="http://schemas.microsoft.com/office/drawing/2014/main" val="3500339878"/>
                    </a:ext>
                  </a:extLst>
                </a:gridCol>
                <a:gridCol w="708850">
                  <a:extLst>
                    <a:ext uri="{9D8B030D-6E8A-4147-A177-3AD203B41FA5}">
                      <a16:colId xmlns:a16="http://schemas.microsoft.com/office/drawing/2014/main" val="1396837379"/>
                    </a:ext>
                  </a:extLst>
                </a:gridCol>
                <a:gridCol w="826297">
                  <a:extLst>
                    <a:ext uri="{9D8B030D-6E8A-4147-A177-3AD203B41FA5}">
                      <a16:colId xmlns:a16="http://schemas.microsoft.com/office/drawing/2014/main" val="3264415346"/>
                    </a:ext>
                  </a:extLst>
                </a:gridCol>
                <a:gridCol w="949575">
                  <a:extLst>
                    <a:ext uri="{9D8B030D-6E8A-4147-A177-3AD203B41FA5}">
                      <a16:colId xmlns:a16="http://schemas.microsoft.com/office/drawing/2014/main" val="1723002554"/>
                    </a:ext>
                  </a:extLst>
                </a:gridCol>
              </a:tblGrid>
              <a:tr h="835295">
                <a:tc>
                  <a:txBody>
                    <a:bodyPr/>
                    <a:lstStyle/>
                    <a:p>
                      <a:pPr algn="ctr">
                        <a:lnSpc>
                          <a:spcPct val="150000"/>
                        </a:lnSpc>
                        <a:spcAft>
                          <a:spcPts val="0"/>
                        </a:spcAft>
                      </a:pPr>
                      <a:r>
                        <a:rPr lang="en-GB" sz="1600" dirty="0" err="1">
                          <a:effectLst/>
                          <a:latin typeface="Times New Roman" panose="02020603050405020304" pitchFamily="18" charset="0"/>
                          <a:ea typeface="Calibri" panose="020F0502020204030204" pitchFamily="34" charset="0"/>
                          <a:cs typeface="Times New Roman" panose="02020603050405020304" pitchFamily="18" charset="0"/>
                        </a:rPr>
                        <a:t>Номер</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err="1">
                          <a:effectLst/>
                          <a:latin typeface="Times New Roman" panose="02020603050405020304" pitchFamily="18" charset="0"/>
                          <a:ea typeface="Calibri" panose="020F0502020204030204" pitchFamily="34" charset="0"/>
                          <a:cs typeface="Times New Roman" panose="02020603050405020304" pitchFamily="18" charset="0"/>
                        </a:rPr>
                        <a:t>образца</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d</a:t>
                      </a:r>
                      <a:r>
                        <a:rPr lang="en-GB" sz="1600">
                          <a:effectLst/>
                          <a:latin typeface="Times New Roman" panose="02020603050405020304" pitchFamily="18" charset="0"/>
                          <a:ea typeface="Calibri" panose="020F0502020204030204" pitchFamily="34" charset="0"/>
                          <a:cs typeface="Times New Roman" panose="02020603050405020304" pitchFamily="18" charset="0"/>
                        </a:rPr>
                        <a:t>, 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a:t>
                      </a: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R</a:t>
                      </a:r>
                      <a:r>
                        <a:rPr lang="en-US" sz="1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d </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15</a:t>
                      </a:r>
                      <a:r>
                        <a:rPr lang="ru-RU" sz="1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25000" dirty="0" smtClean="0">
                          <a:effectLst/>
                          <a:latin typeface="Times New Roman" panose="02020603050405020304" pitchFamily="18" charset="0"/>
                          <a:ea typeface="Calibri" panose="020F0502020204030204" pitchFamily="34" charset="0"/>
                          <a:cs typeface="Times New Roman" panose="02020603050405020304" pitchFamily="18" charset="0"/>
                        </a:rPr>
                        <a:t>Å</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N</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β =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a:t>
                      </a:r>
                      <a:r>
                        <a:rPr lang="en-US" sz="1600" baseline="-25000" dirty="0" err="1">
                          <a:effectLst/>
                          <a:latin typeface="Times New Roman" panose="02020603050405020304" pitchFamily="18" charset="0"/>
                          <a:ea typeface="Calibri" panose="020F0502020204030204" pitchFamily="34" charset="0"/>
                          <a:cs typeface="Times New Roman" panose="02020603050405020304" pitchFamily="18" charset="0"/>
                        </a:rPr>
                        <a:t>w</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σ</a:t>
                      </a:r>
                      <a:r>
                        <a:rPr lang="en-US" sz="1600" baseline="-25000" dirty="0">
                          <a:effectLst/>
                          <a:latin typeface="Times New Roman" panose="02020603050405020304" pitchFamily="18" charset="0"/>
                          <a:ea typeface="Calibri" panose="020F0502020204030204" pitchFamily="34" charset="0"/>
                          <a:cs typeface="Times New Roman" panose="02020603050405020304" pitchFamily="18" charset="0"/>
                        </a:rPr>
                        <a:t>W</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σ</a:t>
                      </a:r>
                      <a:r>
                        <a:rPr lang="en-US" sz="1600" baseline="-25000">
                          <a:effectLst/>
                          <a:latin typeface="Times New Roman" panose="02020603050405020304" pitchFamily="18" charset="0"/>
                          <a:ea typeface="Calibri" panose="020F0502020204030204" pitchFamily="34" charset="0"/>
                          <a:cs typeface="Times New Roman" panose="02020603050405020304" pitchFamily="18" charset="0"/>
                        </a:rPr>
                        <a:t>B4C</a:t>
                      </a: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a:effectLst/>
                          <a:latin typeface="Times New Roman" panose="02020603050405020304" pitchFamily="18" charset="0"/>
                          <a:ea typeface="Calibri" panose="020F0502020204030204" pitchFamily="34" charset="0"/>
                          <a:cs typeface="Times New Roman" panose="02020603050405020304" pitchFamily="18" charset="0"/>
                        </a:rPr>
                        <a:t>А</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p, </a:t>
                      </a:r>
                      <a:r>
                        <a:rPr lang="en-GB" sz="1600">
                          <a:effectLst/>
                          <a:latin typeface="Times New Roman" panose="02020603050405020304" pitchFamily="18" charset="0"/>
                          <a:ea typeface="Calibri" panose="020F0502020204030204" pitchFamily="34" charset="0"/>
                          <a:cs typeface="Times New Roman" panose="02020603050405020304" pitchFamily="18" charset="0"/>
                        </a:rPr>
                        <a:t>мбар</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914092"/>
                  </a:ext>
                </a:extLst>
              </a:tr>
              <a:tr h="391038">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RS-250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14.15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16.3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20.9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0.5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1.1⸱10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723622"/>
                  </a:ext>
                </a:extLst>
              </a:tr>
              <a:tr h="391038">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RS-251</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12.6</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23.9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0.54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a:effectLst/>
                          <a:latin typeface="Times New Roman" panose="02020603050405020304" pitchFamily="18" charset="0"/>
                          <a:ea typeface="Calibri" panose="020F0502020204030204" pitchFamily="34" charset="0"/>
                          <a:cs typeface="Times New Roman" panose="02020603050405020304" pitchFamily="18" charset="0"/>
                        </a:rPr>
                        <a:t>4</a:t>
                      </a:r>
                      <a:r>
                        <a:rPr lang="en-US" sz="1600">
                          <a:effectLst/>
                          <a:latin typeface="Times New Roman" panose="02020603050405020304" pitchFamily="18" charset="0"/>
                          <a:ea typeface="Calibri" panose="020F0502020204030204" pitchFamily="34" charset="0"/>
                          <a:cs typeface="Times New Roman" panose="02020603050405020304" pitchFamily="18" charset="0"/>
                        </a:rPr>
                        <a:t>⸱10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762578"/>
                  </a:ext>
                </a:extLst>
              </a:tr>
              <a:tr h="391038">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RS-252</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38.2</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0.4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5.2</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a:effectLst/>
                          <a:latin typeface="Times New Roman" panose="02020603050405020304" pitchFamily="18" charset="0"/>
                          <a:ea typeface="Calibri" panose="020F0502020204030204" pitchFamily="34" charset="0"/>
                          <a:cs typeface="Times New Roman" panose="02020603050405020304" pitchFamily="18" charset="0"/>
                        </a:rPr>
                        <a:t>4</a:t>
                      </a:r>
                      <a:r>
                        <a:rPr lang="en-US" sz="1600">
                          <a:effectLst/>
                          <a:latin typeface="Times New Roman" panose="02020603050405020304" pitchFamily="18" charset="0"/>
                          <a:ea typeface="Calibri" panose="020F0502020204030204" pitchFamily="34" charset="0"/>
                          <a:cs typeface="Times New Roman" panose="02020603050405020304" pitchFamily="18" charset="0"/>
                        </a:rPr>
                        <a:t>⸱10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7557611"/>
                  </a:ext>
                </a:extLst>
              </a:tr>
              <a:tr h="391038">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RS-254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14.2</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19.3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30</a:t>
                      </a:r>
                      <a:endParaRPr lang="ru-RU"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0.31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3.1</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3.8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⸱10</a:t>
                      </a:r>
                      <a:r>
                        <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473547"/>
                  </a:ext>
                </a:extLst>
              </a:tr>
              <a:tr h="391038">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RS-255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13.85</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18.3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0.34</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a:effectLst/>
                          <a:latin typeface="Times New Roman" panose="02020603050405020304" pitchFamily="18" charset="0"/>
                          <a:ea typeface="Calibri" panose="020F0502020204030204" pitchFamily="34" charset="0"/>
                          <a:cs typeface="Times New Roman" panose="02020603050405020304" pitchFamily="18" charset="0"/>
                        </a:rPr>
                        <a:t>4.6</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1.7⸱10</a:t>
                      </a:r>
                      <a:r>
                        <a:rPr lang="en-US" sz="16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877856"/>
                  </a:ext>
                </a:extLst>
              </a:tr>
              <a:tr h="391038">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RS-257</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14.93</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27.8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27.8</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0.39</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2.9</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1.7⸱10</a:t>
                      </a:r>
                      <a:r>
                        <a:rPr lang="en-US" sz="1600"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560104"/>
                  </a:ext>
                </a:extLst>
              </a:tr>
            </a:tbl>
          </a:graphicData>
        </a:graphic>
      </p:graphicFrame>
      <p:sp>
        <p:nvSpPr>
          <p:cNvPr id="4" name="Номер слайда 3"/>
          <p:cNvSpPr>
            <a:spLocks noGrp="1"/>
          </p:cNvSpPr>
          <p:nvPr>
            <p:ph type="sldNum" sz="quarter" idx="12"/>
          </p:nvPr>
        </p:nvSpPr>
        <p:spPr/>
        <p:txBody>
          <a:bodyPr/>
          <a:lstStyle/>
          <a:p>
            <a:fld id="{493E58C7-218D-4557-993B-84F75D61CC5B}" type="slidenum">
              <a:rPr lang="ru-RU" smtClean="0"/>
              <a:t>13</a:t>
            </a:fld>
            <a:endParaRPr lang="ru-RU"/>
          </a:p>
        </p:txBody>
      </p:sp>
      <p:pic>
        <p:nvPicPr>
          <p:cNvPr id="7" name="Рисунок 6"/>
          <p:cNvPicPr>
            <a:picLocks noChangeAspect="1"/>
          </p:cNvPicPr>
          <p:nvPr/>
        </p:nvPicPr>
        <p:blipFill rotWithShape="1">
          <a:blip r:embed="rId3"/>
          <a:srcRect l="3566" t="8822" r="12825" b="5465"/>
          <a:stretch/>
        </p:blipFill>
        <p:spPr>
          <a:xfrm>
            <a:off x="8150086" y="965767"/>
            <a:ext cx="3900811" cy="3060000"/>
          </a:xfrm>
          <a:prstGeom prst="rect">
            <a:avLst/>
          </a:prstGeom>
        </p:spPr>
      </p:pic>
      <p:sp>
        <p:nvSpPr>
          <p:cNvPr id="8" name="Заголовок 1"/>
          <p:cNvSpPr txBox="1">
            <a:spLocks/>
          </p:cNvSpPr>
          <p:nvPr/>
        </p:nvSpPr>
        <p:spPr>
          <a:xfrm>
            <a:off x="8150086" y="4150100"/>
            <a:ext cx="3900811" cy="92333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ru-RU" sz="1800" dirty="0" smtClean="0">
                <a:latin typeface="Times New Roman" panose="02020603050405020304" pitchFamily="18" charset="0"/>
                <a:cs typeface="Times New Roman" panose="02020603050405020304" pitchFamily="18" charset="0"/>
              </a:rPr>
              <a:t>Пример подгонки угловой зависимости коэффициента отражения для образца </a:t>
            </a:r>
            <a:r>
              <a:rPr lang="en-US" sz="1800" dirty="0" smtClean="0">
                <a:latin typeface="Times New Roman" panose="02020603050405020304" pitchFamily="18" charset="0"/>
                <a:cs typeface="Times New Roman" panose="02020603050405020304" pitchFamily="18" charset="0"/>
              </a:rPr>
              <a:t>RS-257</a:t>
            </a:r>
            <a:endParaRPr lang="ru-RU" sz="1800" dirty="0">
              <a:latin typeface="Times New Roman" panose="02020603050405020304" pitchFamily="18" charset="0"/>
              <a:cs typeface="Times New Roman" panose="02020603050405020304" pitchFamily="18" charset="0"/>
            </a:endParaRPr>
          </a:p>
        </p:txBody>
      </p:sp>
      <p:sp>
        <p:nvSpPr>
          <p:cNvPr id="9" name="Заголовок 1"/>
          <p:cNvSpPr txBox="1">
            <a:spLocks/>
          </p:cNvSpPr>
          <p:nvPr/>
        </p:nvSpPr>
        <p:spPr>
          <a:xfrm>
            <a:off x="83914" y="4611765"/>
            <a:ext cx="8666386" cy="175432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ctr">
              <a:lnSpc>
                <a:spcPct val="150000"/>
              </a:lnSpc>
              <a:buFont typeface="Arial" panose="020B0604020202020204" pitchFamily="34" charset="0"/>
              <a:buChar char="•"/>
            </a:pPr>
            <a:r>
              <a:rPr lang="ru-RU" sz="1800" dirty="0" smtClean="0">
                <a:latin typeface="Times New Roman" panose="02020603050405020304" pitchFamily="18" charset="0"/>
                <a:cs typeface="Times New Roman" panose="02020603050405020304" pitchFamily="18" charset="0"/>
              </a:rPr>
              <a:t>Увеличение </a:t>
            </a:r>
            <a:r>
              <a:rPr lang="en-US" sz="1800" dirty="0" smtClean="0">
                <a:latin typeface="Times New Roman" panose="02020603050405020304" pitchFamily="18" charset="0"/>
                <a:cs typeface="Times New Roman" panose="02020603050405020304" pitchFamily="18" charset="0"/>
              </a:rPr>
              <a:t>N</a:t>
            </a:r>
            <a:r>
              <a:rPr lang="ru-RU" sz="1800" dirty="0" smtClean="0">
                <a:latin typeface="Times New Roman" panose="02020603050405020304" pitchFamily="18" charset="0"/>
                <a:cs typeface="Times New Roman" panose="02020603050405020304" pitchFamily="18" charset="0"/>
              </a:rPr>
              <a:t> с 300 до 400 не приводило к увеличению </a:t>
            </a:r>
            <a:r>
              <a:rPr lang="en-US" sz="1800" dirty="0" smtClean="0">
                <a:latin typeface="Times New Roman" panose="02020603050405020304" pitchFamily="18" charset="0"/>
                <a:cs typeface="Times New Roman" panose="02020603050405020304" pitchFamily="18" charset="0"/>
              </a:rPr>
              <a:t>R</a:t>
            </a:r>
            <a:endParaRPr lang="ru-RU" sz="1800" dirty="0" smtClean="0">
              <a:latin typeface="Times New Roman" panose="02020603050405020304" pitchFamily="18" charset="0"/>
              <a:cs typeface="Times New Roman" panose="02020603050405020304" pitchFamily="18" charset="0"/>
            </a:endParaRPr>
          </a:p>
          <a:p>
            <a:pPr marL="285750" indent="-285750" algn="ctr">
              <a:lnSpc>
                <a:spcPct val="150000"/>
              </a:lnSpc>
              <a:buFont typeface="Arial" panose="020B0604020202020204" pitchFamily="34" charset="0"/>
              <a:buChar char="•"/>
            </a:pPr>
            <a:r>
              <a:rPr lang="ru-RU" sz="1800" dirty="0" smtClean="0">
                <a:latin typeface="Times New Roman" panose="02020603050405020304" pitchFamily="18" charset="0"/>
                <a:cs typeface="Times New Roman" panose="02020603050405020304" pitchFamily="18" charset="0"/>
              </a:rPr>
              <a:t>Оптимальное значение </a:t>
            </a:r>
            <a:r>
              <a:rPr lang="en-GB" sz="1800" dirty="0" smtClean="0">
                <a:latin typeface="Times New Roman" panose="02020603050405020304" pitchFamily="18" charset="0"/>
                <a:ea typeface="Calibri" panose="020F0502020204030204" pitchFamily="34" charset="0"/>
                <a:cs typeface="Times New Roman" panose="02020603050405020304" pitchFamily="18" charset="0"/>
              </a:rPr>
              <a:t>β</a:t>
            </a:r>
            <a:r>
              <a:rPr lang="ru-RU" sz="1800" dirty="0" smtClean="0">
                <a:latin typeface="Times New Roman" panose="02020603050405020304" pitchFamily="18" charset="0"/>
                <a:ea typeface="Calibri" panose="020F0502020204030204" pitchFamily="34" charset="0"/>
                <a:cs typeface="Times New Roman" panose="02020603050405020304" pitchFamily="18" charset="0"/>
              </a:rPr>
              <a:t> = (0.3 – 0.4)</a:t>
            </a:r>
          </a:p>
          <a:p>
            <a:pPr marL="285750" indent="-285750" algn="ctr">
              <a:lnSpc>
                <a:spcPct val="150000"/>
              </a:lnSpc>
              <a:buFont typeface="Arial" panose="020B0604020202020204" pitchFamily="34" charset="0"/>
              <a:buChar char="•"/>
            </a:pPr>
            <a:r>
              <a:rPr lang="ru-RU" sz="1800" dirty="0">
                <a:latin typeface="Times New Roman" panose="02020603050405020304" pitchFamily="18" charset="0"/>
                <a:cs typeface="Times New Roman" panose="02020603050405020304" pitchFamily="18" charset="0"/>
              </a:rPr>
              <a:t>Увеличение давления рабочего газа </a:t>
            </a:r>
            <a:r>
              <a:rPr lang="ru-RU" sz="1800" dirty="0" smtClean="0">
                <a:latin typeface="Times New Roman" panose="02020603050405020304" pitchFamily="18" charset="0"/>
                <a:cs typeface="Times New Roman" panose="02020603050405020304" pitchFamily="18" charset="0"/>
              </a:rPr>
              <a:t>не позволило существенно </a:t>
            </a:r>
            <a:r>
              <a:rPr lang="ru-RU" sz="1800" dirty="0">
                <a:latin typeface="Times New Roman" panose="02020603050405020304" pitchFamily="18" charset="0"/>
                <a:cs typeface="Times New Roman" panose="02020603050405020304" pitchFamily="18" charset="0"/>
              </a:rPr>
              <a:t>повысить </a:t>
            </a:r>
            <a:r>
              <a:rPr lang="en-US" sz="1800" dirty="0" smtClean="0">
                <a:latin typeface="Times New Roman" panose="02020603050405020304" pitchFamily="18" charset="0"/>
                <a:cs typeface="Times New Roman" panose="02020603050405020304" pitchFamily="18" charset="0"/>
              </a:rPr>
              <a:t>R</a:t>
            </a:r>
          </a:p>
          <a:p>
            <a:pPr marL="285750" indent="-285750" algn="ctr">
              <a:lnSpc>
                <a:spcPct val="150000"/>
              </a:lnSpc>
              <a:buFont typeface="Arial" panose="020B0604020202020204" pitchFamily="34" charset="0"/>
              <a:buChar char="•"/>
            </a:pPr>
            <a:r>
              <a:rPr lang="ru-RU" sz="1800" dirty="0" smtClean="0">
                <a:latin typeface="Times New Roman" panose="02020603050405020304" pitchFamily="18" charset="0"/>
                <a:cs typeface="Times New Roman" panose="02020603050405020304" pitchFamily="18" charset="0"/>
              </a:rPr>
              <a:t>Максимально достигнутый в рамках данного технологического процесса </a:t>
            </a:r>
            <a:r>
              <a:rPr lang="en-US" sz="1800" dirty="0" smtClean="0">
                <a:latin typeface="Times New Roman" panose="02020603050405020304" pitchFamily="18" charset="0"/>
                <a:cs typeface="Times New Roman" panose="02020603050405020304" pitchFamily="18" charset="0"/>
              </a:rPr>
              <a:t>R = 30 </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218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869642"/>
            <a:ext cx="12192000" cy="646331"/>
          </a:xfrm>
          <a:prstGeom prst="rect">
            <a:avLst/>
          </a:prstGeom>
        </p:spPr>
        <p:txBody>
          <a:bodyPr wrap="square" anchor="ctr">
            <a:spAutoFit/>
          </a:bodyPr>
          <a:lstStyle/>
          <a:p>
            <a:pPr algn="ctr">
              <a:lnSpc>
                <a:spcPct val="150000"/>
              </a:lnSpc>
            </a:pPr>
            <a:r>
              <a:rPr lang="ru-RU" sz="2400" dirty="0" smtClean="0">
                <a:latin typeface="Times New Roman" panose="02020603050405020304" pitchFamily="18" charset="0"/>
                <a:cs typeface="Times New Roman" panose="02020603050405020304" pitchFamily="18" charset="0"/>
              </a:rPr>
              <a:t>1. Закрепление подложки </a:t>
            </a:r>
            <a:r>
              <a:rPr lang="en-US" sz="2400" dirty="0" smtClean="0">
                <a:latin typeface="Times New Roman" panose="02020603050405020304" pitchFamily="18" charset="0"/>
                <a:cs typeface="Times New Roman" panose="02020603050405020304" pitchFamily="18" charset="0"/>
              </a:rPr>
              <a:t>Si </a:t>
            </a:r>
            <a:r>
              <a:rPr lang="ru-RU" sz="2400" dirty="0" smtClean="0">
                <a:latin typeface="Times New Roman" panose="02020603050405020304" pitchFamily="18" charset="0"/>
                <a:cs typeface="Times New Roman" panose="02020603050405020304" pitchFamily="18" charset="0"/>
              </a:rPr>
              <a:t>с </a:t>
            </a:r>
            <a:r>
              <a:rPr lang="ru-RU" sz="2400" dirty="0" err="1" smtClean="0">
                <a:latin typeface="Times New Roman" panose="02020603050405020304" pitchFamily="18" charset="0"/>
                <a:cs typeface="Times New Roman" panose="02020603050405020304" pitchFamily="18" charset="0"/>
              </a:rPr>
              <a:t>напыленным</a:t>
            </a:r>
            <a:r>
              <a:rPr lang="ru-RU" sz="2400" dirty="0" smtClean="0">
                <a:latin typeface="Times New Roman" panose="02020603050405020304" pitchFamily="18" charset="0"/>
                <a:cs typeface="Times New Roman" panose="02020603050405020304" pitchFamily="18" charset="0"/>
              </a:rPr>
              <a:t> МРЗ</a:t>
            </a:r>
            <a:endParaRPr lang="ru-RU" sz="24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493E58C7-218D-4557-993B-84F75D61CC5B}" type="slidenum">
              <a:rPr lang="ru-RU" smtClean="0"/>
              <a:t>14</a:t>
            </a:fld>
            <a:endParaRPr lang="ru-RU"/>
          </a:p>
        </p:txBody>
      </p:sp>
      <p:sp>
        <p:nvSpPr>
          <p:cNvPr id="17" name="Прямоугольник 16"/>
          <p:cNvSpPr/>
          <p:nvPr/>
        </p:nvSpPr>
        <p:spPr>
          <a:xfrm>
            <a:off x="3717540" y="1711732"/>
            <a:ext cx="7843840" cy="1338828"/>
          </a:xfrm>
          <a:prstGeom prst="rect">
            <a:avLst/>
          </a:prstGeom>
        </p:spPr>
        <p:txBody>
          <a:bodyPr wrap="square" anchor="ctr">
            <a:spAutoFit/>
          </a:bodyPr>
          <a:lstStyle/>
          <a:p>
            <a:pPr algn="ctr">
              <a:lnSpc>
                <a:spcPct val="150000"/>
              </a:lnSpc>
            </a:pPr>
            <a:r>
              <a:rPr lang="ru-RU" dirty="0" smtClean="0">
                <a:latin typeface="Times New Roman" panose="02020603050405020304" pitchFamily="18" charset="0"/>
                <a:cs typeface="Times New Roman" panose="02020603050405020304" pitchFamily="18" charset="0"/>
              </a:rPr>
              <a:t>+ Отражательные характеристики МРЗ на вогнутой и плоской поверхностях совпадают</a:t>
            </a:r>
          </a:p>
          <a:p>
            <a:pPr algn="ctr">
              <a:lnSpc>
                <a:spcPct val="150000"/>
              </a:lnSpc>
            </a:pPr>
            <a:r>
              <a:rPr lang="ru-RU" dirty="0" smtClean="0">
                <a:latin typeface="Times New Roman" panose="02020603050405020304" pitchFamily="18" charset="0"/>
                <a:cs typeface="Times New Roman" panose="02020603050405020304" pitchFamily="18" charset="0"/>
              </a:rPr>
              <a:t>- Сложность достижения цилиндрической формы по всей площади заготовки</a:t>
            </a:r>
            <a:endParaRPr lang="ru-RU" dirty="0">
              <a:latin typeface="Times New Roman" panose="02020603050405020304" pitchFamily="18" charset="0"/>
              <a:cs typeface="Times New Roman" panose="02020603050405020304" pitchFamily="18" charset="0"/>
            </a:endParaRPr>
          </a:p>
        </p:txBody>
      </p:sp>
      <p:grpSp>
        <p:nvGrpSpPr>
          <p:cNvPr id="6" name="Группа 5"/>
          <p:cNvGrpSpPr>
            <a:grpSpLocks noChangeAspect="1"/>
          </p:cNvGrpSpPr>
          <p:nvPr/>
        </p:nvGrpSpPr>
        <p:grpSpPr>
          <a:xfrm>
            <a:off x="470529" y="3252148"/>
            <a:ext cx="2412000" cy="2072579"/>
            <a:chOff x="5894209" y="1940999"/>
            <a:chExt cx="2342608" cy="2171277"/>
          </a:xfrm>
        </p:grpSpPr>
        <p:sp>
          <p:nvSpPr>
            <p:cNvPr id="7" name="Прямоугольник 6"/>
            <p:cNvSpPr/>
            <p:nvPr/>
          </p:nvSpPr>
          <p:spPr>
            <a:xfrm>
              <a:off x="5894211" y="3419205"/>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94210" y="3075418"/>
              <a:ext cx="2342606"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94211" y="3764838"/>
              <a:ext cx="2342606" cy="34743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Si</a:t>
              </a:r>
              <a:r>
                <a:rPr lang="ru-RU" sz="1600" b="1" dirty="0" smtClean="0">
                  <a:solidFill>
                    <a:schemeClr val="tx1"/>
                  </a:solidFill>
                  <a:latin typeface="Times New Roman" panose="02020603050405020304" pitchFamily="18" charset="0"/>
                  <a:cs typeface="Times New Roman" panose="02020603050405020304" pitchFamily="18" charset="0"/>
                </a:rPr>
                <a:t>-подложка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94210" y="2274013"/>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94209" y="1940999"/>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7098541" y="2679599"/>
              <a:ext cx="0" cy="395819"/>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6"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Результаты и их обсуждение</a:t>
            </a:r>
            <a:endParaRPr lang="ru-RU" sz="2800" b="1"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rotWithShape="1">
          <a:blip r:embed="rId3">
            <a:extLst>
              <a:ext uri="{28A0092B-C50C-407E-A947-70E740481C1C}">
                <a14:useLocalDpi xmlns:a14="http://schemas.microsoft.com/office/drawing/2010/main" val="0"/>
              </a:ext>
            </a:extLst>
          </a:blip>
          <a:srcRect t="10759" b="5945"/>
          <a:stretch/>
        </p:blipFill>
        <p:spPr>
          <a:xfrm>
            <a:off x="5939659" y="3246320"/>
            <a:ext cx="3532600" cy="2880000"/>
          </a:xfrm>
          <a:prstGeom prst="rect">
            <a:avLst/>
          </a:prstGeom>
          <a:ln>
            <a:solidFill>
              <a:schemeClr val="tx1"/>
            </a:solidFill>
          </a:ln>
        </p:spPr>
      </p:pic>
      <p:sp>
        <p:nvSpPr>
          <p:cNvPr id="36" name="Прямоугольник 35"/>
          <p:cNvSpPr/>
          <p:nvPr/>
        </p:nvSpPr>
        <p:spPr>
          <a:xfrm>
            <a:off x="5939659" y="6186637"/>
            <a:ext cx="3532600" cy="646331"/>
          </a:xfrm>
          <a:prstGeom prst="rect">
            <a:avLst/>
          </a:prstGeom>
        </p:spPr>
        <p:txBody>
          <a:bodyPr wrap="square" anchor="ctr">
            <a:spAutoFit/>
          </a:bodyPr>
          <a:lstStyle/>
          <a:p>
            <a:pPr algn="ctr"/>
            <a:r>
              <a:rPr lang="ru-RU" dirty="0" smtClean="0">
                <a:latin typeface="Times New Roman" panose="02020603050405020304" pitchFamily="18" charset="0"/>
              </a:rPr>
              <a:t>Внешний вид МРЗ на цилиндрической поверхности</a:t>
            </a:r>
            <a:endParaRPr lang="ru-RU" dirty="0"/>
          </a:p>
        </p:txBody>
      </p:sp>
      <p:grpSp>
        <p:nvGrpSpPr>
          <p:cNvPr id="2" name="Группа 1"/>
          <p:cNvGrpSpPr/>
          <p:nvPr/>
        </p:nvGrpSpPr>
        <p:grpSpPr>
          <a:xfrm>
            <a:off x="710347" y="5178403"/>
            <a:ext cx="1932370" cy="1106548"/>
            <a:chOff x="710347" y="5178403"/>
            <a:chExt cx="1932370" cy="1106548"/>
          </a:xfrm>
        </p:grpSpPr>
        <p:grpSp>
          <p:nvGrpSpPr>
            <p:cNvPr id="35" name="Группа 34"/>
            <p:cNvGrpSpPr/>
            <p:nvPr/>
          </p:nvGrpSpPr>
          <p:grpSpPr>
            <a:xfrm>
              <a:off x="710347" y="5178403"/>
              <a:ext cx="1932370" cy="1106548"/>
              <a:chOff x="1145245" y="5553146"/>
              <a:chExt cx="1932370" cy="803204"/>
            </a:xfrm>
          </p:grpSpPr>
          <p:cxnSp>
            <p:nvCxnSpPr>
              <p:cNvPr id="24" name="Прямая соединительная линия 23"/>
              <p:cNvCxnSpPr/>
              <p:nvPr/>
            </p:nvCxnSpPr>
            <p:spPr>
              <a:xfrm flipH="1">
                <a:off x="1145245"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a:off x="1145246" y="635635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flipV="1">
                <a:off x="3077614"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Дуга 33"/>
              <p:cNvSpPr/>
              <p:nvPr/>
            </p:nvSpPr>
            <p:spPr>
              <a:xfrm>
                <a:off x="1145245" y="5713589"/>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 name="Дуга 36"/>
              <p:cNvSpPr/>
              <p:nvPr/>
            </p:nvSpPr>
            <p:spPr>
              <a:xfrm>
                <a:off x="1145245" y="5553146"/>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cxnSp>
          <p:nvCxnSpPr>
            <p:cNvPr id="39" name="Прямая соединительная линия 38"/>
            <p:cNvCxnSpPr>
              <a:stCxn id="37" idx="2"/>
              <a:endCxn id="34" idx="2"/>
            </p:cNvCxnSpPr>
            <p:nvPr/>
          </p:nvCxnSpPr>
          <p:spPr>
            <a:xfrm>
              <a:off x="710516" y="5499905"/>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Прямоугольник 26"/>
          <p:cNvSpPr/>
          <p:nvPr/>
        </p:nvSpPr>
        <p:spPr>
          <a:xfrm>
            <a:off x="2746327" y="5809606"/>
            <a:ext cx="1857862" cy="584775"/>
          </a:xfrm>
          <a:prstGeom prst="rect">
            <a:avLst/>
          </a:prstGeom>
        </p:spPr>
        <p:txBody>
          <a:bodyPr wrap="square" anchor="ctr">
            <a:spAutoFit/>
          </a:bodyPr>
          <a:lstStyle/>
          <a:p>
            <a:pPr algn="ctr"/>
            <a:r>
              <a:rPr lang="ru-RU" sz="1600" dirty="0" smtClean="0">
                <a:latin typeface="Times New Roman" panose="02020603050405020304" pitchFamily="18" charset="0"/>
              </a:rPr>
              <a:t>Цилиндрическая заготовка</a:t>
            </a:r>
            <a:endParaRPr lang="ru-RU" sz="1600" dirty="0"/>
          </a:p>
        </p:txBody>
      </p:sp>
      <p:sp>
        <p:nvSpPr>
          <p:cNvPr id="29" name="Прямоугольник 28"/>
          <p:cNvSpPr/>
          <p:nvPr/>
        </p:nvSpPr>
        <p:spPr>
          <a:xfrm>
            <a:off x="2800539" y="5471052"/>
            <a:ext cx="1749438" cy="338554"/>
          </a:xfrm>
          <a:prstGeom prst="rect">
            <a:avLst/>
          </a:prstGeom>
        </p:spPr>
        <p:txBody>
          <a:bodyPr wrap="square" anchor="ctr">
            <a:spAutoFit/>
          </a:bodyPr>
          <a:lstStyle/>
          <a:p>
            <a:pPr algn="ctr"/>
            <a:r>
              <a:rPr lang="ru-RU" sz="1600" dirty="0" smtClean="0">
                <a:latin typeface="Times New Roman" panose="02020603050405020304" pitchFamily="18" charset="0"/>
              </a:rPr>
              <a:t>Клеевой слой</a:t>
            </a:r>
            <a:endParaRPr lang="ru-RU" sz="1600" dirty="0"/>
          </a:p>
        </p:txBody>
      </p:sp>
      <p:grpSp>
        <p:nvGrpSpPr>
          <p:cNvPr id="23" name="Группа 22"/>
          <p:cNvGrpSpPr/>
          <p:nvPr/>
        </p:nvGrpSpPr>
        <p:grpSpPr>
          <a:xfrm>
            <a:off x="710345" y="2013465"/>
            <a:ext cx="1932371" cy="631203"/>
            <a:chOff x="710345" y="2013465"/>
            <a:chExt cx="1932371" cy="631203"/>
          </a:xfrm>
        </p:grpSpPr>
        <p:grpSp>
          <p:nvGrpSpPr>
            <p:cNvPr id="21" name="Группа 20"/>
            <p:cNvGrpSpPr/>
            <p:nvPr/>
          </p:nvGrpSpPr>
          <p:grpSpPr>
            <a:xfrm>
              <a:off x="710346" y="2013465"/>
              <a:ext cx="1932370" cy="631203"/>
              <a:chOff x="737592" y="1552644"/>
              <a:chExt cx="1932370" cy="631203"/>
            </a:xfrm>
          </p:grpSpPr>
          <p:grpSp>
            <p:nvGrpSpPr>
              <p:cNvPr id="30" name="Группа 29"/>
              <p:cNvGrpSpPr/>
              <p:nvPr/>
            </p:nvGrpSpPr>
            <p:grpSpPr>
              <a:xfrm>
                <a:off x="737592" y="1552644"/>
                <a:ext cx="1932370" cy="631203"/>
                <a:chOff x="710347" y="5399438"/>
                <a:chExt cx="1932370" cy="631203"/>
              </a:xfrm>
            </p:grpSpPr>
            <p:sp>
              <p:nvSpPr>
                <p:cNvPr id="43" name="Дуга 42"/>
                <p:cNvSpPr/>
                <p:nvPr/>
              </p:nvSpPr>
              <p:spPr>
                <a:xfrm>
                  <a:off x="710347" y="5399438"/>
                  <a:ext cx="1932370" cy="631203"/>
                </a:xfrm>
                <a:prstGeom prst="arc">
                  <a:avLst>
                    <a:gd name="adj1" fmla="val 21572059"/>
                    <a:gd name="adj2" fmla="val 1080171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2" name="Прямая соединительная линия 31"/>
                <p:cNvCxnSpPr>
                  <a:endCxn id="43" idx="2"/>
                </p:cNvCxnSpPr>
                <p:nvPr/>
              </p:nvCxnSpPr>
              <p:spPr>
                <a:xfrm flipH="1">
                  <a:off x="710348" y="5499905"/>
                  <a:ext cx="168" cy="2146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Прямая соединительная линия 19"/>
              <p:cNvCxnSpPr/>
              <p:nvPr/>
            </p:nvCxnSpPr>
            <p:spPr>
              <a:xfrm>
                <a:off x="737592" y="164721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Прямоугольник 44"/>
            <p:cNvSpPr/>
            <p:nvPr/>
          </p:nvSpPr>
          <p:spPr>
            <a:xfrm>
              <a:off x="710345" y="2137714"/>
              <a:ext cx="1932370" cy="338554"/>
            </a:xfrm>
            <a:prstGeom prst="rect">
              <a:avLst/>
            </a:prstGeom>
          </p:spPr>
          <p:txBody>
            <a:bodyPr wrap="square" anchor="ctr">
              <a:spAutoFit/>
            </a:bodyPr>
            <a:lstStyle/>
            <a:p>
              <a:pPr algn="ctr"/>
              <a:r>
                <a:rPr lang="ru-RU" sz="1600" dirty="0" smtClean="0">
                  <a:latin typeface="Times New Roman" panose="02020603050405020304" pitchFamily="18" charset="0"/>
                </a:rPr>
                <a:t>Пуансон</a:t>
              </a:r>
              <a:endParaRPr lang="ru-RU" sz="1600" dirty="0"/>
            </a:p>
          </p:txBody>
        </p:sp>
      </p:grpSp>
      <p:sp>
        <p:nvSpPr>
          <p:cNvPr id="46" name="Стрелка вправо 45"/>
          <p:cNvSpPr/>
          <p:nvPr/>
        </p:nvSpPr>
        <p:spPr>
          <a:xfrm rot="5400000">
            <a:off x="1458462" y="2781370"/>
            <a:ext cx="436135" cy="33946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373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0" y="869642"/>
            <a:ext cx="12192000" cy="646331"/>
          </a:xfrm>
          <a:prstGeom prst="rect">
            <a:avLst/>
          </a:prstGeom>
        </p:spPr>
        <p:txBody>
          <a:bodyPr wrap="square" anchor="ctr">
            <a:spAutoFit/>
          </a:bodyPr>
          <a:lstStyle/>
          <a:p>
            <a:pPr algn="ctr">
              <a:lnSpc>
                <a:spcPct val="150000"/>
              </a:lnSpc>
            </a:pPr>
            <a:r>
              <a:rPr lang="ru-RU" sz="2400" dirty="0" smtClean="0">
                <a:latin typeface="Times New Roman" panose="02020603050405020304" pitchFamily="18" charset="0"/>
                <a:cs typeface="Times New Roman" panose="02020603050405020304" pitchFamily="18" charset="0"/>
              </a:rPr>
              <a:t>2. Закрепление МРЗ, </a:t>
            </a:r>
            <a:r>
              <a:rPr lang="ru-RU" sz="2400" dirty="0" err="1" smtClean="0">
                <a:latin typeface="Times New Roman" panose="02020603050405020304" pitchFamily="18" charset="0"/>
                <a:cs typeface="Times New Roman" panose="02020603050405020304" pitchFamily="18" charset="0"/>
              </a:rPr>
              <a:t>напыленного</a:t>
            </a:r>
            <a:r>
              <a:rPr lang="ru-RU" sz="2400" dirty="0" smtClean="0">
                <a:latin typeface="Times New Roman" panose="02020603050405020304" pitchFamily="18" charset="0"/>
                <a:cs typeface="Times New Roman" panose="02020603050405020304" pitchFamily="18" charset="0"/>
              </a:rPr>
              <a:t> на кристалл слюды</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15</a:t>
            </a:fld>
            <a:endParaRPr lang="ru-RU"/>
          </a:p>
        </p:txBody>
      </p:sp>
      <p:sp>
        <p:nvSpPr>
          <p:cNvPr id="14" name="Прямоугольник 13"/>
          <p:cNvSpPr/>
          <p:nvPr/>
        </p:nvSpPr>
        <p:spPr>
          <a:xfrm>
            <a:off x="2983502" y="2372794"/>
            <a:ext cx="4937060" cy="2169825"/>
          </a:xfrm>
          <a:prstGeom prst="rect">
            <a:avLst/>
          </a:prstGeom>
        </p:spPr>
        <p:txBody>
          <a:bodyPr wrap="square" anchor="ctr">
            <a:spAutoFit/>
          </a:bodyPr>
          <a:lstStyle/>
          <a:p>
            <a:pPr algn="ctr">
              <a:lnSpc>
                <a:spcPct val="150000"/>
              </a:lnSpc>
            </a:pPr>
            <a:r>
              <a:rPr lang="ru-RU" dirty="0" smtClean="0">
                <a:latin typeface="Times New Roman" panose="02020603050405020304" pitchFamily="18" charset="0"/>
                <a:cs typeface="Times New Roman" panose="02020603050405020304" pitchFamily="18" charset="0"/>
              </a:rPr>
              <a:t>+ Гибкость слюды толщиной 0.03 мм → лучшая точность формы цилиндрической поверхности</a:t>
            </a:r>
          </a:p>
          <a:p>
            <a:pPr algn="ctr">
              <a:lnSpc>
                <a:spcPct val="150000"/>
              </a:lnSpc>
            </a:pPr>
            <a:r>
              <a:rPr lang="ru-RU" dirty="0" smtClean="0">
                <a:latin typeface="Times New Roman" panose="02020603050405020304" pitchFamily="18" charset="0"/>
                <a:cs typeface="Times New Roman" panose="02020603050405020304" pitchFamily="18" charset="0"/>
              </a:rPr>
              <a:t>- Плохая адгезия пленки МРЗ к слюде → </a:t>
            </a:r>
            <a:r>
              <a:rPr lang="ru-RU" b="1" dirty="0" smtClean="0">
                <a:latin typeface="Times New Roman" panose="02020603050405020304" pitchFamily="18" charset="0"/>
                <a:cs typeface="Times New Roman" panose="02020603050405020304" pitchFamily="18" charset="0"/>
              </a:rPr>
              <a:t>отслаивание покрытия </a:t>
            </a:r>
            <a:r>
              <a:rPr lang="ru-RU"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неэффективный вариант переноса</a:t>
            </a:r>
            <a:endParaRPr lang="ru-RU" b="1" dirty="0">
              <a:latin typeface="Times New Roman" panose="02020603050405020304" pitchFamily="18" charset="0"/>
              <a:cs typeface="Times New Roman" panose="02020603050405020304" pitchFamily="18" charset="0"/>
            </a:endParaRPr>
          </a:p>
        </p:txBody>
      </p:sp>
      <p:grpSp>
        <p:nvGrpSpPr>
          <p:cNvPr id="6" name="Группа 5"/>
          <p:cNvGrpSpPr>
            <a:grpSpLocks noChangeAspect="1"/>
          </p:cNvGrpSpPr>
          <p:nvPr/>
        </p:nvGrpSpPr>
        <p:grpSpPr>
          <a:xfrm>
            <a:off x="710344" y="3201799"/>
            <a:ext cx="1932371" cy="1975956"/>
            <a:chOff x="5894209" y="1940999"/>
            <a:chExt cx="2342608" cy="2171277"/>
          </a:xfrm>
        </p:grpSpPr>
        <p:sp>
          <p:nvSpPr>
            <p:cNvPr id="7" name="Прямоугольник 6"/>
            <p:cNvSpPr/>
            <p:nvPr/>
          </p:nvSpPr>
          <p:spPr>
            <a:xfrm>
              <a:off x="5894211" y="3419205"/>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94210" y="3075418"/>
              <a:ext cx="2342606"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94211" y="3764838"/>
              <a:ext cx="2342606" cy="347438"/>
            </a:xfrm>
            <a:prstGeom prst="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Слюда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94210" y="2274013"/>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94209" y="1940999"/>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7098541" y="2679599"/>
              <a:ext cx="0" cy="395819"/>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6"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Результаты и их обсуждение</a:t>
            </a:r>
            <a:endParaRPr lang="ru-RU" sz="2800" b="1" dirty="0">
              <a:latin typeface="Times New Roman" panose="02020603050405020304" pitchFamily="18" charset="0"/>
              <a:cs typeface="Times New Roman" panose="02020603050405020304" pitchFamily="18" charset="0"/>
            </a:endParaRPr>
          </a:p>
        </p:txBody>
      </p:sp>
      <p:grpSp>
        <p:nvGrpSpPr>
          <p:cNvPr id="31" name="Группа 30"/>
          <p:cNvGrpSpPr/>
          <p:nvPr/>
        </p:nvGrpSpPr>
        <p:grpSpPr>
          <a:xfrm>
            <a:off x="710347" y="5178403"/>
            <a:ext cx="1932370" cy="1106548"/>
            <a:chOff x="710347" y="5178403"/>
            <a:chExt cx="1932370" cy="1106548"/>
          </a:xfrm>
        </p:grpSpPr>
        <p:grpSp>
          <p:nvGrpSpPr>
            <p:cNvPr id="32" name="Группа 31"/>
            <p:cNvGrpSpPr/>
            <p:nvPr/>
          </p:nvGrpSpPr>
          <p:grpSpPr>
            <a:xfrm>
              <a:off x="710347" y="5178403"/>
              <a:ext cx="1932370" cy="1106548"/>
              <a:chOff x="1145245" y="5553146"/>
              <a:chExt cx="1932370" cy="803204"/>
            </a:xfrm>
          </p:grpSpPr>
          <p:cxnSp>
            <p:nvCxnSpPr>
              <p:cNvPr id="35" name="Прямая соединительная линия 34"/>
              <p:cNvCxnSpPr/>
              <p:nvPr/>
            </p:nvCxnSpPr>
            <p:spPr>
              <a:xfrm flipH="1">
                <a:off x="1145245"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1145246" y="635635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V="1">
                <a:off x="3077614"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Дуга 37"/>
              <p:cNvSpPr/>
              <p:nvPr/>
            </p:nvSpPr>
            <p:spPr>
              <a:xfrm>
                <a:off x="1145245" y="5713589"/>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Дуга 38"/>
              <p:cNvSpPr/>
              <p:nvPr/>
            </p:nvSpPr>
            <p:spPr>
              <a:xfrm>
                <a:off x="1145245" y="5553146"/>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cxnSp>
          <p:nvCxnSpPr>
            <p:cNvPr id="33" name="Прямая соединительная линия 32"/>
            <p:cNvCxnSpPr>
              <a:stCxn id="39" idx="2"/>
              <a:endCxn id="38" idx="2"/>
            </p:cNvCxnSpPr>
            <p:nvPr/>
          </p:nvCxnSpPr>
          <p:spPr>
            <a:xfrm>
              <a:off x="710516" y="5499905"/>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Группа 39"/>
          <p:cNvGrpSpPr/>
          <p:nvPr/>
        </p:nvGrpSpPr>
        <p:grpSpPr>
          <a:xfrm>
            <a:off x="710342" y="1951851"/>
            <a:ext cx="1932371" cy="631203"/>
            <a:chOff x="710345" y="2013465"/>
            <a:chExt cx="1932371" cy="631203"/>
          </a:xfrm>
        </p:grpSpPr>
        <p:grpSp>
          <p:nvGrpSpPr>
            <p:cNvPr id="41" name="Группа 40"/>
            <p:cNvGrpSpPr/>
            <p:nvPr/>
          </p:nvGrpSpPr>
          <p:grpSpPr>
            <a:xfrm>
              <a:off x="710346" y="2013465"/>
              <a:ext cx="1932370" cy="631203"/>
              <a:chOff x="737592" y="1552644"/>
              <a:chExt cx="1932370" cy="631203"/>
            </a:xfrm>
          </p:grpSpPr>
          <p:grpSp>
            <p:nvGrpSpPr>
              <p:cNvPr id="43" name="Группа 42"/>
              <p:cNvGrpSpPr/>
              <p:nvPr/>
            </p:nvGrpSpPr>
            <p:grpSpPr>
              <a:xfrm>
                <a:off x="737592" y="1552644"/>
                <a:ext cx="1932370" cy="631203"/>
                <a:chOff x="710347" y="5399438"/>
                <a:chExt cx="1932370" cy="631203"/>
              </a:xfrm>
            </p:grpSpPr>
            <p:sp>
              <p:nvSpPr>
                <p:cNvPr id="45" name="Дуга 44"/>
                <p:cNvSpPr/>
                <p:nvPr/>
              </p:nvSpPr>
              <p:spPr>
                <a:xfrm>
                  <a:off x="710347" y="5399438"/>
                  <a:ext cx="1932370" cy="631203"/>
                </a:xfrm>
                <a:prstGeom prst="arc">
                  <a:avLst>
                    <a:gd name="adj1" fmla="val 21572059"/>
                    <a:gd name="adj2" fmla="val 108587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6" name="Прямая соединительная линия 45"/>
                <p:cNvCxnSpPr>
                  <a:endCxn id="45" idx="2"/>
                </p:cNvCxnSpPr>
                <p:nvPr/>
              </p:nvCxnSpPr>
              <p:spPr>
                <a:xfrm>
                  <a:off x="710516" y="5499905"/>
                  <a:ext cx="1149" cy="198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Прямая соединительная линия 43"/>
              <p:cNvCxnSpPr/>
              <p:nvPr/>
            </p:nvCxnSpPr>
            <p:spPr>
              <a:xfrm>
                <a:off x="737592" y="164721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Прямоугольник 41"/>
            <p:cNvSpPr/>
            <p:nvPr/>
          </p:nvSpPr>
          <p:spPr>
            <a:xfrm>
              <a:off x="710345" y="2137714"/>
              <a:ext cx="1932370" cy="338554"/>
            </a:xfrm>
            <a:prstGeom prst="rect">
              <a:avLst/>
            </a:prstGeom>
          </p:spPr>
          <p:txBody>
            <a:bodyPr wrap="square" anchor="ctr">
              <a:spAutoFit/>
            </a:bodyPr>
            <a:lstStyle/>
            <a:p>
              <a:pPr algn="ctr"/>
              <a:r>
                <a:rPr lang="ru-RU" sz="1600" dirty="0" smtClean="0">
                  <a:latin typeface="Times New Roman" panose="02020603050405020304" pitchFamily="18" charset="0"/>
                </a:rPr>
                <a:t>Пуансон</a:t>
              </a:r>
              <a:endParaRPr lang="ru-RU" sz="1600" dirty="0"/>
            </a:p>
          </p:txBody>
        </p:sp>
      </p:grpSp>
      <p:sp>
        <p:nvSpPr>
          <p:cNvPr id="48" name="Стрелка вправо 47"/>
          <p:cNvSpPr/>
          <p:nvPr/>
        </p:nvSpPr>
        <p:spPr>
          <a:xfrm rot="5400000">
            <a:off x="1458459" y="2739174"/>
            <a:ext cx="436135" cy="33946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49" name="Прямоугольник 48"/>
          <p:cNvSpPr/>
          <p:nvPr/>
        </p:nvSpPr>
        <p:spPr>
          <a:xfrm>
            <a:off x="2717055" y="5809606"/>
            <a:ext cx="1783523" cy="584775"/>
          </a:xfrm>
          <a:prstGeom prst="rect">
            <a:avLst/>
          </a:prstGeom>
        </p:spPr>
        <p:txBody>
          <a:bodyPr wrap="square" anchor="ctr">
            <a:spAutoFit/>
          </a:bodyPr>
          <a:lstStyle/>
          <a:p>
            <a:pPr algn="ctr"/>
            <a:r>
              <a:rPr lang="ru-RU" sz="1600" dirty="0" smtClean="0">
                <a:latin typeface="Times New Roman" panose="02020603050405020304" pitchFamily="18" charset="0"/>
              </a:rPr>
              <a:t>Цилиндрическая заготовка</a:t>
            </a:r>
            <a:endParaRPr lang="ru-RU" sz="1600" dirty="0"/>
          </a:p>
        </p:txBody>
      </p:sp>
      <p:sp>
        <p:nvSpPr>
          <p:cNvPr id="50" name="Прямоугольник 49"/>
          <p:cNvSpPr/>
          <p:nvPr/>
        </p:nvSpPr>
        <p:spPr>
          <a:xfrm>
            <a:off x="2717054" y="5494004"/>
            <a:ext cx="1783523" cy="338554"/>
          </a:xfrm>
          <a:prstGeom prst="rect">
            <a:avLst/>
          </a:prstGeom>
        </p:spPr>
        <p:txBody>
          <a:bodyPr wrap="square" anchor="ctr">
            <a:spAutoFit/>
          </a:bodyPr>
          <a:lstStyle/>
          <a:p>
            <a:pPr algn="ctr"/>
            <a:r>
              <a:rPr lang="ru-RU" sz="1600" dirty="0" smtClean="0">
                <a:latin typeface="Times New Roman" panose="02020603050405020304" pitchFamily="18" charset="0"/>
              </a:rPr>
              <a:t>Клеевой слой</a:t>
            </a:r>
            <a:endParaRPr lang="ru-RU" sz="1600" dirty="0"/>
          </a:p>
        </p:txBody>
      </p:sp>
      <p:grpSp>
        <p:nvGrpSpPr>
          <p:cNvPr id="15" name="Группа 14"/>
          <p:cNvGrpSpPr/>
          <p:nvPr/>
        </p:nvGrpSpPr>
        <p:grpSpPr>
          <a:xfrm>
            <a:off x="8145517" y="1673926"/>
            <a:ext cx="3026980" cy="4329833"/>
            <a:chOff x="8145517" y="2076100"/>
            <a:chExt cx="2745821" cy="3927659"/>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l="11368" t="12363" r="-341" b="30366"/>
            <a:stretch/>
          </p:blipFill>
          <p:spPr>
            <a:xfrm>
              <a:off x="8145517" y="2076100"/>
              <a:ext cx="2745821" cy="3927659"/>
            </a:xfrm>
            <a:prstGeom prst="rect">
              <a:avLst/>
            </a:prstGeom>
            <a:ln>
              <a:solidFill>
                <a:schemeClr val="tx1"/>
              </a:solidFill>
            </a:ln>
          </p:spPr>
        </p:pic>
        <p:sp>
          <p:nvSpPr>
            <p:cNvPr id="5" name="Стрелка вправо 4"/>
            <p:cNvSpPr/>
            <p:nvPr/>
          </p:nvSpPr>
          <p:spPr>
            <a:xfrm rot="1995275">
              <a:off x="8530884" y="4532229"/>
              <a:ext cx="651641" cy="4726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51" name="Прямоугольник 50"/>
          <p:cNvSpPr/>
          <p:nvPr/>
        </p:nvSpPr>
        <p:spPr>
          <a:xfrm>
            <a:off x="8145517" y="6110057"/>
            <a:ext cx="3026980" cy="646331"/>
          </a:xfrm>
          <a:prstGeom prst="rect">
            <a:avLst/>
          </a:prstGeom>
        </p:spPr>
        <p:txBody>
          <a:bodyPr wrap="square" anchor="ctr">
            <a:spAutoFit/>
          </a:bodyPr>
          <a:lstStyle/>
          <a:p>
            <a:pPr algn="ctr"/>
            <a:r>
              <a:rPr lang="ru-RU" dirty="0" smtClean="0">
                <a:latin typeface="Times New Roman" panose="02020603050405020304" pitchFamily="18" charset="0"/>
              </a:rPr>
              <a:t>Кусочек слюды. Видно отслаивание МРЗ</a:t>
            </a:r>
            <a:endParaRPr lang="ru-RU" dirty="0"/>
          </a:p>
        </p:txBody>
      </p:sp>
    </p:spTree>
    <p:extLst>
      <p:ext uri="{BB962C8B-B14F-4D97-AF65-F5344CB8AC3E}">
        <p14:creationId xmlns:p14="http://schemas.microsoft.com/office/powerpoint/2010/main" val="1906434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0" y="707135"/>
            <a:ext cx="12192000" cy="579967"/>
          </a:xfrm>
          <a:prstGeom prst="rect">
            <a:avLst/>
          </a:prstGeom>
        </p:spPr>
        <p:txBody>
          <a:bodyPr wrap="square" anchor="ctr">
            <a:spAutoFit/>
          </a:bodyPr>
          <a:lstStyle/>
          <a:p>
            <a:pPr algn="ctr">
              <a:lnSpc>
                <a:spcPct val="150000"/>
              </a:lnSpc>
            </a:pPr>
            <a:r>
              <a:rPr lang="ru-RU" sz="2400" dirty="0" smtClean="0">
                <a:latin typeface="Times New Roman" panose="02020603050405020304" pitchFamily="18" charset="0"/>
                <a:cs typeface="Times New Roman" panose="02020603050405020304" pitchFamily="18" charset="0"/>
              </a:rPr>
              <a:t>3. Перенос только пленки МРЗ (без подложки)</a:t>
            </a:r>
            <a:endParaRPr lang="ru-RU" sz="24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16</a:t>
            </a:fld>
            <a:endParaRPr lang="ru-RU"/>
          </a:p>
        </p:txBody>
      </p:sp>
      <p:sp>
        <p:nvSpPr>
          <p:cNvPr id="16" name="Прямоугольник 15"/>
          <p:cNvSpPr/>
          <p:nvPr/>
        </p:nvSpPr>
        <p:spPr>
          <a:xfrm>
            <a:off x="3592285" y="1639102"/>
            <a:ext cx="7761515" cy="1754326"/>
          </a:xfrm>
          <a:prstGeom prst="rect">
            <a:avLst/>
          </a:prstGeom>
        </p:spPr>
        <p:txBody>
          <a:bodyPr wrap="square" anchor="ctr">
            <a:spAutoFit/>
          </a:bodyPr>
          <a:lstStyle/>
          <a:p>
            <a:pPr algn="ctr">
              <a:lnSpc>
                <a:spcPct val="150000"/>
              </a:lnSpc>
            </a:pPr>
            <a:r>
              <a:rPr lang="ru-RU" dirty="0" smtClean="0">
                <a:latin typeface="Times New Roman" panose="02020603050405020304" pitchFamily="18" charset="0"/>
                <a:cs typeface="Times New Roman" panose="02020603050405020304" pitchFamily="18" charset="0"/>
              </a:rPr>
              <a:t>+ Отсутствие подложки между МРЗ и металлической </a:t>
            </a:r>
            <a:r>
              <a:rPr lang="ru-RU" dirty="0">
                <a:latin typeface="Times New Roman" panose="02020603050405020304" pitchFamily="18" charset="0"/>
                <a:cs typeface="Times New Roman" panose="02020603050405020304" pitchFamily="18" charset="0"/>
              </a:rPr>
              <a:t>заготовкой </a:t>
            </a:r>
            <a:r>
              <a:rPr lang="ru-RU" dirty="0" smtClean="0">
                <a:latin typeface="Times New Roman" panose="02020603050405020304" pitchFamily="18" charset="0"/>
                <a:cs typeface="Times New Roman" panose="02020603050405020304" pitchFamily="18" charset="0"/>
              </a:rPr>
              <a:t>→ почти идеальное воспроизведение цилиндрической формы</a:t>
            </a:r>
          </a:p>
          <a:p>
            <a:pPr marL="342900" indent="-342900" algn="ctr">
              <a:lnSpc>
                <a:spcPct val="150000"/>
              </a:lnSpc>
              <a:buFontTx/>
              <a:buChar char="-"/>
            </a:pPr>
            <a:r>
              <a:rPr lang="ru-RU" dirty="0" smtClean="0">
                <a:latin typeface="Times New Roman" panose="02020603050405020304" pitchFamily="18" charset="0"/>
                <a:cs typeface="Times New Roman" panose="02020603050405020304" pitchFamily="18" charset="0"/>
              </a:rPr>
              <a:t>Сложность и трудоемкость → возрастает вероятность брака</a:t>
            </a:r>
            <a:endParaRPr lang="ru-RU" dirty="0">
              <a:latin typeface="Times New Roman" panose="02020603050405020304" pitchFamily="18" charset="0"/>
              <a:cs typeface="Times New Roman" panose="02020603050405020304" pitchFamily="18" charset="0"/>
            </a:endParaRPr>
          </a:p>
          <a:p>
            <a:pPr marL="342900" indent="-342900" algn="ctr">
              <a:lnSpc>
                <a:spcPct val="150000"/>
              </a:lnSpc>
              <a:buFontTx/>
              <a:buChar char="-"/>
            </a:pPr>
            <a:r>
              <a:rPr lang="ru-RU" dirty="0" smtClean="0">
                <a:latin typeface="Times New Roman" panose="02020603050405020304" pitchFamily="18" charset="0"/>
                <a:cs typeface="Times New Roman" panose="02020603050405020304" pitchFamily="18" charset="0"/>
              </a:rPr>
              <a:t>Возникновение складок на отражающей поверхности</a:t>
            </a:r>
          </a:p>
        </p:txBody>
      </p:sp>
      <p:grpSp>
        <p:nvGrpSpPr>
          <p:cNvPr id="6" name="Группа 5"/>
          <p:cNvGrpSpPr>
            <a:grpSpLocks noChangeAspect="1"/>
          </p:cNvGrpSpPr>
          <p:nvPr/>
        </p:nvGrpSpPr>
        <p:grpSpPr>
          <a:xfrm>
            <a:off x="213971" y="1982815"/>
            <a:ext cx="1932373" cy="3677821"/>
            <a:chOff x="5894207" y="2084201"/>
            <a:chExt cx="2342610" cy="4041369"/>
          </a:xfrm>
        </p:grpSpPr>
        <p:sp>
          <p:nvSpPr>
            <p:cNvPr id="7" name="Прямоугольник 6"/>
            <p:cNvSpPr/>
            <p:nvPr/>
          </p:nvSpPr>
          <p:spPr>
            <a:xfrm>
              <a:off x="5894209" y="3632618"/>
              <a:ext cx="2342607"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894209" y="3289839"/>
              <a:ext cx="2342607" cy="347438"/>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894209" y="5778132"/>
              <a:ext cx="2342606" cy="347438"/>
            </a:xfrm>
            <a:prstGeom prst="rect">
              <a:avLst/>
            </a:prstGeom>
            <a:solidFill>
              <a:schemeClr val="accent1">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Si-</a:t>
              </a:r>
              <a:r>
                <a:rPr lang="ru-RU" sz="1600" b="1" dirty="0" smtClean="0">
                  <a:solidFill>
                    <a:schemeClr val="tx1"/>
                  </a:solidFill>
                  <a:latin typeface="Times New Roman" panose="02020603050405020304" pitchFamily="18" charset="0"/>
                  <a:cs typeface="Times New Roman" panose="02020603050405020304" pitchFamily="18" charset="0"/>
                </a:rPr>
                <a:t>подложка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894210" y="2417214"/>
              <a:ext cx="2342606" cy="347438"/>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B</a:t>
              </a:r>
              <a:r>
                <a:rPr lang="en-US" sz="1600" b="1" baseline="-25000" dirty="0">
                  <a:solidFill>
                    <a:schemeClr val="tx1"/>
                  </a:solidFill>
                  <a:latin typeface="Times New Roman" panose="02020603050405020304" pitchFamily="18" charset="0"/>
                  <a:cs typeface="Times New Roman" panose="02020603050405020304" pitchFamily="18" charset="0"/>
                </a:rPr>
                <a:t>4</a:t>
              </a:r>
              <a:r>
                <a:rPr lang="en-US" sz="1600" b="1" dirty="0">
                  <a:solidFill>
                    <a:schemeClr val="tx1"/>
                  </a:solidFill>
                  <a:latin typeface="Times New Roman" panose="02020603050405020304" pitchFamily="18" charset="0"/>
                  <a:cs typeface="Times New Roman" panose="02020603050405020304" pitchFamily="18" charset="0"/>
                </a:rPr>
                <a:t>C</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894209" y="2084201"/>
              <a:ext cx="2342606" cy="349200"/>
            </a:xfrm>
            <a:prstGeom prst="rect">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W</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12" name="Прямая соединительная линия 11"/>
            <p:cNvCxnSpPr/>
            <p:nvPr/>
          </p:nvCxnSpPr>
          <p:spPr>
            <a:xfrm>
              <a:off x="7078102" y="2867652"/>
              <a:ext cx="0" cy="395818"/>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5894211" y="4321031"/>
              <a:ext cx="2342606"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Cr</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894210" y="3977244"/>
              <a:ext cx="2342606"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Y</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894208" y="5430693"/>
              <a:ext cx="2342606"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Times New Roman" panose="02020603050405020304" pitchFamily="18" charset="0"/>
                  <a:cs typeface="Times New Roman" panose="02020603050405020304" pitchFamily="18" charset="0"/>
                </a:rPr>
                <a:t>Cr</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5894207" y="5081970"/>
              <a:ext cx="2342607" cy="347438"/>
            </a:xfrm>
            <a:prstGeom prst="rect">
              <a:avLst/>
            </a:prstGeom>
            <a:solidFill>
              <a:schemeClr val="bg2">
                <a:lumMod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Y</a:t>
              </a:r>
              <a:endParaRPr lang="ru-RU" sz="1600" b="1" dirty="0">
                <a:solidFill>
                  <a:schemeClr val="tx1"/>
                </a:solidFill>
                <a:latin typeface="Times New Roman" panose="02020603050405020304" pitchFamily="18" charset="0"/>
                <a:cs typeface="Times New Roman" panose="02020603050405020304" pitchFamily="18" charset="0"/>
              </a:endParaRPr>
            </a:p>
          </p:txBody>
        </p:sp>
        <p:cxnSp>
          <p:nvCxnSpPr>
            <p:cNvPr id="19" name="Прямая соединительная линия 18"/>
            <p:cNvCxnSpPr/>
            <p:nvPr/>
          </p:nvCxnSpPr>
          <p:spPr>
            <a:xfrm>
              <a:off x="7065511" y="4767265"/>
              <a:ext cx="0" cy="226001"/>
            </a:xfrm>
            <a:prstGeom prst="line">
              <a:avLst/>
            </a:prstGeom>
            <a:ln w="666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1"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Результаты и их обсуждение</a:t>
            </a:r>
            <a:endParaRPr lang="ru-RU" sz="2800"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5636111" y="3453195"/>
            <a:ext cx="3897086" cy="2772773"/>
          </a:xfrm>
          <a:prstGeom prst="rect">
            <a:avLst/>
          </a:prstGeom>
          <a:ln>
            <a:solidFill>
              <a:schemeClr val="tx1"/>
            </a:solidFill>
          </a:ln>
        </p:spPr>
      </p:pic>
      <p:sp>
        <p:nvSpPr>
          <p:cNvPr id="23" name="Прямоугольник 22"/>
          <p:cNvSpPr/>
          <p:nvPr/>
        </p:nvSpPr>
        <p:spPr>
          <a:xfrm>
            <a:off x="3112902" y="4204189"/>
            <a:ext cx="1187515" cy="646331"/>
          </a:xfrm>
          <a:prstGeom prst="rect">
            <a:avLst/>
          </a:prstGeom>
        </p:spPr>
        <p:txBody>
          <a:bodyPr wrap="square" anchor="ctr">
            <a:spAutoFit/>
          </a:bodyPr>
          <a:lstStyle/>
          <a:p>
            <a:pPr algn="ctr"/>
            <a:r>
              <a:rPr lang="ru-RU" dirty="0" smtClean="0">
                <a:latin typeface="Times New Roman" panose="02020603050405020304" pitchFamily="18" charset="0"/>
                <a:cs typeface="Times New Roman" panose="02020603050405020304" pitchFamily="18" charset="0"/>
              </a:rPr>
              <a:t>Раствор </a:t>
            </a:r>
            <a:r>
              <a:rPr lang="en-US" dirty="0" err="1" smtClean="0">
                <a:latin typeface="Times New Roman" panose="02020603050405020304" pitchFamily="18" charset="0"/>
                <a:cs typeface="Times New Roman" panose="02020603050405020304" pitchFamily="18" charset="0"/>
              </a:rPr>
              <a:t>HCl</a:t>
            </a:r>
            <a:endParaRPr lang="ru-RU" dirty="0"/>
          </a:p>
        </p:txBody>
      </p:sp>
      <p:sp>
        <p:nvSpPr>
          <p:cNvPr id="24" name="Стрелка вправо 23"/>
          <p:cNvSpPr/>
          <p:nvPr/>
        </p:nvSpPr>
        <p:spPr>
          <a:xfrm rot="10800000">
            <a:off x="2538136" y="4287869"/>
            <a:ext cx="574766" cy="47897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25" name="Прямоугольник 24"/>
          <p:cNvSpPr/>
          <p:nvPr/>
        </p:nvSpPr>
        <p:spPr>
          <a:xfrm>
            <a:off x="4643785" y="6285735"/>
            <a:ext cx="5881738" cy="369332"/>
          </a:xfrm>
          <a:prstGeom prst="rect">
            <a:avLst/>
          </a:prstGeom>
        </p:spPr>
        <p:txBody>
          <a:bodyPr wrap="none" anchor="ctr">
            <a:spAutoFit/>
          </a:bodyPr>
          <a:lstStyle/>
          <a:p>
            <a:pPr algn="ctr"/>
            <a:r>
              <a:rPr lang="ru-RU" dirty="0">
                <a:latin typeface="Times New Roman" panose="02020603050405020304" pitchFamily="18" charset="0"/>
                <a:ea typeface="Calibri" panose="020F0502020204030204" pitchFamily="34" charset="0"/>
              </a:rPr>
              <a:t>Пленка отражающего покрытия на поверхности пуансона</a:t>
            </a:r>
            <a:endParaRPr lang="ru-RU" dirty="0"/>
          </a:p>
        </p:txBody>
      </p:sp>
      <p:cxnSp>
        <p:nvCxnSpPr>
          <p:cNvPr id="27" name="Прямая соединительная линия 26"/>
          <p:cNvCxnSpPr>
            <a:stCxn id="14" idx="1"/>
            <a:endCxn id="17" idx="3"/>
          </p:cNvCxnSpPr>
          <p:nvPr/>
        </p:nvCxnSpPr>
        <p:spPr>
          <a:xfrm>
            <a:off x="213973" y="3863658"/>
            <a:ext cx="1932369" cy="13227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a:stCxn id="17" idx="1"/>
            <a:endCxn id="14" idx="3"/>
          </p:cNvCxnSpPr>
          <p:nvPr/>
        </p:nvCxnSpPr>
        <p:spPr>
          <a:xfrm flipV="1">
            <a:off x="213972" y="3863658"/>
            <a:ext cx="1932371" cy="132270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6" name="Группа 25"/>
          <p:cNvGrpSpPr/>
          <p:nvPr/>
        </p:nvGrpSpPr>
        <p:grpSpPr>
          <a:xfrm>
            <a:off x="213971" y="5614927"/>
            <a:ext cx="1932370" cy="1106548"/>
            <a:chOff x="710347" y="5178403"/>
            <a:chExt cx="1932370" cy="1106548"/>
          </a:xfrm>
        </p:grpSpPr>
        <p:grpSp>
          <p:nvGrpSpPr>
            <p:cNvPr id="28" name="Группа 27"/>
            <p:cNvGrpSpPr/>
            <p:nvPr/>
          </p:nvGrpSpPr>
          <p:grpSpPr>
            <a:xfrm>
              <a:off x="710347" y="5178403"/>
              <a:ext cx="1932370" cy="1106548"/>
              <a:chOff x="1145245" y="5553146"/>
              <a:chExt cx="1932370" cy="803204"/>
            </a:xfrm>
          </p:grpSpPr>
          <p:cxnSp>
            <p:nvCxnSpPr>
              <p:cNvPr id="32" name="Прямая соединительная линия 31"/>
              <p:cNvCxnSpPr/>
              <p:nvPr/>
            </p:nvCxnSpPr>
            <p:spPr>
              <a:xfrm flipH="1">
                <a:off x="1145245"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1145246" y="635635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V="1">
                <a:off x="3077614" y="5943613"/>
                <a:ext cx="1" cy="4127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Дуга 34"/>
              <p:cNvSpPr/>
              <p:nvPr/>
            </p:nvSpPr>
            <p:spPr>
              <a:xfrm>
                <a:off x="1145245" y="5713589"/>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6" name="Дуга 35"/>
              <p:cNvSpPr/>
              <p:nvPr/>
            </p:nvSpPr>
            <p:spPr>
              <a:xfrm>
                <a:off x="1145245" y="5553146"/>
                <a:ext cx="1932370" cy="458168"/>
              </a:xfrm>
              <a:prstGeom prst="arc">
                <a:avLst>
                  <a:gd name="adj1" fmla="val 76996"/>
                  <a:gd name="adj2" fmla="val 1077900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cxnSp>
          <p:nvCxnSpPr>
            <p:cNvPr id="30" name="Прямая соединительная линия 29"/>
            <p:cNvCxnSpPr>
              <a:stCxn id="36" idx="2"/>
              <a:endCxn id="35" idx="2"/>
            </p:cNvCxnSpPr>
            <p:nvPr/>
          </p:nvCxnSpPr>
          <p:spPr>
            <a:xfrm>
              <a:off x="710516" y="5499905"/>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Группа 36"/>
          <p:cNvGrpSpPr/>
          <p:nvPr/>
        </p:nvGrpSpPr>
        <p:grpSpPr>
          <a:xfrm>
            <a:off x="213969" y="681248"/>
            <a:ext cx="1932371" cy="631203"/>
            <a:chOff x="710345" y="2013465"/>
            <a:chExt cx="1932371" cy="631203"/>
          </a:xfrm>
        </p:grpSpPr>
        <p:grpSp>
          <p:nvGrpSpPr>
            <p:cNvPr id="38" name="Группа 37"/>
            <p:cNvGrpSpPr/>
            <p:nvPr/>
          </p:nvGrpSpPr>
          <p:grpSpPr>
            <a:xfrm>
              <a:off x="710346" y="2013465"/>
              <a:ext cx="1932370" cy="631203"/>
              <a:chOff x="737592" y="1552644"/>
              <a:chExt cx="1932370" cy="631203"/>
            </a:xfrm>
          </p:grpSpPr>
          <p:grpSp>
            <p:nvGrpSpPr>
              <p:cNvPr id="40" name="Группа 39"/>
              <p:cNvGrpSpPr/>
              <p:nvPr/>
            </p:nvGrpSpPr>
            <p:grpSpPr>
              <a:xfrm>
                <a:off x="737592" y="1552644"/>
                <a:ext cx="1932370" cy="631203"/>
                <a:chOff x="710347" y="5399438"/>
                <a:chExt cx="1932370" cy="631203"/>
              </a:xfrm>
            </p:grpSpPr>
            <p:sp>
              <p:nvSpPr>
                <p:cNvPr id="42" name="Дуга 41"/>
                <p:cNvSpPr/>
                <p:nvPr/>
              </p:nvSpPr>
              <p:spPr>
                <a:xfrm>
                  <a:off x="710347" y="5399438"/>
                  <a:ext cx="1932370" cy="631203"/>
                </a:xfrm>
                <a:prstGeom prst="arc">
                  <a:avLst>
                    <a:gd name="adj1" fmla="val 21572059"/>
                    <a:gd name="adj2" fmla="val 1085871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43" name="Прямая соединительная линия 42"/>
                <p:cNvCxnSpPr>
                  <a:endCxn id="42" idx="2"/>
                </p:cNvCxnSpPr>
                <p:nvPr/>
              </p:nvCxnSpPr>
              <p:spPr>
                <a:xfrm>
                  <a:off x="710516" y="5499905"/>
                  <a:ext cx="1149" cy="1986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2642716" y="5494004"/>
                  <a:ext cx="0" cy="221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Прямая соединительная линия 40"/>
              <p:cNvCxnSpPr/>
              <p:nvPr/>
            </p:nvCxnSpPr>
            <p:spPr>
              <a:xfrm>
                <a:off x="737592" y="1647210"/>
                <a:ext cx="19323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Прямоугольник 38"/>
            <p:cNvSpPr/>
            <p:nvPr/>
          </p:nvSpPr>
          <p:spPr>
            <a:xfrm>
              <a:off x="710345" y="2137714"/>
              <a:ext cx="1932370" cy="338554"/>
            </a:xfrm>
            <a:prstGeom prst="rect">
              <a:avLst/>
            </a:prstGeom>
          </p:spPr>
          <p:txBody>
            <a:bodyPr wrap="square" anchor="ctr">
              <a:spAutoFit/>
            </a:bodyPr>
            <a:lstStyle/>
            <a:p>
              <a:pPr algn="ctr"/>
              <a:r>
                <a:rPr lang="ru-RU" sz="1600" dirty="0" smtClean="0">
                  <a:latin typeface="Times New Roman" panose="02020603050405020304" pitchFamily="18" charset="0"/>
                </a:rPr>
                <a:t>Пуансон</a:t>
              </a:r>
              <a:endParaRPr lang="ru-RU" sz="1600" dirty="0"/>
            </a:p>
          </p:txBody>
        </p:sp>
      </p:grpSp>
      <p:sp>
        <p:nvSpPr>
          <p:cNvPr id="45" name="Прямоугольник 44"/>
          <p:cNvSpPr/>
          <p:nvPr/>
        </p:nvSpPr>
        <p:spPr>
          <a:xfrm>
            <a:off x="2070535" y="6188898"/>
            <a:ext cx="1783523" cy="584775"/>
          </a:xfrm>
          <a:prstGeom prst="rect">
            <a:avLst/>
          </a:prstGeom>
        </p:spPr>
        <p:txBody>
          <a:bodyPr wrap="square" anchor="ctr">
            <a:spAutoFit/>
          </a:bodyPr>
          <a:lstStyle/>
          <a:p>
            <a:pPr algn="ctr"/>
            <a:r>
              <a:rPr lang="ru-RU" sz="1600" dirty="0" smtClean="0">
                <a:latin typeface="Times New Roman" panose="02020603050405020304" pitchFamily="18" charset="0"/>
              </a:rPr>
              <a:t>Цилиндрическая заготовка</a:t>
            </a:r>
            <a:endParaRPr lang="ru-RU" sz="1600" dirty="0"/>
          </a:p>
        </p:txBody>
      </p:sp>
      <p:sp>
        <p:nvSpPr>
          <p:cNvPr id="46" name="Прямоугольник 45"/>
          <p:cNvSpPr/>
          <p:nvPr/>
        </p:nvSpPr>
        <p:spPr>
          <a:xfrm>
            <a:off x="2064229" y="5896053"/>
            <a:ext cx="1783522" cy="338554"/>
          </a:xfrm>
          <a:prstGeom prst="rect">
            <a:avLst/>
          </a:prstGeom>
        </p:spPr>
        <p:txBody>
          <a:bodyPr wrap="square" anchor="ctr">
            <a:spAutoFit/>
          </a:bodyPr>
          <a:lstStyle/>
          <a:p>
            <a:pPr algn="ctr"/>
            <a:r>
              <a:rPr lang="ru-RU" sz="1600" dirty="0" smtClean="0">
                <a:latin typeface="Times New Roman" panose="02020603050405020304" pitchFamily="18" charset="0"/>
              </a:rPr>
              <a:t>Клеевой слой</a:t>
            </a:r>
            <a:endParaRPr lang="ru-RU" sz="1600" dirty="0"/>
          </a:p>
        </p:txBody>
      </p:sp>
      <p:sp>
        <p:nvSpPr>
          <p:cNvPr id="47" name="Стрелка вправо 46"/>
          <p:cNvSpPr/>
          <p:nvPr/>
        </p:nvSpPr>
        <p:spPr>
          <a:xfrm rot="5400000">
            <a:off x="962086" y="1462731"/>
            <a:ext cx="436135" cy="339464"/>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387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93E58C7-218D-4557-993B-84F75D61CC5B}" type="slidenum">
              <a:rPr lang="ru-RU" smtClean="0"/>
              <a:t>17</a:t>
            </a:fld>
            <a:endParaRPr lang="ru-RU"/>
          </a:p>
        </p:txBody>
      </p:sp>
      <p:sp>
        <p:nvSpPr>
          <p:cNvPr id="16"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Результаты и их обсуждение</a:t>
            </a:r>
            <a:endParaRPr lang="ru-RU" sz="2800" b="1" dirty="0">
              <a:latin typeface="Times New Roman" panose="02020603050405020304" pitchFamily="18" charset="0"/>
              <a:cs typeface="Times New Roman" panose="02020603050405020304" pitchFamily="18" charset="0"/>
            </a:endParaRPr>
          </a:p>
        </p:txBody>
      </p:sp>
      <p:pic>
        <p:nvPicPr>
          <p:cNvPr id="22" name="Рисунок 21"/>
          <p:cNvPicPr>
            <a:picLocks noChangeAspect="1"/>
          </p:cNvPicPr>
          <p:nvPr/>
        </p:nvPicPr>
        <p:blipFill rotWithShape="1">
          <a:blip r:embed="rId3" cstate="print">
            <a:extLst>
              <a:ext uri="{28A0092B-C50C-407E-A947-70E740481C1C}">
                <a14:useLocalDpi xmlns:a14="http://schemas.microsoft.com/office/drawing/2010/main" val="0"/>
              </a:ext>
            </a:extLst>
          </a:blip>
          <a:srcRect t="10759" b="5945"/>
          <a:stretch/>
        </p:blipFill>
        <p:spPr>
          <a:xfrm>
            <a:off x="9121983" y="855316"/>
            <a:ext cx="2986468" cy="2434759"/>
          </a:xfrm>
          <a:prstGeom prst="rect">
            <a:avLst/>
          </a:prstGeom>
          <a:ln>
            <a:solidFill>
              <a:schemeClr val="tx1"/>
            </a:solidFill>
          </a:ln>
        </p:spPr>
      </p:pic>
      <p:sp>
        <p:nvSpPr>
          <p:cNvPr id="36" name="Прямоугольник 35"/>
          <p:cNvSpPr/>
          <p:nvPr/>
        </p:nvSpPr>
        <p:spPr>
          <a:xfrm>
            <a:off x="9121983" y="3432678"/>
            <a:ext cx="2986468" cy="646331"/>
          </a:xfrm>
          <a:prstGeom prst="rect">
            <a:avLst/>
          </a:prstGeom>
        </p:spPr>
        <p:txBody>
          <a:bodyPr wrap="square" anchor="ctr">
            <a:spAutoFit/>
          </a:bodyPr>
          <a:lstStyle/>
          <a:p>
            <a:pPr algn="ctr"/>
            <a:r>
              <a:rPr lang="ru-RU" dirty="0" smtClean="0">
                <a:latin typeface="Times New Roman" panose="02020603050405020304" pitchFamily="18" charset="0"/>
              </a:rPr>
              <a:t>Структура после обрезания краев</a:t>
            </a:r>
            <a:r>
              <a:rPr lang="en-US" dirty="0" smtClean="0">
                <a:latin typeface="Times New Roman" panose="02020603050405020304" pitchFamily="18" charset="0"/>
              </a:rPr>
              <a:t> Si </a:t>
            </a:r>
            <a:r>
              <a:rPr lang="ru-RU" dirty="0" smtClean="0">
                <a:latin typeface="Times New Roman" panose="02020603050405020304" pitchFamily="18" charset="0"/>
              </a:rPr>
              <a:t>пластины</a:t>
            </a:r>
            <a:endParaRPr lang="ru-RU" dirty="0"/>
          </a:p>
        </p:txBody>
      </p:sp>
      <p:grpSp>
        <p:nvGrpSpPr>
          <p:cNvPr id="38" name="Группа 37"/>
          <p:cNvGrpSpPr/>
          <p:nvPr/>
        </p:nvGrpSpPr>
        <p:grpSpPr>
          <a:xfrm>
            <a:off x="4616694" y="2033680"/>
            <a:ext cx="4340224" cy="3635024"/>
            <a:chOff x="0" y="0"/>
            <a:chExt cx="5940425" cy="4975225"/>
          </a:xfrm>
        </p:grpSpPr>
        <p:pic>
          <p:nvPicPr>
            <p:cNvPr id="40" name="Рисунок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5940425" cy="4975225"/>
            </a:xfrm>
            <a:prstGeom prst="rect">
              <a:avLst/>
            </a:prstGeom>
          </p:spPr>
        </p:pic>
        <p:sp>
          <p:nvSpPr>
            <p:cNvPr id="42" name="Прямоугольник 41"/>
            <p:cNvSpPr/>
            <p:nvPr/>
          </p:nvSpPr>
          <p:spPr>
            <a:xfrm>
              <a:off x="216877" y="2805806"/>
              <a:ext cx="5497625" cy="1448655"/>
            </a:xfrm>
            <a:prstGeom prst="rect">
              <a:avLst/>
            </a:prstGeom>
            <a:solidFill>
              <a:schemeClr val="bg1"/>
            </a:solidFill>
          </p:spPr>
          <p:txBody>
            <a:bodyPr wrap="square">
              <a:spAutoFit/>
            </a:bodyPr>
            <a:lstStyle/>
            <a:p>
              <a:pPr algn="ctr">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BMR-5000HM-UF</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2448 x 2048pix_pix=3,45</a:t>
              </a: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мкм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8,4456мм Х 7,0656мм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Цилиндрическое зеркало_01</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Скол оптического волокна на расстоянии ~200мм от цилиндрического зеркала</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4" name="Прямая со стрелкой 43"/>
            <p:cNvCxnSpPr/>
            <p:nvPr/>
          </p:nvCxnSpPr>
          <p:spPr>
            <a:xfrm>
              <a:off x="2476500" y="914400"/>
              <a:ext cx="0" cy="18002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Прямоугольник 46"/>
            <p:cNvSpPr/>
            <p:nvPr/>
          </p:nvSpPr>
          <p:spPr>
            <a:xfrm>
              <a:off x="2019300" y="400050"/>
              <a:ext cx="946785" cy="370205"/>
            </a:xfrm>
            <a:prstGeom prst="rect">
              <a:avLst/>
            </a:prstGeom>
            <a:solidFill>
              <a:schemeClr val="bg1"/>
            </a:solidFill>
          </p:spPr>
          <p:txBody>
            <a:bodyPr wrap="none">
              <a:spAutoFit/>
            </a:bodyPr>
            <a:lstStyle/>
            <a:p>
              <a:pPr algn="ctr">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ru-RU"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 мм</a:t>
              </a:r>
              <a:endParaRPr lang="ru-RU" sz="1200">
                <a:effectLst/>
                <a:latin typeface="Times New Roman" panose="02020603050405020304" pitchFamily="18" charset="0"/>
                <a:ea typeface="Times New Roman" panose="02020603050405020304" pitchFamily="18" charset="0"/>
              </a:endParaRPr>
            </a:p>
          </p:txBody>
        </p:sp>
      </p:grpSp>
      <p:grpSp>
        <p:nvGrpSpPr>
          <p:cNvPr id="48" name="Группа 47"/>
          <p:cNvGrpSpPr/>
          <p:nvPr/>
        </p:nvGrpSpPr>
        <p:grpSpPr>
          <a:xfrm>
            <a:off x="76595" y="1202499"/>
            <a:ext cx="4375034" cy="3664179"/>
            <a:chOff x="0" y="0"/>
            <a:chExt cx="5940425" cy="4975225"/>
          </a:xfrm>
        </p:grpSpPr>
        <p:pic>
          <p:nvPicPr>
            <p:cNvPr id="49" name="Рисунок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5940425" cy="4975225"/>
            </a:xfrm>
            <a:prstGeom prst="rect">
              <a:avLst/>
            </a:prstGeom>
          </p:spPr>
        </p:pic>
        <p:sp>
          <p:nvSpPr>
            <p:cNvPr id="50" name="Прямоугольник 49"/>
            <p:cNvSpPr/>
            <p:nvPr/>
          </p:nvSpPr>
          <p:spPr>
            <a:xfrm>
              <a:off x="142061" y="3038419"/>
              <a:ext cx="5690325" cy="1416707"/>
            </a:xfrm>
            <a:prstGeom prst="rect">
              <a:avLst/>
            </a:prstGeom>
            <a:solidFill>
              <a:schemeClr val="bg1"/>
            </a:solidFill>
          </p:spPr>
          <p:txBody>
            <a:bodyPr wrap="square">
              <a:spAutoFit/>
            </a:bodyPr>
            <a:lstStyle/>
            <a:p>
              <a:pPr algn="ctr">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BMR-5000HM-UF</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en-US"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2448 x 2048pix_pix=3,45</a:t>
              </a: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мкм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8,4456мм Х 7,0656мм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Цилиндрическое зеркало_02</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Скол оптического волокна на расстоянии ~200мм от цилиндрического зеркала</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51" name="Прямая со стрелкой 50"/>
            <p:cNvCxnSpPr/>
            <p:nvPr/>
          </p:nvCxnSpPr>
          <p:spPr>
            <a:xfrm>
              <a:off x="3429000" y="1400175"/>
              <a:ext cx="45719" cy="51435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2647950" y="685800"/>
              <a:ext cx="946785" cy="370205"/>
            </a:xfrm>
            <a:prstGeom prst="rect">
              <a:avLst/>
            </a:prstGeom>
            <a:solidFill>
              <a:schemeClr val="bg1"/>
            </a:solidFill>
          </p:spPr>
          <p:txBody>
            <a:bodyPr wrap="none">
              <a:spAutoFit/>
            </a:bodyPr>
            <a:lstStyle/>
            <a:p>
              <a:pPr algn="ctr">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ru-RU"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 мм</a:t>
              </a:r>
              <a:endParaRPr lang="ru-RU" sz="1200">
                <a:effectLst/>
                <a:latin typeface="Times New Roman" panose="02020603050405020304" pitchFamily="18" charset="0"/>
                <a:ea typeface="Times New Roman" panose="02020603050405020304" pitchFamily="18" charset="0"/>
              </a:endParaRPr>
            </a:p>
          </p:txBody>
        </p:sp>
      </p:grpSp>
      <p:sp>
        <p:nvSpPr>
          <p:cNvPr id="5" name="Прямоугольник 4"/>
          <p:cNvSpPr/>
          <p:nvPr/>
        </p:nvSpPr>
        <p:spPr>
          <a:xfrm>
            <a:off x="76595" y="4957430"/>
            <a:ext cx="4375034" cy="369332"/>
          </a:xfrm>
          <a:prstGeom prst="rect">
            <a:avLst/>
          </a:prstGeom>
        </p:spPr>
        <p:txBody>
          <a:bodyPr wrap="square">
            <a:spAutoFit/>
          </a:bodyPr>
          <a:lstStyle/>
          <a:p>
            <a:pPr algn="ctr"/>
            <a:r>
              <a:rPr lang="ru-RU" dirty="0">
                <a:latin typeface="Times New Roman" panose="02020603050405020304" pitchFamily="18" charset="0"/>
                <a:ea typeface="Calibri" panose="020F0502020204030204" pitchFamily="34" charset="0"/>
              </a:rPr>
              <a:t>П</a:t>
            </a:r>
            <a:r>
              <a:rPr lang="ru-RU" dirty="0" smtClean="0">
                <a:latin typeface="Times New Roman" panose="02020603050405020304" pitchFamily="18" charset="0"/>
                <a:ea typeface="Calibri" panose="020F0502020204030204" pitchFamily="34" charset="0"/>
              </a:rPr>
              <a:t>осле обрезки </a:t>
            </a:r>
            <a:r>
              <a:rPr lang="ru-RU" dirty="0">
                <a:latin typeface="Times New Roman" panose="02020603050405020304" pitchFamily="18" charset="0"/>
                <a:ea typeface="Calibri" panose="020F0502020204030204" pitchFamily="34" charset="0"/>
              </a:rPr>
              <a:t>краев </a:t>
            </a:r>
            <a:r>
              <a:rPr lang="en-US" dirty="0" smtClean="0">
                <a:latin typeface="Times New Roman" panose="02020603050405020304" pitchFamily="18" charset="0"/>
                <a:ea typeface="Calibri" panose="020F0502020204030204" pitchFamily="34" charset="0"/>
              </a:rPr>
              <a:t>Si</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пластины</a:t>
            </a:r>
            <a:endParaRPr lang="ru-RU" dirty="0"/>
          </a:p>
        </p:txBody>
      </p:sp>
      <p:sp>
        <p:nvSpPr>
          <p:cNvPr id="53" name="Прямоугольник 52"/>
          <p:cNvSpPr/>
          <p:nvPr/>
        </p:nvSpPr>
        <p:spPr>
          <a:xfrm>
            <a:off x="4613389" y="5739896"/>
            <a:ext cx="4343529" cy="369332"/>
          </a:xfrm>
          <a:prstGeom prst="rect">
            <a:avLst/>
          </a:prstGeom>
        </p:spPr>
        <p:txBody>
          <a:bodyPr wrap="square">
            <a:spAutoFit/>
          </a:bodyPr>
          <a:lstStyle/>
          <a:p>
            <a:pPr algn="ctr"/>
            <a:r>
              <a:rPr lang="ru-RU" dirty="0" smtClean="0">
                <a:latin typeface="Times New Roman" panose="02020603050405020304" pitchFamily="18" charset="0"/>
                <a:ea typeface="Calibri" panose="020F0502020204030204" pitchFamily="34" charset="0"/>
              </a:rPr>
              <a:t>До </a:t>
            </a:r>
            <a:r>
              <a:rPr lang="ru-RU" dirty="0">
                <a:latin typeface="Times New Roman" panose="02020603050405020304" pitchFamily="18" charset="0"/>
                <a:ea typeface="Calibri" panose="020F0502020204030204" pitchFamily="34" charset="0"/>
              </a:rPr>
              <a:t>обрезки краев </a:t>
            </a:r>
            <a:r>
              <a:rPr lang="en-US" dirty="0" smtClean="0">
                <a:latin typeface="Times New Roman" panose="02020603050405020304" pitchFamily="18" charset="0"/>
                <a:ea typeface="Calibri" panose="020F0502020204030204" pitchFamily="34" charset="0"/>
              </a:rPr>
              <a:t>Si</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пластины</a:t>
            </a:r>
            <a:endParaRPr lang="ru-RU" dirty="0"/>
          </a:p>
        </p:txBody>
      </p:sp>
      <p:sp>
        <p:nvSpPr>
          <p:cNvPr id="13" name="Прямоугольник 12"/>
          <p:cNvSpPr/>
          <p:nvPr/>
        </p:nvSpPr>
        <p:spPr>
          <a:xfrm>
            <a:off x="181221" y="6342984"/>
            <a:ext cx="10649339" cy="369332"/>
          </a:xfrm>
          <a:prstGeom prst="rect">
            <a:avLst/>
          </a:prstGeom>
        </p:spPr>
        <p:txBody>
          <a:bodyPr wrap="square">
            <a:spAutoFit/>
          </a:bodyPr>
          <a:lstStyle/>
          <a:p>
            <a:pPr marL="285750" indent="-285750">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Фокусирующие свойства </a:t>
            </a:r>
            <a:r>
              <a:rPr lang="ru-RU" dirty="0" smtClean="0">
                <a:latin typeface="Times New Roman" panose="02020603050405020304" pitchFamily="18" charset="0"/>
                <a:cs typeface="Times New Roman" panose="02020603050405020304" pitchFamily="18" charset="0"/>
              </a:rPr>
              <a:t>структур </a:t>
            </a:r>
            <a:r>
              <a:rPr lang="ru-RU" dirty="0">
                <a:latin typeface="Times New Roman" panose="02020603050405020304" pitchFamily="18" charset="0"/>
                <a:cs typeface="Times New Roman" panose="02020603050405020304" pitchFamily="18" charset="0"/>
              </a:rPr>
              <a:t>ДО обрезки краев </a:t>
            </a:r>
            <a:r>
              <a:rPr lang="en-US" dirty="0" smtClean="0">
                <a:latin typeface="Times New Roman" panose="02020603050405020304" pitchFamily="18" charset="0"/>
                <a:cs typeface="Times New Roman" panose="02020603050405020304" pitchFamily="18" charset="0"/>
              </a:rPr>
              <a:t>Si</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пластины в три раза лучше, чем после </a:t>
            </a:r>
            <a:r>
              <a:rPr lang="ru-RU" dirty="0" smtClean="0">
                <a:latin typeface="Times New Roman" panose="02020603050405020304" pitchFamily="18" charset="0"/>
                <a:cs typeface="Times New Roman" panose="02020603050405020304" pitchFamily="18" charset="0"/>
              </a:rPr>
              <a:t>обрезки</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285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dirty="0" smtClean="0">
                <a:latin typeface="Times New Roman" panose="02020603050405020304" pitchFamily="18" charset="0"/>
                <a:cs typeface="Times New Roman" panose="02020603050405020304" pitchFamily="18" charset="0"/>
              </a:rPr>
              <a:t>Выводы</a:t>
            </a:r>
            <a:endParaRPr lang="ru-RU" sz="2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18</a:t>
            </a:fld>
            <a:endParaRPr lang="ru-RU"/>
          </a:p>
        </p:txBody>
      </p:sp>
      <p:sp>
        <p:nvSpPr>
          <p:cNvPr id="4" name="Прямоугольник 3"/>
          <p:cNvSpPr/>
          <p:nvPr/>
        </p:nvSpPr>
        <p:spPr>
          <a:xfrm>
            <a:off x="441435" y="1305342"/>
            <a:ext cx="10604938" cy="3970318"/>
          </a:xfrm>
          <a:prstGeom prst="rect">
            <a:avLst/>
          </a:prstGeom>
        </p:spPr>
        <p:txBody>
          <a:bodyPr wrap="square">
            <a:spAutoFit/>
          </a:bodyPr>
          <a:lstStyle/>
          <a:p>
            <a:pPr marL="342900" lvl="0" indent="-342900" algn="just">
              <a:lnSpc>
                <a:spcPct val="150000"/>
              </a:lnSpc>
              <a:spcAft>
                <a:spcPts val="0"/>
              </a:spcAft>
              <a:buFont typeface="+mj-lt"/>
              <a:buAutoNum type="arabicPeriod"/>
            </a:pPr>
            <a:r>
              <a:rPr lang="ru-RU" sz="2400" dirty="0">
                <a:latin typeface="Times New Roman" panose="02020603050405020304" pitchFamily="18" charset="0"/>
                <a:ea typeface="Times New Roman" panose="02020603050405020304" pitchFamily="18" charset="0"/>
                <a:cs typeface="Times New Roman" panose="02020603050405020304" pitchFamily="18" charset="0"/>
              </a:rPr>
              <a:t>Разработана методика синтеза многослойных зеркал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W</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B</a:t>
            </a:r>
            <a:r>
              <a:rPr lang="ru-RU" sz="240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с коэффициентами отражения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30 %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на длине волны 0.154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нм</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Отработаны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три методики переноса отражающих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МРЗ на</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вогнутые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металлические цилиндрические поверхности.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rabicPeriod"/>
            </a:pP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серийного производства образцов рекомендована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технология закрепления на цилиндрическую поверхность подложки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Si </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с </a:t>
            </a:r>
            <a:r>
              <a:rPr lang="ru-RU" sz="2400" dirty="0" err="1" smtClean="0">
                <a:latin typeface="Times New Roman" panose="02020603050405020304" pitchFamily="18" charset="0"/>
                <a:ea typeface="Times New Roman" panose="02020603050405020304" pitchFamily="18" charset="0"/>
                <a:cs typeface="Times New Roman" panose="02020603050405020304" pitchFamily="18" charset="0"/>
              </a:rPr>
              <a:t>напыленным</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МРЗ без обрезания краев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Si</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пластины.</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422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503657"/>
            <a:ext cx="12192000" cy="523220"/>
          </a:xfrm>
        </p:spPr>
        <p:txBody>
          <a:bodyPr wrap="square" anchor="ctr">
            <a:spAutoFit/>
          </a:bodyPr>
          <a:lstStyle/>
          <a:p>
            <a:pPr algn="ctr">
              <a:lnSpc>
                <a:spcPct val="100000"/>
              </a:lnSpc>
            </a:pPr>
            <a:r>
              <a:rPr lang="ru-RU" sz="2800" dirty="0" smtClean="0">
                <a:latin typeface="Times New Roman" panose="02020603050405020304" pitchFamily="18" charset="0"/>
                <a:cs typeface="Times New Roman" panose="02020603050405020304" pitchFamily="18" charset="0"/>
              </a:rPr>
              <a:t>Спасибо за внимание!</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966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План доклада</a:t>
            </a:r>
            <a:endParaRPr lang="ru-RU" sz="28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9222" y="1544483"/>
            <a:ext cx="10993556" cy="3970318"/>
          </a:xfrm>
          <a:prstGeom prst="rect">
            <a:avLst/>
          </a:prstGeom>
        </p:spPr>
        <p:txBody>
          <a:bodyPr wrap="square">
            <a:spAutoFit/>
          </a:bodyPr>
          <a:lstStyle/>
          <a:p>
            <a:pPr marL="342900" indent="-342900">
              <a:lnSpc>
                <a:spcPct val="150000"/>
              </a:lnSpc>
              <a:buFont typeface="+mj-lt"/>
              <a:buAutoNum type="arabicPeriod"/>
            </a:pPr>
            <a:r>
              <a:rPr lang="ru-RU" sz="2800" b="1" dirty="0" smtClean="0">
                <a:latin typeface="Times New Roman" panose="02020603050405020304" pitchFamily="18" charset="0"/>
                <a:cs typeface="Times New Roman" panose="02020603050405020304" pitchFamily="18" charset="0"/>
              </a:rPr>
              <a:t>Введение</a:t>
            </a:r>
            <a:r>
              <a:rPr lang="ru-RU" sz="2800" dirty="0" smtClean="0">
                <a:latin typeface="Times New Roman" panose="02020603050405020304" pitchFamily="18" charset="0"/>
                <a:cs typeface="Times New Roman" panose="02020603050405020304" pitchFamily="18" charset="0"/>
              </a:rPr>
              <a:t> (метод </a:t>
            </a:r>
            <a:r>
              <a:rPr lang="en-US" sz="2800" dirty="0" smtClean="0">
                <a:latin typeface="Times New Roman" panose="02020603050405020304" pitchFamily="18" charset="0"/>
                <a:cs typeface="Times New Roman" panose="02020603050405020304" pitchFamily="18" charset="0"/>
              </a:rPr>
              <a:t>XRF</a:t>
            </a:r>
            <a:r>
              <a:rPr lang="ru-RU" sz="2800" dirty="0" smtClean="0">
                <a:latin typeface="Times New Roman" panose="02020603050405020304" pitchFamily="18" charset="0"/>
                <a:cs typeface="Times New Roman" panose="02020603050405020304" pitchFamily="18" charset="0"/>
              </a:rPr>
              <a:t>, метод изогнутого кристалла, мотивация и цель работы).</a:t>
            </a:r>
          </a:p>
          <a:p>
            <a:pPr marL="342900" indent="-342900">
              <a:lnSpc>
                <a:spcPct val="150000"/>
              </a:lnSpc>
              <a:buFont typeface="+mj-lt"/>
              <a:buAutoNum type="arabicPeriod"/>
            </a:pPr>
            <a:r>
              <a:rPr lang="ru-RU" sz="2800" b="1" dirty="0" smtClean="0">
                <a:latin typeface="Times New Roman" panose="02020603050405020304" pitchFamily="18" charset="0"/>
                <a:cs typeface="Times New Roman" panose="02020603050405020304" pitchFamily="18" charset="0"/>
              </a:rPr>
              <a:t>Методика эксперимента</a:t>
            </a:r>
            <a:r>
              <a:rPr lang="en-US" sz="2800" b="1"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получение и исследование МРЗ, перенос МРЗ на цилиндрическую поверхность</a:t>
            </a:r>
            <a:r>
              <a:rPr lang="en-US" sz="2800" dirty="0" smtClean="0">
                <a:latin typeface="Times New Roman" panose="02020603050405020304" pitchFamily="18" charset="0"/>
                <a:cs typeface="Times New Roman" panose="02020603050405020304" pitchFamily="18" charset="0"/>
              </a:rPr>
              <a:t>)</a:t>
            </a:r>
            <a:r>
              <a:rPr lang="ru-RU" sz="2800" dirty="0" smtClean="0">
                <a:latin typeface="Times New Roman" panose="02020603050405020304" pitchFamily="18" charset="0"/>
                <a:cs typeface="Times New Roman" panose="02020603050405020304" pitchFamily="18" charset="0"/>
              </a:rPr>
              <a:t>.</a:t>
            </a:r>
          </a:p>
          <a:p>
            <a:pPr marL="342900" indent="-342900">
              <a:lnSpc>
                <a:spcPct val="150000"/>
              </a:lnSpc>
              <a:buFont typeface="+mj-lt"/>
              <a:buAutoNum type="arabicPeriod"/>
            </a:pPr>
            <a:r>
              <a:rPr lang="ru-RU" sz="2800" b="1" dirty="0" smtClean="0">
                <a:latin typeface="Times New Roman" panose="02020603050405020304" pitchFamily="18" charset="0"/>
                <a:cs typeface="Times New Roman" panose="02020603050405020304" pitchFamily="18" charset="0"/>
              </a:rPr>
              <a:t>Результаты и их обсуждение.</a:t>
            </a:r>
          </a:p>
          <a:p>
            <a:pPr marL="342900" indent="-342900">
              <a:lnSpc>
                <a:spcPct val="150000"/>
              </a:lnSpc>
              <a:buFont typeface="+mj-lt"/>
              <a:buAutoNum type="arabicPeriod"/>
            </a:pPr>
            <a:r>
              <a:rPr lang="ru-RU" sz="2800" b="1" dirty="0" smtClean="0">
                <a:latin typeface="Times New Roman" panose="02020603050405020304" pitchFamily="18" charset="0"/>
                <a:cs typeface="Times New Roman" panose="02020603050405020304" pitchFamily="18" charset="0"/>
              </a:rPr>
              <a:t>Выводы.</a:t>
            </a:r>
            <a:endParaRPr lang="ru-RU" sz="2800"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2</a:t>
            </a:fld>
            <a:endParaRPr lang="ru-RU"/>
          </a:p>
        </p:txBody>
      </p:sp>
    </p:spTree>
    <p:extLst>
      <p:ext uri="{BB962C8B-B14F-4D97-AF65-F5344CB8AC3E}">
        <p14:creationId xmlns:p14="http://schemas.microsoft.com/office/powerpoint/2010/main" val="3187565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dirty="0" smtClean="0">
                <a:latin typeface="Times New Roman" panose="02020603050405020304" pitchFamily="18" charset="0"/>
                <a:cs typeface="Times New Roman" panose="02020603050405020304" pitchFamily="18" charset="0"/>
              </a:rPr>
              <a:t>Приложение</a:t>
            </a:r>
            <a:endParaRPr lang="ru-RU" sz="28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20</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464008290"/>
              </p:ext>
            </p:extLst>
          </p:nvPr>
        </p:nvGraphicFramePr>
        <p:xfrm>
          <a:off x="493984" y="982174"/>
          <a:ext cx="11204031" cy="5094936"/>
        </p:xfrm>
        <a:graphic>
          <a:graphicData uri="http://schemas.openxmlformats.org/drawingml/2006/table">
            <a:tbl>
              <a:tblPr firstRow="1" firstCol="1" bandRow="1"/>
              <a:tblGrid>
                <a:gridCol w="967756">
                  <a:extLst>
                    <a:ext uri="{9D8B030D-6E8A-4147-A177-3AD203B41FA5}">
                      <a16:colId xmlns:a16="http://schemas.microsoft.com/office/drawing/2014/main" val="3251873823"/>
                    </a:ext>
                  </a:extLst>
                </a:gridCol>
                <a:gridCol w="839421">
                  <a:extLst>
                    <a:ext uri="{9D8B030D-6E8A-4147-A177-3AD203B41FA5}">
                      <a16:colId xmlns:a16="http://schemas.microsoft.com/office/drawing/2014/main" val="3694173716"/>
                    </a:ext>
                  </a:extLst>
                </a:gridCol>
                <a:gridCol w="880039">
                  <a:extLst>
                    <a:ext uri="{9D8B030D-6E8A-4147-A177-3AD203B41FA5}">
                      <a16:colId xmlns:a16="http://schemas.microsoft.com/office/drawing/2014/main" val="1806971616"/>
                    </a:ext>
                  </a:extLst>
                </a:gridCol>
                <a:gridCol w="893578">
                  <a:extLst>
                    <a:ext uri="{9D8B030D-6E8A-4147-A177-3AD203B41FA5}">
                      <a16:colId xmlns:a16="http://schemas.microsoft.com/office/drawing/2014/main" val="3639758859"/>
                    </a:ext>
                  </a:extLst>
                </a:gridCol>
                <a:gridCol w="880040">
                  <a:extLst>
                    <a:ext uri="{9D8B030D-6E8A-4147-A177-3AD203B41FA5}">
                      <a16:colId xmlns:a16="http://schemas.microsoft.com/office/drawing/2014/main" val="1932884414"/>
                    </a:ext>
                  </a:extLst>
                </a:gridCol>
                <a:gridCol w="852962">
                  <a:extLst>
                    <a:ext uri="{9D8B030D-6E8A-4147-A177-3AD203B41FA5}">
                      <a16:colId xmlns:a16="http://schemas.microsoft.com/office/drawing/2014/main" val="3334484374"/>
                    </a:ext>
                  </a:extLst>
                </a:gridCol>
                <a:gridCol w="1990897">
                  <a:extLst>
                    <a:ext uri="{9D8B030D-6E8A-4147-A177-3AD203B41FA5}">
                      <a16:colId xmlns:a16="http://schemas.microsoft.com/office/drawing/2014/main" val="470693429"/>
                    </a:ext>
                  </a:extLst>
                </a:gridCol>
                <a:gridCol w="830317">
                  <a:extLst>
                    <a:ext uri="{9D8B030D-6E8A-4147-A177-3AD203B41FA5}">
                      <a16:colId xmlns:a16="http://schemas.microsoft.com/office/drawing/2014/main" val="4102156038"/>
                    </a:ext>
                  </a:extLst>
                </a:gridCol>
                <a:gridCol w="3069021">
                  <a:extLst>
                    <a:ext uri="{9D8B030D-6E8A-4147-A177-3AD203B41FA5}">
                      <a16:colId xmlns:a16="http://schemas.microsoft.com/office/drawing/2014/main" val="3835201342"/>
                    </a:ext>
                  </a:extLst>
                </a:gridCol>
              </a:tblGrid>
              <a:tr h="259677">
                <a:tc>
                  <a:txBody>
                    <a:bodyPr/>
                    <a:lstStyle/>
                    <a:p>
                      <a:pPr algn="ctr">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Образец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 Å</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t>
                      </a:r>
                      <a:r>
                        <a:rPr lang="en-US" sz="1800" baseline="-25000" dirty="0" err="1">
                          <a:effectLst/>
                          <a:latin typeface="Times New Roman" panose="02020603050405020304" pitchFamily="18" charset="0"/>
                          <a:ea typeface="Calibri" panose="020F0502020204030204" pitchFamily="34" charset="0"/>
                          <a:cs typeface="Times New Roman" panose="02020603050405020304" pitchFamily="18" charset="0"/>
                        </a:rPr>
                        <a:t>W</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Å</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d</a:t>
                      </a:r>
                      <a:r>
                        <a:rPr lang="en-US" sz="1800" baseline="-25000">
                          <a:effectLst/>
                          <a:latin typeface="Times New Roman" panose="02020603050405020304" pitchFamily="18" charset="0"/>
                          <a:ea typeface="Calibri" panose="020F0502020204030204" pitchFamily="34" charset="0"/>
                          <a:cs typeface="Times New Roman" panose="02020603050405020304" pitchFamily="18" charset="0"/>
                        </a:rPr>
                        <a:t>B4C</a:t>
                      </a:r>
                      <a:r>
                        <a:rPr lang="en-US" sz="1800">
                          <a:effectLst/>
                          <a:latin typeface="Times New Roman" panose="02020603050405020304" pitchFamily="18" charset="0"/>
                          <a:ea typeface="Calibri" panose="020F0502020204030204" pitchFamily="34" charset="0"/>
                          <a:cs typeface="Times New Roman" panose="02020603050405020304" pitchFamily="18" charset="0"/>
                        </a:rPr>
                        <a:t>, Å</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β</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a:t>
                      </a:r>
                      <a:r>
                        <a:rPr lang="ru-RU" sz="18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торр</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N</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Подложка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01613149"/>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14.15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7.02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7.13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0.50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973344"/>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a:t>
                      </a:r>
                      <a:r>
                        <a:rPr lang="ru-RU" sz="18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6.76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5.84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0.54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7.9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05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10</a:t>
                      </a:r>
                      <a:r>
                        <a:rPr lang="en-US" sz="1800" baseline="30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996100"/>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17.0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6.80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38.3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1.05</a:t>
                      </a:r>
                      <a:r>
                        <a:rPr lang="en-US" sz="1800">
                          <a:effectLst/>
                          <a:latin typeface="Times New Roman" panose="02020603050405020304" pitchFamily="18" charset="0"/>
                          <a:ea typeface="Calibri" panose="020F0502020204030204" pitchFamily="34" charset="0"/>
                          <a:cs typeface="Times New Roman" panose="02020603050405020304" pitchFamily="18" charset="0"/>
                        </a:rPr>
                        <a:t>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213752"/>
                  </a:ext>
                </a:extLst>
              </a:tr>
              <a:tr h="519354">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0.38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(0.98-1.05)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782869"/>
                  </a:ext>
                </a:extLst>
              </a:tr>
              <a:tr h="519354">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13.85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9.15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(1.20-1.28)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9291191"/>
                  </a:ext>
                </a:extLst>
              </a:tr>
              <a:tr h="519354">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RS-257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14.93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5.82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9.11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27.7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(1.20-1.28)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930948"/>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RS-266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14.77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5.91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8.86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1.28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Слюда</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219302"/>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RS-270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14.65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5.57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29.5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1.28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Тонкий </a:t>
                      </a: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72803"/>
                  </a:ext>
                </a:extLst>
              </a:tr>
              <a:tr h="519354">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RS-278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13</a:t>
                      </a:r>
                      <a:r>
                        <a:rPr lang="en-US" sz="1800">
                          <a:effectLst/>
                          <a:latin typeface="Times New Roman" panose="02020603050405020304" pitchFamily="18" charset="0"/>
                          <a:ea typeface="Calibri" panose="020F0502020204030204" pitchFamily="34" charset="0"/>
                          <a:cs typeface="Times New Roman" panose="02020603050405020304" pitchFamily="18" charset="0"/>
                        </a:rPr>
                        <a:t>.76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4.82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8.95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2.19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Подслой </a:t>
                      </a:r>
                      <a:r>
                        <a:rPr lang="en-US" sz="1800">
                          <a:effectLst/>
                          <a:latin typeface="Times New Roman" panose="02020603050405020304" pitchFamily="18" charset="0"/>
                          <a:ea typeface="Calibri" panose="020F0502020204030204" pitchFamily="34" charset="0"/>
                          <a:cs typeface="Times New Roman" panose="02020603050405020304" pitchFamily="18" charset="0"/>
                        </a:rPr>
                        <a:t>Cr</a:t>
                      </a:r>
                      <a:r>
                        <a:rPr lang="ru-RU"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Y</a:t>
                      </a:r>
                      <a:r>
                        <a:rPr lang="ru-RU" sz="1800">
                          <a:effectLst/>
                          <a:latin typeface="Times New Roman" panose="02020603050405020304" pitchFamily="18" charset="0"/>
                          <a:ea typeface="Calibri" panose="020F0502020204030204" pitchFamily="34" charset="0"/>
                          <a:cs typeface="Times New Roman" panose="02020603050405020304" pitchFamily="18" charset="0"/>
                        </a:rPr>
                        <a:t> на </a:t>
                      </a:r>
                      <a:r>
                        <a:rPr lang="en-US" sz="1800">
                          <a:effectLst/>
                          <a:latin typeface="Times New Roman" panose="02020603050405020304" pitchFamily="18" charset="0"/>
                          <a:ea typeface="Calibri" panose="020F0502020204030204" pitchFamily="34" charset="0"/>
                          <a:cs typeface="Times New Roman" panose="02020603050405020304" pitchFamily="18" charset="0"/>
                        </a:rPr>
                        <a:t>Si </a:t>
                      </a:r>
                      <a:r>
                        <a:rPr lang="ru-RU" sz="1800">
                          <a:effectLst/>
                          <a:latin typeface="Times New Roman" panose="02020603050405020304" pitchFamily="18" charset="0"/>
                          <a:ea typeface="Calibri" panose="020F0502020204030204" pitchFamily="34" charset="0"/>
                          <a:cs typeface="Times New Roman" panose="02020603050405020304" pitchFamily="18" charset="0"/>
                        </a:rPr>
                        <a:t>подложке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3240881"/>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RS-279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13.66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4.79</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8.88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2.63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800">
                          <a:effectLst/>
                          <a:latin typeface="Times New Roman" panose="02020603050405020304" pitchFamily="18" charset="0"/>
                          <a:ea typeface="Calibri" panose="020F0502020204030204" pitchFamily="34" charset="0"/>
                          <a:cs typeface="Times New Roman" panose="02020603050405020304" pitchFamily="18" charset="0"/>
                        </a:rPr>
                        <a:t>Подслой </a:t>
                      </a:r>
                      <a:r>
                        <a:rPr lang="en-US" sz="1800">
                          <a:effectLst/>
                          <a:latin typeface="Times New Roman" panose="02020603050405020304" pitchFamily="18" charset="0"/>
                          <a:ea typeface="Calibri" panose="020F0502020204030204" pitchFamily="34" charset="0"/>
                          <a:cs typeface="Times New Roman" panose="02020603050405020304" pitchFamily="18" charset="0"/>
                        </a:rPr>
                        <a:t>Cr</a:t>
                      </a:r>
                      <a:r>
                        <a:rPr lang="ru-RU"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a:effectLst/>
                          <a:latin typeface="Times New Roman" panose="02020603050405020304" pitchFamily="18" charset="0"/>
                          <a:ea typeface="Calibri" panose="020F0502020204030204" pitchFamily="34" charset="0"/>
                          <a:cs typeface="Times New Roman" panose="02020603050405020304" pitchFamily="18" charset="0"/>
                        </a:rPr>
                        <a:t>Y Si</a:t>
                      </a:r>
                      <a:r>
                        <a:rPr lang="ru-RU" sz="1800">
                          <a:effectLst/>
                          <a:latin typeface="Times New Roman" panose="02020603050405020304" pitchFamily="18" charset="0"/>
                          <a:ea typeface="Calibri" panose="020F0502020204030204" pitchFamily="34" charset="0"/>
                          <a:cs typeface="Times New Roman" panose="02020603050405020304" pitchFamily="18" charset="0"/>
                        </a:rPr>
                        <a:t> подложке</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884235"/>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RS-281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2.54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086786"/>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RS-283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14.35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2.65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387193"/>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RS-284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14.4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6.4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0.44</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27.3</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2.61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20257"/>
                  </a:ext>
                </a:extLst>
              </a:tr>
              <a:tr h="259677">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RS-285</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14.8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5.6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0.38</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35.7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2.59 · 10</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300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4579392"/>
                  </a:ext>
                </a:extLst>
              </a:tr>
            </a:tbl>
          </a:graphicData>
        </a:graphic>
      </p:graphicFrame>
    </p:spTree>
    <p:extLst>
      <p:ext uri="{BB962C8B-B14F-4D97-AF65-F5344CB8AC3E}">
        <p14:creationId xmlns:p14="http://schemas.microsoft.com/office/powerpoint/2010/main" val="3801753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44295" y="5764822"/>
            <a:ext cx="11005851"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XRF</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X-ray fluorescence</a:t>
            </a:r>
            <a:r>
              <a:rPr lang="ru-RU" dirty="0" smtClean="0">
                <a:latin typeface="Times New Roman" panose="02020603050405020304" pitchFamily="18" charset="0"/>
                <a:cs typeface="Times New Roman" panose="02020603050405020304" pitchFamily="18" charset="0"/>
              </a:rPr>
              <a:t>, </a:t>
            </a:r>
            <a:r>
              <a:rPr lang="ru-RU" b="1" dirty="0" smtClean="0">
                <a:solidFill>
                  <a:srgbClr val="000000"/>
                </a:solidFill>
                <a:latin typeface="Times New Roman" panose="02020603050405020304" pitchFamily="18" charset="0"/>
              </a:rPr>
              <a:t>РСФА</a:t>
            </a:r>
            <a:r>
              <a:rPr lang="ru-RU" dirty="0" smtClean="0">
                <a:solidFill>
                  <a:srgbClr val="000000"/>
                </a:solidFill>
                <a:latin typeface="Times New Roman" panose="02020603050405020304" pitchFamily="18" charset="0"/>
              </a:rPr>
              <a:t> – рентгеноспектральный флуоресцентный анализ</a:t>
            </a:r>
            <a:endParaRPr lang="ru-RU" dirty="0"/>
          </a:p>
        </p:txBody>
      </p:sp>
      <p:sp>
        <p:nvSpPr>
          <p:cNvPr id="4" name="Номер слайда 3"/>
          <p:cNvSpPr>
            <a:spLocks noGrp="1"/>
          </p:cNvSpPr>
          <p:nvPr>
            <p:ph type="sldNum" sz="quarter" idx="12"/>
          </p:nvPr>
        </p:nvSpPr>
        <p:spPr/>
        <p:txBody>
          <a:bodyPr/>
          <a:lstStyle/>
          <a:p>
            <a:fld id="{493E58C7-218D-4557-993B-84F75D61CC5B}" type="slidenum">
              <a:rPr lang="ru-RU" smtClean="0"/>
              <a:t>3</a:t>
            </a:fld>
            <a:endParaRPr lang="ru-RU"/>
          </a:p>
        </p:txBody>
      </p:sp>
      <p:pic>
        <p:nvPicPr>
          <p:cNvPr id="5" name="Рисунок 4"/>
          <p:cNvPicPr>
            <a:picLocks noChangeAspect="1"/>
          </p:cNvPicPr>
          <p:nvPr/>
        </p:nvPicPr>
        <p:blipFill>
          <a:blip r:embed="rId3"/>
          <a:stretch>
            <a:fillRect/>
          </a:stretch>
        </p:blipFill>
        <p:spPr>
          <a:xfrm>
            <a:off x="357302" y="833331"/>
            <a:ext cx="2638622" cy="3677487"/>
          </a:xfrm>
          <a:prstGeom prst="rect">
            <a:avLst/>
          </a:prstGeom>
          <a:ln>
            <a:solidFill>
              <a:schemeClr val="tx1"/>
            </a:solidFill>
          </a:ln>
        </p:spPr>
      </p:pic>
      <p:sp>
        <p:nvSpPr>
          <p:cNvPr id="9" name="Прямоугольник 8"/>
          <p:cNvSpPr/>
          <p:nvPr/>
        </p:nvSpPr>
        <p:spPr>
          <a:xfrm>
            <a:off x="237067" y="4641214"/>
            <a:ext cx="2758857" cy="923330"/>
          </a:xfrm>
          <a:prstGeom prst="rect">
            <a:avLst/>
          </a:prstGeom>
        </p:spPr>
        <p:txBody>
          <a:bodyPr wrap="square">
            <a:spAutoFit/>
          </a:bodyPr>
          <a:lstStyle/>
          <a:p>
            <a:pPr algn="ctr"/>
            <a:r>
              <a:rPr lang="ru-RU" dirty="0" smtClean="0">
                <a:solidFill>
                  <a:srgbClr val="000000"/>
                </a:solidFill>
                <a:latin typeface="Times New Roman" panose="02020603050405020304" pitchFamily="18" charset="0"/>
              </a:rPr>
              <a:t>Блок-схема </a:t>
            </a:r>
            <a:r>
              <a:rPr lang="ru-RU" dirty="0" err="1" smtClean="0">
                <a:solidFill>
                  <a:srgbClr val="000000"/>
                </a:solidFill>
                <a:latin typeface="Times New Roman" panose="02020603050405020304" pitchFamily="18" charset="0"/>
              </a:rPr>
              <a:t>рентгенофлуоресцентной</a:t>
            </a:r>
            <a:r>
              <a:rPr lang="ru-RU" dirty="0" smtClean="0">
                <a:solidFill>
                  <a:srgbClr val="000000"/>
                </a:solidFill>
                <a:latin typeface="Times New Roman" panose="02020603050405020304" pitchFamily="18" charset="0"/>
              </a:rPr>
              <a:t> спектрометрии</a:t>
            </a:r>
            <a:endParaRPr lang="ru-RU" dirty="0"/>
          </a:p>
        </p:txBody>
      </p:sp>
      <p:sp>
        <p:nvSpPr>
          <p:cNvPr id="12" name="Прямоугольник 11"/>
          <p:cNvSpPr/>
          <p:nvPr/>
        </p:nvSpPr>
        <p:spPr>
          <a:xfrm>
            <a:off x="144295" y="6331330"/>
            <a:ext cx="9414375" cy="461665"/>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Е.Н. </a:t>
            </a:r>
            <a:r>
              <a:rPr lang="ru-RU" sz="1200" dirty="0" err="1" smtClean="0">
                <a:latin typeface="Times New Roman" panose="02020603050405020304" pitchFamily="18" charset="0"/>
                <a:cs typeface="Times New Roman" panose="02020603050405020304" pitchFamily="18" charset="0"/>
              </a:rPr>
              <a:t>Дулов</a:t>
            </a:r>
            <a:r>
              <a:rPr lang="ru-RU" sz="1200" dirty="0" smtClean="0">
                <a:latin typeface="Times New Roman" panose="02020603050405020304" pitchFamily="18" charset="0"/>
                <a:cs typeface="Times New Roman" panose="02020603050405020304" pitchFamily="18" charset="0"/>
              </a:rPr>
              <a:t> и др. Рентгеноспектральный </a:t>
            </a:r>
            <a:r>
              <a:rPr lang="ru-RU" sz="1200" dirty="0">
                <a:latin typeface="Times New Roman" panose="02020603050405020304" pitchFamily="18" charset="0"/>
                <a:cs typeface="Times New Roman" panose="02020603050405020304" pitchFamily="18" charset="0"/>
              </a:rPr>
              <a:t>флуоресцентный </a:t>
            </a:r>
            <a:r>
              <a:rPr lang="ru-RU" sz="1200" dirty="0" smtClean="0">
                <a:latin typeface="Times New Roman" panose="02020603050405020304" pitchFamily="18" charset="0"/>
                <a:cs typeface="Times New Roman" panose="02020603050405020304" pitchFamily="18" charset="0"/>
              </a:rPr>
              <a:t>анализ. – </a:t>
            </a:r>
            <a:r>
              <a:rPr lang="ru-RU" sz="1200" dirty="0">
                <a:latin typeface="Times New Roman" panose="02020603050405020304" pitchFamily="18" charset="0"/>
                <a:cs typeface="Times New Roman" panose="02020603050405020304" pitchFamily="18" charset="0"/>
              </a:rPr>
              <a:t>2008. – 50 с</a:t>
            </a:r>
            <a:r>
              <a:rPr lang="ru-RU" sz="1200" dirty="0" smtClean="0">
                <a:latin typeface="Times New Roman" panose="02020603050405020304" pitchFamily="18" charset="0"/>
                <a:cs typeface="Times New Roman" panose="02020603050405020304" pitchFamily="18" charset="0"/>
              </a:rPr>
              <a:t>.</a:t>
            </a:r>
          </a:p>
          <a:p>
            <a:r>
              <a:rPr lang="ru-RU" sz="1200" dirty="0" smtClean="0">
                <a:latin typeface="Times New Roman" panose="02020603050405020304" pitchFamily="18" charset="0"/>
                <a:cs typeface="Times New Roman" panose="02020603050405020304" pitchFamily="18" charset="0"/>
              </a:rPr>
              <a:t>Н.Г. </a:t>
            </a:r>
            <a:r>
              <a:rPr lang="ru-RU" sz="1200" dirty="0" err="1" smtClean="0">
                <a:latin typeface="Times New Roman" panose="02020603050405020304" pitchFamily="18" charset="0"/>
                <a:cs typeface="Times New Roman" panose="02020603050405020304" pitchFamily="18" charset="0"/>
              </a:rPr>
              <a:t>Черноруков</a:t>
            </a:r>
            <a:r>
              <a:rPr lang="ru-RU" sz="1200" dirty="0" smtClean="0">
                <a:latin typeface="Times New Roman" panose="02020603050405020304" pitchFamily="18" charset="0"/>
                <a:cs typeface="Times New Roman" panose="02020603050405020304" pitchFamily="18" charset="0"/>
              </a:rPr>
              <a:t> и др. </a:t>
            </a:r>
            <a:r>
              <a:rPr lang="ru-RU" sz="1200" dirty="0">
                <a:latin typeface="Times New Roman" panose="02020603050405020304" pitchFamily="18" charset="0"/>
                <a:cs typeface="Times New Roman" panose="02020603050405020304" pitchFamily="18" charset="0"/>
              </a:rPr>
              <a:t>Теория и практика </a:t>
            </a:r>
            <a:r>
              <a:rPr lang="ru-RU" sz="1200" dirty="0" err="1">
                <a:latin typeface="Times New Roman" panose="02020603050405020304" pitchFamily="18" charset="0"/>
                <a:cs typeface="Times New Roman" panose="02020603050405020304" pitchFamily="18" charset="0"/>
              </a:rPr>
              <a:t>рентгенофлуоресцентного</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анализа. – 2012</a:t>
            </a:r>
            <a:r>
              <a:rPr lang="ru-RU" sz="1200" dirty="0">
                <a:latin typeface="Times New Roman" panose="02020603050405020304" pitchFamily="18" charset="0"/>
                <a:cs typeface="Times New Roman" panose="02020603050405020304" pitchFamily="18" charset="0"/>
              </a:rPr>
              <a:t>. – 57 с.</a:t>
            </a:r>
            <a:endParaRPr lang="ru-RU" sz="1200"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960719" y="857432"/>
            <a:ext cx="7393081" cy="3785652"/>
          </a:xfrm>
          <a:prstGeom prst="rect">
            <a:avLst/>
          </a:prstGeom>
        </p:spPr>
        <p:txBody>
          <a:bodyPr wrap="square">
            <a:spAutoFit/>
          </a:bodyPr>
          <a:lstStyle/>
          <a:p>
            <a:pPr algn="ctr">
              <a:lnSpc>
                <a:spcPct val="150000"/>
              </a:lnSpc>
            </a:pPr>
            <a:r>
              <a:rPr lang="ru-RU" sz="2000" b="1" u="sng" dirty="0" smtClean="0">
                <a:solidFill>
                  <a:srgbClr val="000000"/>
                </a:solidFill>
                <a:latin typeface="Times New Roman" panose="02020603050405020304" pitchFamily="18" charset="0"/>
                <a:cs typeface="Times New Roman" panose="02020603050405020304" pitchFamily="18" charset="0"/>
              </a:rPr>
              <a:t>Особенности РСФА:</a:t>
            </a:r>
          </a:p>
          <a:p>
            <a:pPr marL="285750" indent="-285750">
              <a:lnSpc>
                <a:spcPct val="150000"/>
              </a:lnSpc>
              <a:buFont typeface="Arial" panose="020B0604020202020204" pitchFamily="34" charset="0"/>
              <a:buChar char="•"/>
            </a:pPr>
            <a:r>
              <a:rPr lang="ru-RU" sz="2000" dirty="0" smtClean="0">
                <a:solidFill>
                  <a:srgbClr val="000000"/>
                </a:solidFill>
                <a:latin typeface="Times New Roman" panose="02020603050405020304" pitchFamily="18" charset="0"/>
                <a:cs typeface="Times New Roman" panose="02020603050405020304" pitchFamily="18" charset="0"/>
              </a:rPr>
              <a:t>Экспрессный</a:t>
            </a:r>
            <a:r>
              <a:rPr lang="ru-RU" sz="2000" dirty="0">
                <a:solidFill>
                  <a:srgbClr val="000000"/>
                </a:solidFill>
                <a:latin typeface="Times New Roman" panose="02020603050405020304" pitchFamily="18" charset="0"/>
                <a:cs typeface="Times New Roman" panose="02020603050405020304" pitchFamily="18" charset="0"/>
              </a:rPr>
              <a:t>, неразрушающий элементный анализ твердых, жидких и порошкообразных </a:t>
            </a:r>
            <a:r>
              <a:rPr lang="ru-RU" sz="2000" dirty="0" smtClean="0">
                <a:solidFill>
                  <a:srgbClr val="000000"/>
                </a:solidFill>
                <a:latin typeface="Times New Roman" panose="02020603050405020304" pitchFamily="18" charset="0"/>
                <a:cs typeface="Times New Roman" panose="02020603050405020304" pitchFamily="18" charset="0"/>
              </a:rPr>
              <a:t>образцов</a:t>
            </a:r>
          </a:p>
          <a:p>
            <a:pPr marL="285750" indent="-285750">
              <a:lnSpc>
                <a:spcPct val="150000"/>
              </a:lnSpc>
              <a:buFont typeface="Arial" panose="020B0604020202020204" pitchFamily="34" charset="0"/>
              <a:buChar char="•"/>
            </a:pPr>
            <a:r>
              <a:rPr lang="ru-RU" sz="2000" dirty="0" smtClean="0">
                <a:solidFill>
                  <a:srgbClr val="000000"/>
                </a:solidFill>
                <a:latin typeface="Times New Roman" panose="02020603050405020304" pitchFamily="18" charset="0"/>
                <a:cs typeface="Times New Roman" panose="02020603050405020304" pitchFamily="18" charset="0"/>
              </a:rPr>
              <a:t>Возможность определения </a:t>
            </a:r>
            <a:r>
              <a:rPr lang="ru-RU" sz="2000" dirty="0" smtClean="0">
                <a:solidFill>
                  <a:srgbClr val="000000"/>
                </a:solidFill>
                <a:latin typeface="Times New Roman" panose="02020603050405020304" pitchFamily="18" charset="0"/>
                <a:cs typeface="Times New Roman" panose="02020603050405020304" pitchFamily="18" charset="0"/>
              </a:rPr>
              <a:t>множества</a:t>
            </a: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элементов (от </a:t>
            </a:r>
            <a:r>
              <a:rPr lang="en-US" sz="2000" dirty="0">
                <a:solidFill>
                  <a:srgbClr val="000000"/>
                </a:solidFill>
                <a:latin typeface="Times New Roman" panose="02020603050405020304" pitchFamily="18" charset="0"/>
                <a:cs typeface="Times New Roman" panose="02020603050405020304" pitchFamily="18" charset="0"/>
              </a:rPr>
              <a:t>F</a:t>
            </a:r>
            <a:r>
              <a:rPr lang="en-US" sz="2000" dirty="0" smtClean="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до </a:t>
            </a:r>
            <a:r>
              <a:rPr lang="en-US" sz="2000" dirty="0" smtClean="0">
                <a:solidFill>
                  <a:srgbClr val="000000"/>
                </a:solidFill>
                <a:latin typeface="Times New Roman" panose="02020603050405020304" pitchFamily="18" charset="0"/>
                <a:cs typeface="Times New Roman" panose="02020603050405020304" pitchFamily="18" charset="0"/>
              </a:rPr>
              <a:t>U</a:t>
            </a:r>
            <a:r>
              <a:rPr lang="ru-RU" sz="2000" dirty="0" smtClean="0">
                <a:solidFill>
                  <a:srgbClr val="000000"/>
                </a:solidFill>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u-RU" sz="2000" dirty="0" smtClean="0">
                <a:solidFill>
                  <a:srgbClr val="000000"/>
                </a:solidFill>
                <a:latin typeface="Times New Roman" panose="02020603050405020304" pitchFamily="18" charset="0"/>
                <a:cs typeface="Times New Roman" panose="02020603050405020304" pitchFamily="18" charset="0"/>
              </a:rPr>
              <a:t>Области практического использования: научные исследования, металлургическая, строительная, стекольная, керамическая, топливная промышленность, геология, медицина</a:t>
            </a:r>
          </a:p>
          <a:p>
            <a:pPr marL="285750" indent="-285750">
              <a:lnSpc>
                <a:spcPct val="150000"/>
              </a:lnSpc>
              <a:buFont typeface="Arial" panose="020B0604020202020204" pitchFamily="34" charset="0"/>
              <a:buChar char="•"/>
            </a:pPr>
            <a:r>
              <a:rPr lang="ru-RU" sz="2000" dirty="0" smtClean="0">
                <a:solidFill>
                  <a:srgbClr val="000000"/>
                </a:solidFill>
                <a:latin typeface="Times New Roman" panose="02020603050405020304" pitchFamily="18" charset="0"/>
                <a:cs typeface="Times New Roman" panose="02020603050405020304" pitchFamily="18" charset="0"/>
              </a:rPr>
              <a:t>Наличие портативных спектрометров</a:t>
            </a:r>
          </a:p>
        </p:txBody>
      </p:sp>
    </p:spTree>
    <p:extLst>
      <p:ext uri="{BB962C8B-B14F-4D97-AF65-F5344CB8AC3E}">
        <p14:creationId xmlns:p14="http://schemas.microsoft.com/office/powerpoint/2010/main" val="37981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493E58C7-218D-4557-993B-84F75D61CC5B}" type="slidenum">
              <a:rPr lang="ru-RU" smtClean="0"/>
              <a:t>4</a:t>
            </a:fld>
            <a:endParaRPr lang="ru-RU"/>
          </a:p>
        </p:txBody>
      </p:sp>
      <p:sp>
        <p:nvSpPr>
          <p:cNvPr id="7" name="Прямоугольник 6"/>
          <p:cNvSpPr/>
          <p:nvPr/>
        </p:nvSpPr>
        <p:spPr>
          <a:xfrm>
            <a:off x="159486" y="5460061"/>
            <a:ext cx="6418697" cy="369332"/>
          </a:xfrm>
          <a:prstGeom prst="rect">
            <a:avLst/>
          </a:prstGeom>
        </p:spPr>
        <p:txBody>
          <a:bodyPr wrap="square" anchor="ctr">
            <a:spAutoFit/>
          </a:bodyPr>
          <a:lstStyle/>
          <a:p>
            <a:pPr algn="ctr"/>
            <a:r>
              <a:rPr lang="ru-RU" dirty="0" smtClean="0">
                <a:solidFill>
                  <a:srgbClr val="000000"/>
                </a:solidFill>
                <a:latin typeface="Times New Roman" panose="02020603050405020304" pitchFamily="18" charset="0"/>
              </a:rPr>
              <a:t>Механизм </a:t>
            </a:r>
            <a:r>
              <a:rPr lang="ru-RU" dirty="0">
                <a:solidFill>
                  <a:srgbClr val="000000"/>
                </a:solidFill>
                <a:latin typeface="Times New Roman" panose="02020603050405020304" pitchFamily="18" charset="0"/>
              </a:rPr>
              <a:t>возникновения рентгеновских серий </a:t>
            </a:r>
            <a:endParaRPr lang="ru-RU" dirty="0"/>
          </a:p>
        </p:txBody>
      </p:sp>
      <p:sp>
        <p:nvSpPr>
          <p:cNvPr id="8" name="Прямоугольник 7"/>
          <p:cNvSpPr/>
          <p:nvPr/>
        </p:nvSpPr>
        <p:spPr>
          <a:xfrm>
            <a:off x="6893009" y="4403757"/>
            <a:ext cx="5217391" cy="923330"/>
          </a:xfrm>
          <a:prstGeom prst="rect">
            <a:avLst/>
          </a:prstGeom>
        </p:spPr>
        <p:txBody>
          <a:bodyPr wrap="square" anchor="ctr">
            <a:spAutoFit/>
          </a:bodyPr>
          <a:lstStyle/>
          <a:p>
            <a:pPr algn="ctr"/>
            <a:r>
              <a:rPr lang="ru-RU" dirty="0">
                <a:latin typeface="Times New Roman" panose="02020603050405020304" pitchFamily="18" charset="0"/>
                <a:cs typeface="Times New Roman" panose="02020603050405020304" pitchFamily="18" charset="0"/>
              </a:rPr>
              <a:t>Типичные положения линий </a:t>
            </a:r>
            <a:r>
              <a:rPr lang="ru-RU" dirty="0" err="1">
                <a:latin typeface="Times New Roman" panose="02020603050405020304" pitchFamily="18" charset="0"/>
                <a:cs typeface="Times New Roman" panose="02020603050405020304" pitchFamily="18" charset="0"/>
              </a:rPr>
              <a:t>рентгенофлуоресценции</a:t>
            </a:r>
            <a:r>
              <a:rPr lang="ru-RU" dirty="0">
                <a:latin typeface="Times New Roman" panose="02020603050405020304" pitchFamily="18" charset="0"/>
                <a:cs typeface="Times New Roman" panose="02020603050405020304" pitchFamily="18" charset="0"/>
              </a:rPr>
              <a:t> для различных химических элементов</a:t>
            </a:r>
          </a:p>
        </p:txBody>
      </p:sp>
      <p:sp>
        <p:nvSpPr>
          <p:cNvPr id="9"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a:fillRect/>
          </a:stretch>
        </p:blipFill>
        <p:spPr>
          <a:xfrm>
            <a:off x="159486" y="1027376"/>
            <a:ext cx="3403871" cy="3240000"/>
          </a:xfrm>
          <a:prstGeom prst="rect">
            <a:avLst/>
          </a:prstGeom>
          <a:ln>
            <a:solidFill>
              <a:schemeClr val="tx1"/>
            </a:solidFill>
          </a:ln>
        </p:spPr>
      </p:pic>
      <p:sp>
        <p:nvSpPr>
          <p:cNvPr id="3" name="Прямоугольник 2"/>
          <p:cNvSpPr/>
          <p:nvPr/>
        </p:nvSpPr>
        <p:spPr>
          <a:xfrm>
            <a:off x="159487" y="6075144"/>
            <a:ext cx="10170841" cy="646331"/>
          </a:xfrm>
          <a:prstGeom prst="rect">
            <a:avLst/>
          </a:prstGeom>
        </p:spPr>
        <p:txBody>
          <a:bodyPr wrap="square">
            <a:spAutoFit/>
          </a:bodyPr>
          <a:lstStyle/>
          <a:p>
            <a:pPr lvl="0"/>
            <a:r>
              <a:rPr lang="ru-RU" sz="1200" dirty="0">
                <a:solidFill>
                  <a:prstClr val="black"/>
                </a:solidFill>
                <a:latin typeface="Times New Roman" panose="02020603050405020304" pitchFamily="18" charset="0"/>
                <a:cs typeface="Times New Roman" panose="02020603050405020304" pitchFamily="18" charset="0"/>
              </a:rPr>
              <a:t>В.А. Асеев и др. Спектроскопические методы исследования материалов </a:t>
            </a:r>
            <a:r>
              <a:rPr lang="ru-RU" sz="1200" dirty="0" err="1">
                <a:solidFill>
                  <a:prstClr val="black"/>
                </a:solidFill>
                <a:latin typeface="Times New Roman" panose="02020603050405020304" pitchFamily="18" charset="0"/>
                <a:cs typeface="Times New Roman" panose="02020603050405020304" pitchFamily="18" charset="0"/>
              </a:rPr>
              <a:t>фотоники</a:t>
            </a:r>
            <a:r>
              <a:rPr lang="ru-RU" sz="1200" dirty="0">
                <a:solidFill>
                  <a:prstClr val="black"/>
                </a:solidFill>
                <a:latin typeface="Times New Roman" panose="02020603050405020304" pitchFamily="18" charset="0"/>
                <a:cs typeface="Times New Roman" panose="02020603050405020304" pitchFamily="18" charset="0"/>
              </a:rPr>
              <a:t>. – 2021. – 97 с</a:t>
            </a:r>
            <a:r>
              <a:rPr lang="ru-RU" sz="1200" dirty="0" smtClean="0">
                <a:solidFill>
                  <a:prstClr val="black"/>
                </a:solidFill>
                <a:latin typeface="Times New Roman" panose="02020603050405020304" pitchFamily="18" charset="0"/>
                <a:cs typeface="Times New Roman" panose="02020603050405020304" pitchFamily="18" charset="0"/>
              </a:rPr>
              <a:t>.</a:t>
            </a:r>
          </a:p>
          <a:p>
            <a:r>
              <a:rPr lang="ru-RU" sz="1200" dirty="0">
                <a:latin typeface="Times New Roman" panose="02020603050405020304" pitchFamily="18" charset="0"/>
                <a:cs typeface="Times New Roman" panose="02020603050405020304" pitchFamily="18" charset="0"/>
              </a:rPr>
              <a:t>Н.Г. </a:t>
            </a:r>
            <a:r>
              <a:rPr lang="ru-RU" sz="1200" dirty="0" err="1">
                <a:latin typeface="Times New Roman" panose="02020603050405020304" pitchFamily="18" charset="0"/>
                <a:cs typeface="Times New Roman" panose="02020603050405020304" pitchFamily="18" charset="0"/>
              </a:rPr>
              <a:t>Черноруков</a:t>
            </a:r>
            <a:r>
              <a:rPr lang="ru-RU" sz="1200" dirty="0">
                <a:latin typeface="Times New Roman" panose="02020603050405020304" pitchFamily="18" charset="0"/>
                <a:cs typeface="Times New Roman" panose="02020603050405020304" pitchFamily="18" charset="0"/>
              </a:rPr>
              <a:t> и др. Теория и практика </a:t>
            </a:r>
            <a:r>
              <a:rPr lang="ru-RU" sz="1200" dirty="0" err="1">
                <a:latin typeface="Times New Roman" panose="02020603050405020304" pitchFamily="18" charset="0"/>
                <a:cs typeface="Times New Roman" panose="02020603050405020304" pitchFamily="18" charset="0"/>
              </a:rPr>
              <a:t>рентгенофлуоресцентного</a:t>
            </a:r>
            <a:r>
              <a:rPr lang="ru-RU" sz="1200" dirty="0">
                <a:latin typeface="Times New Roman" panose="02020603050405020304" pitchFamily="18" charset="0"/>
                <a:cs typeface="Times New Roman" panose="02020603050405020304" pitchFamily="18" charset="0"/>
              </a:rPr>
              <a:t> анализа. – 2012. – 57 с</a:t>
            </a:r>
            <a:r>
              <a:rPr lang="ru-RU" sz="1200" dirty="0" smtClean="0">
                <a:latin typeface="Times New Roman" panose="02020603050405020304" pitchFamily="18"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Attwood. David </a:t>
            </a:r>
            <a:r>
              <a:rPr lang="en-US" sz="1200" dirty="0" smtClean="0">
                <a:latin typeface="Times New Roman" panose="02020603050405020304" pitchFamily="18" charset="0"/>
                <a:cs typeface="Times New Roman" panose="02020603050405020304" pitchFamily="18" charset="0"/>
              </a:rPr>
              <a:t>T.</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Soft </a:t>
            </a:r>
            <a:r>
              <a:rPr lang="en-US" sz="1200" dirty="0">
                <a:latin typeface="Times New Roman" panose="02020603050405020304" pitchFamily="18" charset="0"/>
                <a:cs typeface="Times New Roman" panose="02020603050405020304" pitchFamily="18" charset="0"/>
              </a:rPr>
              <a:t>x-rays and extreme ultraviolet radiation : principles </a:t>
            </a:r>
            <a:r>
              <a:rPr lang="en-US" sz="1200" dirty="0" smtClean="0">
                <a:latin typeface="Times New Roman" panose="02020603050405020304" pitchFamily="18" charset="0"/>
                <a:cs typeface="Times New Roman" panose="02020603050405020304" pitchFamily="18" charset="0"/>
              </a:rPr>
              <a:t>and</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applications</a:t>
            </a:r>
            <a:r>
              <a:rPr lang="ru-RU" sz="1200" dirty="0" smtClean="0">
                <a:latin typeface="Times New Roman" panose="02020603050405020304" pitchFamily="18" charset="0"/>
                <a:cs typeface="Times New Roman" panose="02020603050405020304" pitchFamily="18" charset="0"/>
              </a:rPr>
              <a:t>. - </a:t>
            </a:r>
            <a:r>
              <a:rPr lang="en-US" sz="1200" dirty="0">
                <a:latin typeface="Times New Roman" panose="02020603050405020304" pitchFamily="18" charset="0"/>
                <a:cs typeface="Times New Roman" panose="02020603050405020304" pitchFamily="18" charset="0"/>
              </a:rPr>
              <a:t>Cambridge University Press 1999</a:t>
            </a:r>
            <a:endParaRPr lang="ru-RU" sz="1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p:cNvSpPr txBox="1"/>
              <p:nvPr/>
            </p:nvSpPr>
            <p:spPr>
              <a:xfrm>
                <a:off x="1184121" y="4725605"/>
                <a:ext cx="135460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ru-RU" b="0" i="1" smtClean="0">
                          <a:latin typeface="Cambria Math" panose="02040503050406030204" pitchFamily="18" charset="0"/>
                        </a:rPr>
                        <m:t>ℏ</m:t>
                      </m:r>
                      <m:r>
                        <a:rPr lang="en-US" i="1">
                          <a:latin typeface="Cambria Math" panose="02040503050406030204" pitchFamily="18" charset="0"/>
                        </a:rPr>
                        <m:t>𝜔</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𝑗</m:t>
                          </m:r>
                        </m:sub>
                      </m:sSub>
                    </m:oMath>
                  </m:oMathPara>
                </a14:m>
                <a:endParaRPr lang="ru-RU" i="1" dirty="0" smtClean="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184121" y="4725605"/>
                <a:ext cx="1354602" cy="299313"/>
              </a:xfrm>
              <a:prstGeom prst="rect">
                <a:avLst/>
              </a:prstGeom>
              <a:blipFill>
                <a:blip r:embed="rId5"/>
                <a:stretch>
                  <a:fillRect l="-3604" r="-2703" b="-26531"/>
                </a:stretch>
              </a:blipFill>
            </p:spPr>
            <p:txBody>
              <a:bodyPr/>
              <a:lstStyle/>
              <a:p>
                <a:r>
                  <a:rPr lang="ru-RU">
                    <a:noFill/>
                  </a:rPr>
                  <a:t> </a:t>
                </a:r>
              </a:p>
            </p:txBody>
          </p:sp>
        </mc:Fallback>
      </mc:AlternateContent>
      <p:pic>
        <p:nvPicPr>
          <p:cNvPr id="13" name="Рисунок 12"/>
          <p:cNvPicPr>
            <a:picLocks noChangeAspect="1"/>
          </p:cNvPicPr>
          <p:nvPr/>
        </p:nvPicPr>
        <p:blipFill>
          <a:blip r:embed="rId6"/>
          <a:stretch>
            <a:fillRect/>
          </a:stretch>
        </p:blipFill>
        <p:spPr>
          <a:xfrm>
            <a:off x="3878183" y="1027497"/>
            <a:ext cx="2700000" cy="1980160"/>
          </a:xfrm>
          <a:prstGeom prst="rect">
            <a:avLst/>
          </a:prstGeom>
          <a:ln>
            <a:solidFill>
              <a:schemeClr val="tx1"/>
            </a:solidFill>
          </a:ln>
        </p:spPr>
      </p:pic>
      <p:pic>
        <p:nvPicPr>
          <p:cNvPr id="14" name="Рисунок 13"/>
          <p:cNvPicPr>
            <a:picLocks noChangeAspect="1"/>
          </p:cNvPicPr>
          <p:nvPr/>
        </p:nvPicPr>
        <p:blipFill>
          <a:blip r:embed="rId7"/>
          <a:stretch>
            <a:fillRect/>
          </a:stretch>
        </p:blipFill>
        <p:spPr>
          <a:xfrm>
            <a:off x="3878183" y="3140631"/>
            <a:ext cx="2700000" cy="2186456"/>
          </a:xfrm>
          <a:prstGeom prst="rect">
            <a:avLst/>
          </a:prstGeom>
          <a:ln>
            <a:solidFill>
              <a:schemeClr val="tx1"/>
            </a:solidFill>
          </a:ln>
        </p:spPr>
      </p:pic>
      <p:pic>
        <p:nvPicPr>
          <p:cNvPr id="5" name="Рисунок 4"/>
          <p:cNvPicPr>
            <a:picLocks noChangeAspect="1"/>
          </p:cNvPicPr>
          <p:nvPr/>
        </p:nvPicPr>
        <p:blipFill>
          <a:blip r:embed="rId8"/>
          <a:stretch>
            <a:fillRect/>
          </a:stretch>
        </p:blipFill>
        <p:spPr>
          <a:xfrm>
            <a:off x="6893009" y="1027376"/>
            <a:ext cx="5217391" cy="3240000"/>
          </a:xfrm>
          <a:prstGeom prst="rect">
            <a:avLst/>
          </a:prstGeom>
          <a:ln>
            <a:solidFill>
              <a:schemeClr val="tx1"/>
            </a:solidFill>
          </a:ln>
        </p:spPr>
      </p:pic>
    </p:spTree>
    <p:extLst>
      <p:ext uri="{BB962C8B-B14F-4D97-AF65-F5344CB8AC3E}">
        <p14:creationId xmlns:p14="http://schemas.microsoft.com/office/powerpoint/2010/main" val="122002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3822" y="4212968"/>
            <a:ext cx="11474350" cy="646331"/>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Схемы фокусировки лучей, испытавших </a:t>
            </a:r>
            <a:r>
              <a:rPr lang="ru-RU" dirty="0" err="1" smtClean="0">
                <a:latin typeface="Times New Roman" panose="02020603050405020304" pitchFamily="18" charset="0"/>
                <a:cs typeface="Times New Roman" panose="02020603050405020304" pitchFamily="18" charset="0"/>
              </a:rPr>
              <a:t>брэгговское</a:t>
            </a:r>
            <a:r>
              <a:rPr lang="ru-RU" dirty="0" smtClean="0">
                <a:latin typeface="Times New Roman" panose="02020603050405020304" pitchFamily="18" charset="0"/>
                <a:cs typeface="Times New Roman" panose="02020603050405020304" pitchFamily="18" charset="0"/>
              </a:rPr>
              <a:t> отражение от поверхности плоского кристалла (а)</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изогнутого кристалла с частичной фокусировкой по Иоганну (б) и полной фокусировкой по </a:t>
            </a:r>
            <a:r>
              <a:rPr lang="ru-RU" dirty="0" err="1" smtClean="0">
                <a:latin typeface="Times New Roman" panose="02020603050405020304" pitchFamily="18" charset="0"/>
                <a:cs typeface="Times New Roman" panose="02020603050405020304" pitchFamily="18" charset="0"/>
              </a:rPr>
              <a:t>Иоганссону</a:t>
            </a:r>
            <a:r>
              <a:rPr lang="ru-RU" dirty="0" smtClean="0">
                <a:latin typeface="Times New Roman" panose="02020603050405020304" pitchFamily="18" charset="0"/>
                <a:cs typeface="Times New Roman" panose="02020603050405020304" pitchFamily="18" charset="0"/>
              </a:rPr>
              <a:t> (в)</a:t>
            </a:r>
            <a:endParaRPr lang="ru-RU"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5</a:t>
            </a:fld>
            <a:endParaRPr lang="ru-RU"/>
          </a:p>
        </p:txBody>
      </p:sp>
      <p:sp>
        <p:nvSpPr>
          <p:cNvPr id="5" name="Прямоугольник 4"/>
          <p:cNvSpPr/>
          <p:nvPr/>
        </p:nvSpPr>
        <p:spPr>
          <a:xfrm>
            <a:off x="135015" y="6315108"/>
            <a:ext cx="11097128" cy="461665"/>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Э.В</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Суворов. </a:t>
            </a:r>
            <a:r>
              <a:rPr lang="ru-RU" sz="1200" dirty="0">
                <a:latin typeface="Times New Roman" panose="02020603050405020304" pitchFamily="18" charset="0"/>
                <a:cs typeface="Times New Roman" panose="02020603050405020304" pitchFamily="18" charset="0"/>
              </a:rPr>
              <a:t>Материаловедение: методы исследования структуры и состава </a:t>
            </a:r>
            <a:r>
              <a:rPr lang="ru-RU" sz="1200" dirty="0" smtClean="0">
                <a:latin typeface="Times New Roman" panose="02020603050405020304" pitchFamily="18" charset="0"/>
                <a:cs typeface="Times New Roman" panose="02020603050405020304" pitchFamily="18" charset="0"/>
              </a:rPr>
              <a:t>материалов: </a:t>
            </a:r>
            <a:r>
              <a:rPr lang="ru-RU" sz="1200" dirty="0">
                <a:latin typeface="Times New Roman" panose="02020603050405020304" pitchFamily="18" charset="0"/>
                <a:cs typeface="Times New Roman" panose="02020603050405020304" pitchFamily="18" charset="0"/>
              </a:rPr>
              <a:t>учебное пособие для </a:t>
            </a:r>
            <a:r>
              <a:rPr lang="ru-RU" sz="1200" dirty="0" smtClean="0">
                <a:latin typeface="Times New Roman" panose="02020603050405020304" pitchFamily="18" charset="0"/>
                <a:cs typeface="Times New Roman" panose="02020603050405020304" pitchFamily="18" charset="0"/>
              </a:rPr>
              <a:t>вузов. </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Москва. – 2023</a:t>
            </a:r>
            <a:r>
              <a:rPr lang="ru-RU" sz="1200" dirty="0">
                <a:latin typeface="Times New Roman" panose="02020603050405020304" pitchFamily="18" charset="0"/>
                <a:cs typeface="Times New Roman" panose="02020603050405020304" pitchFamily="18" charset="0"/>
              </a:rPr>
              <a:t>. — 180 с</a:t>
            </a:r>
            <a:r>
              <a:rPr lang="ru-RU" sz="120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r>
              <a:rPr lang="ru-RU" sz="1200" dirty="0" smtClean="0">
                <a:latin typeface="Times New Roman" panose="02020603050405020304" pitchFamily="18" charset="0"/>
                <a:cs typeface="Times New Roman" panose="02020603050405020304" pitchFamily="18" charset="0"/>
              </a:rPr>
              <a:t>М.И. </a:t>
            </a:r>
            <a:r>
              <a:rPr lang="ru-RU" sz="1200" dirty="0" err="1" smtClean="0">
                <a:latin typeface="Times New Roman" panose="02020603050405020304" pitchFamily="18" charset="0"/>
                <a:cs typeface="Times New Roman" panose="02020603050405020304" pitchFamily="18" charset="0"/>
              </a:rPr>
              <a:t>Мазурицкий</a:t>
            </a:r>
            <a:r>
              <a:rPr lang="ru-RU" sz="1200" dirty="0" smtClean="0">
                <a:latin typeface="Times New Roman" panose="02020603050405020304" pitchFamily="18" charset="0"/>
                <a:cs typeface="Times New Roman" panose="02020603050405020304" pitchFamily="18" charset="0"/>
              </a:rPr>
              <a:t>. Физические основы и методы рентгеноспектральных исследований</a:t>
            </a:r>
          </a:p>
        </p:txBody>
      </p:sp>
      <p:sp>
        <p:nvSpPr>
          <p:cNvPr id="7" name="Прямоугольник 6"/>
          <p:cNvSpPr/>
          <p:nvPr/>
        </p:nvSpPr>
        <p:spPr>
          <a:xfrm>
            <a:off x="135015" y="5375404"/>
            <a:ext cx="10617867" cy="646331"/>
          </a:xfrm>
          <a:prstGeom prst="rect">
            <a:avLst/>
          </a:prstGeom>
        </p:spPr>
        <p:txBody>
          <a:bodyPr wrap="square">
            <a:spAutoFit/>
          </a:bodyPr>
          <a:lstStyle/>
          <a:p>
            <a:pPr marL="285750" indent="-285750">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Особенность – дифракционное отражение </a:t>
            </a:r>
            <a:r>
              <a:rPr lang="ru-RU" dirty="0">
                <a:latin typeface="Times New Roman" panose="02020603050405020304" pitchFamily="18" charset="0"/>
                <a:cs typeface="Times New Roman" panose="02020603050405020304" pitchFamily="18" charset="0"/>
              </a:rPr>
              <a:t>и </a:t>
            </a:r>
            <a:r>
              <a:rPr lang="ru-RU" dirty="0" smtClean="0">
                <a:latin typeface="Times New Roman" panose="02020603050405020304" pitchFamily="18" charset="0"/>
                <a:cs typeface="Times New Roman" panose="02020603050405020304" pitchFamily="18" charset="0"/>
              </a:rPr>
              <a:t>одновременная фокусировка </a:t>
            </a:r>
            <a:r>
              <a:rPr lang="ru-RU" dirty="0">
                <a:latin typeface="Times New Roman" panose="02020603050405020304" pitchFamily="18" charset="0"/>
                <a:cs typeface="Times New Roman" panose="02020603050405020304" pitchFamily="18" charset="0"/>
              </a:rPr>
              <a:t>лучей поверхностью изогнутого монокристалла</a:t>
            </a:r>
          </a:p>
        </p:txBody>
      </p:sp>
      <p:grpSp>
        <p:nvGrpSpPr>
          <p:cNvPr id="11" name="Группа 10"/>
          <p:cNvGrpSpPr/>
          <p:nvPr/>
        </p:nvGrpSpPr>
        <p:grpSpPr>
          <a:xfrm>
            <a:off x="953386" y="1545917"/>
            <a:ext cx="4490560" cy="2340000"/>
            <a:chOff x="953386" y="1545917"/>
            <a:chExt cx="4490560" cy="2340000"/>
          </a:xfrm>
        </p:grpSpPr>
        <p:pic>
          <p:nvPicPr>
            <p:cNvPr id="8" name="Рисунок 7"/>
            <p:cNvPicPr>
              <a:picLocks noChangeAspect="1"/>
            </p:cNvPicPr>
            <p:nvPr/>
          </p:nvPicPr>
          <p:blipFill rotWithShape="1">
            <a:blip r:embed="rId3"/>
            <a:srcRect t="8486" r="62830" b="34008"/>
            <a:stretch/>
          </p:blipFill>
          <p:spPr>
            <a:xfrm>
              <a:off x="953387" y="1545917"/>
              <a:ext cx="4490559" cy="2340000"/>
            </a:xfrm>
            <a:prstGeom prst="rect">
              <a:avLst/>
            </a:prstGeom>
            <a:ln>
              <a:solidFill>
                <a:schemeClr val="tx1"/>
              </a:solidFill>
            </a:ln>
          </p:spPr>
        </p:pic>
        <p:sp>
          <p:nvSpPr>
            <p:cNvPr id="10" name="TextBox 9"/>
            <p:cNvSpPr txBox="1"/>
            <p:nvPr/>
          </p:nvSpPr>
          <p:spPr>
            <a:xfrm>
              <a:off x="953386" y="3509021"/>
              <a:ext cx="377026"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а)</a:t>
              </a:r>
              <a:endParaRPr lang="ru-RU" b="1" dirty="0">
                <a:latin typeface="Times New Roman" panose="02020603050405020304" pitchFamily="18" charset="0"/>
                <a:cs typeface="Times New Roman" panose="02020603050405020304" pitchFamily="18" charset="0"/>
              </a:endParaRPr>
            </a:p>
          </p:txBody>
        </p:sp>
      </p:grpSp>
      <p:grpSp>
        <p:nvGrpSpPr>
          <p:cNvPr id="13" name="Группа 12"/>
          <p:cNvGrpSpPr>
            <a:grpSpLocks noChangeAspect="1"/>
          </p:cNvGrpSpPr>
          <p:nvPr/>
        </p:nvGrpSpPr>
        <p:grpSpPr>
          <a:xfrm>
            <a:off x="5904087" y="1017642"/>
            <a:ext cx="5588715" cy="3096000"/>
            <a:chOff x="6604000" y="1246990"/>
            <a:chExt cx="5263790" cy="2916000"/>
          </a:xfrm>
        </p:grpSpPr>
        <p:pic>
          <p:nvPicPr>
            <p:cNvPr id="4" name="Рисунок 3"/>
            <p:cNvPicPr>
              <a:picLocks noChangeAspect="1"/>
            </p:cNvPicPr>
            <p:nvPr/>
          </p:nvPicPr>
          <p:blipFill>
            <a:blip r:embed="rId4"/>
            <a:stretch>
              <a:fillRect/>
            </a:stretch>
          </p:blipFill>
          <p:spPr>
            <a:xfrm>
              <a:off x="6604000" y="1246990"/>
              <a:ext cx="5254172" cy="2916000"/>
            </a:xfrm>
            <a:prstGeom prst="rect">
              <a:avLst/>
            </a:prstGeom>
            <a:ln>
              <a:solidFill>
                <a:schemeClr val="tx1"/>
              </a:solidFill>
            </a:ln>
          </p:spPr>
        </p:pic>
        <p:sp>
          <p:nvSpPr>
            <p:cNvPr id="6" name="TextBox 5"/>
            <p:cNvSpPr txBox="1"/>
            <p:nvPr/>
          </p:nvSpPr>
          <p:spPr>
            <a:xfrm>
              <a:off x="11481146" y="3790871"/>
              <a:ext cx="386644"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в</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604000" y="3790871"/>
              <a:ext cx="377026"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б</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88724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6</a:t>
            </a:fld>
            <a:endParaRPr lang="ru-RU"/>
          </a:p>
        </p:txBody>
      </p:sp>
      <p:sp>
        <p:nvSpPr>
          <p:cNvPr id="5" name="Прямоугольник 4"/>
          <p:cNvSpPr/>
          <p:nvPr/>
        </p:nvSpPr>
        <p:spPr>
          <a:xfrm>
            <a:off x="216439" y="6400412"/>
            <a:ext cx="6356096" cy="276999"/>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М.И</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Мазурицкий</a:t>
            </a:r>
            <a:r>
              <a:rPr lang="ru-RU" sz="1200" dirty="0">
                <a:latin typeface="Times New Roman" panose="02020603050405020304" pitchFamily="18" charset="0"/>
                <a:cs typeface="Times New Roman" panose="02020603050405020304" pitchFamily="18" charset="0"/>
              </a:rPr>
              <a:t>. Физические основы и методы рентгеноспектральных </a:t>
            </a:r>
            <a:r>
              <a:rPr lang="ru-RU" sz="1200" dirty="0" smtClean="0">
                <a:latin typeface="Times New Roman" panose="02020603050405020304" pitchFamily="18" charset="0"/>
                <a:cs typeface="Times New Roman" panose="02020603050405020304" pitchFamily="18" charset="0"/>
              </a:rPr>
              <a:t>исследований</a:t>
            </a:r>
            <a:endParaRPr lang="ru-RU" sz="1200" dirty="0">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3"/>
          <a:stretch>
            <a:fillRect/>
          </a:stretch>
        </p:blipFill>
        <p:spPr>
          <a:xfrm>
            <a:off x="859541" y="958200"/>
            <a:ext cx="3658331" cy="3625595"/>
          </a:xfrm>
          <a:prstGeom prst="rect">
            <a:avLst/>
          </a:prstGeom>
          <a:ln>
            <a:solidFill>
              <a:schemeClr val="tx1"/>
            </a:solidFill>
          </a:ln>
        </p:spPr>
      </p:pic>
      <p:sp>
        <p:nvSpPr>
          <p:cNvPr id="4" name="Прямоугольник 3"/>
          <p:cNvSpPr/>
          <p:nvPr/>
        </p:nvSpPr>
        <p:spPr>
          <a:xfrm>
            <a:off x="216439" y="4646390"/>
            <a:ext cx="4944533" cy="1754326"/>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Рентгенооптическая схема спектрометра СПАРК-1-2М. На круге фокусировки </a:t>
            </a:r>
            <a:r>
              <a:rPr lang="ru-RU" dirty="0" smtClean="0">
                <a:latin typeface="Times New Roman" panose="02020603050405020304" pitchFamily="18" charset="0"/>
                <a:cs typeface="Times New Roman" panose="02020603050405020304" pitchFamily="18" charset="0"/>
              </a:rPr>
              <a:t>три </a:t>
            </a:r>
            <a:r>
              <a:rPr lang="ru-RU" dirty="0">
                <a:latin typeface="Times New Roman" panose="02020603050405020304" pitchFamily="18" charset="0"/>
                <a:cs typeface="Times New Roman" panose="02020603050405020304" pitchFamily="18" charset="0"/>
              </a:rPr>
              <a:t>точки: </a:t>
            </a:r>
            <a:r>
              <a:rPr lang="ru-RU" dirty="0" smtClean="0">
                <a:latin typeface="Times New Roman" panose="02020603050405020304" pitchFamily="18" charset="0"/>
                <a:cs typeface="Times New Roman" panose="02020603050405020304" pitchFamily="18" charset="0"/>
              </a:rPr>
              <a:t>S, K, </a:t>
            </a:r>
            <a:r>
              <a:rPr lang="ru-RU" dirty="0">
                <a:latin typeface="Times New Roman" panose="02020603050405020304" pitchFamily="18" charset="0"/>
                <a:cs typeface="Times New Roman" panose="02020603050405020304" pitchFamily="18" charset="0"/>
              </a:rPr>
              <a:t>D, </a:t>
            </a:r>
            <a:r>
              <a:rPr lang="ru-RU" dirty="0" smtClean="0">
                <a:latin typeface="Times New Roman" panose="02020603050405020304" pitchFamily="18" charset="0"/>
                <a:cs typeface="Times New Roman" panose="02020603050405020304" pitchFamily="18" charset="0"/>
              </a:rPr>
              <a:t>определяют </a:t>
            </a:r>
            <a:r>
              <a:rPr lang="ru-RU" dirty="0">
                <a:latin typeface="Times New Roman" panose="02020603050405020304" pitchFamily="18" charset="0"/>
                <a:cs typeface="Times New Roman" panose="02020603050405020304" pitchFamily="18" charset="0"/>
              </a:rPr>
              <a:t>в каждый момент времени положение </a:t>
            </a:r>
            <a:r>
              <a:rPr lang="ru-RU" dirty="0" smtClean="0">
                <a:latin typeface="Times New Roman" panose="02020603050405020304" pitchFamily="18" charset="0"/>
                <a:cs typeface="Times New Roman" panose="02020603050405020304" pitchFamily="18" charset="0"/>
              </a:rPr>
              <a:t>образца, </a:t>
            </a:r>
            <a:r>
              <a:rPr lang="ru-RU" dirty="0">
                <a:latin typeface="Times New Roman" panose="02020603050405020304" pitchFamily="18" charset="0"/>
                <a:cs typeface="Times New Roman" panose="02020603050405020304" pitchFamily="18" charset="0"/>
              </a:rPr>
              <a:t>кристалла и детектора, соответственно</a:t>
            </a:r>
            <a:r>
              <a:rPr lang="ru-RU" dirty="0" smtClean="0">
                <a:latin typeface="Times New Roman" panose="02020603050405020304" pitchFamily="18" charset="0"/>
                <a:cs typeface="Times New Roman" panose="02020603050405020304" pitchFamily="18" charset="0"/>
              </a:rPr>
              <a:t>. Излучение падает из РТ на пробу в направлении </a:t>
            </a:r>
            <a:r>
              <a:rPr lang="en-US" dirty="0" smtClean="0">
                <a:latin typeface="Times New Roman" panose="02020603050405020304" pitchFamily="18" charset="0"/>
                <a:cs typeface="Times New Roman" panose="02020603050405020304" pitchFamily="18" charset="0"/>
              </a:rPr>
              <a:t>BS</a:t>
            </a: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a:stretch>
            <a:fillRect/>
          </a:stretch>
        </p:blipFill>
        <p:spPr>
          <a:xfrm>
            <a:off x="4835183" y="958200"/>
            <a:ext cx="7173746" cy="2146244"/>
          </a:xfrm>
          <a:prstGeom prst="rect">
            <a:avLst/>
          </a:prstGeom>
          <a:ln>
            <a:solidFill>
              <a:schemeClr val="tx1"/>
            </a:solidFill>
          </a:ln>
        </p:spPr>
      </p:pic>
      <p:sp>
        <p:nvSpPr>
          <p:cNvPr id="8" name="Прямоугольник 7"/>
          <p:cNvSpPr/>
          <p:nvPr/>
        </p:nvSpPr>
        <p:spPr>
          <a:xfrm>
            <a:off x="4835183" y="3260239"/>
            <a:ext cx="7173746" cy="646331"/>
          </a:xfrm>
          <a:prstGeom prst="rect">
            <a:avLst/>
          </a:prstGeom>
        </p:spPr>
        <p:txBody>
          <a:bodyPr wrap="square">
            <a:spAutoFit/>
          </a:bodyPr>
          <a:lstStyle/>
          <a:p>
            <a:pPr algn="ctr"/>
            <a:r>
              <a:rPr lang="ru-RU" dirty="0">
                <a:solidFill>
                  <a:srgbClr val="000000"/>
                </a:solidFill>
                <a:latin typeface="Times New Roman" panose="02020603050405020304" pitchFamily="18" charset="0"/>
              </a:rPr>
              <a:t>Рентгенооптическая </a:t>
            </a:r>
            <a:r>
              <a:rPr lang="ru-RU" dirty="0" smtClean="0">
                <a:solidFill>
                  <a:srgbClr val="000000"/>
                </a:solidFill>
                <a:latin typeface="Times New Roman" panose="02020603050405020304" pitchFamily="18" charset="0"/>
              </a:rPr>
              <a:t>схема (по </a:t>
            </a:r>
            <a:r>
              <a:rPr lang="ru-RU" dirty="0" err="1" smtClean="0">
                <a:solidFill>
                  <a:srgbClr val="000000"/>
                </a:solidFill>
                <a:latin typeface="Times New Roman" panose="02020603050405020304" pitchFamily="18" charset="0"/>
              </a:rPr>
              <a:t>Иоганссону</a:t>
            </a:r>
            <a:r>
              <a:rPr lang="ru-RU" dirty="0" smtClean="0">
                <a:solidFill>
                  <a:srgbClr val="000000"/>
                </a:solidFill>
                <a:latin typeface="Times New Roman" panose="02020603050405020304" pitchFamily="18" charset="0"/>
              </a:rPr>
              <a:t>) </a:t>
            </a:r>
            <a:r>
              <a:rPr lang="ru-RU" dirty="0">
                <a:solidFill>
                  <a:srgbClr val="000000"/>
                </a:solidFill>
                <a:latin typeface="Times New Roman" panose="02020603050405020304" pitchFamily="18" charset="0"/>
              </a:rPr>
              <a:t>спектрометра для двух крайних углов падения излучения на </a:t>
            </a:r>
            <a:r>
              <a:rPr lang="ru-RU" dirty="0" smtClean="0">
                <a:solidFill>
                  <a:srgbClr val="000000"/>
                </a:solidFill>
                <a:latin typeface="Times New Roman" panose="02020603050405020304" pitchFamily="18" charset="0"/>
              </a:rPr>
              <a:t>кристалл</a:t>
            </a:r>
            <a:endParaRPr lang="ru-RU" dirty="0"/>
          </a:p>
        </p:txBody>
      </p:sp>
      <mc:AlternateContent xmlns:mc="http://schemas.openxmlformats.org/markup-compatibility/2006" xmlns:a14="http://schemas.microsoft.com/office/drawing/2010/main">
        <mc:Choice Requires="a14">
          <p:sp>
            <p:nvSpPr>
              <p:cNvPr id="14" name="Прямоугольник 13"/>
              <p:cNvSpPr/>
              <p:nvPr/>
            </p:nvSpPr>
            <p:spPr>
              <a:xfrm>
                <a:off x="6041324" y="4291776"/>
                <a:ext cx="4761463" cy="1938992"/>
              </a:xfrm>
              <a:prstGeom prst="rect">
                <a:avLst/>
              </a:prstGeom>
            </p:spPr>
            <p:txBody>
              <a:bodyPr wrap="square">
                <a:spAutoFit/>
              </a:bodyPr>
              <a:lstStyle/>
              <a:p>
                <a:pPr algn="ctr">
                  <a:lnSpc>
                    <a:spcPct val="150000"/>
                  </a:lnSpc>
                </a:pPr>
                <a:r>
                  <a:rPr lang="ru-RU" sz="2000" dirty="0">
                    <a:latin typeface="Times New Roman" panose="02020603050405020304" pitchFamily="18" charset="0"/>
                    <a:cs typeface="Times New Roman" panose="02020603050405020304" pitchFamily="18" charset="0"/>
                  </a:rPr>
                  <a:t>Ф</a:t>
                </a:r>
                <a:r>
                  <a:rPr lang="ru-RU" sz="2000" dirty="0" smtClean="0">
                    <a:latin typeface="Times New Roman" panose="02020603050405020304" pitchFamily="18" charset="0"/>
                    <a:cs typeface="Times New Roman" panose="02020603050405020304" pitchFamily="18" charset="0"/>
                  </a:rPr>
                  <a:t>иксируется </a:t>
                </a:r>
                <a:r>
                  <a:rPr lang="ru-RU" sz="2000" dirty="0" err="1">
                    <a:latin typeface="Times New Roman" panose="02020603050405020304" pitchFamily="18" charset="0"/>
                    <a:cs typeface="Times New Roman" panose="02020603050405020304" pitchFamily="18" charset="0"/>
                  </a:rPr>
                  <a:t>дифрагировавшее</a:t>
                </a:r>
                <a:r>
                  <a:rPr lang="ru-RU" sz="2000" dirty="0">
                    <a:latin typeface="Times New Roman" panose="02020603050405020304" pitchFamily="18" charset="0"/>
                    <a:cs typeface="Times New Roman" panose="02020603050405020304" pitchFamily="18" charset="0"/>
                  </a:rPr>
                  <a:t> под разными углами </a:t>
                </a:r>
                <a:r>
                  <a:rPr lang="ru-RU" sz="2000" dirty="0" smtClean="0">
                    <a:latin typeface="Times New Roman" panose="02020603050405020304" pitchFamily="18" charset="0"/>
                    <a:cs typeface="Times New Roman" panose="02020603050405020304" pitchFamily="18" charset="0"/>
                  </a:rPr>
                  <a:t>излучение:</a:t>
                </a:r>
              </a:p>
              <a:p>
                <a:pPr algn="ctr">
                  <a:lnSpc>
                    <a:spcPct val="150000"/>
                  </a:lnSpc>
                </a:pPr>
                <a14:m>
                  <m:oMathPara xmlns:m="http://schemas.openxmlformats.org/officeDocument/2006/math">
                    <m:oMathParaPr>
                      <m:jc m:val="centerGroup"/>
                    </m:oMathParaPr>
                    <m:oMath xmlns:m="http://schemas.openxmlformats.org/officeDocument/2006/math">
                      <m:r>
                        <a:rPr lang="ru-RU" sz="2000" i="1">
                          <a:solidFill>
                            <a:srgbClr val="FF0000"/>
                          </a:solidFill>
                          <a:latin typeface="Cambria Math" panose="02040503050406030204" pitchFamily="18" charset="0"/>
                          <a:ea typeface="Cambria Math" panose="02040503050406030204" pitchFamily="18" charset="0"/>
                        </a:rPr>
                        <m:t>𝜆</m:t>
                      </m:r>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m:t>
                      </m:r>
                      <m:func>
                        <m:funcPr>
                          <m:ctrlPr>
                            <a:rPr lang="en-US" sz="2000" i="1">
                              <a:latin typeface="Cambria Math" panose="02040503050406030204" pitchFamily="18" charset="0"/>
                              <a:ea typeface="Cambria Math" panose="02040503050406030204" pitchFamily="18" charset="0"/>
                            </a:rPr>
                          </m:ctrlPr>
                        </m:funcPr>
                        <m:fName>
                          <m:r>
                            <a:rPr lang="en-US" sz="2000" i="1">
                              <a:latin typeface="Cambria Math" panose="02040503050406030204" pitchFamily="18" charset="0"/>
                              <a:ea typeface="Cambria Math" panose="02040503050406030204" pitchFamily="18" charset="0"/>
                            </a:rPr>
                            <m:t>𝑠𝑖𝑛</m:t>
                          </m:r>
                        </m:fName>
                        <m:e>
                          <m:r>
                            <a:rPr lang="en-US" sz="2000" i="1">
                              <a:solidFill>
                                <a:srgbClr val="FF0000"/>
                              </a:solidFill>
                              <a:latin typeface="Cambria Math" panose="02040503050406030204" pitchFamily="18" charset="0"/>
                              <a:ea typeface="Cambria Math" panose="02040503050406030204" pitchFamily="18" charset="0"/>
                            </a:rPr>
                            <m:t>𝜃</m:t>
                          </m:r>
                        </m:e>
                      </m:func>
                    </m:oMath>
                  </m:oMathPara>
                </a14:m>
                <a:endParaRPr lang="en-US" sz="2000" i="1" dirty="0">
                  <a:latin typeface="Times New Roman" panose="02020603050405020304" pitchFamily="18" charset="0"/>
                  <a:cs typeface="Times New Roman" panose="02020603050405020304" pitchFamily="18"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𝐼</m:t>
                      </m:r>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r>
                        <a:rPr lang="ru-RU" sz="2000" i="1" dirty="0">
                          <a:latin typeface="Cambria Math" panose="02040503050406030204" pitchFamily="18" charset="0"/>
                        </a:rPr>
                        <m:t>→</m:t>
                      </m:r>
                      <m:r>
                        <a:rPr lang="en-US" sz="2000" i="1" dirty="0">
                          <a:latin typeface="Cambria Math" panose="02040503050406030204" pitchFamily="18" charset="0"/>
                        </a:rPr>
                        <m:t>𝐼</m:t>
                      </m:r>
                      <m:r>
                        <a:rPr lang="en-US" sz="2000" i="1" dirty="0">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𝜆</m:t>
                      </m:r>
                      <m:r>
                        <a:rPr lang="en-US" sz="2000" i="1" dirty="0">
                          <a:latin typeface="Cambria Math" panose="02040503050406030204" pitchFamily="18" charset="0"/>
                        </a:rPr>
                        <m:t>)</m:t>
                      </m:r>
                    </m:oMath>
                  </m:oMathPara>
                </a14:m>
                <a:endParaRPr lang="ru-RU" sz="2000" i="1" dirty="0">
                  <a:latin typeface="Times New Roman" panose="02020603050405020304" pitchFamily="18" charset="0"/>
                  <a:cs typeface="Times New Roman" panose="02020603050405020304" pitchFamily="18" charset="0"/>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6041324" y="4291776"/>
                <a:ext cx="4761463" cy="1938992"/>
              </a:xfrm>
              <a:prstGeom prst="rect">
                <a:avLst/>
              </a:prstGeom>
              <a:blipFill>
                <a:blip r:embed="rId5"/>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3035776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7</a:t>
            </a:fld>
            <a:endParaRPr lang="ru-RU"/>
          </a:p>
        </p:txBody>
      </p:sp>
      <p:sp>
        <p:nvSpPr>
          <p:cNvPr id="5" name="Прямоугольник 4"/>
          <p:cNvSpPr/>
          <p:nvPr/>
        </p:nvSpPr>
        <p:spPr>
          <a:xfrm>
            <a:off x="135015" y="6444476"/>
            <a:ext cx="11097128" cy="276999"/>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Э.В</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Суворов. </a:t>
            </a:r>
            <a:r>
              <a:rPr lang="ru-RU" sz="1200" dirty="0">
                <a:latin typeface="Times New Roman" panose="02020603050405020304" pitchFamily="18" charset="0"/>
                <a:cs typeface="Times New Roman" panose="02020603050405020304" pitchFamily="18" charset="0"/>
              </a:rPr>
              <a:t>Материаловедение: методы исследования структуры и состава </a:t>
            </a:r>
            <a:r>
              <a:rPr lang="ru-RU" sz="1200" dirty="0" smtClean="0">
                <a:latin typeface="Times New Roman" panose="02020603050405020304" pitchFamily="18" charset="0"/>
                <a:cs typeface="Times New Roman" panose="02020603050405020304" pitchFamily="18" charset="0"/>
              </a:rPr>
              <a:t>материалов: </a:t>
            </a:r>
            <a:r>
              <a:rPr lang="ru-RU" sz="1200" dirty="0">
                <a:latin typeface="Times New Roman" panose="02020603050405020304" pitchFamily="18" charset="0"/>
                <a:cs typeface="Times New Roman" panose="02020603050405020304" pitchFamily="18" charset="0"/>
              </a:rPr>
              <a:t>учебное пособие для </a:t>
            </a:r>
            <a:r>
              <a:rPr lang="ru-RU" sz="1200" dirty="0" smtClean="0">
                <a:latin typeface="Times New Roman" panose="02020603050405020304" pitchFamily="18" charset="0"/>
                <a:cs typeface="Times New Roman" panose="02020603050405020304" pitchFamily="18" charset="0"/>
              </a:rPr>
              <a:t>вузов. </a:t>
            </a: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Москва. – 2023</a:t>
            </a:r>
            <a:r>
              <a:rPr lang="ru-RU" sz="1200" dirty="0">
                <a:latin typeface="Times New Roman" panose="02020603050405020304" pitchFamily="18" charset="0"/>
                <a:cs typeface="Times New Roman" panose="02020603050405020304" pitchFamily="18" charset="0"/>
              </a:rPr>
              <a:t>. — 180 с</a:t>
            </a:r>
            <a:r>
              <a:rPr lang="ru-RU" sz="1200" dirty="0" smtClean="0">
                <a:latin typeface="Times New Roman" panose="02020603050405020304" pitchFamily="18" charset="0"/>
                <a:cs typeface="Times New Roman" panose="02020603050405020304" pitchFamily="18" charset="0"/>
              </a:rPr>
              <a:t>.</a:t>
            </a:r>
          </a:p>
        </p:txBody>
      </p:sp>
      <p:sp>
        <p:nvSpPr>
          <p:cNvPr id="10" name="TextBox 9"/>
          <p:cNvSpPr txBox="1"/>
          <p:nvPr/>
        </p:nvSpPr>
        <p:spPr>
          <a:xfrm>
            <a:off x="7010400" y="1714555"/>
            <a:ext cx="4771933" cy="1200329"/>
          </a:xfrm>
          <a:prstGeom prst="rect">
            <a:avLst/>
          </a:prstGeom>
          <a:noFill/>
        </p:spPr>
        <p:txBody>
          <a:bodyPr wrap="square" rtlCol="0" anchor="ctr">
            <a:spAutoFit/>
          </a:bodyPr>
          <a:lstStyle/>
          <a:p>
            <a:pPr algn="ctr"/>
            <a:r>
              <a:rPr lang="ru-RU" b="1" dirty="0" smtClean="0">
                <a:latin typeface="Times New Roman" panose="02020603050405020304" pitchFamily="18" charset="0"/>
                <a:cs typeface="Times New Roman" panose="02020603050405020304" pitchFamily="18" charset="0"/>
              </a:rPr>
              <a:t>Преимущество МРЗ перед кристаллами</a:t>
            </a:r>
            <a:r>
              <a:rPr lang="ru-RU" dirty="0" smtClean="0">
                <a:latin typeface="Times New Roman" panose="02020603050405020304" pitchFamily="18" charset="0"/>
                <a:cs typeface="Times New Roman" panose="02020603050405020304" pitchFamily="18" charset="0"/>
              </a:rPr>
              <a:t> – возможность прецизионного «плавного» изменения, подбора нужного периода структуры</a:t>
            </a:r>
            <a:endParaRPr lang="ru-RU"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rotWithShape="1">
          <a:blip r:embed="rId3"/>
          <a:srcRect l="4725" t="3848" r="4810" b="67988"/>
          <a:stretch/>
        </p:blipFill>
        <p:spPr>
          <a:xfrm>
            <a:off x="135015" y="1714555"/>
            <a:ext cx="6607665" cy="3168000"/>
          </a:xfrm>
          <a:prstGeom prst="rect">
            <a:avLst/>
          </a:prstGeom>
          <a:ln>
            <a:solidFill>
              <a:schemeClr val="tx1"/>
            </a:solidFill>
          </a:ln>
        </p:spPr>
      </p:pic>
      <p:sp>
        <p:nvSpPr>
          <p:cNvPr id="12" name="TextBox 11"/>
          <p:cNvSpPr txBox="1"/>
          <p:nvPr/>
        </p:nvSpPr>
        <p:spPr>
          <a:xfrm>
            <a:off x="7010400" y="4096130"/>
            <a:ext cx="4771932" cy="369332"/>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Расширение рабочей области длин волн</a:t>
            </a:r>
            <a:endParaRPr lang="ru-RU" dirty="0">
              <a:latin typeface="Times New Roman" panose="02020603050405020304" pitchFamily="18" charset="0"/>
              <a:cs typeface="Times New Roman" panose="02020603050405020304" pitchFamily="18" charset="0"/>
            </a:endParaRPr>
          </a:p>
        </p:txBody>
      </p:sp>
      <p:sp>
        <p:nvSpPr>
          <p:cNvPr id="15" name="Стрелка вправо 14"/>
          <p:cNvSpPr/>
          <p:nvPr/>
        </p:nvSpPr>
        <p:spPr>
          <a:xfrm rot="5400000">
            <a:off x="9105316" y="3266021"/>
            <a:ext cx="574766" cy="478972"/>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9" name="Стрелка вправо 8"/>
          <p:cNvSpPr/>
          <p:nvPr/>
        </p:nvSpPr>
        <p:spPr>
          <a:xfrm rot="5400000">
            <a:off x="9108983" y="4772088"/>
            <a:ext cx="574766" cy="478972"/>
          </a:xfrm>
          <a:prstGeom prst="righ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010400" y="5557686"/>
            <a:ext cx="4771932" cy="369332"/>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Интерес к созданию схем с изогнутыми МРЗ</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630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493E58C7-218D-4557-993B-84F75D61CC5B}" type="slidenum">
              <a:rPr lang="ru-RU" smtClean="0"/>
              <a:t>8</a:t>
            </a:fld>
            <a:endParaRPr lang="ru-RU" dirty="0"/>
          </a:p>
        </p:txBody>
      </p:sp>
      <p:pic>
        <p:nvPicPr>
          <p:cNvPr id="4" name="Рисунок 3"/>
          <p:cNvPicPr>
            <a:picLocks noChangeAspect="1"/>
          </p:cNvPicPr>
          <p:nvPr/>
        </p:nvPicPr>
        <p:blipFill>
          <a:blip r:embed="rId3"/>
          <a:stretch>
            <a:fillRect/>
          </a:stretch>
        </p:blipFill>
        <p:spPr>
          <a:xfrm>
            <a:off x="1333040" y="1110298"/>
            <a:ext cx="3683445" cy="3600000"/>
          </a:xfrm>
          <a:prstGeom prst="rect">
            <a:avLst/>
          </a:prstGeom>
          <a:ln>
            <a:solidFill>
              <a:schemeClr val="tx1"/>
            </a:solidFill>
          </a:ln>
        </p:spPr>
      </p:pic>
      <p:sp>
        <p:nvSpPr>
          <p:cNvPr id="10" name="TextBox 9"/>
          <p:cNvSpPr txBox="1"/>
          <p:nvPr/>
        </p:nvSpPr>
        <p:spPr>
          <a:xfrm>
            <a:off x="523751" y="4948274"/>
            <a:ext cx="5302021" cy="1200329"/>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Угловая зависимость коэффициента зеркального отражения в окрестности первого порядка дифракции на </a:t>
            </a:r>
            <a:r>
              <a:rPr lang="el-GR" dirty="0" smtClean="0">
                <a:latin typeface="Times New Roman" panose="02020603050405020304" pitchFamily="18" charset="0"/>
                <a:cs typeface="Times New Roman" panose="02020603050405020304" pitchFamily="18" charset="0"/>
              </a:rPr>
              <a:t>λ</a:t>
            </a:r>
            <a:r>
              <a:rPr lang="ru-RU" dirty="0" smtClean="0">
                <a:latin typeface="Times New Roman" panose="02020603050405020304" pitchFamily="18" charset="0"/>
                <a:cs typeface="Times New Roman" panose="02020603050405020304" pitchFamily="18" charset="0"/>
              </a:rPr>
              <a:t> = 0.154 </a:t>
            </a:r>
            <a:r>
              <a:rPr lang="ru-RU" dirty="0" err="1" smtClean="0">
                <a:latin typeface="Times New Roman" panose="02020603050405020304" pitchFamily="18" charset="0"/>
                <a:cs typeface="Times New Roman" panose="02020603050405020304" pitchFamily="18" charset="0"/>
              </a:rPr>
              <a:t>нм</a:t>
            </a:r>
            <a:r>
              <a:rPr lang="ru-RU" dirty="0" smtClean="0">
                <a:latin typeface="Times New Roman" panose="02020603050405020304" pitchFamily="18" charset="0"/>
                <a:cs typeface="Times New Roman" panose="02020603050405020304" pitchFamily="18" charset="0"/>
              </a:rPr>
              <a:t>. Структура: МРЗ </a:t>
            </a:r>
            <a:r>
              <a:rPr lang="en-US" dirty="0" smtClean="0">
                <a:latin typeface="Times New Roman" panose="02020603050405020304" pitchFamily="18" charset="0"/>
                <a:cs typeface="Times New Roman" panose="02020603050405020304" pitchFamily="18" charset="0"/>
              </a:rPr>
              <a:t>W/B</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C</a:t>
            </a:r>
            <a:r>
              <a:rPr lang="ru-RU" dirty="0" smtClean="0">
                <a:latin typeface="Times New Roman" panose="02020603050405020304" pitchFamily="18" charset="0"/>
                <a:cs typeface="Times New Roman" panose="02020603050405020304" pitchFamily="18" charset="0"/>
              </a:rPr>
              <a:t>, число </a:t>
            </a:r>
            <a:r>
              <a:rPr lang="ru-RU" dirty="0">
                <a:latin typeface="Times New Roman" panose="02020603050405020304" pitchFamily="18" charset="0"/>
                <a:cs typeface="Times New Roman" panose="02020603050405020304" pitchFamily="18" charset="0"/>
              </a:rPr>
              <a:t>периодов </a:t>
            </a:r>
            <a:r>
              <a:rPr lang="en-US" dirty="0">
                <a:latin typeface="Times New Roman" panose="02020603050405020304" pitchFamily="18" charset="0"/>
                <a:cs typeface="Times New Roman" panose="02020603050405020304" pitchFamily="18" charset="0"/>
              </a:rPr>
              <a:t>N = </a:t>
            </a:r>
            <a:r>
              <a:rPr lang="en-US" dirty="0" smtClean="0">
                <a:latin typeface="Times New Roman" panose="02020603050405020304" pitchFamily="18" charset="0"/>
                <a:cs typeface="Times New Roman" panose="02020603050405020304" pitchFamily="18" charset="0"/>
              </a:rPr>
              <a:t>500</a:t>
            </a:r>
            <a:r>
              <a:rPr lang="ru-RU" dirty="0" smtClean="0">
                <a:latin typeface="Times New Roman" panose="02020603050405020304" pitchFamily="18" charset="0"/>
                <a:cs typeface="Times New Roman" panose="02020603050405020304" pitchFamily="18" charset="0"/>
              </a:rPr>
              <a:t>, период </a:t>
            </a:r>
            <a:r>
              <a:rPr lang="en-US" dirty="0" smtClean="0">
                <a:latin typeface="Times New Roman" panose="02020603050405020304" pitchFamily="18" charset="0"/>
                <a:cs typeface="Times New Roman" panose="02020603050405020304" pitchFamily="18" charset="0"/>
              </a:rPr>
              <a:t>d = 13.15 Å</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060053" y="4948274"/>
            <a:ext cx="5101092" cy="1200329"/>
          </a:xfrm>
          <a:prstGeom prst="rect">
            <a:avLst/>
          </a:prstGeom>
          <a:noFill/>
        </p:spPr>
        <p:txBody>
          <a:bodyPr wrap="square" rtlCol="0" anchor="ctr">
            <a:spAutoFit/>
          </a:bodyPr>
          <a:lstStyle/>
          <a:p>
            <a:pPr algn="ctr"/>
            <a:r>
              <a:rPr lang="ru-RU" dirty="0" smtClean="0">
                <a:latin typeface="Times New Roman" panose="02020603050405020304" pitchFamily="18" charset="0"/>
                <a:cs typeface="Times New Roman" panose="02020603050405020304" pitchFamily="18" charset="0"/>
              </a:rPr>
              <a:t>Зависимости длины переходной области </a:t>
            </a:r>
            <a:r>
              <a:rPr lang="el-GR" dirty="0" smtClean="0">
                <a:latin typeface="Times New Roman" panose="02020603050405020304" pitchFamily="18" charset="0"/>
                <a:cs typeface="Times New Roman" panose="02020603050405020304" pitchFamily="18" charset="0"/>
              </a:rPr>
              <a:t>σ</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(1), межплоскостной шероховатости </a:t>
            </a:r>
            <a:r>
              <a:rPr lang="el-GR" dirty="0" smtClean="0">
                <a:latin typeface="Times New Roman" panose="02020603050405020304" pitchFamily="18" charset="0"/>
                <a:cs typeface="Times New Roman" panose="02020603050405020304" pitchFamily="18" charset="0"/>
              </a:rPr>
              <a:t>σ</a:t>
            </a:r>
            <a:r>
              <a:rPr lang="en-US" baseline="-25000" dirty="0" smtClean="0">
                <a:latin typeface="Times New Roman" panose="02020603050405020304" pitchFamily="18" charset="0"/>
                <a:cs typeface="Times New Roman" panose="02020603050405020304" pitchFamily="18" charset="0"/>
              </a:rPr>
              <a:t>r</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(2) и глубины перемешанного слоя </a:t>
            </a:r>
            <a:r>
              <a:rPr lang="el-GR" dirty="0" smtClean="0">
                <a:latin typeface="Times New Roman" panose="02020603050405020304" pitchFamily="18" charset="0"/>
                <a:cs typeface="Times New Roman" panose="02020603050405020304" pitchFamily="18" charset="0"/>
              </a:rPr>
              <a:t>σ</a:t>
            </a:r>
            <a:r>
              <a:rPr lang="en-US" baseline="-25000" dirty="0"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(3) от периода для серии МРЗ </a:t>
            </a:r>
            <a:r>
              <a:rPr lang="en-US" dirty="0" smtClean="0">
                <a:latin typeface="Times New Roman" panose="02020603050405020304" pitchFamily="18" charset="0"/>
                <a:cs typeface="Times New Roman" panose="02020603050405020304" pitchFamily="18" charset="0"/>
              </a:rPr>
              <a:t>W/B</a:t>
            </a:r>
            <a:r>
              <a:rPr lang="en-US" baseline="-25000" dirty="0" smtClean="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C</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0121" y="6538912"/>
            <a:ext cx="7496175" cy="276999"/>
          </a:xfrm>
          <a:prstGeom prst="rect">
            <a:avLst/>
          </a:prstGeom>
        </p:spPr>
        <p:txBody>
          <a:bodyPr wrap="square">
            <a:spAutoFit/>
          </a:bodyPr>
          <a:lstStyle/>
          <a:p>
            <a:r>
              <a:rPr lang="ru-RU" sz="1200" dirty="0" smtClean="0">
                <a:latin typeface="Times New Roman" panose="02020603050405020304" pitchFamily="18" charset="0"/>
              </a:rPr>
              <a:t>Н.И. Чхало и др.</a:t>
            </a:r>
            <a:r>
              <a:rPr lang="en-US" sz="1200" dirty="0" smtClean="0">
                <a:latin typeface="Times New Roman" panose="02020603050405020304" pitchFamily="18" charset="0"/>
              </a:rPr>
              <a:t> / </a:t>
            </a:r>
            <a:r>
              <a:rPr lang="ru-RU" sz="1200" dirty="0" smtClean="0">
                <a:latin typeface="Times New Roman" panose="02020603050405020304" pitchFamily="18" charset="0"/>
              </a:rPr>
              <a:t>ЖЭТФ. – 2006. – Т. 130. – </a:t>
            </a:r>
            <a:r>
              <a:rPr lang="ru-RU" sz="1200" dirty="0" err="1" smtClean="0">
                <a:latin typeface="Times New Roman" panose="02020603050405020304" pitchFamily="18" charset="0"/>
              </a:rPr>
              <a:t>Вып</a:t>
            </a:r>
            <a:r>
              <a:rPr lang="ru-RU" sz="1200" dirty="0" smtClean="0">
                <a:latin typeface="Times New Roman" panose="02020603050405020304" pitchFamily="18" charset="0"/>
              </a:rPr>
              <a:t>. 3(9). – С. 401-408.</a:t>
            </a:r>
            <a:endParaRPr lang="ru-RU" sz="1200" dirty="0"/>
          </a:p>
        </p:txBody>
      </p:sp>
      <p:grpSp>
        <p:nvGrpSpPr>
          <p:cNvPr id="19" name="Группа 18"/>
          <p:cNvGrpSpPr/>
          <p:nvPr/>
        </p:nvGrpSpPr>
        <p:grpSpPr>
          <a:xfrm>
            <a:off x="6596092" y="1110298"/>
            <a:ext cx="5426052" cy="3600000"/>
            <a:chOff x="6596092" y="1110298"/>
            <a:chExt cx="5426052" cy="3600000"/>
          </a:xfrm>
        </p:grpSpPr>
        <p:pic>
          <p:nvPicPr>
            <p:cNvPr id="5" name="Рисунок 4"/>
            <p:cNvPicPr>
              <a:picLocks noChangeAspect="1"/>
            </p:cNvPicPr>
            <p:nvPr/>
          </p:nvPicPr>
          <p:blipFill>
            <a:blip r:embed="rId4"/>
            <a:stretch>
              <a:fillRect/>
            </a:stretch>
          </p:blipFill>
          <p:spPr>
            <a:xfrm>
              <a:off x="6596092" y="1110298"/>
              <a:ext cx="4029015" cy="3600000"/>
            </a:xfrm>
            <a:prstGeom prst="rect">
              <a:avLst/>
            </a:prstGeom>
            <a:ln>
              <a:solidFill>
                <a:schemeClr val="tx1"/>
              </a:solidFill>
            </a:ln>
          </p:spPr>
        </p:pic>
        <p:sp>
          <p:nvSpPr>
            <p:cNvPr id="7" name="Прямоугольник 6"/>
            <p:cNvSpPr/>
            <p:nvPr/>
          </p:nvSpPr>
          <p:spPr>
            <a:xfrm>
              <a:off x="10685456" y="3607554"/>
              <a:ext cx="1336688" cy="507831"/>
            </a:xfrm>
            <a:prstGeom prst="rect">
              <a:avLst/>
            </a:prstGeom>
          </p:spPr>
          <p:txBody>
            <a:bodyPr wrap="square" anchor="ctr">
              <a:spAutoFit/>
            </a:bodyPr>
            <a:lstStyle/>
            <a:p>
              <a:pPr algn="ctr">
                <a:lnSpc>
                  <a:spcPct val="150000"/>
                </a:lnSpc>
              </a:pPr>
              <a:r>
                <a:rPr lang="en-US" dirty="0" err="1" smtClean="0">
                  <a:latin typeface="Times New Roman" panose="02020603050405020304" pitchFamily="18" charset="0"/>
                  <a:cs typeface="Times New Roman" panose="02020603050405020304" pitchFamily="18" charset="0"/>
                </a:rPr>
                <a:t>RbAP</a:t>
              </a:r>
              <a:r>
                <a:rPr lang="ru-RU"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KAP</a:t>
              </a:r>
              <a:endParaRPr lang="ru-RU" dirty="0">
                <a:latin typeface="Times New Roman" panose="02020603050405020304" pitchFamily="18" charset="0"/>
                <a:cs typeface="Times New Roman" panose="02020603050405020304" pitchFamily="18" charset="0"/>
              </a:endParaRPr>
            </a:p>
          </p:txBody>
        </p:sp>
        <p:sp>
          <p:nvSpPr>
            <p:cNvPr id="15" name="Стрелка углом 14"/>
            <p:cNvSpPr/>
            <p:nvPr/>
          </p:nvSpPr>
          <p:spPr>
            <a:xfrm rot="16200000" flipH="1">
              <a:off x="10068821" y="3478749"/>
              <a:ext cx="247750" cy="985520"/>
            </a:xfrm>
            <a:prstGeom prst="bentArrow">
              <a:avLst>
                <a:gd name="adj1" fmla="val 20522"/>
                <a:gd name="adj2" fmla="val 23165"/>
                <a:gd name="adj3" fmla="val 34877"/>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cxnSp>
          <p:nvCxnSpPr>
            <p:cNvPr id="18" name="Прямая соединительная линия 17"/>
            <p:cNvCxnSpPr/>
            <p:nvPr/>
          </p:nvCxnSpPr>
          <p:spPr>
            <a:xfrm>
              <a:off x="9408160" y="4277360"/>
              <a:ext cx="7845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4002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9715"/>
            <a:ext cx="12192000" cy="523220"/>
          </a:xfrm>
        </p:spPr>
        <p:txBody>
          <a:bodyPr wrap="square" anchor="ctr">
            <a:spAutoFit/>
          </a:bodyPr>
          <a:lstStyle/>
          <a:p>
            <a:pPr algn="ctr">
              <a:lnSpc>
                <a:spcPct val="100000"/>
              </a:lnSpc>
            </a:pPr>
            <a:r>
              <a:rPr lang="ru-RU" sz="2800" b="1" dirty="0" smtClean="0">
                <a:latin typeface="Times New Roman" panose="02020603050405020304" pitchFamily="18" charset="0"/>
                <a:cs typeface="Times New Roman" panose="02020603050405020304" pitchFamily="18" charset="0"/>
              </a:rPr>
              <a:t>Введение</a:t>
            </a:r>
            <a:endParaRPr lang="ru-RU" sz="2800" b="1" dirty="0">
              <a:latin typeface="Times New Roman" panose="02020603050405020304" pitchFamily="18" charset="0"/>
              <a:cs typeface="Times New Roman" panose="02020603050405020304" pitchFamily="18" charset="0"/>
            </a:endParaRPr>
          </a:p>
        </p:txBody>
      </p:sp>
      <p:sp>
        <p:nvSpPr>
          <p:cNvPr id="5" name="Заголовок 1"/>
          <p:cNvSpPr txBox="1">
            <a:spLocks/>
          </p:cNvSpPr>
          <p:nvPr/>
        </p:nvSpPr>
        <p:spPr>
          <a:xfrm>
            <a:off x="411958" y="1900717"/>
            <a:ext cx="10941842" cy="138499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ru-RU" sz="2800" dirty="0" smtClean="0">
                <a:latin typeface="Times New Roman" panose="02020603050405020304" pitchFamily="18" charset="0"/>
                <a:cs typeface="Times New Roman" panose="02020603050405020304" pitchFamily="18" charset="0"/>
              </a:rPr>
              <a:t>	</a:t>
            </a:r>
            <a:r>
              <a:rPr lang="ru-RU" sz="2800" b="1" u="sng" dirty="0" smtClean="0">
                <a:latin typeface="Times New Roman" panose="02020603050405020304" pitchFamily="18" charset="0"/>
                <a:cs typeface="Times New Roman" panose="02020603050405020304" pitchFamily="18" charset="0"/>
              </a:rPr>
              <a:t>Цель работы:</a:t>
            </a:r>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разработка технологии серийного изготовления МРЗ </a:t>
            </a:r>
            <a:r>
              <a:rPr lang="en-US" sz="2800" dirty="0" smtClean="0">
                <a:latin typeface="Times New Roman" panose="02020603050405020304" pitchFamily="18" charset="0"/>
                <a:cs typeface="Times New Roman" panose="02020603050405020304" pitchFamily="18" charset="0"/>
              </a:rPr>
              <a:t>W/B</a:t>
            </a:r>
            <a:r>
              <a:rPr lang="en-US" sz="2800" baseline="-25000" dirty="0" smtClean="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C</a:t>
            </a:r>
            <a:r>
              <a:rPr lang="ru-RU" sz="2800" dirty="0" smtClean="0">
                <a:latin typeface="Times New Roman" panose="02020603050405020304" pitchFamily="18" charset="0"/>
                <a:cs typeface="Times New Roman" panose="02020603050405020304" pitchFamily="18" charset="0"/>
              </a:rPr>
              <a:t> на вогнутой цилиндрической поверхности.</a:t>
            </a:r>
          </a:p>
        </p:txBody>
      </p:sp>
      <p:sp>
        <p:nvSpPr>
          <p:cNvPr id="3" name="Номер слайда 2"/>
          <p:cNvSpPr>
            <a:spLocks noGrp="1"/>
          </p:cNvSpPr>
          <p:nvPr>
            <p:ph type="sldNum" sz="quarter" idx="12"/>
          </p:nvPr>
        </p:nvSpPr>
        <p:spPr/>
        <p:txBody>
          <a:bodyPr/>
          <a:lstStyle/>
          <a:p>
            <a:fld id="{493E58C7-218D-4557-993B-84F75D61CC5B}" type="slidenum">
              <a:rPr lang="ru-RU" smtClean="0"/>
              <a:t>9</a:t>
            </a:fld>
            <a:endParaRPr lang="ru-RU"/>
          </a:p>
        </p:txBody>
      </p:sp>
    </p:spTree>
    <p:extLst>
      <p:ext uri="{BB962C8B-B14F-4D97-AF65-F5344CB8AC3E}">
        <p14:creationId xmlns:p14="http://schemas.microsoft.com/office/powerpoint/2010/main" val="4156416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3555</TotalTime>
  <Words>3001</Words>
  <Application>Microsoft Office PowerPoint</Application>
  <PresentationFormat>Широкоэкранный</PresentationFormat>
  <Paragraphs>444</Paragraphs>
  <Slides>20</Slides>
  <Notes>17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20</vt:i4>
      </vt:variant>
    </vt:vector>
  </HeadingPairs>
  <TitlesOfParts>
    <vt:vector size="26" baseType="lpstr">
      <vt:lpstr>Arial</vt:lpstr>
      <vt:lpstr>Calibri</vt:lpstr>
      <vt:lpstr>Calibri Light</vt:lpstr>
      <vt:lpstr>Cambria Math</vt:lpstr>
      <vt:lpstr>Times New Roman</vt:lpstr>
      <vt:lpstr>Тема Office</vt:lpstr>
      <vt:lpstr>Многослойные рентгеновские зеркала W/B4C для рентгенофлуоресцентной спектрометрии</vt:lpstr>
      <vt:lpstr>План доклада</vt:lpstr>
      <vt:lpstr>Введение</vt:lpstr>
      <vt:lpstr>Введение</vt:lpstr>
      <vt:lpstr>Введение</vt:lpstr>
      <vt:lpstr>Введение</vt:lpstr>
      <vt:lpstr>Введение</vt:lpstr>
      <vt:lpstr>Введение</vt:lpstr>
      <vt:lpstr>Введение</vt:lpstr>
      <vt:lpstr>Методика эксперимента. Перенос МРЗ на цилиндрическую поверхность</vt:lpstr>
      <vt:lpstr>Методика эксперимента. Получение МРЗ</vt:lpstr>
      <vt:lpstr>Методика эксперимента. Исследование МРЗ</vt:lpstr>
      <vt:lpstr>Результаты и их обсуждение</vt:lpstr>
      <vt:lpstr>Результаты и их обсуждение</vt:lpstr>
      <vt:lpstr>Результаты и их обсуждение</vt:lpstr>
      <vt:lpstr>Результаты и их обсуждение</vt:lpstr>
      <vt:lpstr>Результаты и их обсуждение</vt:lpstr>
      <vt:lpstr>Выводы</vt:lpstr>
      <vt:lpstr>Спасибо за внимание!</vt:lpstr>
      <vt:lpstr>Приложение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Кирилл Вячеславович Дуров</dc:creator>
  <cp:lastModifiedBy>Кирилл Вячеславович Дуров</cp:lastModifiedBy>
  <cp:revision>375</cp:revision>
  <dcterms:created xsi:type="dcterms:W3CDTF">2023-09-15T07:50:15Z</dcterms:created>
  <dcterms:modified xsi:type="dcterms:W3CDTF">2023-10-19T09:40:26Z</dcterms:modified>
</cp:coreProperties>
</file>