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11" r:id="rId3"/>
    <p:sldId id="336" r:id="rId4"/>
    <p:sldId id="337" r:id="rId5"/>
    <p:sldId id="338" r:id="rId6"/>
    <p:sldId id="345" r:id="rId7"/>
    <p:sldId id="341" r:id="rId8"/>
    <p:sldId id="364" r:id="rId9"/>
    <p:sldId id="359" r:id="rId10"/>
    <p:sldId id="342" r:id="rId11"/>
    <p:sldId id="360" r:id="rId12"/>
    <p:sldId id="361" r:id="rId13"/>
    <p:sldId id="362" r:id="rId14"/>
    <p:sldId id="363" r:id="rId15"/>
    <p:sldId id="365" r:id="rId16"/>
    <p:sldId id="366" r:id="rId17"/>
    <p:sldId id="351" r:id="rId18"/>
    <p:sldId id="387" r:id="rId19"/>
    <p:sldId id="347" r:id="rId20"/>
    <p:sldId id="379" r:id="rId21"/>
    <p:sldId id="348" r:id="rId22"/>
    <p:sldId id="367" r:id="rId23"/>
    <p:sldId id="370" r:id="rId24"/>
    <p:sldId id="372" r:id="rId25"/>
    <p:sldId id="373" r:id="rId26"/>
    <p:sldId id="374" r:id="rId27"/>
    <p:sldId id="384" r:id="rId28"/>
    <p:sldId id="382" r:id="rId29"/>
    <p:sldId id="383" r:id="rId30"/>
    <p:sldId id="380" r:id="rId31"/>
    <p:sldId id="375" r:id="rId32"/>
    <p:sldId id="386" r:id="rId33"/>
    <p:sldId id="376" r:id="rId34"/>
    <p:sldId id="385" r:id="rId35"/>
    <p:sldId id="378" r:id="rId36"/>
    <p:sldId id="356" r:id="rId37"/>
    <p:sldId id="291" r:id="rId38"/>
    <p:sldId id="353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87770" autoAdjust="0"/>
  </p:normalViewPr>
  <p:slideViewPr>
    <p:cSldViewPr>
      <p:cViewPr varScale="1">
        <p:scale>
          <a:sx n="80" d="100"/>
          <a:sy n="80" d="100"/>
        </p:scale>
        <p:origin x="-19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64A5D-13E1-4336-8758-260E9BF5B6F2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01DBE-54D7-4020-96EB-B9BED2E34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37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62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05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47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dirty="0" smtClean="0">
              <a:solidFill>
                <a:srgbClr val="002060"/>
              </a:solidFill>
              <a:latin typeface="Times New Roman"/>
              <a:ea typeface="Times New Roman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720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2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201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52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849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697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15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284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46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67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67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12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35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90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82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01DBE-54D7-4020-96EB-B9BED2E3473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F634A-DB62-4AC0-82D7-02F64CE71B6E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BEF7A-F01B-4516-9C74-464AB56E6F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6E76-2389-4A68-8B9B-C778683069A4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FE42D-DA4F-4785-98AE-E3F7AE670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AD816-108D-46EE-98D6-F30430333284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C815-9591-4EFF-A40E-2A6388ECD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F371-4A1D-4468-BE8D-77086402013A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A3657-3CB9-4A41-B6DF-0F969EA62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8B929-E422-466F-843A-78C1DAC3C645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E28BE-C58A-4CBE-8E6C-23A248C16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2F017-619F-47B8-B336-5311FC83D2B2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F8B64-6EEA-479E-9C66-84794A022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5BBF-B769-4E48-8C6B-F9D510B3012D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79873-A482-42AA-B985-153E307B4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F7DF8-D412-407C-89C3-96DBFDE91735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D24DD-47FF-4D39-956F-F8C10EB55E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3DC14-0C25-46EF-96BB-EB8F7000F702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98038-62A2-451D-9FE4-FCFF46BE8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98D1-8C41-4E49-A8CA-1A586505F6C7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672A7-9EBB-4D81-B93A-6AF51A20B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4A05F-378D-4AB0-A8BC-B33DFE0022B5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5B86-1B13-4144-AF0D-67ECA72B5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60FB4B-5DB0-4540-8072-BA9F1088A4B1}" type="datetimeFigureOut">
              <a:rPr lang="ru-RU"/>
              <a:pPr>
                <a:defRPr/>
              </a:pPr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6B0D9B-13CF-4C8F-ACEE-CD8EF7F06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X:\Kuzin\&#1054;&#1073;&#1089;&#1077;&#1088;&#1074;&#1072;&#1090;&#1086;&#1088;&#1080;&#1103;%20&#1074;&#1099;&#1089;&#1086;&#1082;&#1086;&#1075;&#1086;%20&#1088;&#1072;&#1079;&#1088;&#1077;&#1096;&#1077;&#1085;&#1080;&#1103;\TRACE_195_log.mpg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714348" y="1912943"/>
            <a:ext cx="7745412" cy="2301875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Солнечная рентгеновская астрономия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2786050" y="6243600"/>
            <a:ext cx="3525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i="1" spc="-100" dirty="0" smtClean="0">
                <a:solidFill>
                  <a:schemeClr val="tx2"/>
                </a:solidFill>
                <a:ea typeface="+mj-ea"/>
                <a:cs typeface="AngsanaUPC" pitchFamily="18" charset="-34"/>
                <a:sym typeface="Symbol" pitchFamily="18" charset="2"/>
              </a:rPr>
              <a:t>2021 г.</a:t>
            </a:r>
            <a:endParaRPr lang="ru-RU" sz="2000" i="1" spc="-100" dirty="0">
              <a:solidFill>
                <a:schemeClr val="tx2"/>
              </a:solidFill>
              <a:ea typeface="+mj-ea"/>
              <a:cs typeface="AngsanaUPC" pitchFamily="18" charset="-34"/>
              <a:sym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-2" y="285750"/>
            <a:ext cx="571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Институт физики микроструктур РАН</a:t>
            </a:r>
            <a:endParaRPr lang="en-US" sz="2400" i="1" spc="-100" dirty="0">
              <a:solidFill>
                <a:schemeClr val="tx2"/>
              </a:solidFill>
              <a:ea typeface="+mj-ea"/>
              <a:cs typeface="AngsanaUPC" pitchFamily="18" charset="-34"/>
            </a:endParaRPr>
          </a:p>
        </p:txBody>
      </p:sp>
      <p:pic>
        <p:nvPicPr>
          <p:cNvPr id="5126" name="Picture 3" descr="C:\Users\User\Desktop\Сохраненное изображение 2017-2-7_17-14-44.6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142875"/>
            <a:ext cx="1104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643702" y="4714884"/>
            <a:ext cx="196621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i="1" spc="-100" dirty="0" smtClean="0">
                <a:solidFill>
                  <a:schemeClr val="tx2"/>
                </a:solidFill>
                <a:ea typeface="+mj-ea"/>
                <a:cs typeface="AngsanaUPC" pitchFamily="18" charset="-34"/>
                <a:sym typeface="Symbol" pitchFamily="18" charset="2"/>
              </a:rPr>
              <a:t>Плешков Р. 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6143667" cy="520586"/>
          </a:xfrm>
        </p:spPr>
        <p:txBody>
          <a:bodyPr/>
          <a:lstStyle/>
          <a:p>
            <a:r>
              <a:rPr lang="ru-RU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Принципиальные оптические схемы</a:t>
            </a: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10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661" y="5357826"/>
            <a:ext cx="8741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требования к многослойным зеркалам:</a:t>
            </a:r>
          </a:p>
          <a:p>
            <a:pPr algn="ctr"/>
            <a:r>
              <a:rPr lang="ru-RU" dirty="0" smtClean="0"/>
              <a:t>- высокий коэффициент отражения</a:t>
            </a:r>
          </a:p>
          <a:p>
            <a:pPr algn="ctr"/>
            <a:r>
              <a:rPr lang="ru-RU" dirty="0" smtClean="0"/>
              <a:t>- высокая спектральная селективность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63912" y="3239045"/>
            <a:ext cx="42775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2-зеркальная схема: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Высокое спектральное разрешение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Высокое угловое разрешение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Низкое временное разрешение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0392" y="3214686"/>
            <a:ext cx="41124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1-зеркальная схема: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Низкое спектральное разрешение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Низкое угловое разрешение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Высокое временное разрешение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Roman\Desktop\1920px-Ritchey-Chretien-Cassegrain-Teleskop.svg.png"/>
          <p:cNvPicPr>
            <a:picLocks noChangeAspect="1" noChangeArrowheads="1"/>
          </p:cNvPicPr>
          <p:nvPr/>
        </p:nvPicPr>
        <p:blipFill>
          <a:blip r:embed="rId3" cstate="print"/>
          <a:srcRect l="1785" t="19980" r="3571" b="4095"/>
          <a:stretch>
            <a:fillRect/>
          </a:stretch>
        </p:blipFill>
        <p:spPr bwMode="auto">
          <a:xfrm>
            <a:off x="357158" y="1643050"/>
            <a:ext cx="3786214" cy="1357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6" name="Picture 2" descr="C:\Users\Roman\Desktop\Herschel-Lomonosov_reflecting_telescop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5" y="1428737"/>
            <a:ext cx="3214709" cy="1652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429256" y="928670"/>
            <a:ext cx="1834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spc="-100" dirty="0" smtClean="0">
                <a:solidFill>
                  <a:schemeClr val="tx2"/>
                </a:solidFill>
                <a:cs typeface="AngsanaUPC" pitchFamily="18" charset="-34"/>
              </a:rPr>
              <a:t>Схема Гершеля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928670"/>
            <a:ext cx="2426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spc="-100" dirty="0" smtClean="0">
                <a:solidFill>
                  <a:schemeClr val="tx2"/>
                </a:solidFill>
                <a:cs typeface="AngsanaUPC" pitchFamily="18" charset="-34"/>
              </a:rPr>
              <a:t>Схема </a:t>
            </a:r>
            <a:r>
              <a:rPr lang="ru-RU" b="1" u="sng" spc="-100" dirty="0" err="1" smtClean="0">
                <a:solidFill>
                  <a:schemeClr val="tx2"/>
                </a:solidFill>
                <a:cs typeface="AngsanaUPC" pitchFamily="18" charset="-34"/>
              </a:rPr>
              <a:t>Ричи-Кретьена</a:t>
            </a:r>
            <a:endParaRPr lang="ru-RU" b="1" u="sng" spc="-100" dirty="0" smtClean="0">
              <a:solidFill>
                <a:schemeClr val="tx2"/>
              </a:solidFill>
              <a:cs typeface="AngsanaUPC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4786322"/>
            <a:ext cx="778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Оптический элемент: </a:t>
            </a:r>
            <a:r>
              <a:rPr lang="ru-RU" dirty="0" smtClean="0"/>
              <a:t>многослойное рентгеновское зеркало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9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6215105" cy="520586"/>
          </a:xfrm>
        </p:spPr>
        <p:txBody>
          <a:bodyPr/>
          <a:lstStyle/>
          <a:p>
            <a:r>
              <a:rPr lang="ru-RU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Первое изображение Солнца в рентгене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868070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00" dirty="0">
                <a:solidFill>
                  <a:schemeClr val="tx2"/>
                </a:solidFill>
                <a:cs typeface="AngsanaUPC" pitchFamily="18" charset="-34"/>
              </a:rPr>
              <a:t>ФОБОС-1, </a:t>
            </a:r>
            <a:r>
              <a:rPr lang="ru-RU" b="1" spc="-100" dirty="0" smtClean="0">
                <a:solidFill>
                  <a:schemeClr val="tx2"/>
                </a:solidFill>
                <a:cs typeface="AngsanaUPC" pitchFamily="18" charset="-34"/>
              </a:rPr>
              <a:t>1988 </a:t>
            </a:r>
            <a:r>
              <a:rPr lang="ru-RU" b="1" spc="-100" dirty="0">
                <a:solidFill>
                  <a:schemeClr val="tx2"/>
                </a:solidFill>
                <a:cs typeface="AngsanaUPC" pitchFamily="18" charset="-34"/>
              </a:rPr>
              <a:t>г</a:t>
            </a:r>
          </a:p>
        </p:txBody>
      </p:sp>
      <p:pic>
        <p:nvPicPr>
          <p:cNvPr id="6" name="Picture 4" descr="slide0001_image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85860"/>
            <a:ext cx="4519612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8662" y="5786454"/>
            <a:ext cx="417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Изображение канала 17,5 нм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86380" y="1357298"/>
            <a:ext cx="342902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канала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регистрации: </a:t>
            </a:r>
          </a:p>
          <a:p>
            <a:pPr algn="l">
              <a:spcBef>
                <a:spcPct val="5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17,5 нм и 30,4 нм</a:t>
            </a:r>
          </a:p>
          <a:p>
            <a:pPr algn="l">
              <a:spcBef>
                <a:spcPct val="5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Диаметр зеркал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30 мм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5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Разрешение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~10”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310184" y="3786190"/>
          <a:ext cx="3476658" cy="2204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8886"/>
                <a:gridCol w="1158886"/>
                <a:gridCol w="1158886"/>
              </a:tblGrid>
              <a:tr h="690568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λ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,нм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30,4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905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,%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18-20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16-20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90568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Δλ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,нм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1,1-1,25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11</a:t>
            </a:fld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85720" y="1571612"/>
          <a:ext cx="6929486" cy="259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CorelDRAW" r:id="rId4" imgW="8229240" imgH="3057840" progId="">
                  <p:embed/>
                </p:oleObj>
              </mc:Choice>
              <mc:Fallback>
                <p:oleObj name="CorelDRAW" r:id="rId4" imgW="8229240" imgH="3057840" progId="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571612"/>
                        <a:ext cx="6929486" cy="2593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dash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928670"/>
            <a:ext cx="71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каналов, диаметр 30 мм,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тороидальные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МЗ (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~5”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832550"/>
              </p:ext>
            </p:extLst>
          </p:nvPr>
        </p:nvGraphicFramePr>
        <p:xfrm>
          <a:off x="2428860" y="4214818"/>
          <a:ext cx="4286280" cy="2286000"/>
        </p:xfrm>
        <a:graphic>
          <a:graphicData uri="http://schemas.openxmlformats.org/drawingml/2006/table">
            <a:tbl>
              <a:tblPr/>
              <a:tblGrid>
                <a:gridCol w="1066706"/>
                <a:gridCol w="1087504"/>
                <a:gridCol w="1065364"/>
                <a:gridCol w="106670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λ</a:t>
                      </a:r>
                      <a:r>
                        <a:rPr lang="en-US" sz="2000" b="1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max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нм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Форма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R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 %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Δλ,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нм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13,2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сфера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64</a:t>
                      </a:r>
                      <a:endParaRPr lang="ru-RU" sz="2000" b="1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17,5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сфера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54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0,85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17,5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тороид</a:t>
                      </a:r>
                      <a:endParaRPr lang="ru-RU" sz="2000" b="1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0,85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30,4</a:t>
                      </a:r>
                      <a:endParaRPr lang="ru-RU" sz="2000" b="1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сфера</a:t>
                      </a:r>
                      <a:endParaRPr lang="ru-RU" sz="2000" b="1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2000" b="1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3,4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12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31" y="265208"/>
            <a:ext cx="5500725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ru-RU" sz="2400" b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ТЕРЕК, 1994 г (</a:t>
            </a:r>
            <a:r>
              <a:rPr lang="ru-RU" sz="2400" b="1" spc="-100" dirty="0" err="1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Коронас-И</a:t>
            </a:r>
            <a:r>
              <a:rPr lang="ru-RU" sz="2400" b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)</a:t>
            </a:r>
            <a:endParaRPr kumimoji="0" lang="ru-RU" sz="2400" b="1" i="0" u="none" strike="noStrike" kern="1200" cap="none" spc="-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AngsanaUPC" pitchFamily="18" charset="-34"/>
            </a:endParaRPr>
          </a:p>
        </p:txBody>
      </p:sp>
      <p:pic>
        <p:nvPicPr>
          <p:cNvPr id="9" name="Picture 4" descr="C:\Users\Roman\Desktop\coronas-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7214" y="1500174"/>
            <a:ext cx="2089562" cy="17859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00694" y="3286124"/>
            <a:ext cx="3680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</a:t>
            </a:r>
            <a:r>
              <a:rPr lang="ru-RU" b="1" spc="-100" dirty="0" err="1" smtClean="0">
                <a:solidFill>
                  <a:schemeClr val="tx2"/>
                </a:solidFill>
                <a:cs typeface="AngsanaUPC" pitchFamily="18" charset="-34"/>
              </a:rPr>
              <a:t>Коронас</a:t>
            </a:r>
            <a:r>
              <a:rPr lang="ru-RU" b="1" spc="-100" dirty="0" smtClean="0">
                <a:solidFill>
                  <a:schemeClr val="tx2"/>
                </a:solidFill>
                <a:cs typeface="AngsanaUPC" pitchFamily="18" charset="-34"/>
              </a:rPr>
              <a:t> – И 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»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 algn="ctr"/>
            <a:r>
              <a:rPr lang="ru-RU" dirty="0" smtClean="0"/>
              <a:t>(2 марта 1994 года – март 2001)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 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46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844" y="1000108"/>
            <a:ext cx="75009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 каналов, диаметр 100 мм, параболоид (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Picture 5" descr="CME_clean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1"/>
            <a:ext cx="5469316" cy="2714644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488" y="4643446"/>
          <a:ext cx="3198776" cy="1371600"/>
        </p:xfrm>
        <a:graphic>
          <a:graphicData uri="http://schemas.openxmlformats.org/drawingml/2006/table">
            <a:tbl>
              <a:tblPr/>
              <a:tblGrid>
                <a:gridCol w="1066706"/>
                <a:gridCol w="1065364"/>
                <a:gridCol w="106670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λ</a:t>
                      </a:r>
                      <a:r>
                        <a:rPr lang="en-US" sz="2000" b="1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max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нм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R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 %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Δλ,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нм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17,8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33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1,4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30,4</a:t>
                      </a:r>
                      <a:endParaRPr lang="ru-RU" sz="2000" b="1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13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31" y="265208"/>
            <a:ext cx="5500725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2400" b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СПИРИТ, 2001 г (</a:t>
            </a:r>
            <a:r>
              <a:rPr lang="ru-RU" sz="2400" b="1" spc="-100" dirty="0" err="1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Коронас-Ф</a:t>
            </a:r>
            <a:r>
              <a:rPr lang="ru-RU" sz="2400" b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)</a:t>
            </a:r>
            <a:endParaRPr kumimoji="0" lang="ru-RU" sz="2400" b="1" i="0" u="none" strike="noStrike" kern="1200" cap="none" spc="-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AngsanaUPC" pitchFamily="18" charset="-34"/>
            </a:endParaRPr>
          </a:p>
        </p:txBody>
      </p:sp>
      <p:pic>
        <p:nvPicPr>
          <p:cNvPr id="10" name="Picture 5" descr="C:\Users\Roman\Desktop\coronas-f.jpg"/>
          <p:cNvPicPr>
            <a:picLocks noChangeAspect="1" noChangeArrowheads="1"/>
          </p:cNvPicPr>
          <p:nvPr/>
        </p:nvPicPr>
        <p:blipFill>
          <a:blip r:embed="rId4"/>
          <a:srcRect l="6359"/>
          <a:stretch>
            <a:fillRect/>
          </a:stretch>
        </p:blipFill>
        <p:spPr bwMode="auto">
          <a:xfrm>
            <a:off x="6325842" y="1643050"/>
            <a:ext cx="2103810" cy="18303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15008" y="3497049"/>
            <a:ext cx="3541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</a:t>
            </a:r>
            <a:r>
              <a:rPr lang="ru-RU" b="1" spc="-100" dirty="0" err="1" smtClean="0">
                <a:solidFill>
                  <a:schemeClr val="tx2"/>
                </a:solidFill>
                <a:cs typeface="AngsanaUPC" pitchFamily="18" charset="-34"/>
              </a:rPr>
              <a:t>Коронас</a:t>
            </a:r>
            <a:r>
              <a:rPr lang="ru-RU" b="1" spc="-100" dirty="0" smtClean="0">
                <a:solidFill>
                  <a:schemeClr val="tx2"/>
                </a:solidFill>
                <a:cs typeface="AngsanaUPC" pitchFamily="18" charset="-34"/>
              </a:rPr>
              <a:t> – Ф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»</a:t>
            </a:r>
            <a:r>
              <a:rPr lang="ru-RU" b="1" spc="-100" dirty="0" smtClean="0">
                <a:solidFill>
                  <a:schemeClr val="tx2"/>
                </a:solidFill>
                <a:cs typeface="AngsanaUPC" pitchFamily="18" charset="-34"/>
              </a:rPr>
              <a:t> </a:t>
            </a:r>
          </a:p>
          <a:p>
            <a:pPr algn="ctr"/>
            <a:r>
              <a:rPr lang="ru-RU" dirty="0" smtClean="0"/>
              <a:t>(31 июля 2001 – декабрь 2005)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 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032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14488"/>
            <a:ext cx="5942497" cy="2571768"/>
          </a:xfrm>
          <a:prstGeom prst="rect">
            <a:avLst/>
          </a:prstGeom>
          <a:noFill/>
          <a:ln w="9525">
            <a:solidFill>
              <a:srgbClr val="FFFF47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1000108"/>
            <a:ext cx="7643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каналов, диаметр 100 мм, параболоид (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1,7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4569245"/>
            <a:ext cx="429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Солнечная корона в линии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FeIX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171.06A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14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31" y="265208"/>
            <a:ext cx="5500725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2400" b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ТЕСИС, 2009 г (</a:t>
            </a:r>
            <a:r>
              <a:rPr lang="ru-RU" sz="2400" b="1" spc="-100" dirty="0" err="1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Коронас-Фотон</a:t>
            </a:r>
            <a:r>
              <a:rPr lang="ru-RU" sz="2400" b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)</a:t>
            </a:r>
            <a:endParaRPr kumimoji="0" lang="ru-RU" sz="2400" b="1" i="0" u="none" strike="noStrike" kern="1200" cap="none" spc="-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AngsanaUPC" pitchFamily="18" charset="-34"/>
            </a:endParaRPr>
          </a:p>
        </p:txBody>
      </p:sp>
      <p:pic>
        <p:nvPicPr>
          <p:cNvPr id="9" name="Picture 3" descr="C:\Users\Roman\Desktop\PikPng.com_coronas-png_190572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852839" y="1362343"/>
            <a:ext cx="3581990" cy="18573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29256" y="4354305"/>
            <a:ext cx="371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</a:t>
            </a:r>
            <a:r>
              <a:rPr lang="ru-RU" b="1" spc="-100" dirty="0" err="1" smtClean="0">
                <a:solidFill>
                  <a:schemeClr val="tx2"/>
                </a:solidFill>
                <a:cs typeface="AngsanaUPC" pitchFamily="18" charset="-34"/>
              </a:rPr>
              <a:t>Коронас</a:t>
            </a:r>
            <a:r>
              <a:rPr lang="ru-RU" b="1" spc="-100" dirty="0" smtClean="0">
                <a:solidFill>
                  <a:schemeClr val="tx2"/>
                </a:solidFill>
                <a:cs typeface="AngsanaUPC" pitchFamily="18" charset="-34"/>
              </a:rPr>
              <a:t> – Фотон 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»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 algn="ctr"/>
            <a:r>
              <a:rPr lang="ru-RU" dirty="0" smtClean="0"/>
              <a:t>(30 января 2009 – декабрь 2009)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 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71600" y="5877272"/>
            <a:ext cx="7071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Пройден путь по угловому разрешению от 10</a:t>
            </a:r>
            <a:r>
              <a:rPr lang="en-US" sz="2000" b="1" dirty="0" smtClean="0">
                <a:solidFill>
                  <a:srgbClr val="FF0000"/>
                </a:solidFill>
              </a:rPr>
              <a:t>”</a:t>
            </a:r>
            <a:r>
              <a:rPr lang="ru-RU" sz="2000" b="1" dirty="0" smtClean="0">
                <a:solidFill>
                  <a:srgbClr val="FF0000"/>
                </a:solidFill>
              </a:rPr>
              <a:t> до 1,7</a:t>
            </a:r>
            <a:r>
              <a:rPr lang="en-US" sz="2000" b="1" dirty="0" smtClean="0">
                <a:solidFill>
                  <a:srgbClr val="FF0000"/>
                </a:solidFill>
              </a:rPr>
              <a:t>”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6"/>
          <p:cNvGraphicFramePr>
            <a:graphicFrameLocks noGrp="1"/>
          </p:cNvGraphicFramePr>
          <p:nvPr>
            <p:ph sz="quarter" idx="4294967295"/>
          </p:nvPr>
        </p:nvGraphicFramePr>
        <p:xfrm>
          <a:off x="428596" y="1500174"/>
          <a:ext cx="8207375" cy="2247900"/>
        </p:xfrm>
        <a:graphic>
          <a:graphicData uri="http://schemas.openxmlformats.org/drawingml/2006/table">
            <a:tbl>
              <a:tblPr/>
              <a:tblGrid>
                <a:gridCol w="2052637"/>
                <a:gridCol w="2052638"/>
                <a:gridCol w="2051050"/>
                <a:gridCol w="205105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Спектральный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диапазон, нм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Многослойная 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R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 %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Δλ,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нм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67-68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Al/Zr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Si/B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C/Mg/Cr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(30)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117"/>
          <p:cNvGrpSpPr>
            <a:grpSpLocks/>
          </p:cNvGrpSpPr>
          <p:nvPr/>
        </p:nvGrpSpPr>
        <p:grpSpPr bwMode="auto">
          <a:xfrm>
            <a:off x="785786" y="4214818"/>
            <a:ext cx="7546975" cy="1449387"/>
            <a:chOff x="575" y="3243"/>
            <a:chExt cx="4437" cy="913"/>
          </a:xfrm>
        </p:grpSpPr>
        <p:pic>
          <p:nvPicPr>
            <p:cNvPr id="6" name="Picture 118" descr="DSC_09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5" y="3243"/>
              <a:ext cx="1398" cy="9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7" name="Picture 119" descr="DSC_097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38" y="3249"/>
              <a:ext cx="1377" cy="8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8" name="Picture 120" descr="DSC_10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1" y="3253"/>
              <a:ext cx="1361" cy="90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31" y="265208"/>
            <a:ext cx="5500725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2400" b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Многослойные зеркала ТЕСИС</a:t>
            </a:r>
            <a:endParaRPr kumimoji="0" lang="ru-RU" sz="2400" b="1" i="0" u="none" strike="noStrike" kern="1200" cap="none" spc="-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AngsanaUPC" pitchFamily="18" charset="-34"/>
            </a:endParaRPr>
          </a:p>
        </p:txBody>
      </p:sp>
      <p:sp>
        <p:nvSpPr>
          <p:cNvPr id="10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15</a:t>
            </a:fld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5857884" cy="57150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Многослойная отражающая оптика </a:t>
            </a:r>
            <a:r>
              <a:rPr lang="ru-RU" sz="1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ВУФ-телескопов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(ИФМ РАН)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71472" y="1285860"/>
            <a:ext cx="8035951" cy="4410086"/>
            <a:chOff x="204" y="890"/>
            <a:chExt cx="5443" cy="3058"/>
          </a:xfrm>
        </p:grpSpPr>
        <p:grpSp>
          <p:nvGrpSpPr>
            <p:cNvPr id="4" name="Группа 17"/>
            <p:cNvGrpSpPr>
              <a:grpSpLocks/>
            </p:cNvGrpSpPr>
            <p:nvPr/>
          </p:nvGrpSpPr>
          <p:grpSpPr bwMode="auto">
            <a:xfrm>
              <a:off x="204" y="890"/>
              <a:ext cx="4556" cy="3058"/>
              <a:chOff x="642910" y="1071546"/>
              <a:chExt cx="7252668" cy="5488638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42910" y="1071546"/>
                <a:ext cx="7215238" cy="52570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929058" y="1500174"/>
                <a:ext cx="2092113" cy="15716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871653" y="3457582"/>
                <a:ext cx="2057405" cy="15430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>
                <a:spLocks noChangeArrowheads="1"/>
              </p:cNvSpPr>
              <p:nvPr/>
            </p:nvSpPr>
            <p:spPr bwMode="auto">
              <a:xfrm>
                <a:off x="2499058" y="3121260"/>
                <a:ext cx="759333" cy="344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latin typeface="Arial" charset="0"/>
                    <a:cs typeface="Arial" charset="0"/>
                  </a:rPr>
                  <a:t>ТЕРЕК</a:t>
                </a:r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2107452" y="5858399"/>
                <a:ext cx="1029956" cy="344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latin typeface="Arial" charset="0"/>
                    <a:cs typeface="Arial" charset="0"/>
                  </a:rPr>
                  <a:t>ФОБОС-1</a:t>
                </a:r>
              </a:p>
            </p:txBody>
          </p:sp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>
                <a:off x="3000505" y="6194035"/>
                <a:ext cx="1263963" cy="344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latin typeface="Arial" charset="0"/>
                    <a:cs typeface="Arial" charset="0"/>
                  </a:rPr>
                  <a:t>КОРОНАС-И</a:t>
                </a:r>
              </a:p>
            </p:txBody>
          </p:sp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4235814" y="6194035"/>
                <a:ext cx="1287842" cy="344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latin typeface="Arial" charset="0"/>
                    <a:cs typeface="Arial" charset="0"/>
                  </a:rPr>
                  <a:t>КОРОНАС-Ф</a:t>
                </a:r>
              </a:p>
            </p:txBody>
          </p:sp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6093555" y="6215574"/>
                <a:ext cx="1802023" cy="344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latin typeface="Arial" charset="0"/>
                    <a:cs typeface="Arial" charset="0"/>
                  </a:rPr>
                  <a:t>КОРОНАС-ФОТОН</a:t>
                </a:r>
              </a:p>
            </p:txBody>
          </p:sp>
          <p:sp>
            <p:nvSpPr>
              <p:cNvPr id="15" name="TextBox 14"/>
              <p:cNvSpPr txBox="1">
                <a:spLocks noChangeArrowheads="1"/>
              </p:cNvSpPr>
              <p:nvPr/>
            </p:nvSpPr>
            <p:spPr bwMode="auto">
              <a:xfrm>
                <a:off x="4455496" y="1191801"/>
                <a:ext cx="928074" cy="344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latin typeface="Arial" charset="0"/>
                    <a:cs typeface="Arial" charset="0"/>
                  </a:rPr>
                  <a:t>СПИРИТ</a:t>
                </a:r>
              </a:p>
            </p:txBody>
          </p:sp>
          <p:sp>
            <p:nvSpPr>
              <p:cNvPr id="16" name="TextBox 16"/>
              <p:cNvSpPr txBox="1">
                <a:spLocks noChangeArrowheads="1"/>
              </p:cNvSpPr>
              <p:nvPr/>
            </p:nvSpPr>
            <p:spPr bwMode="auto">
              <a:xfrm>
                <a:off x="7072569" y="1478976"/>
                <a:ext cx="799131" cy="344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latin typeface="Arial" charset="0"/>
                    <a:cs typeface="Arial" charset="0"/>
                  </a:rPr>
                  <a:t>ТЕСИС</a:t>
                </a:r>
              </a:p>
            </p:txBody>
          </p:sp>
        </p:grpSp>
        <p:pic>
          <p:nvPicPr>
            <p:cNvPr id="6" name="Picture 16" descr="DSC_096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32" y="1343"/>
              <a:ext cx="1315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16</a:t>
            </a:fld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5214973" cy="520586"/>
          </a:xfrm>
        </p:spPr>
        <p:txBody>
          <a:bodyPr/>
          <a:lstStyle/>
          <a:p>
            <a:r>
              <a:rPr lang="en-US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«</a:t>
            </a:r>
            <a:r>
              <a:rPr lang="en-US" sz="2400" b="1" spc="-100" dirty="0" err="1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Yohkoh</a:t>
            </a:r>
            <a:r>
              <a:rPr lang="en-US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» </a:t>
            </a:r>
            <a:r>
              <a:rPr lang="ru-RU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и </a:t>
            </a:r>
            <a:r>
              <a:rPr lang="en-US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«</a:t>
            </a:r>
            <a:r>
              <a:rPr lang="en-US" sz="2400" b="1" spc="-100" dirty="0" err="1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Hinode</a:t>
            </a:r>
            <a:r>
              <a:rPr lang="en-US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» </a:t>
            </a:r>
            <a:endParaRPr lang="ru-RU" sz="24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857232"/>
            <a:ext cx="35884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</a:t>
            </a:r>
            <a:r>
              <a:rPr lang="en-US" b="1" spc="-100" dirty="0" err="1" smtClean="0">
                <a:solidFill>
                  <a:schemeClr val="tx2"/>
                </a:solidFill>
                <a:cs typeface="AngsanaUPC" pitchFamily="18" charset="-34"/>
              </a:rPr>
              <a:t>Yohkoh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» 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 algn="ctr"/>
            <a:r>
              <a:rPr lang="ru-RU" dirty="0" smtClean="0"/>
              <a:t>(Солнечный луч)</a:t>
            </a:r>
          </a:p>
          <a:p>
            <a:pPr algn="ctr"/>
            <a:r>
              <a:rPr lang="ru-RU" dirty="0" smtClean="0"/>
              <a:t>Запущен: 30 августа 1991 года</a:t>
            </a:r>
          </a:p>
          <a:p>
            <a:pPr algn="ctr"/>
            <a:r>
              <a:rPr lang="ru-RU" dirty="0" smtClean="0"/>
              <a:t>Конец работы:14 декабря 2001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857232"/>
            <a:ext cx="3146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</a:t>
            </a:r>
            <a:r>
              <a:rPr lang="en-US" b="1" spc="-100" dirty="0" err="1" smtClean="0">
                <a:solidFill>
                  <a:schemeClr val="tx2"/>
                </a:solidFill>
                <a:cs typeface="AngsanaUPC" pitchFamily="18" charset="-34"/>
              </a:rPr>
              <a:t>Hinode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» 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 algn="ctr"/>
            <a:r>
              <a:rPr lang="ru-RU" dirty="0" smtClean="0"/>
              <a:t>(Восход Солнца)</a:t>
            </a:r>
          </a:p>
          <a:p>
            <a:pPr algn="ctr"/>
            <a:r>
              <a:rPr lang="ru-RU" dirty="0" smtClean="0"/>
              <a:t>Запущен: 23 сентября 2006</a:t>
            </a:r>
          </a:p>
          <a:p>
            <a:pPr algn="ctr"/>
            <a:r>
              <a:rPr lang="ru-RU" dirty="0" smtClean="0"/>
              <a:t>Продолжает работать.</a:t>
            </a:r>
          </a:p>
        </p:txBody>
      </p:sp>
      <p:pic>
        <p:nvPicPr>
          <p:cNvPr id="1026" name="Picture 2" descr="C:\Users\Roman\Desktop\SOLAR-B_artists_concep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071678"/>
            <a:ext cx="4021695" cy="27146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132371" y="4800439"/>
            <a:ext cx="35830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u="sng" dirty="0" smtClean="0"/>
              <a:t>Научные инструменты:</a:t>
            </a:r>
          </a:p>
          <a:p>
            <a:pPr algn="ctr"/>
            <a:r>
              <a:rPr lang="en-US" dirty="0" smtClean="0"/>
              <a:t>Solar Optical Telescope</a:t>
            </a:r>
            <a:r>
              <a:rPr lang="ru-RU" dirty="0" smtClean="0"/>
              <a:t> (</a:t>
            </a:r>
            <a:r>
              <a:rPr lang="en-US" dirty="0" smtClean="0"/>
              <a:t>SOT</a:t>
            </a:r>
            <a:r>
              <a:rPr lang="ru-RU" dirty="0" smtClean="0"/>
              <a:t>)</a:t>
            </a:r>
            <a:endParaRPr lang="en-US" dirty="0" smtClean="0"/>
          </a:p>
          <a:p>
            <a:pPr algn="ctr"/>
            <a:r>
              <a:rPr lang="en-US" dirty="0" smtClean="0"/>
              <a:t>X-ray Telescope (XRT)</a:t>
            </a:r>
          </a:p>
          <a:p>
            <a:pPr algn="ctr"/>
            <a:r>
              <a:rPr lang="en-US" dirty="0" smtClean="0"/>
              <a:t>EUV Imaging Spectrometer (EIS)</a:t>
            </a:r>
            <a:endParaRPr lang="ru-RU" dirty="0"/>
          </a:p>
        </p:txBody>
      </p:sp>
      <p:sp>
        <p:nvSpPr>
          <p:cNvPr id="10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17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28" name="Picture 4" descr="C:\Users\Roman\Desktop\yohkoh_main.jpg"/>
          <p:cNvPicPr>
            <a:picLocks noChangeAspect="1" noChangeArrowheads="1"/>
          </p:cNvPicPr>
          <p:nvPr/>
        </p:nvPicPr>
        <p:blipFill>
          <a:blip r:embed="rId4"/>
          <a:srcRect l="22493" r="21274" b="5675"/>
          <a:stretch>
            <a:fillRect/>
          </a:stretch>
        </p:blipFill>
        <p:spPr bwMode="auto">
          <a:xfrm>
            <a:off x="571472" y="2071678"/>
            <a:ext cx="3357586" cy="271464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28596" y="4786322"/>
            <a:ext cx="363432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u="sng" dirty="0" smtClean="0"/>
              <a:t>Научные инструменты:</a:t>
            </a:r>
          </a:p>
          <a:p>
            <a:pPr algn="ctr"/>
            <a:r>
              <a:rPr lang="en-US" dirty="0" smtClean="0"/>
              <a:t>Soft X-ray telescope (SXT)</a:t>
            </a:r>
            <a:endParaRPr lang="ru-RU" dirty="0" smtClean="0"/>
          </a:p>
          <a:p>
            <a:pPr algn="ctr"/>
            <a:r>
              <a:rPr lang="en-US" dirty="0" smtClean="0"/>
              <a:t>Hard X-ray telescope (HXT)</a:t>
            </a:r>
            <a:endParaRPr lang="ru-RU" dirty="0" smtClean="0"/>
          </a:p>
          <a:p>
            <a:pPr algn="ctr"/>
            <a:r>
              <a:rPr lang="en-US" dirty="0" smtClean="0"/>
              <a:t>Bragg crystal spectrometer (BCS)</a:t>
            </a:r>
            <a:endParaRPr lang="ru-RU" dirty="0" smtClean="0"/>
          </a:p>
          <a:p>
            <a:pPr algn="ctr"/>
            <a:r>
              <a:rPr lang="en-US" dirty="0" smtClean="0"/>
              <a:t>Wide-band spectrometer (WBS)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http://science1.nasa.gov/media/medialibrary/1999/05/26/ast02jun99_1_resources/rons_flare.jpg"/>
          <p:cNvPicPr>
            <a:picLocks noChangeAspect="1" noChangeArrowheads="1"/>
          </p:cNvPicPr>
          <p:nvPr/>
        </p:nvPicPr>
        <p:blipFill>
          <a:blip r:embed="rId3" cstate="print"/>
          <a:srcRect l="16888" r="12492" b="5949"/>
          <a:stretch>
            <a:fillRect/>
          </a:stretch>
        </p:blipFill>
        <p:spPr bwMode="auto">
          <a:xfrm>
            <a:off x="179512" y="908720"/>
            <a:ext cx="3472780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okamotos1_yellow.mp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465004"/>
            <a:ext cx="5400600" cy="2700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26315" y="908720"/>
            <a:ext cx="3199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00" dirty="0">
                <a:solidFill>
                  <a:schemeClr val="tx2"/>
                </a:solidFill>
                <a:cs typeface="AngsanaUPC" pitchFamily="18" charset="-34"/>
              </a:rPr>
              <a:t>Солнечные вспышки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15567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Источник энергии вспышки:</a:t>
            </a:r>
          </a:p>
          <a:p>
            <a:r>
              <a:rPr lang="ru-RU" dirty="0"/>
              <a:t>Магнитное поле короны Солнца</a:t>
            </a:r>
          </a:p>
          <a:p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Механизм преобразования энергии:</a:t>
            </a:r>
          </a:p>
          <a:p>
            <a:r>
              <a:rPr lang="ru-RU" dirty="0"/>
              <a:t>Магнитное </a:t>
            </a:r>
            <a:r>
              <a:rPr lang="ru-RU" dirty="0" err="1"/>
              <a:t>пересоединение</a:t>
            </a:r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4139952" y="1037927"/>
            <a:ext cx="504056" cy="2308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5214973" cy="520586"/>
          </a:xfrm>
        </p:spPr>
        <p:txBody>
          <a:bodyPr/>
          <a:lstStyle/>
          <a:p>
            <a:r>
              <a:rPr lang="en-US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«</a:t>
            </a:r>
            <a:r>
              <a:rPr lang="en-US" sz="2400" b="1" spc="-100" dirty="0" err="1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Yohkoh</a:t>
            </a:r>
            <a:r>
              <a:rPr lang="en-US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» </a:t>
            </a:r>
            <a:r>
              <a:rPr lang="ru-RU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и </a:t>
            </a:r>
            <a:r>
              <a:rPr lang="en-US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«</a:t>
            </a:r>
            <a:r>
              <a:rPr lang="en-US" sz="2400" b="1" spc="-100" dirty="0" err="1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Hinode</a:t>
            </a:r>
            <a:r>
              <a:rPr lang="en-US" sz="24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» </a:t>
            </a:r>
            <a:endParaRPr lang="ru-RU" sz="24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193" y="5229200"/>
            <a:ext cx="3398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00" dirty="0">
                <a:solidFill>
                  <a:schemeClr val="tx2"/>
                </a:solidFill>
                <a:cs typeface="AngsanaUPC" pitchFamily="18" charset="-34"/>
              </a:rPr>
              <a:t>Солнечные </a:t>
            </a:r>
            <a:r>
              <a:rPr lang="ru-RU" sz="2400" b="1" spc="-100" dirty="0" smtClean="0">
                <a:solidFill>
                  <a:schemeClr val="tx2"/>
                </a:solidFill>
                <a:cs typeface="AngsanaUPC" pitchFamily="18" charset="-34"/>
              </a:rPr>
              <a:t>нити</a:t>
            </a:r>
          </a:p>
          <a:p>
            <a:r>
              <a:rPr lang="ru-RU" sz="2400" spc="-100" dirty="0" smtClean="0">
                <a:cs typeface="AngsanaUPC" pitchFamily="18" charset="-34"/>
              </a:rPr>
              <a:t>(обнаружены «</a:t>
            </a:r>
            <a:r>
              <a:rPr lang="ru-RU" sz="2400" dirty="0" err="1" smtClean="0"/>
              <a:t>Hinode</a:t>
            </a:r>
            <a:r>
              <a:rPr lang="ru-RU" sz="2400" dirty="0" smtClean="0"/>
              <a:t>»</a:t>
            </a:r>
            <a:r>
              <a:rPr lang="ru-RU" sz="2400" spc="-100" dirty="0" smtClean="0">
                <a:cs typeface="AngsanaUPC" pitchFamily="18" charset="-34"/>
              </a:rPr>
              <a:t>)</a:t>
            </a:r>
            <a:endParaRPr lang="ru-RU" sz="2400" spc="-100" dirty="0">
              <a:cs typeface="AngsanaUPC" pitchFamily="18" charset="-34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771800" y="5373216"/>
            <a:ext cx="504056" cy="230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6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4714907" cy="520586"/>
          </a:xfrm>
        </p:spPr>
        <p:txBody>
          <a:bodyPr/>
          <a:lstStyle/>
          <a:p>
            <a:r>
              <a:rPr lang="en-US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SOHO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19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2052" name="Picture 4" descr="C:\Users\Roman\Desktop\SOHO-2-600x6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28" y="428604"/>
            <a:ext cx="3143272" cy="3300436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500694" y="4786322"/>
          <a:ext cx="3198776" cy="1371600"/>
        </p:xfrm>
        <a:graphic>
          <a:graphicData uri="http://schemas.openxmlformats.org/drawingml/2006/table">
            <a:tbl>
              <a:tblPr/>
              <a:tblGrid>
                <a:gridCol w="1066706"/>
                <a:gridCol w="1065364"/>
                <a:gridCol w="106670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λ</a:t>
                      </a:r>
                      <a:r>
                        <a:rPr lang="en-US" sz="2000" b="1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max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нм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R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 %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Δλ,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нм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17,2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29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30,4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3,4</a:t>
                      </a:r>
                      <a:endParaRPr lang="ru-RU" sz="20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844" y="785794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2-зеркальные схемы, диаметр МЗ 120 мм,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угловое разрешение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5”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0760" y="4286256"/>
            <a:ext cx="2160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Mo/Si-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зеркала</a:t>
            </a:r>
          </a:p>
        </p:txBody>
      </p:sp>
      <p:pic>
        <p:nvPicPr>
          <p:cNvPr id="10" name="Рисунок 9" descr="eit017_SOHO.jpg"/>
          <p:cNvPicPr>
            <a:picLocks noChangeAspect="1"/>
          </p:cNvPicPr>
          <p:nvPr/>
        </p:nvPicPr>
        <p:blipFill>
          <a:blip r:embed="rId4"/>
          <a:srcRect t="19791" b="23958"/>
          <a:stretch>
            <a:fillRect/>
          </a:stretch>
        </p:blipFill>
        <p:spPr>
          <a:xfrm>
            <a:off x="214282" y="1643050"/>
            <a:ext cx="4809913" cy="37147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00629" y="2928934"/>
            <a:ext cx="371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«SOHO»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 algn="ctr"/>
            <a:r>
              <a:rPr lang="ru-RU" dirty="0" smtClean="0"/>
              <a:t>(запущен </a:t>
            </a:r>
            <a:r>
              <a:rPr lang="en-US" dirty="0" smtClean="0"/>
              <a:t>2</a:t>
            </a:r>
            <a:r>
              <a:rPr lang="ru-RU" dirty="0" smtClean="0"/>
              <a:t> декабря 1995)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5500702"/>
            <a:ext cx="494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Солнечная корона в линиях 17,2 нм и 30,4 нм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1266" name="Picture 2" descr="H:\презентация на семинар\2021\1909034_9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357166"/>
            <a:ext cx="9001188" cy="5940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rcade_9_nov_2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785926"/>
            <a:ext cx="2633778" cy="2643206"/>
          </a:xfrm>
          <a:prstGeom prst="rect">
            <a:avLst/>
          </a:prstGeom>
          <a:noFill/>
          <a:ln w="38100" algn="ctr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44" y="857232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2-зеркальные схемы, диаметр МЗ 300 мм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Угловое разрешение 1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(740 км)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4786322"/>
            <a:ext cx="4467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Зеркала на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=17,3 нм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ru-RU" sz="24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=52%,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Δλ=1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TRACE_195_log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785926"/>
            <a:ext cx="2643207" cy="2643206"/>
          </a:xfrm>
          <a:prstGeom prst="rect">
            <a:avLst/>
          </a:prstGeom>
          <a:noFill/>
          <a:ln w="38100" algn="ctr">
            <a:solidFill>
              <a:srgbClr val="FFCC00"/>
            </a:solidFill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31" y="265208"/>
            <a:ext cx="471490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b="1" spc="-100" dirty="0" smtClean="0">
                <a:solidFill>
                  <a:schemeClr val="tx2"/>
                </a:solidFill>
                <a:ea typeface="+mj-ea"/>
                <a:cs typeface="AngsanaUPC" pitchFamily="18" charset="-34"/>
              </a:rPr>
              <a:t>TRACE</a:t>
            </a:r>
            <a:endParaRPr kumimoji="0" lang="ru-RU" sz="2800" b="1" i="0" u="none" strike="noStrike" kern="1200" cap="none" spc="-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AngsanaUPC" pitchFamily="18" charset="-34"/>
            </a:endParaRPr>
          </a:p>
        </p:txBody>
      </p:sp>
      <p:sp>
        <p:nvSpPr>
          <p:cNvPr id="10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20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39938" name="Picture 2" descr="C:\Users\Roman\Desktop\TRACE_illustration_(transparent_bg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643702" y="500042"/>
            <a:ext cx="2323021" cy="25955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429225" y="3143248"/>
            <a:ext cx="371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«TRACE»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 algn="ctr"/>
            <a:r>
              <a:rPr lang="ru-RU" dirty="0" smtClean="0"/>
              <a:t>(запущен </a:t>
            </a:r>
            <a:r>
              <a:rPr lang="en-US" dirty="0" smtClean="0"/>
              <a:t>2</a:t>
            </a:r>
            <a:r>
              <a:rPr lang="ru-RU" dirty="0" smtClean="0"/>
              <a:t> апреля 1998)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5072097" cy="520586"/>
          </a:xfrm>
        </p:spPr>
        <p:txBody>
          <a:bodyPr/>
          <a:lstStyle/>
          <a:p>
            <a:r>
              <a:rPr lang="en-US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SDO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21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101" name="Picture 5" descr="C:\Users\Roman\Desktop\latest_1024_0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2162156" cy="2162156"/>
          </a:xfrm>
          <a:prstGeom prst="rect">
            <a:avLst/>
          </a:prstGeom>
          <a:noFill/>
        </p:spPr>
      </p:pic>
      <p:pic>
        <p:nvPicPr>
          <p:cNvPr id="4102" name="Picture 6" descr="C:\Users\Roman\Desktop\latest_1024_0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643050"/>
            <a:ext cx="2214578" cy="2214578"/>
          </a:xfrm>
          <a:prstGeom prst="rect">
            <a:avLst/>
          </a:prstGeom>
          <a:noFill/>
        </p:spPr>
      </p:pic>
      <p:pic>
        <p:nvPicPr>
          <p:cNvPr id="4104" name="Picture 8" descr="C:\Users\Roman\Desktop\latest_1024_0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2143140" cy="2143140"/>
          </a:xfrm>
          <a:prstGeom prst="rect">
            <a:avLst/>
          </a:prstGeom>
          <a:noFill/>
        </p:spPr>
      </p:pic>
      <p:pic>
        <p:nvPicPr>
          <p:cNvPr id="4105" name="Picture 9" descr="C:\Users\Roman\Desktop\latest_1024_00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4000504"/>
            <a:ext cx="2143140" cy="21431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00166" y="1643050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λ</a:t>
            </a:r>
            <a:r>
              <a:rPr lang="en-US" sz="1400" dirty="0" smtClean="0">
                <a:solidFill>
                  <a:srgbClr val="FF0000"/>
                </a:solidFill>
              </a:rPr>
              <a:t>=171 Å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1643050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λ</a:t>
            </a:r>
            <a:r>
              <a:rPr lang="en-US" sz="1400" dirty="0" smtClean="0">
                <a:solidFill>
                  <a:srgbClr val="FF0000"/>
                </a:solidFill>
              </a:rPr>
              <a:t>=304 Å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9058" y="4000504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λ</a:t>
            </a:r>
            <a:r>
              <a:rPr lang="en-US" sz="1400" dirty="0" smtClean="0">
                <a:solidFill>
                  <a:srgbClr val="FF0000"/>
                </a:solidFill>
              </a:rPr>
              <a:t>=94 Å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0166" y="4000504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λ</a:t>
            </a:r>
            <a:r>
              <a:rPr lang="en-US" sz="1400" dirty="0" smtClean="0">
                <a:solidFill>
                  <a:srgbClr val="FF0000"/>
                </a:solidFill>
              </a:rPr>
              <a:t>=335 Å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910" y="6143644"/>
            <a:ext cx="3711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Данные 16.03.2021</a:t>
            </a:r>
          </a:p>
          <a:p>
            <a:pPr algn="ctr"/>
            <a:r>
              <a:rPr lang="ru-RU" dirty="0" smtClean="0"/>
              <a:t>с сайта </a:t>
            </a:r>
            <a:r>
              <a:rPr lang="en-US" i="1" dirty="0" smtClean="0"/>
              <a:t>https://sdo.gsfc.nasa.gov</a:t>
            </a:r>
            <a:r>
              <a:rPr lang="ru-RU" i="1" dirty="0" smtClean="0"/>
              <a:t> </a:t>
            </a:r>
            <a:endParaRPr lang="ru-RU" i="1" dirty="0"/>
          </a:p>
        </p:txBody>
      </p:sp>
      <p:pic>
        <p:nvPicPr>
          <p:cNvPr id="4108" name="Picture 12" descr="C:\Users\Roman\Desktop\Solar_Dynamics_Observatory_spacecraft_mode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7962" y="714356"/>
            <a:ext cx="2881367" cy="300039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643438" y="2857496"/>
            <a:ext cx="371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«SDO»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 algn="ctr"/>
            <a:r>
              <a:rPr lang="ru-RU" dirty="0" smtClean="0"/>
              <a:t>(запущен </a:t>
            </a:r>
            <a:r>
              <a:rPr lang="en-US" dirty="0" smtClean="0"/>
              <a:t>11</a:t>
            </a:r>
            <a:r>
              <a:rPr lang="ru-RU" dirty="0" smtClean="0"/>
              <a:t> февраля 2010)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714356"/>
            <a:ext cx="6072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2-зеркальные схемы, диаметр МЗ 200 мм,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угловое разрешение 1,5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9190" y="4286256"/>
            <a:ext cx="4429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Набор длин волн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EUV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13,1, 17,1, 19,3, 21,1 нм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Mo/Si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,4, 33,5 нм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/Si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Характеристики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/Si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30 нм: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R=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17,2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Δλ=1,5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нм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АРКА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798" y="1628800"/>
            <a:ext cx="4104456" cy="260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716675"/>
            <a:ext cx="6072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2-зеркальная схема, диаметр МЗ 250 мм,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угловое разрешение 0,15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067" y="5786100"/>
            <a:ext cx="8070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Рекордное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угловое разрешение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Group 8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819830"/>
              </p:ext>
            </p:extLst>
          </p:nvPr>
        </p:nvGraphicFramePr>
        <p:xfrm>
          <a:off x="3707904" y="3200719"/>
          <a:ext cx="5256584" cy="2360614"/>
        </p:xfrm>
        <a:graphic>
          <a:graphicData uri="http://schemas.openxmlformats.org/drawingml/2006/table">
            <a:tbl>
              <a:tblPr/>
              <a:tblGrid>
                <a:gridCol w="3307311"/>
                <a:gridCol w="1949273"/>
              </a:tblGrid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Угловое разрешение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0.15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”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(детали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120 км)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Временное разрешение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3-5 сек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Диаметр главного зеркала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см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Оптические каналы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17,2 нм и 30,4 нм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22</a:t>
            </a:fld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9982" y="796652"/>
            <a:ext cx="481450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Оптические схемы и каналы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2-зеркальная Ричи-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Кретьена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Узкополосные 13,4 нм, 17,2 нм, 30,4 нм, 58,4 нм</a:t>
            </a: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2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1-зеркальная Шмидта</a:t>
            </a:r>
          </a:p>
          <a:p>
            <a:pPr marL="457200" indent="-45720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Узкополосные 30,4 нм и 121,6 нм</a:t>
            </a: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3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2-зеркальная Ричи-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Кретьена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Широкополосные 17-21 нм, 24-29 нм, 28-33 нм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2807" t="7120" r="9475" b="3511"/>
          <a:stretch/>
        </p:blipFill>
        <p:spPr bwMode="auto">
          <a:xfrm>
            <a:off x="145095" y="1700808"/>
            <a:ext cx="349080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КОРТЕС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23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0190"/>
            <a:ext cx="6072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Диаметры МЗ 40-130 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878080"/>
              </p:ext>
            </p:extLst>
          </p:nvPr>
        </p:nvGraphicFramePr>
        <p:xfrm>
          <a:off x="1488981" y="1988840"/>
          <a:ext cx="6096000" cy="3200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Канал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АРКА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КОРТЕС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13,2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-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0,28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17,2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0,42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0,42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30,4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/>
                        <a:t>1</a:t>
                      </a:r>
                      <a:r>
                        <a:rPr lang="ru-RU" sz="2400" dirty="0" smtClean="0"/>
                        <a:t>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3</a:t>
                      </a:r>
                      <a:r>
                        <a:rPr lang="en-US" sz="2400" dirty="0" smtClean="0"/>
                        <a:t>/</a:t>
                      </a:r>
                      <a:r>
                        <a:rPr lang="ru-RU" sz="2400" dirty="0" smtClean="0"/>
                        <a:t>1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58,4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 smtClean="0"/>
                        <a:t>-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/>
                        <a:t>9</a:t>
                      </a:r>
                      <a:r>
                        <a:rPr lang="ru-RU" sz="2400" dirty="0" smtClean="0"/>
                        <a:t> 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28728" y="5343599"/>
            <a:ext cx="6129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максимальный коэффициент отражения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Полоса пропускания зеркал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24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3743" y="1325959"/>
            <a:ext cx="5421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Требуемое спектральное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разрешение: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806387"/>
              </p:ext>
            </p:extLst>
          </p:nvPr>
        </p:nvGraphicFramePr>
        <p:xfrm>
          <a:off x="1763688" y="1844824"/>
          <a:ext cx="5400600" cy="3818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7"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844824"/>
                        <a:ext cx="5400600" cy="38189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3125" y="692696"/>
            <a:ext cx="67491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=0,28 нм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Традиционные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Mo/Si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R=68%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=0,53 нм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13,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2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25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5805264"/>
            <a:ext cx="5313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Перспективное зеркало </a:t>
            </a:r>
            <a:r>
              <a:rPr lang="en-US" sz="2800" dirty="0" smtClean="0">
                <a:solidFill>
                  <a:srgbClr val="FF0000"/>
                </a:solidFill>
              </a:rPr>
              <a:t>Mo/Be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908720"/>
            <a:ext cx="395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=0,42 нм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83270"/>
              </p:ext>
            </p:extLst>
          </p:nvPr>
        </p:nvGraphicFramePr>
        <p:xfrm>
          <a:off x="1524000" y="1568152"/>
          <a:ext cx="5048264" cy="457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82755"/>
                <a:gridCol w="1314655"/>
                <a:gridCol w="20508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Структура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R,%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Δλ</a:t>
                      </a:r>
                      <a:r>
                        <a:rPr lang="en-US" sz="2400" dirty="0" smtClean="0"/>
                        <a:t>, </a:t>
                      </a:r>
                      <a:r>
                        <a:rPr lang="ru-RU" sz="2400" dirty="0" smtClean="0"/>
                        <a:t>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Мировой опыт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Si/Mo2C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Al/</a:t>
                      </a:r>
                      <a:r>
                        <a:rPr lang="en-US" sz="2400" dirty="0" err="1" smtClean="0"/>
                        <a:t>SiC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Al/Mo/</a:t>
                      </a:r>
                      <a:r>
                        <a:rPr lang="en-US" sz="2400" dirty="0" err="1" smtClean="0"/>
                        <a:t>SiC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53</a:t>
                      </a:r>
                      <a:r>
                        <a:rPr lang="ru-RU" sz="2400" dirty="0" smtClean="0"/>
                        <a:t>,4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0,76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Al/Mo/B4C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55,5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0,875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ИФМ РАН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Mo/Si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0,875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Al/Zr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Al/Si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0,35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17,2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26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5661248"/>
            <a:ext cx="540060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17,2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80085"/>
              </p:ext>
            </p:extLst>
          </p:nvPr>
        </p:nvGraphicFramePr>
        <p:xfrm>
          <a:off x="395288" y="1257300"/>
          <a:ext cx="6270625" cy="438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8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257300"/>
                        <a:ext cx="6270625" cy="438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032028" y="2043225"/>
            <a:ext cx="3071834" cy="2928958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Al/Be </a:t>
            </a:r>
            <a:endParaRPr lang="ru-RU" sz="28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R=</a:t>
            </a:r>
            <a:r>
              <a:rPr lang="ru-RU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69</a:t>
            </a:r>
            <a:r>
              <a:rPr lang="en-US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345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928670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</a:t>
            </a:r>
            <a:r>
              <a:rPr lang="ru-RU" b="1" dirty="0" smtClean="0"/>
              <a:t>сследования МЗ типа </a:t>
            </a:r>
            <a:r>
              <a:rPr lang="en-US" b="1" dirty="0" smtClean="0"/>
              <a:t>Be/Al</a:t>
            </a:r>
            <a:r>
              <a:rPr lang="ru-RU" b="1" dirty="0" smtClean="0"/>
              <a:t> с </a:t>
            </a:r>
            <a:r>
              <a:rPr lang="en-US" b="1" dirty="0" smtClean="0"/>
              <a:t>Si </a:t>
            </a:r>
            <a:r>
              <a:rPr lang="ru-RU" b="1" dirty="0" smtClean="0"/>
              <a:t>прослойкой</a:t>
            </a:r>
            <a:endParaRPr lang="ru-RU" b="1" dirty="0"/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28</a:t>
            </a:fld>
            <a:endParaRPr lang="ru-RU" sz="2400" dirty="0">
              <a:solidFill>
                <a:schemeClr val="tx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921151"/>
              </p:ext>
            </p:extLst>
          </p:nvPr>
        </p:nvGraphicFramePr>
        <p:xfrm>
          <a:off x="1259632" y="1412777"/>
          <a:ext cx="5616624" cy="295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872208"/>
                <a:gridCol w="1872208"/>
              </a:tblGrid>
              <a:tr h="675599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ru-RU" sz="2400" spc="-40" dirty="0" smtClean="0">
                          <a:effectLst/>
                        </a:rPr>
                        <a:t>Зеркало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 smtClean="0">
                          <a:effectLst/>
                        </a:rPr>
                        <a:t>R</a:t>
                      </a:r>
                      <a:r>
                        <a:rPr lang="ru-RU" sz="2400" spc="-40" baseline="-25000" dirty="0" err="1" smtClean="0">
                          <a:effectLst/>
                        </a:rPr>
                        <a:t>теор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 smtClean="0">
                          <a:effectLst/>
                        </a:rPr>
                        <a:t>R</a:t>
                      </a:r>
                      <a:r>
                        <a:rPr lang="ru-RU" sz="2400" spc="-40" baseline="-25000" dirty="0" err="1" smtClean="0">
                          <a:effectLst/>
                        </a:rPr>
                        <a:t>эксп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2348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Be/Al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76.3%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>
                          <a:effectLst/>
                        </a:rPr>
                        <a:t>47%</a:t>
                      </a:r>
                      <a:endParaRPr lang="ru-RU" sz="2400" spc="-4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2348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Al/Si/Be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75.3%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>
                          <a:effectLst/>
                        </a:rPr>
                        <a:t>51%</a:t>
                      </a:r>
                      <a:endParaRPr lang="ru-RU" sz="2400" spc="-4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2348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Be/Si/Al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73.5%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b="1" spc="-40" dirty="0">
                          <a:solidFill>
                            <a:srgbClr val="FF0000"/>
                          </a:solidFill>
                          <a:effectLst/>
                        </a:rPr>
                        <a:t>59%</a:t>
                      </a:r>
                      <a:endParaRPr lang="ru-RU" sz="2400" b="1" spc="-40" dirty="0">
                        <a:solidFill>
                          <a:srgbClr val="FF0000"/>
                        </a:solidFill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9684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Be/Si/Al/Si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73.7%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spc="-40" dirty="0">
                          <a:effectLst/>
                        </a:rPr>
                        <a:t>56%</a:t>
                      </a:r>
                      <a:endParaRPr lang="ru-RU" sz="2400" spc="-40" dirty="0">
                        <a:effectLst/>
                        <a:latin typeface="Cambria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5792197"/>
            <a:ext cx="88222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 smtClean="0"/>
              <a:t>N.I. </a:t>
            </a:r>
            <a:r>
              <a:rPr lang="en-US" sz="1500" i="1" dirty="0" err="1" smtClean="0"/>
              <a:t>Chkhalo</a:t>
            </a:r>
            <a:r>
              <a:rPr lang="en-US" sz="1500" i="1" dirty="0" smtClean="0"/>
              <a:t>, D.E. </a:t>
            </a:r>
            <a:r>
              <a:rPr lang="en-US" sz="1500" i="1" dirty="0" err="1" smtClean="0"/>
              <a:t>Pariev</a:t>
            </a:r>
            <a:r>
              <a:rPr lang="en-US" sz="1500" i="1" dirty="0" smtClean="0"/>
              <a:t>, V.N. </a:t>
            </a:r>
            <a:r>
              <a:rPr lang="en-US" sz="1500" i="1" dirty="0" err="1" smtClean="0"/>
              <a:t>Polkovnikov</a:t>
            </a:r>
            <a:r>
              <a:rPr lang="en-US" sz="1500" i="1" dirty="0" smtClean="0"/>
              <a:t> et al. / Be/Al-based </a:t>
            </a:r>
            <a:r>
              <a:rPr lang="en-US" sz="1500" i="1" dirty="0"/>
              <a:t>multilayer mirrors with improved reflection and spectral selectivity for solar astronomy above 17 nm </a:t>
            </a:r>
            <a:r>
              <a:rPr lang="en-US" sz="1500" i="1" dirty="0" smtClean="0"/>
              <a:t>wavelength // </a:t>
            </a:r>
            <a:r>
              <a:rPr lang="en-US" sz="1500" b="1" i="1" dirty="0" smtClean="0"/>
              <a:t>Optic Letters</a:t>
            </a:r>
            <a:r>
              <a:rPr lang="ru-RU" sz="1500" b="1" i="1" dirty="0" smtClean="0"/>
              <a:t>, 2017</a:t>
            </a:r>
            <a:endParaRPr lang="ru-RU" sz="1500" b="1" i="1" dirty="0"/>
          </a:p>
          <a:p>
            <a:pPr lvl="0" algn="just">
              <a:spcBef>
                <a:spcPts val="600"/>
              </a:spcBef>
              <a:spcAft>
                <a:spcPts val="1000"/>
              </a:spcAft>
            </a:pPr>
            <a:endParaRPr lang="ru-RU" sz="15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5495" y="5009401"/>
            <a:ext cx="91085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ведение </a:t>
            </a:r>
            <a:r>
              <a:rPr lang="ru-RU" b="1" dirty="0">
                <a:solidFill>
                  <a:srgbClr val="FF0000"/>
                </a:solidFill>
              </a:rPr>
              <a:t>прослойки  кремния приводит к заметному увеличению </a:t>
            </a:r>
            <a:r>
              <a:rPr lang="ru-RU" b="1" dirty="0" smtClean="0">
                <a:solidFill>
                  <a:srgbClr val="FF0000"/>
                </a:solidFill>
              </a:rPr>
              <a:t>отражения.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17,2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92280" y="3102059"/>
            <a:ext cx="2054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spc="-40" dirty="0" err="1">
                <a:solidFill>
                  <a:schemeClr val="dk1"/>
                </a:solidFill>
                <a:latin typeface="+mn-lt"/>
                <a:cs typeface="+mn-cs"/>
              </a:rPr>
              <a:t>Zr</a:t>
            </a:r>
            <a:r>
              <a:rPr lang="en-US" sz="2400" spc="-40" dirty="0">
                <a:solidFill>
                  <a:schemeClr val="dk1"/>
                </a:solidFill>
                <a:latin typeface="+mn-lt"/>
                <a:cs typeface="+mn-cs"/>
              </a:rPr>
              <a:t>/Al</a:t>
            </a:r>
            <a:r>
              <a:rPr lang="ru-RU" sz="2400" spc="-40" dirty="0">
                <a:solidFill>
                  <a:schemeClr val="dk1"/>
                </a:solidFill>
                <a:latin typeface="+mn-lt"/>
                <a:cs typeface="+mn-cs"/>
              </a:rPr>
              <a:t> </a:t>
            </a:r>
            <a:r>
              <a:rPr lang="en-US" sz="2400" spc="-40" dirty="0">
                <a:solidFill>
                  <a:schemeClr val="dk1"/>
                </a:solidFill>
                <a:latin typeface="+mn-lt"/>
                <a:cs typeface="+mn-cs"/>
              </a:rPr>
              <a:t>R=56%</a:t>
            </a:r>
            <a:endParaRPr lang="ru-RU" sz="2400" spc="-40" dirty="0">
              <a:solidFill>
                <a:schemeClr val="dk1"/>
              </a:solidFill>
              <a:latin typeface="+mn-lt"/>
              <a:cs typeface="+mn-cs"/>
            </a:endParaRPr>
          </a:p>
          <a:p>
            <a:pPr algn="ctr"/>
            <a:r>
              <a:rPr lang="en-US" sz="2400" spc="-40" dirty="0">
                <a:solidFill>
                  <a:schemeClr val="dk1"/>
                </a:solidFill>
                <a:latin typeface="+mn-lt"/>
                <a:cs typeface="+mn-cs"/>
              </a:rPr>
              <a:t>(</a:t>
            </a:r>
            <a:r>
              <a:rPr lang="ru-RU" sz="2400" spc="-40" dirty="0">
                <a:solidFill>
                  <a:schemeClr val="dk1"/>
                </a:solidFill>
                <a:latin typeface="+mn-lt"/>
                <a:cs typeface="+mn-cs"/>
              </a:rPr>
              <a:t>ТЕСИС, 2009 г</a:t>
            </a:r>
            <a:r>
              <a:rPr lang="en-US" sz="2400" spc="-40" dirty="0">
                <a:solidFill>
                  <a:schemeClr val="dk1"/>
                </a:solidFill>
                <a:latin typeface="+mn-lt"/>
                <a:cs typeface="+mn-cs"/>
              </a:rPr>
              <a:t>)</a:t>
            </a:r>
            <a:endParaRPr lang="ru-RU" sz="2400" spc="-40" dirty="0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4330646"/>
            <a:ext cx="66247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/>
              <a:t>Толщина кремниевой прослойки составила около 1 нм.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9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29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" name="Рисунок 6" descr="C:\Users\Roman\Desktop\3.bmp"/>
          <p:cNvPicPr/>
          <p:nvPr/>
        </p:nvPicPr>
        <p:blipFill>
          <a:blip r:embed="rId3">
            <a:biLevel thresh="50000"/>
          </a:blip>
          <a:srcRect/>
          <a:stretch>
            <a:fillRect/>
          </a:stretch>
        </p:blipFill>
        <p:spPr bwMode="auto">
          <a:xfrm>
            <a:off x="4355976" y="1519679"/>
            <a:ext cx="4556609" cy="370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32" y="930206"/>
            <a:ext cx="882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Оптимизация толщин МЗ </a:t>
            </a:r>
            <a:r>
              <a:rPr lang="en-US" b="1" dirty="0" smtClean="0"/>
              <a:t>Be/Si/Al</a:t>
            </a:r>
            <a:r>
              <a:rPr lang="ru-RU" b="1" dirty="0" smtClean="0"/>
              <a:t> и изучение его временной стабильности</a:t>
            </a:r>
            <a:r>
              <a:rPr lang="en-US" b="1" dirty="0" smtClean="0"/>
              <a:t>.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40375"/>
              </p:ext>
            </p:extLst>
          </p:nvPr>
        </p:nvGraphicFramePr>
        <p:xfrm>
          <a:off x="162634" y="1484784"/>
          <a:ext cx="4193343" cy="2942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453"/>
                <a:gridCol w="1240051"/>
                <a:gridCol w="1320839"/>
              </a:tblGrid>
              <a:tr h="588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</a:rPr>
                        <a:t>Зеркало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R</a:t>
                      </a:r>
                      <a:r>
                        <a:rPr lang="ru-RU" sz="2400" kern="1200" baseline="-25000" dirty="0" err="1">
                          <a:effectLst/>
                        </a:rPr>
                        <a:t>теор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R</a:t>
                      </a:r>
                      <a:r>
                        <a:rPr lang="ru-RU" sz="2400" kern="1200" baseline="-25000" dirty="0" err="1">
                          <a:effectLst/>
                        </a:rPr>
                        <a:t>эксп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588493"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Be/Al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76.3%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47%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588493"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>
                          <a:effectLst/>
                        </a:rPr>
                        <a:t>Be/Al/Si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75.3%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51%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588493"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Be/Si/Al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73.5%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effectLst/>
                        </a:rPr>
                        <a:t>62.5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588493"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Be/Si/Al/Si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73.7%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18745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400" kern="1200" dirty="0">
                          <a:effectLst/>
                        </a:rPr>
                        <a:t>56%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-108520" y="4797152"/>
            <a:ext cx="4680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Достигнут рекордный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пиковый коэффициент отражения 62.5%.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0826" y="3502718"/>
            <a:ext cx="24837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Измеренные зависимости получены </a:t>
            </a:r>
            <a:r>
              <a:rPr lang="ru-RU" sz="1400" dirty="0"/>
              <a:t>на синхротроне </a:t>
            </a:r>
            <a:r>
              <a:rPr lang="en-US" sz="1400" dirty="0"/>
              <a:t>BESSY</a:t>
            </a:r>
            <a:r>
              <a:rPr lang="ru-RU" sz="1400" dirty="0"/>
              <a:t>-</a:t>
            </a:r>
            <a:r>
              <a:rPr lang="en-US" sz="1400" dirty="0" smtClean="0"/>
              <a:t>II</a:t>
            </a:r>
            <a:r>
              <a:rPr lang="ru-RU" sz="1400" dirty="0" smtClean="0"/>
              <a:t>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17,2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5805264"/>
            <a:ext cx="89297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 smtClean="0"/>
              <a:t>Р</a:t>
            </a:r>
            <a:r>
              <a:rPr lang="ru-RU" sz="1500" i="1" dirty="0"/>
              <a:t>. С. Плешков, С. Ю. Зуев, В. Н. Полковников / Сглаживающий эффект </a:t>
            </a:r>
            <a:r>
              <a:rPr lang="en-US" sz="1500" i="1" dirty="0"/>
              <a:t>Si</a:t>
            </a:r>
            <a:r>
              <a:rPr lang="ru-RU" sz="1500" i="1" dirty="0"/>
              <a:t> слоев в многослойных зеркалах </a:t>
            </a:r>
            <a:r>
              <a:rPr lang="en-US" sz="1500" i="1" dirty="0"/>
              <a:t>Be</a:t>
            </a:r>
            <a:r>
              <a:rPr lang="ru-RU" sz="1500" i="1" dirty="0"/>
              <a:t>/</a:t>
            </a:r>
            <a:r>
              <a:rPr lang="en-US" sz="1500" i="1" dirty="0"/>
              <a:t>Al</a:t>
            </a:r>
            <a:r>
              <a:rPr lang="ru-RU" sz="1500" i="1" dirty="0"/>
              <a:t> для спектрального диапазона 17 – 31 нм // </a:t>
            </a:r>
            <a:r>
              <a:rPr lang="ru-RU" sz="1500" b="1" i="1" dirty="0" smtClean="0"/>
              <a:t>Журнал технической физики, 2020</a:t>
            </a:r>
            <a:endParaRPr lang="ru-RU" sz="1500" b="1" i="1" dirty="0"/>
          </a:p>
        </p:txBody>
      </p:sp>
    </p:spTree>
    <p:extLst>
      <p:ext uri="{BB962C8B-B14F-4D97-AF65-F5344CB8AC3E}">
        <p14:creationId xmlns:p14="http://schemas.microsoft.com/office/powerpoint/2010/main" val="40939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kh\Desktop\Work\презентация на семинар\2021\yadsnsln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857232"/>
            <a:ext cx="6762750" cy="451485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6143667" cy="520586"/>
          </a:xfrm>
        </p:spPr>
        <p:txBody>
          <a:bodyPr/>
          <a:lstStyle/>
          <a:p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Т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ермоядерные реакции в ядре</a:t>
            </a:r>
          </a:p>
        </p:txBody>
      </p:sp>
      <p:sp>
        <p:nvSpPr>
          <p:cNvPr id="4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5824855"/>
            <a:ext cx="3119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Начало пути фотона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5429264"/>
            <a:ext cx="4596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 ядре температура достигает 15 </a:t>
            </a:r>
            <a:r>
              <a:rPr lang="ru-RU" dirty="0" err="1" smtClean="0"/>
              <a:t>млн</a:t>
            </a:r>
            <a:r>
              <a:rPr lang="ru-RU" dirty="0" smtClean="0"/>
              <a:t> °С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17,2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764704"/>
            <a:ext cx="395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=0,42 нм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77547"/>
              </p:ext>
            </p:extLst>
          </p:nvPr>
        </p:nvGraphicFramePr>
        <p:xfrm>
          <a:off x="1827992" y="1302608"/>
          <a:ext cx="5048264" cy="4358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82755"/>
                <a:gridCol w="1314655"/>
                <a:gridCol w="20508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Структура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R,%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Δλ</a:t>
                      </a:r>
                      <a:r>
                        <a:rPr lang="en-US" sz="2000" dirty="0" smtClean="0"/>
                        <a:t>, </a:t>
                      </a:r>
                      <a:r>
                        <a:rPr lang="ru-RU" sz="2000" dirty="0" smtClean="0"/>
                        <a:t>нм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Мировой опыт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Si/Mo2C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Al/</a:t>
                      </a:r>
                      <a:r>
                        <a:rPr lang="en-US" sz="2000" dirty="0" err="1" smtClean="0"/>
                        <a:t>SiC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0,6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Al/Mo/</a:t>
                      </a:r>
                      <a:r>
                        <a:rPr lang="en-US" sz="2000" dirty="0" err="1" smtClean="0"/>
                        <a:t>SiC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53</a:t>
                      </a:r>
                      <a:r>
                        <a:rPr lang="ru-RU" sz="2000" dirty="0" smtClean="0"/>
                        <a:t>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0,76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Al/Mo/B4C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55,5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0,875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ИФМ РАН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Mo/Si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0,875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Al/Zr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Al/Si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0,35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Al/Be/Si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62.5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30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2109" y="5903260"/>
            <a:ext cx="548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Максимальный </a:t>
            </a:r>
            <a:r>
              <a:rPr lang="en-US" sz="2400" dirty="0" smtClean="0">
                <a:solidFill>
                  <a:srgbClr val="FF0000"/>
                </a:solidFill>
              </a:rPr>
              <a:t>R </a:t>
            </a:r>
            <a:r>
              <a:rPr lang="ru-RU" sz="2400" dirty="0" smtClean="0">
                <a:solidFill>
                  <a:srgbClr val="FF0000"/>
                </a:solidFill>
              </a:rPr>
              <a:t>и минимальная </a:t>
            </a:r>
            <a:r>
              <a:rPr lang="el-GR" sz="2400" dirty="0">
                <a:solidFill>
                  <a:srgbClr val="FF0000"/>
                </a:solidFill>
              </a:rPr>
              <a:t>Δλ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980728"/>
            <a:ext cx="5201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=1 нм и</a:t>
            </a:r>
            <a:r>
              <a:rPr 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Δλ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=3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нм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7715"/>
              </p:ext>
            </p:extLst>
          </p:nvPr>
        </p:nvGraphicFramePr>
        <p:xfrm>
          <a:off x="1552784" y="1988840"/>
          <a:ext cx="6096000" cy="2743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Структура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R,%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Δλ</a:t>
                      </a:r>
                      <a:r>
                        <a:rPr lang="en-US" sz="2400" dirty="0" smtClean="0"/>
                        <a:t>, </a:t>
                      </a:r>
                      <a:r>
                        <a:rPr lang="ru-RU" sz="2400" dirty="0" smtClean="0"/>
                        <a:t>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Mo/Si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~4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Mg/Co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40 (?)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1,3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</a:t>
                      </a:r>
                      <a:r>
                        <a:rPr lang="en-US" sz="2400" dirty="0" err="1" smtClean="0"/>
                        <a:t>SiC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40 (30)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1,5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Mg/Sc/</a:t>
                      </a:r>
                      <a:r>
                        <a:rPr lang="en-US" sz="2400" dirty="0" err="1" smtClean="0"/>
                        <a:t>SiC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r>
                        <a:rPr lang="ru-RU" sz="2400" dirty="0" smtClean="0"/>
                        <a:t> (?)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r>
                        <a:rPr lang="ru-RU" sz="2400" dirty="0" smtClean="0"/>
                        <a:t>,</a:t>
                      </a:r>
                      <a:r>
                        <a:rPr lang="en-US" sz="2400" dirty="0" smtClean="0"/>
                        <a:t>65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Si/B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C/Mg/Cr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38 (30)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r>
                        <a:rPr lang="en-US" sz="2400" dirty="0" smtClean="0"/>
                        <a:t>,2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5273258"/>
            <a:ext cx="8202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Основная проблема – нестабильность коэффициента отражения, снижение со временем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31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30,4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8252" y="2412256"/>
            <a:ext cx="12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ИФМ РАН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728252" y="4365104"/>
            <a:ext cx="12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ИФМ РАН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980728"/>
            <a:ext cx="5201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=1 нм и</a:t>
            </a:r>
            <a:r>
              <a:rPr 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Δλ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=3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нм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544127"/>
              </p:ext>
            </p:extLst>
          </p:nvPr>
        </p:nvGraphicFramePr>
        <p:xfrm>
          <a:off x="1552784" y="2132856"/>
          <a:ext cx="6096000" cy="3200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Структура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R,%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Δλ</a:t>
                      </a:r>
                      <a:r>
                        <a:rPr lang="en-US" sz="2400" dirty="0" smtClean="0"/>
                        <a:t>, </a:t>
                      </a:r>
                      <a:r>
                        <a:rPr lang="ru-RU" sz="2400" dirty="0" smtClean="0"/>
                        <a:t>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Mo/Si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~4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Mg/Co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40 (?)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1,3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</a:t>
                      </a:r>
                      <a:r>
                        <a:rPr lang="en-US" sz="2400" dirty="0" err="1" smtClean="0"/>
                        <a:t>SiC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40 (30)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1,5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Mg/Sc/</a:t>
                      </a:r>
                      <a:r>
                        <a:rPr lang="en-US" sz="2400" dirty="0" err="1" smtClean="0"/>
                        <a:t>SiC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r>
                        <a:rPr lang="ru-RU" sz="2400" dirty="0" smtClean="0"/>
                        <a:t> (?)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r>
                        <a:rPr lang="ru-RU" sz="2400" dirty="0" smtClean="0"/>
                        <a:t>,</a:t>
                      </a:r>
                      <a:r>
                        <a:rPr lang="en-US" sz="2400" dirty="0" smtClean="0"/>
                        <a:t>65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Si/B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C/Mg/Cr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38 (30)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r>
                        <a:rPr lang="en-US" sz="2400" dirty="0" smtClean="0"/>
                        <a:t>,2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Al/Be/Si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32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30,4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8252" y="2556272"/>
            <a:ext cx="12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ИФМ РАН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728252" y="4509120"/>
            <a:ext cx="12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ИФМ РАН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74063" y="5661248"/>
            <a:ext cx="820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Рекордное спектральное разрешение у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Al/Be/Si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33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30,4 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834078"/>
            <a:ext cx="4378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100" dirty="0" smtClean="0">
                <a:solidFill>
                  <a:schemeClr val="tx2"/>
                </a:solidFill>
                <a:cs typeface="AngsanaUPC" pitchFamily="18" charset="-34"/>
              </a:rPr>
              <a:t>Многослойное зеркало </a:t>
            </a:r>
            <a:r>
              <a:rPr lang="en-US" sz="2400" b="1" spc="-100" dirty="0" smtClean="0">
                <a:solidFill>
                  <a:schemeClr val="tx2"/>
                </a:solidFill>
                <a:cs typeface="AngsanaUPC" pitchFamily="18" charset="-34"/>
              </a:rPr>
              <a:t>Be</a:t>
            </a:r>
            <a:r>
              <a:rPr lang="ru-RU" sz="2400" b="1" spc="-100" dirty="0" smtClean="0">
                <a:solidFill>
                  <a:schemeClr val="tx2"/>
                </a:solidFill>
                <a:cs typeface="AngsanaUPC" pitchFamily="18" charset="-34"/>
              </a:rPr>
              <a:t>/</a:t>
            </a:r>
            <a:r>
              <a:rPr lang="en-US" sz="2400" b="1" spc="-100" dirty="0" smtClean="0">
                <a:solidFill>
                  <a:schemeClr val="tx2"/>
                </a:solidFill>
                <a:cs typeface="AngsanaUPC" pitchFamily="18" charset="-34"/>
              </a:rPr>
              <a:t>Mg</a:t>
            </a:r>
            <a:endParaRPr lang="ru-RU" sz="2400" b="1" spc="-100" dirty="0">
              <a:solidFill>
                <a:schemeClr val="tx2"/>
              </a:solidFill>
              <a:cs typeface="AngsanaUPC" pitchFamily="18" charset="-34"/>
            </a:endParaRPr>
          </a:p>
        </p:txBody>
      </p:sp>
      <p:pic>
        <p:nvPicPr>
          <p:cNvPr id="69634" name="Picture 2" descr="C:\Users\Roman\Desktop\Снимо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1757653"/>
            <a:ext cx="4643470" cy="3528735"/>
          </a:xfrm>
          <a:prstGeom prst="rect">
            <a:avLst/>
          </a:prstGeom>
          <a:noFill/>
        </p:spPr>
      </p:pic>
      <p:pic>
        <p:nvPicPr>
          <p:cNvPr id="69636" name="Picture 4" descr="C:\Users\Roman\Desktop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6193" y="1785926"/>
            <a:ext cx="4277842" cy="32861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71736" y="5357826"/>
            <a:ext cx="4428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Сильное окисление на воздухе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8794" y="142873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теория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15074" y="1428736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эксперимент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628" y="6000768"/>
            <a:ext cx="87153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V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N. </a:t>
            </a:r>
            <a:r>
              <a:rPr lang="en-US" sz="1500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Polkovnikov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N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I. </a:t>
            </a:r>
            <a:r>
              <a:rPr lang="en-US" sz="1500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Chkhalo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R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S. </a:t>
            </a:r>
            <a:r>
              <a:rPr lang="en-US" sz="1500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Pleshkov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/ 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Stable high-reflection Be/Mg multilayer mirrors for </a:t>
            </a:r>
            <a:r>
              <a:rPr lang="en-US" sz="1500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solarastronomy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at 30.4  nm  // </a:t>
            </a:r>
            <a:r>
              <a:rPr lang="en-US" sz="1500" b="1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OpticsLetters</a:t>
            </a:r>
            <a:r>
              <a:rPr lang="ru-RU" sz="1500" b="1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1500" b="1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2019</a:t>
            </a:r>
            <a:endParaRPr lang="en-US" sz="1500" b="1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34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30,4 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628" y="6000768"/>
            <a:ext cx="87153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V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N. </a:t>
            </a:r>
            <a:r>
              <a:rPr lang="en-US" sz="1500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Polkovnikov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N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I. </a:t>
            </a:r>
            <a:r>
              <a:rPr lang="en-US" sz="1500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Chkhalo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R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S. </a:t>
            </a:r>
            <a:r>
              <a:rPr lang="en-US" sz="1500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Pleshkov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/ 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Stable high-reflection Be/Mg multilayer mirrors for </a:t>
            </a:r>
            <a:r>
              <a:rPr lang="en-US" sz="1500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solarastronomy</a:t>
            </a:r>
            <a:r>
              <a:rPr lang="en-US" sz="1500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at 30.4  nm  // </a:t>
            </a:r>
            <a:r>
              <a:rPr lang="en-US" sz="1500" b="1" i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OpticsLetters</a:t>
            </a:r>
            <a:r>
              <a:rPr lang="ru-RU" sz="1500" b="1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1500" b="1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2019</a:t>
            </a:r>
            <a:endParaRPr lang="en-US" sz="1500" b="1" i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58129"/>
              </p:ext>
            </p:extLst>
          </p:nvPr>
        </p:nvGraphicFramePr>
        <p:xfrm>
          <a:off x="142844" y="1500174"/>
          <a:ext cx="4214842" cy="335758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74278"/>
                <a:gridCol w="1168994"/>
                <a:gridCol w="1071570"/>
              </a:tblGrid>
              <a:tr h="47965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Структура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R,%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Δλ</a:t>
                      </a:r>
                      <a:r>
                        <a:rPr lang="en-US" sz="2400" dirty="0" smtClean="0"/>
                        <a:t>, </a:t>
                      </a:r>
                      <a:r>
                        <a:rPr lang="ru-RU" sz="2400" dirty="0" smtClean="0"/>
                        <a:t>нм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6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Mo/Si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~4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6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Mg/Co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40 (?)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1,3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6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</a:t>
                      </a:r>
                      <a:r>
                        <a:rPr lang="en-US" sz="2400" dirty="0" err="1" smtClean="0"/>
                        <a:t>SiC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40 (30)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1,5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6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Mg/Sc/</a:t>
                      </a:r>
                      <a:r>
                        <a:rPr lang="en-US" sz="2400" dirty="0" err="1" smtClean="0"/>
                        <a:t>SiC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r>
                        <a:rPr lang="ru-RU" sz="2400" dirty="0" smtClean="0"/>
                        <a:t> (?)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r>
                        <a:rPr lang="ru-RU" sz="2400" dirty="0" smtClean="0"/>
                        <a:t>,</a:t>
                      </a:r>
                      <a:r>
                        <a:rPr lang="en-US" sz="2400" dirty="0" smtClean="0"/>
                        <a:t>65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Si/B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C/Mg/Cr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38 (30)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[Mg/Be]/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600" b="1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cap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0897" name="Picture 1" descr="C:\Users\Roman\Desktop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00174"/>
            <a:ext cx="4437983" cy="35766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1406" y="857232"/>
            <a:ext cx="5422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100" dirty="0" smtClean="0">
                <a:solidFill>
                  <a:schemeClr val="tx2"/>
                </a:solidFill>
                <a:cs typeface="AngsanaUPC" pitchFamily="18" charset="-34"/>
              </a:rPr>
              <a:t>Многослойное зеркало </a:t>
            </a:r>
            <a:r>
              <a:rPr lang="en-US" sz="2400" b="1" spc="-100" dirty="0" smtClean="0">
                <a:solidFill>
                  <a:schemeClr val="tx2"/>
                </a:solidFill>
                <a:cs typeface="AngsanaUPC" pitchFamily="18" charset="-34"/>
              </a:rPr>
              <a:t>[Mg</a:t>
            </a:r>
            <a:r>
              <a:rPr lang="ru-RU" sz="2400" b="1" spc="-100" dirty="0" smtClean="0">
                <a:solidFill>
                  <a:schemeClr val="tx2"/>
                </a:solidFill>
                <a:cs typeface="AngsanaUPC" pitchFamily="18" charset="-34"/>
              </a:rPr>
              <a:t>/</a:t>
            </a:r>
            <a:r>
              <a:rPr lang="en-US" sz="2400" b="1" spc="-100" dirty="0" smtClean="0">
                <a:solidFill>
                  <a:schemeClr val="tx2"/>
                </a:solidFill>
                <a:cs typeface="AngsanaUPC" pitchFamily="18" charset="-34"/>
              </a:rPr>
              <a:t>Be]/</a:t>
            </a:r>
            <a:r>
              <a:rPr lang="en-US" sz="2400" b="1" spc="-100" dirty="0" err="1" smtClean="0">
                <a:solidFill>
                  <a:schemeClr val="tx2"/>
                </a:solidFill>
                <a:cs typeface="AngsanaUPC" pitchFamily="18" charset="-34"/>
              </a:rPr>
              <a:t>Al</a:t>
            </a:r>
            <a:r>
              <a:rPr lang="en-US" sz="1600" b="1" spc="-100" dirty="0" err="1" smtClean="0">
                <a:solidFill>
                  <a:schemeClr val="tx2"/>
                </a:solidFill>
                <a:cs typeface="AngsanaUPC" pitchFamily="18" charset="-34"/>
              </a:rPr>
              <a:t>cap</a:t>
            </a:r>
            <a:endParaRPr lang="ru-RU" sz="2400" b="1" spc="-100" dirty="0">
              <a:solidFill>
                <a:schemeClr val="tx2"/>
              </a:solidFill>
              <a:cs typeface="AngsanaUPC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5000636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Рекордный коэффициент отражения и временная стабильность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течение, как минимум, 2 лет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35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-31" y="265208"/>
            <a:ext cx="5072097" cy="5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λ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=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 </a:t>
            </a:r>
            <a:r>
              <a:rPr lang="el-GR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58,4 </a:t>
            </a:r>
            <a:r>
              <a:rPr lang="ru-RU" sz="2800" b="1" spc="-100" dirty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нм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785794"/>
            <a:ext cx="3508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=9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нм</a:t>
            </a: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339612"/>
              </p:ext>
            </p:extLst>
          </p:nvPr>
        </p:nvGraphicFramePr>
        <p:xfrm>
          <a:off x="-180975" y="1085362"/>
          <a:ext cx="4997450" cy="351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1" name="Graph" r:id="rId4" imgW="4161600" imgH="2926080" progId="Origin50.Graph">
                  <p:embed/>
                </p:oleObj>
              </mc:Choice>
              <mc:Fallback>
                <p:oleObj name="Graph" r:id="rId4" imgW="4161600" imgH="2926080" progId="Origin50.Graph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1085362"/>
                        <a:ext cx="4997450" cy="351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58129"/>
              </p:ext>
            </p:extLst>
          </p:nvPr>
        </p:nvGraphicFramePr>
        <p:xfrm>
          <a:off x="1857356" y="4643446"/>
          <a:ext cx="5453058" cy="1584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9720"/>
                <a:gridCol w="1785950"/>
                <a:gridCol w="18573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Структура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R,%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Δλ</a:t>
                      </a:r>
                      <a:r>
                        <a:rPr lang="en-US" sz="2000" dirty="0" smtClean="0"/>
                        <a:t>, </a:t>
                      </a:r>
                      <a:r>
                        <a:rPr lang="ru-RU" sz="2000" dirty="0" smtClean="0"/>
                        <a:t>нм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/Al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23.8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Mo/Al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Si/Al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21.4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6.3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1056" name="Object 96"/>
          <p:cNvGraphicFramePr>
            <a:graphicFrameLocks noChangeAspect="1"/>
          </p:cNvGraphicFramePr>
          <p:nvPr/>
        </p:nvGraphicFramePr>
        <p:xfrm>
          <a:off x="3786188" y="1066800"/>
          <a:ext cx="4989523" cy="3505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2" name="Graph" r:id="rId6" imgW="4161600" imgH="2926080" progId="Origin50.Graph">
                  <p:embed/>
                </p:oleObj>
              </mc:Choice>
              <mc:Fallback>
                <p:oleObj name="Graph" r:id="rId6" imgW="4161600" imgH="2926080" progId="Origin50.Graph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8" y="1066800"/>
                        <a:ext cx="4989523" cy="3505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6143667" cy="520586"/>
          </a:xfrm>
        </p:spPr>
        <p:txBody>
          <a:bodyPr/>
          <a:lstStyle/>
          <a:p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Крепление зеркал в аппаратуре</a:t>
            </a: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36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82946" name="Picture 2" descr="C:\Users\Roman\Desktop\astronomy-sun-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14422"/>
            <a:ext cx="4572032" cy="2571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06" y="3857628"/>
            <a:ext cx="478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Сравнение зеркал обсерваторий </a:t>
            </a:r>
          </a:p>
          <a:p>
            <a:pPr algn="ctr"/>
            <a:r>
              <a:rPr lang="ru-RU" dirty="0" smtClean="0"/>
              <a:t>ТЕСИС (2009 г) — 80 мм </a:t>
            </a:r>
          </a:p>
          <a:p>
            <a:pPr algn="ctr"/>
            <a:r>
              <a:rPr lang="ru-RU" dirty="0" smtClean="0"/>
              <a:t>и АРКА (после 2022 г) — 250 мм</a:t>
            </a:r>
            <a:endParaRPr lang="ru-RU" dirty="0"/>
          </a:p>
        </p:txBody>
      </p:sp>
      <p:pic>
        <p:nvPicPr>
          <p:cNvPr id="82947" name="Picture 3" descr="C:\Users\Roman\Desktop\astronomy-sun-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214422"/>
            <a:ext cx="3652656" cy="350046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14844" y="4857760"/>
            <a:ext cx="4071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Подложка со сверхточной формой для обсерватории АРКА.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9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571472" y="1857364"/>
            <a:ext cx="8072494" cy="2857508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5572163" cy="520586"/>
          </a:xfrm>
        </p:spPr>
        <p:txBody>
          <a:bodyPr/>
          <a:lstStyle/>
          <a:p>
            <a:r>
              <a:rPr lang="en-US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STEREO-A </a:t>
            </a:r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и </a:t>
            </a:r>
            <a:r>
              <a:rPr lang="en-US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B</a:t>
            </a:r>
            <a:endParaRPr lang="ru-RU" sz="2800" b="1" spc="-100" dirty="0" smtClean="0">
              <a:solidFill>
                <a:schemeClr val="tx2"/>
              </a:solidFill>
              <a:latin typeface="Arial" charset="0"/>
              <a:cs typeface="AngsanaUPC" pitchFamily="18" charset="-34"/>
            </a:endParaRP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38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27" name="Picture 3" descr="C:\Users\Roman\Desktop\ST_allSun_orbit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5089959" cy="4071966"/>
          </a:xfrm>
          <a:prstGeom prst="rect">
            <a:avLst/>
          </a:prstGeom>
          <a:noFill/>
        </p:spPr>
      </p:pic>
      <p:pic>
        <p:nvPicPr>
          <p:cNvPr id="3074" name="Picture 2" descr="C:\Users\Roman\Desktop\STEREO_spacecraft_model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714356"/>
            <a:ext cx="3370960" cy="3143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557214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https://stereo.gsfc.nasa.gov/10year/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29225" y="3714752"/>
            <a:ext cx="371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«STEREO»</a:t>
            </a:r>
            <a:endParaRPr lang="ru-RU" b="1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 algn="ctr"/>
            <a:r>
              <a:rPr lang="ru-RU" dirty="0" smtClean="0"/>
              <a:t>(запущены 26 октября 2006)</a:t>
            </a:r>
            <a:r>
              <a:rPr lang="en-US" b="1" spc="-100" dirty="0" smtClean="0">
                <a:solidFill>
                  <a:schemeClr val="tx2"/>
                </a:solidFill>
                <a:cs typeface="AngsanaUPC" pitchFamily="18" charset="-34"/>
              </a:rPr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9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4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Akh\Desktop\Work\презентация на семинар\2021\1909034_9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5500726" cy="363047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4786345" cy="520586"/>
          </a:xfrm>
        </p:spPr>
        <p:txBody>
          <a:bodyPr/>
          <a:lstStyle/>
          <a:p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Солнце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928670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Попав в зону лучистого переноса, фотоны достигают следующего слоя в среднем за 170 тысяч лет, теряя при этом часть энергии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57884" y="2191400"/>
            <a:ext cx="3071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Температура фотосферы:</a:t>
            </a:r>
            <a:r>
              <a:rPr lang="ru-RU" dirty="0" smtClean="0"/>
              <a:t> </a:t>
            </a:r>
          </a:p>
          <a:p>
            <a:r>
              <a:rPr lang="ru-RU" dirty="0" smtClean="0"/>
              <a:t>от 6000 °С до 4000 °С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Глубина:</a:t>
            </a:r>
            <a:r>
              <a:rPr lang="ru-RU" dirty="0" smtClean="0"/>
              <a:t> 100-400 км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29322" y="3357562"/>
            <a:ext cx="2643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Переходная часть: </a:t>
            </a:r>
          </a:p>
          <a:p>
            <a:r>
              <a:rPr lang="ru-RU" dirty="0" smtClean="0"/>
              <a:t>20-100 тыс. °С</a:t>
            </a:r>
          </a:p>
          <a:p>
            <a:r>
              <a:rPr lang="ru-RU" dirty="0" smtClean="0"/>
              <a:t>и занимает 200 км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4348" y="5526961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Корона – самая внешняя солнечная оболочка и самая загадочная…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5286411" cy="520586"/>
          </a:xfrm>
        </p:spPr>
        <p:txBody>
          <a:bodyPr/>
          <a:lstStyle/>
          <a:p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Солнечная корона</a:t>
            </a: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5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3010" name="Picture 2" descr="D:\Work\презентация на семинар\2021\corona_jf_su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05454"/>
            <a:ext cx="4360119" cy="40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06" y="5006000"/>
            <a:ext cx="571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Температура короны: 1-2 млн. °С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Плотность короны: 108 част./см</a:t>
            </a:r>
            <a:r>
              <a:rPr lang="ru-RU" baseline="30000" dirty="0" smtClean="0"/>
              <a:t>3</a:t>
            </a:r>
            <a:r>
              <a:rPr lang="ru-RU" dirty="0" smtClean="0"/>
              <a:t> вблизи Солнца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714906" y="1643047"/>
          <a:ext cx="4214812" cy="3857655"/>
        </p:xfrm>
        <a:graphic>
          <a:graphicData uri="http://schemas.openxmlformats.org/drawingml/2006/table">
            <a:tbl>
              <a:tblPr/>
              <a:tblGrid>
                <a:gridCol w="1053703"/>
                <a:gridCol w="1053703"/>
                <a:gridCol w="892990"/>
                <a:gridCol w="1214416"/>
              </a:tblGrid>
              <a:tr h="777091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Название 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корональной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линии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Длина волны, </a:t>
                      </a: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Å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Элемент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Равновесная температура, МК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271949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Зелёная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5302.86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 XIII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1949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Красная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6374.51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 X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97009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Ближняя инфракрасная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7891.94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 X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1949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Жёлтая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5694.42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XV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6.3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16927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Вторая красная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6701.83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 XV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16927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Вторая зелёная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5116.03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 XIII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16927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Фиолетовая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4231.4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 XII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16927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Фиолетовая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3718.0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 XI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43234" marR="43234" marT="21617" marB="2161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572000" y="843961"/>
            <a:ext cx="4143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Наиболее яркие линии эмиссионного спектра солнечной короны в видимой области: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2428868"/>
            <a:ext cx="4214842" cy="285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57422" y="6182045"/>
            <a:ext cx="449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Очень горячая и разреженная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9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6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942" y="1500174"/>
            <a:ext cx="37862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spc="-100" dirty="0" smtClean="0">
                <a:solidFill>
                  <a:schemeClr val="tx2"/>
                </a:solidFill>
                <a:cs typeface="AngsanaUPC" pitchFamily="18" charset="-34"/>
              </a:rPr>
              <a:t>По излучению ионов в короне можно узнать:</a:t>
            </a:r>
          </a:p>
          <a:p>
            <a:endParaRPr lang="ru-RU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/>
              <a:t> Плотность плазмы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/>
              <a:t> Состав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/>
              <a:t> Распределение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/>
              <a:t> Динамику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357297"/>
            <a:ext cx="4929222" cy="394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282" y="5786454"/>
            <a:ext cx="8912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Потребность наблюдения в рентгеновском диапазоне спектра излучения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5286411" cy="520586"/>
          </a:xfrm>
        </p:spPr>
        <p:txBody>
          <a:bodyPr/>
          <a:lstStyle/>
          <a:p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Солнечная корона</a:t>
            </a:r>
          </a:p>
        </p:txBody>
      </p:sp>
    </p:spTree>
    <p:extLst>
      <p:ext uri="{BB962C8B-B14F-4D97-AF65-F5344CB8AC3E}">
        <p14:creationId xmlns:p14="http://schemas.microsoft.com/office/powerpoint/2010/main" val="19059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6215105" cy="520586"/>
          </a:xfrm>
        </p:spPr>
        <p:txBody>
          <a:bodyPr/>
          <a:lstStyle/>
          <a:p>
            <a:r>
              <a:rPr lang="ru-RU" sz="1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Космические обсерватории для изучения короны Солнца</a:t>
            </a: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7</a:t>
            </a:fld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7950" y="1500174"/>
            <a:ext cx="2786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spc="-100" dirty="0" smtClean="0">
                <a:solidFill>
                  <a:schemeClr val="tx2"/>
                </a:solidFill>
                <a:cs typeface="AngsanaUPC" pitchFamily="18" charset="-34"/>
              </a:rPr>
              <a:t>Первые «крупицы»: </a:t>
            </a:r>
          </a:p>
          <a:p>
            <a:r>
              <a:rPr lang="ru-RU" dirty="0" smtClean="0"/>
              <a:t>Луна -1</a:t>
            </a:r>
          </a:p>
          <a:p>
            <a:r>
              <a:rPr lang="ru-RU" b="1" u="sng" spc="-100" dirty="0" smtClean="0">
                <a:solidFill>
                  <a:schemeClr val="tx2"/>
                </a:solidFill>
                <a:cs typeface="AngsanaUPC" pitchFamily="18" charset="-34"/>
              </a:rPr>
              <a:t>Дальнейшее развитие:</a:t>
            </a:r>
          </a:p>
          <a:p>
            <a:r>
              <a:rPr lang="ru-RU" dirty="0" smtClean="0"/>
              <a:t>различные серии спутников («Пионер», «</a:t>
            </a:r>
            <a:r>
              <a:rPr lang="en-US" dirty="0" smtClean="0"/>
              <a:t>Orbiting Solar Observatory</a:t>
            </a:r>
            <a:r>
              <a:rPr lang="ru-RU" dirty="0" smtClean="0"/>
              <a:t>», … )</a:t>
            </a:r>
          </a:p>
          <a:p>
            <a:r>
              <a:rPr lang="ru-RU" b="1" u="sng" spc="-100" dirty="0" smtClean="0">
                <a:solidFill>
                  <a:schemeClr val="tx2"/>
                </a:solidFill>
                <a:cs typeface="AngsanaUPC" pitchFamily="18" charset="-34"/>
              </a:rPr>
              <a:t>Конец </a:t>
            </a:r>
            <a:r>
              <a:rPr lang="en-US" b="1" u="sng" spc="-100" dirty="0" smtClean="0">
                <a:solidFill>
                  <a:schemeClr val="tx2"/>
                </a:solidFill>
                <a:cs typeface="AngsanaUPC" pitchFamily="18" charset="-34"/>
              </a:rPr>
              <a:t>XX</a:t>
            </a:r>
            <a:r>
              <a:rPr lang="ru-RU" b="1" u="sng" spc="-100" dirty="0" smtClean="0">
                <a:solidFill>
                  <a:schemeClr val="tx2"/>
                </a:solidFill>
                <a:cs typeface="AngsanaUPC" pitchFamily="18" charset="-34"/>
              </a:rPr>
              <a:t> века: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Yohkoh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Hinode</a:t>
            </a:r>
            <a:endParaRPr lang="ru-RU" dirty="0" smtClean="0"/>
          </a:p>
          <a:p>
            <a:r>
              <a:rPr lang="ru-RU" b="1" u="sng" spc="-100" dirty="0" smtClean="0">
                <a:solidFill>
                  <a:schemeClr val="tx2"/>
                </a:solidFill>
                <a:cs typeface="AngsanaUPC" pitchFamily="18" charset="-34"/>
              </a:rPr>
              <a:t>XXI век:</a:t>
            </a:r>
            <a:endParaRPr lang="en-US" b="1" u="sng" spc="-100" dirty="0" smtClean="0">
              <a:solidFill>
                <a:schemeClr val="tx2"/>
              </a:solidFill>
              <a:cs typeface="AngsanaUPC" pitchFamily="18" charset="-34"/>
            </a:endParaRPr>
          </a:p>
          <a:p>
            <a:r>
              <a:rPr lang="en-US" dirty="0" smtClean="0"/>
              <a:t>-</a:t>
            </a:r>
            <a:r>
              <a:rPr lang="ru-RU" dirty="0" err="1" smtClean="0"/>
              <a:t>Коронас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en-US" dirty="0" smtClean="0"/>
              <a:t>SOHO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en-US" dirty="0" smtClean="0"/>
              <a:t>TRACE</a:t>
            </a:r>
          </a:p>
          <a:p>
            <a:r>
              <a:rPr lang="en-US" dirty="0" smtClean="0"/>
              <a:t>-STEREO</a:t>
            </a:r>
          </a:p>
          <a:p>
            <a:r>
              <a:rPr lang="en-US" dirty="0" smtClean="0"/>
              <a:t>-SDO</a:t>
            </a:r>
            <a:endParaRPr lang="ru-RU" dirty="0" smtClean="0"/>
          </a:p>
        </p:txBody>
      </p:sp>
      <p:pic>
        <p:nvPicPr>
          <p:cNvPr id="1026" name="Picture 2" descr="D:\Work\презентация на семинар\2021\обсерватории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61446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6715171" cy="520586"/>
          </a:xfrm>
        </p:spPr>
        <p:txBody>
          <a:bodyPr/>
          <a:lstStyle/>
          <a:p>
            <a:r>
              <a:rPr lang="ru-RU" sz="22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Основные задачи современной физики Солнца</a:t>
            </a:r>
          </a:p>
        </p:txBody>
      </p:sp>
      <p:sp>
        <p:nvSpPr>
          <p:cNvPr id="6" name="Содержимое 3"/>
          <p:cNvSpPr>
            <a:spLocks noGrp="1"/>
          </p:cNvSpPr>
          <p:nvPr>
            <p:ph idx="1"/>
          </p:nvPr>
        </p:nvSpPr>
        <p:spPr>
          <a:xfrm>
            <a:off x="428596" y="1225658"/>
            <a:ext cx="8229600" cy="29177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sz="3000" dirty="0" smtClean="0"/>
              <a:t>Изучение природы солнечного цикла</a:t>
            </a:r>
          </a:p>
          <a:p>
            <a:pPr>
              <a:lnSpc>
                <a:spcPct val="200000"/>
              </a:lnSpc>
            </a:pPr>
            <a:r>
              <a:rPr lang="ru-RU" sz="3000" dirty="0" smtClean="0"/>
              <a:t>Изучение механизма нагрева короны Солнца</a:t>
            </a:r>
          </a:p>
          <a:p>
            <a:pPr>
              <a:lnSpc>
                <a:spcPct val="200000"/>
              </a:lnSpc>
            </a:pPr>
            <a:r>
              <a:rPr lang="ru-RU" sz="3000" dirty="0" smtClean="0"/>
              <a:t>Изучение физики солнечных вспышек</a:t>
            </a: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8</a:t>
            </a:fld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928670"/>
            <a:ext cx="8229600" cy="1857388"/>
          </a:xfrm>
        </p:spPr>
        <p:txBody>
          <a:bodyPr/>
          <a:lstStyle/>
          <a:p>
            <a:r>
              <a:rPr lang="ru-RU" dirty="0" smtClean="0"/>
              <a:t>Высокое пространственное разрешение</a:t>
            </a:r>
          </a:p>
          <a:p>
            <a:r>
              <a:rPr lang="ru-RU" dirty="0" smtClean="0"/>
              <a:t>Высокое временное разрешение</a:t>
            </a:r>
          </a:p>
          <a:p>
            <a:r>
              <a:rPr lang="ru-RU" dirty="0" smtClean="0"/>
              <a:t>Высокое спектральное разрешение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1" y="265208"/>
            <a:ext cx="4714907" cy="520586"/>
          </a:xfrm>
        </p:spPr>
        <p:txBody>
          <a:bodyPr/>
          <a:lstStyle/>
          <a:p>
            <a:r>
              <a:rPr lang="ru-RU" sz="2800" b="1" spc="-100" dirty="0" smtClean="0">
                <a:solidFill>
                  <a:schemeClr val="tx2"/>
                </a:solidFill>
                <a:latin typeface="Arial" charset="0"/>
                <a:cs typeface="AngsanaUPC" pitchFamily="18" charset="-34"/>
              </a:rPr>
              <a:t>Требования к оптике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44" y="5917188"/>
            <a:ext cx="892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Всё развитие солнечной астрономии шло по пути улучшение этих характеристик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278585"/>
            <a:ext cx="2133600" cy="365125"/>
          </a:xfrm>
        </p:spPr>
        <p:txBody>
          <a:bodyPr/>
          <a:lstStyle/>
          <a:p>
            <a:pPr>
              <a:defRPr/>
            </a:pPr>
            <a:fld id="{910BEF7A-F01B-4516-9C74-464AB56E6FCF}" type="slidenum">
              <a:rPr lang="ru-RU" sz="2400" smtClean="0">
                <a:solidFill>
                  <a:schemeClr val="tx2"/>
                </a:solidFill>
              </a:rPr>
              <a:pPr>
                <a:defRPr/>
              </a:pPr>
              <a:t>9</a:t>
            </a:fld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" name="Picture 5" descr="D:\IPM\Я и космос\Симпозиум 2010\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496"/>
            <a:ext cx="3834826" cy="30003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86050" y="321468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-100" dirty="0" smtClean="0">
                <a:solidFill>
                  <a:schemeClr val="tx2"/>
                </a:solidFill>
                <a:cs typeface="AngsanaUPC" pitchFamily="18" charset="-34"/>
              </a:rPr>
              <a:t>Вспышка</a:t>
            </a:r>
            <a:endParaRPr lang="ru-RU" b="1" spc="-100" dirty="0">
              <a:solidFill>
                <a:schemeClr val="tx2"/>
              </a:solidFill>
              <a:cs typeface="AngsanaUPC" pitchFamily="18" charset="-34"/>
            </a:endParaRPr>
          </a:p>
        </p:txBody>
      </p:sp>
      <p:pic>
        <p:nvPicPr>
          <p:cNvPr id="11" name="Рисунок 10" descr="spotless76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000372"/>
            <a:ext cx="4217441" cy="2690815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1000100" y="3333750"/>
            <a:ext cx="1071570" cy="2239978"/>
            <a:chOff x="1000100" y="3333750"/>
            <a:chExt cx="1071570" cy="2239978"/>
          </a:xfrm>
        </p:grpSpPr>
        <p:sp>
          <p:nvSpPr>
            <p:cNvPr id="18" name="Полилиния 17"/>
            <p:cNvSpPr/>
            <p:nvPr/>
          </p:nvSpPr>
          <p:spPr>
            <a:xfrm>
              <a:off x="1369992" y="3333750"/>
              <a:ext cx="273050" cy="2238390"/>
            </a:xfrm>
            <a:custGeom>
              <a:avLst/>
              <a:gdLst>
                <a:gd name="connsiteX0" fmla="*/ 0 w 273050"/>
                <a:gd name="connsiteY0" fmla="*/ 2260600 h 2260600"/>
                <a:gd name="connsiteX1" fmla="*/ 146050 w 273050"/>
                <a:gd name="connsiteY1" fmla="*/ 0 h 2260600"/>
                <a:gd name="connsiteX2" fmla="*/ 273050 w 273050"/>
                <a:gd name="connsiteY2" fmla="*/ 2260600 h 22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50" h="2260600">
                  <a:moveTo>
                    <a:pt x="0" y="2260600"/>
                  </a:moveTo>
                  <a:cubicBezTo>
                    <a:pt x="50271" y="1130300"/>
                    <a:pt x="100542" y="0"/>
                    <a:pt x="146050" y="0"/>
                  </a:cubicBezTo>
                  <a:cubicBezTo>
                    <a:pt x="191558" y="0"/>
                    <a:pt x="249767" y="1885950"/>
                    <a:pt x="273050" y="226060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/>
            <p:cNvCxnSpPr>
              <a:stCxn id="18" idx="2"/>
            </p:cNvCxnSpPr>
            <p:nvPr/>
          </p:nvCxnSpPr>
          <p:spPr>
            <a:xfrm>
              <a:off x="1643042" y="5572140"/>
              <a:ext cx="42862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0800000">
              <a:off x="1000100" y="5572140"/>
              <a:ext cx="357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845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7519</TotalTime>
  <Words>1672</Words>
  <Application>Microsoft Office PowerPoint</Application>
  <PresentationFormat>Экран (4:3)</PresentationFormat>
  <Paragraphs>583</Paragraphs>
  <Slides>38</Slides>
  <Notes>37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CorelDRAW</vt:lpstr>
      <vt:lpstr>Graph</vt:lpstr>
      <vt:lpstr>Солнечная рентгеновская астрономия</vt:lpstr>
      <vt:lpstr>Презентация PowerPoint</vt:lpstr>
      <vt:lpstr>Термоядерные реакции в ядре</vt:lpstr>
      <vt:lpstr>Солнце</vt:lpstr>
      <vt:lpstr>Солнечная корона</vt:lpstr>
      <vt:lpstr>Солнечная корона</vt:lpstr>
      <vt:lpstr>Космические обсерватории для изучения короны Солнца</vt:lpstr>
      <vt:lpstr>Основные задачи современной физики Солнца</vt:lpstr>
      <vt:lpstr>Требования к оптике</vt:lpstr>
      <vt:lpstr>Принципиальные оптические схемы</vt:lpstr>
      <vt:lpstr>Первое изображение Солнца в рентгене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Многослойная отражающая оптика ВУФ-телескопов (ИФМ РАН)</vt:lpstr>
      <vt:lpstr>«Yohkoh» и «Hinode» </vt:lpstr>
      <vt:lpstr>«Yohkoh» и «Hinode» </vt:lpstr>
      <vt:lpstr>SOHO</vt:lpstr>
      <vt:lpstr>Презентация PowerPoint</vt:lpstr>
      <vt:lpstr>SDO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Крепление зеркал в аппаратуре</vt:lpstr>
      <vt:lpstr>Спасибо за внимание!</vt:lpstr>
      <vt:lpstr>STEREO-A и 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Многослойные зеркала W/Be для спектрального диапазона 0,7-3 нм</dc:title>
  <dc:creator>Work</dc:creator>
  <cp:lastModifiedBy>Work</cp:lastModifiedBy>
  <cp:revision>789</cp:revision>
  <dcterms:created xsi:type="dcterms:W3CDTF">2018-09-18T10:49:38Z</dcterms:created>
  <dcterms:modified xsi:type="dcterms:W3CDTF">2021-03-19T08:33:54Z</dcterms:modified>
</cp:coreProperties>
</file>