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85" r:id="rId4"/>
    <p:sldId id="287" r:id="rId5"/>
    <p:sldId id="257" r:id="rId6"/>
    <p:sldId id="279" r:id="rId7"/>
    <p:sldId id="278" r:id="rId8"/>
    <p:sldId id="280" r:id="rId9"/>
    <p:sldId id="281" r:id="rId10"/>
    <p:sldId id="289" r:id="rId11"/>
    <p:sldId id="290" r:id="rId12"/>
    <p:sldId id="291" r:id="rId13"/>
    <p:sldId id="270" r:id="rId14"/>
    <p:sldId id="284" r:id="rId15"/>
    <p:sldId id="283" r:id="rId16"/>
    <p:sldId id="263" r:id="rId17"/>
    <p:sldId id="267" r:id="rId18"/>
    <p:sldId id="273" r:id="rId19"/>
    <p:sldId id="274" r:id="rId20"/>
    <p:sldId id="275" r:id="rId21"/>
    <p:sldId id="292" r:id="rId22"/>
    <p:sldId id="266" r:id="rId23"/>
    <p:sldId id="286" r:id="rId24"/>
    <p:sldId id="282" r:id="rId25"/>
    <p:sldId id="258" r:id="rId26"/>
    <p:sldId id="259" r:id="rId27"/>
    <p:sldId id="271" r:id="rId28"/>
    <p:sldId id="264" r:id="rId29"/>
    <p:sldId id="265" r:id="rId30"/>
    <p:sldId id="29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68677" autoAdjust="0"/>
  </p:normalViewPr>
  <p:slideViewPr>
    <p:cSldViewPr snapToGrid="0">
      <p:cViewPr varScale="1">
        <p:scale>
          <a:sx n="79" d="100"/>
          <a:sy n="79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EE73-D511-4A51-AE5F-4D91860FC789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7A6D-7CEE-445F-88D7-2D8FDEC80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7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Зеркала</a:t>
            </a:r>
            <a:r>
              <a:rPr lang="ru-RU" b="1" baseline="0" dirty="0" smtClean="0"/>
              <a:t>, про которые пойдет речь, представляют из себя изогнутые цилиндрические отражающие поверхности.</a:t>
            </a:r>
          </a:p>
          <a:p>
            <a:r>
              <a:rPr lang="ru-RU" b="1" baseline="0" dirty="0" smtClean="0"/>
              <a:t>В данном докладе я рассматриваю зеркала параболического типа (то есть уравнение направляющей цилиндрической поверхности – парабола).</a:t>
            </a:r>
          </a:p>
          <a:p>
            <a:r>
              <a:rPr lang="ru-RU" b="1" baseline="0" dirty="0" smtClean="0"/>
              <a:t>Задается она таким уравнением и имеет интересное свойство.</a:t>
            </a:r>
            <a:endParaRPr lang="ru-RU" b="1" dirty="0" smtClean="0"/>
          </a:p>
          <a:p>
            <a:r>
              <a:rPr lang="ru-RU" b="1" dirty="0" smtClean="0"/>
              <a:t>Если покрыть параболу изнутри отражающим свет слоем и поместить в ее фокус источник света, то отраженные от параболы лучи света образуют пучок лучей, параллельных оси симметрии параболы.</a:t>
            </a:r>
          </a:p>
          <a:p>
            <a:r>
              <a:rPr lang="ru-RU" b="1" baseline="0" dirty="0" smtClean="0"/>
              <a:t>Можно и наоборот фокусировать лучи света, идущие параллельно оси параболы, собирать их все в фокусе.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1F5C-2145-4D94-BA07-27C6F161B2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6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После</a:t>
            </a:r>
            <a:r>
              <a:rPr lang="ru-RU" b="1" baseline="0" dirty="0" smtClean="0"/>
              <a:t> отжига профиль становится более крутым. Электронная плотность в области </a:t>
            </a:r>
            <a:r>
              <a:rPr lang="en-US" b="1" baseline="0" dirty="0" smtClean="0"/>
              <a:t>Ni</a:t>
            </a:r>
            <a:r>
              <a:rPr lang="ru-RU" b="1" baseline="0" dirty="0" smtClean="0"/>
              <a:t> увеличивается, в области </a:t>
            </a:r>
            <a:r>
              <a:rPr lang="en-US" b="1" baseline="0" dirty="0" smtClean="0"/>
              <a:t>C </a:t>
            </a:r>
            <a:r>
              <a:rPr lang="ru-RU" b="1" baseline="0" dirty="0" smtClean="0"/>
              <a:t>уменьшается.</a:t>
            </a:r>
          </a:p>
          <a:p>
            <a:r>
              <a:rPr lang="ru-RU" b="1" baseline="0" dirty="0" smtClean="0"/>
              <a:t>Авторы ПРЕДПОЛАГАЛИ, что из-за диффузии атомов углерода в слои металла.</a:t>
            </a:r>
          </a:p>
          <a:p>
            <a:r>
              <a:rPr lang="ru-RU" b="1" baseline="0" dirty="0" smtClean="0"/>
              <a:t>Растворимость </a:t>
            </a:r>
            <a:r>
              <a:rPr lang="en-US" b="1" baseline="0" dirty="0" smtClean="0"/>
              <a:t>C</a:t>
            </a:r>
            <a:r>
              <a:rPr lang="ru-RU" b="1" baseline="0" dirty="0" smtClean="0"/>
              <a:t> в </a:t>
            </a:r>
            <a:r>
              <a:rPr lang="en-US" b="1" baseline="0" dirty="0" smtClean="0"/>
              <a:t>Ni</a:t>
            </a:r>
            <a:r>
              <a:rPr lang="ru-RU" b="1" baseline="0" dirty="0" smtClean="0"/>
              <a:t> и </a:t>
            </a:r>
            <a:r>
              <a:rPr lang="en-US" b="1" baseline="0" dirty="0" smtClean="0"/>
              <a:t>Pt</a:t>
            </a:r>
            <a:r>
              <a:rPr lang="ru-RU" b="1" baseline="0" dirty="0" smtClean="0"/>
              <a:t> небольшая, НО тонкие слои </a:t>
            </a:r>
            <a:r>
              <a:rPr lang="en-US" b="1" baseline="0" dirty="0" smtClean="0"/>
              <a:t>Ni</a:t>
            </a:r>
            <a:r>
              <a:rPr lang="ru-RU" b="1" baseline="0" dirty="0" smtClean="0"/>
              <a:t> и </a:t>
            </a:r>
            <a:r>
              <a:rPr lang="en-US" b="1" baseline="0" dirty="0" smtClean="0"/>
              <a:t>Pt </a:t>
            </a:r>
            <a:r>
              <a:rPr lang="ru-RU" b="1" baseline="0" dirty="0" smtClean="0"/>
              <a:t>имеют меньшую плотность (на 25 и 17 %, соответственно). Углерод мог диффундировать через границы зерен (рыхлые места) в слой металла.</a:t>
            </a:r>
          </a:p>
          <a:p>
            <a:r>
              <a:rPr lang="ru-RU" b="1" dirty="0" smtClean="0"/>
              <a:t>Процесс</a:t>
            </a:r>
            <a:r>
              <a:rPr lang="ru-RU" b="1" baseline="0" dirty="0" smtClean="0"/>
              <a:t> диффузии атомов металла еще не активирован при Т ≈ 200-300 градусов (есть какая-то граничная температура активации диффузии </a:t>
            </a:r>
            <a:r>
              <a:rPr lang="en-US" b="1" baseline="0" dirty="0" smtClean="0"/>
              <a:t>Ni</a:t>
            </a:r>
            <a:r>
              <a:rPr lang="ru-RU" b="1" baseline="0" dirty="0" smtClean="0"/>
              <a:t>)</a:t>
            </a:r>
          </a:p>
          <a:p>
            <a:r>
              <a:rPr lang="ru-RU" b="1" baseline="0" dirty="0" smtClean="0"/>
              <a:t>Таким образом плотность в слоях </a:t>
            </a:r>
            <a:r>
              <a:rPr lang="en-US" b="1" baseline="0" dirty="0" smtClean="0"/>
              <a:t>C</a:t>
            </a:r>
            <a:r>
              <a:rPr lang="ru-RU" b="1" baseline="0" dirty="0" smtClean="0"/>
              <a:t> падает, оптический контраст растет, отражение растет.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ru-RU" b="1" baseline="0" dirty="0" smtClean="0"/>
              <a:t>Рост периода структуры из-за расширения слоя металла в рез-те увеличения </a:t>
            </a:r>
            <a:r>
              <a:rPr lang="ru-RU" b="1" baseline="0" dirty="0" err="1" smtClean="0"/>
              <a:t>конц-ции</a:t>
            </a:r>
            <a:r>
              <a:rPr lang="ru-RU" b="1" baseline="0" dirty="0" smtClean="0"/>
              <a:t> углерода.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8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Подложки крепились вертикально на держатель, который в процессе напыления совершал возвратно-поступательное движение над магнетронами.</a:t>
            </a:r>
          </a:p>
          <a:p>
            <a:r>
              <a:rPr lang="ru-RU" b="1" dirty="0" smtClean="0"/>
              <a:t>За основу были взяты типичные для зеркал </a:t>
            </a:r>
            <a:r>
              <a:rPr lang="ru-RU" b="1" dirty="0" err="1" smtClean="0"/>
              <a:t>Гёбеля</a:t>
            </a:r>
            <a:r>
              <a:rPr lang="ru-RU" b="1" dirty="0" smtClean="0"/>
              <a:t> периоды, рассчитанные из уравнения направляющей цилиндра y = (0.179x)0.5, 70 &lt; x &lt; 130: d = 41.5 Å и d = 33.5 Å.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1F5C-2145-4D94-BA07-27C6F161B21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3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Измерения образцов проводились на </a:t>
            </a:r>
            <a:r>
              <a:rPr lang="ru-RU" b="1" dirty="0" err="1" smtClean="0"/>
              <a:t>дифрактометре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филипс</a:t>
            </a:r>
            <a:r>
              <a:rPr lang="ru-RU" b="1" baseline="0" dirty="0" smtClean="0"/>
              <a:t>.</a:t>
            </a:r>
            <a:endParaRPr lang="ru-RU" b="1" dirty="0" smtClean="0"/>
          </a:p>
          <a:p>
            <a:r>
              <a:rPr lang="ru-RU" b="1" dirty="0" smtClean="0"/>
              <a:t>Параметры МРЗ (периоды, толщины слоев материалов и перемешанных областей, а также межслоевые шероховатости) определялись путем подгонки кривых зеркального отражения и диффузного рассеяния с использованием программы «</a:t>
            </a:r>
            <a:r>
              <a:rPr lang="ru-RU" b="1" dirty="0" err="1" smtClean="0"/>
              <a:t>Multifitting</a:t>
            </a:r>
            <a:r>
              <a:rPr lang="ru-RU" b="1" dirty="0" smtClean="0"/>
              <a:t>», разработанной в ИФМ РАН.</a:t>
            </a:r>
            <a:endParaRPr lang="en-US" b="1" dirty="0" smtClean="0"/>
          </a:p>
          <a:p>
            <a:pPr marL="0" indent="0">
              <a:buFont typeface="+mj-lt"/>
              <a:buNone/>
            </a:pPr>
            <a:endParaRPr lang="ru-RU" b="1" dirty="0" smtClean="0"/>
          </a:p>
          <a:p>
            <a:pPr marL="228600" indent="-228600">
              <a:buFont typeface="+mj-lt"/>
              <a:buAutoNum type="arabicParenBoth"/>
            </a:pPr>
            <a:r>
              <a:rPr lang="ru-RU" b="0" dirty="0" smtClean="0"/>
              <a:t>Поглощение</a:t>
            </a:r>
            <a:r>
              <a:rPr lang="ru-RU" b="0" baseline="0" dirty="0" smtClean="0"/>
              <a:t> определяется мнимой частью </a:t>
            </a:r>
            <a:r>
              <a:rPr lang="en-US" b="0" baseline="0" dirty="0" smtClean="0"/>
              <a:t>n</a:t>
            </a:r>
            <a:r>
              <a:rPr lang="ru-RU" b="0" baseline="0" dirty="0" smtClean="0"/>
              <a:t>, оно учитывается в формулах Френеля.</a:t>
            </a:r>
          </a:p>
          <a:p>
            <a:pPr marL="228600" indent="-228600">
              <a:buFont typeface="+mj-lt"/>
              <a:buAutoNum type="arabicParenBoth"/>
            </a:pPr>
            <a:endParaRPr lang="ru-RU" b="0" baseline="0" dirty="0" smtClean="0"/>
          </a:p>
          <a:p>
            <a:pPr marL="0" indent="0">
              <a:buFont typeface="+mj-lt"/>
              <a:buNone/>
            </a:pPr>
            <a:r>
              <a:rPr lang="ru-RU" b="0" baseline="0" dirty="0" smtClean="0"/>
              <a:t>(2) Эффекты перемешивания (диффузии, имплантации, хим. взаимодействия) учитываются путем умножения амплитудного коэффициента отражения Френеля на коэффициент ослабления</a:t>
            </a:r>
            <a:r>
              <a:rPr lang="en-US" b="0" baseline="0" dirty="0" smtClean="0"/>
              <a:t> (</a:t>
            </a:r>
            <a:r>
              <a:rPr lang="ru-RU" b="0" baseline="0" dirty="0" smtClean="0"/>
              <a:t>в коэффициент входит </a:t>
            </a:r>
            <a:r>
              <a:rPr lang="el-GR" b="0" baseline="0" dirty="0" smtClean="0"/>
              <a:t>σ</a:t>
            </a:r>
            <a:r>
              <a:rPr lang="ru-RU" b="0" baseline="0" dirty="0" smtClean="0"/>
              <a:t>). Ослабление определяется формой профиля, толщиной. Можно задать линейную комбинацию разных функций с разными весами (вкладами). Разные функции соответствуют разному вкладу диффузии, шероховатости, хим. взаимодействия.</a:t>
            </a:r>
          </a:p>
          <a:p>
            <a:pPr marL="0" indent="0">
              <a:buFont typeface="+mj-lt"/>
              <a:buNone/>
            </a:pPr>
            <a:r>
              <a:rPr lang="ru-RU" b="0" baseline="0" dirty="0" smtClean="0"/>
              <a:t>Диффузный межслойный интерфейс характеризуется </a:t>
            </a:r>
            <a:r>
              <a:rPr lang="ru-RU" b="1" baseline="0" dirty="0" smtClean="0"/>
              <a:t>среднеквадратичной (</a:t>
            </a:r>
            <a:r>
              <a:rPr lang="en-US" b="1" baseline="0" dirty="0" err="1" smtClean="0"/>
              <a:t>r.m.s</a:t>
            </a:r>
            <a:r>
              <a:rPr lang="en-US" b="1" baseline="0" dirty="0" smtClean="0"/>
              <a:t>.</a:t>
            </a:r>
            <a:r>
              <a:rPr lang="ru-RU" b="1" baseline="0" dirty="0" smtClean="0"/>
              <a:t>) шириной</a:t>
            </a:r>
            <a:r>
              <a:rPr lang="ru-RU" b="0" baseline="0" dirty="0" smtClean="0"/>
              <a:t> и </a:t>
            </a:r>
            <a:r>
              <a:rPr lang="ru-RU" b="1" baseline="0" dirty="0" smtClean="0"/>
              <a:t>формой профиля (</a:t>
            </a:r>
            <a:r>
              <a:rPr lang="en-US" b="1" baseline="0" dirty="0" smtClean="0"/>
              <a:t>erf, lin. sin, …</a:t>
            </a:r>
            <a:r>
              <a:rPr lang="ru-RU" b="1" baseline="0" dirty="0" smtClean="0"/>
              <a:t>)</a:t>
            </a:r>
            <a:r>
              <a:rPr lang="ru-RU" b="0" baseline="0" dirty="0" smtClean="0"/>
              <a:t>.</a:t>
            </a:r>
          </a:p>
          <a:p>
            <a:pPr marL="0" indent="0">
              <a:buFont typeface="+mj-lt"/>
              <a:buNone/>
            </a:pPr>
            <a:endParaRPr lang="ru-RU" b="0" baseline="0" dirty="0" smtClean="0"/>
          </a:p>
          <a:p>
            <a:pPr marL="0" indent="0">
              <a:buFont typeface="+mj-lt"/>
              <a:buNone/>
            </a:pPr>
            <a:r>
              <a:rPr lang="ru-RU" b="0" baseline="0" dirty="0" smtClean="0"/>
              <a:t>(3) Шероховатость учитывается путем умножения амплитудного коэффициента отражения из (2) на коэффициент ослабления (в нем </a:t>
            </a:r>
            <a:r>
              <a:rPr lang="el-GR" b="0" baseline="0" dirty="0" smtClean="0"/>
              <a:t>σ</a:t>
            </a:r>
            <a:r>
              <a:rPr lang="en-US" b="0" baseline="0" dirty="0" smtClean="0"/>
              <a:t> eff</a:t>
            </a:r>
            <a:r>
              <a:rPr lang="ru-RU" b="0" baseline="0" dirty="0" smtClean="0"/>
              <a:t> сидит).</a:t>
            </a:r>
          </a:p>
          <a:p>
            <a:pPr marL="0" indent="0">
              <a:buFont typeface="+mj-lt"/>
              <a:buNone/>
            </a:pPr>
            <a:r>
              <a:rPr lang="ru-RU" b="0" baseline="0" dirty="0" smtClean="0"/>
              <a:t>Шероховатость характеризуется</a:t>
            </a:r>
            <a:r>
              <a:rPr lang="en-US" b="0" baseline="0" dirty="0" smtClean="0"/>
              <a:t> </a:t>
            </a:r>
            <a:r>
              <a:rPr lang="ru-RU" b="1" baseline="0" dirty="0" smtClean="0"/>
              <a:t>среднеквадратичной (</a:t>
            </a:r>
            <a:r>
              <a:rPr lang="en-US" b="1" baseline="0" dirty="0" err="1" smtClean="0"/>
              <a:t>r.m.s</a:t>
            </a:r>
            <a:r>
              <a:rPr lang="en-US" b="1" baseline="0" dirty="0" smtClean="0"/>
              <a:t>.</a:t>
            </a:r>
            <a:r>
              <a:rPr lang="ru-RU" b="1" baseline="0" dirty="0" smtClean="0"/>
              <a:t>)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высотой.</a:t>
            </a:r>
            <a:endParaRPr lang="ru-RU" b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1F5C-2145-4D94-BA07-27C6F161B21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8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Оптическое свойство параболы широко применяется в технике для проектирования различных отражателей света.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2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</a:t>
            </a:r>
            <a:r>
              <a:rPr lang="ru-RU" b="1" baseline="0" dirty="0" smtClean="0"/>
              <a:t> оказалось, такое свойство можно применять и в рентгенооптических схемах с использованием МРЗ.</a:t>
            </a:r>
          </a:p>
          <a:p>
            <a:r>
              <a:rPr lang="ru-RU" b="1" baseline="0" dirty="0" smtClean="0"/>
              <a:t>В фокус помещаем рентгеновскую трубку. На выходе </a:t>
            </a:r>
            <a:r>
              <a:rPr lang="ru-RU" b="1" baseline="0" dirty="0" err="1" smtClean="0"/>
              <a:t>коллимированный</a:t>
            </a:r>
            <a:r>
              <a:rPr lang="ru-RU" b="1" baseline="0" dirty="0" smtClean="0"/>
              <a:t> (параллельный) пучок </a:t>
            </a:r>
            <a:r>
              <a:rPr lang="ru-RU" b="1" dirty="0" smtClean="0"/>
              <a:t>(расходимость на уровне сотых долей градуса).</a:t>
            </a:r>
            <a:endParaRPr lang="en-US" b="1" baseline="0" dirty="0" smtClean="0"/>
          </a:p>
          <a:p>
            <a:r>
              <a:rPr lang="ru-RU" b="1" baseline="0" dirty="0" smtClean="0"/>
              <a:t>Так как расходящийся пучок под разными углами попадает на параболу, то период зеркала должен изменяться по определенному закону вдоль зеркала (иначе условие В-Б не будет соблюдаться, дифракции не будет, отражение почти 0).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Таким</a:t>
            </a:r>
            <a:r>
              <a:rPr lang="ru-RU" b="1" baseline="0" dirty="0" smtClean="0"/>
              <a:t> образом решается задача</a:t>
            </a:r>
            <a:r>
              <a:rPr lang="ru-RU" b="1" dirty="0" smtClean="0"/>
              <a:t> </a:t>
            </a:r>
            <a:r>
              <a:rPr lang="ru-RU" b="1" dirty="0" err="1" smtClean="0"/>
              <a:t>коллимирования</a:t>
            </a:r>
            <a:r>
              <a:rPr lang="ru-RU" b="1" dirty="0" smtClean="0"/>
              <a:t> первичного пучка, и одновременно частично решается задача </a:t>
            </a:r>
            <a:r>
              <a:rPr lang="ru-RU" b="1" dirty="0" err="1" smtClean="0"/>
              <a:t>монохроматизации</a:t>
            </a:r>
            <a:r>
              <a:rPr lang="ru-RU" b="1" dirty="0" smtClean="0"/>
              <a:t> 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они стали применяться в современных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зарубежных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российских (ДРОН 7, к примеру)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существенно увеличить эффективность отбора рентгеновского излучения (в 10−15 раз) (из расходящегося источника рентген трубки).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6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они предложены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Гебеля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Шустера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представлены графики уравнения направляющей, изменения периода МРЗ…</a:t>
            </a:r>
          </a:p>
          <a:p>
            <a:r>
              <a:rPr lang="ru-RU" b="1" dirty="0" smtClean="0"/>
              <a:t>Все ещё</a:t>
            </a:r>
            <a:r>
              <a:rPr lang="ru-RU" b="1" baseline="0" dirty="0" smtClean="0"/>
              <a:t> а</a:t>
            </a:r>
            <a:r>
              <a:rPr lang="ru-RU" b="1" dirty="0" smtClean="0"/>
              <a:t>ктуальной </a:t>
            </a:r>
            <a:r>
              <a:rPr lang="ru-RU" b="1" baseline="0" dirty="0" smtClean="0"/>
              <a:t>является задача создания высокоэффективных фокусирующий и </a:t>
            </a:r>
            <a:r>
              <a:rPr lang="ru-RU" b="1" baseline="0" dirty="0" err="1" smtClean="0"/>
              <a:t>коллимирующих</a:t>
            </a:r>
            <a:r>
              <a:rPr lang="ru-RU" b="1" baseline="0" dirty="0" smtClean="0"/>
              <a:t> систем для жесткого РИ.</a:t>
            </a:r>
          </a:p>
          <a:p>
            <a:r>
              <a:rPr lang="ru-RU" b="1" baseline="0" dirty="0" smtClean="0"/>
              <a:t>Традиционной парой материалов для МРЗ здесь в нашем отделе была </a:t>
            </a:r>
            <a:r>
              <a:rPr lang="en-US" b="1" baseline="0" dirty="0" smtClean="0"/>
              <a:t>W/Si</a:t>
            </a:r>
            <a:r>
              <a:rPr lang="ru-RU" b="1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3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Этот эффект связан с интерференционным усилением интенсивности рассеянных волн от коррелированных интерфейсов.</a:t>
            </a:r>
          </a:p>
          <a:p>
            <a:r>
              <a:rPr lang="ru-RU" b="1" baseline="0" dirty="0" smtClean="0"/>
              <a:t>Когерентное повторение шероховатых границ раздела от слоя к слою приводит к резонансному усилению диффузного рассеяния, генерируя так называемую </a:t>
            </a:r>
            <a:r>
              <a:rPr lang="ru-RU" b="1" baseline="0" dirty="0" err="1" smtClean="0"/>
              <a:t>квазибрэгговскую</a:t>
            </a:r>
            <a:r>
              <a:rPr lang="ru-RU" b="1" baseline="0" dirty="0" smtClean="0"/>
              <a:t> полосу.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Фазовый состав может быть неправильно идентифицирован.</a:t>
            </a:r>
          </a:p>
          <a:p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1F5C-2145-4D94-BA07-27C6F161B2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большинстве случаев источником РЛ служит </a:t>
            </a:r>
            <a:r>
              <a:rPr lang="en-US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чуть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поглощает </a:t>
            </a:r>
            <a:r>
              <a:rPr lang="ru-RU" b="1" dirty="0" smtClean="0">
                <a:effectLst/>
              </a:rPr>
              <a:t>K</a:t>
            </a:r>
            <a:r>
              <a:rPr lang="el-GR" b="1" dirty="0" smtClean="0">
                <a:effectLst/>
              </a:rPr>
              <a:t>β</a:t>
            </a:r>
            <a:r>
              <a:rPr lang="ru-RU" b="1" dirty="0" smtClean="0">
                <a:effectLst/>
              </a:rPr>
              <a:t> + меньше поглощает </a:t>
            </a:r>
            <a:r>
              <a:rPr lang="en-US" b="1" dirty="0" smtClean="0">
                <a:effectLst/>
              </a:rPr>
              <a:t>K</a:t>
            </a:r>
            <a:r>
              <a:rPr lang="el-GR" b="1" dirty="0" smtClean="0">
                <a:effectLst/>
              </a:rPr>
              <a:t>α</a:t>
            </a:r>
            <a:r>
              <a:rPr lang="ru-RU" b="1" dirty="0" smtClean="0">
                <a:effectLst/>
              </a:rPr>
              <a:t>.</a:t>
            </a:r>
            <a:endParaRPr lang="ru-RU" b="1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effectLst/>
              </a:rPr>
              <a:t>Таким образом можно добиться лучшего отражения.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effectLst/>
              </a:rPr>
              <a:t>Также спектральное разрешение </a:t>
            </a:r>
            <a:r>
              <a:rPr lang="ru-RU" b="1" baseline="0" dirty="0" err="1" smtClean="0">
                <a:effectLst/>
              </a:rPr>
              <a:t>мб</a:t>
            </a:r>
            <a:r>
              <a:rPr lang="ru-RU" b="1" baseline="0" dirty="0" smtClean="0">
                <a:effectLst/>
              </a:rPr>
              <a:t> тоже увеличено (большее число слоев вносит вклад в дифрагированный луч).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effectLst/>
              </a:rPr>
              <a:t>Спектральное разрешение (ширина линии) определяется количеством пар слоев, составляющих дифрагированный пучок. В многослойных зеркалах на основе W только несколько пар слоев влияют на отражательную способность из-за динамического эффекта высокого затухания</a:t>
            </a:r>
            <a:r>
              <a:rPr lang="en-US" b="1" dirty="0" smtClean="0">
                <a:effectLst/>
              </a:rPr>
              <a:t> (</a:t>
            </a:r>
            <a:r>
              <a:rPr lang="ru-RU" b="1" dirty="0" smtClean="0">
                <a:effectLst/>
              </a:rPr>
              <a:t>экстинкции</a:t>
            </a:r>
            <a:r>
              <a:rPr lang="en-US" b="1" dirty="0" smtClean="0">
                <a:effectLst/>
              </a:rPr>
              <a:t>)</a:t>
            </a:r>
            <a:r>
              <a:rPr lang="ru-RU" b="1" dirty="0" smtClean="0">
                <a:effectLst/>
              </a:rPr>
              <a:t>. Многослойные зеркала с W в качестве отражателя создают относительно широкие </a:t>
            </a:r>
            <a:r>
              <a:rPr lang="ru-RU" b="1" dirty="0" err="1" smtClean="0">
                <a:effectLst/>
              </a:rPr>
              <a:t>брэгговские</a:t>
            </a:r>
            <a:r>
              <a:rPr lang="ru-RU" b="1" dirty="0" smtClean="0">
                <a:effectLst/>
              </a:rPr>
              <a:t> пики, что приводит к ограниченному спектральному разрешению и, следовательно, к относительно слабому подавлению K</a:t>
            </a:r>
            <a:r>
              <a:rPr lang="el-GR" b="1" dirty="0" smtClean="0">
                <a:effectLst/>
              </a:rPr>
              <a:t>β</a:t>
            </a:r>
            <a:r>
              <a:rPr lang="ru-RU" b="1" dirty="0" smtClean="0">
                <a:effectLst/>
              </a:rPr>
              <a:t>. Улучшение спектрального разрешения может быть достигнуто путем замены W на материал с более низким поглощением.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2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Авторам</a:t>
            </a:r>
            <a:r>
              <a:rPr lang="ru-RU" b="1" baseline="0" dirty="0" smtClean="0"/>
              <a:t> известно, что </a:t>
            </a:r>
            <a:r>
              <a:rPr lang="ru-RU" b="1" dirty="0" err="1" smtClean="0"/>
              <a:t>Si</a:t>
            </a:r>
            <a:r>
              <a:rPr lang="ru-RU" b="1" dirty="0" smtClean="0"/>
              <a:t> вступает в реакцию с </a:t>
            </a:r>
            <a:r>
              <a:rPr lang="ru-RU" b="1" dirty="0" err="1" smtClean="0"/>
              <a:t>Ni</a:t>
            </a:r>
            <a:r>
              <a:rPr lang="ru-RU" b="1" dirty="0" smtClean="0"/>
              <a:t> и образует силициды при низких температурах, при расчете на в качестве возможного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спейсера</a:t>
            </a:r>
            <a:r>
              <a:rPr lang="ru-RU" b="1" baseline="0" dirty="0" smtClean="0"/>
              <a:t> </a:t>
            </a:r>
            <a:r>
              <a:rPr lang="ru-RU" b="1" dirty="0" smtClean="0"/>
              <a:t>в сочетании с </a:t>
            </a:r>
            <a:r>
              <a:rPr lang="ru-RU" b="1" dirty="0" err="1" smtClean="0"/>
              <a:t>Ni</a:t>
            </a:r>
            <a:r>
              <a:rPr lang="ru-RU" b="1" dirty="0" smtClean="0"/>
              <a:t> были выбраны B4C, а не </a:t>
            </a:r>
            <a:r>
              <a:rPr lang="ru-RU" b="1" dirty="0" err="1" smtClean="0"/>
              <a:t>Si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Однако, основываясь на рентгенооптических свойствах, можно было бы использовать несколько материалов с низким Z в качестве разделительных материалов для обеспечения аналогичных характеристик.</a:t>
            </a:r>
          </a:p>
          <a:p>
            <a:r>
              <a:rPr lang="ru-RU" b="1" dirty="0" smtClean="0"/>
              <a:t>Выбор наилучшего материала для </a:t>
            </a:r>
            <a:r>
              <a:rPr lang="ru-RU" b="1" dirty="0" err="1" smtClean="0"/>
              <a:t>спейсера</a:t>
            </a:r>
            <a:r>
              <a:rPr lang="ru-RU" b="1" dirty="0" smtClean="0"/>
              <a:t> продиктован химическим взаимодействием между двумя материалами, а не рентгенооптическими свойствами, т.е. требованием иметь четкие, гладкие и стабильные границы раздела слоев.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7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 каждым свои сложности: </a:t>
            </a:r>
            <a:r>
              <a:rPr lang="en-US" b="1" dirty="0" smtClean="0"/>
              <a:t>Ni/C</a:t>
            </a:r>
            <a:r>
              <a:rPr lang="ru-RU" b="1" dirty="0" smtClean="0"/>
              <a:t> ниже 4.5 </a:t>
            </a:r>
            <a:r>
              <a:rPr lang="ru-RU" b="1" dirty="0" err="1" smtClean="0"/>
              <a:t>нм</a:t>
            </a:r>
            <a:r>
              <a:rPr lang="ru-RU" b="1" dirty="0" smtClean="0"/>
              <a:t> отражение падало из-за </a:t>
            </a:r>
            <a:r>
              <a:rPr lang="ru-RU" b="1" dirty="0" err="1" smtClean="0"/>
              <a:t>коалесценции</a:t>
            </a:r>
            <a:r>
              <a:rPr lang="ru-RU" b="1" dirty="0" smtClean="0"/>
              <a:t>,</a:t>
            </a:r>
            <a:r>
              <a:rPr lang="ru-RU" b="1" baseline="0" dirty="0" smtClean="0"/>
              <a:t> </a:t>
            </a:r>
            <a:r>
              <a:rPr lang="en-US" b="1" baseline="0" dirty="0" smtClean="0"/>
              <a:t>Ni/Mg</a:t>
            </a:r>
            <a:r>
              <a:rPr lang="ru-RU" b="1" baseline="0" dirty="0" smtClean="0"/>
              <a:t> нестабильны во времени из-за </a:t>
            </a:r>
            <a:r>
              <a:rPr lang="ru-RU" b="1" baseline="0" dirty="0" err="1" smtClean="0"/>
              <a:t>взаимодиффузии</a:t>
            </a:r>
            <a:r>
              <a:rPr lang="ru-RU" b="1" baseline="0" dirty="0" smtClean="0"/>
              <a:t> и окисления, </a:t>
            </a:r>
            <a:r>
              <a:rPr lang="en-US" b="1" baseline="0" dirty="0" smtClean="0"/>
              <a:t>Ni/B4C</a:t>
            </a:r>
            <a:r>
              <a:rPr lang="ru-RU" b="1" baseline="0" dirty="0" smtClean="0"/>
              <a:t> тяжело изготовить из-за </a:t>
            </a:r>
            <a:r>
              <a:rPr lang="en-US" b="1" baseline="0" dirty="0" smtClean="0"/>
              <a:t>B4C</a:t>
            </a:r>
            <a:r>
              <a:rPr lang="ru-RU" b="1" baseline="0" dirty="0" smtClean="0"/>
              <a:t> + там большие сжимающие напряжения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2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Зеркала на основе </a:t>
            </a:r>
            <a:r>
              <a:rPr lang="en-US" b="1" dirty="0" smtClean="0"/>
              <a:t>Ni</a:t>
            </a:r>
            <a:r>
              <a:rPr lang="ru-RU" b="1" dirty="0" smtClean="0"/>
              <a:t> довольно</a:t>
            </a:r>
            <a:r>
              <a:rPr lang="ru-RU" b="1" baseline="0" dirty="0" smtClean="0"/>
              <a:t> хорошо изучены различными методами: и с использованием рентгена, электронной микроскопии, напряжения в пленках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7A6D-7CEE-445F-88D7-2D8FDEC80C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3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608F-42EC-48B7-B077-C0A5116CC85B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03AAA6-2580-45E3-87BB-52EC834EE0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7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F87E-2D74-401A-B1A7-6DF01F0E21CD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2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CEBD-1848-4582-A372-85243CDFD0B8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6F3F-896B-4A1F-9C83-7357FFE01E9E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E9E-6610-46BB-B526-FF811D0700D6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1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0C2-D0AA-406E-A211-0410EEFCF800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2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318A-D2F6-4EA4-8513-3A6A710A7702}" type="datetime1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2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B655-EEE0-4136-B445-0E119C097610}" type="datetime1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1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3E96-4DEB-4736-A155-14CC71FE1791}" type="datetime1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4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B65F-9950-4959-8EC4-2721DD480F56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36E4-3348-44DE-9688-6BCBA316B641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112-74A8-4667-BABD-72AC8ACC4E6A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03AAA6-2580-45E3-87BB-52EC834EE0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6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wmf"/><Relationship Id="rId9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218" y="192479"/>
            <a:ext cx="8423564" cy="2387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Многослойные структуры на основе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зеркал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гебелевского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098" y="2926623"/>
            <a:ext cx="11451831" cy="2308324"/>
          </a:xfrm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2-го курса ИФМ РАН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К.В. Дуров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к.ф.-м.н.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 Полковников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074080"/>
            <a:ext cx="1219199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семинар аспирантов и студентов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ИФМ РАН, Нижний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Новгород, 2024 г.</a:t>
            </a:r>
          </a:p>
        </p:txBody>
      </p:sp>
      <p:pic>
        <p:nvPicPr>
          <p:cNvPr id="7" name="Picture 4" descr="https://upload.wikimedia.org/wikipedia/commons/3/37/Ip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" y="114442"/>
            <a:ext cx="202953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0" y="196009"/>
            <a:ext cx="9000000" cy="30119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00" y="3365068"/>
            <a:ext cx="9000000" cy="2834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08027" y="4996016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</a:rPr>
              <a:t>R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</a:rPr>
              <a:t>≈ </a:t>
            </a:r>
            <a:r>
              <a:rPr lang="ru-RU" sz="2000" b="1" dirty="0" smtClean="0">
                <a:latin typeface="Times New Roman" panose="02020603050405020304" pitchFamily="18" charset="0"/>
              </a:rPr>
              <a:t>70 </a:t>
            </a:r>
            <a:r>
              <a:rPr lang="ru-RU" sz="2000" b="1" dirty="0">
                <a:latin typeface="Times New Roman" panose="02020603050405020304" pitchFamily="18" charset="0"/>
              </a:rPr>
              <a:t>%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937" y="6444476"/>
            <a:ext cx="398686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Michaelsen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//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SPIE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5193 (2004)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6" y="138223"/>
            <a:ext cx="4389069" cy="3633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9487" y="402751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</a:rPr>
              <a:t>R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</a:rPr>
              <a:t>≈ 86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</a:rPr>
              <a:t>%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4" y="138223"/>
            <a:ext cx="5335252" cy="290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30" y="3125444"/>
            <a:ext cx="4766124" cy="34134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316" y="6125517"/>
            <a:ext cx="469667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Takenaka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//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Solid Films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288, 99-102 (1996)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SELLA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Applied Surface Science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33/34, 1208-1215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3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8" y="101453"/>
            <a:ext cx="4938464" cy="4396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90" y="209200"/>
            <a:ext cx="4997410" cy="2330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866" y="2937244"/>
            <a:ext cx="6016458" cy="2474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67" y="4584331"/>
            <a:ext cx="4523562" cy="21371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6390" y="6125517"/>
            <a:ext cx="303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Peng et al. //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Peng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Coatings,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1718 (2022)</a:t>
            </a:r>
          </a:p>
        </p:txBody>
      </p:sp>
    </p:spTree>
    <p:extLst>
      <p:ext uri="{BB962C8B-B14F-4D97-AF65-F5344CB8AC3E}">
        <p14:creationId xmlns:p14="http://schemas.microsoft.com/office/powerpoint/2010/main" val="383385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27661"/>
              </p:ext>
            </p:extLst>
          </p:nvPr>
        </p:nvGraphicFramePr>
        <p:xfrm>
          <a:off x="5572990" y="4115079"/>
          <a:ext cx="5669280" cy="187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238464908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957233914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4072562430"/>
                    </a:ext>
                  </a:extLst>
                </a:gridCol>
              </a:tblGrid>
              <a:tr h="375158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МРЗ</a:t>
                      </a:r>
                      <a:endParaRPr lang="ru-RU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99080"/>
                  </a:ext>
                </a:extLst>
              </a:tr>
              <a:tr h="37515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W/Si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24929"/>
                  </a:ext>
                </a:extLst>
              </a:tr>
              <a:tr h="375158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09990"/>
                  </a:ext>
                </a:extLst>
              </a:tr>
              <a:tr h="37515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Ni(80)Mo(20)/Si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551375"/>
                  </a:ext>
                </a:extLst>
              </a:tr>
              <a:tr h="375158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84722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5193" y="639135"/>
            <a:ext cx="447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Уравнение направляющей: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 (0.179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0.5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1461" y="6112696"/>
            <a:ext cx="636194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Ахсахалян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др.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Нанофизика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наноэлектроника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Труды XXVIII Международного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симпозиума. Том 1-й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2024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К.В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Дуров и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др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ЖТФ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Т.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94,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ып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(2024)</a:t>
            </a:r>
            <a:endParaRPr lang="ru-RU" sz="12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5713"/>
              </p:ext>
            </p:extLst>
          </p:nvPr>
        </p:nvGraphicFramePr>
        <p:xfrm>
          <a:off x="5938065" y="345404"/>
          <a:ext cx="4939998" cy="37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8065" y="345404"/>
                        <a:ext cx="4939998" cy="37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02751"/>
              </p:ext>
            </p:extLst>
          </p:nvPr>
        </p:nvGraphicFramePr>
        <p:xfrm>
          <a:off x="247993" y="1386395"/>
          <a:ext cx="47047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993" y="1386395"/>
                        <a:ext cx="47047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03751"/>
              </p:ext>
            </p:extLst>
          </p:nvPr>
        </p:nvGraphicFramePr>
        <p:xfrm>
          <a:off x="634333" y="5071453"/>
          <a:ext cx="3953349" cy="164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83">
                  <a:extLst>
                    <a:ext uri="{9D8B030D-6E8A-4147-A177-3AD203B41FA5}">
                      <a16:colId xmlns:a16="http://schemas.microsoft.com/office/drawing/2014/main" val="4250953385"/>
                    </a:ext>
                  </a:extLst>
                </a:gridCol>
                <a:gridCol w="1317783">
                  <a:extLst>
                    <a:ext uri="{9D8B030D-6E8A-4147-A177-3AD203B41FA5}">
                      <a16:colId xmlns:a16="http://schemas.microsoft.com/office/drawing/2014/main" val="2224905642"/>
                    </a:ext>
                  </a:extLst>
                </a:gridCol>
                <a:gridCol w="1317783">
                  <a:extLst>
                    <a:ext uri="{9D8B030D-6E8A-4147-A177-3AD203B41FA5}">
                      <a16:colId xmlns:a16="http://schemas.microsoft.com/office/drawing/2014/main" val="4186633509"/>
                    </a:ext>
                  </a:extLst>
                </a:gridCol>
              </a:tblGrid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b="1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ru-RU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4022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866366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1.212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892365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857261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30857"/>
            <a:ext cx="12192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 ИФМ РАН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24" y="240630"/>
            <a:ext cx="9589944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5" y="2722480"/>
            <a:ext cx="3669753" cy="34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46" y="2722480"/>
            <a:ext cx="3525443" cy="34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897" y="2722480"/>
            <a:ext cx="3595985" cy="342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685" y="6444476"/>
            <a:ext cx="3343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К.В. Дуров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др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// ЖТФ, Т. 94,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8 (2024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55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7" y="195996"/>
            <a:ext cx="7020000" cy="2997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183" y="3279441"/>
            <a:ext cx="7020000" cy="29466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497" y="6444476"/>
            <a:ext cx="3343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К.В. Дуров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др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// ЖТФ, Т. 94,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8 (2024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17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3799"/>
              </p:ext>
            </p:extLst>
          </p:nvPr>
        </p:nvGraphicFramePr>
        <p:xfrm>
          <a:off x="297171" y="1075322"/>
          <a:ext cx="5645712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71" y="1075322"/>
                        <a:ext cx="5645712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57823" y="252229"/>
            <a:ext cx="81701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1-ом порядке дифракции МРЗ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Ni(80)Mo(20)/C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согласно моделям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Multifitting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23199"/>
              </p:ext>
            </p:extLst>
          </p:nvPr>
        </p:nvGraphicFramePr>
        <p:xfrm>
          <a:off x="5942883" y="1075322"/>
          <a:ext cx="5619523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Object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883" y="1075322"/>
                        <a:ext cx="5619523" cy="43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7823" y="5828770"/>
                <a:ext cx="1416606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𝑁𝑖𝑀𝑜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23" y="5828770"/>
                <a:ext cx="1416606" cy="527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118043" y="5244147"/>
            <a:ext cx="6381015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параметры: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(0.3 – 0.5)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80 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41.5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32771"/>
              </p:ext>
            </p:extLst>
          </p:nvPr>
        </p:nvGraphicFramePr>
        <p:xfrm>
          <a:off x="65425" y="3549943"/>
          <a:ext cx="4234286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25" y="3549943"/>
                        <a:ext cx="4234286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05174"/>
              </p:ext>
            </p:extLst>
          </p:nvPr>
        </p:nvGraphicFramePr>
        <p:xfrm>
          <a:off x="4800602" y="686487"/>
          <a:ext cx="5922455" cy="593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850">
                  <a:extLst>
                    <a:ext uri="{9D8B030D-6E8A-4147-A177-3AD203B41FA5}">
                      <a16:colId xmlns:a16="http://schemas.microsoft.com/office/drawing/2014/main" val="3691372976"/>
                    </a:ext>
                  </a:extLst>
                </a:gridCol>
                <a:gridCol w="1464535">
                  <a:extLst>
                    <a:ext uri="{9D8B030D-6E8A-4147-A177-3AD203B41FA5}">
                      <a16:colId xmlns:a16="http://schemas.microsoft.com/office/drawing/2014/main" val="1096701881"/>
                    </a:ext>
                  </a:extLst>
                </a:gridCol>
                <a:gridCol w="1464535">
                  <a:extLst>
                    <a:ext uri="{9D8B030D-6E8A-4147-A177-3AD203B41FA5}">
                      <a16:colId xmlns:a16="http://schemas.microsoft.com/office/drawing/2014/main" val="2762137117"/>
                    </a:ext>
                  </a:extLst>
                </a:gridCol>
                <a:gridCol w="1464535">
                  <a:extLst>
                    <a:ext uri="{9D8B030D-6E8A-4147-A177-3AD203B41FA5}">
                      <a16:colId xmlns:a16="http://schemas.microsoft.com/office/drawing/2014/main" val="3996899918"/>
                    </a:ext>
                  </a:extLst>
                </a:gridCol>
              </a:tblGrid>
              <a:tr h="80807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°C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962288"/>
                  </a:ext>
                </a:extLst>
              </a:tr>
              <a:tr h="80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Å</a:t>
                      </a:r>
                      <a:endParaRPr lang="ru-RU" sz="2000" b="1" i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33.23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33.51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33.56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759999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000" b="1" i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04893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NiMo</a:t>
                      </a:r>
                      <a:r>
                        <a:rPr lang="en-US" sz="2000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15.62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44233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 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17.61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17.76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96277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algn="ctr"/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.470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0.462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870431"/>
                  </a:ext>
                </a:extLst>
              </a:tr>
              <a:tr h="695692">
                <a:tc>
                  <a:txBody>
                    <a:bodyPr/>
                    <a:lstStyle/>
                    <a:p>
                      <a:pPr algn="ctr"/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NiMo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4.79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4.74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86397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(С),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8.88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8.55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59311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1" i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8656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009470"/>
              </p:ext>
            </p:extLst>
          </p:nvPr>
        </p:nvGraphicFramePr>
        <p:xfrm>
          <a:off x="65435" y="179715"/>
          <a:ext cx="4234276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35" y="179715"/>
                        <a:ext cx="4234276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99097"/>
              </p:ext>
            </p:extLst>
          </p:nvPr>
        </p:nvGraphicFramePr>
        <p:xfrm>
          <a:off x="350384" y="3481475"/>
          <a:ext cx="4234286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3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84" y="3481475"/>
                        <a:ext cx="4234286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53036"/>
              </p:ext>
            </p:extLst>
          </p:nvPr>
        </p:nvGraphicFramePr>
        <p:xfrm>
          <a:off x="350389" y="0"/>
          <a:ext cx="4234281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389" y="0"/>
                        <a:ext cx="4234281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75571"/>
              </p:ext>
            </p:extLst>
          </p:nvPr>
        </p:nvGraphicFramePr>
        <p:xfrm>
          <a:off x="5880185" y="558514"/>
          <a:ext cx="4546431" cy="55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205">
                  <a:extLst>
                    <a:ext uri="{9D8B030D-6E8A-4147-A177-3AD203B41FA5}">
                      <a16:colId xmlns:a16="http://schemas.microsoft.com/office/drawing/2014/main" val="3691372976"/>
                    </a:ext>
                  </a:extLst>
                </a:gridCol>
                <a:gridCol w="1493613">
                  <a:extLst>
                    <a:ext uri="{9D8B030D-6E8A-4147-A177-3AD203B41FA5}">
                      <a16:colId xmlns:a16="http://schemas.microsoft.com/office/drawing/2014/main" val="1096701881"/>
                    </a:ext>
                  </a:extLst>
                </a:gridCol>
                <a:gridCol w="1493613">
                  <a:extLst>
                    <a:ext uri="{9D8B030D-6E8A-4147-A177-3AD203B41FA5}">
                      <a16:colId xmlns:a16="http://schemas.microsoft.com/office/drawing/2014/main" val="22259377"/>
                    </a:ext>
                  </a:extLst>
                </a:gridCol>
              </a:tblGrid>
              <a:tr h="6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°C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962288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Å</a:t>
                      </a:r>
                      <a:endParaRPr lang="ru-RU" sz="2000" b="1" i="0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41.65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42.09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36277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000" b="1" i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04893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NiMo</a:t>
                      </a:r>
                      <a:r>
                        <a:rPr lang="en-US" sz="2000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17.49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44233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 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24.16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96277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algn="ctr"/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ед.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0.401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870431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algn="ctr"/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NiMo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86397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(С), </a:t>
                      </a:r>
                      <a:r>
                        <a:rPr lang="en-US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sz="2000" b="0" i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11.25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59311"/>
                  </a:ext>
                </a:extLst>
              </a:tr>
              <a:tr h="6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000" b="1" i="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86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433864"/>
              </p:ext>
            </p:extLst>
          </p:nvPr>
        </p:nvGraphicFramePr>
        <p:xfrm>
          <a:off x="5315648" y="30131"/>
          <a:ext cx="6586667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5648" y="30131"/>
                        <a:ext cx="6586667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6298" y="5205409"/>
            <a:ext cx="584536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Пиковый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Ni(80)Mo(20)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отжига при различных температурах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419" y="130340"/>
            <a:ext cx="4095229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Уравнение направляющей:</a:t>
            </a:r>
          </a:p>
          <a:p>
            <a:pPr algn="ctr">
              <a:lnSpc>
                <a:spcPct val="150000"/>
              </a:lnSpc>
            </a:pP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 (0.179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0.5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17851"/>
              </p:ext>
            </p:extLst>
          </p:nvPr>
        </p:nvGraphicFramePr>
        <p:xfrm>
          <a:off x="296711" y="1053670"/>
          <a:ext cx="47047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711" y="1053670"/>
                        <a:ext cx="47047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00199"/>
              </p:ext>
            </p:extLst>
          </p:nvPr>
        </p:nvGraphicFramePr>
        <p:xfrm>
          <a:off x="743358" y="4881121"/>
          <a:ext cx="3953349" cy="164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83">
                  <a:extLst>
                    <a:ext uri="{9D8B030D-6E8A-4147-A177-3AD203B41FA5}">
                      <a16:colId xmlns:a16="http://schemas.microsoft.com/office/drawing/2014/main" val="4250953385"/>
                    </a:ext>
                  </a:extLst>
                </a:gridCol>
                <a:gridCol w="1317783">
                  <a:extLst>
                    <a:ext uri="{9D8B030D-6E8A-4147-A177-3AD203B41FA5}">
                      <a16:colId xmlns:a16="http://schemas.microsoft.com/office/drawing/2014/main" val="2224905642"/>
                    </a:ext>
                  </a:extLst>
                </a:gridCol>
                <a:gridCol w="1317783">
                  <a:extLst>
                    <a:ext uri="{9D8B030D-6E8A-4147-A177-3AD203B41FA5}">
                      <a16:colId xmlns:a16="http://schemas.microsoft.com/office/drawing/2014/main" val="4186633509"/>
                    </a:ext>
                  </a:extLst>
                </a:gridCol>
              </a:tblGrid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 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b="1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  <a:r>
                        <a:rPr lang="ru-RU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ru-RU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ru-RU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4022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866366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1.212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892365"/>
                  </a:ext>
                </a:extLst>
              </a:tr>
              <a:tr h="41010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41.5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85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58C7-218D-4557-993B-84F75D61CC5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8660" y="6329000"/>
            <a:ext cx="87114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https://bvp1234.ucoz.ru/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://wiki.sch239.net/math-public/krivye-vtorogo-poryadka-parabola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100"/>
          <a:stretch/>
        </p:blipFill>
        <p:spPr>
          <a:xfrm>
            <a:off x="218660" y="256509"/>
            <a:ext cx="3111663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63754" y="58058"/>
                <a:ext cx="8352322" cy="327730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Парабола – геометрическое место точек на плоскости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расстояние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каждой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которых до некоторой точки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(фокуса), равно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расстоянию до некоторой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(директрисы)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уравнение параболы</a:t>
                </a:r>
                <a:endParaRPr lang="ru-RU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фокус параболы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директрисы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расстояние от фокуса до директрисы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754" y="58058"/>
                <a:ext cx="8352322" cy="3277307"/>
              </a:xfrm>
              <a:prstGeom prst="rect">
                <a:avLst/>
              </a:prstGeom>
              <a:blipFill>
                <a:blip r:embed="rId4"/>
                <a:stretch>
                  <a:fillRect l="-511" r="-584" b="-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6845166" y="4216571"/>
            <a:ext cx="4572000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света, исходящий из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параболы, после отражения от параболы становится параллельным оси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60" y="3960626"/>
            <a:ext cx="629757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05913"/>
              </p:ext>
            </p:extLst>
          </p:nvPr>
        </p:nvGraphicFramePr>
        <p:xfrm>
          <a:off x="347687" y="66101"/>
          <a:ext cx="4500000" cy="344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87" y="66101"/>
                        <a:ext cx="4500000" cy="344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0282" y="4655590"/>
            <a:ext cx="5563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Уменьшаются толщины переходных областей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толщины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9912"/>
              </p:ext>
            </p:extLst>
          </p:nvPr>
        </p:nvGraphicFramePr>
        <p:xfrm>
          <a:off x="347687" y="3392652"/>
          <a:ext cx="4500000" cy="344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687" y="3392652"/>
                        <a:ext cx="4500000" cy="3443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39393"/>
              </p:ext>
            </p:extLst>
          </p:nvPr>
        </p:nvGraphicFramePr>
        <p:xfrm>
          <a:off x="5559251" y="673013"/>
          <a:ext cx="4860000" cy="371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1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9251" y="673013"/>
                        <a:ext cx="4860000" cy="371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81607" y="409223"/>
                <a:ext cx="1401153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𝑁𝑖𝑀𝑜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607" y="409223"/>
                <a:ext cx="1401153" cy="52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21</a:t>
            </a:fld>
            <a:endParaRPr lang="ru-RU"/>
          </a:p>
        </p:txBody>
      </p: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265814" y="409934"/>
            <a:ext cx="5730949" cy="5164003"/>
            <a:chOff x="361507" y="231510"/>
            <a:chExt cx="6613452" cy="59592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355" y="231510"/>
              <a:ext cx="4156028" cy="5065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507" y="5568339"/>
              <a:ext cx="6613452" cy="622374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469" y="563526"/>
            <a:ext cx="5672477" cy="46595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814" y="6217850"/>
            <a:ext cx="4267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Akhsakhalyan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Thin Solid Films,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 19-23 (1992)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15372"/>
              </p:ext>
            </p:extLst>
          </p:nvPr>
        </p:nvGraphicFramePr>
        <p:xfrm>
          <a:off x="266827" y="876838"/>
          <a:ext cx="5880961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827" y="876838"/>
                        <a:ext cx="5880961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38" y="5578584"/>
            <a:ext cx="732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изменение периода структуры МРЗ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отжига до 320 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15364"/>
              </p:ext>
            </p:extLst>
          </p:nvPr>
        </p:nvGraphicFramePr>
        <p:xfrm>
          <a:off x="5905417" y="876838"/>
          <a:ext cx="5880951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5417" y="876838"/>
                        <a:ext cx="5880951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89" y="280142"/>
            <a:ext cx="4680000" cy="3581309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3511" y="4136441"/>
            <a:ext cx="7541308" cy="26049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3511" y="391066"/>
            <a:ext cx="656909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Измерения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ДРОН-8Т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поликорунда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3511" y="1102411"/>
            <a:ext cx="6569095" cy="29040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69725" y="3720942"/>
            <a:ext cx="322495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Измерения на ДРОН в ИФМ РАН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5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14" y="1294273"/>
            <a:ext cx="11512487" cy="4671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89409" y="442316"/>
            <a:ext cx="656909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Измерения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ДРОН-8Т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поликорунда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03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9976" y="4814589"/>
            <a:ext cx="5398552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напыления:</a:t>
            </a: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Давление остаточных газов ~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торр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газ: высокочистый (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99.998 %)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Давление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напыления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торр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5352649" y="1047090"/>
            <a:ext cx="2678723" cy="2739142"/>
            <a:chOff x="5894209" y="1940999"/>
            <a:chExt cx="2342608" cy="21712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94211" y="3419205"/>
              <a:ext cx="2342606" cy="3474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94210" y="3075418"/>
              <a:ext cx="2342606" cy="347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94211" y="3764838"/>
              <a:ext cx="2342606" cy="3474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Si-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подложка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94210" y="2274013"/>
              <a:ext cx="2342606" cy="3474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894209" y="1940999"/>
              <a:ext cx="2342606" cy="34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98541" y="2679599"/>
              <a:ext cx="0" cy="395819"/>
            </a:xfrm>
            <a:prstGeom prst="line">
              <a:avLst/>
            </a:prstGeom>
            <a:ln w="666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5352650" y="3995433"/>
            <a:ext cx="267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напыления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58C7-218D-4557-993B-84F75D61CC5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5055554" y="2477035"/>
            <a:ext cx="209900" cy="869728"/>
          </a:xfrm>
          <a:prstGeom prst="leftBrace">
            <a:avLst>
              <a:gd name="adj1" fmla="val 29116"/>
              <a:gd name="adj2" fmla="val 5095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5472" y="27272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78923" y="4808321"/>
            <a:ext cx="6000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Параметры отжига:</a:t>
            </a: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</a:t>
            </a: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Температуры отжига: 220, 250, 270, 300, 320 °С</a:t>
            </a:r>
          </a:p>
          <a:p>
            <a:pPr indent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отжига – 1 час</a:t>
            </a:r>
          </a:p>
        </p:txBody>
      </p:sp>
      <p:pic>
        <p:nvPicPr>
          <p:cNvPr id="24" name="Picture 6" descr="https://sun9-86.userapi.com/s/v1/if2/-bkxPF8WPpcy1D2sBnyHcbrFvvoickNXSsFRQczDupAbiy8aVhhJ2ewyE71sI426eF9q8naUgwMqBCU6ZUlf59zj.jpg?size=2560x1152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23176"/>
          <a:stretch/>
        </p:blipFill>
        <p:spPr bwMode="auto">
          <a:xfrm>
            <a:off x="8456319" y="1047449"/>
            <a:ext cx="3360185" cy="27663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456318" y="4133931"/>
            <a:ext cx="3360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для отжига в вакууме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r="6156"/>
          <a:stretch/>
        </p:blipFill>
        <p:spPr>
          <a:xfrm>
            <a:off x="97026" y="1237903"/>
            <a:ext cx="4658445" cy="2385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97026" y="3995432"/>
            <a:ext cx="465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для напыления, оснащенная 2-мя магнетронами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679" y="4382679"/>
            <a:ext cx="450000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Дифрактометр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PANalytical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MRD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0.154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 кэВ)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стол для образца, 2 – рентгеновская трубка, 3 – монохроматор, 4 – щели, 5 – детектор, 6 – держатель с коллиматором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Соллера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– входная щель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0735" y="3860458"/>
            <a:ext cx="665578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подгонки кривой зеркального отражения в программе «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Multifitting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0" y="929588"/>
            <a:ext cx="4543105" cy="3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270269" y="4460736"/>
            <a:ext cx="665578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толщины отдельных слоев, ширины переходных областей, дрейф периода, профиль переходного слоя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10251" y="2223414"/>
            <a:ext cx="360018" cy="34521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312838" y="3923443"/>
            <a:ext cx="574766" cy="47897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58C7-218D-4557-993B-84F75D61CC5B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71" r="545" b="4724"/>
          <a:stretch/>
        </p:blipFill>
        <p:spPr>
          <a:xfrm>
            <a:off x="5360735" y="164423"/>
            <a:ext cx="6655782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145" y="5167509"/>
            <a:ext cx="3550909" cy="7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039" y="5821475"/>
            <a:ext cx="3014459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76679" y="6444476"/>
            <a:ext cx="3430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Svechnikov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Appl.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848–858 (2024)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559" y="5933191"/>
            <a:ext cx="4189450" cy="7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355356"/>
            <a:ext cx="12192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351691" y="3393829"/>
          <a:ext cx="4422484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91" y="3393829"/>
                        <a:ext cx="4422484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351699" y="140676"/>
          <a:ext cx="4422476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699" y="140676"/>
                        <a:ext cx="4422476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2981" y="90000"/>
            <a:ext cx="3379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Неоптимальное расположение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75957"/>
              </p:ext>
            </p:extLst>
          </p:nvPr>
        </p:nvGraphicFramePr>
        <p:xfrm>
          <a:off x="6728179" y="228365"/>
          <a:ext cx="4422478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8179" y="228365"/>
                        <a:ext cx="4422478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15098"/>
              </p:ext>
            </p:extLst>
          </p:nvPr>
        </p:nvGraphicFramePr>
        <p:xfrm>
          <a:off x="6728181" y="3393829"/>
          <a:ext cx="4422476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28181" y="3393829"/>
                        <a:ext cx="4422476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28962" y="108346"/>
            <a:ext cx="432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Оптимальное расположение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28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51616" y="90000"/>
            <a:ext cx="3999123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167658"/>
              </p:ext>
            </p:extLst>
          </p:nvPr>
        </p:nvGraphicFramePr>
        <p:xfrm>
          <a:off x="6598181" y="3487156"/>
          <a:ext cx="4422478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8181" y="3487156"/>
                        <a:ext cx="4422478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938016"/>
              </p:ext>
            </p:extLst>
          </p:nvPr>
        </p:nvGraphicFramePr>
        <p:xfrm>
          <a:off x="6478911" y="277623"/>
          <a:ext cx="4422478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8911" y="277623"/>
                        <a:ext cx="4422478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28962" y="108346"/>
            <a:ext cx="432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Оптимальное расположение</a:t>
            </a:r>
            <a:endParaRPr lang="ru-RU" sz="1600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5737"/>
              </p:ext>
            </p:extLst>
          </p:nvPr>
        </p:nvGraphicFramePr>
        <p:xfrm>
          <a:off x="140737" y="3403206"/>
          <a:ext cx="4422471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737" y="3403206"/>
                        <a:ext cx="4422471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53022"/>
              </p:ext>
            </p:extLst>
          </p:nvPr>
        </p:nvGraphicFramePr>
        <p:xfrm>
          <a:off x="21462" y="103156"/>
          <a:ext cx="4422476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62" y="103156"/>
                        <a:ext cx="4422476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614" y="103156"/>
            <a:ext cx="432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Неоптимальное расположение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3</a:t>
            </a:fld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60" y="1697948"/>
            <a:ext cx="3984354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не определе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1" y="1697948"/>
            <a:ext cx="2885635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не определе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72" y="1697948"/>
            <a:ext cx="4742662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91372" y="4701832"/>
            <a:ext cx="474266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Зажигание Олимпийского огня параболическим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отражателем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510" y="4746098"/>
            <a:ext cx="28856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Спутниковая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5260" y="4746098"/>
            <a:ext cx="398435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Параболическое зеркало, создающее огонь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219" y="6400412"/>
            <a:ext cx="4462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en.wikipedia.org/wiki/Parabolic_reflector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032" t="24672" r="22780" b="24986"/>
          <a:stretch/>
        </p:blipFill>
        <p:spPr>
          <a:xfrm>
            <a:off x="1011936" y="895376"/>
            <a:ext cx="9558528" cy="50891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3309" y="5984494"/>
            <a:ext cx="665578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измерений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7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542" r="4204"/>
          <a:stretch/>
        </p:blipFill>
        <p:spPr>
          <a:xfrm>
            <a:off x="793285" y="3694825"/>
            <a:ext cx="3197578" cy="237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38" y="6075144"/>
            <a:ext cx="583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гебелевского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зеркала. Схема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коллимирования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пучка РЛ параболическим МРЗ с градиентом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922" y="94825"/>
            <a:ext cx="4497353" cy="23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88946" y="2545346"/>
            <a:ext cx="48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высокого разрешения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6044" y="5942940"/>
            <a:ext cx="4843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 Фетисов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УФН, Т.190, №1 (2020)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П.А. Юнин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физ.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наук: 01.04.07 (2016)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Чижов и др.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учебное пособие, МФТИ, (2011)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Michaelsen et al. // Proc.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SPIE, V.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4782 (2002)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432" y="3191677"/>
            <a:ext cx="3106528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5869" y="4013310"/>
                <a:ext cx="237605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9" y="4013310"/>
                <a:ext cx="2376053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85" y="94825"/>
            <a:ext cx="42640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422" y="3980257"/>
                <a:ext cx="346182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направляющей: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22" y="3980257"/>
                <a:ext cx="3461820" cy="615553"/>
              </a:xfrm>
              <a:prstGeom prst="rect">
                <a:avLst/>
              </a:prstGeom>
              <a:blipFill>
                <a:blip r:embed="rId3"/>
                <a:stretch>
                  <a:fillRect t="-12871" b="-1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7573" t="24409" r="23915" b="16197"/>
          <a:stretch/>
        </p:blipFill>
        <p:spPr>
          <a:xfrm>
            <a:off x="61851" y="717680"/>
            <a:ext cx="5043933" cy="28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20288" t="13328" r="27411" b="7454"/>
          <a:stretch/>
        </p:blipFill>
        <p:spPr>
          <a:xfrm>
            <a:off x="5230265" y="760212"/>
            <a:ext cx="3380335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3727" y="4978387"/>
                <a:ext cx="2969210" cy="9447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Углы скольжения: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arccot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7" y="4978387"/>
                <a:ext cx="2969210" cy="944746"/>
              </a:xfrm>
              <a:prstGeom prst="rect">
                <a:avLst/>
              </a:prstGeom>
              <a:blipFill>
                <a:blip r:embed="rId6"/>
                <a:stretch>
                  <a:fillRect t="-8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3033" y="4223892"/>
                <a:ext cx="3589636" cy="120327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Периоды: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arccot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033" y="4223892"/>
                <a:ext cx="3589636" cy="1203278"/>
              </a:xfrm>
              <a:prstGeom prst="rect">
                <a:avLst/>
              </a:prstGeom>
              <a:blipFill>
                <a:blip r:embed="rId7"/>
                <a:stretch>
                  <a:fillRect t="-6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422" y="6308079"/>
            <a:ext cx="5863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Schuster, H.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Göbel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Phys. D: Appl. Phys., 28, 270 (1995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Göbel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ACA Meeting, Pittsburgh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1121" y="901714"/>
            <a:ext cx="3068118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610600" y="3797951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Зеркало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Гебеля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 основе МРЗ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W/Si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изготовленное в ИФМ РАН: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3.05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&lt; 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l-GR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0.154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60" y="2511978"/>
            <a:ext cx="4280691" cy="324000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00997" y="6167476"/>
            <a:ext cx="628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Kovalenko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Experimental and Theoretical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Reunov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//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Cryst.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925–930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97" y="225600"/>
            <a:ext cx="6109018" cy="20880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01677" y="287155"/>
            <a:ext cx="488674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Когерентное повторение шероховатых границ раздела от слоя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слою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резонансно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усиление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диффузного рассеяния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→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квазибрэгговская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полоса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58C7-218D-4557-993B-84F75D61CC5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315" y="1673513"/>
            <a:ext cx="4312494" cy="39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4524" y="5819542"/>
            <a:ext cx="4652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32.14°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зеркальное отражение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31.74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зеркальное отражение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 Kβ) = 1.39 </a:t>
            </a:r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2348"/>
          <a:stretch/>
        </p:blipFill>
        <p:spPr>
          <a:xfrm>
            <a:off x="179873" y="931571"/>
            <a:ext cx="3554170" cy="27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0795" y="4235480"/>
            <a:ext cx="349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тормозное и ХРИ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анода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коэффициент поглощения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фильтра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194" y="4235480"/>
            <a:ext cx="3101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пектр излучения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анода: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до фильтрации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после фильтрации через 20 мкм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53946" b="1787"/>
          <a:stretch/>
        </p:blipFill>
        <p:spPr>
          <a:xfrm>
            <a:off x="4050795" y="1076221"/>
            <a:ext cx="3497512" cy="270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8759" y="6073083"/>
            <a:ext cx="659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Абызов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А.М.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Рентгенодифракционный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поликристаллических веществ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Дифрей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Абызов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СПб: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(ТУ), 2008. – 95 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https://henke.lbl.gov/optical_constants/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65060" y="4235480"/>
            <a:ext cx="423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Мнимая часть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el-G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46336"/>
              </p:ext>
            </p:extLst>
          </p:nvPr>
        </p:nvGraphicFramePr>
        <p:xfrm>
          <a:off x="7865059" y="681062"/>
          <a:ext cx="4234279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5059" y="681062"/>
                        <a:ext cx="4234279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271861" y="5495292"/>
            <a:ext cx="4234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K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1.54 Å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2865230"/>
            <a:ext cx="6419591" cy="34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112" y="6400412"/>
            <a:ext cx="7017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Michaelsen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X-ray Analysis,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V.42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 X-RAY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25" y="203200"/>
            <a:ext cx="786529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AAA6-2580-45E3-87BB-52EC834EE02B}" type="slidenum">
              <a:rPr lang="ru-RU" smtClean="0"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258482"/>
            <a:ext cx="7441357" cy="288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42411" y="892992"/>
            <a:ext cx="3319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В тексте статьи </a:t>
            </a:r>
            <a:r>
              <a:rPr lang="en-US" sz="2000" dirty="0" smtClean="0">
                <a:latin typeface="Times New Roman" panose="02020603050405020304" pitchFamily="18" charset="0"/>
              </a:rPr>
              <a:t>WSi</a:t>
            </a:r>
            <a:r>
              <a:rPr lang="en-US" sz="20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</a:rPr>
              <a:t>/Si</a:t>
            </a:r>
            <a:r>
              <a:rPr lang="ru-RU" sz="2000" dirty="0" smtClean="0"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</a:rPr>
              <a:t> = 100</a:t>
            </a:r>
            <a:r>
              <a:rPr lang="ru-RU" sz="2000" dirty="0" smtClean="0">
                <a:latin typeface="Times New Roman" panose="02020603050405020304" pitchFamily="18" charset="0"/>
              </a:rPr>
              <a:t>, </a:t>
            </a:r>
            <a:r>
              <a:rPr lang="ru-RU" sz="2000" i="1" dirty="0" smtClean="0">
                <a:latin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</a:rPr>
              <a:t> ≈ 0.5, </a:t>
            </a:r>
            <a:r>
              <a:rPr lang="en-US" sz="2000" i="1" dirty="0" smtClean="0">
                <a:latin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= 3-5 </a:t>
            </a:r>
            <a:r>
              <a:rPr lang="ru-RU" sz="2000" dirty="0" err="1" smtClean="0">
                <a:latin typeface="Times New Roman" panose="02020603050405020304" pitchFamily="18" charset="0"/>
              </a:rPr>
              <a:t>нм</a:t>
            </a:r>
            <a:endParaRPr lang="en-US" sz="20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latin typeface="Times New Roman" panose="02020603050405020304" pitchFamily="18" charset="0"/>
              </a:rPr>
              <a:t>R</a:t>
            </a:r>
            <a:r>
              <a:rPr lang="en-US" sz="2000" b="1" dirty="0" smtClean="0">
                <a:latin typeface="Times New Roman" panose="02020603050405020304" pitchFamily="18" charset="0"/>
              </a:rPr>
              <a:t> = </a:t>
            </a:r>
            <a:r>
              <a:rPr lang="ru-RU" sz="2000" b="1" dirty="0" smtClean="0">
                <a:latin typeface="Times New Roman" panose="02020603050405020304" pitchFamily="18" charset="0"/>
              </a:rPr>
              <a:t>60-70 %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112" y="6400412"/>
            <a:ext cx="7017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Michaelsen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X-ray Analysis,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V.42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 X-RAY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54" y="3105385"/>
            <a:ext cx="761317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2178</Words>
  <Application>Microsoft Office PowerPoint</Application>
  <PresentationFormat>Широкоэкранный</PresentationFormat>
  <Paragraphs>313</Paragraphs>
  <Slides>30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Тема Office</vt:lpstr>
      <vt:lpstr>Graph</vt:lpstr>
      <vt:lpstr>Многослойные структуры на основе Ni для зеркал гебелевского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Вячеславович Дуров</dc:creator>
  <cp:lastModifiedBy>Кирилл</cp:lastModifiedBy>
  <cp:revision>346</cp:revision>
  <dcterms:created xsi:type="dcterms:W3CDTF">2024-09-16T06:57:49Z</dcterms:created>
  <dcterms:modified xsi:type="dcterms:W3CDTF">2024-11-01T10:40:49Z</dcterms:modified>
</cp:coreProperties>
</file>