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58" r:id="rId6"/>
    <p:sldId id="261" r:id="rId7"/>
    <p:sldId id="262" r:id="rId8"/>
    <p:sldId id="263" r:id="rId9"/>
    <p:sldId id="267" r:id="rId10"/>
    <p:sldId id="268" r:id="rId11"/>
    <p:sldId id="265" r:id="rId12"/>
    <p:sldId id="269" r:id="rId13"/>
    <p:sldId id="271" r:id="rId14"/>
    <p:sldId id="270" r:id="rId15"/>
    <p:sldId id="275" r:id="rId16"/>
    <p:sldId id="273" r:id="rId17"/>
    <p:sldId id="272" r:id="rId18"/>
    <p:sldId id="274" r:id="rId19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7146" autoAdjust="0"/>
  </p:normalViewPr>
  <p:slideViewPr>
    <p:cSldViewPr>
      <p:cViewPr varScale="1">
        <p:scale>
          <a:sx n="84" d="100"/>
          <a:sy n="84" d="100"/>
        </p:scale>
        <p:origin x="-1330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5" Type="http://schemas.openxmlformats.org/officeDocument/2006/relationships/image" Target="../media/image5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7" Type="http://schemas.openxmlformats.org/officeDocument/2006/relationships/image" Target="../media/image13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6" Type="http://schemas.openxmlformats.org/officeDocument/2006/relationships/image" Target="../media/image36.wmf"/><Relationship Id="rId5" Type="http://schemas.openxmlformats.org/officeDocument/2006/relationships/image" Target="../media/image35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wmf"/><Relationship Id="rId1" Type="http://schemas.openxmlformats.org/officeDocument/2006/relationships/image" Target="../media/image41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60.wmf"/><Relationship Id="rId2" Type="http://schemas.openxmlformats.org/officeDocument/2006/relationships/image" Target="../media/image59.wmf"/><Relationship Id="rId1" Type="http://schemas.openxmlformats.org/officeDocument/2006/relationships/image" Target="../media/image5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4/24/2014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1.png"/><Relationship Id="rId5" Type="http://schemas.openxmlformats.org/officeDocument/2006/relationships/oleObject" Target="../embeddings/oleObject26.bin"/><Relationship Id="rId4" Type="http://schemas.openxmlformats.org/officeDocument/2006/relationships/image" Target="../media/image50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8.bin"/><Relationship Id="rId7" Type="http://schemas.openxmlformats.org/officeDocument/2006/relationships/image" Target="../media/image5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56.png"/><Relationship Id="rId5" Type="http://schemas.openxmlformats.org/officeDocument/2006/relationships/image" Target="../media/image55.png"/><Relationship Id="rId4" Type="http://schemas.openxmlformats.org/officeDocument/2006/relationships/oleObject" Target="../embeddings/oleObject29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7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32.bin"/><Relationship Id="rId5" Type="http://schemas.openxmlformats.org/officeDocument/2006/relationships/oleObject" Target="../embeddings/oleObject31.bin"/><Relationship Id="rId4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tiff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tif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5.emf"/><Relationship Id="rId4" Type="http://schemas.openxmlformats.org/officeDocument/2006/relationships/image" Target="../media/image7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4.bin"/><Relationship Id="rId5" Type="http://schemas.openxmlformats.org/officeDocument/2006/relationships/oleObject" Target="../embeddings/oleObject3.bin"/><Relationship Id="rId4" Type="http://schemas.openxmlformats.org/officeDocument/2006/relationships/oleObject" Target="../embeddings/oleObject2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.bin"/><Relationship Id="rId13" Type="http://schemas.openxmlformats.org/officeDocument/2006/relationships/image" Target="../media/image17.png"/><Relationship Id="rId3" Type="http://schemas.openxmlformats.org/officeDocument/2006/relationships/image" Target="../media/image14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8.bin"/><Relationship Id="rId11" Type="http://schemas.openxmlformats.org/officeDocument/2006/relationships/image" Target="../media/image15.gif"/><Relationship Id="rId5" Type="http://schemas.openxmlformats.org/officeDocument/2006/relationships/oleObject" Target="../embeddings/oleObject7.bin"/><Relationship Id="rId10" Type="http://schemas.openxmlformats.org/officeDocument/2006/relationships/oleObject" Target="../embeddings/oleObject12.bin"/><Relationship Id="rId4" Type="http://schemas.openxmlformats.org/officeDocument/2006/relationships/oleObject" Target="../embeddings/oleObject6.bin"/><Relationship Id="rId9" Type="http://schemas.openxmlformats.org/officeDocument/2006/relationships/oleObject" Target="../embeddings/oleObject1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3.png"/><Relationship Id="rId5" Type="http://schemas.openxmlformats.org/officeDocument/2006/relationships/image" Target="../media/image15.gif"/><Relationship Id="rId4" Type="http://schemas.openxmlformats.org/officeDocument/2006/relationships/image" Target="../media/image22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oleObject" Target="../embeddings/oleObject15.bin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gif"/><Relationship Id="rId5" Type="http://schemas.openxmlformats.org/officeDocument/2006/relationships/oleObject" Target="../embeddings/oleObject17.bin"/><Relationship Id="rId4" Type="http://schemas.openxmlformats.org/officeDocument/2006/relationships/oleObject" Target="../embeddings/oleObject16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1.bin"/><Relationship Id="rId12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7.png"/><Relationship Id="rId11" Type="http://schemas.openxmlformats.org/officeDocument/2006/relationships/image" Target="../media/image39.jpeg"/><Relationship Id="rId5" Type="http://schemas.openxmlformats.org/officeDocument/2006/relationships/oleObject" Target="../embeddings/oleObject20.bin"/><Relationship Id="rId10" Type="http://schemas.openxmlformats.org/officeDocument/2006/relationships/image" Target="../media/image38.png"/><Relationship Id="rId4" Type="http://schemas.openxmlformats.org/officeDocument/2006/relationships/oleObject" Target="../embeddings/oleObject19.bin"/><Relationship Id="rId9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gif"/><Relationship Id="rId3" Type="http://schemas.openxmlformats.org/officeDocument/2006/relationships/image" Target="../media/image43.png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24.bin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838200"/>
            <a:ext cx="36708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Образовательный семинар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1828800"/>
            <a:ext cx="7848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Экспериментальное исследование пространственно неоднородных сверхпроводящих состояний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43200" y="4800600"/>
            <a:ext cx="39624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Алексей Путилов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24000" y="228600"/>
            <a:ext cx="60960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Вихревая структура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сверхпроводников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600" y="1295400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NbSe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baseline="-25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57800" y="5029200"/>
            <a:ext cx="168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Hess, PRL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1989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905000"/>
            <a:ext cx="2126610" cy="2292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905000"/>
            <a:ext cx="3786214" cy="25962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358080" y="4281264"/>
            <a:ext cx="3066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V=1.3mV, I=11pA, V</a:t>
            </a:r>
            <a:r>
              <a:rPr lang="en-US" baseline="-25000" dirty="0" smtClean="0">
                <a:latin typeface="Times New Roman" pitchFamily="18" charset="0"/>
                <a:cs typeface="Times New Roman" pitchFamily="18" charset="0"/>
              </a:rPr>
              <a:t>~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=0.1mV,</a:t>
            </a:r>
          </a:p>
          <a:p>
            <a:pPr algn="ctr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B=1T, 1.8K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554416" y="2481064"/>
            <a:ext cx="12782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Core center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554416" y="3561184"/>
            <a:ext cx="1444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Far from core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152400"/>
            <a:ext cx="61053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Вихревая структура сверхпроводников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0" y="990600"/>
            <a:ext cx="2320203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95800" y="2133600"/>
            <a:ext cx="4267200" cy="27390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5802313" y="1546225"/>
          <a:ext cx="1495425" cy="446088"/>
        </p:xfrm>
        <a:graphic>
          <a:graphicData uri="http://schemas.openxmlformats.org/presentationml/2006/ole">
            <p:oleObj spid="_x0000_s29698" name="Формула" r:id="rId5" imgW="761760" imgH="228600" progId="Equation.3">
              <p:embed/>
            </p:oleObj>
          </a:graphicData>
        </a:graphic>
      </p:graphicFrame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28600" y="3276600"/>
            <a:ext cx="3990975" cy="1864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5638800" y="6324600"/>
            <a:ext cx="18431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Renner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PRL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1991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1295400" y="5410200"/>
          <a:ext cx="1295400" cy="495300"/>
        </p:xfrm>
        <a:graphic>
          <a:graphicData uri="http://schemas.openxmlformats.org/presentationml/2006/ole">
            <p:oleObj spid="_x0000_s29699" name="Формула" r:id="rId7" imgW="660240" imgH="253800" progId="Equation.3">
              <p:embed/>
            </p:oleObj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00647372"/>
              </p:ext>
            </p:extLst>
          </p:nvPr>
        </p:nvGraphicFramePr>
        <p:xfrm>
          <a:off x="457200" y="3505200"/>
          <a:ext cx="1627397" cy="428625"/>
        </p:xfrm>
        <a:graphic>
          <a:graphicData uri="http://schemas.openxmlformats.org/presentationml/2006/ole">
            <p:oleObj spid="_x0000_s31746" name="Формула" r:id="rId3" imgW="901309" imgH="228501" progId="Equation.3">
              <p:embed/>
            </p:oleObj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028836" y="3505200"/>
            <a:ext cx="2939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третье критическое поле.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19797" y="2943225"/>
            <a:ext cx="3676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Поверхностная сверхпроводимость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4800" y="1371600"/>
            <a:ext cx="21578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Вихревая структура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8" name="Object 44"/>
          <p:cNvGraphicFramePr>
            <a:graphicFrameLocks noChangeAspect="1"/>
          </p:cNvGraphicFramePr>
          <p:nvPr/>
        </p:nvGraphicFramePr>
        <p:xfrm>
          <a:off x="2667000" y="1340665"/>
          <a:ext cx="1652587" cy="429847"/>
        </p:xfrm>
        <a:graphic>
          <a:graphicData uri="http://schemas.openxmlformats.org/presentationml/2006/ole">
            <p:oleObj spid="_x0000_s31747" name="Формула" r:id="rId4" imgW="965160" imgH="253800" progId="Equation.3">
              <p:embed/>
            </p:oleObj>
          </a:graphicData>
        </a:graphic>
      </p:graphicFrame>
      <p:sp>
        <p:nvSpPr>
          <p:cNvPr id="19" name="Прямоугольник 18"/>
          <p:cNvSpPr/>
          <p:nvPr/>
        </p:nvSpPr>
        <p:spPr>
          <a:xfrm>
            <a:off x="685800" y="6172200"/>
            <a:ext cx="30873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Saint-James,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Gennes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196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3г.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8429652" y="571480"/>
            <a:ext cx="357190" cy="15716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TextBox 29"/>
          <p:cNvSpPr txBox="1"/>
          <p:nvPr/>
        </p:nvSpPr>
        <p:spPr>
          <a:xfrm>
            <a:off x="2209800" y="152400"/>
            <a:ext cx="551221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Поверхностная сверхпроводимость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5" name="Группа 24"/>
          <p:cNvGrpSpPr/>
          <p:nvPr/>
        </p:nvGrpSpPr>
        <p:grpSpPr>
          <a:xfrm>
            <a:off x="4953000" y="914400"/>
            <a:ext cx="3557590" cy="1571636"/>
            <a:chOff x="4724400" y="1295400"/>
            <a:chExt cx="3557590" cy="1571636"/>
          </a:xfrm>
        </p:grpSpPr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76800" y="1447800"/>
              <a:ext cx="3377983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2" name="Прямоугольник 51"/>
            <p:cNvSpPr/>
            <p:nvPr/>
          </p:nvSpPr>
          <p:spPr>
            <a:xfrm>
              <a:off x="7924800" y="1295400"/>
              <a:ext cx="357190" cy="1571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5" name="Прямоугольник 54"/>
            <p:cNvSpPr/>
            <p:nvPr/>
          </p:nvSpPr>
          <p:spPr>
            <a:xfrm>
              <a:off x="4724400" y="1295400"/>
              <a:ext cx="357190" cy="1571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" name="Прямоугольник 20"/>
            <p:cNvSpPr/>
            <p:nvPr/>
          </p:nvSpPr>
          <p:spPr>
            <a:xfrm>
              <a:off x="4724400" y="1371600"/>
              <a:ext cx="3352800" cy="2000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6" name="Группа 25"/>
          <p:cNvGrpSpPr/>
          <p:nvPr/>
        </p:nvGrpSpPr>
        <p:grpSpPr>
          <a:xfrm>
            <a:off x="4891797" y="3552825"/>
            <a:ext cx="3557590" cy="1647836"/>
            <a:chOff x="5181600" y="4114800"/>
            <a:chExt cx="3557590" cy="1647836"/>
          </a:xfrm>
        </p:grpSpPr>
        <p:pic>
          <p:nvPicPr>
            <p:cNvPr id="42" name="Рисунок 41" descr="Surf_Superc.bmp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57800" y="4267200"/>
              <a:ext cx="3443274" cy="1371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</p:pic>
        <p:sp>
          <p:nvSpPr>
            <p:cNvPr id="53" name="Прямоугольник 52"/>
            <p:cNvSpPr/>
            <p:nvPr/>
          </p:nvSpPr>
          <p:spPr>
            <a:xfrm>
              <a:off x="8382000" y="4114800"/>
              <a:ext cx="357190" cy="1571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" name="Прямоугольник 19"/>
            <p:cNvSpPr/>
            <p:nvPr/>
          </p:nvSpPr>
          <p:spPr>
            <a:xfrm>
              <a:off x="5181600" y="4191000"/>
              <a:ext cx="433390" cy="157163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рямоугольник 21"/>
            <p:cNvSpPr/>
            <p:nvPr/>
          </p:nvSpPr>
          <p:spPr>
            <a:xfrm>
              <a:off x="5334000" y="4191000"/>
              <a:ext cx="33528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31752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47800" y="4038600"/>
            <a:ext cx="2438400" cy="201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24" name="Object 44"/>
          <p:cNvGraphicFramePr>
            <a:graphicFrameLocks noChangeAspect="1"/>
          </p:cNvGraphicFramePr>
          <p:nvPr/>
        </p:nvGraphicFramePr>
        <p:xfrm>
          <a:off x="4205997" y="2912290"/>
          <a:ext cx="1674812" cy="430213"/>
        </p:xfrm>
        <a:graphic>
          <a:graphicData uri="http://schemas.openxmlformats.org/presentationml/2006/ole">
            <p:oleObj spid="_x0000_s31753" name="Формула" r:id="rId8" imgW="977760" imgH="253800" progId="Equation.3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2978044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228600"/>
            <a:ext cx="65936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Сканирующая туннельная спектроскопия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219200"/>
            <a:ext cx="17526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7" name="Группа 6"/>
          <p:cNvGrpSpPr/>
          <p:nvPr/>
        </p:nvGrpSpPr>
        <p:grpSpPr>
          <a:xfrm>
            <a:off x="2286000" y="1219200"/>
            <a:ext cx="6567185" cy="3519488"/>
            <a:chOff x="1752600" y="2895600"/>
            <a:chExt cx="6567185" cy="3519488"/>
          </a:xfrm>
        </p:grpSpPr>
        <p:pic>
          <p:nvPicPr>
            <p:cNvPr id="32771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429000" y="2895600"/>
              <a:ext cx="4890785" cy="35194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5" name="TextBox 4"/>
            <p:cNvSpPr txBox="1"/>
            <p:nvPr/>
          </p:nvSpPr>
          <p:spPr>
            <a:xfrm>
              <a:off x="2590800" y="3200400"/>
              <a:ext cx="88357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Normal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752600" y="5867400"/>
              <a:ext cx="176792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Superconducting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304800" y="3352800"/>
          <a:ext cx="1563687" cy="420687"/>
        </p:xfrm>
        <a:graphic>
          <a:graphicData uri="http://schemas.openxmlformats.org/presentationml/2006/ole">
            <p:oleObj spid="_x0000_s34818" name="Формула" r:id="rId5" imgW="838080" imgH="228600" progId="Equation.3">
              <p:embed/>
            </p:oleObj>
          </a:graphicData>
        </a:graphic>
      </p:graphicFrame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304800" y="3886200"/>
          <a:ext cx="1587500" cy="420688"/>
        </p:xfrm>
        <a:graphic>
          <a:graphicData uri="http://schemas.openxmlformats.org/presentationml/2006/ole">
            <p:oleObj spid="_x0000_s34819" name="Формула" r:id="rId6" imgW="850680" imgH="228600" progId="Equation.3">
              <p:embed/>
            </p:oleObj>
          </a:graphicData>
        </a:graphic>
      </p:graphicFrame>
      <p:graphicFrame>
        <p:nvGraphicFramePr>
          <p:cNvPr id="11" name="Object 2"/>
          <p:cNvGraphicFramePr>
            <a:graphicFrameLocks noChangeAspect="1"/>
          </p:cNvGraphicFramePr>
          <p:nvPr/>
        </p:nvGraphicFramePr>
        <p:xfrm>
          <a:off x="304800" y="4419600"/>
          <a:ext cx="1871662" cy="420688"/>
        </p:xfrm>
        <a:graphic>
          <a:graphicData uri="http://schemas.openxmlformats.org/presentationml/2006/ole">
            <p:oleObj spid="_x0000_s34820" name="Формула" r:id="rId7" imgW="1002960" imgH="228600" progId="Equation.3">
              <p:embed/>
            </p:oleObj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648200" y="1143000"/>
            <a:ext cx="36321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375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G               750G	 1125G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8200" y="4572000"/>
            <a:ext cx="36407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00G	        2250G	 3000G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953000" y="6324600"/>
            <a:ext cx="1682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Ning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EPL 2009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5000" y="228600"/>
            <a:ext cx="595919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Сканирующая лазерная микроскопия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Точечный рисунок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00" y="3429000"/>
            <a:ext cx="2438400" cy="2600148"/>
          </a:xfrm>
          <a:prstGeom prst="rect">
            <a:avLst/>
          </a:prstGeom>
          <a:ln w="50800">
            <a:solidFill>
              <a:schemeClr val="bg2">
                <a:lumMod val="25000"/>
              </a:schemeClr>
            </a:solidFill>
          </a:ln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8112" y="3886200"/>
            <a:ext cx="5668246" cy="2133600"/>
          </a:xfrm>
          <a:prstGeom prst="rect">
            <a:avLst/>
          </a:prstGeom>
          <a:ln w="50800">
            <a:solidFill>
              <a:schemeClr val="bg2">
                <a:lumMod val="25000"/>
              </a:schemeClr>
            </a:solidFill>
          </a:ln>
        </p:spPr>
      </p:pic>
      <p:pic>
        <p:nvPicPr>
          <p:cNvPr id="7" name="Picture 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86200" y="1295400"/>
            <a:ext cx="2438400" cy="1336109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705600" y="1295400"/>
            <a:ext cx="1328247" cy="1371600"/>
          </a:xfrm>
          <a:prstGeom prst="rect">
            <a:avLst/>
          </a:prstGeom>
          <a:noFill/>
          <a:ln w="50800">
            <a:solidFill>
              <a:schemeClr val="accent3">
                <a:lumMod val="50000"/>
              </a:schemeClr>
            </a:solidFill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352800" y="6324600"/>
            <a:ext cx="20443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Werner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SUST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7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1329188"/>
            <a:ext cx="2286000" cy="1396413"/>
          </a:xfrm>
          <a:prstGeom prst="rect">
            <a:avLst/>
          </a:prstGeom>
          <a:noFill/>
          <a:ln w="50800">
            <a:solidFill>
              <a:schemeClr val="bg2">
                <a:lumMod val="2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80019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Эффект близости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219200"/>
            <a:ext cx="7845425" cy="2384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94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3810000"/>
            <a:ext cx="4239876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867400" y="5867400"/>
            <a:ext cx="255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Serrier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-Garcia, PRL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152400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Пространственная неоднородность сверхпроводящей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щели</a:t>
            </a:r>
          </a:p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Bi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Sr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CaCu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sz="2600" b="1" baseline="-25000" dirty="0" smtClean="0">
                <a:latin typeface="Times New Roman" pitchFamily="18" charset="0"/>
                <a:cs typeface="Times New Roman" pitchFamily="18" charset="0"/>
              </a:rPr>
              <a:t>8+</a:t>
            </a:r>
            <a:r>
              <a:rPr lang="el-GR" sz="2600" b="1" baseline="-25000" dirty="0" smtClean="0">
                <a:latin typeface="Times New Roman" pitchFamily="18" charset="0"/>
                <a:cs typeface="Times New Roman" pitchFamily="18" charset="0"/>
              </a:rPr>
              <a:t>δ</a:t>
            </a:r>
            <a:endParaRPr lang="ru-RU" sz="2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Точечный рисунок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0729" y="1524000"/>
            <a:ext cx="3143271" cy="4071966"/>
          </a:xfrm>
          <a:prstGeom prst="rect">
            <a:avLst/>
          </a:prstGeom>
        </p:spPr>
      </p:pic>
      <p:pic>
        <p:nvPicPr>
          <p:cNvPr id="8" name="Рисунок 7" descr="summary_52.6.tif"/>
          <p:cNvPicPr>
            <a:picLocks noChangeAspect="1"/>
          </p:cNvPicPr>
          <p:nvPr/>
        </p:nvPicPr>
        <p:blipFill>
          <a:blip r:embed="rId3"/>
          <a:srcRect l="49582" t="18033" r="8403" b="9835"/>
          <a:stretch>
            <a:fillRect/>
          </a:stretch>
        </p:blipFill>
        <p:spPr>
          <a:xfrm>
            <a:off x="2819400" y="1524000"/>
            <a:ext cx="3214710" cy="4135835"/>
          </a:xfrm>
          <a:prstGeom prst="rect">
            <a:avLst/>
          </a:prstGeom>
        </p:spPr>
      </p:pic>
      <p:pic>
        <p:nvPicPr>
          <p:cNvPr id="7" name="Рисунок 6" descr="SinglePointSpectroscopy.tif"/>
          <p:cNvPicPr>
            <a:picLocks noChangeAspect="1"/>
          </p:cNvPicPr>
          <p:nvPr/>
        </p:nvPicPr>
        <p:blipFill>
          <a:blip r:embed="rId4"/>
          <a:srcRect l="48872" r="5826"/>
          <a:stretch>
            <a:fillRect/>
          </a:stretch>
        </p:blipFill>
        <p:spPr>
          <a:xfrm>
            <a:off x="152400" y="1600200"/>
            <a:ext cx="2743200" cy="3276599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Summary_Topo_2IV.eps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0400" y="762000"/>
            <a:ext cx="5181600" cy="2552793"/>
          </a:xfrm>
          <a:prstGeom prst="rect">
            <a:avLst/>
          </a:prstGeom>
        </p:spPr>
      </p:pic>
      <p:pic>
        <p:nvPicPr>
          <p:cNvPr id="3" name="Рисунок 2" descr="summary_I_image-1D.ep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0"/>
            <a:ext cx="3581400" cy="29277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19200" y="0"/>
            <a:ext cx="67056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Спектроскопия </a:t>
            </a:r>
            <a:r>
              <a:rPr lang="ru-RU" sz="2600" b="1" dirty="0" err="1" smtClean="0">
                <a:latin typeface="Times New Roman" pitchFamily="18" charset="0"/>
                <a:cs typeface="Times New Roman" pitchFamily="18" charset="0"/>
              </a:rPr>
              <a:t>ниобиевых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 структур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m1_Z RetraceUp Mon Apr 21 16_04_13 2014 [10-1]  STM_Spectroscopy STM_2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990600"/>
            <a:ext cx="2133600" cy="21336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00200" y="3429000"/>
            <a:ext cx="7040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00800" y="3429000"/>
            <a:ext cx="1165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dV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x,y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Рисунок 9" descr="summary_dIdV_image-1Dwire.eps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48333" y="3810000"/>
            <a:ext cx="3586067" cy="29315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1219200"/>
            <a:ext cx="4306115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Спасибо</a:t>
            </a: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за</a:t>
            </a:r>
          </a:p>
          <a:p>
            <a:pPr algn="ctr"/>
            <a:r>
              <a:rPr lang="ru-RU" sz="7200" b="1" dirty="0" smtClean="0">
                <a:latin typeface="Times New Roman" pitchFamily="18" charset="0"/>
                <a:cs typeface="Times New Roman" pitchFamily="18" charset="0"/>
              </a:rPr>
              <a:t>внимание</a:t>
            </a:r>
            <a:endParaRPr lang="ru-RU" sz="7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838200"/>
            <a:ext cx="2505045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План семинара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3400" y="1905000"/>
            <a:ext cx="8121647" cy="26314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Феноменологическая теория Гинзбурга-Ландау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Вихревая решетка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Некоторые эксперименты по наблюдению вихревой структуры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Поверхностная сверхпроводимость</a:t>
            </a:r>
          </a:p>
          <a:p>
            <a:pPr marL="342900" indent="-342900">
              <a:lnSpc>
                <a:spcPct val="150000"/>
              </a:lnSpc>
              <a:buAutoNum type="arabicParenR"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Результаты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полученные на микроскопе </a:t>
            </a:r>
            <a:r>
              <a:rPr lang="en-US" sz="2200" dirty="0" smtClean="0">
                <a:latin typeface="Times New Roman" pitchFamily="18" charset="0"/>
                <a:cs typeface="Times New Roman" pitchFamily="18" charset="0"/>
              </a:rPr>
              <a:t>Omicron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62000" y="304800"/>
            <a:ext cx="7908255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Феноменологическое описание </a:t>
            </a:r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сверхпроводимости</a:t>
            </a:r>
          </a:p>
          <a:p>
            <a:pPr algn="ctr"/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Уравнения Гинзбурга-Ландау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5" name="Object 3"/>
          <p:cNvGraphicFramePr>
            <a:graphicFrameLocks noChangeAspect="1"/>
          </p:cNvGraphicFramePr>
          <p:nvPr/>
        </p:nvGraphicFramePr>
        <p:xfrm>
          <a:off x="609600" y="1600200"/>
          <a:ext cx="3478840" cy="846138"/>
        </p:xfrm>
        <a:graphic>
          <a:graphicData uri="http://schemas.openxmlformats.org/presentationml/2006/ole">
            <p:oleObj spid="_x0000_s3075" name="Формула" r:id="rId3" imgW="2082800" imgH="508000" progId="Equation.3">
              <p:embed/>
            </p:oleObj>
          </a:graphicData>
        </a:graphic>
      </p:graphicFrame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77" name="Object 5"/>
          <p:cNvGraphicFramePr>
            <a:graphicFrameLocks noChangeAspect="1"/>
          </p:cNvGraphicFramePr>
          <p:nvPr/>
        </p:nvGraphicFramePr>
        <p:xfrm>
          <a:off x="609600" y="2590800"/>
          <a:ext cx="3048000" cy="853440"/>
        </p:xfrm>
        <a:graphic>
          <a:graphicData uri="http://schemas.openxmlformats.org/presentationml/2006/ole">
            <p:oleObj spid="_x0000_s3077" name="Формула" r:id="rId4" imgW="1777229" imgH="495085" progId="Equation.3">
              <p:embed/>
            </p:oleObj>
          </a:graphicData>
        </a:graphic>
      </p:graphicFrame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81" name="Object 9"/>
          <p:cNvGraphicFramePr>
            <a:graphicFrameLocks noChangeAspect="1"/>
          </p:cNvGraphicFramePr>
          <p:nvPr/>
        </p:nvGraphicFramePr>
        <p:xfrm>
          <a:off x="838200" y="3581400"/>
          <a:ext cx="1933975" cy="746125"/>
        </p:xfrm>
        <a:graphic>
          <a:graphicData uri="http://schemas.openxmlformats.org/presentationml/2006/ole">
            <p:oleObj spid="_x0000_s3081" name="Формула" r:id="rId5" imgW="1256755" imgH="482391" progId="Equation.3">
              <p:embed/>
            </p:oleObj>
          </a:graphicData>
        </a:graphic>
      </p:graphicFrame>
      <p:sp>
        <p:nvSpPr>
          <p:cNvPr id="3083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2" name="Object 10"/>
          <p:cNvGraphicFramePr>
            <a:graphicFrameLocks noChangeAspect="1"/>
          </p:cNvGraphicFramePr>
          <p:nvPr/>
        </p:nvGraphicFramePr>
        <p:xfrm>
          <a:off x="1066800" y="5410200"/>
          <a:ext cx="1600200" cy="780836"/>
        </p:xfrm>
        <a:graphic>
          <a:graphicData uri="http://schemas.openxmlformats.org/presentationml/2006/ole">
            <p:oleObj spid="_x0000_s3082" name="Формула" r:id="rId6" imgW="927000" imgH="457200" progId="Equation.3">
              <p:embed/>
            </p:oleObj>
          </a:graphicData>
        </a:graphic>
      </p:graphicFrame>
      <p:sp>
        <p:nvSpPr>
          <p:cNvPr id="3085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3084" name="Object 12"/>
          <p:cNvGraphicFramePr>
            <a:graphicFrameLocks noChangeAspect="1"/>
          </p:cNvGraphicFramePr>
          <p:nvPr/>
        </p:nvGraphicFramePr>
        <p:xfrm>
          <a:off x="1066800" y="4495800"/>
          <a:ext cx="1525588" cy="741363"/>
        </p:xfrm>
        <a:graphic>
          <a:graphicData uri="http://schemas.openxmlformats.org/presentationml/2006/ole">
            <p:oleObj spid="_x0000_s3084" name="Формула" r:id="rId7" imgW="927000" imgH="457200" progId="Equation.3">
              <p:embed/>
            </p:oleObj>
          </a:graphicData>
        </a:graphic>
      </p:graphicFrame>
      <p:sp>
        <p:nvSpPr>
          <p:cNvPr id="3087" name="Rectangle 1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088" name="Picture 1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800600" y="1752600"/>
            <a:ext cx="3783507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9" name="TextBox 18"/>
          <p:cNvSpPr txBox="1"/>
          <p:nvPr/>
        </p:nvSpPr>
        <p:spPr>
          <a:xfrm>
            <a:off x="5029200" y="5638800"/>
            <a:ext cx="373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 Жен, сверхпроводимость металлов и сплавов, 1966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28600"/>
            <a:ext cx="3565913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Род сверхпроводников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47800" y="838200"/>
            <a:ext cx="964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0" y="914400"/>
            <a:ext cx="110408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 род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981200"/>
            <a:ext cx="2200275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7086600" y="3200400"/>
          <a:ext cx="1295400" cy="700918"/>
        </p:xfrm>
        <a:graphic>
          <a:graphicData uri="http://schemas.openxmlformats.org/presentationml/2006/ole">
            <p:oleObj spid="_x0000_s5124" name="Формула" r:id="rId4" imgW="774360" imgH="419040" progId="Equation.3">
              <p:embed/>
            </p:oleObj>
          </a:graphicData>
        </a:graphic>
      </p:graphicFrame>
      <p:graphicFrame>
        <p:nvGraphicFramePr>
          <p:cNvPr id="10" name="Object 4"/>
          <p:cNvGraphicFramePr>
            <a:graphicFrameLocks noChangeAspect="1"/>
          </p:cNvGraphicFramePr>
          <p:nvPr/>
        </p:nvGraphicFramePr>
        <p:xfrm>
          <a:off x="6477000" y="2438400"/>
          <a:ext cx="2528888" cy="712788"/>
        </p:xfrm>
        <a:graphic>
          <a:graphicData uri="http://schemas.openxmlformats.org/presentationml/2006/ole">
            <p:oleObj spid="_x0000_s5125" name="Формула" r:id="rId5" imgW="1396800" imgH="393480" progId="Equation.3">
              <p:embed/>
            </p:oleObj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685800" y="3581400"/>
          <a:ext cx="1663700" cy="857250"/>
        </p:xfrm>
        <a:graphic>
          <a:graphicData uri="http://schemas.openxmlformats.org/presentationml/2006/ole">
            <p:oleObj spid="_x0000_s5126" name="Формула" r:id="rId6" imgW="812520" imgH="419040" progId="Equation.3">
              <p:embed/>
            </p:oleObj>
          </a:graphicData>
        </a:graphic>
      </p:graphicFrame>
      <p:graphicFrame>
        <p:nvGraphicFramePr>
          <p:cNvPr id="5127" name="Object 7"/>
          <p:cNvGraphicFramePr>
            <a:graphicFrameLocks noChangeAspect="1"/>
          </p:cNvGraphicFramePr>
          <p:nvPr/>
        </p:nvGraphicFramePr>
        <p:xfrm>
          <a:off x="152400" y="5867400"/>
          <a:ext cx="4190999" cy="652792"/>
        </p:xfrm>
        <a:graphic>
          <a:graphicData uri="http://schemas.openxmlformats.org/presentationml/2006/ole">
            <p:oleObj spid="_x0000_s5127" name="Формула" r:id="rId7" imgW="2527200" imgH="393480" progId="Equation.3">
              <p:embed/>
            </p:oleObj>
          </a:graphicData>
        </a:graphic>
      </p:graphicFrame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aphicFrame>
        <p:nvGraphicFramePr>
          <p:cNvPr id="5128" name="Object 8"/>
          <p:cNvGraphicFramePr>
            <a:graphicFrameLocks noChangeAspect="1"/>
          </p:cNvGraphicFramePr>
          <p:nvPr/>
        </p:nvGraphicFramePr>
        <p:xfrm>
          <a:off x="914400" y="1600200"/>
          <a:ext cx="1768251" cy="411163"/>
        </p:xfrm>
        <a:graphic>
          <a:graphicData uri="http://schemas.openxmlformats.org/presentationml/2006/ole">
            <p:oleObj spid="_x0000_s5128" name="Формула" r:id="rId8" imgW="1040948" imgH="241195" progId="Equation.3">
              <p:embed/>
            </p:oleObj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/>
        </p:nvGraphicFramePr>
        <p:xfrm>
          <a:off x="6019800" y="1676400"/>
          <a:ext cx="1057275" cy="368300"/>
        </p:xfrm>
        <a:graphic>
          <a:graphicData uri="http://schemas.openxmlformats.org/presentationml/2006/ole">
            <p:oleObj spid="_x0000_s5130" name="Формула" r:id="rId9" imgW="622080" imgH="215640" progId="Equation.3">
              <p:embed/>
            </p:oleObj>
          </a:graphicData>
        </a:graphic>
      </p:graphicFrame>
      <p:graphicFrame>
        <p:nvGraphicFramePr>
          <p:cNvPr id="5131" name="Object 11"/>
          <p:cNvGraphicFramePr>
            <a:graphicFrameLocks noChangeAspect="1"/>
          </p:cNvGraphicFramePr>
          <p:nvPr/>
        </p:nvGraphicFramePr>
        <p:xfrm>
          <a:off x="5257800" y="6248400"/>
          <a:ext cx="2303463" cy="449262"/>
        </p:xfrm>
        <a:graphic>
          <a:graphicData uri="http://schemas.openxmlformats.org/presentationml/2006/ole">
            <p:oleObj spid="_x0000_s5131" name="Формула" r:id="rId10" imgW="1282700" imgH="254000" progId="Equation.3">
              <p:embed/>
            </p:oleObj>
          </a:graphicData>
        </a:graphic>
      </p:graphicFrame>
      <p:pic>
        <p:nvPicPr>
          <p:cNvPr id="16" name="Picture 5" descr="http://elementy.ru/images/news/superconducting_film_fig3_300.gif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495800" y="4419600"/>
            <a:ext cx="1676400" cy="1519936"/>
          </a:xfrm>
          <a:prstGeom prst="rect">
            <a:avLst/>
          </a:prstGeom>
          <a:noFill/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6400800" y="4254118"/>
            <a:ext cx="2362200" cy="178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19" name="Группа 18"/>
          <p:cNvGrpSpPr/>
          <p:nvPr/>
        </p:nvGrpSpPr>
        <p:grpSpPr>
          <a:xfrm>
            <a:off x="3657600" y="2057400"/>
            <a:ext cx="2819400" cy="2108911"/>
            <a:chOff x="3505200" y="1981200"/>
            <a:chExt cx="2819400" cy="2108911"/>
          </a:xfrm>
        </p:grpSpPr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505200" y="1981200"/>
              <a:ext cx="2819400" cy="210891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Прямоугольник 17"/>
            <p:cNvSpPr/>
            <p:nvPr/>
          </p:nvSpPr>
          <p:spPr>
            <a:xfrm>
              <a:off x="5943600" y="2743200"/>
              <a:ext cx="3048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124200" y="228600"/>
            <a:ext cx="2611997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Bitter decoration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2561167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762000" y="4648200"/>
            <a:ext cx="19137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Essmann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PL 1967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86400" y="4724400"/>
            <a:ext cx="2029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Gammel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PRL 1987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219200"/>
            <a:ext cx="3443606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TextBox 9"/>
          <p:cNvSpPr txBox="1"/>
          <p:nvPr/>
        </p:nvSpPr>
        <p:spPr>
          <a:xfrm>
            <a:off x="5334000" y="4114800"/>
            <a:ext cx="2118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13G, 4.2K,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YBaCuO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14400" y="4038600"/>
            <a:ext cx="15119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15G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1.1K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Pb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5" descr="http://elementy.ru/images/news/superconducting_film_fig3_300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76600" y="4800600"/>
            <a:ext cx="1676400" cy="1519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43200" y="228600"/>
            <a:ext cx="361406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Дифракция нейтронов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4577" name="Object 1"/>
          <p:cNvGraphicFramePr>
            <a:graphicFrameLocks noChangeAspect="1"/>
          </p:cNvGraphicFramePr>
          <p:nvPr/>
        </p:nvGraphicFramePr>
        <p:xfrm>
          <a:off x="609601" y="990600"/>
          <a:ext cx="2667000" cy="918921"/>
        </p:xfrm>
        <a:graphic>
          <a:graphicData uri="http://schemas.openxmlformats.org/presentationml/2006/ole">
            <p:oleObj spid="_x0000_s24577" name="Формула" r:id="rId3" imgW="1358640" imgH="469800" progId="Equation.3">
              <p:embed/>
            </p:oleObj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477000" y="6400800"/>
            <a:ext cx="16914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Ling, PRB 2001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3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3352800"/>
            <a:ext cx="2743200" cy="1910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 descr="http://elementy.ru/images/news/superconducting_film_fig3_300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0" y="5257800"/>
            <a:ext cx="1524000" cy="1381760"/>
          </a:xfrm>
          <a:prstGeom prst="rect">
            <a:avLst/>
          </a:prstGeom>
          <a:noFill/>
        </p:spPr>
      </p:pic>
      <p:pic>
        <p:nvPicPr>
          <p:cNvPr id="2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4800" y="2590800"/>
            <a:ext cx="3581400" cy="84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4" name="Object 1"/>
          <p:cNvGraphicFramePr>
            <a:graphicFrameLocks noChangeAspect="1"/>
          </p:cNvGraphicFramePr>
          <p:nvPr/>
        </p:nvGraphicFramePr>
        <p:xfrm>
          <a:off x="533400" y="2133600"/>
          <a:ext cx="1320800" cy="473075"/>
        </p:xfrm>
        <a:graphic>
          <a:graphicData uri="http://schemas.openxmlformats.org/presentationml/2006/ole">
            <p:oleObj spid="_x0000_s24583" name="Формула" r:id="rId7" imgW="672840" imgH="241200" progId="Equation.3">
              <p:embed/>
            </p:oleObj>
          </a:graphicData>
        </a:graphic>
      </p:graphicFrame>
      <p:pic>
        <p:nvPicPr>
          <p:cNvPr id="2458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38800" y="838199"/>
            <a:ext cx="2438400" cy="25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586" name="Picture 1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638800" y="3962400"/>
            <a:ext cx="2428875" cy="242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TextBox 17"/>
          <p:cNvSpPr txBox="1"/>
          <p:nvPr/>
        </p:nvSpPr>
        <p:spPr>
          <a:xfrm>
            <a:off x="6172200" y="3429000"/>
            <a:ext cx="1708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Lynn, PRL 1994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38400" y="228600"/>
            <a:ext cx="5638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Магнитная силовая микроскопия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10200" y="6248400"/>
            <a:ext cx="210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Volodin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EPL (2002)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3553" name="Object 1"/>
          <p:cNvGraphicFramePr>
            <a:graphicFrameLocks noChangeAspect="1"/>
          </p:cNvGraphicFramePr>
          <p:nvPr/>
        </p:nvGraphicFramePr>
        <p:xfrm>
          <a:off x="1038588" y="1143000"/>
          <a:ext cx="1323612" cy="451521"/>
        </p:xfrm>
        <a:graphic>
          <a:graphicData uri="http://schemas.openxmlformats.org/presentationml/2006/ole">
            <p:oleObj spid="_x0000_s23553" name="Формула" r:id="rId3" imgW="672840" imgH="228600" progId="Equation.3">
              <p:embed/>
            </p:oleObj>
          </a:graphicData>
        </a:graphic>
      </p:graphicFrame>
      <p:graphicFrame>
        <p:nvGraphicFramePr>
          <p:cNvPr id="8" name="Object 1"/>
          <p:cNvGraphicFramePr>
            <a:graphicFrameLocks noChangeAspect="1"/>
          </p:cNvGraphicFramePr>
          <p:nvPr/>
        </p:nvGraphicFramePr>
        <p:xfrm>
          <a:off x="990600" y="1676400"/>
          <a:ext cx="1447800" cy="493343"/>
        </p:xfrm>
        <a:graphic>
          <a:graphicData uri="http://schemas.openxmlformats.org/presentationml/2006/ole">
            <p:oleObj spid="_x0000_s23554" name="Формула" r:id="rId4" imgW="749160" imgH="253800" progId="Equation.3">
              <p:embed/>
            </p:oleObj>
          </a:graphicData>
        </a:graphic>
      </p:graphicFrame>
      <p:graphicFrame>
        <p:nvGraphicFramePr>
          <p:cNvPr id="9" name="Object 1"/>
          <p:cNvGraphicFramePr>
            <a:graphicFrameLocks noChangeAspect="1"/>
          </p:cNvGraphicFramePr>
          <p:nvPr/>
        </p:nvGraphicFramePr>
        <p:xfrm>
          <a:off x="914400" y="2209801"/>
          <a:ext cx="1447800" cy="881976"/>
        </p:xfrm>
        <a:graphic>
          <a:graphicData uri="http://schemas.openxmlformats.org/presentationml/2006/ole">
            <p:oleObj spid="_x0000_s23555" name="Формула" r:id="rId5" imgW="838080" imgH="507960" progId="Equation.3">
              <p:embed/>
            </p:oleObj>
          </a:graphicData>
        </a:graphic>
      </p:graphicFrame>
      <p:pic>
        <p:nvPicPr>
          <p:cNvPr id="23557" name="Picture 5" descr="http://elementy.ru/images/news/superconducting_film_fig3_300.gi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14400" y="5407152"/>
            <a:ext cx="1600200" cy="1450848"/>
          </a:xfrm>
          <a:prstGeom prst="rect">
            <a:avLst/>
          </a:prstGeom>
          <a:noFill/>
        </p:spPr>
      </p:pic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419600" y="914400"/>
            <a:ext cx="3352800" cy="517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Рисунок 13" descr="Graphic1.bmp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3401" y="3048000"/>
            <a:ext cx="2895600" cy="199620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52600" y="228600"/>
            <a:ext cx="659360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Сканирующая туннельная спектроскопия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26626" name="Object 2"/>
          <p:cNvGraphicFramePr>
            <a:graphicFrameLocks noChangeAspect="1"/>
          </p:cNvGraphicFramePr>
          <p:nvPr/>
        </p:nvGraphicFramePr>
        <p:xfrm>
          <a:off x="533400" y="838200"/>
          <a:ext cx="4798219" cy="787400"/>
        </p:xfrm>
        <a:graphic>
          <a:graphicData uri="http://schemas.openxmlformats.org/presentationml/2006/ole">
            <p:oleObj spid="_x0000_s26626" name="Формула" r:id="rId3" imgW="2946240" imgH="482400" progId="Equation.3">
              <p:embed/>
            </p:oleObj>
          </a:graphicData>
        </a:graphic>
      </p:graphicFrame>
      <p:graphicFrame>
        <p:nvGraphicFramePr>
          <p:cNvPr id="26627" name="Object 3"/>
          <p:cNvGraphicFramePr>
            <a:graphicFrameLocks noChangeAspect="1"/>
          </p:cNvGraphicFramePr>
          <p:nvPr/>
        </p:nvGraphicFramePr>
        <p:xfrm>
          <a:off x="533400" y="1905000"/>
          <a:ext cx="736436" cy="296950"/>
        </p:xfrm>
        <a:graphic>
          <a:graphicData uri="http://schemas.openxmlformats.org/presentationml/2006/ole">
            <p:oleObj spid="_x0000_s26627" name="Формула" r:id="rId4" imgW="431425" imgH="177646" progId="Equation.3">
              <p:embed/>
            </p:oleObj>
          </a:graphicData>
        </a:graphic>
      </p:graphicFrame>
      <p:graphicFrame>
        <p:nvGraphicFramePr>
          <p:cNvPr id="26628" name="Object 4"/>
          <p:cNvGraphicFramePr>
            <a:graphicFrameLocks noChangeAspect="1"/>
          </p:cNvGraphicFramePr>
          <p:nvPr/>
        </p:nvGraphicFramePr>
        <p:xfrm>
          <a:off x="1524000" y="1676400"/>
          <a:ext cx="2309813" cy="733336"/>
        </p:xfrm>
        <a:graphic>
          <a:graphicData uri="http://schemas.openxmlformats.org/presentationml/2006/ole">
            <p:oleObj spid="_x0000_s26628" name="Формула" r:id="rId5" imgW="1523880" imgH="482400" progId="Equation.3">
              <p:embed/>
            </p:oleObj>
          </a:graphicData>
        </a:graphic>
      </p:graphicFrame>
      <p:grpSp>
        <p:nvGrpSpPr>
          <p:cNvPr id="7" name="Группа 6"/>
          <p:cNvGrpSpPr/>
          <p:nvPr/>
        </p:nvGrpSpPr>
        <p:grpSpPr>
          <a:xfrm>
            <a:off x="2057400" y="4419600"/>
            <a:ext cx="3241104" cy="1987798"/>
            <a:chOff x="35496" y="3573016"/>
            <a:chExt cx="3794373" cy="2529582"/>
          </a:xfrm>
        </p:grpSpPr>
        <p:pic>
          <p:nvPicPr>
            <p:cNvPr id="8" name="Picture 6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 bwMode="auto">
            <a:xfrm>
              <a:off x="35496" y="3573016"/>
              <a:ext cx="3794373" cy="25295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aphicFrame>
          <p:nvGraphicFramePr>
            <p:cNvPr id="9" name="Object 77"/>
            <p:cNvGraphicFramePr>
              <a:graphicFrameLocks noChangeAspect="1"/>
            </p:cNvGraphicFramePr>
            <p:nvPr/>
          </p:nvGraphicFramePr>
          <p:xfrm>
            <a:off x="825624" y="4077072"/>
            <a:ext cx="362000" cy="444500"/>
          </p:xfrm>
          <a:graphic>
            <a:graphicData uri="http://schemas.openxmlformats.org/presentationml/2006/ole">
              <p:oleObj spid="_x0000_s26629" name="Формула" r:id="rId7" imgW="165028" imgH="228501" progId="Equation.3">
                <p:embed/>
              </p:oleObj>
            </a:graphicData>
          </a:graphic>
        </p:graphicFrame>
        <p:graphicFrame>
          <p:nvGraphicFramePr>
            <p:cNvPr id="10" name="Object 78"/>
            <p:cNvGraphicFramePr>
              <a:graphicFrameLocks noChangeAspect="1"/>
            </p:cNvGraphicFramePr>
            <p:nvPr/>
          </p:nvGraphicFramePr>
          <p:xfrm>
            <a:off x="3419872" y="4640684"/>
            <a:ext cx="342900" cy="444500"/>
          </p:xfrm>
          <a:graphic>
            <a:graphicData uri="http://schemas.openxmlformats.org/presentationml/2006/ole">
              <p:oleObj spid="_x0000_s26630" name="Формула" r:id="rId8" imgW="177646" imgH="228402" progId="Equation.3">
                <p:embed/>
              </p:oleObj>
            </a:graphicData>
          </a:graphic>
        </p:graphicFrame>
      </p:grpSp>
      <p:graphicFrame>
        <p:nvGraphicFramePr>
          <p:cNvPr id="26631" name="Object 7"/>
          <p:cNvGraphicFramePr>
            <a:graphicFrameLocks noChangeAspect="1"/>
          </p:cNvGraphicFramePr>
          <p:nvPr/>
        </p:nvGraphicFramePr>
        <p:xfrm>
          <a:off x="2819400" y="2514600"/>
          <a:ext cx="2057400" cy="685800"/>
        </p:xfrm>
        <a:graphic>
          <a:graphicData uri="http://schemas.openxmlformats.org/presentationml/2006/ole">
            <p:oleObj spid="_x0000_s26631" name="Формула" r:id="rId9" imgW="1168200" imgH="393480" progId="Equation.3">
              <p:embed/>
            </p:oleObj>
          </a:graphicData>
        </a:graphic>
      </p:graphicFrame>
      <p:grpSp>
        <p:nvGrpSpPr>
          <p:cNvPr id="14" name="Группа 13"/>
          <p:cNvGrpSpPr/>
          <p:nvPr/>
        </p:nvGrpSpPr>
        <p:grpSpPr>
          <a:xfrm>
            <a:off x="152400" y="2590800"/>
            <a:ext cx="2127448" cy="1957386"/>
            <a:chOff x="539552" y="1212182"/>
            <a:chExt cx="3312368" cy="2720874"/>
          </a:xfrm>
        </p:grpSpPr>
        <p:pic>
          <p:nvPicPr>
            <p:cNvPr id="15" name="Рисунок 14" descr="Точечный рисунок.bmp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539552" y="1212182"/>
              <a:ext cx="3312368" cy="2720874"/>
            </a:xfrm>
            <a:prstGeom prst="rect">
              <a:avLst/>
            </a:prstGeom>
          </p:spPr>
        </p:pic>
        <p:sp>
          <p:nvSpPr>
            <p:cNvPr id="16" name="Text Box 5"/>
            <p:cNvSpPr txBox="1">
              <a:spLocks noChangeArrowheads="1"/>
            </p:cNvSpPr>
            <p:nvPr/>
          </p:nvSpPr>
          <p:spPr bwMode="auto">
            <a:xfrm>
              <a:off x="2915816" y="2636912"/>
              <a:ext cx="346570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 dirty="0" smtClean="0"/>
                <a:t>d</a:t>
              </a:r>
              <a:endParaRPr lang="en-US" sz="2400" b="0" i="1" dirty="0"/>
            </a:p>
          </p:txBody>
        </p:sp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1061839" y="2332385"/>
              <a:ext cx="359394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i="1" dirty="0"/>
                <a:t>V</a:t>
              </a:r>
            </a:p>
          </p:txBody>
        </p:sp>
        <p:sp>
          <p:nvSpPr>
            <p:cNvPr id="18" name="Text Box 7"/>
            <p:cNvSpPr txBox="1">
              <a:spLocks noChangeArrowheads="1"/>
            </p:cNvSpPr>
            <p:nvPr/>
          </p:nvSpPr>
          <p:spPr bwMode="auto">
            <a:xfrm>
              <a:off x="1488680" y="2589170"/>
              <a:ext cx="454024" cy="5794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dirty="0">
                  <a:solidFill>
                    <a:srgbClr val="CC3300"/>
                  </a:solidFill>
                </a:rPr>
                <a:t>e</a:t>
              </a:r>
              <a:r>
                <a:rPr lang="en-US" sz="3200" baseline="30000" dirty="0">
                  <a:solidFill>
                    <a:srgbClr val="CC3300"/>
                  </a:solidFill>
                </a:rPr>
                <a:t>-</a:t>
              </a:r>
            </a:p>
          </p:txBody>
        </p:sp>
        <p:sp>
          <p:nvSpPr>
            <p:cNvPr id="19" name="Стрелка вниз 18"/>
            <p:cNvSpPr/>
            <p:nvPr/>
          </p:nvSpPr>
          <p:spPr>
            <a:xfrm>
              <a:off x="2088296" y="2583192"/>
              <a:ext cx="288032" cy="648072"/>
            </a:xfrm>
            <a:prstGeom prst="downArrow">
              <a:avLst/>
            </a:prstGeom>
            <a:scene3d>
              <a:camera prst="orthographicFront">
                <a:rot lat="0" lon="0" rev="10800000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 стрелкой 19"/>
            <p:cNvCxnSpPr/>
            <p:nvPr/>
          </p:nvCxnSpPr>
          <p:spPr>
            <a:xfrm>
              <a:off x="2843808" y="2580334"/>
              <a:ext cx="0" cy="704650"/>
            </a:xfrm>
            <a:prstGeom prst="straightConnector1">
              <a:avLst/>
            </a:prstGeom>
            <a:ln w="25400"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6019800" y="914400"/>
            <a:ext cx="266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Топография поверхности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Рисунок 21" descr="m1_Z RetraceUp Mon Apr 21 11_13_03 2014 [1-2]  STM_Spectroscopy STM.jp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400800" y="1447800"/>
            <a:ext cx="1885950" cy="1885950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5791200" y="3810000"/>
            <a:ext cx="29946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Спектроскопия поверхности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" name="Рисунок 23" descr="Summary_Topo_2IV.eps"/>
          <p:cNvPicPr>
            <a:picLocks noChangeAspect="1"/>
          </p:cNvPicPr>
          <p:nvPr/>
        </p:nvPicPr>
        <p:blipFill>
          <a:blip r:embed="rId12"/>
          <a:srcRect l="51515"/>
          <a:stretch>
            <a:fillRect/>
          </a:stretch>
        </p:blipFill>
        <p:spPr>
          <a:xfrm>
            <a:off x="6172200" y="4191000"/>
            <a:ext cx="2209800" cy="2245426"/>
          </a:xfrm>
          <a:prstGeom prst="rect">
            <a:avLst/>
          </a:prstGeom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52400"/>
            <a:ext cx="6105326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600" b="1" dirty="0" smtClean="0">
                <a:latin typeface="Times New Roman" pitchFamily="18" charset="0"/>
                <a:cs typeface="Times New Roman" pitchFamily="18" charset="0"/>
              </a:rPr>
              <a:t>Вихревая структура сверхпроводников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71600"/>
            <a:ext cx="2448272" cy="22007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 descr="SIN_LDOS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3810000"/>
            <a:ext cx="3733800" cy="28003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971800" y="3733800"/>
            <a:ext cx="740587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T=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</a:t>
            </a: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0.2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Tc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0.4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Tc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0.6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Tc</a:t>
            </a:r>
            <a:endParaRPr lang="en-US" i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i="1" dirty="0" smtClean="0">
                <a:latin typeface="Times New Roman" pitchFamily="18" charset="0"/>
                <a:cs typeface="Times New Roman" pitchFamily="18" charset="0"/>
              </a:rPr>
              <a:t>0.8 </a:t>
            </a:r>
            <a:r>
              <a:rPr lang="en-US" i="1" dirty="0" err="1" smtClean="0">
                <a:latin typeface="Times New Roman" pitchFamily="18" charset="0"/>
                <a:cs typeface="Times New Roman" pitchFamily="18" charset="0"/>
              </a:rPr>
              <a:t>Tc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914400"/>
            <a:ext cx="30342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Сверхпроводящее состояние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62600" y="838200"/>
            <a:ext cx="1184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Кор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ихря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191000" y="1219200"/>
            <a:ext cx="391485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Zero bias conductance peak (ZBCP)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6200" y="1676400"/>
            <a:ext cx="3092845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12" name="Object 2"/>
          <p:cNvGraphicFramePr>
            <a:graphicFrameLocks noChangeAspect="1"/>
          </p:cNvGraphicFramePr>
          <p:nvPr/>
        </p:nvGraphicFramePr>
        <p:xfrm>
          <a:off x="7162800" y="1981200"/>
          <a:ext cx="1146175" cy="419100"/>
        </p:xfrm>
        <a:graphic>
          <a:graphicData uri="http://schemas.openxmlformats.org/presentationml/2006/ole">
            <p:oleObj spid="_x0000_s33794" name="Формула" r:id="rId6" imgW="583693" imgH="215713" progId="Equation.3">
              <p:embed/>
            </p:oleObj>
          </a:graphicData>
        </a:graphic>
      </p:graphicFrame>
      <p:graphicFrame>
        <p:nvGraphicFramePr>
          <p:cNvPr id="13" name="Object 2"/>
          <p:cNvGraphicFramePr>
            <a:graphicFrameLocks noChangeAspect="1"/>
          </p:cNvGraphicFramePr>
          <p:nvPr/>
        </p:nvGraphicFramePr>
        <p:xfrm>
          <a:off x="7162800" y="2438400"/>
          <a:ext cx="1670050" cy="493712"/>
        </p:xfrm>
        <a:graphic>
          <a:graphicData uri="http://schemas.openxmlformats.org/presentationml/2006/ole">
            <p:oleObj spid="_x0000_s33795" name="Формула" r:id="rId7" imgW="850531" imgH="253890" progId="Equation.3">
              <p:embed/>
            </p:oleObj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4419600" y="3962400"/>
            <a:ext cx="3702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Caroli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de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Gennes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Matricon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, PL 1964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" name="Picture 5" descr="http://elementy.ru/images/news/superconducting_film_fig3_300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8200" y="5105400"/>
            <a:ext cx="1447800" cy="1312672"/>
          </a:xfrm>
          <a:prstGeom prst="rect">
            <a:avLst/>
          </a:prstGeom>
          <a:noFill/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477000" y="4876800"/>
            <a:ext cx="2362200" cy="1784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2269</TotalTime>
  <Words>227</Words>
  <PresentationFormat>Экран (4:3)</PresentationFormat>
  <Paragraphs>74</Paragraphs>
  <Slides>18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1" baseType="lpstr">
      <vt:lpstr>Office Theme</vt:lpstr>
      <vt:lpstr>Формула</vt:lpstr>
      <vt:lpstr>Microsoft Equation 3.0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putilov</cp:lastModifiedBy>
  <cp:revision>265</cp:revision>
  <dcterms:modified xsi:type="dcterms:W3CDTF">2014-04-24T10:40:35Z</dcterms:modified>
</cp:coreProperties>
</file>