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73" r:id="rId2"/>
    <p:sldId id="257" r:id="rId3"/>
    <p:sldId id="307" r:id="rId4"/>
    <p:sldId id="308" r:id="rId5"/>
    <p:sldId id="309" r:id="rId6"/>
    <p:sldId id="352" r:id="rId7"/>
    <p:sldId id="353" r:id="rId8"/>
    <p:sldId id="323" r:id="rId9"/>
    <p:sldId id="354" r:id="rId10"/>
    <p:sldId id="310" r:id="rId11"/>
    <p:sldId id="259" r:id="rId12"/>
    <p:sldId id="321" r:id="rId13"/>
    <p:sldId id="313" r:id="rId14"/>
    <p:sldId id="315" r:id="rId15"/>
    <p:sldId id="316" r:id="rId16"/>
    <p:sldId id="318" r:id="rId17"/>
    <p:sldId id="319" r:id="rId18"/>
    <p:sldId id="350" r:id="rId19"/>
    <p:sldId id="345" r:id="rId20"/>
    <p:sldId id="349" r:id="rId21"/>
    <p:sldId id="348" r:id="rId22"/>
    <p:sldId id="346" r:id="rId23"/>
    <p:sldId id="347" r:id="rId24"/>
    <p:sldId id="336" r:id="rId25"/>
    <p:sldId id="337" r:id="rId26"/>
    <p:sldId id="335" r:id="rId27"/>
    <p:sldId id="351" r:id="rId28"/>
    <p:sldId id="342" r:id="rId29"/>
    <p:sldId id="329" r:id="rId30"/>
    <p:sldId id="330" r:id="rId31"/>
    <p:sldId id="331" r:id="rId32"/>
    <p:sldId id="343" r:id="rId33"/>
    <p:sldId id="333" r:id="rId34"/>
    <p:sldId id="334" r:id="rId35"/>
    <p:sldId id="344" r:id="rId36"/>
    <p:sldId id="332" r:id="rId37"/>
    <p:sldId id="27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D8AF7-BD29-4A16-9C8D-8B85C1EC86C2}" type="datetimeFigureOut">
              <a:rPr lang="fr-FR" smtClean="0"/>
              <a:t>20/04/2017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82DC1-35B6-4E5B-A513-482767AEFD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59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7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Left</a:t>
            </a:r>
            <a:r>
              <a:rPr lang="en-US" baseline="0" dirty="0" smtClean="0"/>
              <a:t> part – band insulator with direct band ordering. On the d-t plane you see two line corresponding to intersection of electron-like </a:t>
            </a:r>
            <a:r>
              <a:rPr lang="ru-RU" baseline="0" dirty="0" smtClean="0"/>
              <a:t>Г6</a:t>
            </a:r>
            <a:r>
              <a:rPr lang="en-US" baseline="0" dirty="0" smtClean="0"/>
              <a:t> with</a:t>
            </a:r>
            <a:r>
              <a:rPr lang="ru-RU" baseline="0" dirty="0" smtClean="0"/>
              <a:t> Г8(+-1/2) </a:t>
            </a:r>
            <a:r>
              <a:rPr lang="en-US" baseline="0" dirty="0" smtClean="0"/>
              <a:t>for the heavy-holes. It’s remarkable that by connecting two quantum wells in normal band structure you can also have inverted band structure material and </a:t>
            </a:r>
            <a:r>
              <a:rPr lang="en-US" baseline="0" dirty="0" err="1" smtClean="0"/>
              <a:t>dirac</a:t>
            </a:r>
            <a:r>
              <a:rPr lang="en-US" baseline="0" dirty="0" smtClean="0"/>
              <a:t>-cone structures as well. It was firstly reported in 2012 with theoretical calculation with modified BHZ-Hamiltonian. </a:t>
            </a:r>
            <a:r>
              <a:rPr lang="en-US" baseline="0" dirty="0" err="1" smtClean="0"/>
              <a:t>S.S.Krishtopenko</a:t>
            </a:r>
            <a:r>
              <a:rPr lang="en-US" baseline="0" dirty="0" smtClean="0"/>
              <a:t> apply 8x8 </a:t>
            </a:r>
            <a:r>
              <a:rPr lang="en-US" baseline="0" dirty="0" err="1" smtClean="0"/>
              <a:t>kp</a:t>
            </a:r>
            <a:r>
              <a:rPr lang="en-US" baseline="0" dirty="0" smtClean="0"/>
              <a:t> Hamiltonian for scrupulous study of this structure. So, from the left 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BC626-2EBE-44F9-90DB-8BBAED4F0C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BC626-2EBE-44F9-90DB-8BBAED4F0C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95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BC626-2EBE-44F9-90DB-8BBAED4F0C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87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fld id="{93899790-92CB-4412-8F53-A64D3D81CF47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altLang="ru-RU" sz="1200" dirty="0" smtClean="0"/>
              <a:t>Для параболической зоны</a:t>
            </a:r>
            <a:br>
              <a:rPr lang="ru-RU" altLang="ru-RU" sz="1200" dirty="0" smtClean="0"/>
            </a:br>
            <a:r>
              <a:rPr lang="ru-RU" altLang="ru-RU" sz="1200" dirty="0" smtClean="0"/>
              <a:t>в циклотронном резонансе будет наблюдаться одна линия. </a:t>
            </a:r>
            <a:endParaRPr lang="en-US" altLang="ru-RU" sz="1200" dirty="0" smtClean="0"/>
          </a:p>
          <a:p>
            <a:pPr marL="0" indent="0" eaLnBrk="1" hangingPunct="1">
              <a:buFontTx/>
              <a:buNone/>
            </a:pPr>
            <a:r>
              <a:rPr lang="ru-RU" altLang="ru-RU" sz="1200" dirty="0" smtClean="0"/>
              <a:t>Масса, соответствующая этой линии, в общем случае, не будет зависеть ни от концентрации, </a:t>
            </a:r>
            <a:r>
              <a:rPr lang="en-US" altLang="ru-RU" sz="1200" dirty="0" smtClean="0"/>
              <a:t/>
            </a:r>
            <a:br>
              <a:rPr lang="en-US" altLang="ru-RU" sz="1200" dirty="0" smtClean="0"/>
            </a:br>
            <a:r>
              <a:rPr lang="ru-RU" altLang="ru-RU" sz="1200" dirty="0" smtClean="0"/>
              <a:t>ни от того, классические это поля или квантующие.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dirty="0" smtClean="0"/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0976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Первая</a:t>
            </a:r>
            <a:r>
              <a:rPr lang="ru-RU" baseline="0" dirty="0" smtClean="0"/>
              <a:t> работа по ЦР опубликована в 1955 году. Какую цель преследуют авторы?</a:t>
            </a:r>
          </a:p>
          <a:p>
            <a:r>
              <a:rPr lang="ru-RU" baseline="0" dirty="0" smtClean="0"/>
              <a:t>Это все интересно, но в настоящее время особенное внимание уделяется исследования в квантующих магнитных полях.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3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Уровни</a:t>
            </a:r>
            <a:r>
              <a:rPr lang="ru-RU" baseline="0" dirty="0" smtClean="0"/>
              <a:t> стоят на месте при разных концентрациях</a:t>
            </a:r>
          </a:p>
          <a:p>
            <a:r>
              <a:rPr lang="ru-RU" baseline="0" dirty="0" smtClean="0"/>
              <a:t>В силу значительно СО взаимодействия, расщепления уровней Ландау по спину сравнимы с циклотронными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085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Уровни</a:t>
            </a:r>
            <a:r>
              <a:rPr lang="ru-RU" baseline="0" dirty="0" smtClean="0"/>
              <a:t> стоят на месте при разных концентрациях</a:t>
            </a:r>
          </a:p>
          <a:p>
            <a:r>
              <a:rPr lang="ru-RU" baseline="0" dirty="0" smtClean="0"/>
              <a:t>В силу значительно СО взаимодействия, расщепления уровней Ландау по спину сравнимы с циклотронными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101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Уровни</a:t>
            </a:r>
            <a:r>
              <a:rPr lang="ru-RU" baseline="0" dirty="0" smtClean="0"/>
              <a:t> стоят на месте при разных концентрациях</a:t>
            </a:r>
          </a:p>
          <a:p>
            <a:r>
              <a:rPr lang="ru-RU" baseline="0" dirty="0" smtClean="0"/>
              <a:t>В силу значительно СО взаимодействия, расщепления уровней Ландау по спину сравнимы с циклотронными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0648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Уровни</a:t>
            </a:r>
            <a:r>
              <a:rPr lang="ru-RU" baseline="0" dirty="0" smtClean="0"/>
              <a:t> стоят на месте при разных концентрациях</a:t>
            </a:r>
          </a:p>
          <a:p>
            <a:r>
              <a:rPr lang="ru-RU" baseline="0" dirty="0" smtClean="0"/>
              <a:t>В силу значительно СО взаимодействия, расщепления уровней Ландау по спину сравнимы с циклотронными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82DC1-35B6-4E5B-A513-482767AEFD7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733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8C2C4-8EC1-465B-98E3-50BEC98A28F7}" type="slidenum">
              <a:rPr lang="ru-RU" altLang="en-US"/>
              <a:pPr/>
              <a:t>25</a:t>
            </a:fld>
            <a:endParaRPr lang="ru-RU" altLang="en-US"/>
          </a:p>
        </p:txBody>
      </p:sp>
      <p:sp>
        <p:nvSpPr>
          <p:cNvPr id="2396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2488" y="742950"/>
            <a:ext cx="4967287" cy="3725863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39619" name="Заметки 2"/>
          <p:cNvSpPr>
            <a:spLocks noGrp="1"/>
          </p:cNvSpPr>
          <p:nvPr>
            <p:ph type="body" idx="1"/>
          </p:nvPr>
        </p:nvSpPr>
        <p:spPr>
          <a:xfrm>
            <a:off x="666750" y="4714875"/>
            <a:ext cx="5335588" cy="44688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altLang="en-US"/>
              <a:t>Варьируя состав можно получить произвольную ширину запрещенной зоны в диапазоне от 1,6 эВ до нуля. На данном слайде приведены зависимости ширины запрещенной зоны от доли кадмия в твердом растворе, а также соответствующая длина волны электромагнитного излучения отвечающая краю межзонного поглощения при различных х. Всюду далее под составом х я буду подразумевать долю кадмия в твердом растворе. Красными кружками примерно обозначены области составов и длин волн, в которых проводились исследования в данной работе. Интерес именно к этой области вызван перспективностью твердых растворов с такими составами для приложений в так называемом сверхдлинноволновом диапазоне спектра.</a:t>
            </a:r>
          </a:p>
        </p:txBody>
      </p:sp>
      <p:sp>
        <p:nvSpPr>
          <p:cNvPr id="73732" name="Номер слайда 3"/>
          <p:cNvSpPr txBox="1">
            <a:spLocks noGrp="1"/>
          </p:cNvSpPr>
          <p:nvPr/>
        </p:nvSpPr>
        <p:spPr bwMode="auto">
          <a:xfrm>
            <a:off x="3778250" y="9429750"/>
            <a:ext cx="2889250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3967BFB-F5F1-40A8-BDC5-4678FF44599B}" type="slidenum">
              <a:rPr lang="ru-RU" altLang="en-US" sz="1200" b="0">
                <a:latin typeface="Calibri" panose="020F0502020204030204" pitchFamily="34" charset="0"/>
              </a:rPr>
              <a:pPr algn="r"/>
              <a:t>25</a:t>
            </a:fld>
            <a:endParaRPr lang="ru-RU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23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3EDF1F-7885-40A1-8345-889AA4F4763E}" type="slidenum">
              <a:rPr lang="ru-RU" altLang="en-US"/>
              <a:pPr/>
              <a:t>26</a:t>
            </a:fld>
            <a:endParaRPr lang="ru-RU" altLang="en-US"/>
          </a:p>
        </p:txBody>
      </p:sp>
      <p:sp>
        <p:nvSpPr>
          <p:cNvPr id="245762" name="Rectangle 1031"/>
          <p:cNvSpPr txBox="1">
            <a:spLocks noGrp="1" noChangeArrowheads="1"/>
          </p:cNvSpPr>
          <p:nvPr/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fld id="{A5958229-1967-4DF3-B903-DCCCC8BD1D94}" type="slidenum">
              <a:rPr lang="ru-RU" altLang="en-US" sz="1200"/>
              <a:pPr algn="r" eaLnBrk="0" hangingPunct="0"/>
              <a:t>26</a:t>
            </a:fld>
            <a:endParaRPr lang="ru-RU" altLang="en-US" sz="1200"/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4112" cy="3722687"/>
          </a:xfrm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4875"/>
            <a:ext cx="4891088" cy="4467225"/>
          </a:xfrm>
        </p:spPr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6026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98CE-3A83-4B92-8CF9-DFF904EFBA7D}" type="datetime1">
              <a:rPr lang="fr-FR" smtClean="0"/>
              <a:t>20/04/2017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01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F8F59-F094-4498-8627-B8695D6C80EC}" type="datetime1">
              <a:rPr lang="fr-FR" smtClean="0"/>
              <a:t>20/04/2017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276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D33C4-B999-47EC-BC03-3F9B39455F60}" type="datetime1">
              <a:rPr lang="fr-FR" smtClean="0"/>
              <a:t>20/04/2017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63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7207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12 апреля 2012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89FB8-545C-4A3B-B71B-89DB92638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9DC34-F507-4304-8AAE-E38F2557BDDA}" type="datetime4">
              <a:rPr lang="ru-RU" altLang="ru-RU"/>
              <a:pPr>
                <a:defRPr/>
              </a:pPr>
              <a:t>20 апреля 2017 г.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176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A0844-3093-44AC-8072-0B650613DAE9}" type="datetime1">
              <a:rPr lang="fr-FR" smtClean="0"/>
              <a:t>20/04/2017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00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3A4B-AF4A-4BDD-ACA8-47D57241D9D7}" type="datetime1">
              <a:rPr lang="fr-FR" smtClean="0"/>
              <a:t>20/04/2017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66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B7E1-D791-4F38-83DC-9F19CC0A6944}" type="datetime1">
              <a:rPr lang="fr-FR" smtClean="0"/>
              <a:t>20/04/2017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01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56D8A-6B51-4E2B-BD6D-4E3E93E570CF}" type="datetime1">
              <a:rPr lang="fr-FR" smtClean="0"/>
              <a:t>20/04/2017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33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C717-6FDB-4821-90B1-ECACD8A79AF8}" type="datetime1">
              <a:rPr lang="fr-FR" smtClean="0"/>
              <a:t>20/04/2017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33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E4CF-39D0-4C0B-8FD3-9E9954372911}" type="datetime1">
              <a:rPr lang="fr-FR" smtClean="0"/>
              <a:t>20/04/2017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98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954FD-D7E9-4CA3-B249-7CDA67910B9E}" type="datetime1">
              <a:rPr lang="fr-FR" smtClean="0"/>
              <a:t>20/04/2017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88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5F176-4E80-47B5-A261-14B62CFBEE1E}" type="datetime1">
              <a:rPr lang="fr-FR" smtClean="0"/>
              <a:t>20/04/2017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407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57E4D-87F3-46BA-BEB0-3816AA616F22}" type="datetime1">
              <a:rPr lang="fr-FR" smtClean="0"/>
              <a:t>20/04/2017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9D680-6E30-4EC7-A533-7BA53D0177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1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1.jpeg"/><Relationship Id="rId4" Type="http://schemas.openxmlformats.org/officeDocument/2006/relationships/image" Target="http://www.lncmp.org/images/logo_lncmp_150x100.gi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lncmp.org/images/logo_lncmp_150x100.gif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oleObject" Target="../embeddings/oleObject13.bin"/><Relationship Id="rId3" Type="http://schemas.openxmlformats.org/officeDocument/2006/relationships/image" Target="../media/image15.png"/><Relationship Id="rId7" Type="http://schemas.openxmlformats.org/officeDocument/2006/relationships/image" Target="../media/image49.png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8.jpe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http://www.lncmp.org/images/logo_lncmp_150x100.gif" TargetMode="External"/><Relationship Id="rId9" Type="http://schemas.openxmlformats.org/officeDocument/2006/relationships/image" Target="../media/image44.wmf"/><Relationship Id="rId1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2.jpeg"/><Relationship Id="rId4" Type="http://schemas.openxmlformats.org/officeDocument/2006/relationships/image" Target="http://www.lncmp.org/images/logo_lncmp_150x100.gif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png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10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17" Type="http://schemas.openxmlformats.org/officeDocument/2006/relationships/oleObject" Target="../embeddings/oleObject8.bin"/><Relationship Id="rId25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.wmf"/><Relationship Id="rId20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13.jpeg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image" Target="../media/image12.jpeg"/><Relationship Id="rId10" Type="http://schemas.openxmlformats.org/officeDocument/2006/relationships/image" Target="../media/image4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Relationship Id="rId2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9.jpg"/><Relationship Id="rId5" Type="http://schemas.openxmlformats.org/officeDocument/2006/relationships/image" Target="../media/image78.wmf"/><Relationship Id="rId4" Type="http://schemas.openxmlformats.org/officeDocument/2006/relationships/oleObject" Target="../embeddings/oleObject16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0.png"/><Relationship Id="rId5" Type="http://schemas.openxmlformats.org/officeDocument/2006/relationships/image" Target="../media/image78.wmf"/><Relationship Id="rId4" Type="http://schemas.openxmlformats.org/officeDocument/2006/relationships/oleObject" Target="../embeddings/oleObject1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lncmp.org/images/logo_lncmp_150x100.gi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0" y="1989138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>Магнитооптические исследования в стационарных полях до 30 Тесла</a:t>
            </a:r>
            <a:endParaRPr lang="en-US" altLang="en-US" dirty="0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0" y="4941888"/>
            <a:ext cx="9144000" cy="1727200"/>
          </a:xfrm>
        </p:spPr>
        <p:txBody>
          <a:bodyPr>
            <a:normAutofit lnSpcReduction="10000"/>
          </a:bodyPr>
          <a:lstStyle/>
          <a:p>
            <a:r>
              <a:rPr lang="ru-RU" altLang="ru-RU" dirty="0" smtClean="0"/>
              <a:t>Леонид Бовкун</a:t>
            </a:r>
          </a:p>
          <a:p>
            <a:endParaRPr lang="ru-RU" altLang="ru-RU" sz="1600" b="1" dirty="0" smtClean="0"/>
          </a:p>
          <a:p>
            <a:endParaRPr lang="ru-RU" altLang="ru-RU" sz="1600" b="1" dirty="0" smtClean="0"/>
          </a:p>
          <a:p>
            <a:r>
              <a:rPr lang="ru-RU" altLang="ru-RU" sz="1600" b="1" dirty="0" smtClean="0"/>
              <a:t>Семинар аспирантов и студентов</a:t>
            </a:r>
          </a:p>
          <a:p>
            <a:r>
              <a:rPr lang="ru-RU" altLang="ru-RU" sz="1600" b="1" dirty="0" smtClean="0"/>
              <a:t>2</a:t>
            </a:r>
            <a:r>
              <a:rPr lang="en-US" altLang="ru-RU" sz="1600" b="1" dirty="0" smtClean="0"/>
              <a:t>0</a:t>
            </a:r>
            <a:r>
              <a:rPr lang="ru-RU" altLang="ru-RU" sz="1600" b="1" dirty="0" smtClean="0"/>
              <a:t> апреля 201</a:t>
            </a:r>
            <a:r>
              <a:rPr lang="en-US" altLang="ru-RU" sz="1600" b="1" dirty="0" smtClean="0"/>
              <a:t>7</a:t>
            </a:r>
            <a:endParaRPr lang="en-US" altLang="en-US" sz="1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94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72244" y="60936"/>
            <a:ext cx="5545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Импульсные поля</a:t>
            </a:r>
            <a:endParaRPr lang="fr-FR" altLang="en-US" sz="2400" b="1" dirty="0"/>
          </a:p>
        </p:txBody>
      </p:sp>
      <p:pic>
        <p:nvPicPr>
          <p:cNvPr id="15414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511" y="3481388"/>
            <a:ext cx="3851275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1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5" y="1736237"/>
            <a:ext cx="3279356" cy="250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421" name="Group 61"/>
          <p:cNvGrpSpPr>
            <a:grpSpLocks/>
          </p:cNvGrpSpPr>
          <p:nvPr/>
        </p:nvGrpSpPr>
        <p:grpSpPr bwMode="auto">
          <a:xfrm>
            <a:off x="5861662" y="1423011"/>
            <a:ext cx="3003550" cy="4314825"/>
            <a:chOff x="5465" y="1257"/>
            <a:chExt cx="1892" cy="2718"/>
          </a:xfrm>
        </p:grpSpPr>
        <p:grpSp>
          <p:nvGrpSpPr>
            <p:cNvPr id="15407" name="Group 47"/>
            <p:cNvGrpSpPr>
              <a:grpSpLocks/>
            </p:cNvGrpSpPr>
            <p:nvPr/>
          </p:nvGrpSpPr>
          <p:grpSpPr bwMode="auto">
            <a:xfrm>
              <a:off x="5465" y="1257"/>
              <a:ext cx="1678" cy="363"/>
              <a:chOff x="3833" y="2028"/>
              <a:chExt cx="1678" cy="363"/>
            </a:xfrm>
          </p:grpSpPr>
          <p:sp>
            <p:nvSpPr>
              <p:cNvPr id="15404" name="Text Box 44"/>
              <p:cNvSpPr txBox="1">
                <a:spLocks noChangeArrowheads="1"/>
              </p:cNvSpPr>
              <p:nvPr/>
            </p:nvSpPr>
            <p:spPr bwMode="auto">
              <a:xfrm>
                <a:off x="4785" y="2160"/>
                <a:ext cx="72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ru-RU" altLang="en-US" dirty="0" smtClean="0"/>
                  <a:t>  </a:t>
                </a:r>
                <a:r>
                  <a:rPr lang="fr-FR" altLang="en-US" dirty="0" smtClean="0"/>
                  <a:t>2000 </a:t>
                </a:r>
                <a:r>
                  <a:rPr lang="fr-FR" altLang="en-US" dirty="0"/>
                  <a:t>T</a:t>
                </a:r>
              </a:p>
            </p:txBody>
          </p:sp>
          <p:sp>
            <p:nvSpPr>
              <p:cNvPr id="15405" name="Line 45"/>
              <p:cNvSpPr>
                <a:spLocks noChangeShapeType="1"/>
              </p:cNvSpPr>
              <p:nvPr/>
            </p:nvSpPr>
            <p:spPr bwMode="auto">
              <a:xfrm flipV="1">
                <a:off x="4741" y="2028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06" name="Text Box 46"/>
              <p:cNvSpPr txBox="1">
                <a:spLocks noChangeArrowheads="1"/>
              </p:cNvSpPr>
              <p:nvPr/>
            </p:nvSpPr>
            <p:spPr bwMode="auto">
              <a:xfrm>
                <a:off x="3833" y="2160"/>
                <a:ext cx="1043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en-US"/>
                  <a:t>compressive</a:t>
                </a:r>
              </a:p>
            </p:txBody>
          </p:sp>
        </p:grpSp>
        <p:pic>
          <p:nvPicPr>
            <p:cNvPr id="15420" name="Picture 60" descr="FluxCompress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1661"/>
              <a:ext cx="1597" cy="2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50705" y="734036"/>
            <a:ext cx="8114507" cy="576263"/>
            <a:chOff x="750705" y="734036"/>
            <a:chExt cx="8114507" cy="576263"/>
          </a:xfrm>
        </p:grpSpPr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7425349" y="803885"/>
              <a:ext cx="14398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 dirty="0"/>
                <a:t> Tesla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50705" y="734036"/>
              <a:ext cx="7488237" cy="576263"/>
              <a:chOff x="684213" y="1557338"/>
              <a:chExt cx="7488237" cy="576263"/>
            </a:xfrm>
          </p:grpSpPr>
          <p:sp>
            <p:nvSpPr>
              <p:cNvPr id="15364" name="Line 4"/>
              <p:cNvSpPr>
                <a:spLocks noChangeShapeType="1"/>
              </p:cNvSpPr>
              <p:nvPr/>
            </p:nvSpPr>
            <p:spPr bwMode="auto">
              <a:xfrm>
                <a:off x="684213" y="2060575"/>
                <a:ext cx="74882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>
                <a:off x="1114425" y="1989138"/>
                <a:ext cx="0" cy="144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8" name="Line 8"/>
              <p:cNvSpPr>
                <a:spLocks noChangeShapeType="1"/>
              </p:cNvSpPr>
              <p:nvPr/>
            </p:nvSpPr>
            <p:spPr bwMode="auto">
              <a:xfrm>
                <a:off x="3708400" y="1989138"/>
                <a:ext cx="0" cy="144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" name="Text Box 10"/>
              <p:cNvSpPr txBox="1">
                <a:spLocks noChangeArrowheads="1"/>
              </p:cNvSpPr>
              <p:nvPr/>
            </p:nvSpPr>
            <p:spPr bwMode="auto">
              <a:xfrm>
                <a:off x="755650" y="1557338"/>
                <a:ext cx="6492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en-US" sz="2000" b="1" dirty="0"/>
                  <a:t>10</a:t>
                </a:r>
              </a:p>
            </p:txBody>
          </p:sp>
          <p:sp>
            <p:nvSpPr>
              <p:cNvPr id="15371" name="Text Box 11"/>
              <p:cNvSpPr txBox="1">
                <a:spLocks noChangeArrowheads="1"/>
              </p:cNvSpPr>
              <p:nvPr/>
            </p:nvSpPr>
            <p:spPr bwMode="auto">
              <a:xfrm>
                <a:off x="3348038" y="1557338"/>
                <a:ext cx="649287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en-US" sz="2000" b="1"/>
                  <a:t>100</a:t>
                </a:r>
              </a:p>
            </p:txBody>
          </p:sp>
          <p:sp>
            <p:nvSpPr>
              <p:cNvPr id="15372" name="Text Box 12"/>
              <p:cNvSpPr txBox="1">
                <a:spLocks noChangeArrowheads="1"/>
              </p:cNvSpPr>
              <p:nvPr/>
            </p:nvSpPr>
            <p:spPr bwMode="auto">
              <a:xfrm>
                <a:off x="5940425" y="1557338"/>
                <a:ext cx="8651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en-US" sz="2000" b="1" dirty="0"/>
                  <a:t>1000</a:t>
                </a:r>
              </a:p>
            </p:txBody>
          </p:sp>
          <p:sp>
            <p:nvSpPr>
              <p:cNvPr id="39" name="Line 9"/>
              <p:cNvSpPr>
                <a:spLocks noChangeShapeType="1"/>
              </p:cNvSpPr>
              <p:nvPr/>
            </p:nvSpPr>
            <p:spPr bwMode="auto">
              <a:xfrm>
                <a:off x="6443663" y="1989138"/>
                <a:ext cx="0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04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" y="757531"/>
            <a:ext cx="9144000" cy="61004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50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 smtClean="0"/>
              <a:t>Зачем нужны большие поля</a:t>
            </a:r>
            <a:endParaRPr lang="fr-FR" sz="3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11</a:t>
            </a:fld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1195753" y="2959328"/>
            <a:ext cx="32121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Исследовать свойства материалов (эффект Холла, резонансные эффекты)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37138" y="4908664"/>
            <a:ext cx="29424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Изменять свойства материалов, магнитное разделение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56307" y="5592511"/>
            <a:ext cx="29424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Создавать новые магниты</a:t>
            </a:r>
            <a:br>
              <a:rPr lang="ru-RU" dirty="0" smtClean="0"/>
            </a:br>
            <a:r>
              <a:rPr lang="ru-RU" dirty="0" smtClean="0"/>
              <a:t>(замена редкоземельным)</a:t>
            </a:r>
            <a:endParaRPr lang="ru-RU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4030" y="3210153"/>
            <a:ext cx="29424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Исследовать сверхпроводимость</a:t>
            </a:r>
            <a:endParaRPr lang="ru-RU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6307" y="1027740"/>
            <a:ext cx="294249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Левитация и изучение гравитации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188650"/>
            <a:ext cx="9144000" cy="573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300"/>
              <a:t>The 2000 Ig Nobel Prize Winners</a:t>
            </a:r>
            <a:endParaRPr lang="fr-FR" sz="3300" dirty="0"/>
          </a:p>
        </p:txBody>
      </p:sp>
      <p:pic>
        <p:nvPicPr>
          <p:cNvPr id="6146" name="Picture 2" descr="https://upload.wikimedia.org/wikipedia/commons/7/7b/Frog_diamagnetic_levi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1" y="2234249"/>
            <a:ext cx="4368001" cy="413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434637"/>
            <a:ext cx="550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http://www.ru.nl/hfml/research/levitation/diamagnetic/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587599"/>
            <a:ext cx="3019425" cy="771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0012" y="3202983"/>
            <a:ext cx="47539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∇</a:t>
            </a:r>
            <a:r>
              <a:rPr lang="en-US" i="1" dirty="0"/>
              <a:t>B</a:t>
            </a:r>
            <a:r>
              <a:rPr lang="en-US" i="1" baseline="30000" dirty="0"/>
              <a:t>2</a:t>
            </a:r>
            <a:r>
              <a:rPr lang="en-US" dirty="0"/>
              <a:t> &gt; </a:t>
            </a:r>
            <a:r>
              <a:rPr lang="en-US" i="1" dirty="0" smtClean="0"/>
              <a:t>2µ</a:t>
            </a:r>
            <a:r>
              <a:rPr lang="en-US" i="1" baseline="-25000" dirty="0" smtClean="0"/>
              <a:t>0</a:t>
            </a:r>
            <a:r>
              <a:rPr lang="en-US" dirty="0" smtClean="0"/>
              <a:t>ρ</a:t>
            </a:r>
            <a:r>
              <a:rPr lang="en-US" i="1" dirty="0" smtClean="0"/>
              <a:t>g/</a:t>
            </a:r>
            <a:r>
              <a:rPr lang="en-US" dirty="0" smtClean="0"/>
              <a:t>χ</a:t>
            </a:r>
          </a:p>
          <a:p>
            <a:r>
              <a:rPr lang="en-US" dirty="0" smtClean="0"/>
              <a:t>Molecular </a:t>
            </a:r>
            <a:r>
              <a:rPr lang="en-US" dirty="0"/>
              <a:t>susceptibilities χ are </a:t>
            </a:r>
            <a:r>
              <a:rPr lang="en-US" dirty="0" smtClean="0"/>
              <a:t>typically</a:t>
            </a:r>
            <a:br>
              <a:rPr lang="en-US" dirty="0" smtClean="0"/>
            </a:br>
            <a:r>
              <a:rPr lang="en-US" i="1" dirty="0" smtClean="0"/>
              <a:t>10</a:t>
            </a:r>
            <a:r>
              <a:rPr lang="en-US" i="1" baseline="30000" dirty="0" smtClean="0"/>
              <a:t>-5</a:t>
            </a:r>
            <a:r>
              <a:rPr lang="en-US" i="1" dirty="0"/>
              <a:t> for </a:t>
            </a:r>
            <a:r>
              <a:rPr lang="en-US" i="1" dirty="0" err="1" smtClean="0"/>
              <a:t>diamagnetics</a:t>
            </a:r>
            <a:r>
              <a:rPr lang="en-US" i="1" dirty="0" smtClean="0"/>
              <a:t>,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10</a:t>
            </a:r>
            <a:r>
              <a:rPr lang="en-US" i="1" baseline="30000" dirty="0" smtClean="0"/>
              <a:t>-3</a:t>
            </a:r>
            <a:r>
              <a:rPr lang="en-US" i="1" dirty="0"/>
              <a:t> for </a:t>
            </a:r>
            <a:r>
              <a:rPr lang="en-US" i="1" dirty="0" smtClean="0"/>
              <a:t>paramagnetic,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since </a:t>
            </a:r>
            <a:r>
              <a:rPr lang="en-US" dirty="0"/>
              <a:t>ρ is most often a few </a:t>
            </a:r>
            <a:r>
              <a:rPr lang="en-US" i="1" dirty="0"/>
              <a:t>g/cm</a:t>
            </a:r>
            <a:r>
              <a:rPr lang="en-US" i="1" baseline="30000" dirty="0"/>
              <a:t>3</a:t>
            </a:r>
            <a:r>
              <a:rPr lang="en-US" dirty="0"/>
              <a:t>, their magnetic levitation </a:t>
            </a:r>
            <a:r>
              <a:rPr lang="en-US" b="1" dirty="0">
                <a:solidFill>
                  <a:srgbClr val="FF0000"/>
                </a:solidFill>
              </a:rPr>
              <a:t>requires field gradients </a:t>
            </a:r>
            <a:r>
              <a:rPr lang="en-US" b="1" i="1" dirty="0">
                <a:solidFill>
                  <a:srgbClr val="FF0000"/>
                </a:solidFill>
              </a:rPr>
              <a:t>~1000</a:t>
            </a:r>
            <a:r>
              <a:rPr lang="en-US" b="1" dirty="0">
                <a:solidFill>
                  <a:srgbClr val="FF0000"/>
                </a:solidFill>
              </a:rPr>
              <a:t> and 10 T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/m, respectively</a:t>
            </a:r>
            <a:r>
              <a:rPr lang="en-US" dirty="0"/>
              <a:t>. Taking </a:t>
            </a:r>
            <a:r>
              <a:rPr lang="en-US" dirty="0" smtClean="0"/>
              <a:t>l=10cm </a:t>
            </a:r>
            <a:r>
              <a:rPr lang="en-US" dirty="0"/>
              <a:t>as a typical size of high-field magnets and ∇</a:t>
            </a:r>
            <a:r>
              <a:rPr lang="en-US" i="1" dirty="0"/>
              <a:t>B</a:t>
            </a:r>
            <a:r>
              <a:rPr lang="en-US" i="1" baseline="30000" dirty="0"/>
              <a:t>2</a:t>
            </a:r>
            <a:r>
              <a:rPr lang="en-US" i="1" dirty="0"/>
              <a:t> ~ B</a:t>
            </a:r>
            <a:r>
              <a:rPr lang="en-US" i="1" baseline="30000" dirty="0"/>
              <a:t>2</a:t>
            </a:r>
            <a:r>
              <a:rPr lang="en-US" i="1" dirty="0"/>
              <a:t>/l</a:t>
            </a:r>
            <a:r>
              <a:rPr lang="en-US" dirty="0"/>
              <a:t> as an estimate, we find </a:t>
            </a:r>
            <a:r>
              <a:rPr lang="en-US" b="1" dirty="0"/>
              <a:t>that fields of the order of 1 and 10T are sufficient to cause levitation of para- and </a:t>
            </a:r>
            <a:r>
              <a:rPr lang="en-US" b="1" dirty="0" err="1"/>
              <a:t>diamagnetics</a:t>
            </a:r>
            <a:r>
              <a:rPr lang="en-US" b="1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2370769"/>
            <a:ext cx="5838825" cy="742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1" y="968851"/>
            <a:ext cx="235267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79388" y="333375"/>
            <a:ext cx="3744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en-US" sz="2400" b="1" dirty="0"/>
              <a:t>Lévitation dynamique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1381125"/>
            <a:ext cx="8372475" cy="4095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969" y="1180123"/>
            <a:ext cx="400929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/>
              <a:t>http://www.maglevboard.net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88650"/>
            <a:ext cx="9144000" cy="573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/>
              <a:t>Динамическая левитация</a:t>
            </a:r>
            <a:endParaRPr lang="fr-FR" sz="3300" dirty="0"/>
          </a:p>
        </p:txBody>
      </p:sp>
    </p:spTree>
    <p:extLst>
      <p:ext uri="{BB962C8B-B14F-4D97-AF65-F5344CB8AC3E}">
        <p14:creationId xmlns:p14="http://schemas.microsoft.com/office/powerpoint/2010/main" val="192966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062372" y="314325"/>
            <a:ext cx="56165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en-US" sz="2400" b="1"/>
              <a:t>L’effet Hall</a:t>
            </a:r>
          </a:p>
        </p:txBody>
      </p:sp>
      <p:pic>
        <p:nvPicPr>
          <p:cNvPr id="21509" name="Picture 5" descr="http://www.lncmp.org/images/logo_lncmp_150x100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6076950"/>
            <a:ext cx="11715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AutoShape 7"/>
          <p:cNvSpPr>
            <a:spLocks noChangeAspect="1" noChangeArrowheads="1" noTextEdit="1"/>
          </p:cNvSpPr>
          <p:nvPr/>
        </p:nvSpPr>
        <p:spPr bwMode="auto">
          <a:xfrm>
            <a:off x="3203575" y="260350"/>
            <a:ext cx="3313113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4" name="Picture 10" descr="Hall_eff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88900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515" name="Object 11"/>
          <p:cNvGraphicFramePr>
            <a:graphicFrameLocks noChangeAspect="1"/>
          </p:cNvGraphicFramePr>
          <p:nvPr/>
        </p:nvGraphicFramePr>
        <p:xfrm>
          <a:off x="3995738" y="3357563"/>
          <a:ext cx="1655762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6" imgW="888840" imgH="431640" progId="Equation.DSMT4">
                  <p:embed/>
                </p:oleObj>
              </mc:Choice>
              <mc:Fallback>
                <p:oleObj name="Equation" r:id="rId6" imgW="8888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3357563"/>
                        <a:ext cx="1655762" cy="804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70389" y="4612786"/>
            <a:ext cx="482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dirty="0" smtClean="0"/>
              <a:t>Эффект Холла</a:t>
            </a:r>
            <a:endParaRPr lang="fr-FR" altLang="en-US" sz="2000" dirty="0"/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323850" y="5160841"/>
            <a:ext cx="4176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dirty="0" smtClean="0"/>
              <a:t>- Знак носителей заряда</a:t>
            </a:r>
            <a:endParaRPr lang="fr-FR" altLang="en-US" sz="2000" dirty="0"/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323850" y="5557716"/>
            <a:ext cx="7740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dirty="0" smtClean="0"/>
              <a:t>- Электрофизические параметры</a:t>
            </a:r>
            <a:endParaRPr lang="fr-FR" altLang="en-US" sz="2000" dirty="0"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88650"/>
            <a:ext cx="9144000" cy="573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300" dirty="0" smtClean="0"/>
              <a:t>Эффект Холла</a:t>
            </a:r>
            <a:endParaRPr lang="fr-FR" sz="3300" dirty="0"/>
          </a:p>
        </p:txBody>
      </p:sp>
    </p:spTree>
    <p:extLst>
      <p:ext uri="{BB962C8B-B14F-4D97-AF65-F5344CB8AC3E}">
        <p14:creationId xmlns:p14="http://schemas.microsoft.com/office/powerpoint/2010/main" val="164039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6363" y="223838"/>
            <a:ext cx="540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Магнитный резонанс</a:t>
            </a:r>
            <a:endParaRPr lang="fr-FR" altLang="en-US" sz="2400" b="1" dirty="0"/>
          </a:p>
        </p:txBody>
      </p:sp>
      <p:pic>
        <p:nvPicPr>
          <p:cNvPr id="22533" name="Picture 5" descr="nucspin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2624137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energydi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981075"/>
            <a:ext cx="40290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http://www.lncmp.org/images/logo_lncmp_150x100.gi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6076950"/>
            <a:ext cx="11715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023938" y="4745038"/>
            <a:ext cx="138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3936573" y="2812255"/>
            <a:ext cx="438125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en-US" sz="2000" dirty="0" smtClean="0"/>
              <a:t>Условие поглощения </a:t>
            </a:r>
            <a:r>
              <a:rPr lang="en-US" altLang="en-US" sz="2000" dirty="0" smtClean="0">
                <a:cs typeface="Arial" panose="020B0604020202020204" pitchFamily="34" charset="0"/>
              </a:rPr>
              <a:t>ħ</a:t>
            </a:r>
            <a:r>
              <a:rPr lang="el-GR" altLang="en-US" sz="2000" dirty="0">
                <a:cs typeface="Arial" panose="020B0604020202020204" pitchFamily="34" charset="0"/>
              </a:rPr>
              <a:t>ω</a:t>
            </a:r>
            <a:r>
              <a:rPr lang="fr-FR" altLang="en-US" sz="2000" dirty="0">
                <a:cs typeface="Arial" panose="020B0604020202020204" pitchFamily="34" charset="0"/>
              </a:rPr>
              <a:t> =</a:t>
            </a:r>
            <a:r>
              <a:rPr lang="el-GR" altLang="en-US" sz="2000" dirty="0">
                <a:cs typeface="Arial" panose="020B0604020202020204" pitchFamily="34" charset="0"/>
              </a:rPr>
              <a:t>Δ</a:t>
            </a:r>
            <a:r>
              <a:rPr lang="fr-FR" altLang="en-US" sz="2000" dirty="0">
                <a:cs typeface="Arial" panose="020B0604020202020204" pitchFamily="34" charset="0"/>
              </a:rPr>
              <a:t>E = </a:t>
            </a:r>
            <a:r>
              <a:rPr lang="el-GR" altLang="en-US" sz="2000" dirty="0">
                <a:cs typeface="Arial" panose="020B0604020202020204" pitchFamily="34" charset="0"/>
              </a:rPr>
              <a:t>μ</a:t>
            </a:r>
            <a:r>
              <a:rPr lang="fr-FR" altLang="en-US" sz="2000" dirty="0" smtClean="0">
                <a:cs typeface="Arial" panose="020B0604020202020204" pitchFamily="34" charset="0"/>
              </a:rPr>
              <a:t>B</a:t>
            </a:r>
            <a:endParaRPr lang="el-GR" altLang="en-US" sz="2000" dirty="0">
              <a:cs typeface="Arial" panose="020B0604020202020204" pitchFamily="34" charset="0"/>
            </a:endParaRP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95288" y="3716338"/>
            <a:ext cx="5759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dirty="0" smtClean="0"/>
              <a:t>Справедливо для различных магнитных моментов</a:t>
            </a:r>
            <a:r>
              <a:rPr lang="fr-FR" altLang="en-US" sz="2000" dirty="0" smtClean="0"/>
              <a:t>:</a:t>
            </a:r>
            <a:endParaRPr lang="fr-FR" altLang="en-US" sz="2000" dirty="0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23850" y="4292600"/>
            <a:ext cx="496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dirty="0" smtClean="0"/>
              <a:t>Спин атомного ядра</a:t>
            </a:r>
            <a:r>
              <a:rPr lang="fr-FR" altLang="en-US" sz="2000" dirty="0" smtClean="0"/>
              <a:t>: </a:t>
            </a:r>
            <a:r>
              <a:rPr lang="ru-RU" altLang="en-US" sz="2000" dirty="0" smtClean="0"/>
              <a:t>ЯМР</a:t>
            </a:r>
            <a:r>
              <a:rPr lang="fr-FR" altLang="en-US" sz="2000" dirty="0" smtClean="0"/>
              <a:t>, </a:t>
            </a:r>
            <a:r>
              <a:rPr lang="fr-FR" altLang="en-US" sz="2000" dirty="0" err="1"/>
              <a:t>typ</a:t>
            </a:r>
            <a:r>
              <a:rPr lang="fr-FR" altLang="en-US" sz="2000" dirty="0"/>
              <a:t>. 10-1000 MHz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95288" y="4797425"/>
            <a:ext cx="5111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dirty="0" smtClean="0"/>
              <a:t>Электронный спин</a:t>
            </a:r>
            <a:r>
              <a:rPr lang="fr-FR" altLang="en-US" sz="2000" dirty="0" smtClean="0"/>
              <a:t>: </a:t>
            </a:r>
            <a:r>
              <a:rPr lang="ru-RU" altLang="en-US" sz="2000" dirty="0" smtClean="0"/>
              <a:t>ЭПР</a:t>
            </a:r>
            <a:r>
              <a:rPr lang="fr-FR" altLang="en-US" sz="2000" dirty="0" smtClean="0"/>
              <a:t>, </a:t>
            </a:r>
            <a:r>
              <a:rPr lang="fr-FR" altLang="en-US" sz="2000" dirty="0" err="1"/>
              <a:t>typ</a:t>
            </a:r>
            <a:r>
              <a:rPr lang="fr-FR" altLang="en-US" sz="2000" dirty="0"/>
              <a:t>. 10-1000 GHz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323850" y="5300663"/>
            <a:ext cx="88201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dirty="0" err="1" smtClean="0"/>
              <a:t>Орбитали</a:t>
            </a:r>
            <a:r>
              <a:rPr lang="ru-RU" altLang="en-US" sz="2000" dirty="0" smtClean="0"/>
              <a:t> электронные</a:t>
            </a:r>
            <a:r>
              <a:rPr lang="fr-FR" altLang="en-US" sz="2000" dirty="0" smtClean="0"/>
              <a:t>: </a:t>
            </a:r>
            <a:r>
              <a:rPr lang="ru-RU" altLang="en-US" sz="2000" dirty="0" smtClean="0"/>
              <a:t>циклотронный резонанс</a:t>
            </a:r>
            <a:r>
              <a:rPr lang="fr-FR" altLang="en-US" sz="2000" dirty="0" smtClean="0"/>
              <a:t>,    </a:t>
            </a:r>
            <a:r>
              <a:rPr lang="fr-FR" altLang="en-US" sz="2000" dirty="0" err="1"/>
              <a:t>typ</a:t>
            </a:r>
            <a:r>
              <a:rPr lang="fr-FR" altLang="en-US" sz="2000" dirty="0"/>
              <a:t>. 100 GHz-10 </a:t>
            </a:r>
            <a:r>
              <a:rPr lang="fr-FR" altLang="en-US" sz="2000" dirty="0" err="1" smtClean="0"/>
              <a:t>THz</a:t>
            </a:r>
            <a:endParaRPr lang="ru-RU" altLang="en-US" sz="2000" dirty="0" smtClean="0"/>
          </a:p>
          <a:p>
            <a:r>
              <a:rPr lang="ru-RU" altLang="en-US" sz="2000" dirty="0"/>
              <a:t> </a:t>
            </a:r>
            <a:r>
              <a:rPr lang="ru-RU" altLang="en-US" sz="2000" dirty="0" smtClean="0"/>
              <a:t>                                              межзонные переходы</a:t>
            </a:r>
            <a:endParaRPr lang="fr-F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492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07950" y="333375"/>
            <a:ext cx="799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Магнитно-резонансная томография</a:t>
            </a:r>
            <a:endParaRPr lang="fr-FR" altLang="en-US" sz="2400" b="1" dirty="0"/>
          </a:p>
        </p:txBody>
      </p:sp>
      <p:pic>
        <p:nvPicPr>
          <p:cNvPr id="24581" name="Picture 5" descr="http://www.lncmp.org/images/logo_lncmp_150x100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6076950"/>
            <a:ext cx="11715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MRIhe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05263"/>
            <a:ext cx="2592387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mri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57650"/>
            <a:ext cx="338455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96" name="Group 20"/>
          <p:cNvGrpSpPr>
            <a:grpSpLocks/>
          </p:cNvGrpSpPr>
          <p:nvPr/>
        </p:nvGrpSpPr>
        <p:grpSpPr bwMode="auto">
          <a:xfrm>
            <a:off x="684213" y="981075"/>
            <a:ext cx="3810000" cy="2857500"/>
            <a:chOff x="431" y="618"/>
            <a:chExt cx="2400" cy="1800"/>
          </a:xfrm>
        </p:grpSpPr>
        <p:pic>
          <p:nvPicPr>
            <p:cNvPr id="24585" name="Picture 9" descr="hd-no-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618"/>
              <a:ext cx="2400" cy="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>
              <a:off x="975" y="981"/>
              <a:ext cx="0" cy="9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1" name="Text Box 15"/>
            <p:cNvSpPr txBox="1">
              <a:spLocks noChangeArrowheads="1"/>
            </p:cNvSpPr>
            <p:nvPr/>
          </p:nvSpPr>
          <p:spPr bwMode="auto">
            <a:xfrm>
              <a:off x="703" y="1842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/>
                <a:t>B</a:t>
              </a:r>
              <a:r>
                <a:rPr lang="fr-FR" altLang="en-US" baseline="-25000"/>
                <a:t>0</a:t>
              </a:r>
              <a:endParaRPr lang="fr-FR" altLang="en-US"/>
            </a:p>
          </p:txBody>
        </p:sp>
        <p:graphicFrame>
          <p:nvGraphicFramePr>
            <p:cNvPr id="24592" name="Object 16"/>
            <p:cNvGraphicFramePr>
              <a:graphicFrameLocks noChangeAspect="1"/>
            </p:cNvGraphicFramePr>
            <p:nvPr/>
          </p:nvGraphicFramePr>
          <p:xfrm>
            <a:off x="2064" y="890"/>
            <a:ext cx="223" cy="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6" name="Equation" r:id="rId8" imgW="164880" imgH="228600" progId="Equation.DSMT4">
                    <p:embed/>
                  </p:oleObj>
                </mc:Choice>
                <mc:Fallback>
                  <p:oleObj name="Equation" r:id="rId8" imgW="1648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64" y="890"/>
                          <a:ext cx="223" cy="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595" name="Group 19"/>
          <p:cNvGrpSpPr>
            <a:grpSpLocks/>
          </p:cNvGrpSpPr>
          <p:nvPr/>
        </p:nvGrpSpPr>
        <p:grpSpPr bwMode="auto">
          <a:xfrm>
            <a:off x="4643438" y="908050"/>
            <a:ext cx="3810000" cy="2857500"/>
            <a:chOff x="2925" y="572"/>
            <a:chExt cx="2400" cy="1800"/>
          </a:xfrm>
        </p:grpSpPr>
        <p:pic>
          <p:nvPicPr>
            <p:cNvPr id="24582" name="Picture 6" descr="hd-w-s-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572"/>
              <a:ext cx="2400" cy="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>
              <a:off x="3560" y="890"/>
              <a:ext cx="0" cy="10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>
              <a:off x="3696" y="845"/>
              <a:ext cx="0" cy="1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3334" y="799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/>
                <a:t>B</a:t>
              </a:r>
              <a:r>
                <a:rPr lang="fr-FR" altLang="en-US" baseline="-25000"/>
                <a:t>1</a:t>
              </a:r>
              <a:endParaRPr lang="fr-FR" altLang="en-US"/>
            </a:p>
          </p:txBody>
        </p:sp>
        <p:sp>
          <p:nvSpPr>
            <p:cNvPr id="24590" name="Text Box 14"/>
            <p:cNvSpPr txBox="1">
              <a:spLocks noChangeArrowheads="1"/>
            </p:cNvSpPr>
            <p:nvPr/>
          </p:nvSpPr>
          <p:spPr bwMode="auto">
            <a:xfrm>
              <a:off x="3696" y="1797"/>
              <a:ext cx="2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/>
                <a:t>B</a:t>
              </a:r>
              <a:r>
                <a:rPr lang="fr-FR" altLang="en-US" baseline="-25000"/>
                <a:t>2</a:t>
              </a:r>
              <a:endParaRPr lang="fr-FR" altLang="en-US"/>
            </a:p>
          </p:txBody>
        </p:sp>
        <p:graphicFrame>
          <p:nvGraphicFramePr>
            <p:cNvPr id="24593" name="Object 17"/>
            <p:cNvGraphicFramePr>
              <a:graphicFrameLocks noChangeAspect="1"/>
            </p:cNvGraphicFramePr>
            <p:nvPr/>
          </p:nvGraphicFramePr>
          <p:xfrm>
            <a:off x="4422" y="1117"/>
            <a:ext cx="206" cy="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7" name="Equation" r:id="rId11" imgW="152280" imgH="228600" progId="Equation.DSMT4">
                    <p:embed/>
                  </p:oleObj>
                </mc:Choice>
                <mc:Fallback>
                  <p:oleObj name="Equation" r:id="rId11" imgW="1522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2" y="1117"/>
                          <a:ext cx="206" cy="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594" name="Object 18"/>
            <p:cNvGraphicFramePr>
              <a:graphicFrameLocks noChangeAspect="1"/>
            </p:cNvGraphicFramePr>
            <p:nvPr/>
          </p:nvGraphicFramePr>
          <p:xfrm>
            <a:off x="4732" y="935"/>
            <a:ext cx="240" cy="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8" name="Equation" r:id="rId13" imgW="177480" imgH="228600" progId="Equation.DSMT4">
                    <p:embed/>
                  </p:oleObj>
                </mc:Choice>
                <mc:Fallback>
                  <p:oleObj name="Equation" r:id="rId13" imgW="1774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2" y="935"/>
                          <a:ext cx="240" cy="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4500563" y="3644900"/>
            <a:ext cx="46434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en-US"/>
              <a:t>Lauterbur and Mansfield Prix Nobel 2003</a:t>
            </a:r>
          </a:p>
        </p:txBody>
      </p:sp>
    </p:spTree>
    <p:extLst>
      <p:ext uri="{BB962C8B-B14F-4D97-AF65-F5344CB8AC3E}">
        <p14:creationId xmlns:p14="http://schemas.microsoft.com/office/powerpoint/2010/main" val="3197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1449" y="221456"/>
            <a:ext cx="60483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Квантовые осцилляции</a:t>
            </a:r>
            <a:endParaRPr lang="fr-FR" altLang="en-US" sz="2400" b="1" dirty="0"/>
          </a:p>
        </p:txBody>
      </p:sp>
      <p:pic>
        <p:nvPicPr>
          <p:cNvPr id="26629" name="Picture 5" descr="http://www.lncmp.org/images/logo_lncmp_150x100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6076950"/>
            <a:ext cx="11715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sawtoo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97200"/>
            <a:ext cx="4500562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632" name="Object 8"/>
          <p:cNvGraphicFramePr>
            <a:graphicFrameLocks noChangeAspect="1"/>
          </p:cNvGraphicFramePr>
          <p:nvPr/>
        </p:nvGraphicFramePr>
        <p:xfrm>
          <a:off x="5292725" y="898525"/>
          <a:ext cx="3311525" cy="254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Micrografx Windows Draw 5.0 (Dessin)" r:id="rId6" imgW="4089600" imgH="3144600" progId="Draw.Document.5">
                  <p:embed/>
                </p:oleObj>
              </mc:Choice>
              <mc:Fallback>
                <p:oleObj name="Micrografx Windows Draw 5.0 (Dessin)" r:id="rId6" imgW="4089600" imgH="3144600" progId="Draw.Document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898525"/>
                        <a:ext cx="3311525" cy="254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 algn="ctr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323850" y="1412875"/>
            <a:ext cx="43195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ru-RU" altLang="en-US" dirty="0" smtClean="0"/>
              <a:t>Энергетический спектр кристалла становится дискретным,</a:t>
            </a:r>
            <a:br>
              <a:rPr lang="ru-RU" altLang="en-US" dirty="0" smtClean="0"/>
            </a:br>
            <a:r>
              <a:rPr lang="ru-RU" altLang="en-US" dirty="0" smtClean="0"/>
              <a:t>электронные свойства изменяются в магнитном поле с периодичностью </a:t>
            </a:r>
            <a:r>
              <a:rPr lang="fr-FR" altLang="en-US" dirty="0" smtClean="0"/>
              <a:t>1/B</a:t>
            </a:r>
            <a:endParaRPr lang="fr-FR" altLang="en-US" dirty="0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2484438" y="2852738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261449" y="3444875"/>
            <a:ext cx="496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dirty="0" smtClean="0"/>
              <a:t>магнитный</a:t>
            </a:r>
            <a:r>
              <a:rPr lang="fr-FR" altLang="en-US" dirty="0" smtClean="0"/>
              <a:t>: </a:t>
            </a:r>
            <a:r>
              <a:rPr lang="fr-FR" altLang="en-US" sz="2000" b="1" dirty="0" smtClean="0"/>
              <a:t>de </a:t>
            </a:r>
            <a:r>
              <a:rPr lang="fr-FR" altLang="en-US" sz="2000" b="1" dirty="0"/>
              <a:t>Haas-van </a:t>
            </a:r>
            <a:r>
              <a:rPr lang="fr-FR" altLang="en-US" sz="2000" b="1" dirty="0" err="1"/>
              <a:t>Alphen</a:t>
            </a:r>
            <a:endParaRPr lang="fr-FR" altLang="en-US" sz="2000" b="1" dirty="0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261449" y="3949700"/>
            <a:ext cx="4787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dirty="0" smtClean="0"/>
              <a:t>резистивный</a:t>
            </a:r>
            <a:r>
              <a:rPr lang="fr-FR" altLang="en-US" dirty="0" smtClean="0"/>
              <a:t>: </a:t>
            </a:r>
            <a:r>
              <a:rPr lang="fr-FR" altLang="en-US" sz="2000" b="1" dirty="0" err="1" smtClean="0"/>
              <a:t>Shubnikov</a:t>
            </a:r>
            <a:r>
              <a:rPr lang="fr-FR" altLang="en-US" sz="2000" b="1" dirty="0" smtClean="0"/>
              <a:t>-de </a:t>
            </a:r>
            <a:r>
              <a:rPr lang="fr-FR" altLang="en-US" sz="2000" b="1" dirty="0"/>
              <a:t>Haas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5867400" y="3213100"/>
            <a:ext cx="2017713" cy="57626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18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06" y="1079201"/>
            <a:ext cx="7064785" cy="52771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102584"/>
            <a:ext cx="9144000" cy="5266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Фурье спектроскопия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9279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374"/>
            <a:ext cx="9144000" cy="719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3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7483"/>
            <a:ext cx="9144000" cy="5739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300" dirty="0"/>
              <a:t>План доклада</a:t>
            </a:r>
            <a:endParaRPr lang="fr-FR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811469" y="1547195"/>
            <a:ext cx="79105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Классификация «больших» полей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Способы их создания: резистивные, сверхпроводящие, гибридные, а также импульсные и взрывные</a:t>
            </a:r>
          </a:p>
          <a:p>
            <a:endParaRPr lang="en-US" sz="2000" dirty="0" smtClean="0"/>
          </a:p>
          <a:p>
            <a:r>
              <a:rPr lang="ru-RU" sz="2000" dirty="0"/>
              <a:t>Зачем нужны большие магнитные поля</a:t>
            </a:r>
            <a:r>
              <a:rPr lang="ru-RU" sz="2000" dirty="0" smtClean="0"/>
              <a:t>?</a:t>
            </a:r>
            <a:endParaRPr lang="en-US" sz="2000" dirty="0" smtClean="0"/>
          </a:p>
          <a:p>
            <a:endParaRPr lang="en-US" sz="2000" dirty="0"/>
          </a:p>
          <a:p>
            <a:r>
              <a:rPr lang="ru-RU" sz="2000" dirty="0" smtClean="0"/>
              <a:t>Методика магнитооптического эксперимента</a:t>
            </a:r>
          </a:p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Наши результаты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503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2116" y="0"/>
            <a:ext cx="9976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4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6273" y="0"/>
            <a:ext cx="10311063" cy="686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788"/>
            <a:ext cx="9745579" cy="68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00"/>
            <a:ext cx="9144000" cy="642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bands_Hg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1857375"/>
            <a:ext cx="332422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1" name="Содержимое 11" descr="bands_CdTe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7375"/>
            <a:ext cx="3324225" cy="4787900"/>
          </a:xfrm>
        </p:spPr>
      </p:pic>
      <p:sp>
        <p:nvSpPr>
          <p:cNvPr id="23757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ru-RU" altLang="en-US" sz="4000">
                <a:solidFill>
                  <a:schemeClr val="accent2"/>
                </a:solidFill>
              </a:rPr>
              <a:t>Зонная структура </a:t>
            </a:r>
            <a:r>
              <a:rPr lang="en-US" altLang="en-US" sz="4000">
                <a:solidFill>
                  <a:schemeClr val="accent2"/>
                </a:solidFill>
              </a:rPr>
              <a:t>CdTe </a:t>
            </a:r>
            <a:r>
              <a:rPr lang="ru-RU" altLang="en-US" sz="4000">
                <a:solidFill>
                  <a:schemeClr val="accent2"/>
                </a:solidFill>
              </a:rPr>
              <a:t>и </a:t>
            </a:r>
            <a:r>
              <a:rPr lang="en-US" altLang="en-US" sz="4000">
                <a:solidFill>
                  <a:schemeClr val="accent2"/>
                </a:solidFill>
              </a:rPr>
              <a:t>HgTe</a:t>
            </a:r>
            <a:endParaRPr lang="ru-RU" altLang="en-US" sz="400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5875" y="3073400"/>
            <a:ext cx="1635125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нормальная</a:t>
            </a:r>
          </a:p>
          <a:p>
            <a:pPr algn="ctr">
              <a:defRPr/>
            </a:pPr>
            <a:r>
              <a:rPr lang="ru-RU" sz="2000" b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зонная</a:t>
            </a:r>
          </a:p>
          <a:p>
            <a:pPr algn="ctr">
              <a:defRPr/>
            </a:pPr>
            <a:r>
              <a:rPr lang="ru-RU" sz="2000" b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структура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29313" y="2073275"/>
            <a:ext cx="226695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инвертированная</a:t>
            </a:r>
          </a:p>
          <a:p>
            <a:pPr algn="ctr">
              <a:defRPr/>
            </a:pPr>
            <a:r>
              <a:rPr lang="ru-RU" sz="2000" b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зонная</a:t>
            </a:r>
          </a:p>
          <a:p>
            <a:pPr algn="ctr">
              <a:defRPr/>
            </a:pPr>
            <a:r>
              <a:rPr lang="ru-RU" sz="2000" b="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структура</a:t>
            </a:r>
          </a:p>
        </p:txBody>
      </p:sp>
      <p:sp>
        <p:nvSpPr>
          <p:cNvPr id="237575" name="TextBox 13"/>
          <p:cNvSpPr txBox="1">
            <a:spLocks noChangeArrowheads="1"/>
          </p:cNvSpPr>
          <p:nvPr/>
        </p:nvSpPr>
        <p:spPr bwMode="auto">
          <a:xfrm>
            <a:off x="1716088" y="1457325"/>
            <a:ext cx="784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0"/>
              <a:t>CdTe</a:t>
            </a:r>
            <a:endParaRPr lang="ru-RU" altLang="en-US" sz="2000" b="0"/>
          </a:p>
        </p:txBody>
      </p:sp>
      <p:sp>
        <p:nvSpPr>
          <p:cNvPr id="6152" name="TextBox 14"/>
          <p:cNvSpPr txBox="1">
            <a:spLocks noChangeArrowheads="1"/>
          </p:cNvSpPr>
          <p:nvPr/>
        </p:nvSpPr>
        <p:spPr bwMode="auto">
          <a:xfrm>
            <a:off x="6716713" y="1457325"/>
            <a:ext cx="784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0"/>
              <a:t>HgTe</a:t>
            </a:r>
            <a:endParaRPr lang="ru-RU" altLang="en-US" sz="2000" b="0"/>
          </a:p>
        </p:txBody>
      </p:sp>
      <p:grpSp>
        <p:nvGrpSpPr>
          <p:cNvPr id="2" name="Группа 16"/>
          <p:cNvGrpSpPr>
            <a:grpSpLocks/>
          </p:cNvGrpSpPr>
          <p:nvPr/>
        </p:nvGrpSpPr>
        <p:grpSpPr bwMode="auto">
          <a:xfrm>
            <a:off x="5572125" y="2843213"/>
            <a:ext cx="500063" cy="2243137"/>
            <a:chOff x="5572125" y="2843266"/>
            <a:chExt cx="500063" cy="2243084"/>
          </a:xfrm>
        </p:grpSpPr>
        <p:cxnSp>
          <p:nvCxnSpPr>
            <p:cNvPr id="21" name="Прямая со стрелкой 20"/>
            <p:cNvCxnSpPr>
              <a:stCxn id="237582" idx="3"/>
            </p:cNvCxnSpPr>
            <p:nvPr/>
          </p:nvCxnSpPr>
          <p:spPr bwMode="auto">
            <a:xfrm>
              <a:off x="5786438" y="2843266"/>
              <a:ext cx="285750" cy="48576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>
              <a:stCxn id="237584" idx="3"/>
            </p:cNvCxnSpPr>
            <p:nvPr/>
          </p:nvCxnSpPr>
          <p:spPr bwMode="auto">
            <a:xfrm flipV="1">
              <a:off x="5572125" y="4500577"/>
              <a:ext cx="428625" cy="58577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580" name="Группа 15"/>
          <p:cNvGrpSpPr>
            <a:grpSpLocks/>
          </p:cNvGrpSpPr>
          <p:nvPr/>
        </p:nvGrpSpPr>
        <p:grpSpPr bwMode="auto">
          <a:xfrm>
            <a:off x="2714625" y="2614613"/>
            <a:ext cx="3071813" cy="2671762"/>
            <a:chOff x="2714625" y="2614666"/>
            <a:chExt cx="3071813" cy="2671709"/>
          </a:xfrm>
        </p:grpSpPr>
        <p:cxnSp>
          <p:nvCxnSpPr>
            <p:cNvPr id="18" name="Прямая со стрелкой 17"/>
            <p:cNvCxnSpPr>
              <a:stCxn id="237582" idx="1"/>
            </p:cNvCxnSpPr>
            <p:nvPr/>
          </p:nvCxnSpPr>
          <p:spPr bwMode="auto">
            <a:xfrm rot="10800000">
              <a:off x="2714625" y="2614666"/>
              <a:ext cx="582613" cy="22859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582" name="TextBox 9"/>
            <p:cNvSpPr txBox="1">
              <a:spLocks noChangeArrowheads="1"/>
            </p:cNvSpPr>
            <p:nvPr/>
          </p:nvSpPr>
          <p:spPr bwMode="auto">
            <a:xfrm>
              <a:off x="3296863" y="2643182"/>
              <a:ext cx="2489575" cy="4000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2000" b="0"/>
                <a:t>зона проводимости</a:t>
              </a:r>
            </a:p>
          </p:txBody>
        </p:sp>
        <p:cxnSp>
          <p:nvCxnSpPr>
            <p:cNvPr id="31" name="Прямая со стрелкой 30"/>
            <p:cNvCxnSpPr>
              <a:stCxn id="237584" idx="1"/>
            </p:cNvCxnSpPr>
            <p:nvPr/>
          </p:nvCxnSpPr>
          <p:spPr bwMode="auto">
            <a:xfrm rot="10800000">
              <a:off x="3143250" y="5000631"/>
              <a:ext cx="384175" cy="8572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584" name="TextBox 15"/>
            <p:cNvSpPr txBox="1">
              <a:spLocks noChangeArrowheads="1"/>
            </p:cNvSpPr>
            <p:nvPr/>
          </p:nvSpPr>
          <p:spPr bwMode="auto">
            <a:xfrm>
              <a:off x="3527347" y="4886283"/>
              <a:ext cx="2044778" cy="4000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en-US" sz="2000" b="0"/>
                <a:t>валентная зона</a:t>
              </a:r>
            </a:p>
          </p:txBody>
        </p:sp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786188" y="6211888"/>
            <a:ext cx="5305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b="0"/>
              <a:t>причина инверсии – сильное спин-орбитальное</a:t>
            </a:r>
            <a:br>
              <a:rPr lang="ru-RU" altLang="en-US" b="0"/>
            </a:br>
            <a:r>
              <a:rPr lang="ru-RU" altLang="en-US" b="0"/>
              <a:t>взаимодействие:</a:t>
            </a:r>
            <a:r>
              <a:rPr lang="en-US" altLang="en-US" b="0"/>
              <a:t> </a:t>
            </a:r>
            <a:r>
              <a:rPr lang="el-GR" altLang="en-US" b="0"/>
              <a:t>Δ</a:t>
            </a:r>
            <a:r>
              <a:rPr lang="en-US" altLang="en-US" b="0" baseline="-25000"/>
              <a:t>SO </a:t>
            </a:r>
            <a:r>
              <a:rPr lang="en-US" altLang="en-US" b="0"/>
              <a:t>=1.1 </a:t>
            </a:r>
            <a:r>
              <a:rPr lang="ru-RU" altLang="en-US" b="0"/>
              <a:t>эВ</a:t>
            </a:r>
            <a:endParaRPr lang="ru-RU" altLang="en-US" b="0" baseline="-25000"/>
          </a:p>
        </p:txBody>
      </p:sp>
    </p:spTree>
    <p:extLst>
      <p:ext uri="{BB962C8B-B14F-4D97-AF65-F5344CB8AC3E}">
        <p14:creationId xmlns:p14="http://schemas.microsoft.com/office/powerpoint/2010/main" val="24070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4" name="Группа 38"/>
          <p:cNvGrpSpPr>
            <a:grpSpLocks/>
          </p:cNvGrpSpPr>
          <p:nvPr/>
        </p:nvGrpSpPr>
        <p:grpSpPr bwMode="auto">
          <a:xfrm>
            <a:off x="909638" y="785813"/>
            <a:ext cx="8031162" cy="5643562"/>
            <a:chOff x="1763713" y="1341438"/>
            <a:chExt cx="6985000" cy="4895850"/>
          </a:xfrm>
        </p:grpSpPr>
        <p:grpSp>
          <p:nvGrpSpPr>
            <p:cNvPr id="238595" name="Group 33"/>
            <p:cNvGrpSpPr>
              <a:grpSpLocks/>
            </p:cNvGrpSpPr>
            <p:nvPr/>
          </p:nvGrpSpPr>
          <p:grpSpPr bwMode="auto">
            <a:xfrm>
              <a:off x="1763713" y="1341438"/>
              <a:ext cx="6985000" cy="4895850"/>
              <a:chOff x="3015" y="1935"/>
              <a:chExt cx="2430" cy="1698"/>
            </a:xfrm>
          </p:grpSpPr>
          <p:pic>
            <p:nvPicPr>
              <p:cNvPr id="238596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237" b="14508"/>
              <a:stretch>
                <a:fillRect/>
              </a:stretch>
            </p:blipFill>
            <p:spPr bwMode="auto">
              <a:xfrm>
                <a:off x="3015" y="1935"/>
                <a:ext cx="2430" cy="1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" name="Овал 3"/>
              <p:cNvSpPr/>
              <p:nvPr/>
            </p:nvSpPr>
            <p:spPr>
              <a:xfrm>
                <a:off x="3465" y="2970"/>
                <a:ext cx="256" cy="26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b="0"/>
              </a:p>
            </p:txBody>
          </p:sp>
        </p:grpSp>
        <p:sp>
          <p:nvSpPr>
            <p:cNvPr id="42" name="Овал 3"/>
            <p:cNvSpPr/>
            <p:nvPr/>
          </p:nvSpPr>
          <p:spPr>
            <a:xfrm>
              <a:off x="2987020" y="1700880"/>
              <a:ext cx="735917" cy="760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0"/>
            </a:p>
          </p:txBody>
        </p:sp>
        <p:cxnSp>
          <p:nvCxnSpPr>
            <p:cNvPr id="43" name="Прямая со стрелкой 42"/>
            <p:cNvCxnSpPr/>
            <p:nvPr/>
          </p:nvCxnSpPr>
          <p:spPr>
            <a:xfrm>
              <a:off x="3791972" y="2080980"/>
              <a:ext cx="4093799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/>
            <p:nvPr/>
          </p:nvCxnSpPr>
          <p:spPr>
            <a:xfrm rot="10800000" flipV="1">
              <a:off x="2587995" y="4796765"/>
              <a:ext cx="397644" cy="1790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Прямоугольник 35"/>
          <p:cNvSpPr/>
          <p:nvPr/>
        </p:nvSpPr>
        <p:spPr>
          <a:xfrm>
            <a:off x="0" y="71438"/>
            <a:ext cx="9144000" cy="785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 dirty="0"/>
          </a:p>
        </p:txBody>
      </p:sp>
      <p:sp>
        <p:nvSpPr>
          <p:cNvPr id="238629" name="TextBox 27"/>
          <p:cNvSpPr txBox="1">
            <a:spLocks noChangeArrowheads="1"/>
          </p:cNvSpPr>
          <p:nvPr/>
        </p:nvSpPr>
        <p:spPr bwMode="auto">
          <a:xfrm>
            <a:off x="395288" y="188913"/>
            <a:ext cx="83581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en-US" sz="3200">
                <a:solidFill>
                  <a:srgbClr val="800080"/>
                </a:solidFill>
              </a:rPr>
              <a:t>Ширина запрещенной зоны </a:t>
            </a:r>
            <a:r>
              <a:rPr lang="en-US" altLang="en-US" sz="3200">
                <a:solidFill>
                  <a:srgbClr val="800080"/>
                </a:solidFill>
              </a:rPr>
              <a:t>Hg</a:t>
            </a:r>
            <a:r>
              <a:rPr lang="en-US" altLang="en-US" sz="3200" baseline="-25000">
                <a:solidFill>
                  <a:srgbClr val="800080"/>
                </a:solidFill>
              </a:rPr>
              <a:t>1-x</a:t>
            </a:r>
            <a:r>
              <a:rPr lang="en-US" altLang="en-US" sz="3200">
                <a:solidFill>
                  <a:srgbClr val="800080"/>
                </a:solidFill>
              </a:rPr>
              <a:t>Cd</a:t>
            </a:r>
            <a:r>
              <a:rPr lang="en-US" altLang="en-US" sz="3200" baseline="-25000">
                <a:solidFill>
                  <a:srgbClr val="800080"/>
                </a:solidFill>
              </a:rPr>
              <a:t>x</a:t>
            </a:r>
            <a:r>
              <a:rPr lang="en-US" altLang="en-US" sz="3200">
                <a:solidFill>
                  <a:srgbClr val="800080"/>
                </a:solidFill>
              </a:rPr>
              <a:t>Te</a:t>
            </a:r>
          </a:p>
        </p:txBody>
      </p:sp>
      <p:sp>
        <p:nvSpPr>
          <p:cNvPr id="238630" name="TextBox 9"/>
          <p:cNvSpPr txBox="1">
            <a:spLocks noChangeArrowheads="1"/>
          </p:cNvSpPr>
          <p:nvPr/>
        </p:nvSpPr>
        <p:spPr bwMode="auto">
          <a:xfrm>
            <a:off x="857250" y="6221413"/>
            <a:ext cx="807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A .Rogalski</a:t>
            </a:r>
            <a:r>
              <a:rPr lang="ru-RU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b="0">
                <a:solidFill>
                  <a:srgbClr val="3333CC"/>
                </a:solidFill>
                <a:latin typeface="Calibri" panose="020F0502020204030204" pitchFamily="34" charset="0"/>
              </a:rPr>
              <a:t>“</a:t>
            </a:r>
            <a:r>
              <a:rPr lang="en-US" altLang="en-US" sz="2000" b="0" i="1">
                <a:solidFill>
                  <a:srgbClr val="3333CC"/>
                </a:solidFill>
                <a:latin typeface="Calibri" panose="020F0502020204030204" pitchFamily="34" charset="0"/>
              </a:rPr>
              <a:t>HgCdTe infrared detector material: history, status and outlook</a:t>
            </a:r>
            <a:r>
              <a:rPr lang="en-US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”</a:t>
            </a:r>
            <a:endParaRPr lang="ru-RU" altLang="en-US" sz="2000" b="0">
              <a:solidFill>
                <a:srgbClr val="3333CC"/>
              </a:solidFill>
              <a:latin typeface="Calibri" panose="020F0502020204030204" pitchFamily="34" charset="0"/>
            </a:endParaRPr>
          </a:p>
          <a:p>
            <a:r>
              <a:rPr lang="ru-RU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				     </a:t>
            </a:r>
            <a:r>
              <a:rPr lang="en-US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Rep. Prog. Phys.</a:t>
            </a:r>
            <a:r>
              <a:rPr lang="ru-RU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68</a:t>
            </a:r>
            <a:r>
              <a:rPr lang="ru-RU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,</a:t>
            </a:r>
            <a:r>
              <a:rPr lang="en-US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 2267</a:t>
            </a:r>
            <a:r>
              <a:rPr lang="ru-RU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>
                <a:solidFill>
                  <a:srgbClr val="3333CC"/>
                </a:solidFill>
                <a:latin typeface="Calibri" panose="020F0502020204030204" pitchFamily="34" charset="0"/>
              </a:rPr>
              <a:t>(2005)</a:t>
            </a:r>
            <a:endParaRPr lang="ru-RU" altLang="en-US" sz="2000">
              <a:solidFill>
                <a:srgbClr val="3333CC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2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1042988" y="131763"/>
            <a:ext cx="81010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5269" tIns="37634" rIns="75269" bIns="37634">
            <a:spAutoFit/>
          </a:bodyPr>
          <a:lstStyle>
            <a:lvl1pPr defTabSz="752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6238" defTabSz="752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52475" defTabSz="752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30300" defTabSz="752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06538" defTabSz="7524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63738" defTabSz="75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420938" defTabSz="75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878138" defTabSz="75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335338" defTabSz="7524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2200">
                <a:solidFill>
                  <a:srgbClr val="800080"/>
                </a:solidFill>
                <a:latin typeface="Times New Roman" panose="02020603050405020304" pitchFamily="18" charset="0"/>
              </a:rPr>
              <a:t>3D </a:t>
            </a:r>
            <a:r>
              <a:rPr lang="ru-RU" altLang="en-US" sz="2200">
                <a:solidFill>
                  <a:srgbClr val="800080"/>
                </a:solidFill>
                <a:latin typeface="Times New Roman" panose="02020603050405020304" pitchFamily="18" charset="0"/>
              </a:rPr>
              <a:t>безмассовые фермионы в бесщелевом </a:t>
            </a:r>
            <a:r>
              <a:rPr lang="en-US" altLang="en-US" sz="2200">
                <a:solidFill>
                  <a:srgbClr val="800080"/>
                </a:solidFill>
                <a:latin typeface="Times New Roman" panose="02020603050405020304" pitchFamily="18" charset="0"/>
              </a:rPr>
              <a:t>HgCdTe</a:t>
            </a:r>
            <a:endParaRPr lang="ru-RU" altLang="en-US" sz="2200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47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25538"/>
            <a:ext cx="3638550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7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052513"/>
            <a:ext cx="5400675" cy="524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745" name="Text Box 9"/>
          <p:cNvSpPr txBox="1">
            <a:spLocks noChangeArrowheads="1"/>
          </p:cNvSpPr>
          <p:nvPr/>
        </p:nvSpPr>
        <p:spPr bwMode="auto">
          <a:xfrm>
            <a:off x="5003800" y="6308725"/>
            <a:ext cx="395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b="0">
                <a:solidFill>
                  <a:schemeClr val="accent2"/>
                </a:solidFill>
              </a:rPr>
              <a:t>Nature Physics v.10, 233–238 (2014)</a:t>
            </a:r>
            <a:endParaRPr lang="ru-RU" altLang="en-US" b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58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en-US">
                <a:solidFill>
                  <a:srgbClr val="800080"/>
                </a:solidFill>
              </a:rPr>
              <a:t>Решение трёхзонной упрощённой модели Кейна</a:t>
            </a:r>
            <a:endParaRPr lang="en-US" altLang="en-US">
              <a:solidFill>
                <a:srgbClr val="800080"/>
              </a:solidFill>
            </a:endParaRPr>
          </a:p>
        </p:txBody>
      </p:sp>
      <p:sp>
        <p:nvSpPr>
          <p:cNvPr id="248835" name="Rectangle 2"/>
          <p:cNvSpPr>
            <a:spLocks noChangeArrowheads="1"/>
          </p:cNvSpPr>
          <p:nvPr/>
        </p:nvSpPr>
        <p:spPr bwMode="auto">
          <a:xfrm>
            <a:off x="138113" y="801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r-FR" altLang="en-US" b="0">
              <a:latin typeface="Calibri" panose="020F0502020204030204" pitchFamily="34" charset="0"/>
            </a:endParaRP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138113" y="801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r-FR" altLang="en-US" b="0">
              <a:latin typeface="Calibri" panose="020F0502020204030204" pitchFamily="34" charset="0"/>
            </a:endParaRPr>
          </a:p>
        </p:txBody>
      </p:sp>
      <p:sp>
        <p:nvSpPr>
          <p:cNvPr id="248837" name="Rectangle 8"/>
          <p:cNvSpPr>
            <a:spLocks noChangeArrowheads="1"/>
          </p:cNvSpPr>
          <p:nvPr/>
        </p:nvSpPr>
        <p:spPr bwMode="auto">
          <a:xfrm>
            <a:off x="138113" y="801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r-FR" altLang="en-US" b="0">
              <a:latin typeface="Calibri" panose="020F0502020204030204" pitchFamily="34" charset="0"/>
            </a:endParaRPr>
          </a:p>
        </p:txBody>
      </p:sp>
      <p:cxnSp>
        <p:nvCxnSpPr>
          <p:cNvPr id="9" name="Connecteur droit avec flèche 13"/>
          <p:cNvCxnSpPr/>
          <p:nvPr/>
        </p:nvCxnSpPr>
        <p:spPr>
          <a:xfrm flipH="1">
            <a:off x="2022475" y="2732088"/>
            <a:ext cx="215900" cy="644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839" name="ZoneTexte 14"/>
          <p:cNvSpPr txBox="1">
            <a:spLocks noChangeArrowheads="1"/>
          </p:cNvSpPr>
          <p:nvPr/>
        </p:nvSpPr>
        <p:spPr bwMode="auto">
          <a:xfrm>
            <a:off x="1087438" y="3332163"/>
            <a:ext cx="230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>
                <a:solidFill>
                  <a:srgbClr val="FF0000"/>
                </a:solidFill>
                <a:latin typeface="Calibri" panose="020F0502020204030204" pitchFamily="34" charset="0"/>
              </a:rPr>
              <a:t>Зона тяжёлых дырок</a:t>
            </a:r>
            <a:endParaRPr lang="fr-FR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Connecteur droit avec flèche 15"/>
          <p:cNvCxnSpPr/>
          <p:nvPr/>
        </p:nvCxnSpPr>
        <p:spPr>
          <a:xfrm>
            <a:off x="6234113" y="2732088"/>
            <a:ext cx="157162" cy="4937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841" name="ZoneTexte 18"/>
          <p:cNvSpPr txBox="1">
            <a:spLocks noChangeArrowheads="1"/>
          </p:cNvSpPr>
          <p:nvPr/>
        </p:nvSpPr>
        <p:spPr bwMode="auto">
          <a:xfrm>
            <a:off x="4795838" y="3332163"/>
            <a:ext cx="379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en-US">
                <a:solidFill>
                  <a:srgbClr val="FF0000"/>
                </a:solidFill>
                <a:latin typeface="Calibri" panose="020F0502020204030204" pitchFamily="34" charset="0"/>
              </a:rPr>
              <a:t>Зона проводимости и лёгких дырок</a:t>
            </a:r>
            <a:endParaRPr lang="fr-FR" altLang="en-US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48842" name="Rectangle 8"/>
          <p:cNvSpPr>
            <a:spLocks noChangeArrowheads="1"/>
          </p:cNvSpPr>
          <p:nvPr/>
        </p:nvSpPr>
        <p:spPr bwMode="auto">
          <a:xfrm>
            <a:off x="138113" y="801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fr-FR" altLang="en-US" b="0">
              <a:latin typeface="Calibri" panose="020F0502020204030204" pitchFamily="34" charset="0"/>
            </a:endParaRPr>
          </a:p>
        </p:txBody>
      </p:sp>
      <p:pic>
        <p:nvPicPr>
          <p:cNvPr id="248843" name="Picture 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3797300"/>
            <a:ext cx="475297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8844" name="Object 12"/>
          <p:cNvGraphicFramePr>
            <a:graphicFrameLocks noChangeAspect="1"/>
          </p:cNvGraphicFramePr>
          <p:nvPr/>
        </p:nvGraphicFramePr>
        <p:xfrm>
          <a:off x="2085975" y="1719263"/>
          <a:ext cx="4545013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Équation" r:id="rId4" imgW="2336800" imgH="266700" progId="Equation.3">
                  <p:embed/>
                </p:oleObj>
              </mc:Choice>
              <mc:Fallback>
                <p:oleObj name="Équation" r:id="rId4" imgW="23368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975" y="1719263"/>
                        <a:ext cx="4545013" cy="51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87558" y="2279867"/>
            <a:ext cx="7548749" cy="453009"/>
          </a:xfrm>
          <a:prstGeom prst="rect">
            <a:avLst/>
          </a:prstGeom>
          <a:blipFill>
            <a:blip r:embed="rId6"/>
            <a:stretch>
              <a:fillRect t="-64865" b="-82432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248846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3" y="2182813"/>
            <a:ext cx="492918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6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88900"/>
            <a:ext cx="9144000" cy="647700"/>
          </a:xfrm>
        </p:spPr>
        <p:txBody>
          <a:bodyPr/>
          <a:lstStyle/>
          <a:p>
            <a:r>
              <a:rPr lang="ru-RU" altLang="en-US" sz="3400">
                <a:solidFill>
                  <a:srgbClr val="800080"/>
                </a:solidFill>
              </a:rPr>
              <a:t>Зонная структура </a:t>
            </a:r>
            <a:r>
              <a:rPr lang="en-US" altLang="en-US" sz="3400">
                <a:solidFill>
                  <a:srgbClr val="800080"/>
                </a:solidFill>
              </a:rPr>
              <a:t> </a:t>
            </a:r>
            <a:r>
              <a:rPr lang="ru-RU" altLang="en-US" sz="3400">
                <a:solidFill>
                  <a:srgbClr val="800080"/>
                </a:solidFill>
              </a:rPr>
              <a:t>КЯ </a:t>
            </a:r>
            <a:r>
              <a:rPr lang="en-US" altLang="en-US" sz="3400">
                <a:solidFill>
                  <a:srgbClr val="800080"/>
                </a:solidFill>
              </a:rPr>
              <a:t>HgTe/CdHgTe</a:t>
            </a:r>
            <a:endParaRPr lang="ru-RU" altLang="en-US" sz="3400">
              <a:solidFill>
                <a:srgbClr val="800080"/>
              </a:solidFill>
            </a:endParaRPr>
          </a:p>
        </p:txBody>
      </p:sp>
      <p:pic>
        <p:nvPicPr>
          <p:cNvPr id="240643" name="Рисунок 4" descr="qw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765175"/>
            <a:ext cx="30495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4" name="Рисунок 6" descr="qw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3357563"/>
            <a:ext cx="30495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45" name="Содержимое 9" descr="LqwBand.wmf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 b="8440"/>
          <a:stretch>
            <a:fillRect/>
          </a:stretch>
        </p:blipFill>
        <p:spPr>
          <a:xfrm>
            <a:off x="323850" y="404813"/>
            <a:ext cx="6197600" cy="4340225"/>
          </a:xfrm>
          <a:noFill/>
        </p:spPr>
      </p:pic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1619250" y="1341438"/>
            <a:ext cx="59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0">
                <a:latin typeface="Verdana" panose="020B0604030504040204" pitchFamily="34" charset="0"/>
              </a:rPr>
              <a:t>E</a:t>
            </a:r>
            <a:r>
              <a:rPr lang="en-US" altLang="en-US" sz="2400" b="0" baseline="-25000">
                <a:latin typeface="Verdana" panose="020B0604030504040204" pitchFamily="34" charset="0"/>
              </a:rPr>
              <a:t>1</a:t>
            </a:r>
            <a:endParaRPr lang="ru-RU" altLang="en-US" sz="2400" b="0" baseline="-25000">
              <a:latin typeface="Verdana" panose="020B0604030504040204" pitchFamily="34" charset="0"/>
            </a:endParaRPr>
          </a:p>
        </p:txBody>
      </p:sp>
      <p:sp>
        <p:nvSpPr>
          <p:cNvPr id="240647" name="Text Box 7"/>
          <p:cNvSpPr txBox="1">
            <a:spLocks noChangeArrowheads="1"/>
          </p:cNvSpPr>
          <p:nvPr/>
        </p:nvSpPr>
        <p:spPr bwMode="auto">
          <a:xfrm>
            <a:off x="1116013" y="2420938"/>
            <a:ext cx="595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0">
                <a:solidFill>
                  <a:srgbClr val="FF3300"/>
                </a:solidFill>
                <a:latin typeface="Verdana" panose="020B0604030504040204" pitchFamily="34" charset="0"/>
              </a:rPr>
              <a:t>H</a:t>
            </a:r>
            <a:r>
              <a:rPr lang="en-US" altLang="en-US" sz="2400" b="0" baseline="-25000">
                <a:solidFill>
                  <a:srgbClr val="FF3300"/>
                </a:solidFill>
                <a:latin typeface="Verdana" panose="020B0604030504040204" pitchFamily="34" charset="0"/>
              </a:rPr>
              <a:t>1</a:t>
            </a:r>
            <a:endParaRPr lang="ru-RU" altLang="en-US" sz="2400" b="0" baseline="-25000">
              <a:solidFill>
                <a:srgbClr val="FF3300"/>
              </a:solidFill>
              <a:latin typeface="Verdana" panose="020B0604030504040204" pitchFamily="34" charset="0"/>
            </a:endParaRPr>
          </a:p>
        </p:txBody>
      </p:sp>
      <p:sp>
        <p:nvSpPr>
          <p:cNvPr id="240648" name="Text Box 8"/>
          <p:cNvSpPr txBox="1">
            <a:spLocks noChangeArrowheads="1"/>
          </p:cNvSpPr>
          <p:nvPr/>
        </p:nvSpPr>
        <p:spPr bwMode="auto">
          <a:xfrm>
            <a:off x="1979613" y="3284538"/>
            <a:ext cx="595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0">
                <a:solidFill>
                  <a:srgbClr val="0033CC"/>
                </a:solidFill>
                <a:latin typeface="Verdana" panose="020B0604030504040204" pitchFamily="34" charset="0"/>
              </a:rPr>
              <a:t>H</a:t>
            </a:r>
            <a:r>
              <a:rPr lang="en-US" altLang="en-US" sz="2400" b="0" baseline="-25000">
                <a:solidFill>
                  <a:srgbClr val="0033CC"/>
                </a:solidFill>
                <a:latin typeface="Verdana" panose="020B0604030504040204" pitchFamily="34" charset="0"/>
              </a:rPr>
              <a:t>2</a:t>
            </a:r>
            <a:endParaRPr lang="ru-RU" altLang="en-US" sz="2400" b="0" baseline="-25000">
              <a:solidFill>
                <a:srgbClr val="0033CC"/>
              </a:solidFill>
              <a:latin typeface="Verdana" panose="020B0604030504040204" pitchFamily="34" charset="0"/>
            </a:endParaRPr>
          </a:p>
        </p:txBody>
      </p:sp>
      <p:sp>
        <p:nvSpPr>
          <p:cNvPr id="240649" name="Text Box 9"/>
          <p:cNvSpPr txBox="1">
            <a:spLocks noChangeArrowheads="1"/>
          </p:cNvSpPr>
          <p:nvPr/>
        </p:nvSpPr>
        <p:spPr bwMode="auto">
          <a:xfrm>
            <a:off x="5003800" y="3933825"/>
            <a:ext cx="595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0">
                <a:solidFill>
                  <a:srgbClr val="006600"/>
                </a:solidFill>
                <a:latin typeface="Verdana" panose="020B0604030504040204" pitchFamily="34" charset="0"/>
              </a:rPr>
              <a:t>H</a:t>
            </a:r>
            <a:r>
              <a:rPr lang="en-US" altLang="en-US" sz="2400" b="0" baseline="-25000">
                <a:solidFill>
                  <a:srgbClr val="006600"/>
                </a:solidFill>
                <a:latin typeface="Verdana" panose="020B0604030504040204" pitchFamily="34" charset="0"/>
              </a:rPr>
              <a:t>3</a:t>
            </a:r>
            <a:endParaRPr lang="ru-RU" altLang="en-US" sz="2400" b="0" baseline="-25000">
              <a:solidFill>
                <a:srgbClr val="006600"/>
              </a:solidFill>
              <a:latin typeface="Verdana" panose="020B0604030504040204" pitchFamily="34" charset="0"/>
            </a:endParaRPr>
          </a:p>
        </p:txBody>
      </p:sp>
      <p:sp>
        <p:nvSpPr>
          <p:cNvPr id="240650" name="Text Box 10"/>
          <p:cNvSpPr txBox="1">
            <a:spLocks noChangeArrowheads="1"/>
          </p:cNvSpPr>
          <p:nvPr/>
        </p:nvSpPr>
        <p:spPr bwMode="auto">
          <a:xfrm>
            <a:off x="2411413" y="465296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QW width, A</a:t>
            </a:r>
            <a:endParaRPr lang="ru-RU" altLang="en-US" b="0"/>
          </a:p>
        </p:txBody>
      </p:sp>
      <p:sp>
        <p:nvSpPr>
          <p:cNvPr id="240651" name="Text Box 11"/>
          <p:cNvSpPr txBox="1">
            <a:spLocks noChangeArrowheads="1"/>
          </p:cNvSpPr>
          <p:nvPr/>
        </p:nvSpPr>
        <p:spPr bwMode="auto">
          <a:xfrm rot="10800000">
            <a:off x="-42863" y="1552575"/>
            <a:ext cx="458788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en-US" altLang="en-US" b="0"/>
              <a:t>Energy, meV</a:t>
            </a:r>
            <a:endParaRPr lang="ru-RU" altLang="en-US" b="0"/>
          </a:p>
        </p:txBody>
      </p:sp>
      <p:sp>
        <p:nvSpPr>
          <p:cNvPr id="240652" name="Rectangle 12"/>
          <p:cNvSpPr>
            <a:spLocks noChangeArrowheads="1"/>
          </p:cNvSpPr>
          <p:nvPr/>
        </p:nvSpPr>
        <p:spPr bwMode="auto">
          <a:xfrm>
            <a:off x="3325813" y="766763"/>
            <a:ext cx="2303462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en-US" sz="1600" b="0"/>
              <a:t>1</a:t>
            </a:r>
            <a:r>
              <a:rPr lang="en-US" altLang="en-US" sz="1600" b="0" baseline="30000"/>
              <a:t>st</a:t>
            </a:r>
            <a:r>
              <a:rPr lang="en-US" altLang="en-US" sz="1600" b="0"/>
              <a:t> conduction subband</a:t>
            </a:r>
          </a:p>
          <a:p>
            <a:endParaRPr lang="en-US" altLang="en-US" sz="1600" b="0"/>
          </a:p>
          <a:p>
            <a:r>
              <a:rPr lang="en-US" altLang="en-US" sz="1600" b="0"/>
              <a:t>1</a:t>
            </a:r>
            <a:r>
              <a:rPr lang="en-US" altLang="en-US" sz="1600" b="0" baseline="30000"/>
              <a:t>st</a:t>
            </a:r>
            <a:r>
              <a:rPr lang="en-US" altLang="en-US" sz="1600" b="0"/>
              <a:t> valence subband</a:t>
            </a:r>
          </a:p>
          <a:p>
            <a:r>
              <a:rPr lang="en-US" altLang="en-US" sz="1600" b="0"/>
              <a:t>2</a:t>
            </a:r>
            <a:r>
              <a:rPr lang="en-US" altLang="en-US" sz="1600" b="0" baseline="30000"/>
              <a:t>nd</a:t>
            </a:r>
            <a:r>
              <a:rPr lang="en-US" altLang="en-US" sz="1600" b="0"/>
              <a:t> valence subband</a:t>
            </a:r>
          </a:p>
          <a:p>
            <a:r>
              <a:rPr lang="en-US" altLang="en-US" sz="1600" b="0"/>
              <a:t>3</a:t>
            </a:r>
            <a:r>
              <a:rPr lang="en-US" altLang="en-US" sz="1600" b="0" baseline="30000"/>
              <a:t>rd</a:t>
            </a:r>
            <a:r>
              <a:rPr lang="en-US" altLang="en-US" sz="1600" b="0"/>
              <a:t> valence subband</a:t>
            </a:r>
            <a:endParaRPr lang="ru-RU" altLang="en-US" sz="1600" b="0"/>
          </a:p>
        </p:txBody>
      </p:sp>
      <p:pic>
        <p:nvPicPr>
          <p:cNvPr id="24065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060950"/>
            <a:ext cx="5040312" cy="182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41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584"/>
            <a:ext cx="9144000" cy="5266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Нормальная зонная структура</a:t>
            </a:r>
            <a:endParaRPr lang="fr-FR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29</a:t>
            </a:fld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708" y="2849866"/>
            <a:ext cx="3907692" cy="3176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0" y="2110153"/>
            <a:ext cx="2237680" cy="3915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0" y="2849866"/>
            <a:ext cx="2967892" cy="2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9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39750" y="188913"/>
            <a:ext cx="684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Типичные значения магнитных полей</a:t>
            </a:r>
            <a:endParaRPr lang="fr-FR" altLang="en-US" sz="2400" b="1" dirty="0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562005" y="1367063"/>
            <a:ext cx="7777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706467" y="1294038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678524"/>
              </p:ext>
            </p:extLst>
          </p:nvPr>
        </p:nvGraphicFramePr>
        <p:xfrm>
          <a:off x="419130" y="1438501"/>
          <a:ext cx="71913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" name="Equation" r:id="rId3" imgW="330120" imgH="203040" progId="Equation.DSMT4">
                  <p:embed/>
                </p:oleObj>
              </mc:Choice>
              <mc:Fallback>
                <p:oleObj name="Equation" r:id="rId3" imgW="3301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30" y="1438501"/>
                        <a:ext cx="719137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749799"/>
              </p:ext>
            </p:extLst>
          </p:nvPr>
        </p:nvGraphicFramePr>
        <p:xfrm>
          <a:off x="7907367" y="1438501"/>
          <a:ext cx="6080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6" name="Equation" r:id="rId5" imgW="279360" imgH="203040" progId="Equation.DSMT4">
                  <p:embed/>
                </p:oleObj>
              </mc:Choice>
              <mc:Fallback>
                <p:oleObj name="Equation" r:id="rId5" imgW="2793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7367" y="1438501"/>
                        <a:ext cx="60801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79" name="Group 15"/>
          <p:cNvGrpSpPr>
            <a:grpSpLocks/>
          </p:cNvGrpSpPr>
          <p:nvPr/>
        </p:nvGrpSpPr>
        <p:grpSpPr bwMode="auto">
          <a:xfrm>
            <a:off x="1858992" y="1294038"/>
            <a:ext cx="608013" cy="585788"/>
            <a:chOff x="1111" y="1434"/>
            <a:chExt cx="383" cy="369"/>
          </a:xfrm>
        </p:grpSpPr>
        <p:graphicFrame>
          <p:nvGraphicFramePr>
            <p:cNvPr id="11272" name="Object 8"/>
            <p:cNvGraphicFramePr>
              <a:graphicFrameLocks noChangeAspect="1"/>
            </p:cNvGraphicFramePr>
            <p:nvPr/>
          </p:nvGraphicFramePr>
          <p:xfrm>
            <a:off x="1111" y="1525"/>
            <a:ext cx="383" cy="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7" name="Equation" r:id="rId7" imgW="279360" imgH="203040" progId="Equation.DSMT4">
                    <p:embed/>
                  </p:oleObj>
                </mc:Choice>
                <mc:Fallback>
                  <p:oleObj name="Equation" r:id="rId7" imgW="2793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1" y="1525"/>
                          <a:ext cx="383" cy="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>
              <a:off x="1247" y="1434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80" name="Group 16"/>
          <p:cNvGrpSpPr>
            <a:grpSpLocks/>
          </p:cNvGrpSpPr>
          <p:nvPr/>
        </p:nvGrpSpPr>
        <p:grpSpPr bwMode="auto">
          <a:xfrm>
            <a:off x="2795617" y="1294038"/>
            <a:ext cx="609600" cy="585788"/>
            <a:chOff x="1553" y="1434"/>
            <a:chExt cx="384" cy="369"/>
          </a:xfrm>
        </p:grpSpPr>
        <p:graphicFrame>
          <p:nvGraphicFramePr>
            <p:cNvPr id="11273" name="Object 9"/>
            <p:cNvGraphicFramePr>
              <a:graphicFrameLocks noChangeAspect="1"/>
            </p:cNvGraphicFramePr>
            <p:nvPr/>
          </p:nvGraphicFramePr>
          <p:xfrm>
            <a:off x="1553" y="1525"/>
            <a:ext cx="384" cy="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8" name="Equation" r:id="rId9" imgW="279360" imgH="203040" progId="Equation.DSMT4">
                    <p:embed/>
                  </p:oleObj>
                </mc:Choice>
                <mc:Fallback>
                  <p:oleObj name="Equation" r:id="rId9" imgW="2793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3" y="1525"/>
                          <a:ext cx="384" cy="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>
              <a:off x="1655" y="1434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127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43784"/>
              </p:ext>
            </p:extLst>
          </p:nvPr>
        </p:nvGraphicFramePr>
        <p:xfrm>
          <a:off x="3586192" y="1509938"/>
          <a:ext cx="49847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" name="Equation" r:id="rId11" imgW="228600" imgH="203040" progId="Equation.DSMT4">
                  <p:embed/>
                </p:oleObj>
              </mc:Choice>
              <mc:Fallback>
                <p:oleObj name="Equation" r:id="rId11" imgW="228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6192" y="1509938"/>
                        <a:ext cx="498475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8" name="Line 14"/>
          <p:cNvSpPr>
            <a:spLocks noChangeShapeType="1"/>
          </p:cNvSpPr>
          <p:nvPr/>
        </p:nvSpPr>
        <p:spPr bwMode="auto">
          <a:xfrm>
            <a:off x="3748117" y="1294038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4451380" y="1294038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287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290931"/>
              </p:ext>
            </p:extLst>
          </p:nvPr>
        </p:nvGraphicFramePr>
        <p:xfrm>
          <a:off x="4378355" y="1509938"/>
          <a:ext cx="19367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Equation" r:id="rId13" imgW="88560" imgH="164880" progId="Equation.DSMT4">
                  <p:embed/>
                </p:oleObj>
              </mc:Choice>
              <mc:Fallback>
                <p:oleObj name="Equation" r:id="rId13" imgW="885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8355" y="1509938"/>
                        <a:ext cx="193675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0" name="Line 26"/>
          <p:cNvSpPr>
            <a:spLocks noChangeShapeType="1"/>
          </p:cNvSpPr>
          <p:nvPr/>
        </p:nvSpPr>
        <p:spPr bwMode="auto">
          <a:xfrm>
            <a:off x="5170517" y="1294038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291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897079"/>
              </p:ext>
            </p:extLst>
          </p:nvPr>
        </p:nvGraphicFramePr>
        <p:xfrm>
          <a:off x="4954617" y="1509938"/>
          <a:ext cx="3873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" name="Equation" r:id="rId15" imgW="177480" imgH="177480" progId="Equation.DSMT4">
                  <p:embed/>
                </p:oleObj>
              </mc:Choice>
              <mc:Fallback>
                <p:oleObj name="Equation" r:id="rId15" imgW="177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4617" y="1509938"/>
                        <a:ext cx="3873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2" name="Line 28"/>
          <p:cNvSpPr>
            <a:spLocks noChangeShapeType="1"/>
          </p:cNvSpPr>
          <p:nvPr/>
        </p:nvSpPr>
        <p:spPr bwMode="auto">
          <a:xfrm>
            <a:off x="5891242" y="1294038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29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299947"/>
              </p:ext>
            </p:extLst>
          </p:nvPr>
        </p:nvGraphicFramePr>
        <p:xfrm>
          <a:off x="5602317" y="1509938"/>
          <a:ext cx="55245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" name="Equation" r:id="rId17" imgW="253800" imgH="177480" progId="Equation.DSMT4">
                  <p:embed/>
                </p:oleObj>
              </mc:Choice>
              <mc:Fallback>
                <p:oleObj name="Equation" r:id="rId17" imgW="2538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2317" y="1509938"/>
                        <a:ext cx="55245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4" name="Line 30"/>
          <p:cNvSpPr>
            <a:spLocks noChangeShapeType="1"/>
          </p:cNvSpPr>
          <p:nvPr/>
        </p:nvSpPr>
        <p:spPr bwMode="auto">
          <a:xfrm>
            <a:off x="6683405" y="1294038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295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54891"/>
              </p:ext>
            </p:extLst>
          </p:nvPr>
        </p:nvGraphicFramePr>
        <p:xfrm>
          <a:off x="6323042" y="1509938"/>
          <a:ext cx="719138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" name="Equation" r:id="rId19" imgW="330120" imgH="177480" progId="Equation.DSMT4">
                  <p:embed/>
                </p:oleObj>
              </mc:Choice>
              <mc:Fallback>
                <p:oleObj name="Equation" r:id="rId19" imgW="330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042" y="1509938"/>
                        <a:ext cx="719138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8123267" y="1294038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Text Box 33"/>
          <p:cNvSpPr txBox="1">
            <a:spLocks noChangeArrowheads="1"/>
          </p:cNvSpPr>
          <p:nvPr/>
        </p:nvSpPr>
        <p:spPr bwMode="auto">
          <a:xfrm>
            <a:off x="7188229" y="990678"/>
            <a:ext cx="172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b="1" dirty="0" smtClean="0"/>
              <a:t>Тесла</a:t>
            </a:r>
            <a:endParaRPr lang="fr-FR" altLang="en-US" sz="2000" b="1" dirty="0"/>
          </a:p>
        </p:txBody>
      </p:sp>
      <p:sp>
        <p:nvSpPr>
          <p:cNvPr id="11298" name="Text Box 34"/>
          <p:cNvSpPr txBox="1">
            <a:spLocks noChangeArrowheads="1"/>
          </p:cNvSpPr>
          <p:nvPr/>
        </p:nvSpPr>
        <p:spPr bwMode="auto">
          <a:xfrm>
            <a:off x="287337" y="895953"/>
            <a:ext cx="6270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en-US" sz="1600" dirty="0" smtClean="0"/>
              <a:t>мозг</a:t>
            </a:r>
            <a:endParaRPr lang="fr-FR" altLang="en-US" sz="1600" dirty="0"/>
          </a:p>
        </p:txBody>
      </p:sp>
      <p:sp>
        <p:nvSpPr>
          <p:cNvPr id="11300" name="Text Box 36"/>
          <p:cNvSpPr txBox="1">
            <a:spLocks noChangeArrowheads="1"/>
          </p:cNvSpPr>
          <p:nvPr/>
        </p:nvSpPr>
        <p:spPr bwMode="auto">
          <a:xfrm>
            <a:off x="1282730" y="1941738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dirty="0" smtClean="0"/>
              <a:t>межзвездное</a:t>
            </a:r>
            <a:endParaRPr lang="fr-FR" altLang="en-US" dirty="0"/>
          </a:p>
        </p:txBody>
      </p: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2506692" y="808263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dirty="0" smtClean="0"/>
              <a:t>земные</a:t>
            </a:r>
            <a:endParaRPr lang="fr-FR" altLang="en-US" dirty="0"/>
          </a:p>
        </p:txBody>
      </p:sp>
      <p:grpSp>
        <p:nvGrpSpPr>
          <p:cNvPr id="11312" name="Group 48"/>
          <p:cNvGrpSpPr>
            <a:grpSpLocks/>
          </p:cNvGrpSpPr>
          <p:nvPr/>
        </p:nvGrpSpPr>
        <p:grpSpPr bwMode="auto">
          <a:xfrm>
            <a:off x="3684619" y="562202"/>
            <a:ext cx="2422526" cy="2387601"/>
            <a:chOff x="2851" y="2516"/>
            <a:chExt cx="1526" cy="1504"/>
          </a:xfrm>
        </p:grpSpPr>
        <p:sp>
          <p:nvSpPr>
            <p:cNvPr id="11307" name="Line 43"/>
            <p:cNvSpPr>
              <a:spLocks noChangeShapeType="1"/>
            </p:cNvSpPr>
            <p:nvPr/>
          </p:nvSpPr>
          <p:spPr bwMode="auto">
            <a:xfrm>
              <a:off x="3560" y="2750"/>
              <a:ext cx="0" cy="127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8" name="Line 44"/>
            <p:cNvSpPr>
              <a:spLocks noChangeShapeType="1"/>
            </p:cNvSpPr>
            <p:nvPr/>
          </p:nvSpPr>
          <p:spPr bwMode="auto">
            <a:xfrm>
              <a:off x="3659" y="2747"/>
              <a:ext cx="6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Text Box 45"/>
            <p:cNvSpPr txBox="1">
              <a:spLocks noChangeArrowheads="1"/>
            </p:cNvSpPr>
            <p:nvPr/>
          </p:nvSpPr>
          <p:spPr bwMode="auto">
            <a:xfrm>
              <a:off x="3606" y="2516"/>
              <a:ext cx="7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dirty="0" smtClean="0">
                  <a:solidFill>
                    <a:srgbClr val="FF0000"/>
                  </a:solidFill>
                </a:rPr>
                <a:t>сильные</a:t>
              </a:r>
              <a:endParaRPr lang="fr-F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1310" name="Line 46"/>
            <p:cNvSpPr>
              <a:spLocks noChangeShapeType="1"/>
            </p:cNvSpPr>
            <p:nvPr/>
          </p:nvSpPr>
          <p:spPr bwMode="auto">
            <a:xfrm flipH="1">
              <a:off x="2851" y="2750"/>
              <a:ext cx="6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1" name="Text Box 47"/>
            <p:cNvSpPr txBox="1">
              <a:spLocks noChangeArrowheads="1"/>
            </p:cNvSpPr>
            <p:nvPr/>
          </p:nvSpPr>
          <p:spPr bwMode="auto">
            <a:xfrm>
              <a:off x="2925" y="2519"/>
              <a:ext cx="72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dirty="0" smtClean="0">
                  <a:solidFill>
                    <a:schemeClr val="accent2"/>
                  </a:solidFill>
                </a:rPr>
                <a:t>слабые</a:t>
              </a:r>
              <a:endParaRPr lang="fr-FR" altLang="en-US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1314" name="Picture 50" descr="magnetar-3b-450x58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193" y="3504293"/>
            <a:ext cx="1987272" cy="257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04" name="Text Box 40"/>
          <p:cNvSpPr txBox="1">
            <a:spLocks noChangeArrowheads="1"/>
          </p:cNvSpPr>
          <p:nvPr/>
        </p:nvSpPr>
        <p:spPr bwMode="auto">
          <a:xfrm>
            <a:off x="3181319" y="1949382"/>
            <a:ext cx="2016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dirty="0"/>
              <a:t>п</a:t>
            </a:r>
            <a:r>
              <a:rPr lang="ru-RU" altLang="en-US" dirty="0" smtClean="0"/>
              <a:t>остоянные</a:t>
            </a:r>
            <a:endParaRPr lang="fr-FR" altLang="en-US" dirty="0"/>
          </a:p>
        </p:txBody>
      </p:sp>
      <p:pic>
        <p:nvPicPr>
          <p:cNvPr id="45" name="Picture 55" descr="horseshoe-magnet-red-silver-iron-filings-AHD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062" y="2518001"/>
            <a:ext cx="1567775" cy="197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8" descr="Earth_magnetic_field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27" y="4621523"/>
            <a:ext cx="2269270" cy="219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41"/>
          <p:cNvSpPr txBox="1">
            <a:spLocks noChangeArrowheads="1"/>
          </p:cNvSpPr>
          <p:nvPr/>
        </p:nvSpPr>
        <p:spPr bwMode="auto">
          <a:xfrm>
            <a:off x="4932395" y="1949382"/>
            <a:ext cx="2232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dirty="0" smtClean="0"/>
              <a:t>электромагниты</a:t>
            </a:r>
            <a:endParaRPr lang="fr-FR" altLang="en-US" dirty="0"/>
          </a:p>
        </p:txBody>
      </p:sp>
      <p:pic>
        <p:nvPicPr>
          <p:cNvPr id="50" name="Picture 53" descr="electromagnet_supportem4cst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61" y="3326188"/>
            <a:ext cx="2300511" cy="29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575" y="2518001"/>
            <a:ext cx="1975731" cy="1972585"/>
          </a:xfrm>
          <a:prstGeom prst="rect">
            <a:avLst/>
          </a:prstGeom>
        </p:spPr>
      </p:pic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7832604" y="1940428"/>
            <a:ext cx="1133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dirty="0" err="1" smtClean="0"/>
              <a:t>магнетар</a:t>
            </a:r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86441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584"/>
            <a:ext cx="9144000" cy="5266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Есть ли взаимодействие переходов?</a:t>
            </a:r>
            <a:endParaRPr lang="fr-FR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30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14" y="1148861"/>
            <a:ext cx="6882586" cy="48650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6" y="0"/>
            <a:ext cx="2044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584"/>
            <a:ext cx="9144000" cy="5266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Есть противоречие!</a:t>
            </a:r>
            <a:endParaRPr lang="fr-FR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75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95" y="2619985"/>
            <a:ext cx="5053105" cy="357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274501"/>
              </p:ext>
            </p:extLst>
          </p:nvPr>
        </p:nvGraphicFramePr>
        <p:xfrm>
          <a:off x="3656172" y="1768823"/>
          <a:ext cx="5293519" cy="5050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Image" r:id="rId4" imgW="9409320" imgH="8977680" progId="Photoshop.Image.13">
                  <p:embed/>
                </p:oleObj>
              </mc:Choice>
              <mc:Fallback>
                <p:oleObj name="Image" r:id="rId4" imgW="9409320" imgH="8977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6172" y="1768823"/>
                        <a:ext cx="5293519" cy="5050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99995"/>
            <a:ext cx="9144000" cy="529828"/>
          </a:xfrm>
        </p:spPr>
        <p:txBody>
          <a:bodyPr>
            <a:noAutofit/>
          </a:bodyPr>
          <a:lstStyle/>
          <a:p>
            <a:r>
              <a:rPr lang="en-US" sz="3600" b="1" dirty="0"/>
              <a:t>DQW = QW+QW with transparent barrier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75" y="1009017"/>
            <a:ext cx="3958816" cy="1972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82025" y="3146361"/>
            <a:ext cx="4143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Krishtopenko</a:t>
            </a:r>
            <a:r>
              <a:rPr lang="en-US" dirty="0"/>
              <a:t>, S. S., et al. (2016). "Phase transitions in two tunnel-coupled HgTe quantum wells: Bilayer </a:t>
            </a:r>
            <a:r>
              <a:rPr lang="en-US" dirty="0" err="1"/>
              <a:t>graphene</a:t>
            </a:r>
            <a:r>
              <a:rPr lang="en-US" dirty="0"/>
              <a:t> analogy and beyond." </a:t>
            </a:r>
            <a:r>
              <a:rPr lang="en-US" u="sng" dirty="0"/>
              <a:t>Scientific Reports </a:t>
            </a:r>
            <a:r>
              <a:rPr lang="en-US" b="1" u="sng" dirty="0"/>
              <a:t>6: 30755.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2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195064" y="857251"/>
          <a:ext cx="5293519" cy="5050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Image" r:id="rId4" imgW="9409320" imgH="8977680" progId="Photoshop.Image.13">
                  <p:embed/>
                </p:oleObj>
              </mc:Choice>
              <mc:Fallback>
                <p:oleObj name="Image" r:id="rId4" imgW="9409320" imgH="8977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5064" y="857251"/>
                        <a:ext cx="5293519" cy="50506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81155" y="5275984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E1∩H1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7921" y="5275984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E1∩H2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09036" y="2815891"/>
            <a:ext cx="2887507" cy="221324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666706" y="1555262"/>
            <a:ext cx="1041215" cy="1085694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73306" y="4094026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E2∩H1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9504" y="3955526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E2∩H2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2412837" y="2857926"/>
            <a:ext cx="2207599" cy="100397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owchart: Connector 42"/>
          <p:cNvSpPr/>
          <p:nvPr/>
        </p:nvSpPr>
        <p:spPr>
          <a:xfrm>
            <a:off x="3833158" y="2685525"/>
            <a:ext cx="111035" cy="111035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TextBox 43"/>
          <p:cNvSpPr txBox="1"/>
          <p:nvPr/>
        </p:nvSpPr>
        <p:spPr>
          <a:xfrm>
            <a:off x="3181295" y="2625883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/>
                </a:solidFill>
              </a:rPr>
              <a:t>150217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4620436" y="2676041"/>
            <a:ext cx="111035" cy="111035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3375378" y="3362428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/>
                </a:solidFill>
              </a:rPr>
              <a:t>150218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5299179" y="2685537"/>
            <a:ext cx="111035" cy="111035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TextBox 47"/>
          <p:cNvSpPr txBox="1"/>
          <p:nvPr/>
        </p:nvSpPr>
        <p:spPr>
          <a:xfrm>
            <a:off x="4717552" y="3192860"/>
            <a:ext cx="7136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/>
                </a:solidFill>
              </a:rPr>
              <a:t>150219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81141"/>
            <a:ext cx="2493464" cy="19947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" y="2304728"/>
            <a:ext cx="2852753" cy="228220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4591987"/>
            <a:ext cx="2715336" cy="217226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503829" y="2423915"/>
            <a:ext cx="845546" cy="523220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Band</a:t>
            </a:r>
          </a:p>
          <a:p>
            <a:pPr algn="ctr"/>
            <a:r>
              <a:rPr lang="en-US" sz="1400" dirty="0" smtClean="0"/>
              <a:t>Insulator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61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19" y="2024136"/>
            <a:ext cx="8880558" cy="4636935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0" y="102584"/>
            <a:ext cx="9144000" cy="5266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Аналогия двуслойного </a:t>
            </a:r>
            <a:r>
              <a:rPr lang="ru-RU" sz="2800" dirty="0" err="1" smtClean="0"/>
              <a:t>графена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3385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584"/>
            <a:ext cx="9144000" cy="5266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ДКЯ 150218 в полях до 11Т</a:t>
            </a:r>
            <a:endParaRPr lang="fr-FR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35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7579"/>
            <a:ext cx="3692256" cy="3760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156"/>
            <a:ext cx="3947746" cy="2130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669" y="3032369"/>
            <a:ext cx="4791206" cy="38256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7211" y="1078523"/>
            <a:ext cx="4131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Бовкун</a:t>
            </a:r>
            <a:r>
              <a:rPr lang="ru-RU" dirty="0"/>
              <a:t>, Л. С.,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 (2016). "</a:t>
            </a:r>
            <a:r>
              <a:rPr lang="ru-RU" dirty="0" err="1"/>
              <a:t>Магнитоспектроскопия</a:t>
            </a:r>
            <a:r>
              <a:rPr lang="ru-RU" dirty="0"/>
              <a:t> двойных квантовых ям HgTe/CdHgTe." Физика и техника полупроводников 50(11): 1544-1560.</a:t>
            </a:r>
          </a:p>
          <a:p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040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584"/>
            <a:ext cx="9144000" cy="52667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en-US" sz="2800" dirty="0" smtClean="0"/>
              <a:t>B=30T </a:t>
            </a:r>
            <a:r>
              <a:rPr lang="ru-RU" sz="2800" dirty="0" smtClean="0"/>
              <a:t>значительно дополняет «картину»</a:t>
            </a:r>
            <a:endParaRPr lang="fr-FR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36</a:t>
            </a:fld>
            <a:endParaRPr lang="fr-F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540" y="763347"/>
            <a:ext cx="4636402" cy="586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r="8321" b="3936"/>
          <a:stretch/>
        </p:blipFill>
        <p:spPr>
          <a:xfrm>
            <a:off x="3860801" y="1672492"/>
            <a:ext cx="5269746" cy="45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9D680-6E30-4EC7-A533-7BA53D0177CF}" type="slidenum">
              <a:rPr lang="fr-FR" smtClean="0"/>
              <a:t>37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0"/>
            <a:ext cx="8972550" cy="942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7272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Создание сильных полей</a:t>
            </a:r>
            <a:endParaRPr lang="fr-FR" altLang="en-US" sz="2400" b="1" dirty="0"/>
          </a:p>
        </p:txBody>
      </p:sp>
      <p:pic>
        <p:nvPicPr>
          <p:cNvPr id="12293" name="Picture 5" descr="http://www.lncmp.org/images/logo_lncmp_150x100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6076950"/>
            <a:ext cx="11715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50825" y="981075"/>
            <a:ext cx="68405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b="1" i="1" dirty="0" smtClean="0"/>
              <a:t>Единственный способ</a:t>
            </a:r>
            <a:r>
              <a:rPr lang="fr-FR" altLang="en-US" sz="2000" i="1" dirty="0" smtClean="0"/>
              <a:t>:</a:t>
            </a:r>
            <a:r>
              <a:rPr lang="fr-FR" altLang="en-US" sz="2000" dirty="0" smtClean="0"/>
              <a:t> </a:t>
            </a:r>
            <a:r>
              <a:rPr lang="ru-RU" altLang="en-US" sz="2000" dirty="0" smtClean="0"/>
              <a:t>пустить большой ток по контуру</a:t>
            </a:r>
            <a:endParaRPr lang="fr-FR" altLang="en-US" sz="2000" dirty="0"/>
          </a:p>
        </p:txBody>
      </p:sp>
      <p:pic>
        <p:nvPicPr>
          <p:cNvPr id="12295" name="Picture 7" descr="soleno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1" y="157192"/>
            <a:ext cx="15621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85037" y="1812854"/>
            <a:ext cx="237490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en-US" sz="2000" b="1" i="1" dirty="0" smtClean="0"/>
              <a:t>Две проблемы:</a:t>
            </a:r>
            <a:endParaRPr lang="fr-FR" altLang="en-US" sz="2000" b="1" i="1" dirty="0"/>
          </a:p>
        </p:txBody>
      </p:sp>
      <p:grpSp>
        <p:nvGrpSpPr>
          <p:cNvPr id="12322" name="Group 34"/>
          <p:cNvGrpSpPr>
            <a:grpSpLocks/>
          </p:cNvGrpSpPr>
          <p:nvPr/>
        </p:nvGrpSpPr>
        <p:grpSpPr bwMode="auto">
          <a:xfrm>
            <a:off x="1391402" y="1720936"/>
            <a:ext cx="6245226" cy="1296988"/>
            <a:chOff x="1033" y="1207"/>
            <a:chExt cx="3934" cy="817"/>
          </a:xfrm>
        </p:grpSpPr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1033" y="1545"/>
              <a:ext cx="140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000" dirty="0" smtClean="0">
                  <a:solidFill>
                    <a:srgbClr val="FF0000"/>
                  </a:solidFill>
                </a:rPr>
                <a:t>Нагрев</a:t>
              </a:r>
              <a:endParaRPr lang="fr-FR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 flipV="1">
              <a:off x="1654" y="1352"/>
              <a:ext cx="645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>
              <a:off x="1654" y="1708"/>
              <a:ext cx="583" cy="2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2237" y="1774"/>
              <a:ext cx="18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000" dirty="0" smtClean="0">
                  <a:solidFill>
                    <a:schemeClr val="accent2"/>
                  </a:solidFill>
                </a:rPr>
                <a:t>Охлаждение</a:t>
              </a:r>
              <a:endParaRPr lang="fr-FR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12302" name="Text Box 14"/>
            <p:cNvSpPr txBox="1">
              <a:spLocks noChangeArrowheads="1"/>
            </p:cNvSpPr>
            <p:nvPr/>
          </p:nvSpPr>
          <p:spPr bwMode="auto">
            <a:xfrm>
              <a:off x="2290" y="1207"/>
              <a:ext cx="267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000" dirty="0" smtClean="0">
                  <a:solidFill>
                    <a:schemeClr val="accent2"/>
                  </a:solidFill>
                </a:rPr>
                <a:t>Сверхпроводники </a:t>
              </a:r>
              <a:r>
                <a:rPr lang="fr-FR" altLang="en-US" sz="2000" dirty="0" smtClean="0">
                  <a:solidFill>
                    <a:schemeClr val="accent2"/>
                  </a:solidFill>
                </a:rPr>
                <a:t>(</a:t>
              </a:r>
              <a:r>
                <a:rPr lang="fr-FR" altLang="en-US" sz="2000" dirty="0" err="1" smtClean="0">
                  <a:solidFill>
                    <a:schemeClr val="accent2"/>
                  </a:solidFill>
                </a:rPr>
                <a:t>B</a:t>
              </a:r>
              <a:r>
                <a:rPr lang="fr-FR" altLang="en-US" sz="2000" baseline="-25000" dirty="0" err="1" smtClean="0">
                  <a:solidFill>
                    <a:schemeClr val="accent2"/>
                  </a:solidFill>
                </a:rPr>
                <a:t>crit</a:t>
              </a:r>
              <a:r>
                <a:rPr lang="fr-FR" altLang="en-US" sz="2000" dirty="0">
                  <a:solidFill>
                    <a:schemeClr val="accent2"/>
                  </a:solidFill>
                </a:rPr>
                <a:t>)</a:t>
              </a:r>
            </a:p>
          </p:txBody>
        </p:sp>
      </p:grpSp>
      <p:grpSp>
        <p:nvGrpSpPr>
          <p:cNvPr id="25" name="Group 26"/>
          <p:cNvGrpSpPr>
            <a:grpSpLocks/>
          </p:cNvGrpSpPr>
          <p:nvPr/>
        </p:nvGrpSpPr>
        <p:grpSpPr bwMode="auto">
          <a:xfrm>
            <a:off x="5543550" y="2586025"/>
            <a:ext cx="3095625" cy="1285875"/>
            <a:chOff x="3742" y="2341"/>
            <a:chExt cx="1950" cy="810"/>
          </a:xfrm>
        </p:grpSpPr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3742" y="2478"/>
              <a:ext cx="317" cy="2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3742" y="2840"/>
              <a:ext cx="317" cy="2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4059" y="2341"/>
              <a:ext cx="1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000" dirty="0" smtClean="0"/>
                <a:t>Жесткий проводник</a:t>
              </a:r>
              <a:endParaRPr lang="fr-FR" altLang="en-US" sz="2000" dirty="0"/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4104" y="2901"/>
              <a:ext cx="15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000" dirty="0" smtClean="0"/>
                <a:t>Внешнее укрепление</a:t>
              </a:r>
              <a:endParaRPr lang="fr-FR" altLang="en-US" sz="2000" dirty="0"/>
            </a:p>
          </p:txBody>
        </p:sp>
      </p:grp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391402" y="3054338"/>
            <a:ext cx="482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 dirty="0" smtClean="0">
                <a:solidFill>
                  <a:srgbClr val="FF0000"/>
                </a:solidFill>
              </a:rPr>
              <a:t>Сила Лоренца</a:t>
            </a:r>
            <a:r>
              <a:rPr lang="fr-FR" altLang="en-US" sz="2000" dirty="0" smtClean="0"/>
              <a:t>: </a:t>
            </a:r>
            <a:r>
              <a:rPr lang="ru-RU" altLang="en-US" sz="2000" dirty="0" smtClean="0"/>
              <a:t>магнитное давление</a:t>
            </a:r>
            <a:endParaRPr lang="fr-FR" altLang="en-US" sz="2000" dirty="0"/>
          </a:p>
        </p:txBody>
      </p:sp>
      <p:pic>
        <p:nvPicPr>
          <p:cNvPr id="23" name="Picture 25" descr="Pic0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0" y="3547210"/>
            <a:ext cx="3880929" cy="30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572811" y="3620039"/>
            <a:ext cx="9384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en-US" dirty="0"/>
              <a:t>9 kA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683139" y="3595700"/>
            <a:ext cx="11896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en-US" dirty="0"/>
              <a:t>10 kA</a:t>
            </a: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972032" y="3867949"/>
            <a:ext cx="11896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altLang="en-US" dirty="0"/>
              <a:t>11 kA</a:t>
            </a:r>
          </a:p>
        </p:txBody>
      </p:sp>
    </p:spTree>
    <p:extLst>
      <p:ext uri="{BB962C8B-B14F-4D97-AF65-F5344CB8AC3E}">
        <p14:creationId xmlns:p14="http://schemas.microsoft.com/office/powerpoint/2010/main" val="224895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9388" y="53729"/>
            <a:ext cx="5545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Стационарные поля</a:t>
            </a:r>
            <a:endParaRPr lang="fr-FR" altLang="en-US" sz="2400" b="1" dirty="0"/>
          </a:p>
        </p:txBody>
      </p:sp>
      <p:grpSp>
        <p:nvGrpSpPr>
          <p:cNvPr id="13330" name="Group 18"/>
          <p:cNvGrpSpPr>
            <a:grpSpLocks/>
          </p:cNvGrpSpPr>
          <p:nvPr/>
        </p:nvGrpSpPr>
        <p:grpSpPr bwMode="auto">
          <a:xfrm>
            <a:off x="179221" y="1305477"/>
            <a:ext cx="2298915" cy="3615180"/>
            <a:chOff x="157" y="1567"/>
            <a:chExt cx="1137" cy="1788"/>
          </a:xfrm>
        </p:grpSpPr>
        <p:pic>
          <p:nvPicPr>
            <p:cNvPr id="13328" name="Picture 16" descr="CoilFarad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" y="1877"/>
              <a:ext cx="1137" cy="1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9" name="Line 17"/>
            <p:cNvSpPr>
              <a:spLocks noChangeShapeType="1"/>
            </p:cNvSpPr>
            <p:nvPr/>
          </p:nvSpPr>
          <p:spPr bwMode="auto">
            <a:xfrm flipV="1">
              <a:off x="586" y="1567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34" name="Group 22"/>
          <p:cNvGrpSpPr>
            <a:grpSpLocks/>
          </p:cNvGrpSpPr>
          <p:nvPr/>
        </p:nvGrpSpPr>
        <p:grpSpPr bwMode="auto">
          <a:xfrm>
            <a:off x="2828014" y="1322325"/>
            <a:ext cx="4944404" cy="4069411"/>
            <a:chOff x="820" y="1742"/>
            <a:chExt cx="2136" cy="1758"/>
          </a:xfrm>
        </p:grpSpPr>
        <p:pic>
          <p:nvPicPr>
            <p:cNvPr id="13331" name="Picture 19" descr="aimantbellevu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" y="2064"/>
              <a:ext cx="2136" cy="1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32" name="Line 20"/>
            <p:cNvSpPr>
              <a:spLocks noChangeShapeType="1"/>
            </p:cNvSpPr>
            <p:nvPr/>
          </p:nvSpPr>
          <p:spPr bwMode="auto">
            <a:xfrm flipV="1">
              <a:off x="1108" y="1742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Text Box 21"/>
            <p:cNvSpPr txBox="1">
              <a:spLocks noChangeArrowheads="1"/>
            </p:cNvSpPr>
            <p:nvPr/>
          </p:nvSpPr>
          <p:spPr bwMode="auto">
            <a:xfrm>
              <a:off x="1244" y="1833"/>
              <a:ext cx="12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dirty="0"/>
                <a:t>Bellevue 7T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90428" y="634631"/>
            <a:ext cx="8459787" cy="576262"/>
            <a:chOff x="684213" y="1557338"/>
            <a:chExt cx="8459787" cy="576262"/>
          </a:xfrm>
        </p:grpSpPr>
        <p:sp>
          <p:nvSpPr>
            <p:cNvPr id="13317" name="Line 5"/>
            <p:cNvSpPr>
              <a:spLocks noChangeShapeType="1"/>
            </p:cNvSpPr>
            <p:nvPr/>
          </p:nvSpPr>
          <p:spPr bwMode="auto">
            <a:xfrm>
              <a:off x="684213" y="2060575"/>
              <a:ext cx="7488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>
              <a:off x="1042988" y="1989138"/>
              <a:ext cx="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684213" y="1557338"/>
              <a:ext cx="649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 dirty="0"/>
                <a:t>1</a:t>
              </a:r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>
              <a:off x="7308850" y="1989138"/>
              <a:ext cx="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4067175" y="1557338"/>
              <a:ext cx="6492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 dirty="0"/>
                <a:t>10</a:t>
              </a: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6948488" y="1557338"/>
              <a:ext cx="649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/>
                <a:t>100</a:t>
              </a:r>
            </a:p>
          </p:txBody>
        </p:sp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>
              <a:off x="7704138" y="1557338"/>
              <a:ext cx="14398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/>
                <a:t> Tesla</a:t>
              </a:r>
            </a:p>
          </p:txBody>
        </p:sp>
        <p:sp>
          <p:nvSpPr>
            <p:cNvPr id="13375" name="Line 63"/>
            <p:cNvSpPr>
              <a:spLocks noChangeShapeType="1"/>
            </p:cNvSpPr>
            <p:nvPr/>
          </p:nvSpPr>
          <p:spPr bwMode="auto">
            <a:xfrm>
              <a:off x="4356100" y="1989138"/>
              <a:ext cx="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46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9388" y="53729"/>
            <a:ext cx="5545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Стационарные поля</a:t>
            </a:r>
            <a:endParaRPr lang="fr-FR" altLang="en-US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590428" y="634631"/>
            <a:ext cx="8459787" cy="576262"/>
            <a:chOff x="684213" y="1557338"/>
            <a:chExt cx="8459787" cy="576262"/>
          </a:xfrm>
        </p:grpSpPr>
        <p:sp>
          <p:nvSpPr>
            <p:cNvPr id="13317" name="Line 5"/>
            <p:cNvSpPr>
              <a:spLocks noChangeShapeType="1"/>
            </p:cNvSpPr>
            <p:nvPr/>
          </p:nvSpPr>
          <p:spPr bwMode="auto">
            <a:xfrm>
              <a:off x="684213" y="2060575"/>
              <a:ext cx="7488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>
              <a:off x="1042988" y="1989138"/>
              <a:ext cx="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684213" y="1557338"/>
              <a:ext cx="649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 dirty="0"/>
                <a:t>1</a:t>
              </a:r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>
              <a:off x="7308850" y="1989138"/>
              <a:ext cx="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4067174" y="1557338"/>
              <a:ext cx="175113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altLang="en-US" sz="2000" b="1" dirty="0" smtClean="0"/>
                <a:t>10</a:t>
              </a:r>
              <a:r>
                <a:rPr lang="ru-RU" altLang="en-US" sz="2000" b="1" dirty="0" smtClean="0"/>
                <a:t> </a:t>
              </a:r>
              <a:r>
                <a:rPr lang="ru-RU" altLang="en-US" sz="2000" b="1" dirty="0" smtClean="0">
                  <a:solidFill>
                    <a:srgbClr val="FF0000"/>
                  </a:solidFill>
                </a:rPr>
                <a:t>12           30   </a:t>
              </a:r>
              <a:endParaRPr lang="fr-FR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6948488" y="1557338"/>
              <a:ext cx="649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/>
                <a:t>100</a:t>
              </a:r>
            </a:p>
          </p:txBody>
        </p:sp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>
              <a:off x="7704138" y="1557338"/>
              <a:ext cx="14398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/>
                <a:t> Tesla</a:t>
              </a:r>
            </a:p>
          </p:txBody>
        </p:sp>
        <p:sp>
          <p:nvSpPr>
            <p:cNvPr id="13375" name="Line 63"/>
            <p:cNvSpPr>
              <a:spLocks noChangeShapeType="1"/>
            </p:cNvSpPr>
            <p:nvPr/>
          </p:nvSpPr>
          <p:spPr bwMode="auto">
            <a:xfrm>
              <a:off x="4356100" y="1989138"/>
              <a:ext cx="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10" y="1658445"/>
            <a:ext cx="6096000" cy="40507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525108" y="1210893"/>
            <a:ext cx="0" cy="318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7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79388" y="53729"/>
            <a:ext cx="5545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Стационарные поля</a:t>
            </a:r>
            <a:endParaRPr lang="fr-FR" altLang="en-US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590428" y="634631"/>
            <a:ext cx="8459787" cy="576262"/>
            <a:chOff x="684213" y="1557338"/>
            <a:chExt cx="8459787" cy="576262"/>
          </a:xfrm>
        </p:grpSpPr>
        <p:sp>
          <p:nvSpPr>
            <p:cNvPr id="13317" name="Line 5"/>
            <p:cNvSpPr>
              <a:spLocks noChangeShapeType="1"/>
            </p:cNvSpPr>
            <p:nvPr/>
          </p:nvSpPr>
          <p:spPr bwMode="auto">
            <a:xfrm>
              <a:off x="684213" y="2060575"/>
              <a:ext cx="748823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" name="Line 6"/>
            <p:cNvSpPr>
              <a:spLocks noChangeShapeType="1"/>
            </p:cNvSpPr>
            <p:nvPr/>
          </p:nvSpPr>
          <p:spPr bwMode="auto">
            <a:xfrm>
              <a:off x="1042988" y="1989138"/>
              <a:ext cx="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684213" y="1557338"/>
              <a:ext cx="649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 dirty="0"/>
                <a:t>1</a:t>
              </a:r>
            </a:p>
          </p:txBody>
        </p:sp>
        <p:sp>
          <p:nvSpPr>
            <p:cNvPr id="13322" name="Line 10"/>
            <p:cNvSpPr>
              <a:spLocks noChangeShapeType="1"/>
            </p:cNvSpPr>
            <p:nvPr/>
          </p:nvSpPr>
          <p:spPr bwMode="auto">
            <a:xfrm>
              <a:off x="7308850" y="1989138"/>
              <a:ext cx="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2"/>
            <p:cNvSpPr txBox="1">
              <a:spLocks noChangeArrowheads="1"/>
            </p:cNvSpPr>
            <p:nvPr/>
          </p:nvSpPr>
          <p:spPr bwMode="auto">
            <a:xfrm>
              <a:off x="4067175" y="1557338"/>
              <a:ext cx="237807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altLang="en-US" sz="2000" b="1" dirty="0" smtClean="0"/>
                <a:t>10</a:t>
              </a:r>
              <a:r>
                <a:rPr lang="ru-RU" altLang="en-US" sz="2000" b="1" dirty="0" smtClean="0"/>
                <a:t>           33     45</a:t>
              </a:r>
              <a:endParaRPr lang="fr-FR" altLang="en-US" sz="2000" b="1" dirty="0"/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6948488" y="1557338"/>
              <a:ext cx="649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/>
                <a:t>100</a:t>
              </a:r>
            </a:p>
          </p:txBody>
        </p:sp>
        <p:sp>
          <p:nvSpPr>
            <p:cNvPr id="13327" name="Text Box 15"/>
            <p:cNvSpPr txBox="1">
              <a:spLocks noChangeArrowheads="1"/>
            </p:cNvSpPr>
            <p:nvPr/>
          </p:nvSpPr>
          <p:spPr bwMode="auto">
            <a:xfrm>
              <a:off x="7704138" y="1557338"/>
              <a:ext cx="14398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/>
                <a:t> Tesla</a:t>
              </a:r>
            </a:p>
          </p:txBody>
        </p:sp>
        <p:sp>
          <p:nvSpPr>
            <p:cNvPr id="13375" name="Line 63"/>
            <p:cNvSpPr>
              <a:spLocks noChangeShapeType="1"/>
            </p:cNvSpPr>
            <p:nvPr/>
          </p:nvSpPr>
          <p:spPr bwMode="auto">
            <a:xfrm>
              <a:off x="4356100" y="1989138"/>
              <a:ext cx="0" cy="14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8" name="Picture 2" descr="http://www.ru.nl/publish/pages/682808/sl-spo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" y="1292136"/>
            <a:ext cx="2123885" cy="316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32" y="1749054"/>
            <a:ext cx="3693118" cy="360448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984" y="1461717"/>
            <a:ext cx="2995995" cy="28785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38" y="4735508"/>
            <a:ext cx="1818585" cy="150836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1550" y="4591046"/>
            <a:ext cx="3036093" cy="190499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4622678" y="1210893"/>
            <a:ext cx="496399" cy="821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5666154" y="1244231"/>
            <a:ext cx="1258277" cy="670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8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6889FB8-545C-4A3B-B71B-89DB926388CC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7" y="0"/>
            <a:ext cx="8524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474" y="2200764"/>
            <a:ext cx="3261766" cy="3739783"/>
          </a:xfrm>
          <a:prstGeom prst="rect">
            <a:avLst/>
          </a:prstGeom>
        </p:spPr>
      </p:pic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172244" y="60936"/>
            <a:ext cx="5545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400" b="1" dirty="0" smtClean="0"/>
              <a:t>Импульсные поля</a:t>
            </a:r>
            <a:endParaRPr lang="fr-FR" altLang="en-US" sz="2400" b="1" dirty="0"/>
          </a:p>
        </p:txBody>
      </p:sp>
      <p:grpSp>
        <p:nvGrpSpPr>
          <p:cNvPr id="15412" name="Group 52"/>
          <p:cNvGrpSpPr>
            <a:grpSpLocks/>
          </p:cNvGrpSpPr>
          <p:nvPr/>
        </p:nvGrpSpPr>
        <p:grpSpPr bwMode="auto">
          <a:xfrm>
            <a:off x="3042260" y="1465884"/>
            <a:ext cx="2638425" cy="4557713"/>
            <a:chOff x="2569" y="1354"/>
            <a:chExt cx="1662" cy="2871"/>
          </a:xfrm>
        </p:grpSpPr>
        <p:sp>
          <p:nvSpPr>
            <p:cNvPr id="15398" name="Text Box 38"/>
            <p:cNvSpPr txBox="1">
              <a:spLocks noChangeArrowheads="1"/>
            </p:cNvSpPr>
            <p:nvPr/>
          </p:nvSpPr>
          <p:spPr bwMode="auto">
            <a:xfrm>
              <a:off x="3607" y="1480"/>
              <a:ext cx="49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/>
                <a:t>300 T</a:t>
              </a:r>
            </a:p>
          </p:txBody>
        </p:sp>
        <p:sp>
          <p:nvSpPr>
            <p:cNvPr id="15399" name="Line 39"/>
            <p:cNvSpPr>
              <a:spLocks noChangeShapeType="1"/>
            </p:cNvSpPr>
            <p:nvPr/>
          </p:nvSpPr>
          <p:spPr bwMode="auto">
            <a:xfrm flipV="1">
              <a:off x="3607" y="1354"/>
              <a:ext cx="0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Text Box 40"/>
            <p:cNvSpPr txBox="1">
              <a:spLocks noChangeArrowheads="1"/>
            </p:cNvSpPr>
            <p:nvPr/>
          </p:nvSpPr>
          <p:spPr bwMode="auto">
            <a:xfrm>
              <a:off x="2699" y="1480"/>
              <a:ext cx="103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en-US" dirty="0" smtClean="0"/>
                <a:t>одновитковые</a:t>
              </a:r>
              <a:endParaRPr lang="fr-FR" altLang="en-US" dirty="0"/>
            </a:p>
          </p:txBody>
        </p:sp>
        <p:pic>
          <p:nvPicPr>
            <p:cNvPr id="15411" name="Picture 51" descr="SingleTur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" y="1663"/>
              <a:ext cx="1662" cy="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19" name="Group 59"/>
          <p:cNvGrpSpPr>
            <a:grpSpLocks/>
          </p:cNvGrpSpPr>
          <p:nvPr/>
        </p:nvGrpSpPr>
        <p:grpSpPr bwMode="auto">
          <a:xfrm>
            <a:off x="612914" y="756309"/>
            <a:ext cx="2364509" cy="3401913"/>
            <a:chOff x="113" y="2690"/>
            <a:chExt cx="1714" cy="2466"/>
          </a:xfrm>
        </p:grpSpPr>
        <p:sp>
          <p:nvSpPr>
            <p:cNvPr id="15385" name="Text Box 25"/>
            <p:cNvSpPr txBox="1">
              <a:spLocks noChangeArrowheads="1"/>
            </p:cNvSpPr>
            <p:nvPr/>
          </p:nvSpPr>
          <p:spPr bwMode="auto">
            <a:xfrm>
              <a:off x="1359" y="2690"/>
              <a:ext cx="468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fr-FR" altLang="en-US" dirty="0"/>
                <a:t>60 T</a:t>
              </a:r>
            </a:p>
          </p:txBody>
        </p:sp>
        <p:grpSp>
          <p:nvGrpSpPr>
            <p:cNvPr id="15417" name="Group 57"/>
            <p:cNvGrpSpPr>
              <a:grpSpLocks/>
            </p:cNvGrpSpPr>
            <p:nvPr/>
          </p:nvGrpSpPr>
          <p:grpSpPr bwMode="auto">
            <a:xfrm>
              <a:off x="113" y="3113"/>
              <a:ext cx="1606" cy="2043"/>
              <a:chOff x="340" y="1434"/>
              <a:chExt cx="1606" cy="2043"/>
            </a:xfrm>
          </p:grpSpPr>
          <p:sp>
            <p:nvSpPr>
              <p:cNvPr id="15383" name="Line 23"/>
              <p:cNvSpPr>
                <a:spLocks noChangeShapeType="1"/>
              </p:cNvSpPr>
              <p:nvPr/>
            </p:nvSpPr>
            <p:spPr bwMode="auto">
              <a:xfrm flipV="1">
                <a:off x="1746" y="1434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24"/>
              <p:cNvSpPr txBox="1">
                <a:spLocks noChangeArrowheads="1"/>
              </p:cNvSpPr>
              <p:nvPr/>
            </p:nvSpPr>
            <p:spPr bwMode="auto">
              <a:xfrm>
                <a:off x="703" y="1570"/>
                <a:ext cx="1043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ru-RU" altLang="en-US" dirty="0" smtClean="0"/>
                  <a:t>монолитные</a:t>
                </a:r>
                <a:endParaRPr lang="fr-FR" altLang="en-US" dirty="0"/>
              </a:p>
            </p:txBody>
          </p:sp>
          <p:pic>
            <p:nvPicPr>
              <p:cNvPr id="15416" name="Picture 5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1797"/>
                <a:ext cx="1606" cy="1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750705" y="734036"/>
            <a:ext cx="8114507" cy="576263"/>
            <a:chOff x="750705" y="734036"/>
            <a:chExt cx="8114507" cy="576263"/>
          </a:xfrm>
        </p:grpSpPr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7425349" y="803885"/>
              <a:ext cx="14398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altLang="en-US" sz="2000" b="1" dirty="0"/>
                <a:t> Tesla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50705" y="734036"/>
              <a:ext cx="7488237" cy="576263"/>
              <a:chOff x="684213" y="1557338"/>
              <a:chExt cx="7488237" cy="576263"/>
            </a:xfrm>
          </p:grpSpPr>
          <p:sp>
            <p:nvSpPr>
              <p:cNvPr id="15364" name="Line 4"/>
              <p:cNvSpPr>
                <a:spLocks noChangeShapeType="1"/>
              </p:cNvSpPr>
              <p:nvPr/>
            </p:nvSpPr>
            <p:spPr bwMode="auto">
              <a:xfrm>
                <a:off x="684213" y="2060575"/>
                <a:ext cx="74882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7" name="Line 7"/>
              <p:cNvSpPr>
                <a:spLocks noChangeShapeType="1"/>
              </p:cNvSpPr>
              <p:nvPr/>
            </p:nvSpPr>
            <p:spPr bwMode="auto">
              <a:xfrm>
                <a:off x="1114425" y="1989138"/>
                <a:ext cx="0" cy="144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68" name="Line 8"/>
              <p:cNvSpPr>
                <a:spLocks noChangeShapeType="1"/>
              </p:cNvSpPr>
              <p:nvPr/>
            </p:nvSpPr>
            <p:spPr bwMode="auto">
              <a:xfrm>
                <a:off x="3708400" y="1989138"/>
                <a:ext cx="0" cy="144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0" name="Text Box 10"/>
              <p:cNvSpPr txBox="1">
                <a:spLocks noChangeArrowheads="1"/>
              </p:cNvSpPr>
              <p:nvPr/>
            </p:nvSpPr>
            <p:spPr bwMode="auto">
              <a:xfrm>
                <a:off x="755650" y="1557338"/>
                <a:ext cx="6492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en-US" sz="2000" b="1" dirty="0"/>
                  <a:t>10</a:t>
                </a:r>
              </a:p>
            </p:txBody>
          </p:sp>
          <p:sp>
            <p:nvSpPr>
              <p:cNvPr id="15371" name="Text Box 11"/>
              <p:cNvSpPr txBox="1">
                <a:spLocks noChangeArrowheads="1"/>
              </p:cNvSpPr>
              <p:nvPr/>
            </p:nvSpPr>
            <p:spPr bwMode="auto">
              <a:xfrm>
                <a:off x="3348038" y="1557338"/>
                <a:ext cx="649287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en-US" sz="2000" b="1"/>
                  <a:t>100</a:t>
                </a:r>
              </a:p>
            </p:txBody>
          </p:sp>
          <p:sp>
            <p:nvSpPr>
              <p:cNvPr id="15372" name="Text Box 12"/>
              <p:cNvSpPr txBox="1">
                <a:spLocks noChangeArrowheads="1"/>
              </p:cNvSpPr>
              <p:nvPr/>
            </p:nvSpPr>
            <p:spPr bwMode="auto">
              <a:xfrm>
                <a:off x="5940425" y="1557338"/>
                <a:ext cx="8651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fr-FR" altLang="en-US" sz="2000" b="1" dirty="0"/>
                  <a:t>1000</a:t>
                </a:r>
              </a:p>
            </p:txBody>
          </p:sp>
          <p:sp>
            <p:nvSpPr>
              <p:cNvPr id="39" name="Line 9"/>
              <p:cNvSpPr>
                <a:spLocks noChangeShapeType="1"/>
              </p:cNvSpPr>
              <p:nvPr/>
            </p:nvSpPr>
            <p:spPr bwMode="auto">
              <a:xfrm>
                <a:off x="6443663" y="1989138"/>
                <a:ext cx="0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48" y="4307298"/>
            <a:ext cx="2760974" cy="19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1678</TotalTime>
  <Words>804</Words>
  <Application>Microsoft Office PowerPoint</Application>
  <PresentationFormat>On-screen Show (4:3)</PresentationFormat>
  <Paragraphs>200</Paragraphs>
  <Slides>37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Calibri Light</vt:lpstr>
      <vt:lpstr>Tahoma</vt:lpstr>
      <vt:lpstr>Times New Roman</vt:lpstr>
      <vt:lpstr>Verdana</vt:lpstr>
      <vt:lpstr>Office Theme</vt:lpstr>
      <vt:lpstr>Equation</vt:lpstr>
      <vt:lpstr>Micrografx Windows Draw 5.0 (Dessin)</vt:lpstr>
      <vt:lpstr>Équation</vt:lpstr>
      <vt:lpstr>Image</vt:lpstr>
      <vt:lpstr>Магнитооптические исследования в стационарных полях до 30 Тесла</vt:lpstr>
      <vt:lpstr>План доклада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Зачем нужны большие поля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Зонная структура CdTe и HgTe</vt:lpstr>
      <vt:lpstr>PowerPoint Presentation</vt:lpstr>
      <vt:lpstr>PowerPoint Presentation</vt:lpstr>
      <vt:lpstr>Решение трёхзонной упрощённой модели Кейна</vt:lpstr>
      <vt:lpstr>Зонная структура  КЯ HgTe/CdHgTe</vt:lpstr>
      <vt:lpstr>Нормальная зонная структура</vt:lpstr>
      <vt:lpstr>Есть ли взаимодействие переходов?</vt:lpstr>
      <vt:lpstr>Есть противоречие!</vt:lpstr>
      <vt:lpstr>DQW = QW+QW with transparent barrier</vt:lpstr>
      <vt:lpstr>PowerPoint Presentation</vt:lpstr>
      <vt:lpstr>Аналогия двуслойного графена</vt:lpstr>
      <vt:lpstr>ДКЯ 150218 в полях до 11Т</vt:lpstr>
      <vt:lpstr>B=30T значительно дополняет «картину»</vt:lpstr>
      <vt:lpstr>PowerPoint Presentation</vt:lpstr>
    </vt:vector>
  </TitlesOfParts>
  <Company>IPM 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</dc:title>
  <dc:creator>Leonid Bovkun</dc:creator>
  <cp:lastModifiedBy>Walter Disney</cp:lastModifiedBy>
  <cp:revision>164</cp:revision>
  <dcterms:created xsi:type="dcterms:W3CDTF">2016-04-19T14:38:18Z</dcterms:created>
  <dcterms:modified xsi:type="dcterms:W3CDTF">2017-04-20T11:50:29Z</dcterms:modified>
</cp:coreProperties>
</file>