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4" r:id="rId5"/>
    <p:sldId id="286" r:id="rId6"/>
    <p:sldId id="263" r:id="rId7"/>
    <p:sldId id="266" r:id="rId8"/>
    <p:sldId id="267" r:id="rId9"/>
    <p:sldId id="271" r:id="rId10"/>
    <p:sldId id="288" r:id="rId11"/>
    <p:sldId id="289" r:id="rId12"/>
    <p:sldId id="270" r:id="rId13"/>
    <p:sldId id="272" r:id="rId14"/>
    <p:sldId id="279" r:id="rId15"/>
    <p:sldId id="280" r:id="rId16"/>
    <p:sldId id="282" r:id="rId17"/>
    <p:sldId id="265" r:id="rId18"/>
    <p:sldId id="277" r:id="rId19"/>
    <p:sldId id="278" r:id="rId20"/>
    <p:sldId id="290" r:id="rId21"/>
    <p:sldId id="28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6" Type="http://schemas.openxmlformats.org/officeDocument/2006/relationships/image" Target="../media/image38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image" Target="../media/image53.wmf"/><Relationship Id="rId7" Type="http://schemas.openxmlformats.org/officeDocument/2006/relationships/image" Target="../media/image5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31.png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32.png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9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Relationship Id="rId9" Type="http://schemas.openxmlformats.org/officeDocument/2006/relationships/oleObject" Target="../embeddings/oleObject2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59.png"/><Relationship Id="rId7" Type="http://schemas.openxmlformats.org/officeDocument/2006/relationships/oleObject" Target="../embeddings/oleObject34.bin"/><Relationship Id="rId12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4.png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530479"/>
            <a:ext cx="8643998" cy="1470025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Микроволновая </a:t>
            </a:r>
            <a:r>
              <a:rPr lang="ru-RU" sz="4800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ближнепольная</a:t>
            </a:r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микроскопия 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5039037"/>
            <a:ext cx="2299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Королёв Сергей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1000108"/>
            <a:ext cx="7078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Times New Roman" pitchFamily="18" charset="0"/>
              </a:rPr>
              <a:t>Образовательный семинар аспирантов и студентов</a:t>
            </a:r>
            <a:endParaRPr lang="ru-RU" sz="2400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474891" y="6143644"/>
            <a:ext cx="2097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31 марта 2016 года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Модель МБ микроскопа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857356" y="6202940"/>
            <a:ext cx="5429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D.E. </a:t>
            </a:r>
            <a:r>
              <a:rPr lang="en-US" dirty="0" err="1" smtClean="0"/>
              <a:t>Steinhauer</a:t>
            </a:r>
            <a:r>
              <a:rPr lang="ru-RU" dirty="0" smtClean="0"/>
              <a:t> </a:t>
            </a:r>
            <a:r>
              <a:rPr lang="en-US" dirty="0" smtClean="0"/>
              <a:t>et al. Appl. Phys.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71</a:t>
            </a:r>
            <a:r>
              <a:rPr lang="en-US" dirty="0" smtClean="0"/>
              <a:t>, 1736 (1997)</a:t>
            </a:r>
            <a:endParaRPr lang="ru-RU" dirty="0"/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857356" y="1714488"/>
            <a:ext cx="5653695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2857488" y="4643446"/>
          <a:ext cx="3022600" cy="879475"/>
        </p:xfrm>
        <a:graphic>
          <a:graphicData uri="http://schemas.openxmlformats.org/presentationml/2006/ole">
            <p:oleObj spid="_x0000_s57346" name="Формула" r:id="rId4" imgW="148572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Модель МБ микроскопа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Fig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1357298"/>
            <a:ext cx="3189402" cy="2714644"/>
          </a:xfrm>
          <a:prstGeom prst="rect">
            <a:avLst/>
          </a:prstGeom>
        </p:spPr>
      </p:pic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1" name="Object 3"/>
          <p:cNvGraphicFramePr>
            <a:graphicFrameLocks noChangeAspect="1"/>
          </p:cNvGraphicFramePr>
          <p:nvPr/>
        </p:nvGraphicFramePr>
        <p:xfrm>
          <a:off x="1500166" y="3929066"/>
          <a:ext cx="1046162" cy="908050"/>
        </p:xfrm>
        <a:graphic>
          <a:graphicData uri="http://schemas.openxmlformats.org/presentationml/2006/ole">
            <p:oleObj spid="_x0000_s58371" name="Формула" r:id="rId4" imgW="457200" imgH="393480" progId="Equation.3">
              <p:embed/>
            </p:oleObj>
          </a:graphicData>
        </a:graphic>
      </p:graphicFrame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8373" name="Object 5"/>
          <p:cNvGraphicFramePr>
            <a:graphicFrameLocks noChangeAspect="1"/>
          </p:cNvGraphicFramePr>
          <p:nvPr/>
        </p:nvGraphicFramePr>
        <p:xfrm>
          <a:off x="3610005" y="1404938"/>
          <a:ext cx="5248275" cy="738187"/>
        </p:xfrm>
        <a:graphic>
          <a:graphicData uri="http://schemas.openxmlformats.org/presentationml/2006/ole">
            <p:oleObj spid="_x0000_s58373" name="Формула" r:id="rId5" imgW="2705040" imgH="380880" progId="Equation.3">
              <p:embed/>
            </p:oleObj>
          </a:graphicData>
        </a:graphic>
      </p:graphicFrame>
      <p:graphicFrame>
        <p:nvGraphicFramePr>
          <p:cNvPr id="58376" name="Object 8"/>
          <p:cNvGraphicFramePr>
            <a:graphicFrameLocks noChangeAspect="1"/>
          </p:cNvGraphicFramePr>
          <p:nvPr/>
        </p:nvGraphicFramePr>
        <p:xfrm>
          <a:off x="4286248" y="5429264"/>
          <a:ext cx="3660775" cy="939800"/>
        </p:xfrm>
        <a:graphic>
          <a:graphicData uri="http://schemas.openxmlformats.org/presentationml/2006/ole">
            <p:oleObj spid="_x0000_s58376" name="Формула" r:id="rId6" imgW="1536480" imgH="393480" progId="Equation.3">
              <p:embed/>
            </p:oleObj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3786182" y="2285992"/>
            <a:ext cx="4929222" cy="21431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8377" name="Object 9"/>
          <p:cNvGraphicFramePr>
            <a:graphicFrameLocks noChangeAspect="1"/>
          </p:cNvGraphicFramePr>
          <p:nvPr/>
        </p:nvGraphicFramePr>
        <p:xfrm>
          <a:off x="3857620" y="2357430"/>
          <a:ext cx="4797425" cy="936625"/>
        </p:xfrm>
        <a:graphic>
          <a:graphicData uri="http://schemas.openxmlformats.org/presentationml/2006/ole">
            <p:oleObj spid="_x0000_s58377" name="Формула" r:id="rId7" imgW="2476440" imgH="482400" progId="Equation.3">
              <p:embed/>
            </p:oleObj>
          </a:graphicData>
        </a:graphic>
      </p:graphicFrame>
      <p:graphicFrame>
        <p:nvGraphicFramePr>
          <p:cNvPr id="58378" name="Object 10"/>
          <p:cNvGraphicFramePr>
            <a:graphicFrameLocks noChangeAspect="1"/>
          </p:cNvGraphicFramePr>
          <p:nvPr/>
        </p:nvGraphicFramePr>
        <p:xfrm>
          <a:off x="4840288" y="3333750"/>
          <a:ext cx="2830512" cy="985838"/>
        </p:xfrm>
        <a:graphic>
          <a:graphicData uri="http://schemas.openxmlformats.org/presentationml/2006/ole">
            <p:oleObj spid="_x0000_s58378" name="Формула" r:id="rId8" imgW="1460160" imgH="507960" progId="Equation.3">
              <p:embed/>
            </p:oleObj>
          </a:graphicData>
        </a:graphic>
      </p:graphicFrame>
      <p:graphicFrame>
        <p:nvGraphicFramePr>
          <p:cNvPr id="58379" name="Object 11"/>
          <p:cNvGraphicFramePr>
            <a:graphicFrameLocks noChangeAspect="1"/>
          </p:cNvGraphicFramePr>
          <p:nvPr/>
        </p:nvGraphicFramePr>
        <p:xfrm>
          <a:off x="5089525" y="4670425"/>
          <a:ext cx="2290763" cy="541338"/>
        </p:xfrm>
        <a:graphic>
          <a:graphicData uri="http://schemas.openxmlformats.org/presentationml/2006/ole">
            <p:oleObj spid="_x0000_s58379" name="Формула" r:id="rId9" imgW="1180800" imgH="279360" progId="Equation.3">
              <p:embed/>
            </p:oleObj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7215206" y="6143644"/>
            <a:ext cx="6429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380" name="Picture 12" descr="Figure_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7224" y="5000636"/>
            <a:ext cx="2404343" cy="1436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Модель МБ микроскопа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E:\Science\pap\b2016_Korolyov_Films\Figures\Figure1\Fig1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285860"/>
            <a:ext cx="3643338" cy="5050692"/>
          </a:xfrm>
          <a:prstGeom prst="rect">
            <a:avLst/>
          </a:prstGeom>
          <a:noFill/>
        </p:spPr>
      </p:pic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4643438" y="1357298"/>
          <a:ext cx="2840037" cy="342900"/>
        </p:xfrm>
        <a:graphic>
          <a:graphicData uri="http://schemas.openxmlformats.org/presentationml/2006/ole">
            <p:oleObj spid="_x0000_s3075" name="Формула" r:id="rId4" imgW="1688760" imgH="20304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4670425" y="1728784"/>
          <a:ext cx="3670300" cy="1241425"/>
        </p:xfrm>
        <a:graphic>
          <a:graphicData uri="http://schemas.openxmlformats.org/presentationml/2006/ole">
            <p:oleObj spid="_x0000_s3076" name="Формула" r:id="rId5" imgW="2184120" imgH="736560" progId="Equation.3">
              <p:embed/>
            </p:oleObj>
          </a:graphicData>
        </a:graphic>
      </p:graphicFrame>
      <p:graphicFrame>
        <p:nvGraphicFramePr>
          <p:cNvPr id="13" name="Object 52"/>
          <p:cNvGraphicFramePr>
            <a:graphicFrameLocks noChangeAspect="1"/>
          </p:cNvGraphicFramePr>
          <p:nvPr/>
        </p:nvGraphicFramePr>
        <p:xfrm>
          <a:off x="4621213" y="2914646"/>
          <a:ext cx="1196975" cy="728663"/>
        </p:xfrm>
        <a:graphic>
          <a:graphicData uri="http://schemas.openxmlformats.org/presentationml/2006/ole">
            <p:oleObj spid="_x0000_s3077" name="Формула" r:id="rId6" imgW="711000" imgH="431640" progId="Equation.3">
              <p:embed/>
            </p:oleObj>
          </a:graphicData>
        </a:graphic>
      </p:graphicFrame>
      <p:graphicFrame>
        <p:nvGraphicFramePr>
          <p:cNvPr id="14" name="Object 23"/>
          <p:cNvGraphicFramePr>
            <a:graphicFrameLocks noChangeAspect="1"/>
          </p:cNvGraphicFramePr>
          <p:nvPr/>
        </p:nvGraphicFramePr>
        <p:xfrm>
          <a:off x="5967442" y="2894009"/>
          <a:ext cx="2819400" cy="749300"/>
        </p:xfrm>
        <a:graphic>
          <a:graphicData uri="http://schemas.openxmlformats.org/presentationml/2006/ole">
            <p:oleObj spid="_x0000_s3078" name="Формула" r:id="rId7" imgW="1676160" imgH="444240" progId="Equation.3">
              <p:embed/>
            </p:oleObj>
          </a:graphicData>
        </a:graphic>
      </p:graphicFrame>
      <p:sp>
        <p:nvSpPr>
          <p:cNvPr id="16" name="Стрелка вниз 15"/>
          <p:cNvSpPr/>
          <p:nvPr/>
        </p:nvSpPr>
        <p:spPr>
          <a:xfrm>
            <a:off x="6357950" y="3714752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79" name="Object 9"/>
          <p:cNvGraphicFramePr>
            <a:graphicFrameLocks noChangeAspect="1"/>
          </p:cNvGraphicFramePr>
          <p:nvPr/>
        </p:nvGraphicFramePr>
        <p:xfrm>
          <a:off x="5392738" y="4059238"/>
          <a:ext cx="2001837" cy="488950"/>
        </p:xfrm>
        <a:graphic>
          <a:graphicData uri="http://schemas.openxmlformats.org/presentationml/2006/ole">
            <p:oleObj spid="_x0000_s3079" name="Формула" r:id="rId8" imgW="939600" imgH="228600" progId="Equation.3">
              <p:embed/>
            </p:oleObj>
          </a:graphicData>
        </a:graphic>
      </p:graphicFrame>
      <p:sp>
        <p:nvSpPr>
          <p:cNvPr id="17" name="Стрелка вниз 16"/>
          <p:cNvSpPr/>
          <p:nvPr/>
        </p:nvSpPr>
        <p:spPr>
          <a:xfrm>
            <a:off x="6357950" y="4714884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80" name="Object 19"/>
          <p:cNvGraphicFramePr>
            <a:graphicFrameLocks noChangeAspect="1"/>
          </p:cNvGraphicFramePr>
          <p:nvPr/>
        </p:nvGraphicFramePr>
        <p:xfrm>
          <a:off x="5657850" y="5554663"/>
          <a:ext cx="1639888" cy="679450"/>
        </p:xfrm>
        <a:graphic>
          <a:graphicData uri="http://schemas.openxmlformats.org/presentationml/2006/ole">
            <p:oleObj spid="_x0000_s3080" name="Формула" r:id="rId9" imgW="583920" imgH="2412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29124" y="5000636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Электрическое поле</a:t>
            </a:r>
            <a:endParaRPr lang="ru-RU" sz="2800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Модель МБ микроскопа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4572000" y="4754564"/>
            <a:ext cx="40719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Зонд – монопольная антенна</a:t>
            </a:r>
            <a:endParaRPr lang="ru-RU" sz="2800" b="1" dirty="0">
              <a:solidFill>
                <a:srgbClr val="FF6600"/>
              </a:solidFill>
            </a:endParaRPr>
          </a:p>
        </p:txBody>
      </p:sp>
      <p:graphicFrame>
        <p:nvGraphicFramePr>
          <p:cNvPr id="27656" name="Object 8"/>
          <p:cNvGraphicFramePr>
            <a:graphicFrameLocks noChangeAspect="1"/>
          </p:cNvGraphicFramePr>
          <p:nvPr/>
        </p:nvGraphicFramePr>
        <p:xfrm>
          <a:off x="1879599" y="1785926"/>
          <a:ext cx="5087937" cy="1006475"/>
        </p:xfrm>
        <a:graphic>
          <a:graphicData uri="http://schemas.openxmlformats.org/presentationml/2006/ole">
            <p:oleObj spid="_x0000_s27656" name="Формула" r:id="rId3" imgW="1993680" imgH="393480" progId="Equation.3">
              <p:embed/>
            </p:oleObj>
          </a:graphicData>
        </a:graphic>
      </p:graphicFrame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59" name="Object 11"/>
          <p:cNvGraphicFramePr>
            <a:graphicFrameLocks noChangeAspect="1"/>
          </p:cNvGraphicFramePr>
          <p:nvPr/>
        </p:nvGraphicFramePr>
        <p:xfrm>
          <a:off x="928662" y="2968614"/>
          <a:ext cx="7267598" cy="1420820"/>
        </p:xfrm>
        <a:graphic>
          <a:graphicData uri="http://schemas.openxmlformats.org/presentationml/2006/ole">
            <p:oleObj spid="_x0000_s27659" name="Формула" r:id="rId4" imgW="3124080" imgH="609480" progId="Equation.3">
              <p:embed/>
            </p:oleObj>
          </a:graphicData>
        </a:graphic>
      </p:graphicFrame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7664" name="Object 16"/>
          <p:cNvGraphicFramePr>
            <a:graphicFrameLocks noChangeAspect="1"/>
          </p:cNvGraphicFramePr>
          <p:nvPr/>
        </p:nvGraphicFramePr>
        <p:xfrm>
          <a:off x="1714480" y="4683126"/>
          <a:ext cx="2657475" cy="1103313"/>
        </p:xfrm>
        <a:graphic>
          <a:graphicData uri="http://schemas.openxmlformats.org/presentationml/2006/ole">
            <p:oleObj spid="_x0000_s27664" name="Формула" r:id="rId5" imgW="1041120" imgH="431640" progId="Equation.3">
              <p:embed/>
            </p:oleObj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71604" y="6202940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</a:t>
            </a:r>
            <a:r>
              <a:rPr lang="en-US" dirty="0" smtClean="0"/>
              <a:t>.</a:t>
            </a:r>
            <a:r>
              <a:rPr lang="ru-RU" dirty="0" smtClean="0"/>
              <a:t>А</a:t>
            </a:r>
            <a:r>
              <a:rPr lang="en-US" dirty="0" smtClean="0"/>
              <a:t>. </a:t>
            </a:r>
            <a:r>
              <a:rPr lang="ru-RU" dirty="0" smtClean="0"/>
              <a:t>Королёв, А.Н. Резник</a:t>
            </a:r>
            <a:r>
              <a:rPr lang="en-US" dirty="0" smtClean="0"/>
              <a:t>. </a:t>
            </a:r>
            <a:r>
              <a:rPr lang="ru-RU" dirty="0" smtClean="0"/>
              <a:t>Поверхность</a:t>
            </a:r>
            <a:r>
              <a:rPr lang="ru-RU" dirty="0" smtClean="0"/>
              <a:t>,</a:t>
            </a:r>
            <a:r>
              <a:rPr lang="en-US" dirty="0" smtClean="0"/>
              <a:t> </a:t>
            </a:r>
            <a:r>
              <a:rPr lang="ru-RU" dirty="0" smtClean="0"/>
              <a:t>2016, №3, с. </a:t>
            </a:r>
            <a:r>
              <a:rPr lang="ru-RU" dirty="0" smtClean="0"/>
              <a:t>5</a:t>
            </a:r>
            <a:r>
              <a:rPr lang="en-US" dirty="0" smtClean="0"/>
              <a:t>6</a:t>
            </a:r>
            <a:r>
              <a:rPr lang="ru-RU" dirty="0" smtClean="0"/>
              <a:t>-61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МБ микроскоп в ИФМ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" name="Рисунок 4" descr="Figure_03.GIF"/>
          <p:cNvPicPr>
            <a:picLocks noChangeAspect="1"/>
          </p:cNvPicPr>
          <p:nvPr/>
        </p:nvPicPr>
        <p:blipFill>
          <a:blip r:embed="rId2"/>
          <a:srcRect l="13889"/>
          <a:stretch>
            <a:fillRect/>
          </a:stretch>
        </p:blipFill>
        <p:spPr bwMode="auto">
          <a:xfrm>
            <a:off x="4071985" y="1701789"/>
            <a:ext cx="442912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Прямая со стрелкой 38"/>
          <p:cNvCxnSpPr/>
          <p:nvPr/>
        </p:nvCxnSpPr>
        <p:spPr>
          <a:xfrm>
            <a:off x="4929235" y="2130414"/>
            <a:ext cx="642937" cy="214313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572280" y="4916500"/>
            <a:ext cx="2286000" cy="64611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Система управления позиционированием</a:t>
            </a:r>
          </a:p>
        </p:txBody>
      </p:sp>
      <p:cxnSp>
        <p:nvCxnSpPr>
          <p:cNvPr id="41" name="Прямая со стрелкой 40"/>
          <p:cNvCxnSpPr>
            <a:stCxn id="40" idx="0"/>
          </p:cNvCxnSpPr>
          <p:nvPr/>
        </p:nvCxnSpPr>
        <p:spPr>
          <a:xfrm rot="16200000" flipV="1">
            <a:off x="6607995" y="3809215"/>
            <a:ext cx="1143008" cy="107156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>
            <a:stCxn id="40" idx="0"/>
          </p:cNvCxnSpPr>
          <p:nvPr/>
        </p:nvCxnSpPr>
        <p:spPr>
          <a:xfrm rot="5400000" flipH="1" flipV="1">
            <a:off x="6893747" y="4023521"/>
            <a:ext cx="1714512" cy="7144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4357702" y="5345128"/>
            <a:ext cx="1643062" cy="646112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Соединяющий кабель</a:t>
            </a:r>
          </a:p>
        </p:txBody>
      </p:sp>
      <p:cxnSp>
        <p:nvCxnSpPr>
          <p:cNvPr id="44" name="Прямая со стрелкой 43"/>
          <p:cNvCxnSpPr/>
          <p:nvPr/>
        </p:nvCxnSpPr>
        <p:spPr>
          <a:xfrm rot="16200000" flipV="1">
            <a:off x="4572021" y="4916504"/>
            <a:ext cx="428651" cy="42859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Овал 44"/>
          <p:cNvSpPr/>
          <p:nvPr/>
        </p:nvSpPr>
        <p:spPr>
          <a:xfrm rot="480000">
            <a:off x="5070522" y="4183052"/>
            <a:ext cx="1006475" cy="284162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46" name="Прямая со стрелкой 45"/>
          <p:cNvCxnSpPr/>
          <p:nvPr/>
        </p:nvCxnSpPr>
        <p:spPr>
          <a:xfrm rot="10800000">
            <a:off x="3428992" y="3130551"/>
            <a:ext cx="1714556" cy="1071553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643360" y="1630352"/>
            <a:ext cx="1285875" cy="923925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Векторный анализатор цепей</a:t>
            </a:r>
          </a:p>
        </p:txBody>
      </p:sp>
      <p:pic>
        <p:nvPicPr>
          <p:cNvPr id="49" name="Picture 2" descr="E:\Science\conf\2015_11_RadioelNN\Fig2_01.png"/>
          <p:cNvPicPr>
            <a:picLocks noChangeAspect="1" noChangeArrowheads="1"/>
          </p:cNvPicPr>
          <p:nvPr/>
        </p:nvPicPr>
        <p:blipFill>
          <a:blip r:embed="rId3"/>
          <a:srcRect t="16544"/>
          <a:stretch>
            <a:fillRect/>
          </a:stretch>
        </p:blipFill>
        <p:spPr bwMode="auto">
          <a:xfrm>
            <a:off x="500034" y="1558914"/>
            <a:ext cx="294981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15" descr="E:\Science\conf\2015_11_Microwave\Presentation\Fig3b.JPG"/>
          <p:cNvPicPr>
            <a:picLocks noChangeAspect="1" noChangeArrowheads="1"/>
          </p:cNvPicPr>
          <p:nvPr/>
        </p:nvPicPr>
        <p:blipFill>
          <a:blip r:embed="rId4"/>
          <a:srcRect l="10345" t="32184" r="10345" b="31033"/>
          <a:stretch>
            <a:fillRect/>
          </a:stretch>
        </p:blipFill>
        <p:spPr bwMode="auto">
          <a:xfrm>
            <a:off x="419589" y="3816363"/>
            <a:ext cx="3366593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41"/>
          <p:cNvSpPr txBox="1">
            <a:spLocks noChangeArrowheads="1"/>
          </p:cNvSpPr>
          <p:nvPr/>
        </p:nvSpPr>
        <p:spPr bwMode="auto">
          <a:xfrm>
            <a:off x="739745" y="5273693"/>
            <a:ext cx="309661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Рабочий диапазон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–5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ГГц</a:t>
            </a:r>
          </a:p>
        </p:txBody>
      </p:sp>
      <p:sp>
        <p:nvSpPr>
          <p:cNvPr id="52" name="TextBox 42"/>
          <p:cNvSpPr txBox="1">
            <a:spLocks noChangeArrowheads="1"/>
          </p:cNvSpPr>
          <p:nvPr/>
        </p:nvSpPr>
        <p:spPr bwMode="auto">
          <a:xfrm>
            <a:off x="285720" y="5630880"/>
            <a:ext cx="39025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Латеральное разрешение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dirty="0" smtClean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м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6" name="Picture 2" descr="E:\Science\pap\b2016_Korolyov_Films\Figures\Figure4\Fig4_0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428736"/>
            <a:ext cx="3106328" cy="5128082"/>
          </a:xfrm>
          <a:prstGeom prst="rect">
            <a:avLst/>
          </a:prstGeom>
          <a:noFill/>
        </p:spPr>
      </p:pic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500034" y="3000366"/>
          <a:ext cx="4143404" cy="1643075"/>
        </p:xfrm>
        <a:graphic>
          <a:graphicData uri="http://schemas.openxmlformats.org/drawingml/2006/table">
            <a:tbl>
              <a:tblPr/>
              <a:tblGrid>
                <a:gridCol w="1059941"/>
                <a:gridCol w="903626"/>
                <a:gridCol w="1023538"/>
                <a:gridCol w="1156299"/>
              </a:tblGrid>
              <a:tr h="32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Образец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r>
                        <a:rPr kumimoji="0" lang="ru-RU" sz="13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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</a:t>
                      </a: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Ом·см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ε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ES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10-i·10</a:t>
                      </a:r>
                      <a:r>
                        <a:rPr kumimoji="0" lang="ru-RU" sz="13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8600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11.7-i·0.10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E1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11.7-i·16.3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6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11.7-i·60.6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28597" y="2143116"/>
            <a:ext cx="36280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B050"/>
                </a:solidFill>
              </a:rPr>
              <a:t>ES</a:t>
            </a:r>
            <a:r>
              <a:rPr lang="en-US" sz="2000" dirty="0"/>
              <a:t> – </a:t>
            </a:r>
            <a:r>
              <a:rPr lang="ru-RU" sz="2000" dirty="0"/>
              <a:t>сапфир</a:t>
            </a:r>
          </a:p>
          <a:p>
            <a:r>
              <a:rPr lang="ru-RU" sz="2000" dirty="0">
                <a:solidFill>
                  <a:srgbClr val="00B050"/>
                </a:solidFill>
              </a:rPr>
              <a:t>Е0-</a:t>
            </a:r>
            <a:r>
              <a:rPr lang="en-US" sz="2000" dirty="0">
                <a:solidFill>
                  <a:srgbClr val="00B050"/>
                </a:solidFill>
              </a:rPr>
              <a:t>E2 </a:t>
            </a:r>
            <a:r>
              <a:rPr lang="en-US" sz="2000" dirty="0"/>
              <a:t>– </a:t>
            </a:r>
            <a:r>
              <a:rPr lang="ru-RU" sz="2000" dirty="0"/>
              <a:t>легированный кремний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Экспериментальная проверка модели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429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Сопротивление полупроводниковых плёнок</a:t>
            </a:r>
            <a:endParaRPr lang="ru-RU" sz="32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5" name="Picture 3" descr="E:\Science\pap\b2016_Korolyov_Films\Figures\Figure5\Fig5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071546"/>
            <a:ext cx="3071834" cy="5071140"/>
          </a:xfrm>
          <a:prstGeom prst="rect">
            <a:avLst/>
          </a:prstGeom>
          <a:noFill/>
        </p:spPr>
      </p:pic>
      <p:sp>
        <p:nvSpPr>
          <p:cNvPr id="17" name="TextBox 14"/>
          <p:cNvSpPr txBox="1">
            <a:spLocks noChangeArrowheads="1"/>
          </p:cNvSpPr>
          <p:nvPr/>
        </p:nvSpPr>
        <p:spPr bwMode="auto">
          <a:xfrm>
            <a:off x="5119687" y="1071560"/>
            <a:ext cx="26241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Измеряются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(h)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(h)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5"/>
          <p:cNvSpPr txBox="1">
            <a:spLocks noChangeArrowheads="1"/>
          </p:cNvSpPr>
          <p:nvPr/>
        </p:nvSpPr>
        <p:spPr bwMode="auto">
          <a:xfrm>
            <a:off x="4619625" y="1643060"/>
            <a:ext cx="37639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Строится параметрическая функция</a:t>
            </a:r>
          </a:p>
        </p:txBody>
      </p:sp>
      <p:sp>
        <p:nvSpPr>
          <p:cNvPr id="19" name="Стрелка вниз 18"/>
          <p:cNvSpPr/>
          <p:nvPr/>
        </p:nvSpPr>
        <p:spPr>
          <a:xfrm>
            <a:off x="6334125" y="1462085"/>
            <a:ext cx="142875" cy="2143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/>
        </p:nvGraphicFramePr>
        <p:xfrm>
          <a:off x="4119562" y="2011360"/>
          <a:ext cx="2093913" cy="341312"/>
        </p:xfrm>
        <a:graphic>
          <a:graphicData uri="http://schemas.openxmlformats.org/presentationml/2006/ole">
            <p:oleObj spid="_x0000_s38916" name="Формула" r:id="rId4" imgW="1397000" imgH="228600" progId="Equation.3">
              <p:embed/>
            </p:oleObj>
          </a:graphicData>
        </a:graphic>
      </p:graphicFrame>
      <p:graphicFrame>
        <p:nvGraphicFramePr>
          <p:cNvPr id="21" name="Object 10"/>
          <p:cNvGraphicFramePr>
            <a:graphicFrameLocks noChangeAspect="1"/>
          </p:cNvGraphicFramePr>
          <p:nvPr/>
        </p:nvGraphicFramePr>
        <p:xfrm>
          <a:off x="6477000" y="1987547"/>
          <a:ext cx="2238375" cy="342900"/>
        </p:xfrm>
        <a:graphic>
          <a:graphicData uri="http://schemas.openxmlformats.org/presentationml/2006/ole">
            <p:oleObj spid="_x0000_s38917" name="Формула" r:id="rId5" imgW="1498600" imgH="228600" progId="Equation.3">
              <p:embed/>
            </p:oleObj>
          </a:graphicData>
        </a:graphic>
      </p:graphicFrame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4143375" y="3286122"/>
            <a:ext cx="21320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Теоретическая модель</a:t>
            </a:r>
            <a:endParaRPr lang="ru-RU" sz="16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5"/>
          <p:cNvSpPr txBox="1">
            <a:spLocks noChangeArrowheads="1"/>
          </p:cNvSpPr>
          <p:nvPr/>
        </p:nvSpPr>
        <p:spPr bwMode="auto">
          <a:xfrm>
            <a:off x="6429375" y="3214685"/>
            <a:ext cx="24288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Параметры зонда из калибровочных измерений</a:t>
            </a:r>
            <a:endParaRPr lang="ru-RU" sz="160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6"/>
          <p:cNvSpPr txBox="1">
            <a:spLocks noChangeArrowheads="1"/>
          </p:cNvSpPr>
          <p:nvPr/>
        </p:nvSpPr>
        <p:spPr bwMode="auto">
          <a:xfrm>
            <a:off x="4965700" y="2630485"/>
            <a:ext cx="30353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Рассчитываются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(h)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aseline="-2500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(h)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flipV="1">
            <a:off x="6357937" y="2381247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5400000">
            <a:off x="3750468" y="1893092"/>
            <a:ext cx="142875" cy="214312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 flipV="1">
            <a:off x="5143500" y="3028947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 flipV="1">
            <a:off x="7572375" y="3028947"/>
            <a:ext cx="142875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4786312" y="4560885"/>
          <a:ext cx="3286125" cy="1511300"/>
        </p:xfrm>
        <a:graphic>
          <a:graphicData uri="http://schemas.openxmlformats.org/drawingml/2006/table">
            <a:tbl>
              <a:tblPr/>
              <a:tblGrid>
                <a:gridCol w="965200"/>
                <a:gridCol w="1103312"/>
                <a:gridCol w="1217613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Образец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ВДП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</a:t>
                      </a:r>
                      <a:r>
                        <a:rPr kumimoji="0" lang="ru-RU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БПММ</a:t>
                      </a: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кОм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S1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6.8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S3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S4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5.7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S5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" name="Прямоугольник 30"/>
          <p:cNvSpPr/>
          <p:nvPr/>
        </p:nvSpPr>
        <p:spPr>
          <a:xfrm>
            <a:off x="5143500" y="1071560"/>
            <a:ext cx="2571750" cy="35718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4071937" y="1714497"/>
            <a:ext cx="4714875" cy="6429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000625" y="2643185"/>
            <a:ext cx="2928937" cy="357187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4214812" y="3286122"/>
            <a:ext cx="2071688" cy="35718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715125" y="3286122"/>
            <a:ext cx="1857375" cy="7143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4233862" y="4071935"/>
            <a:ext cx="426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Исследовались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плёнки 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сапфире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714480" y="6215082"/>
            <a:ext cx="5715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.N. </a:t>
            </a:r>
            <a:r>
              <a:rPr lang="en-US" dirty="0" err="1" smtClean="0"/>
              <a:t>Reznik</a:t>
            </a:r>
            <a:r>
              <a:rPr lang="en-US" dirty="0" smtClean="0"/>
              <a:t>, S.A. </a:t>
            </a:r>
            <a:r>
              <a:rPr lang="en-US" dirty="0" err="1" smtClean="0"/>
              <a:t>Korolyov</a:t>
            </a:r>
            <a:r>
              <a:rPr lang="en-US" dirty="0" smtClean="0"/>
              <a:t>. J. Appl</a:t>
            </a:r>
            <a:r>
              <a:rPr lang="en-US" dirty="0" smtClean="0"/>
              <a:t>. Phys</a:t>
            </a:r>
            <a:r>
              <a:rPr lang="en-US" dirty="0" smtClean="0"/>
              <a:t>. </a:t>
            </a:r>
            <a:r>
              <a:rPr lang="en-US" b="1" dirty="0" smtClean="0"/>
              <a:t>119</a:t>
            </a:r>
            <a:r>
              <a:rPr lang="en-US" dirty="0" smtClean="0"/>
              <a:t>, 094504 (2016)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Режим туннельного пробоя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71604" y="2068289"/>
            <a:ext cx="20890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latin typeface="Times New Roman"/>
                <a:cs typeface="Times New Roman"/>
              </a:rPr>
              <a:t>Δ</a:t>
            </a:r>
            <a:r>
              <a:rPr lang="en-US" sz="3600" dirty="0" smtClean="0">
                <a:latin typeface="Times New Roman"/>
                <a:cs typeface="Times New Roman"/>
              </a:rPr>
              <a:t>x ~ </a:t>
            </a:r>
            <a:r>
              <a:rPr lang="en-US" sz="3600" dirty="0" err="1" smtClean="0">
                <a:latin typeface="Times New Roman"/>
                <a:cs typeface="Times New Roman"/>
              </a:rPr>
              <a:t>L</a:t>
            </a:r>
            <a:r>
              <a:rPr lang="en-US" sz="3600" baseline="-25000" dirty="0" err="1" smtClean="0">
                <a:latin typeface="Times New Roman"/>
                <a:cs typeface="Times New Roman"/>
              </a:rPr>
              <a:t>atom</a:t>
            </a:r>
            <a:endParaRPr lang="ru-RU" sz="3600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1396177" y="3282735"/>
            <a:ext cx="24272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600" dirty="0" smtClean="0">
                <a:latin typeface="Times New Roman"/>
                <a:cs typeface="Times New Roman"/>
              </a:rPr>
              <a:t>Δ</a:t>
            </a:r>
            <a:r>
              <a:rPr lang="en-US" sz="3600" dirty="0" smtClean="0">
                <a:latin typeface="Times New Roman"/>
                <a:cs typeface="Times New Roman"/>
              </a:rPr>
              <a:t>x ≈ 0.1 </a:t>
            </a:r>
            <a:r>
              <a:rPr lang="ru-RU" sz="3600" dirty="0" smtClean="0">
                <a:latin typeface="Times New Roman"/>
                <a:cs typeface="Times New Roman"/>
              </a:rPr>
              <a:t>нм</a:t>
            </a:r>
            <a:endParaRPr lang="ru-RU" sz="3600" baseline="-25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139727"/>
            <a:ext cx="2071702" cy="6429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Fig4.png"/>
          <p:cNvPicPr>
            <a:picLocks noChangeAspect="1"/>
          </p:cNvPicPr>
          <p:nvPr/>
        </p:nvPicPr>
        <p:blipFill>
          <a:blip r:embed="rId2"/>
          <a:srcRect b="9474"/>
          <a:stretch>
            <a:fillRect/>
          </a:stretch>
        </p:blipFill>
        <p:spPr>
          <a:xfrm>
            <a:off x="5053599" y="1428737"/>
            <a:ext cx="3304615" cy="471490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0034" y="4286256"/>
            <a:ext cx="46434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Экспериментальная реализация: </a:t>
            </a:r>
            <a:r>
              <a:rPr lang="en-US" dirty="0" err="1" smtClean="0"/>
              <a:t>J.Lee</a:t>
            </a:r>
            <a:r>
              <a:rPr lang="ru-RU" dirty="0" smtClean="0"/>
              <a:t> </a:t>
            </a:r>
            <a:r>
              <a:rPr lang="en-US" dirty="0" smtClean="0"/>
              <a:t>et al. Appl. Phys.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97</a:t>
            </a:r>
            <a:r>
              <a:rPr lang="en-US" dirty="0" smtClean="0"/>
              <a:t>, 183111 (2010)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Режим туннельного пробоя</a:t>
            </a:r>
            <a:endParaRPr lang="ru-RU" sz="4000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2142" y="928670"/>
            <a:ext cx="4973262" cy="307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2772" name="Object 4"/>
          <p:cNvGraphicFramePr>
            <a:graphicFrameLocks noChangeAspect="1"/>
          </p:cNvGraphicFramePr>
          <p:nvPr/>
        </p:nvGraphicFramePr>
        <p:xfrm>
          <a:off x="1206292" y="2786058"/>
          <a:ext cx="1936948" cy="1000132"/>
        </p:xfrm>
        <a:graphic>
          <a:graphicData uri="http://schemas.openxmlformats.org/presentationml/2006/ole">
            <p:oleObj spid="_x0000_s32772" name="Формула" r:id="rId4" imgW="838080" imgH="431640" progId="Equation.3">
              <p:embed/>
            </p:oleObj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773113" y="4862513"/>
          <a:ext cx="2541587" cy="1143000"/>
        </p:xfrm>
        <a:graphic>
          <a:graphicData uri="http://schemas.openxmlformats.org/presentationml/2006/ole">
            <p:oleObj spid="_x0000_s32773" name="Формула" r:id="rId5" imgW="1244520" imgH="558720" progId="Equation.3">
              <p:embed/>
            </p:oleObj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4429124" y="4791093"/>
          <a:ext cx="1690687" cy="357188"/>
        </p:xfrm>
        <a:graphic>
          <a:graphicData uri="http://schemas.openxmlformats.org/presentationml/2006/ole">
            <p:oleObj spid="_x0000_s32774" name="Формула" r:id="rId6" imgW="1143000" imgH="241200" progId="Equation.3">
              <p:embed/>
            </p:oleObj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4494211" y="5219718"/>
          <a:ext cx="1411288" cy="368300"/>
        </p:xfrm>
        <a:graphic>
          <a:graphicData uri="http://schemas.openxmlformats.org/presentationml/2006/ole">
            <p:oleObj spid="_x0000_s32775" name="Формула" r:id="rId7" imgW="876240" imgH="228600" progId="Equation.3">
              <p:embed/>
            </p:oleObj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4779961" y="5648343"/>
          <a:ext cx="836613" cy="285750"/>
        </p:xfrm>
        <a:graphic>
          <a:graphicData uri="http://schemas.openxmlformats.org/presentationml/2006/ole">
            <p:oleObj spid="_x0000_s32776" name="Формула" r:id="rId8" imgW="520560" imgH="177480" progId="Equation.3">
              <p:embed/>
            </p:oleObj>
          </a:graphicData>
        </a:graphic>
      </p:graphicFrame>
      <p:sp>
        <p:nvSpPr>
          <p:cNvPr id="21" name="TextBox 15"/>
          <p:cNvSpPr txBox="1">
            <a:spLocks noChangeArrowheads="1"/>
          </p:cNvSpPr>
          <p:nvPr/>
        </p:nvSpPr>
        <p:spPr bwMode="auto">
          <a:xfrm>
            <a:off x="4913282" y="4362477"/>
            <a:ext cx="587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MW</a:t>
            </a:r>
            <a:endParaRPr lang="ru-RU">
              <a:latin typeface="Calibri" pitchFamily="34" charset="0"/>
            </a:endParaRPr>
          </a:p>
        </p:txBody>
      </p:sp>
      <p:graphicFrame>
        <p:nvGraphicFramePr>
          <p:cNvPr id="22" name="Object 14"/>
          <p:cNvGraphicFramePr>
            <a:graphicFrameLocks noChangeAspect="1"/>
          </p:cNvGraphicFramePr>
          <p:nvPr/>
        </p:nvGraphicFramePr>
        <p:xfrm>
          <a:off x="6500811" y="4791093"/>
          <a:ext cx="1784350" cy="357188"/>
        </p:xfrm>
        <a:graphic>
          <a:graphicData uri="http://schemas.openxmlformats.org/presentationml/2006/ole">
            <p:oleObj spid="_x0000_s32777" name="Формула" r:id="rId9" imgW="1206360" imgH="241200" progId="Equation.3">
              <p:embed/>
            </p:oleObj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/>
        </p:nvGraphicFramePr>
        <p:xfrm>
          <a:off x="6623049" y="5219718"/>
          <a:ext cx="1390650" cy="368300"/>
        </p:xfrm>
        <a:graphic>
          <a:graphicData uri="http://schemas.openxmlformats.org/presentationml/2006/ole">
            <p:oleObj spid="_x0000_s32778" name="Формула" r:id="rId10" imgW="863280" imgH="228600" progId="Equation.3">
              <p:embed/>
            </p:oleObj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/>
        </p:nvGraphicFramePr>
        <p:xfrm>
          <a:off x="6897686" y="5648343"/>
          <a:ext cx="836613" cy="285750"/>
        </p:xfrm>
        <a:graphic>
          <a:graphicData uri="http://schemas.openxmlformats.org/presentationml/2006/ole">
            <p:oleObj spid="_x0000_s32779" name="Формула" r:id="rId11" imgW="520560" imgH="177480" progId="Equation.3">
              <p:embed/>
            </p:oleObj>
          </a:graphicData>
        </a:graphic>
      </p:graphicFrame>
      <p:sp>
        <p:nvSpPr>
          <p:cNvPr id="25" name="TextBox 19"/>
          <p:cNvSpPr txBox="1">
            <a:spLocks noChangeArrowheads="1"/>
          </p:cNvSpPr>
          <p:nvPr/>
        </p:nvSpPr>
        <p:spPr bwMode="auto">
          <a:xfrm>
            <a:off x="7102459" y="4362477"/>
            <a:ext cx="450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DC</a:t>
            </a:r>
            <a:endParaRPr lang="ru-RU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5720" y="3836986"/>
            <a:ext cx="39290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Импеданс туннельного контакта</a:t>
            </a:r>
            <a:endParaRPr lang="ru-RU" sz="2800" b="1" dirty="0">
              <a:solidFill>
                <a:srgbClr val="FF6600"/>
              </a:solidFill>
            </a:endParaRPr>
          </a:p>
        </p:txBody>
      </p:sp>
      <p:pic>
        <p:nvPicPr>
          <p:cNvPr id="26" name="Рисунок 7" descr="Fig3.bmp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192204" y="1000120"/>
            <a:ext cx="21653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2214546" y="6202940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r>
              <a:rPr lang="en-US" dirty="0" smtClean="0"/>
              <a:t>.N. </a:t>
            </a:r>
            <a:r>
              <a:rPr lang="en-US" dirty="0" err="1" smtClean="0"/>
              <a:t>Reznik</a:t>
            </a:r>
            <a:r>
              <a:rPr lang="en-US" dirty="0" smtClean="0"/>
              <a:t>. </a:t>
            </a:r>
            <a:r>
              <a:rPr lang="en-US" dirty="0" smtClean="0"/>
              <a:t>Appl. Phys. </a:t>
            </a:r>
            <a:r>
              <a:rPr lang="en-US" dirty="0" err="1" smtClean="0"/>
              <a:t>Lett</a:t>
            </a:r>
            <a:r>
              <a:rPr lang="en-US" dirty="0" smtClean="0"/>
              <a:t>. </a:t>
            </a:r>
            <a:r>
              <a:rPr lang="en-US" b="1" dirty="0" smtClean="0"/>
              <a:t>105</a:t>
            </a:r>
            <a:r>
              <a:rPr lang="en-US" dirty="0" smtClean="0"/>
              <a:t>, 083512 (</a:t>
            </a:r>
            <a:r>
              <a:rPr lang="en-US" dirty="0" smtClean="0"/>
              <a:t>2014</a:t>
            </a:r>
            <a:r>
              <a:rPr lang="en-US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Режим туннельного пробоя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071678"/>
            <a:ext cx="4071966" cy="19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794" name="Object 23"/>
          <p:cNvGraphicFramePr>
            <a:graphicFrameLocks noChangeAspect="1"/>
          </p:cNvGraphicFramePr>
          <p:nvPr/>
        </p:nvGraphicFramePr>
        <p:xfrm>
          <a:off x="5008520" y="4286256"/>
          <a:ext cx="3635446" cy="481162"/>
        </p:xfrm>
        <a:graphic>
          <a:graphicData uri="http://schemas.openxmlformats.org/presentationml/2006/ole">
            <p:oleObj spid="_x0000_s33794" name="Формула" r:id="rId4" imgW="1726920" imgH="228600" progId="Equation.3">
              <p:embed/>
            </p:oleObj>
          </a:graphicData>
        </a:graphic>
      </p:graphicFrame>
      <p:graphicFrame>
        <p:nvGraphicFramePr>
          <p:cNvPr id="33795" name="Object 24"/>
          <p:cNvGraphicFramePr>
            <a:graphicFrameLocks noChangeAspect="1"/>
          </p:cNvGraphicFramePr>
          <p:nvPr/>
        </p:nvGraphicFramePr>
        <p:xfrm>
          <a:off x="6000760" y="4929198"/>
          <a:ext cx="1456561" cy="785823"/>
        </p:xfrm>
        <a:graphic>
          <a:graphicData uri="http://schemas.openxmlformats.org/presentationml/2006/ole">
            <p:oleObj spid="_x0000_s33795" name="Формула" r:id="rId5" imgW="799920" imgH="431640" progId="Equation.3">
              <p:embed/>
            </p:oleObj>
          </a:graphicData>
        </a:graphic>
      </p:graphicFrame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34" y="2285992"/>
            <a:ext cx="3840162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928784" y="4643430"/>
            <a:ext cx="9318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Au(111)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План семинара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215370" cy="4857784"/>
          </a:xfrm>
        </p:spPr>
        <p:txBody>
          <a:bodyPr>
            <a:noAutofit/>
          </a:bodyPr>
          <a:lstStyle/>
          <a:p>
            <a:r>
              <a:rPr lang="ru-RU" sz="2400" dirty="0" smtClean="0">
                <a:cs typeface="Times New Roman" pitchFamily="18" charset="0"/>
              </a:rPr>
              <a:t>Функциональные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 возможности </a:t>
            </a:r>
            <a:r>
              <a:rPr lang="ru-RU" sz="2400" dirty="0" smtClean="0">
                <a:cs typeface="Times New Roman" pitchFamily="18" charset="0"/>
              </a:rPr>
              <a:t>микроволновой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ближнепольной</a:t>
            </a:r>
            <a:r>
              <a:rPr lang="ru-RU" sz="2400" dirty="0" smtClean="0">
                <a:cs typeface="Times New Roman" pitchFamily="18" charset="0"/>
              </a:rPr>
              <a:t> (МБ) микроскопии;</a:t>
            </a:r>
          </a:p>
          <a:p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Принцип</a:t>
            </a:r>
            <a:r>
              <a:rPr lang="ru-RU" sz="2400" dirty="0" smtClean="0">
                <a:cs typeface="Times New Roman" pitchFamily="18" charset="0"/>
              </a:rPr>
              <a:t> </a:t>
            </a:r>
            <a:r>
              <a:rPr lang="ru-RU" sz="2400" dirty="0" err="1" smtClean="0">
                <a:cs typeface="Times New Roman" pitchFamily="18" charset="0"/>
              </a:rPr>
              <a:t>ближнепольной</a:t>
            </a:r>
            <a:r>
              <a:rPr lang="ru-RU" sz="2400" dirty="0" smtClean="0">
                <a:cs typeface="Times New Roman" pitchFamily="18" charset="0"/>
              </a:rPr>
              <a:t> микроскопии;</a:t>
            </a:r>
          </a:p>
          <a:p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Схема</a:t>
            </a:r>
            <a:r>
              <a:rPr lang="ru-RU" sz="2400" dirty="0" smtClean="0">
                <a:cs typeface="Times New Roman" pitchFamily="18" charset="0"/>
              </a:rPr>
              <a:t> МБ микроскопа;</a:t>
            </a:r>
          </a:p>
          <a:p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Конструкция</a:t>
            </a:r>
            <a:r>
              <a:rPr lang="ru-RU" sz="2400" dirty="0" smtClean="0">
                <a:cs typeface="Times New Roman" pitchFamily="18" charset="0"/>
              </a:rPr>
              <a:t> МБ микроскопа;</a:t>
            </a:r>
          </a:p>
          <a:p>
            <a:r>
              <a:rPr lang="ru-RU" sz="2400" dirty="0" smtClean="0">
                <a:cs typeface="Times New Roman" pitchFamily="18" charset="0"/>
              </a:rPr>
              <a:t>Практическое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применение</a:t>
            </a:r>
            <a:r>
              <a:rPr lang="ru-RU" sz="2400" dirty="0" smtClean="0">
                <a:cs typeface="Times New Roman" pitchFamily="18" charset="0"/>
              </a:rPr>
              <a:t>;</a:t>
            </a:r>
          </a:p>
          <a:p>
            <a:r>
              <a:rPr lang="ru-RU" sz="2400" b="1" dirty="0" smtClean="0">
                <a:solidFill>
                  <a:srgbClr val="0070C0"/>
                </a:solidFill>
                <a:cs typeface="Times New Roman" pitchFamily="18" charset="0"/>
              </a:rPr>
              <a:t>Модель</a:t>
            </a:r>
            <a:r>
              <a:rPr lang="ru-RU" sz="2400" b="1" dirty="0" smtClean="0">
                <a:cs typeface="Times New Roman" pitchFamily="18" charset="0"/>
              </a:rPr>
              <a:t> МБ микроскопа;</a:t>
            </a:r>
            <a:endParaRPr lang="ru-RU" sz="2400" dirty="0" smtClean="0"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Экспериментальная</a:t>
            </a:r>
            <a:r>
              <a:rPr lang="ru-RU" sz="2400" dirty="0" smtClean="0">
                <a:cs typeface="Times New Roman" pitchFamily="18" charset="0"/>
              </a:rPr>
              <a:t> проверка модели;</a:t>
            </a:r>
          </a:p>
          <a:p>
            <a:r>
              <a:rPr lang="ru-RU" sz="2400" dirty="0" smtClean="0">
                <a:cs typeface="Times New Roman" pitchFamily="18" charset="0"/>
              </a:rPr>
              <a:t>Определение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сопротивления</a:t>
            </a:r>
            <a:r>
              <a:rPr lang="ru-RU" sz="2400" dirty="0" smtClean="0">
                <a:cs typeface="Times New Roman" pitchFamily="18" charset="0"/>
              </a:rPr>
              <a:t> полупроводниковых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плёнок</a:t>
            </a:r>
            <a:r>
              <a:rPr lang="ru-RU" sz="2400" dirty="0" smtClean="0"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cs typeface="Times New Roman" pitchFamily="18" charset="0"/>
              </a:rPr>
              <a:t>Режим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туннельного</a:t>
            </a:r>
            <a:r>
              <a:rPr lang="ru-RU" sz="2400" dirty="0" smtClean="0">
                <a:cs typeface="Times New Roman" pitchFamily="18" charset="0"/>
              </a:rPr>
              <a:t> пробоя;</a:t>
            </a:r>
          </a:p>
          <a:p>
            <a:r>
              <a:rPr lang="ru-RU" sz="2400" dirty="0" smtClean="0">
                <a:cs typeface="Times New Roman" pitchFamily="18" charset="0"/>
              </a:rPr>
              <a:t>Некоторые направления </a:t>
            </a:r>
            <a:r>
              <a:rPr lang="ru-RU" sz="2400" dirty="0" smtClean="0">
                <a:solidFill>
                  <a:srgbClr val="0070C0"/>
                </a:solidFill>
                <a:cs typeface="Times New Roman" pitchFamily="18" charset="0"/>
              </a:rPr>
              <a:t>развития</a:t>
            </a:r>
            <a:r>
              <a:rPr lang="ru-RU" sz="2400" dirty="0" smtClean="0">
                <a:cs typeface="Times New Roman" pitchFamily="18" charset="0"/>
              </a:rPr>
              <a:t> МБ микроскопии.</a:t>
            </a:r>
            <a:endParaRPr lang="ru-RU" sz="2400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Некоторые направления развития МБ микроскопии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9" name="Содержимое 2"/>
          <p:cNvSpPr>
            <a:spLocks noGrp="1"/>
          </p:cNvSpPr>
          <p:nvPr>
            <p:ph idx="1"/>
          </p:nvPr>
        </p:nvSpPr>
        <p:spPr>
          <a:xfrm>
            <a:off x="642910" y="2000240"/>
            <a:ext cx="6429420" cy="1500198"/>
          </a:xfrm>
        </p:spPr>
        <p:txBody>
          <a:bodyPr>
            <a:noAutofit/>
          </a:bodyPr>
          <a:lstStyle/>
          <a:p>
            <a:r>
              <a:rPr lang="ru-RU" sz="3600" dirty="0" smtClean="0">
                <a:cs typeface="Times New Roman" pitchFamily="18" charset="0"/>
              </a:rPr>
              <a:t>МБ томография;</a:t>
            </a:r>
          </a:p>
          <a:p>
            <a:r>
              <a:rPr lang="ru-RU" sz="3600" dirty="0" smtClean="0">
                <a:cs typeface="Times New Roman" pitchFamily="18" charset="0"/>
              </a:rPr>
              <a:t>Туннельная МБ микроскопия.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Спасибо за внимание!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63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" name="Рисунок 13" descr="Fig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42279" y="2285999"/>
            <a:ext cx="3421324" cy="3286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Fig2.png"/>
          <p:cNvPicPr>
            <a:picLocks noChangeAspect="1"/>
          </p:cNvPicPr>
          <p:nvPr/>
        </p:nvPicPr>
        <p:blipFill>
          <a:blip r:embed="rId2"/>
          <a:srcRect l="6412" b="3187"/>
          <a:stretch>
            <a:fillRect/>
          </a:stretch>
        </p:blipFill>
        <p:spPr>
          <a:xfrm>
            <a:off x="5786446" y="1928801"/>
            <a:ext cx="3157079" cy="3666387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Функциональные возможности МБ микроскопии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286116" y="3643314"/>
            <a:ext cx="2214578" cy="16430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 smtClean="0">
                <a:latin typeface="Times New Roman"/>
                <a:cs typeface="Times New Roman"/>
              </a:rPr>
              <a:t>ε</a:t>
            </a:r>
            <a:r>
              <a:rPr lang="ru-RU" sz="4400" dirty="0" smtClean="0">
                <a:latin typeface="Times New Roman"/>
                <a:cs typeface="Times New Roman"/>
              </a:rPr>
              <a:t>, </a:t>
            </a:r>
            <a:r>
              <a:rPr lang="el-GR" sz="4400" dirty="0" smtClean="0">
                <a:latin typeface="Times New Roman"/>
                <a:cs typeface="Times New Roman"/>
              </a:rPr>
              <a:t>σ</a:t>
            </a:r>
            <a:endParaRPr lang="ru-RU" sz="4400" dirty="0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0800000">
            <a:off x="4071934" y="2071678"/>
            <a:ext cx="571504" cy="1428760"/>
          </a:xfrm>
          <a:prstGeom prst="triangl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Fig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686036" y="2829121"/>
            <a:ext cx="4701368" cy="2186351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2910" y="4786322"/>
            <a:ext cx="2071702" cy="824066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15008" y="2428868"/>
            <a:ext cx="2286016" cy="642942"/>
          </a:xfrm>
          <a:prstGeom prst="rect">
            <a:avLst/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1357290" y="1928802"/>
          <a:ext cx="1182701" cy="965171"/>
        </p:xfrm>
        <a:graphic>
          <a:graphicData uri="http://schemas.openxmlformats.org/presentationml/2006/ole">
            <p:oleObj spid="_x0000_s12292" name="Формула" r:id="rId3" imgW="482400" imgH="393480" progId="Equation.3">
              <p:embed/>
            </p:oleObj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Принцип </a:t>
            </a:r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ближнепольной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 микроскопии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множение 7"/>
          <p:cNvSpPr/>
          <p:nvPr/>
        </p:nvSpPr>
        <p:spPr>
          <a:xfrm>
            <a:off x="357158" y="1857364"/>
            <a:ext cx="3143272" cy="1143008"/>
          </a:xfrm>
          <a:prstGeom prst="mathMultiply">
            <a:avLst/>
          </a:prstGeom>
          <a:solidFill>
            <a:srgbClr val="FF0000">
              <a:alpha val="40000"/>
            </a:srgb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500166" y="5305696"/>
          <a:ext cx="1000132" cy="837948"/>
        </p:xfrm>
        <a:graphic>
          <a:graphicData uri="http://schemas.openxmlformats.org/presentationml/2006/ole">
            <p:oleObj spid="_x0000_s12289" name="Формула" r:id="rId4" imgW="469800" imgH="393480" progId="Equation.3">
              <p:embed/>
            </p:oleObj>
          </a:graphicData>
        </a:graphic>
      </p:graphicFrame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642910" y="4377002"/>
          <a:ext cx="2725738" cy="649288"/>
        </p:xfrm>
        <a:graphic>
          <a:graphicData uri="http://schemas.openxmlformats.org/presentationml/2006/ole">
            <p:oleObj spid="_x0000_s12290" name="Формула" r:id="rId5" imgW="1282680" imgH="30456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214414" y="3143248"/>
          <a:ext cx="1500198" cy="1000709"/>
        </p:xfrm>
        <a:graphic>
          <a:graphicData uri="http://schemas.openxmlformats.org/presentationml/2006/ole">
            <p:oleObj spid="_x0000_s12291" name="Формула" r:id="rId6" imgW="647640" imgH="43164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643306" y="1714488"/>
            <a:ext cx="3374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(1) </a:t>
            </a:r>
            <a:r>
              <a:rPr lang="en-US" sz="2000" dirty="0" err="1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y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z</a:t>
            </a:r>
            <a:r>
              <a:rPr lang="en-US" sz="2000" dirty="0" smtClean="0">
                <a:solidFill>
                  <a:srgbClr val="0070C0"/>
                </a:solidFill>
              </a:rPr>
              <a:t> – </a:t>
            </a:r>
            <a:r>
              <a:rPr lang="ru-RU" sz="2000" dirty="0" smtClean="0">
                <a:solidFill>
                  <a:srgbClr val="0070C0"/>
                </a:solidFill>
              </a:rPr>
              <a:t>вещественные 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929322" y="2786058"/>
          <a:ext cx="2266950" cy="838200"/>
        </p:xfrm>
        <a:graphic>
          <a:graphicData uri="http://schemas.openxmlformats.org/presentationml/2006/ole">
            <p:oleObj spid="_x0000_s12293" name="Формула" r:id="rId7" imgW="1066680" imgH="393480" progId="Equation.3">
              <p:embed/>
            </p:oleObj>
          </a:graphicData>
        </a:graphic>
      </p:graphicFrame>
      <p:pic>
        <p:nvPicPr>
          <p:cNvPr id="23" name="Рисунок 22" descr="Fig14.png"/>
          <p:cNvPicPr>
            <a:picLocks noChangeAspect="1"/>
          </p:cNvPicPr>
          <p:nvPr/>
        </p:nvPicPr>
        <p:blipFill>
          <a:blip r:embed="rId8"/>
          <a:srcRect l="16055" t="3099" r="19724" b="10123"/>
          <a:stretch>
            <a:fillRect/>
          </a:stretch>
        </p:blipFill>
        <p:spPr>
          <a:xfrm>
            <a:off x="4006841" y="2506651"/>
            <a:ext cx="1493853" cy="149385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43306" y="4286256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(</a:t>
            </a:r>
            <a:r>
              <a:rPr lang="ru-RU" sz="2800" dirty="0" smtClean="0">
                <a:solidFill>
                  <a:srgbClr val="0070C0"/>
                </a:solidFill>
              </a:rPr>
              <a:t>2</a:t>
            </a:r>
            <a:r>
              <a:rPr lang="en-US" sz="2800" dirty="0" smtClean="0">
                <a:solidFill>
                  <a:srgbClr val="0070C0"/>
                </a:solidFill>
              </a:rPr>
              <a:t>) </a:t>
            </a:r>
            <a:r>
              <a:rPr lang="en-US" sz="2000" dirty="0" err="1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x</a:t>
            </a:r>
            <a:r>
              <a:rPr lang="en-US" sz="2000" dirty="0" smtClean="0">
                <a:solidFill>
                  <a:srgbClr val="0070C0"/>
                </a:solidFill>
              </a:rPr>
              <a:t>, </a:t>
            </a:r>
            <a:r>
              <a:rPr lang="en-US" sz="2000" dirty="0" err="1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y</a:t>
            </a:r>
            <a:r>
              <a:rPr lang="en-US" sz="2000" dirty="0" smtClean="0">
                <a:solidFill>
                  <a:srgbClr val="0070C0"/>
                </a:solidFill>
              </a:rPr>
              <a:t> – </a:t>
            </a:r>
            <a:r>
              <a:rPr lang="ru-RU" sz="2000" dirty="0" smtClean="0">
                <a:solidFill>
                  <a:srgbClr val="0070C0"/>
                </a:solidFill>
              </a:rPr>
              <a:t>вещественные,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err="1" smtClean="0">
                <a:solidFill>
                  <a:srgbClr val="0070C0"/>
                </a:solidFill>
              </a:rPr>
              <a:t>k</a:t>
            </a:r>
            <a:r>
              <a:rPr lang="en-US" sz="2000" baseline="-25000" dirty="0" err="1" smtClean="0">
                <a:solidFill>
                  <a:srgbClr val="0070C0"/>
                </a:solidFill>
              </a:rPr>
              <a:t>z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= </a:t>
            </a:r>
            <a:r>
              <a:rPr lang="en-US" sz="2000" dirty="0" err="1" smtClean="0">
                <a:solidFill>
                  <a:srgbClr val="0070C0"/>
                </a:solidFill>
              </a:rPr>
              <a:t>i</a:t>
            </a:r>
            <a:r>
              <a:rPr lang="el-GR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γ</a:t>
            </a:r>
            <a:r>
              <a:rPr lang="en-US" sz="2000" dirty="0" smtClean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solidFill>
                  <a:srgbClr val="0070C0"/>
                </a:solidFill>
              </a:rPr>
              <a:t>– </a:t>
            </a:r>
            <a:r>
              <a:rPr lang="ru-RU" sz="2000" dirty="0" smtClean="0">
                <a:solidFill>
                  <a:srgbClr val="0070C0"/>
                </a:solidFill>
              </a:rPr>
              <a:t>мнимое</a:t>
            </a:r>
            <a:endParaRPr lang="ru-RU" sz="2000" dirty="0">
              <a:solidFill>
                <a:srgbClr val="0070C0"/>
              </a:solidFill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4286248" y="5000636"/>
          <a:ext cx="1349375" cy="487363"/>
        </p:xfrm>
        <a:graphic>
          <a:graphicData uri="http://schemas.openxmlformats.org/presentationml/2006/ole">
            <p:oleObj spid="_x0000_s12294" name="Формула" r:id="rId9" imgW="634680" imgH="228600" progId="Equation.3">
              <p:embed/>
            </p:oleObj>
          </a:graphicData>
        </a:graphic>
      </p:graphicFrame>
      <p:cxnSp>
        <p:nvCxnSpPr>
          <p:cNvPr id="27" name="Прямая соединительная линия 26"/>
          <p:cNvCxnSpPr/>
          <p:nvPr/>
        </p:nvCxnSpPr>
        <p:spPr>
          <a:xfrm rot="10800000">
            <a:off x="7286644" y="5967731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7321569" y="5575616"/>
            <a:ext cx="796136" cy="873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10800000">
            <a:off x="7786711" y="5967731"/>
            <a:ext cx="428628" cy="1588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16200000" flipH="1">
            <a:off x="7393008" y="5575616"/>
            <a:ext cx="796136" cy="8730"/>
          </a:xfrm>
          <a:prstGeom prst="line">
            <a:avLst/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7072330" y="5753417"/>
            <a:ext cx="1428760" cy="428628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7" name="Прямая со стрелкой 36"/>
          <p:cNvCxnSpPr/>
          <p:nvPr/>
        </p:nvCxnSpPr>
        <p:spPr>
          <a:xfrm rot="5400000">
            <a:off x="6785784" y="5967731"/>
            <a:ext cx="42862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500826" y="5715017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/>
                <a:cs typeface="Times New Roman"/>
              </a:rPr>
              <a:t>γ</a:t>
            </a:r>
            <a:r>
              <a:rPr lang="en-US" sz="2400" baseline="30000" dirty="0" smtClean="0">
                <a:latin typeface="Times New Roman"/>
                <a:cs typeface="Times New Roman"/>
              </a:rPr>
              <a:t>-1</a:t>
            </a:r>
            <a:endParaRPr lang="ru-RU" sz="2400" baseline="30000" dirty="0"/>
          </a:p>
        </p:txBody>
      </p:sp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3929058" y="5727720"/>
          <a:ext cx="2135187" cy="558800"/>
        </p:xfrm>
        <a:graphic>
          <a:graphicData uri="http://schemas.openxmlformats.org/presentationml/2006/ole">
            <p:oleObj spid="_x0000_s12295" name="Формула" r:id="rId10" imgW="876240" imgH="228600" progId="Equation.3">
              <p:embed/>
            </p:oleObj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3857620" y="5715016"/>
            <a:ext cx="2357454" cy="64294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Схема МБ микроскопа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1993" name="Object 9"/>
          <p:cNvGraphicFramePr>
            <a:graphicFrameLocks noChangeAspect="1"/>
          </p:cNvGraphicFramePr>
          <p:nvPr/>
        </p:nvGraphicFramePr>
        <p:xfrm>
          <a:off x="1928794" y="1197139"/>
          <a:ext cx="5500726" cy="5202299"/>
        </p:xfrm>
        <a:graphic>
          <a:graphicData uri="http://schemas.openxmlformats.org/presentationml/2006/ole">
            <p:oleObj spid="_x0000_s41993" name="Точечный рисунок" r:id="rId3" imgW="4244708" imgH="3779848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Конструкция МБ микроскопа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71612"/>
            <a:ext cx="2578038" cy="4143404"/>
          </a:xfrm>
          <a:prstGeom prst="rect">
            <a:avLst/>
          </a:prstGeom>
          <a:noFill/>
        </p:spPr>
      </p:pic>
      <p:sp>
        <p:nvSpPr>
          <p:cNvPr id="38" name="TextBox 37"/>
          <p:cNvSpPr txBox="1"/>
          <p:nvPr/>
        </p:nvSpPr>
        <p:spPr>
          <a:xfrm>
            <a:off x="5851773" y="5786454"/>
            <a:ext cx="20778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>
                <a:latin typeface="Times New Roman"/>
                <a:cs typeface="Times New Roman"/>
              </a:rPr>
              <a:t>Δ</a:t>
            </a:r>
            <a:r>
              <a:rPr lang="en-US" sz="3200" dirty="0" smtClean="0">
                <a:latin typeface="Times New Roman"/>
                <a:cs typeface="Times New Roman"/>
              </a:rPr>
              <a:t>x ≈ 50 </a:t>
            </a:r>
            <a:r>
              <a:rPr lang="ru-RU" sz="3200" dirty="0" smtClean="0">
                <a:latin typeface="Times New Roman"/>
                <a:cs typeface="Times New Roman"/>
              </a:rPr>
              <a:t>нм</a:t>
            </a:r>
            <a:endParaRPr lang="ru-RU" sz="3200" baseline="-25000" dirty="0"/>
          </a:p>
        </p:txBody>
      </p:sp>
      <p:pic>
        <p:nvPicPr>
          <p:cNvPr id="11" name="Рисунок 25" descr="Figure_04.png"/>
          <p:cNvPicPr>
            <a:picLocks noChangeAspect="1"/>
          </p:cNvPicPr>
          <p:nvPr/>
        </p:nvPicPr>
        <p:blipFill>
          <a:blip r:embed="rId3"/>
          <a:srcRect t="1412" b="6779"/>
          <a:stretch>
            <a:fillRect/>
          </a:stretch>
        </p:blipFill>
        <p:spPr bwMode="auto">
          <a:xfrm>
            <a:off x="1142976" y="1357298"/>
            <a:ext cx="3160637" cy="508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Овал 27"/>
          <p:cNvSpPr/>
          <p:nvPr/>
        </p:nvSpPr>
        <p:spPr>
          <a:xfrm>
            <a:off x="2295114" y="6072206"/>
            <a:ext cx="285752" cy="1428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>
            <a:stCxn id="28" idx="7"/>
          </p:cNvCxnSpPr>
          <p:nvPr/>
        </p:nvCxnSpPr>
        <p:spPr>
          <a:xfrm rot="5400000" flipH="1" flipV="1">
            <a:off x="2973543" y="3208790"/>
            <a:ext cx="2449816" cy="33188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Практическое применение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Fig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336526"/>
            <a:ext cx="3786214" cy="1306788"/>
          </a:xfrm>
          <a:prstGeom prst="rect">
            <a:avLst/>
          </a:prstGeom>
        </p:spPr>
      </p:pic>
      <p:pic>
        <p:nvPicPr>
          <p:cNvPr id="19" name="Рисунок 18" descr="Fig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4214818"/>
            <a:ext cx="3946209" cy="182342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85786" y="1428736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Микроэлектроника</a:t>
            </a:r>
            <a:endParaRPr lang="ru-RU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5214942" y="142873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/>
                <a:cs typeface="Times New Roman"/>
              </a:rPr>
              <a:t>Химия и биология</a:t>
            </a:r>
            <a:endParaRPr lang="ru-RU" sz="2800" dirty="0"/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214554"/>
            <a:ext cx="3695701" cy="2912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857752" y="5357826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</a:t>
            </a:r>
            <a:r>
              <a:rPr lang="en-US" dirty="0" err="1" smtClean="0"/>
              <a:t>Tselev</a:t>
            </a:r>
            <a:r>
              <a:rPr lang="ru-RU" dirty="0" smtClean="0"/>
              <a:t> </a:t>
            </a:r>
            <a:r>
              <a:rPr lang="en-US" dirty="0" smtClean="0"/>
              <a:t>et al., ACS </a:t>
            </a:r>
            <a:r>
              <a:rPr lang="en-US" dirty="0" err="1" smtClean="0"/>
              <a:t>Nano</a:t>
            </a:r>
            <a:r>
              <a:rPr lang="en-US" dirty="0" smtClean="0"/>
              <a:t>, Just accepted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Модель МБ микроскопа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2000232" y="4500570"/>
            <a:ext cx="652463" cy="1098550"/>
          </a:xfrm>
          <a:custGeom>
            <a:avLst/>
            <a:gdLst>
              <a:gd name="connsiteX0" fmla="*/ 653143 w 653143"/>
              <a:gd name="connsiteY0" fmla="*/ 1099457 h 1099457"/>
              <a:gd name="connsiteX1" fmla="*/ 391886 w 653143"/>
              <a:gd name="connsiteY1" fmla="*/ 544285 h 1099457"/>
              <a:gd name="connsiteX2" fmla="*/ 0 w 653143"/>
              <a:gd name="connsiteY2" fmla="*/ 0 h 109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1099457">
                <a:moveTo>
                  <a:pt x="653143" y="1099457"/>
                </a:moveTo>
                <a:cubicBezTo>
                  <a:pt x="576943" y="913492"/>
                  <a:pt x="500743" y="727528"/>
                  <a:pt x="391886" y="544285"/>
                </a:cubicBezTo>
                <a:cubicBezTo>
                  <a:pt x="283029" y="361042"/>
                  <a:pt x="141514" y="180521"/>
                  <a:pt x="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643170" y="4522795"/>
            <a:ext cx="576262" cy="1076325"/>
          </a:xfrm>
          <a:custGeom>
            <a:avLst/>
            <a:gdLst>
              <a:gd name="connsiteX0" fmla="*/ 0 w 576943"/>
              <a:gd name="connsiteY0" fmla="*/ 1077686 h 1077686"/>
              <a:gd name="connsiteX1" fmla="*/ 217714 w 576943"/>
              <a:gd name="connsiteY1" fmla="*/ 478972 h 1077686"/>
              <a:gd name="connsiteX2" fmla="*/ 576943 w 576943"/>
              <a:gd name="connsiteY2" fmla="*/ 0 h 10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943" h="1077686">
                <a:moveTo>
                  <a:pt x="0" y="1077686"/>
                </a:moveTo>
                <a:cubicBezTo>
                  <a:pt x="60778" y="868136"/>
                  <a:pt x="121557" y="658586"/>
                  <a:pt x="217714" y="478972"/>
                </a:cubicBezTo>
                <a:cubicBezTo>
                  <a:pt x="313871" y="299358"/>
                  <a:pt x="445407" y="149679"/>
                  <a:pt x="57694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00034" y="235743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Параметры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микроскопа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r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b="1" dirty="0" smtClean="0">
                <a:latin typeface="Times New Roman"/>
                <a:cs typeface="Times New Roman"/>
              </a:rPr>
              <a:t>, h,…</a:t>
            </a:r>
            <a:r>
              <a:rPr lang="ru-RU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43174" y="235743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Параметры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образца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(</a:t>
            </a:r>
            <a:r>
              <a:rPr lang="el-GR" sz="2000" b="1" dirty="0" smtClean="0">
                <a:latin typeface="Times New Roman"/>
                <a:cs typeface="Times New Roman"/>
              </a:rPr>
              <a:t>ε</a:t>
            </a:r>
            <a:r>
              <a:rPr lang="ru-RU" sz="2000" b="1" dirty="0" smtClean="0">
                <a:latin typeface="Times New Roman"/>
                <a:cs typeface="Times New Roman"/>
              </a:rPr>
              <a:t>, </a:t>
            </a:r>
            <a:r>
              <a:rPr lang="el-GR" sz="2000" b="1" dirty="0" smtClean="0">
                <a:latin typeface="Times New Roman"/>
                <a:cs typeface="Times New Roman"/>
              </a:rPr>
              <a:t>σ</a:t>
            </a:r>
            <a:r>
              <a:rPr lang="ru-RU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643042" y="3429000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Модель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5" name="Прямая со стрелкой 14"/>
          <p:cNvCxnSpPr>
            <a:stCxn id="11" idx="2"/>
          </p:cNvCxnSpPr>
          <p:nvPr/>
        </p:nvCxnSpPr>
        <p:spPr>
          <a:xfrm rot="16200000" flipH="1">
            <a:off x="1490072" y="3347467"/>
            <a:ext cx="913163" cy="964413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2" idx="2"/>
          </p:cNvCxnSpPr>
          <p:nvPr/>
        </p:nvCxnSpPr>
        <p:spPr>
          <a:xfrm rot="5400000">
            <a:off x="2740238" y="3418906"/>
            <a:ext cx="913163" cy="82153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28662" y="157161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Прямая задача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25" name="Полилиния 24"/>
          <p:cNvSpPr/>
          <p:nvPr/>
        </p:nvSpPr>
        <p:spPr>
          <a:xfrm>
            <a:off x="6215074" y="4500570"/>
            <a:ext cx="652463" cy="1098550"/>
          </a:xfrm>
          <a:custGeom>
            <a:avLst/>
            <a:gdLst>
              <a:gd name="connsiteX0" fmla="*/ 653143 w 653143"/>
              <a:gd name="connsiteY0" fmla="*/ 1099457 h 1099457"/>
              <a:gd name="connsiteX1" fmla="*/ 391886 w 653143"/>
              <a:gd name="connsiteY1" fmla="*/ 544285 h 1099457"/>
              <a:gd name="connsiteX2" fmla="*/ 0 w 653143"/>
              <a:gd name="connsiteY2" fmla="*/ 0 h 1099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3143" h="1099457">
                <a:moveTo>
                  <a:pt x="653143" y="1099457"/>
                </a:moveTo>
                <a:cubicBezTo>
                  <a:pt x="576943" y="913492"/>
                  <a:pt x="500743" y="727528"/>
                  <a:pt x="391886" y="544285"/>
                </a:cubicBezTo>
                <a:cubicBezTo>
                  <a:pt x="283029" y="361042"/>
                  <a:pt x="141514" y="180521"/>
                  <a:pt x="0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Полилиния 25"/>
          <p:cNvSpPr/>
          <p:nvPr/>
        </p:nvSpPr>
        <p:spPr>
          <a:xfrm>
            <a:off x="6858012" y="4522795"/>
            <a:ext cx="576262" cy="1076325"/>
          </a:xfrm>
          <a:custGeom>
            <a:avLst/>
            <a:gdLst>
              <a:gd name="connsiteX0" fmla="*/ 0 w 576943"/>
              <a:gd name="connsiteY0" fmla="*/ 1077686 h 1077686"/>
              <a:gd name="connsiteX1" fmla="*/ 217714 w 576943"/>
              <a:gd name="connsiteY1" fmla="*/ 478972 h 1077686"/>
              <a:gd name="connsiteX2" fmla="*/ 576943 w 576943"/>
              <a:gd name="connsiteY2" fmla="*/ 0 h 1077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6943" h="1077686">
                <a:moveTo>
                  <a:pt x="0" y="1077686"/>
                </a:moveTo>
                <a:cubicBezTo>
                  <a:pt x="60778" y="868136"/>
                  <a:pt x="121557" y="658586"/>
                  <a:pt x="217714" y="478972"/>
                </a:cubicBezTo>
                <a:cubicBezTo>
                  <a:pt x="313871" y="299358"/>
                  <a:pt x="445407" y="149679"/>
                  <a:pt x="576943" y="0"/>
                </a:cubicBezTo>
              </a:path>
            </a:pathLst>
          </a:cu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4714876" y="235743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Параметры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микроскопа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(</a:t>
            </a:r>
            <a:r>
              <a:rPr lang="en-US" sz="2000" b="1" dirty="0" smtClean="0">
                <a:latin typeface="Times New Roman"/>
                <a:cs typeface="Times New Roman"/>
              </a:rPr>
              <a:t>r</a:t>
            </a:r>
            <a:r>
              <a:rPr lang="en-US" sz="2000" b="1" baseline="-25000" dirty="0" smtClean="0">
                <a:latin typeface="Times New Roman"/>
                <a:cs typeface="Times New Roman"/>
              </a:rPr>
              <a:t>0</a:t>
            </a:r>
            <a:r>
              <a:rPr lang="en-US" sz="2000" b="1" dirty="0" smtClean="0">
                <a:latin typeface="Times New Roman"/>
                <a:cs typeface="Times New Roman"/>
              </a:rPr>
              <a:t>, h,…</a:t>
            </a:r>
            <a:r>
              <a:rPr lang="ru-RU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858016" y="2357430"/>
            <a:ext cx="19288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Параметры </a:t>
            </a:r>
            <a:r>
              <a:rPr lang="ru-RU" sz="2000" b="1" dirty="0" smtClean="0">
                <a:solidFill>
                  <a:srgbClr val="0070C0"/>
                </a:solidFill>
                <a:latin typeface="Times New Roman"/>
                <a:cs typeface="Times New Roman"/>
              </a:rPr>
              <a:t>образца</a:t>
            </a:r>
          </a:p>
          <a:p>
            <a:pPr algn="ctr"/>
            <a:r>
              <a:rPr lang="ru-RU" sz="2000" b="1" dirty="0" smtClean="0">
                <a:latin typeface="Times New Roman"/>
                <a:cs typeface="Times New Roman"/>
              </a:rPr>
              <a:t>(</a:t>
            </a:r>
            <a:r>
              <a:rPr lang="el-GR" sz="2000" b="1" dirty="0" smtClean="0">
                <a:latin typeface="Times New Roman"/>
                <a:cs typeface="Times New Roman"/>
              </a:rPr>
              <a:t>ε</a:t>
            </a:r>
            <a:r>
              <a:rPr lang="ru-RU" sz="2000" b="1" dirty="0" smtClean="0">
                <a:latin typeface="Times New Roman"/>
                <a:cs typeface="Times New Roman"/>
              </a:rPr>
              <a:t>, </a:t>
            </a:r>
            <a:r>
              <a:rPr lang="el-GR" sz="2000" b="1" dirty="0" smtClean="0">
                <a:latin typeface="Times New Roman"/>
                <a:cs typeface="Times New Roman"/>
              </a:rPr>
              <a:t>σ</a:t>
            </a:r>
            <a:r>
              <a:rPr lang="ru-RU" sz="2000" b="1" dirty="0" smtClean="0">
                <a:latin typeface="Times New Roman"/>
                <a:cs typeface="Times New Roman"/>
              </a:rPr>
              <a:t>)</a:t>
            </a:r>
            <a:endParaRPr lang="ru-RU" sz="2000" b="1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6429388" y="2928934"/>
            <a:ext cx="785818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5400000" flipH="1" flipV="1">
            <a:off x="6893735" y="3536157"/>
            <a:ext cx="928694" cy="71438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143504" y="1571612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Обратная задача</a:t>
            </a:r>
            <a:endParaRPr lang="ru-RU" sz="2800" b="1" dirty="0">
              <a:solidFill>
                <a:srgbClr val="FF66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57884" y="3357562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Модель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7" name="TextBox 30"/>
          <p:cNvSpPr txBox="1">
            <a:spLocks noChangeArrowheads="1"/>
          </p:cNvSpPr>
          <p:nvPr/>
        </p:nvSpPr>
        <p:spPr bwMode="auto">
          <a:xfrm>
            <a:off x="2285984" y="5643578"/>
            <a:ext cx="753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0"/>
          <p:cNvSpPr txBox="1">
            <a:spLocks noChangeArrowheads="1"/>
          </p:cNvSpPr>
          <p:nvPr/>
        </p:nvSpPr>
        <p:spPr bwMode="auto">
          <a:xfrm>
            <a:off x="6500826" y="5643578"/>
            <a:ext cx="7537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cs typeface="Times New Roman" pitchFamily="18" charset="0"/>
              </a:rPr>
              <a:t>Модель МБ микроскопа</a:t>
            </a:r>
            <a:endParaRPr lang="ru-RU" b="1" dirty="0">
              <a:solidFill>
                <a:schemeClr val="accent6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42852"/>
            <a:ext cx="8858312" cy="6572296"/>
          </a:xfrm>
          <a:prstGeom prst="rect">
            <a:avLst/>
          </a:prstGeom>
          <a:noFill/>
          <a:ln w="76200">
            <a:solidFill>
              <a:schemeClr val="accent6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4" name="Picture 8" descr="E:\Science\pap\b2016_Korolyov_Films\Figures\Figure2\Fig2_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3"/>
            <a:ext cx="3214710" cy="2705728"/>
          </a:xfrm>
          <a:prstGeom prst="rect">
            <a:avLst/>
          </a:prstGeom>
          <a:noFill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4000504"/>
            <a:ext cx="3012302" cy="258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5143504" y="1928802"/>
          <a:ext cx="3000396" cy="1250165"/>
        </p:xfrm>
        <a:graphic>
          <a:graphicData uri="http://schemas.openxmlformats.org/presentationml/2006/ole">
            <p:oleObj spid="_x0000_s26629" name="Формула" r:id="rId5" imgW="1218960" imgH="507960" progId="Equation.3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43438" y="1285860"/>
            <a:ext cx="40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Резонансная кривая</a:t>
            </a:r>
            <a:endParaRPr lang="ru-RU" sz="2800" b="1" dirty="0">
              <a:solidFill>
                <a:srgbClr val="FF6600"/>
              </a:solidFill>
            </a:endParaRPr>
          </a:p>
        </p:txBody>
      </p:sp>
      <p:graphicFrame>
        <p:nvGraphicFramePr>
          <p:cNvPr id="26630" name="Object 6"/>
          <p:cNvGraphicFramePr>
            <a:graphicFrameLocks noChangeAspect="1"/>
          </p:cNvGraphicFramePr>
          <p:nvPr/>
        </p:nvGraphicFramePr>
        <p:xfrm>
          <a:off x="5273675" y="3429000"/>
          <a:ext cx="2740025" cy="877888"/>
        </p:xfrm>
        <a:graphic>
          <a:graphicData uri="http://schemas.openxmlformats.org/presentationml/2006/ole">
            <p:oleObj spid="_x0000_s26630" name="Формула" r:id="rId6" imgW="1346040" imgH="431640" progId="Equation.3">
              <p:embed/>
            </p:oleObj>
          </a:graphicData>
        </a:graphic>
      </p:graphicFrame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33" name="Object 9"/>
          <p:cNvGraphicFramePr>
            <a:graphicFrameLocks noChangeAspect="1"/>
          </p:cNvGraphicFramePr>
          <p:nvPr/>
        </p:nvGraphicFramePr>
        <p:xfrm>
          <a:off x="5214942" y="4643446"/>
          <a:ext cx="2921000" cy="439738"/>
        </p:xfrm>
        <a:graphic>
          <a:graphicData uri="http://schemas.openxmlformats.org/presentationml/2006/ole">
            <p:oleObj spid="_x0000_s26633" name="Формула" r:id="rId7" imgW="1434960" imgH="215640" progId="Equation.3">
              <p:embed/>
            </p:oleObj>
          </a:graphicData>
        </a:graphic>
      </p:graphicFrame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6636" name="Object 12"/>
          <p:cNvGraphicFramePr>
            <a:graphicFrameLocks noChangeAspect="1"/>
          </p:cNvGraphicFramePr>
          <p:nvPr/>
        </p:nvGraphicFramePr>
        <p:xfrm>
          <a:off x="4476750" y="5407025"/>
          <a:ext cx="4005263" cy="879475"/>
        </p:xfrm>
        <a:graphic>
          <a:graphicData uri="http://schemas.openxmlformats.org/presentationml/2006/ole">
            <p:oleObj spid="_x0000_s26636" name="Формула" r:id="rId8" imgW="1968480" imgH="431640" progId="Equation.3">
              <p:embed/>
            </p:oleObj>
          </a:graphicData>
        </a:graphic>
      </p:graphicFrame>
      <p:cxnSp>
        <p:nvCxnSpPr>
          <p:cNvPr id="17" name="Прямая соединительная линия 16"/>
          <p:cNvCxnSpPr/>
          <p:nvPr/>
        </p:nvCxnSpPr>
        <p:spPr>
          <a:xfrm>
            <a:off x="6500826" y="6264000"/>
            <a:ext cx="6429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857884" y="5806800"/>
            <a:ext cx="642942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3246</TotalTime>
  <Words>448</Words>
  <PresentationFormat>Экран (4:3)</PresentationFormat>
  <Paragraphs>123</Paragraphs>
  <Slides>21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Тема Office</vt:lpstr>
      <vt:lpstr>Формула</vt:lpstr>
      <vt:lpstr>Точечный рисунок</vt:lpstr>
      <vt:lpstr>Microsoft Equation 3.0</vt:lpstr>
      <vt:lpstr>Микроволновая ближнепольная микроскопия </vt:lpstr>
      <vt:lpstr>План семинара</vt:lpstr>
      <vt:lpstr>Функциональные возможности МБ микроскопии</vt:lpstr>
      <vt:lpstr>Принцип ближнепольной микроскопии</vt:lpstr>
      <vt:lpstr>Схема МБ микроскопа</vt:lpstr>
      <vt:lpstr>Конструкция МБ микроскопа</vt:lpstr>
      <vt:lpstr>Практическое применение</vt:lpstr>
      <vt:lpstr>Модель МБ микроскопа</vt:lpstr>
      <vt:lpstr>Модель МБ микроскопа</vt:lpstr>
      <vt:lpstr>Модель МБ микроскопа</vt:lpstr>
      <vt:lpstr>Модель МБ микроскопа</vt:lpstr>
      <vt:lpstr>Модель МБ микроскопа</vt:lpstr>
      <vt:lpstr>Модель МБ микроскопа</vt:lpstr>
      <vt:lpstr>МБ микроскоп в ИФМ</vt:lpstr>
      <vt:lpstr>Экспериментальная проверка модели</vt:lpstr>
      <vt:lpstr>Сопротивление полупроводниковых плёнок</vt:lpstr>
      <vt:lpstr>Режим туннельного пробоя</vt:lpstr>
      <vt:lpstr>Режим туннельного пробоя</vt:lpstr>
      <vt:lpstr>Режим туннельного пробоя</vt:lpstr>
      <vt:lpstr>Некоторые направления развития МБ микроскопии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Микроволновая ближнепольная микроскопия</dc:title>
  <cp:lastModifiedBy>Pesh</cp:lastModifiedBy>
  <cp:revision>281</cp:revision>
  <dcterms:modified xsi:type="dcterms:W3CDTF">2016-03-28T12:21:36Z</dcterms:modified>
</cp:coreProperties>
</file>