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58" r:id="rId9"/>
    <p:sldId id="259" r:id="rId10"/>
    <p:sldId id="268" r:id="rId11"/>
    <p:sldId id="269" r:id="rId12"/>
    <p:sldId id="270" r:id="rId13"/>
    <p:sldId id="260" r:id="rId14"/>
    <p:sldId id="261" r:id="rId15"/>
    <p:sldId id="271" r:id="rId16"/>
    <p:sldId id="272" r:id="rId17"/>
    <p:sldId id="273" r:id="rId18"/>
    <p:sldId id="274" r:id="rId19"/>
    <p:sldId id="262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0" autoAdjust="0"/>
    <p:restoredTop sz="68161" autoAdjust="0"/>
  </p:normalViewPr>
  <p:slideViewPr>
    <p:cSldViewPr>
      <p:cViewPr>
        <p:scale>
          <a:sx n="75" d="100"/>
          <a:sy n="75" d="100"/>
        </p:scale>
        <p:origin x="-291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64A5D-13E1-4336-8758-260E9BF5B6F2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01DBE-54D7-4020-96EB-B9BED2E347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37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01DBE-54D7-4020-96EB-B9BED2E3473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01DBE-54D7-4020-96EB-B9BED2E3473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01DBE-54D7-4020-96EB-B9BED2E3473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01DBE-54D7-4020-96EB-B9BED2E3473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i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01DBE-54D7-4020-96EB-B9BED2E3473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01DBE-54D7-4020-96EB-B9BED2E3473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01DBE-54D7-4020-96EB-B9BED2E3473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01DBE-54D7-4020-96EB-B9BED2E3473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01DBE-54D7-4020-96EB-B9BED2E3473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01DBE-54D7-4020-96EB-B9BED2E3473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01DBE-54D7-4020-96EB-B9BED2E3473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01DBE-54D7-4020-96EB-B9BED2E3473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01DBE-54D7-4020-96EB-B9BED2E3473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01DBE-54D7-4020-96EB-B9BED2E3473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01DBE-54D7-4020-96EB-B9BED2E3473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01DBE-54D7-4020-96EB-B9BED2E3473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01DBE-54D7-4020-96EB-B9BED2E3473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01DBE-54D7-4020-96EB-B9BED2E3473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01DBE-54D7-4020-96EB-B9BED2E3473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F634A-DB62-4AC0-82D7-02F64CE71B6E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BEF7A-F01B-4516-9C74-464AB56E6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6E76-2389-4A68-8B9B-C778683069A4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FE42D-DA4F-4785-98AE-E3F7AE670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AD816-108D-46EE-98D6-F30430333284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9C815-9591-4EFF-A40E-2A6388ECD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F371-4A1D-4468-BE8D-77086402013A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A3657-3CB9-4A41-B6DF-0F969EA62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8B929-E422-466F-843A-78C1DAC3C645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28BE-C58A-4CBE-8E6C-23A248C16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2F017-619F-47B8-B336-5311FC83D2B2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F8B64-6EEA-479E-9C66-84794A022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F5BBF-B769-4E48-8C6B-F9D510B3012D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79873-A482-42AA-B985-153E307B4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F7DF8-D412-407C-89C3-96DBFDE91735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D24DD-47FF-4D39-956F-F8C10EB55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3DC14-0C25-46EF-96BB-EB8F7000F702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98038-62A2-451D-9FE4-FCFF46BE8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198D1-8C41-4E49-A8CA-1A586505F6C7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672A7-9EBB-4D81-B93A-6AF51A20B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4A05F-378D-4AB0-A8BC-B33DFE0022B5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45B86-1B13-4144-AF0D-67ECA72B5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60FB4B-5DB0-4540-8072-BA9F1088A4B1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6B0D9B-13CF-4C8F-ACEE-CD8EF7F06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714348" y="1484784"/>
            <a:ext cx="7745412" cy="3244249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Особенности отражения мягкого рентгеновского излучения от многослойных зеркал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786050" y="6243600"/>
            <a:ext cx="35258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i="1" spc="-100" dirty="0" smtClean="0">
                <a:solidFill>
                  <a:schemeClr val="tx2"/>
                </a:solidFill>
                <a:ea typeface="+mj-ea"/>
                <a:cs typeface="AngsanaUPC" pitchFamily="18" charset="-34"/>
                <a:sym typeface="Symbol" pitchFamily="18" charset="2"/>
              </a:rPr>
              <a:t>202</a:t>
            </a:r>
            <a:r>
              <a:rPr lang="en-US" sz="2000" i="1" spc="-100" dirty="0" smtClean="0">
                <a:solidFill>
                  <a:schemeClr val="tx2"/>
                </a:solidFill>
                <a:ea typeface="+mj-ea"/>
                <a:cs typeface="AngsanaUPC" pitchFamily="18" charset="-34"/>
                <a:sym typeface="Symbol" pitchFamily="18" charset="2"/>
              </a:rPr>
              <a:t>2</a:t>
            </a:r>
            <a:r>
              <a:rPr lang="ru-RU" sz="2000" i="1" spc="-100" dirty="0" smtClean="0">
                <a:solidFill>
                  <a:schemeClr val="tx2"/>
                </a:solidFill>
                <a:ea typeface="+mj-ea"/>
                <a:cs typeface="AngsanaUPC" pitchFamily="18" charset="-34"/>
                <a:sym typeface="Symbol" pitchFamily="18" charset="2"/>
              </a:rPr>
              <a:t> г.</a:t>
            </a:r>
            <a:endParaRPr lang="ru-RU" sz="2000" i="1" spc="-100" dirty="0">
              <a:solidFill>
                <a:schemeClr val="tx2"/>
              </a:solidFill>
              <a:ea typeface="+mj-ea"/>
              <a:cs typeface="AngsanaUPC" pitchFamily="18" charset="-34"/>
              <a:sym typeface="Symbol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-2" y="285750"/>
            <a:ext cx="571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spc="-100" dirty="0" smtClean="0">
                <a:solidFill>
                  <a:schemeClr val="tx2"/>
                </a:solidFill>
                <a:ea typeface="+mj-ea"/>
                <a:cs typeface="AngsanaUPC" pitchFamily="18" charset="-34"/>
              </a:rPr>
              <a:t>Институт физики микроструктур РАН</a:t>
            </a:r>
            <a:endParaRPr lang="en-US" sz="2400" i="1" spc="-100" dirty="0">
              <a:solidFill>
                <a:schemeClr val="tx2"/>
              </a:solidFill>
              <a:ea typeface="+mj-ea"/>
              <a:cs typeface="AngsanaUPC" pitchFamily="18" charset="-34"/>
            </a:endParaRPr>
          </a:p>
        </p:txBody>
      </p:sp>
      <p:pic>
        <p:nvPicPr>
          <p:cNvPr id="5126" name="Picture 3" descr="C:\Users\User\Desktop\Сохраненное изображение 2017-2-7_17-14-44.6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42875"/>
            <a:ext cx="1104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643702" y="4714884"/>
            <a:ext cx="196621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i="1" spc="-100" dirty="0" smtClean="0">
                <a:solidFill>
                  <a:schemeClr val="tx2"/>
                </a:solidFill>
                <a:ea typeface="+mj-ea"/>
                <a:cs typeface="AngsanaUPC" pitchFamily="18" charset="-34"/>
                <a:sym typeface="Symbol" pitchFamily="18" charset="2"/>
              </a:rPr>
              <a:t>Плешков Р. 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6372200" cy="504056"/>
          </a:xfrm>
        </p:spPr>
        <p:txBody>
          <a:bodyPr/>
          <a:lstStyle/>
          <a:p>
            <a:r>
              <a:rPr lang="ru-RU" sz="2400" dirty="0" smtClean="0"/>
              <a:t>Особенности отражения от границ раздела</a:t>
            </a:r>
            <a:endParaRPr lang="ru-RU" sz="2400" dirty="0"/>
          </a:p>
        </p:txBody>
      </p:sp>
      <p:sp>
        <p:nvSpPr>
          <p:cNvPr id="5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910BEF7A-F01B-4516-9C74-464AB56E6FCF}" type="slidenum">
              <a:rPr lang="ru-RU" sz="2400" smtClean="0">
                <a:solidFill>
                  <a:schemeClr val="tx2"/>
                </a:solidFill>
              </a:rPr>
              <a:pPr>
                <a:defRPr/>
              </a:pPr>
              <a:t>10</a:t>
            </a:fld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Roman\Desktop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142984"/>
            <a:ext cx="3381375" cy="28860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4282" y="967071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  <a:ea typeface="+mj-ea"/>
                <a:cs typeface="+mj-cs"/>
              </a:rPr>
              <a:t>Полное внешнее отражение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1681451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  <a:ea typeface="+mj-ea"/>
                <a:cs typeface="+mj-cs"/>
              </a:rPr>
              <a:t>Для РИ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n &lt;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1, тогда из закона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Снеллиуса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(для скользящих углов)</a:t>
            </a:r>
          </a:p>
        </p:txBody>
      </p:sp>
      <p:pic>
        <p:nvPicPr>
          <p:cNvPr id="2053" name="Picture 5" descr="C:\Users\Roman\Desktop\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714620"/>
            <a:ext cx="1981200" cy="1143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14282" y="4110343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  <a:ea typeface="+mj-ea"/>
                <a:cs typeface="+mj-cs"/>
              </a:rPr>
              <a:t>при </a:t>
            </a:r>
            <a:r>
              <a:rPr lang="el-GR" sz="2400" dirty="0" smtClean="0">
                <a:latin typeface="+mj-lt"/>
                <a:ea typeface="+mj-ea"/>
                <a:cs typeface="+mj-cs"/>
              </a:rPr>
              <a:t>ϕ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= 0 получим </a:t>
            </a:r>
            <a:r>
              <a:rPr lang="el-GR" sz="2400" dirty="0" smtClean="0">
                <a:latin typeface="+mj-lt"/>
                <a:ea typeface="+mj-ea"/>
                <a:cs typeface="+mj-cs"/>
              </a:rPr>
              <a:t>θ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= </a:t>
            </a:r>
            <a:r>
              <a:rPr lang="el-GR" sz="2400" dirty="0" smtClean="0">
                <a:latin typeface="+mj-lt"/>
                <a:ea typeface="+mj-ea"/>
                <a:cs typeface="+mj-cs"/>
              </a:rPr>
              <a:t>θ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с – критический угол</a:t>
            </a:r>
          </a:p>
          <a:p>
            <a:endParaRPr lang="ru-RU" sz="2400" dirty="0" smtClean="0">
              <a:latin typeface="+mj-lt"/>
              <a:ea typeface="+mj-ea"/>
              <a:cs typeface="+mj-cs"/>
            </a:endParaRPr>
          </a:p>
          <a:p>
            <a:r>
              <a:rPr lang="ru-RU" sz="2400" dirty="0" smtClean="0">
                <a:latin typeface="+mj-lt"/>
                <a:ea typeface="+mj-ea"/>
                <a:cs typeface="+mj-cs"/>
              </a:rPr>
              <a:t>Это справедливо только для жесткого РИ, в случае МР и ЭУФ нельзя пренебрегать поглощением.</a:t>
            </a:r>
          </a:p>
        </p:txBody>
      </p:sp>
    </p:spTree>
    <p:extLst>
      <p:ext uri="{BB962C8B-B14F-4D97-AF65-F5344CB8AC3E}">
        <p14:creationId xmlns:p14="http://schemas.microsoft.com/office/powerpoint/2010/main" val="14821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6372200" cy="504056"/>
          </a:xfrm>
        </p:spPr>
        <p:txBody>
          <a:bodyPr/>
          <a:lstStyle/>
          <a:p>
            <a:r>
              <a:rPr lang="ru-RU" sz="2400" dirty="0" smtClean="0"/>
              <a:t>Особенности отражения от границ раздела</a:t>
            </a:r>
            <a:endParaRPr lang="ru-RU" sz="2400" dirty="0"/>
          </a:p>
        </p:txBody>
      </p:sp>
      <p:sp>
        <p:nvSpPr>
          <p:cNvPr id="5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910BEF7A-F01B-4516-9C74-464AB56E6FCF}" type="slidenum">
              <a:rPr lang="ru-RU" sz="2400" smtClean="0">
                <a:solidFill>
                  <a:schemeClr val="tx2"/>
                </a:solidFill>
              </a:rPr>
              <a:pPr>
                <a:defRPr/>
              </a:pPr>
              <a:t>11</a:t>
            </a:fld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967071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  <a:ea typeface="+mj-ea"/>
                <a:cs typeface="+mj-cs"/>
              </a:rPr>
              <a:t>Формулы Френеля</a:t>
            </a:r>
          </a:p>
        </p:txBody>
      </p:sp>
      <p:pic>
        <p:nvPicPr>
          <p:cNvPr id="37890" name="Picture 2" descr="C:\Users\Roman\Desktop\3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500174"/>
            <a:ext cx="3786214" cy="195676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3429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Для РИ: 	</a:t>
            </a:r>
            <a:r>
              <a:rPr lang="el-GR" sz="2400" dirty="0" smtClean="0">
                <a:latin typeface="+mj-lt"/>
                <a:ea typeface="+mj-ea"/>
                <a:cs typeface="+mj-cs"/>
              </a:rPr>
              <a:t>ε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= 1 – </a:t>
            </a:r>
            <a:r>
              <a:rPr lang="el-GR" sz="2400" dirty="0" smtClean="0">
                <a:latin typeface="+mj-lt"/>
                <a:ea typeface="+mj-ea"/>
                <a:cs typeface="+mj-cs"/>
              </a:rPr>
              <a:t>δ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+ 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i</a:t>
            </a:r>
            <a:r>
              <a:rPr lang="el-GR" sz="2400" dirty="0" smtClean="0">
                <a:latin typeface="+mj-lt"/>
                <a:ea typeface="+mj-ea"/>
                <a:cs typeface="+mj-cs"/>
              </a:rPr>
              <a:t>γ</a:t>
            </a:r>
            <a:endParaRPr lang="ru-RU" sz="2400" dirty="0" smtClean="0"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При уменьшении </a:t>
            </a:r>
            <a:r>
              <a:rPr lang="el-GR" sz="2400" dirty="0" smtClean="0">
                <a:latin typeface="+mj-lt"/>
                <a:ea typeface="+mj-ea"/>
                <a:cs typeface="+mj-cs"/>
              </a:rPr>
              <a:t>λ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, величины </a:t>
            </a:r>
            <a:r>
              <a:rPr lang="el-GR" sz="2400" dirty="0" smtClean="0">
                <a:latin typeface="+mj-lt"/>
                <a:ea typeface="+mj-ea"/>
                <a:cs typeface="+mj-cs"/>
              </a:rPr>
              <a:t>δ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и </a:t>
            </a:r>
            <a:r>
              <a:rPr lang="el-GR" sz="2400" dirty="0" smtClean="0">
                <a:latin typeface="+mj-lt"/>
                <a:ea typeface="+mj-ea"/>
                <a:cs typeface="+mj-cs"/>
              </a:rPr>
              <a:t>γ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– быстро уменьшаются (</a:t>
            </a:r>
            <a:r>
              <a:rPr lang="el-GR" sz="2400" dirty="0" smtClean="0">
                <a:latin typeface="+mj-lt"/>
                <a:ea typeface="+mj-ea"/>
                <a:cs typeface="+mj-cs"/>
              </a:rPr>
              <a:t>γ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&lt;</a:t>
            </a:r>
            <a:r>
              <a:rPr lang="el-GR" sz="2400" dirty="0" smtClean="0">
                <a:latin typeface="+mj-lt"/>
                <a:ea typeface="+mj-ea"/>
                <a:cs typeface="+mj-cs"/>
              </a:rPr>
              <a:t>δ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&lt;&lt;1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37891" name="Picture 3" descr="C:\Users\Roman\Desktop\231.PNG"/>
          <p:cNvPicPr>
            <a:picLocks noChangeAspect="1" noChangeArrowheads="1"/>
          </p:cNvPicPr>
          <p:nvPr/>
        </p:nvPicPr>
        <p:blipFill>
          <a:blip r:embed="rId4"/>
          <a:srcRect l="7508"/>
          <a:stretch>
            <a:fillRect/>
          </a:stretch>
        </p:blipFill>
        <p:spPr bwMode="auto">
          <a:xfrm>
            <a:off x="2500298" y="4701871"/>
            <a:ext cx="3929090" cy="1870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21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6372200" cy="504056"/>
          </a:xfrm>
        </p:spPr>
        <p:txBody>
          <a:bodyPr/>
          <a:lstStyle/>
          <a:p>
            <a:r>
              <a:rPr lang="ru-RU" sz="2400" dirty="0" smtClean="0"/>
              <a:t>Особенности отражения от границ раздела</a:t>
            </a:r>
            <a:endParaRPr lang="ru-RU" sz="2400" dirty="0"/>
          </a:p>
        </p:txBody>
      </p:sp>
      <p:sp>
        <p:nvSpPr>
          <p:cNvPr id="5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910BEF7A-F01B-4516-9C74-464AB56E6FCF}" type="slidenum">
              <a:rPr lang="ru-RU" sz="2400" smtClean="0">
                <a:solidFill>
                  <a:schemeClr val="tx2"/>
                </a:solidFill>
              </a:rPr>
              <a:pPr>
                <a:defRPr/>
              </a:pPr>
              <a:t>12</a:t>
            </a:fld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967071"/>
            <a:ext cx="8715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  <a:ea typeface="+mj-ea"/>
                <a:cs typeface="+mj-cs"/>
              </a:rPr>
              <a:t>В диапазоне мягкого РИ: 	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|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1 – </a:t>
            </a:r>
            <a:r>
              <a:rPr lang="el-GR" sz="2400" dirty="0" smtClean="0">
                <a:latin typeface="+mj-lt"/>
                <a:ea typeface="+mj-ea"/>
                <a:cs typeface="+mj-cs"/>
              </a:rPr>
              <a:t>ε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| &lt;&lt;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1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(</a:t>
            </a:r>
            <a:r>
              <a:rPr lang="el-GR" sz="2400" dirty="0" smtClean="0">
                <a:latin typeface="+mj-lt"/>
                <a:ea typeface="+mj-ea"/>
                <a:cs typeface="+mj-cs"/>
              </a:rPr>
              <a:t>δ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-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мала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)</a:t>
            </a:r>
            <a:endParaRPr lang="ru-RU" sz="2400" dirty="0" smtClean="0"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Для нормального падения: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7656" t="32639" r="40625" b="58333"/>
          <a:stretch>
            <a:fillRect/>
          </a:stretch>
        </p:blipFill>
        <p:spPr bwMode="auto">
          <a:xfrm>
            <a:off x="3500430" y="2071678"/>
            <a:ext cx="1714512" cy="74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2967335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  <a:ea typeface="+mj-ea"/>
                <a:cs typeface="+mj-cs"/>
              </a:rPr>
              <a:t>Для любого вещества в МР в интервале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1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нм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&lt; </a:t>
            </a:r>
            <a:r>
              <a:rPr lang="el-GR" sz="2400" dirty="0" smtClean="0">
                <a:latin typeface="+mj-lt"/>
                <a:ea typeface="+mj-ea"/>
                <a:cs typeface="+mj-cs"/>
              </a:rPr>
              <a:t>λ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&lt;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30 нм: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44141" t="50000" r="36718" b="43750"/>
          <a:stretch>
            <a:fillRect/>
          </a:stretch>
        </p:blipFill>
        <p:spPr bwMode="auto">
          <a:xfrm>
            <a:off x="2928926" y="3571876"/>
            <a:ext cx="3071834" cy="56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282" y="4643446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  <a:ea typeface="+mj-ea"/>
                <a:cs typeface="+mj-cs"/>
              </a:rPr>
              <a:t>У оптических схем со скользящим падением светосила и пространственное разрешение ниже, чем у схем с нормальным падением.</a:t>
            </a:r>
          </a:p>
        </p:txBody>
      </p:sp>
    </p:spTree>
    <p:extLst>
      <p:ext uri="{BB962C8B-B14F-4D97-AF65-F5344CB8AC3E}">
        <p14:creationId xmlns:p14="http://schemas.microsoft.com/office/powerpoint/2010/main" val="14821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6156176" cy="504056"/>
          </a:xfrm>
        </p:spPr>
        <p:txBody>
          <a:bodyPr/>
          <a:lstStyle/>
          <a:p>
            <a:r>
              <a:rPr lang="ru-RU" sz="2800" dirty="0" smtClean="0"/>
              <a:t>Отражение от многослойных зеркал</a:t>
            </a:r>
            <a:endParaRPr lang="ru-RU" sz="2800" dirty="0"/>
          </a:p>
        </p:txBody>
      </p:sp>
      <p:sp>
        <p:nvSpPr>
          <p:cNvPr id="5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910BEF7A-F01B-4516-9C74-464AB56E6FCF}" type="slidenum">
              <a:rPr lang="ru-RU" sz="2400" smtClean="0">
                <a:solidFill>
                  <a:schemeClr val="tx2"/>
                </a:solidFill>
              </a:rPr>
              <a:pPr>
                <a:defRPr/>
              </a:pPr>
              <a:t>13</a:t>
            </a:fld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46094" t="29167" r="18750" b="24305"/>
          <a:stretch>
            <a:fillRect/>
          </a:stretch>
        </p:blipFill>
        <p:spPr bwMode="auto">
          <a:xfrm>
            <a:off x="4517622" y="928670"/>
            <a:ext cx="412634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967071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u="sng" dirty="0" smtClean="0">
                <a:latin typeface="+mj-lt"/>
                <a:ea typeface="+mj-ea"/>
                <a:cs typeface="+mj-cs"/>
              </a:rPr>
              <a:t>Условие </a:t>
            </a:r>
            <a:r>
              <a:rPr lang="ru-RU" sz="2400" u="sng" dirty="0" err="1" smtClean="0">
                <a:latin typeface="+mj-lt"/>
                <a:ea typeface="+mj-ea"/>
                <a:cs typeface="+mj-cs"/>
              </a:rPr>
              <a:t>Брегга</a:t>
            </a:r>
            <a:r>
              <a:rPr lang="ru-RU" sz="2400" u="sng" dirty="0" smtClean="0">
                <a:latin typeface="+mj-lt"/>
                <a:ea typeface="+mj-ea"/>
                <a:cs typeface="+mj-cs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2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d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∙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Sin</a:t>
            </a:r>
            <a:r>
              <a:rPr lang="el-GR" sz="2400" dirty="0" smtClean="0">
                <a:latin typeface="+mj-lt"/>
                <a:ea typeface="+mj-ea"/>
                <a:cs typeface="+mj-cs"/>
              </a:rPr>
              <a:t>θ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= m</a:t>
            </a:r>
            <a:r>
              <a:rPr lang="el-GR" sz="2400" dirty="0" smtClean="0">
                <a:latin typeface="+mj-lt"/>
                <a:ea typeface="+mj-ea"/>
                <a:cs typeface="+mj-cs"/>
              </a:rPr>
              <a:t>λ</a:t>
            </a:r>
            <a:endParaRPr lang="ru-RU" sz="24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500244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+mj-lt"/>
                <a:ea typeface="+mj-ea"/>
                <a:cs typeface="+mj-cs"/>
              </a:rPr>
              <a:t>В МР диапазоне растет поглощение: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338382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+mj-lt"/>
                <a:ea typeface="+mj-ea"/>
                <a:cs typeface="+mj-cs"/>
              </a:rPr>
              <a:t>глубина проникновения в вещество </a:t>
            </a:r>
            <a:r>
              <a:rPr lang="ru-RU" sz="2400" dirty="0" smtClean="0">
                <a:latin typeface="Arial" pitchFamily="34" charset="0"/>
                <a:ea typeface="+mj-ea"/>
                <a:cs typeface="Arial" pitchFamily="34" charset="0"/>
              </a:rPr>
              <a:t>~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доли, единицы мкм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4857760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  <a:ea typeface="+mj-ea"/>
                <a:cs typeface="+mj-cs"/>
              </a:rPr>
              <a:t>Теоретически возможны высокие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R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, но нужно правильно подбирать  материалы и толщины пленок</a:t>
            </a:r>
          </a:p>
        </p:txBody>
      </p:sp>
    </p:spTree>
    <p:extLst>
      <p:ext uri="{BB962C8B-B14F-4D97-AF65-F5344CB8AC3E}">
        <p14:creationId xmlns:p14="http://schemas.microsoft.com/office/powerpoint/2010/main" val="10543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572132" cy="504056"/>
          </a:xfrm>
        </p:spPr>
        <p:txBody>
          <a:bodyPr/>
          <a:lstStyle/>
          <a:p>
            <a:r>
              <a:rPr lang="ru-RU" sz="2800" dirty="0" smtClean="0"/>
              <a:t>Методы расчёта</a:t>
            </a:r>
            <a:endParaRPr lang="ru-RU" sz="2800" dirty="0"/>
          </a:p>
        </p:txBody>
      </p:sp>
      <p:sp>
        <p:nvSpPr>
          <p:cNvPr id="5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910BEF7A-F01B-4516-9C74-464AB56E6FCF}" type="slidenum">
              <a:rPr lang="ru-RU" sz="2400" smtClean="0">
                <a:solidFill>
                  <a:schemeClr val="tx2"/>
                </a:solidFill>
              </a:rPr>
              <a:pPr>
                <a:defRPr/>
              </a:pPr>
              <a:t>14</a:t>
            </a:fld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967071"/>
            <a:ext cx="8715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u="sng" dirty="0" smtClean="0">
                <a:latin typeface="+mj-lt"/>
                <a:ea typeface="+mj-ea"/>
                <a:cs typeface="+mj-cs"/>
              </a:rPr>
              <a:t>Из оптики видимого диапазона: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метод рекуррентных соотношений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матричный подход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3246310"/>
            <a:ext cx="8715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u="sng" dirty="0" smtClean="0">
                <a:latin typeface="+mj-lt"/>
                <a:ea typeface="+mj-ea"/>
                <a:cs typeface="+mj-cs"/>
              </a:rPr>
              <a:t>Специфические методы (особенность мягкого РИ:  </a:t>
            </a:r>
            <a:r>
              <a:rPr lang="el-GR" sz="2400" u="sng" dirty="0" smtClean="0">
                <a:latin typeface="+mj-lt"/>
                <a:ea typeface="+mj-ea"/>
                <a:cs typeface="+mj-cs"/>
              </a:rPr>
              <a:t>ε</a:t>
            </a:r>
            <a:r>
              <a:rPr lang="ru-RU" sz="2400" u="sng" dirty="0" smtClean="0">
                <a:latin typeface="+mj-lt"/>
                <a:ea typeface="+mj-ea"/>
                <a:cs typeface="+mj-cs"/>
              </a:rPr>
              <a:t> </a:t>
            </a:r>
            <a:r>
              <a:rPr lang="el-GR" sz="2400" u="sng" dirty="0" smtClean="0">
                <a:latin typeface="+mj-lt"/>
                <a:ea typeface="+mj-ea"/>
                <a:cs typeface="+mj-cs"/>
              </a:rPr>
              <a:t>≈</a:t>
            </a:r>
            <a:r>
              <a:rPr lang="ru-RU" sz="2400" u="sng" dirty="0" smtClean="0">
                <a:latin typeface="+mj-lt"/>
                <a:ea typeface="+mj-ea"/>
                <a:cs typeface="+mj-cs"/>
              </a:rPr>
              <a:t> 1):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метод медленных амплитуд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дифракция РИ на кристаллах</a:t>
            </a:r>
          </a:p>
        </p:txBody>
      </p:sp>
    </p:spTree>
    <p:extLst>
      <p:ext uri="{BB962C8B-B14F-4D97-AF65-F5344CB8AC3E}">
        <p14:creationId xmlns:p14="http://schemas.microsoft.com/office/powerpoint/2010/main" val="290080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572132" cy="504056"/>
          </a:xfrm>
        </p:spPr>
        <p:txBody>
          <a:bodyPr/>
          <a:lstStyle/>
          <a:p>
            <a:r>
              <a:rPr lang="ru-RU" sz="2800" dirty="0" smtClean="0"/>
              <a:t>Методы расчёта</a:t>
            </a:r>
            <a:endParaRPr lang="ru-RU" sz="2800" dirty="0"/>
          </a:p>
        </p:txBody>
      </p:sp>
      <p:sp>
        <p:nvSpPr>
          <p:cNvPr id="5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910BEF7A-F01B-4516-9C74-464AB56E6FCF}" type="slidenum">
              <a:rPr lang="ru-RU" sz="2400" smtClean="0">
                <a:solidFill>
                  <a:schemeClr val="tx2"/>
                </a:solidFill>
              </a:rPr>
              <a:pPr>
                <a:defRPr/>
              </a:pPr>
              <a:t>15</a:t>
            </a:fld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785794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u="sng" dirty="0" smtClean="0">
                <a:latin typeface="+mj-lt"/>
                <a:ea typeface="+mj-ea"/>
                <a:cs typeface="+mj-cs"/>
              </a:rPr>
              <a:t>Метод рекуррентных соотношений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Падает плоская волна вида: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0703" t="19444" r="59375" b="30555"/>
          <a:stretch>
            <a:fillRect/>
          </a:stretch>
        </p:blipFill>
        <p:spPr bwMode="auto">
          <a:xfrm>
            <a:off x="6000760" y="928670"/>
            <a:ext cx="217588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4282" y="2482738"/>
            <a:ext cx="8715436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>
                <a:latin typeface="+mj-lt"/>
                <a:ea typeface="+mj-ea"/>
                <a:cs typeface="+mj-cs"/>
              </a:rPr>
              <a:t>U(z)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–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включает 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s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и 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p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поляризации</a:t>
            </a:r>
            <a:endParaRPr lang="en-US" sz="2400" dirty="0" smtClean="0"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Решение в виде: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42578" t="49306" r="36328" b="43750"/>
          <a:stretch>
            <a:fillRect/>
          </a:stretch>
        </p:blipFill>
        <p:spPr bwMode="auto">
          <a:xfrm>
            <a:off x="1357290" y="1928802"/>
            <a:ext cx="3071834" cy="56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Roman\Desktop\21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3643314"/>
            <a:ext cx="3429024" cy="4694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4054374"/>
            <a:ext cx="3544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Коэффициент отражения:</a:t>
            </a:r>
          </a:p>
        </p:txBody>
      </p:sp>
      <p:pic>
        <p:nvPicPr>
          <p:cNvPr id="1027" name="Picture 3" descr="C:\Users\Roman\Desktop\34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4714884"/>
            <a:ext cx="4357718" cy="79380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85720" y="4857760"/>
            <a:ext cx="22465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+mj-lt"/>
                <a:ea typeface="+mj-ea"/>
                <a:cs typeface="+mj-cs"/>
              </a:rPr>
              <a:t>амплитудный</a:t>
            </a:r>
          </a:p>
          <a:p>
            <a:endParaRPr lang="en-US" sz="2400" dirty="0" smtClean="0">
              <a:latin typeface="+mj-lt"/>
              <a:ea typeface="+mj-ea"/>
              <a:cs typeface="+mj-cs"/>
            </a:endParaRPr>
          </a:p>
          <a:p>
            <a:r>
              <a:rPr lang="ru-RU" sz="2400" dirty="0" smtClean="0">
                <a:latin typeface="+mj-lt"/>
                <a:ea typeface="+mj-ea"/>
                <a:cs typeface="+mj-cs"/>
              </a:rPr>
              <a:t>энергетический</a:t>
            </a:r>
          </a:p>
        </p:txBody>
      </p:sp>
      <p:pic>
        <p:nvPicPr>
          <p:cNvPr id="1028" name="Picture 4" descr="C:\Users\Roman\Desktop\32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5572140"/>
            <a:ext cx="1848458" cy="571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080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572132" cy="504056"/>
          </a:xfrm>
        </p:spPr>
        <p:txBody>
          <a:bodyPr/>
          <a:lstStyle/>
          <a:p>
            <a:r>
              <a:rPr lang="ru-RU" sz="2800" dirty="0" smtClean="0"/>
              <a:t>Методы расчёта</a:t>
            </a:r>
            <a:endParaRPr lang="ru-RU" sz="2800" dirty="0"/>
          </a:p>
        </p:txBody>
      </p:sp>
      <p:sp>
        <p:nvSpPr>
          <p:cNvPr id="5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910BEF7A-F01B-4516-9C74-464AB56E6FCF}" type="slidenum">
              <a:rPr lang="ru-RU" sz="2400" smtClean="0">
                <a:solidFill>
                  <a:schemeClr val="tx2"/>
                </a:solidFill>
              </a:rPr>
              <a:pPr>
                <a:defRPr/>
              </a:pPr>
              <a:t>16</a:t>
            </a:fld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785794"/>
            <a:ext cx="871543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u="sng" dirty="0" smtClean="0">
                <a:latin typeface="+mj-lt"/>
                <a:ea typeface="+mj-ea"/>
                <a:cs typeface="+mj-cs"/>
              </a:rPr>
              <a:t>Метод медленных амплитуд:</a:t>
            </a:r>
          </a:p>
        </p:txBody>
      </p:sp>
      <p:pic>
        <p:nvPicPr>
          <p:cNvPr id="2050" name="Picture 2" descr="C:\Users\Roman\Desktop\3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7" y="1643050"/>
            <a:ext cx="4562475" cy="647700"/>
          </a:xfrm>
          <a:prstGeom prst="rect">
            <a:avLst/>
          </a:prstGeom>
          <a:noFill/>
        </p:spPr>
      </p:pic>
      <p:pic>
        <p:nvPicPr>
          <p:cNvPr id="2051" name="Picture 3" descr="C:\Users\Roman\Desktop\5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7" y="2500306"/>
            <a:ext cx="5038725" cy="476250"/>
          </a:xfrm>
          <a:prstGeom prst="rect">
            <a:avLst/>
          </a:prstGeom>
          <a:noFill/>
        </p:spPr>
      </p:pic>
      <p:pic>
        <p:nvPicPr>
          <p:cNvPr id="2052" name="Picture 4" descr="C:\Users\Roman\Desktop\2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247723"/>
            <a:ext cx="2152650" cy="25717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7488" y="3143248"/>
            <a:ext cx="42085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latin typeface="+mj-lt"/>
                <a:ea typeface="+mj-ea"/>
                <a:cs typeface="+mj-cs"/>
              </a:rPr>
              <a:t>-  среднее по периоду значение </a:t>
            </a:r>
            <a:r>
              <a:rPr lang="el-GR" sz="2200" dirty="0" smtClean="0">
                <a:latin typeface="+mj-lt"/>
                <a:ea typeface="+mj-ea"/>
                <a:cs typeface="+mj-cs"/>
              </a:rPr>
              <a:t>ε</a:t>
            </a:r>
            <a:endParaRPr lang="ru-RU" sz="22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3929066"/>
            <a:ext cx="7933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+mj-lt"/>
                <a:ea typeface="+mj-ea"/>
                <a:cs typeface="+mj-cs"/>
              </a:rPr>
              <a:t>Параметры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|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Bn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|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и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|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bn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| &lt;&lt; 1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для МР (резонансный случай)</a:t>
            </a:r>
          </a:p>
        </p:txBody>
      </p:sp>
      <p:pic>
        <p:nvPicPr>
          <p:cNvPr id="2053" name="Picture 5" descr="C:\Users\Roman\Desktop\4367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071546"/>
            <a:ext cx="2657494" cy="1928826"/>
          </a:xfrm>
          <a:prstGeom prst="rect">
            <a:avLst/>
          </a:prstGeom>
          <a:noFill/>
        </p:spPr>
      </p:pic>
      <p:pic>
        <p:nvPicPr>
          <p:cNvPr id="2054" name="Picture 6" descr="C:\Users\Roman\Desktop\4335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4429132"/>
            <a:ext cx="4495800" cy="59055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14282" y="5110475"/>
            <a:ext cx="2360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+mj-lt"/>
                <a:ea typeface="+mj-ea"/>
                <a:cs typeface="+mj-cs"/>
              </a:rPr>
              <a:t>Решение в виде:</a:t>
            </a:r>
          </a:p>
        </p:txBody>
      </p:sp>
      <p:pic>
        <p:nvPicPr>
          <p:cNvPr id="2055" name="Picture 7" descr="C:\Users\Roman\Desktop\547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5143512"/>
            <a:ext cx="4619625" cy="400050"/>
          </a:xfrm>
          <a:prstGeom prst="rect">
            <a:avLst/>
          </a:prstGeom>
          <a:noFill/>
        </p:spPr>
      </p:pic>
      <p:pic>
        <p:nvPicPr>
          <p:cNvPr id="2056" name="Picture 8" descr="C:\Users\Roman\Desktop\89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43174" y="5857894"/>
            <a:ext cx="638175" cy="28575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363808" y="5784195"/>
            <a:ext cx="46751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latin typeface="+mj-lt"/>
                <a:ea typeface="+mj-ea"/>
                <a:cs typeface="+mj-cs"/>
              </a:rPr>
              <a:t>-  медленно меняется при резонансе</a:t>
            </a:r>
          </a:p>
        </p:txBody>
      </p:sp>
    </p:spTree>
    <p:extLst>
      <p:ext uri="{BB962C8B-B14F-4D97-AF65-F5344CB8AC3E}">
        <p14:creationId xmlns:p14="http://schemas.microsoft.com/office/powerpoint/2010/main" val="290080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572132" cy="504056"/>
          </a:xfrm>
        </p:spPr>
        <p:txBody>
          <a:bodyPr/>
          <a:lstStyle/>
          <a:p>
            <a:r>
              <a:rPr lang="ru-RU" sz="2800" dirty="0" smtClean="0"/>
              <a:t>Методы расчёта</a:t>
            </a:r>
            <a:endParaRPr lang="ru-RU" sz="2800" dirty="0"/>
          </a:p>
        </p:txBody>
      </p:sp>
      <p:sp>
        <p:nvSpPr>
          <p:cNvPr id="5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910BEF7A-F01B-4516-9C74-464AB56E6FCF}" type="slidenum">
              <a:rPr lang="ru-RU" sz="2400" smtClean="0">
                <a:solidFill>
                  <a:schemeClr val="tx2"/>
                </a:solidFill>
              </a:rPr>
              <a:pPr>
                <a:defRPr/>
              </a:pPr>
              <a:t>17</a:t>
            </a:fld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4550" y="1357298"/>
            <a:ext cx="87966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u="sng" dirty="0" smtClean="0">
                <a:latin typeface="+mj-lt"/>
                <a:ea typeface="+mj-ea"/>
                <a:cs typeface="+mj-cs"/>
              </a:rPr>
              <a:t>Метод рекуррентных соотношений: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расчет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R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для любого МЗ при любых </a:t>
            </a:r>
            <a:r>
              <a:rPr lang="el-GR" sz="2400" dirty="0" smtClean="0">
                <a:latin typeface="+mj-lt"/>
                <a:ea typeface="+mj-ea"/>
                <a:cs typeface="+mj-cs"/>
              </a:rPr>
              <a:t>λ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и </a:t>
            </a:r>
            <a:r>
              <a:rPr lang="el-GR" sz="2400" dirty="0" smtClean="0">
                <a:latin typeface="+mj-lt"/>
                <a:ea typeface="+mj-ea"/>
                <a:cs typeface="+mj-cs"/>
              </a:rPr>
              <a:t>ϕ</a:t>
            </a:r>
            <a:endParaRPr lang="ru-RU" sz="2400" dirty="0" smtClean="0">
              <a:latin typeface="+mj-lt"/>
              <a:ea typeface="+mj-ea"/>
              <a:cs typeface="+mj-cs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необходимо изначально знать параметры структуры (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l, </a:t>
            </a:r>
            <a:r>
              <a:rPr lang="el-GR" sz="2400" dirty="0" smtClean="0">
                <a:latin typeface="+mj-lt"/>
                <a:ea typeface="+mj-ea"/>
                <a:cs typeface="+mj-cs"/>
              </a:rPr>
              <a:t>β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)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и состав МЗ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сложно определить оптимальные параметры при условии 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Rmax</a:t>
            </a:r>
            <a:endParaRPr lang="ru-RU" sz="2400" dirty="0" smtClean="0">
              <a:latin typeface="+mj-lt"/>
              <a:ea typeface="+mj-ea"/>
              <a:cs typeface="+mj-cs"/>
            </a:endParaRPr>
          </a:p>
          <a:p>
            <a:r>
              <a:rPr lang="ru-RU" sz="2400" dirty="0" smtClean="0">
                <a:latin typeface="+mj-lt"/>
                <a:ea typeface="+mj-ea"/>
                <a:cs typeface="+mj-cs"/>
              </a:rPr>
              <a:t>(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R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зависит от большого числа параметров)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4282" y="768226"/>
            <a:ext cx="871543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u="sng" dirty="0" smtClean="0">
                <a:latin typeface="+mj-lt"/>
                <a:ea typeface="+mj-ea"/>
                <a:cs typeface="+mj-cs"/>
              </a:rPr>
              <a:t>Особенности: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4282" y="3982936"/>
            <a:ext cx="8929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u="sng" dirty="0" smtClean="0">
                <a:latin typeface="+mj-lt"/>
                <a:ea typeface="+mj-ea"/>
                <a:cs typeface="+mj-cs"/>
              </a:rPr>
              <a:t>Метод медленных амплитуд: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простое аналитическое выражение для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R</a:t>
            </a:r>
          </a:p>
          <a:p>
            <a:r>
              <a:rPr lang="ru-RU" sz="2400" dirty="0" smtClean="0">
                <a:latin typeface="+mj-lt"/>
                <a:ea typeface="+mj-ea"/>
                <a:cs typeface="+mj-cs"/>
              </a:rPr>
              <a:t>(особенность МР: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|</a:t>
            </a:r>
            <a:r>
              <a:rPr lang="el-GR" sz="2400" dirty="0" smtClean="0">
                <a:latin typeface="+mj-lt"/>
                <a:ea typeface="+mj-ea"/>
                <a:cs typeface="+mj-cs"/>
              </a:rPr>
              <a:t>ε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1-</a:t>
            </a:r>
            <a:r>
              <a:rPr lang="el-GR" sz="2400" dirty="0" smtClean="0">
                <a:latin typeface="+mj-lt"/>
                <a:ea typeface="+mj-ea"/>
                <a:cs typeface="+mj-cs"/>
              </a:rPr>
              <a:t>ε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2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|&lt;&lt;1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)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справедливо для любой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периодической </a:t>
            </a:r>
            <a:r>
              <a:rPr lang="el-GR" sz="2400" dirty="0" smtClean="0">
                <a:latin typeface="+mj-lt"/>
                <a:ea typeface="+mj-ea"/>
                <a:cs typeface="+mj-cs"/>
              </a:rPr>
              <a:t>ε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(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z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)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дает оценку оптимальных параметров</a:t>
            </a:r>
            <a:endParaRPr lang="en-US" sz="2400" dirty="0" smtClean="0">
              <a:latin typeface="+mj-lt"/>
              <a:ea typeface="+mj-ea"/>
              <a:cs typeface="+mj-cs"/>
            </a:endParaRPr>
          </a:p>
          <a:p>
            <a:pPr>
              <a:buFontTx/>
              <a:buChar char="-"/>
            </a:pPr>
            <a:endParaRPr lang="ru-RU" sz="2400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080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572132" cy="504056"/>
          </a:xfrm>
        </p:spPr>
        <p:txBody>
          <a:bodyPr/>
          <a:lstStyle/>
          <a:p>
            <a:r>
              <a:rPr lang="ru-RU" sz="2800" dirty="0" smtClean="0"/>
              <a:t>Методы расчёта</a:t>
            </a:r>
            <a:endParaRPr lang="ru-RU" sz="2800" dirty="0"/>
          </a:p>
        </p:txBody>
      </p:sp>
      <p:sp>
        <p:nvSpPr>
          <p:cNvPr id="5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910BEF7A-F01B-4516-9C74-464AB56E6FCF}" type="slidenum">
              <a:rPr lang="ru-RU" sz="2400" smtClean="0">
                <a:solidFill>
                  <a:schemeClr val="tx2"/>
                </a:solidFill>
              </a:rPr>
              <a:pPr>
                <a:defRPr/>
              </a:pPr>
              <a:t>18</a:t>
            </a:fld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52" y="954929"/>
            <a:ext cx="8643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+mj-lt"/>
                <a:ea typeface="+mj-ea"/>
                <a:cs typeface="+mj-cs"/>
              </a:rPr>
              <a:t>Оценка оптимальных параметров МЗ в методе медленных амплитуд:</a:t>
            </a:r>
            <a:endParaRPr lang="ru-RU" sz="24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000240"/>
            <a:ext cx="1679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+mj-lt"/>
                <a:ea typeface="+mj-ea"/>
                <a:cs typeface="+mj-cs"/>
              </a:rPr>
              <a:t>Пиковый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R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3074" name="Picture 2" descr="C:\Users\Roman\Desktop\678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1118" y="1857364"/>
            <a:ext cx="5745592" cy="164307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3610277"/>
            <a:ext cx="57864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Принцип выбора для максимального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R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: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Один материал: 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Im</a:t>
            </a:r>
            <a:r>
              <a:rPr lang="el-GR" sz="2400" i="1" dirty="0" smtClean="0">
                <a:latin typeface="+mj-lt"/>
                <a:ea typeface="+mj-ea"/>
                <a:cs typeface="+mj-cs"/>
              </a:rPr>
              <a:t>ε₂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- min</a:t>
            </a: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L="457200" indent="-457200">
              <a:buAutoNum type="arabicParenR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Другой: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|Re</a:t>
            </a:r>
            <a:r>
              <a:rPr lang="el-GR" sz="24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(</a:t>
            </a:r>
            <a:r>
              <a:rPr lang="el-GR" sz="2400" i="1" dirty="0" smtClean="0">
                <a:latin typeface="+mj-lt"/>
                <a:ea typeface="+mj-ea"/>
                <a:cs typeface="+mj-cs"/>
              </a:rPr>
              <a:t>ε</a:t>
            </a:r>
            <a:r>
              <a:rPr lang="ru-RU" sz="2400" i="1" dirty="0" smtClean="0">
                <a:latin typeface="+mj-lt"/>
                <a:ea typeface="+mj-ea"/>
                <a:cs typeface="+mj-cs"/>
              </a:rPr>
              <a:t>₁</a:t>
            </a:r>
            <a:r>
              <a:rPr lang="el-GR" sz="24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- </a:t>
            </a:r>
            <a:r>
              <a:rPr lang="el-GR" sz="2400" i="1" dirty="0" smtClean="0">
                <a:latin typeface="+mj-lt"/>
                <a:ea typeface="+mj-ea"/>
                <a:cs typeface="+mj-cs"/>
              </a:rPr>
              <a:t>ε₂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)|/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Im</a:t>
            </a:r>
            <a:r>
              <a:rPr lang="el-GR" sz="2400" i="1" dirty="0" smtClean="0">
                <a:latin typeface="+mj-lt"/>
                <a:ea typeface="+mj-ea"/>
                <a:cs typeface="+mj-cs"/>
              </a:rPr>
              <a:t>ε</a:t>
            </a:r>
            <a:r>
              <a:rPr lang="ru-RU" sz="2400" i="1" dirty="0" smtClean="0">
                <a:latin typeface="+mj-lt"/>
                <a:ea typeface="+mj-ea"/>
                <a:cs typeface="+mj-cs"/>
              </a:rPr>
              <a:t>₁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-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max</a:t>
            </a: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L="457200" indent="-457200">
              <a:buAutoNum type="arabicParenR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Определить </a:t>
            </a:r>
            <a:r>
              <a:rPr lang="el-GR" sz="2400" dirty="0" smtClean="0">
                <a:latin typeface="+mj-lt"/>
                <a:ea typeface="+mj-ea"/>
                <a:cs typeface="+mj-cs"/>
              </a:rPr>
              <a:t>β</a:t>
            </a:r>
            <a:r>
              <a:rPr lang="ru-RU" sz="2400" i="1" dirty="0" smtClean="0">
                <a:latin typeface="+mj-lt"/>
                <a:ea typeface="+mj-ea"/>
                <a:cs typeface="+mj-cs"/>
              </a:rPr>
              <a:t>=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l₁/l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</a:t>
            </a: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L="457200" indent="-457200">
              <a:buAutoNum type="arabicParenR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Определить период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МЗ 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l</a:t>
            </a:r>
            <a:endParaRPr lang="ru-RU" sz="2400" i="1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 descr="C:\Users\Roman\Desktop\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929198"/>
            <a:ext cx="2114550" cy="1876425"/>
          </a:xfrm>
          <a:prstGeom prst="rect">
            <a:avLst/>
          </a:prstGeom>
          <a:noFill/>
        </p:spPr>
      </p:pic>
      <p:pic>
        <p:nvPicPr>
          <p:cNvPr id="3076" name="Picture 4" descr="C:\Users\Roman\Desktop\1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500438"/>
            <a:ext cx="2847975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080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6156176" cy="504056"/>
          </a:xfrm>
        </p:spPr>
        <p:txBody>
          <a:bodyPr/>
          <a:lstStyle/>
          <a:p>
            <a:r>
              <a:rPr lang="ru-RU" sz="2800" dirty="0" smtClean="0"/>
              <a:t>Влияние особенностей структуры</a:t>
            </a:r>
            <a:endParaRPr lang="ru-RU" sz="2800" dirty="0"/>
          </a:p>
        </p:txBody>
      </p:sp>
      <p:sp>
        <p:nvSpPr>
          <p:cNvPr id="5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910BEF7A-F01B-4516-9C74-464AB56E6FCF}" type="slidenum">
              <a:rPr lang="ru-RU" sz="2400" smtClean="0">
                <a:solidFill>
                  <a:schemeClr val="tx2"/>
                </a:solidFill>
              </a:rPr>
              <a:pPr>
                <a:defRPr/>
              </a:pPr>
              <a:t>19</a:t>
            </a:fld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2" y="954929"/>
            <a:ext cx="86439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u="sng" dirty="0" smtClean="0">
                <a:latin typeface="+mj-lt"/>
                <a:ea typeface="+mj-ea"/>
                <a:cs typeface="+mj-cs"/>
              </a:rPr>
              <a:t>Можно выделить следующие дефекты в МЗ: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- шероховатость подложки и отклонение формы её поверхности от идеальной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межплоскостные шероховатости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случайный разброс в толщинах слоев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взаимодиффузия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соседних слоев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несплошность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отдельных пленок</a:t>
            </a:r>
          </a:p>
          <a:p>
            <a:pPr>
              <a:lnSpc>
                <a:spcPct val="150000"/>
              </a:lnSpc>
            </a:pPr>
            <a:endParaRPr lang="ru-RU" sz="2400" u="sng" dirty="0" smtClean="0">
              <a:latin typeface="+mj-lt"/>
              <a:ea typeface="+mj-ea"/>
              <a:cs typeface="+mj-cs"/>
            </a:endParaRPr>
          </a:p>
          <a:p>
            <a:endParaRPr lang="ru-RU" sz="24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Roman\Desktop\534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695824"/>
            <a:ext cx="3429025" cy="4478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5312647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  <a:ea typeface="+mj-ea"/>
                <a:cs typeface="+mj-cs"/>
              </a:rPr>
              <a:t>Например, в случае учёта межплоскостных шероховатостей:</a:t>
            </a:r>
          </a:p>
        </p:txBody>
      </p:sp>
    </p:spTree>
    <p:extLst>
      <p:ext uri="{BB962C8B-B14F-4D97-AF65-F5344CB8AC3E}">
        <p14:creationId xmlns:p14="http://schemas.microsoft.com/office/powerpoint/2010/main" val="33435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436096" cy="504056"/>
          </a:xfrm>
        </p:spPr>
        <p:txBody>
          <a:bodyPr/>
          <a:lstStyle/>
          <a:p>
            <a:r>
              <a:rPr lang="ru-RU" sz="3200" dirty="0" smtClean="0"/>
              <a:t>Рентгеновское излучение</a:t>
            </a:r>
            <a:endParaRPr lang="ru-RU" sz="3200" dirty="0"/>
          </a:p>
        </p:txBody>
      </p:sp>
      <p:sp>
        <p:nvSpPr>
          <p:cNvPr id="4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910BEF7A-F01B-4516-9C74-464AB56E6FCF}" type="slidenum">
              <a:rPr lang="ru-RU" sz="2000" smtClean="0">
                <a:solidFill>
                  <a:schemeClr val="tx2"/>
                </a:solidFill>
              </a:rPr>
              <a:pPr>
                <a:defRPr/>
              </a:pPr>
              <a:t>2</a:t>
            </a:fld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928670"/>
            <a:ext cx="5675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+mj-lt"/>
                <a:ea typeface="+mj-ea"/>
                <a:cs typeface="+mj-cs"/>
              </a:rPr>
              <a:t>РИ – электромагнитное излучение 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1548458"/>
            <a:ext cx="5827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+mj-lt"/>
              </a:rPr>
              <a:t>λ</a:t>
            </a:r>
            <a:r>
              <a:rPr lang="ru-RU" sz="2400" dirty="0" smtClean="0">
                <a:latin typeface="+mj-lt"/>
              </a:rPr>
              <a:t>: 0,01 – 100 нм   (или с </a:t>
            </a:r>
            <a:r>
              <a:rPr lang="en-US" sz="2400" dirty="0" smtClean="0">
                <a:latin typeface="+mj-lt"/>
              </a:rPr>
              <a:t>E: </a:t>
            </a:r>
            <a:r>
              <a:rPr lang="ru-RU" sz="2400" dirty="0" smtClean="0">
                <a:latin typeface="+mj-lt"/>
              </a:rPr>
              <a:t>124 кэВ – 12,4 эВ)</a:t>
            </a:r>
            <a:endParaRPr lang="ru-RU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4143380"/>
            <a:ext cx="77695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+mj-lt"/>
              </a:rPr>
              <a:t>λ</a:t>
            </a:r>
            <a:r>
              <a:rPr lang="ru-RU" sz="1400" dirty="0" smtClean="0">
                <a:latin typeface="+mj-lt"/>
              </a:rPr>
              <a:t>ЖР</a:t>
            </a:r>
            <a:r>
              <a:rPr lang="ru-RU" sz="2400" dirty="0" smtClean="0">
                <a:latin typeface="+mj-lt"/>
              </a:rPr>
              <a:t>: 0,01 – 0,3 нм		жёсткий рентген</a:t>
            </a:r>
          </a:p>
          <a:p>
            <a:r>
              <a:rPr lang="el-GR" sz="2400" dirty="0" smtClean="0">
                <a:solidFill>
                  <a:srgbClr val="FF0000"/>
                </a:solidFill>
                <a:latin typeface="+mj-lt"/>
              </a:rPr>
              <a:t>λ</a:t>
            </a:r>
            <a:r>
              <a:rPr lang="ru-RU" sz="1400" dirty="0" smtClean="0">
                <a:solidFill>
                  <a:srgbClr val="FF0000"/>
                </a:solidFill>
                <a:latin typeface="+mj-lt"/>
              </a:rPr>
              <a:t>МР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: 0,3 – 10 нм		мягкий рентген</a:t>
            </a:r>
          </a:p>
          <a:p>
            <a:r>
              <a:rPr lang="el-GR" sz="2400" dirty="0" smtClean="0">
                <a:latin typeface="+mj-lt"/>
              </a:rPr>
              <a:t>λ</a:t>
            </a:r>
            <a:r>
              <a:rPr lang="ru-RU" sz="1400" dirty="0" smtClean="0">
                <a:latin typeface="+mj-lt"/>
              </a:rPr>
              <a:t>ЭУФ</a:t>
            </a:r>
            <a:r>
              <a:rPr lang="ru-RU" sz="2400" dirty="0" smtClean="0">
                <a:latin typeface="+mj-lt"/>
              </a:rPr>
              <a:t>: 10 – 100 нм		экстремальный ультрафиолет</a:t>
            </a:r>
          </a:p>
        </p:txBody>
      </p:sp>
      <p:pic>
        <p:nvPicPr>
          <p:cNvPr id="6147" name="Picture 3" descr="C:\Users\Roman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38367"/>
            <a:ext cx="7383463" cy="19335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04730" y="5500702"/>
            <a:ext cx="7167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FF0000"/>
                </a:solidFill>
                <a:latin typeface="+mj-lt"/>
              </a:rPr>
              <a:t>λ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 – сопоставима с характерными неоднородностями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в атомно-молекулярных объектах</a:t>
            </a:r>
          </a:p>
        </p:txBody>
      </p:sp>
    </p:spTree>
    <p:extLst>
      <p:ext uri="{BB962C8B-B14F-4D97-AF65-F5344CB8AC3E}">
        <p14:creationId xmlns:p14="http://schemas.microsoft.com/office/powerpoint/2010/main" val="10910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1857364"/>
            <a:ext cx="8072494" cy="2857508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436096" cy="504056"/>
          </a:xfrm>
        </p:spPr>
        <p:txBody>
          <a:bodyPr/>
          <a:lstStyle/>
          <a:p>
            <a:r>
              <a:rPr lang="ru-RU" sz="3200" dirty="0" smtClean="0"/>
              <a:t>Рентгеновское излучение</a:t>
            </a:r>
            <a:endParaRPr lang="ru-RU" sz="3200" dirty="0"/>
          </a:p>
        </p:txBody>
      </p:sp>
      <p:sp>
        <p:nvSpPr>
          <p:cNvPr id="4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910BEF7A-F01B-4516-9C74-464AB56E6FCF}" type="slidenum">
              <a:rPr lang="ru-RU" sz="2400" smtClean="0">
                <a:solidFill>
                  <a:schemeClr val="tx2"/>
                </a:solidFill>
              </a:rPr>
              <a:pPr>
                <a:defRPr/>
              </a:pPr>
              <a:t>3</a:t>
            </a:fld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928670"/>
            <a:ext cx="5767926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latin typeface="+mj-lt"/>
                <a:ea typeface="+mj-ea"/>
                <a:cs typeface="+mj-cs"/>
              </a:rPr>
              <a:t>РИ характеризуется:</a:t>
            </a:r>
          </a:p>
          <a:p>
            <a:pPr marL="514350" indent="-514350">
              <a:lnSpc>
                <a:spcPct val="150000"/>
              </a:lnSpc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1.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Волновым вектором 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k</a:t>
            </a: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L="514350" indent="-514350">
              <a:lnSpc>
                <a:spcPct val="150000"/>
              </a:lnSpc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|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k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| = 2</a:t>
            </a:r>
            <a:r>
              <a:rPr lang="el-GR" sz="2400" dirty="0" smtClean="0">
                <a:latin typeface="+mj-lt"/>
                <a:ea typeface="+mj-ea"/>
                <a:cs typeface="+mj-cs"/>
              </a:rPr>
              <a:t>π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/</a:t>
            </a:r>
            <a:r>
              <a:rPr lang="el-GR" sz="2400" dirty="0" smtClean="0">
                <a:latin typeface="+mj-lt"/>
                <a:ea typeface="+mj-ea"/>
                <a:cs typeface="+mj-cs"/>
              </a:rPr>
              <a:t>λ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= </a:t>
            </a:r>
            <a:r>
              <a:rPr lang="el-GR" sz="2400" dirty="0" smtClean="0">
                <a:latin typeface="+mj-lt"/>
                <a:ea typeface="+mj-ea"/>
                <a:cs typeface="+mj-cs"/>
              </a:rPr>
              <a:t>ω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/c</a:t>
            </a: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L="514350" indent="-514350">
              <a:lnSpc>
                <a:spcPct val="150000"/>
              </a:lnSpc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2.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Амплитудой А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(Е и Н, которые связаны )</a:t>
            </a:r>
          </a:p>
          <a:p>
            <a:pPr marL="514350" indent="-514350">
              <a:lnSpc>
                <a:spcPct val="150000"/>
              </a:lnSpc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Интенсивность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I ~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А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²</a:t>
            </a: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L="514350" indent="-514350">
              <a:lnSpc>
                <a:spcPct val="150000"/>
              </a:lnSpc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3. Поляризацией</a:t>
            </a:r>
          </a:p>
          <a:p>
            <a:pPr marL="514350" indent="-514350">
              <a:lnSpc>
                <a:spcPct val="150000"/>
              </a:lnSpc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4.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Начальной фазой?   </a:t>
            </a:r>
          </a:p>
          <a:p>
            <a:pPr marL="514350" indent="-514350">
              <a:lnSpc>
                <a:spcPct val="150000"/>
              </a:lnSpc>
            </a:pPr>
            <a:r>
              <a:rPr lang="ru-RU" sz="2400" i="1" dirty="0" err="1" smtClean="0">
                <a:latin typeface="+mj-lt"/>
                <a:ea typeface="+mj-ea"/>
                <a:cs typeface="+mj-cs"/>
              </a:rPr>
              <a:t>â</a:t>
            </a:r>
            <a:r>
              <a:rPr lang="ru-RU" sz="2400" i="1" dirty="0" smtClean="0">
                <a:latin typeface="+mj-lt"/>
                <a:ea typeface="+mj-ea"/>
                <a:cs typeface="+mj-cs"/>
              </a:rPr>
              <a:t>(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t</a:t>
            </a:r>
            <a:r>
              <a:rPr lang="ru-RU" sz="2400" i="1" dirty="0" smtClean="0">
                <a:latin typeface="+mj-lt"/>
                <a:ea typeface="+mj-ea"/>
                <a:cs typeface="+mj-cs"/>
              </a:rPr>
              <a:t>)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=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A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exp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(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i</a:t>
            </a:r>
            <a:r>
              <a:rPr lang="el-GR" sz="2400" i="1" dirty="0" smtClean="0">
                <a:latin typeface="+mj-lt"/>
                <a:ea typeface="+mj-ea"/>
                <a:cs typeface="+mj-cs"/>
              </a:rPr>
              <a:t>ω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t+i</a:t>
            </a:r>
            <a:r>
              <a:rPr lang="el-GR" sz="2400" i="1" dirty="0" smtClean="0">
                <a:latin typeface="+mj-lt"/>
                <a:ea typeface="+mj-ea"/>
                <a:cs typeface="+mj-cs"/>
              </a:rPr>
              <a:t>φ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)=</a:t>
            </a:r>
            <a:r>
              <a:rPr lang="en-US" sz="2400" b="1" i="1" dirty="0" err="1" smtClean="0">
                <a:latin typeface="+mj-lt"/>
                <a:ea typeface="+mj-ea"/>
                <a:cs typeface="+mj-cs"/>
              </a:rPr>
              <a:t>Â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exp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(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i</a:t>
            </a:r>
            <a:r>
              <a:rPr lang="el-GR" sz="2400" i="1" dirty="0" smtClean="0">
                <a:latin typeface="+mj-lt"/>
                <a:ea typeface="+mj-ea"/>
                <a:cs typeface="+mj-cs"/>
              </a:rPr>
              <a:t>ω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t)</a:t>
            </a:r>
            <a:endParaRPr lang="ru-RU" sz="2400" i="1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 l="45313" t="20139" r="13671" b="48611"/>
          <a:stretch>
            <a:fillRect/>
          </a:stretch>
        </p:blipFill>
        <p:spPr bwMode="auto">
          <a:xfrm>
            <a:off x="4000496" y="867438"/>
            <a:ext cx="400052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285720" y="5429264"/>
            <a:ext cx="8303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  <a:ea typeface="+mj-ea"/>
                <a:cs typeface="+mj-cs"/>
              </a:rPr>
              <a:t>Таким образом, эти параметры характеризуют</a:t>
            </a:r>
          </a:p>
          <a:p>
            <a:pPr algn="ctr"/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плоскую волну когерентного монохроматического излучения</a:t>
            </a:r>
          </a:p>
        </p:txBody>
      </p:sp>
    </p:spTree>
    <p:extLst>
      <p:ext uri="{BB962C8B-B14F-4D97-AF65-F5344CB8AC3E}">
        <p14:creationId xmlns:p14="http://schemas.microsoft.com/office/powerpoint/2010/main" val="10910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436096" cy="504056"/>
          </a:xfrm>
        </p:spPr>
        <p:txBody>
          <a:bodyPr/>
          <a:lstStyle/>
          <a:p>
            <a:r>
              <a:rPr lang="ru-RU" sz="3200" dirty="0" smtClean="0"/>
              <a:t>Рентгеновское излучение</a:t>
            </a:r>
            <a:endParaRPr lang="ru-RU" sz="3200" dirty="0"/>
          </a:p>
        </p:txBody>
      </p:sp>
      <p:sp>
        <p:nvSpPr>
          <p:cNvPr id="4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910BEF7A-F01B-4516-9C74-464AB56E6FCF}" type="slidenum">
              <a:rPr lang="ru-RU" sz="2400" smtClean="0">
                <a:solidFill>
                  <a:schemeClr val="tx2"/>
                </a:solidFill>
              </a:rPr>
              <a:pPr>
                <a:defRPr/>
              </a:pPr>
              <a:t>4</a:t>
            </a:fld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928670"/>
            <a:ext cx="803604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u="sng" dirty="0" smtClean="0">
                <a:latin typeface="+mj-lt"/>
                <a:ea typeface="+mj-ea"/>
                <a:cs typeface="+mj-cs"/>
              </a:rPr>
              <a:t>Связь физического процесса с диапазоном излучения: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СВЧ – вращательные переходы малых молекул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ИК – вращательные/колебательные переходы в молекулах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Видимый свет – электронные переходы в сетчатке глаза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УФ – электронные переходы в валентных оболочках атомов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Гамма-излучение – внутриядерные переходы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А что с </a:t>
            </a:r>
            <a:r>
              <a:rPr lang="ru-RU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РИ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– ?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10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436096" cy="504056"/>
          </a:xfrm>
        </p:spPr>
        <p:txBody>
          <a:bodyPr/>
          <a:lstStyle/>
          <a:p>
            <a:r>
              <a:rPr lang="ru-RU" sz="3200" dirty="0" smtClean="0"/>
              <a:t>Рентгеновское излучение</a:t>
            </a:r>
            <a:endParaRPr lang="ru-RU" sz="3200" dirty="0"/>
          </a:p>
        </p:txBody>
      </p:sp>
      <p:sp>
        <p:nvSpPr>
          <p:cNvPr id="4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910BEF7A-F01B-4516-9C74-464AB56E6FCF}" type="slidenum">
              <a:rPr lang="ru-RU" sz="2400" smtClean="0">
                <a:solidFill>
                  <a:schemeClr val="tx2"/>
                </a:solidFill>
              </a:rPr>
              <a:pPr>
                <a:defRPr/>
              </a:pPr>
              <a:t>5</a:t>
            </a:fld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 l="14843" t="34028" r="58985" b="25000"/>
          <a:stretch>
            <a:fillRect/>
          </a:stretch>
        </p:blipFill>
        <p:spPr bwMode="auto">
          <a:xfrm>
            <a:off x="571472" y="1378623"/>
            <a:ext cx="2571768" cy="226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41797" t="30555" r="33203" b="25000"/>
          <a:stretch>
            <a:fillRect/>
          </a:stretch>
        </p:blipFill>
        <p:spPr bwMode="auto">
          <a:xfrm>
            <a:off x="3571868" y="1357298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l="67578" t="25694" r="14062" b="23611"/>
          <a:stretch>
            <a:fillRect/>
          </a:stretch>
        </p:blipFill>
        <p:spPr bwMode="auto">
          <a:xfrm>
            <a:off x="6283577" y="857232"/>
            <a:ext cx="193176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7158" y="857232"/>
            <a:ext cx="3343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latin typeface="+mj-lt"/>
                <a:ea typeface="+mj-ea"/>
                <a:cs typeface="+mj-cs"/>
              </a:rPr>
              <a:t>Характеристическое РИ: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910" y="321468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99698" y="3714752"/>
            <a:ext cx="8101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Энергия связи на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K-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оболочке: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Н: 13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.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6 эВ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(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Ry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)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&lt; Be: 115.6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эВ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&lt; Cu: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8.983 кэВ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&lt; 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Pu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: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121.768 кэВ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28860" y="4357694"/>
            <a:ext cx="5929354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4857760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u="sng" dirty="0" smtClean="0">
                <a:latin typeface="+mj-lt"/>
                <a:ea typeface="+mj-ea"/>
                <a:cs typeface="+mj-cs"/>
              </a:rPr>
              <a:t>Процесс: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эмиссия РИ, в результате переходов электронов </a:t>
            </a:r>
          </a:p>
          <a:p>
            <a:r>
              <a:rPr lang="ru-RU" sz="2400" dirty="0" smtClean="0">
                <a:latin typeface="+mj-lt"/>
                <a:ea typeface="+mj-ea"/>
                <a:cs typeface="+mj-cs"/>
              </a:rPr>
              <a:t>на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остовных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оболочках атома.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57950" y="3929066"/>
            <a:ext cx="2635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диапазон ЖР и МР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0306" y="5929330"/>
            <a:ext cx="7273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j-lt"/>
                <a:ea typeface="+mj-ea"/>
                <a:cs typeface="+mj-cs"/>
              </a:rPr>
              <a:t>Закон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Мозли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(для К-серии):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E= 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Ry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(Z-1)²(1-1/n²), n=2,3…</a:t>
            </a:r>
            <a:endParaRPr lang="ru-RU" sz="2400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10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715008" cy="504056"/>
          </a:xfrm>
        </p:spPr>
        <p:txBody>
          <a:bodyPr/>
          <a:lstStyle/>
          <a:p>
            <a:r>
              <a:rPr lang="ru-RU" sz="3200" dirty="0" smtClean="0"/>
              <a:t>Источники РИ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4062" t="25694" r="59375" b="7639"/>
          <a:stretch>
            <a:fillRect/>
          </a:stretch>
        </p:blipFill>
        <p:spPr bwMode="auto">
          <a:xfrm>
            <a:off x="428596" y="1500174"/>
            <a:ext cx="293491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910BEF7A-F01B-4516-9C74-464AB56E6FCF}" type="slidenum">
              <a:rPr lang="ru-RU" sz="2400" smtClean="0">
                <a:solidFill>
                  <a:schemeClr val="tx2"/>
                </a:solidFill>
              </a:rPr>
              <a:pPr>
                <a:defRPr/>
              </a:pPr>
              <a:t>6</a:t>
            </a:fld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41797" t="12500" r="15625" b="29166"/>
          <a:stretch>
            <a:fillRect/>
          </a:stretch>
        </p:blipFill>
        <p:spPr bwMode="auto">
          <a:xfrm>
            <a:off x="3500430" y="1214422"/>
            <a:ext cx="5135031" cy="395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357158" y="857232"/>
            <a:ext cx="3155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latin typeface="+mj-lt"/>
                <a:ea typeface="+mj-ea"/>
                <a:cs typeface="+mj-cs"/>
              </a:rPr>
              <a:t>Рентгеновская трубка: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8992" y="5143512"/>
            <a:ext cx="5849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ХРИ</a:t>
            </a:r>
            <a:r>
              <a:rPr lang="ru-RU" sz="2400" i="1" dirty="0" smtClean="0">
                <a:latin typeface="+mj-lt"/>
                <a:ea typeface="+mj-ea"/>
                <a:cs typeface="+mj-cs"/>
              </a:rPr>
              <a:t>: 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I </a:t>
            </a:r>
            <a:r>
              <a:rPr lang="en-US" sz="2400" i="1" dirty="0" smtClean="0"/>
              <a:t>~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i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*(U-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Uo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)^n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1.6&lt;n&lt;2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	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Uo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(Cu) </a:t>
            </a:r>
            <a:r>
              <a:rPr lang="en-US" sz="2400" i="1" dirty="0" smtClean="0"/>
              <a:t>~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9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кВ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ТРИ: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I </a:t>
            </a:r>
            <a:r>
              <a:rPr lang="en-US" sz="2400" i="1" dirty="0" smtClean="0"/>
              <a:t>~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i="1" dirty="0" err="1" smtClean="0">
                <a:latin typeface="+mj-lt"/>
                <a:ea typeface="+mj-ea"/>
                <a:cs typeface="+mj-cs"/>
              </a:rPr>
              <a:t>i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*U²Z</a:t>
            </a:r>
            <a:endParaRPr lang="ru-RU" sz="2400" i="1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10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715008" cy="504056"/>
          </a:xfrm>
        </p:spPr>
        <p:txBody>
          <a:bodyPr/>
          <a:lstStyle/>
          <a:p>
            <a:r>
              <a:rPr lang="ru-RU" sz="3200" dirty="0" smtClean="0"/>
              <a:t>Источники РИ</a:t>
            </a:r>
            <a:endParaRPr lang="ru-RU" sz="3200" dirty="0"/>
          </a:p>
        </p:txBody>
      </p:sp>
      <p:sp>
        <p:nvSpPr>
          <p:cNvPr id="1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910BEF7A-F01B-4516-9C74-464AB56E6FCF}" type="slidenum">
              <a:rPr lang="ru-RU" sz="2400" smtClean="0">
                <a:solidFill>
                  <a:schemeClr val="tx2"/>
                </a:solidFill>
              </a:rPr>
              <a:pPr>
                <a:defRPr/>
              </a:pPr>
              <a:t>7</a:t>
            </a:fld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2" y="857232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+mj-lt"/>
                <a:ea typeface="+mj-ea"/>
                <a:cs typeface="+mj-cs"/>
              </a:rPr>
              <a:t>Синхротронные источники: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3967467"/>
            <a:ext cx="3211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latin typeface="+mj-lt"/>
                <a:ea typeface="+mj-ea"/>
                <a:cs typeface="+mj-cs"/>
              </a:rPr>
              <a:t>Изотопные источники: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58203" t="40278" r="14843" b="13888"/>
          <a:stretch>
            <a:fillRect/>
          </a:stretch>
        </p:blipFill>
        <p:spPr bwMode="auto">
          <a:xfrm>
            <a:off x="4857752" y="2869920"/>
            <a:ext cx="3571900" cy="34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 descr="C:\Users\Akh\Desktop\W87CBm1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1802" y="928670"/>
            <a:ext cx="2400444" cy="1500198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 l="14844" t="22916" r="16406" b="15278"/>
          <a:stretch>
            <a:fillRect/>
          </a:stretch>
        </p:blipFill>
        <p:spPr bwMode="auto">
          <a:xfrm>
            <a:off x="7322066" y="1714488"/>
            <a:ext cx="175052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14314" y="1353909"/>
            <a:ext cx="54292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СИ – излучение релятивистских электронов, движущихся с ускорением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- Интенсивность в 10⁶ – 10²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⁰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раз выше, чем у РТ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- Протяженный белый спектр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- Поляризованное излучение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6248" y="6286520"/>
            <a:ext cx="4120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Г.В. Фетисов // М.: </a:t>
            </a:r>
            <a:r>
              <a:rPr lang="ru-RU" sz="1400" i="1" dirty="0" err="1" smtClean="0"/>
              <a:t>Физматлит</a:t>
            </a:r>
            <a:r>
              <a:rPr lang="ru-RU" sz="1400" i="1" dirty="0" smtClean="0"/>
              <a:t>., 2007, стр.96 </a:t>
            </a:r>
            <a:endParaRPr lang="ru-RU" sz="14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4385929"/>
            <a:ext cx="5429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Захват электрона с К-оболочки ядром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Например: </a:t>
            </a:r>
            <a:r>
              <a:rPr lang="en-US" sz="2000" dirty="0" smtClean="0">
                <a:latin typeface="+mj-lt"/>
                <a:ea typeface="+mj-ea"/>
                <a:cs typeface="+mj-cs"/>
                <a:sym typeface="Wingdings" pitchFamily="2" charset="2"/>
              </a:rPr>
              <a:t>⁵⁵Fe 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+ e </a:t>
            </a:r>
            <a:r>
              <a:rPr lang="en-US" sz="2000" dirty="0" smtClean="0">
                <a:latin typeface="+mj-lt"/>
                <a:ea typeface="+mj-ea"/>
                <a:cs typeface="+mj-cs"/>
                <a:sym typeface="Wingdings" pitchFamily="2" charset="2"/>
              </a:rPr>
              <a:t> ⁵⁵</a:t>
            </a:r>
            <a:r>
              <a:rPr lang="en-US" sz="2000" dirty="0" err="1" smtClean="0">
                <a:latin typeface="+mj-lt"/>
                <a:ea typeface="+mj-ea"/>
                <a:cs typeface="+mj-cs"/>
                <a:sym typeface="Wingdings" pitchFamily="2" charset="2"/>
              </a:rPr>
              <a:t>Mn</a:t>
            </a:r>
            <a:r>
              <a:rPr lang="en-US" sz="2000" dirty="0" smtClean="0">
                <a:latin typeface="+mj-lt"/>
                <a:ea typeface="+mj-ea"/>
                <a:cs typeface="+mj-cs"/>
                <a:sym typeface="Wingdings" pitchFamily="2" charset="2"/>
              </a:rPr>
              <a:t> + </a:t>
            </a:r>
            <a:r>
              <a:rPr lang="el-GR" sz="2000" dirty="0" smtClean="0">
                <a:latin typeface="+mj-lt"/>
                <a:ea typeface="+mj-ea"/>
                <a:cs typeface="+mj-cs"/>
                <a:sym typeface="Wingdings" pitchFamily="2" charset="2"/>
              </a:rPr>
              <a:t>ν</a:t>
            </a:r>
            <a:r>
              <a:rPr lang="ru-RU" sz="2000" dirty="0" smtClean="0">
                <a:latin typeface="+mj-lt"/>
                <a:ea typeface="+mj-ea"/>
                <a:cs typeface="+mj-cs"/>
                <a:sym typeface="Wingdings" pitchFamily="2" charset="2"/>
              </a:rPr>
              <a:t>   (</a:t>
            </a:r>
            <a:r>
              <a:rPr lang="en-US" sz="2000" dirty="0" err="1" smtClean="0">
                <a:latin typeface="+mj-lt"/>
                <a:ea typeface="+mj-ea"/>
                <a:cs typeface="+mj-cs"/>
                <a:sym typeface="Wingdings" pitchFamily="2" charset="2"/>
              </a:rPr>
              <a:t>Mn</a:t>
            </a:r>
            <a:r>
              <a:rPr lang="en-US" sz="2000" dirty="0" smtClean="0">
                <a:latin typeface="+mj-lt"/>
                <a:ea typeface="+mj-ea"/>
                <a:cs typeface="+mj-cs"/>
                <a:sym typeface="Wingdings" pitchFamily="2" charset="2"/>
              </a:rPr>
              <a:t> K</a:t>
            </a:r>
            <a:r>
              <a:rPr lang="ru-RU" sz="2000" dirty="0" smtClean="0">
                <a:latin typeface="+mj-lt"/>
                <a:ea typeface="+mj-ea"/>
                <a:cs typeface="+mj-cs"/>
                <a:sym typeface="Wingdings" pitchFamily="2" charset="2"/>
              </a:rPr>
              <a:t>)</a:t>
            </a:r>
            <a:endParaRPr lang="en-US" sz="2000" dirty="0" smtClean="0">
              <a:latin typeface="+mj-lt"/>
              <a:ea typeface="+mj-ea"/>
              <a:cs typeface="+mj-cs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+mj-lt"/>
                <a:ea typeface="+mj-ea"/>
                <a:cs typeface="+mj-cs"/>
                <a:sym typeface="Wingdings" pitchFamily="2" charset="2"/>
              </a:rPr>
              <a:t>Таких изотопов немного 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+mj-lt"/>
                <a:ea typeface="+mj-ea"/>
                <a:cs typeface="+mj-cs"/>
                <a:sym typeface="Wingdings" pitchFamily="2" charset="2"/>
              </a:rPr>
              <a:t>²⁶Al (Mg K)</a:t>
            </a:r>
            <a:r>
              <a:rPr lang="ru-RU" sz="2000" dirty="0" smtClean="0">
                <a:latin typeface="+mj-lt"/>
                <a:ea typeface="+mj-ea"/>
                <a:cs typeface="+mj-cs"/>
                <a:sym typeface="Wingdings" pitchFamily="2" charset="2"/>
              </a:rPr>
              <a:t>, ⁵⁹</a:t>
            </a:r>
            <a:r>
              <a:rPr lang="en-US" sz="2000" dirty="0" smtClean="0">
                <a:latin typeface="+mj-lt"/>
                <a:ea typeface="+mj-ea"/>
                <a:cs typeface="+mj-cs"/>
                <a:sym typeface="Wingdings" pitchFamily="2" charset="2"/>
              </a:rPr>
              <a:t>Ni (Co K), …</a:t>
            </a:r>
            <a:endParaRPr lang="ru-RU" sz="2000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10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6372200" cy="504056"/>
          </a:xfrm>
        </p:spPr>
        <p:txBody>
          <a:bodyPr/>
          <a:lstStyle/>
          <a:p>
            <a:r>
              <a:rPr lang="ru-RU" sz="3200" dirty="0" smtClean="0"/>
              <a:t>Взаимодействие РИ с веществом</a:t>
            </a:r>
            <a:endParaRPr lang="ru-RU" sz="3200" dirty="0"/>
          </a:p>
        </p:txBody>
      </p:sp>
      <p:sp>
        <p:nvSpPr>
          <p:cNvPr id="5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910BEF7A-F01B-4516-9C74-464AB56E6FCF}" type="slidenum">
              <a:rPr lang="ru-RU" sz="2400" smtClean="0">
                <a:solidFill>
                  <a:schemeClr val="tx2"/>
                </a:solidFill>
              </a:rPr>
              <a:pPr>
                <a:defRPr/>
              </a:pPr>
              <a:t>8</a:t>
            </a:fld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06" y="857232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+mj-lt"/>
                <a:ea typeface="+mj-ea"/>
                <a:cs typeface="+mj-cs"/>
              </a:rPr>
              <a:t>Возможны различные механизмы: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06" y="1458946"/>
            <a:ext cx="85011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Фотоэффект (поглощение) и последующая рентгеновская флуоресценция (вторичный процесс, излучение)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	</a:t>
            </a:r>
            <a:r>
              <a:rPr lang="el-GR" sz="2400" i="1" dirty="0" smtClean="0">
                <a:latin typeface="+mj-lt"/>
                <a:ea typeface="+mj-ea"/>
                <a:cs typeface="+mj-cs"/>
              </a:rPr>
              <a:t>λ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p &gt; </a:t>
            </a:r>
            <a:r>
              <a:rPr lang="el-GR" sz="2400" i="1" dirty="0" smtClean="0">
                <a:latin typeface="+mj-lt"/>
                <a:ea typeface="+mj-ea"/>
                <a:cs typeface="+mj-cs"/>
              </a:rPr>
              <a:t>λ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s = </a:t>
            </a:r>
            <a:r>
              <a:rPr lang="el-GR" sz="2400" i="1" dirty="0" smtClean="0">
                <a:latin typeface="+mj-lt"/>
                <a:ea typeface="+mj-ea"/>
                <a:cs typeface="+mj-cs"/>
              </a:rPr>
              <a:t>λ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 (K, L, M…)</a:t>
            </a:r>
            <a:endParaRPr lang="ru-RU" sz="2400" i="1" dirty="0" smtClean="0"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Комптоновское рассеяние (неупругое)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	</a:t>
            </a:r>
            <a:r>
              <a:rPr lang="el-GR" sz="2400" i="1" dirty="0" smtClean="0">
                <a:latin typeface="+mj-lt"/>
                <a:ea typeface="+mj-ea"/>
                <a:cs typeface="+mj-cs"/>
              </a:rPr>
              <a:t>λ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s = </a:t>
            </a:r>
            <a:r>
              <a:rPr lang="el-GR" sz="2400" i="1" dirty="0" smtClean="0">
                <a:latin typeface="+mj-lt"/>
                <a:ea typeface="+mj-ea"/>
                <a:cs typeface="+mj-cs"/>
              </a:rPr>
              <a:t>λ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p + h/mc (1-Cos</a:t>
            </a:r>
            <a:r>
              <a:rPr lang="el-GR" sz="2400" i="1" dirty="0" smtClean="0">
                <a:latin typeface="+mj-lt"/>
                <a:ea typeface="+mj-ea"/>
                <a:cs typeface="+mj-cs"/>
              </a:rPr>
              <a:t>α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) </a:t>
            </a:r>
            <a:endParaRPr lang="ru-RU" sz="2400" i="1" dirty="0" smtClean="0"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Релеевское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(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Томсоновское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) рассеяние (упругое)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	</a:t>
            </a:r>
            <a:r>
              <a:rPr lang="el-GR" sz="2400" dirty="0" smtClean="0"/>
              <a:t> </a:t>
            </a:r>
            <a:r>
              <a:rPr lang="el-GR" sz="2400" i="1" dirty="0" smtClean="0">
                <a:latin typeface="+mj-lt"/>
                <a:ea typeface="+mj-ea"/>
                <a:cs typeface="+mj-cs"/>
              </a:rPr>
              <a:t>λ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p = </a:t>
            </a:r>
            <a:r>
              <a:rPr lang="el-GR" sz="2400" i="1" dirty="0" smtClean="0">
                <a:latin typeface="+mj-lt"/>
                <a:ea typeface="+mj-ea"/>
                <a:cs typeface="+mj-cs"/>
              </a:rPr>
              <a:t>λ</a:t>
            </a:r>
            <a:r>
              <a:rPr lang="en-US" sz="2400" i="1" dirty="0" smtClean="0">
                <a:latin typeface="+mj-lt"/>
                <a:ea typeface="+mj-ea"/>
                <a:cs typeface="+mj-cs"/>
              </a:rPr>
              <a:t>s </a:t>
            </a:r>
            <a:endParaRPr lang="ru-RU" sz="2400" i="1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 l="14844" t="19444" r="50000" b="45139"/>
          <a:stretch>
            <a:fillRect/>
          </a:stretch>
        </p:blipFill>
        <p:spPr bwMode="auto">
          <a:xfrm>
            <a:off x="6286512" y="142852"/>
            <a:ext cx="2571768" cy="145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 l="46875" t="22917" r="19140" b="34722"/>
          <a:stretch>
            <a:fillRect/>
          </a:stretch>
        </p:blipFill>
        <p:spPr bwMode="auto">
          <a:xfrm>
            <a:off x="6500826" y="2071678"/>
            <a:ext cx="25471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5109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6372200" cy="504056"/>
          </a:xfrm>
        </p:spPr>
        <p:txBody>
          <a:bodyPr/>
          <a:lstStyle/>
          <a:p>
            <a:r>
              <a:rPr lang="ru-RU" sz="2400" dirty="0" smtClean="0"/>
              <a:t>Особенности отражения от границ раздела</a:t>
            </a:r>
            <a:endParaRPr lang="ru-RU" sz="2400" dirty="0"/>
          </a:p>
        </p:txBody>
      </p:sp>
      <p:sp>
        <p:nvSpPr>
          <p:cNvPr id="5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53200" y="6278585"/>
            <a:ext cx="2133600" cy="365125"/>
          </a:xfrm>
        </p:spPr>
        <p:txBody>
          <a:bodyPr/>
          <a:lstStyle/>
          <a:p>
            <a:pPr>
              <a:defRPr/>
            </a:pPr>
            <a:fld id="{910BEF7A-F01B-4516-9C74-464AB56E6FCF}" type="slidenum">
              <a:rPr lang="ru-RU" sz="2400" smtClean="0">
                <a:solidFill>
                  <a:schemeClr val="tx2"/>
                </a:solidFill>
              </a:rPr>
              <a:pPr>
                <a:defRPr/>
              </a:pPr>
              <a:t>9</a:t>
            </a:fld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Roman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3838575" cy="990600"/>
          </a:xfrm>
          <a:prstGeom prst="rect">
            <a:avLst/>
          </a:prstGeom>
          <a:noFill/>
        </p:spPr>
      </p:pic>
      <p:pic>
        <p:nvPicPr>
          <p:cNvPr id="1027" name="Picture 3" descr="C:\Users\Roman\Desktop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714488"/>
            <a:ext cx="2343150" cy="6381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857496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  <a:ea typeface="+mj-ea"/>
                <a:cs typeface="+mj-cs"/>
              </a:rPr>
              <a:t>В случае рентгеновского излучения: </a:t>
            </a:r>
            <a:r>
              <a:rPr lang="el-GR" sz="2400" dirty="0" smtClean="0">
                <a:latin typeface="+mj-lt"/>
                <a:ea typeface="+mj-ea"/>
                <a:cs typeface="+mj-cs"/>
              </a:rPr>
              <a:t>ω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&gt;&gt; </a:t>
            </a:r>
            <a:r>
              <a:rPr lang="el-GR" sz="2400" dirty="0" smtClean="0">
                <a:latin typeface="+mj-lt"/>
                <a:ea typeface="+mj-ea"/>
                <a:cs typeface="+mj-cs"/>
              </a:rPr>
              <a:t>ω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ₒ</a:t>
            </a:r>
            <a:endParaRPr lang="ru-RU" sz="24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C:\Users\Roman\Desktop\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571876"/>
            <a:ext cx="3105150" cy="847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928670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  <a:ea typeface="+mj-ea"/>
                <a:cs typeface="+mj-cs"/>
              </a:rPr>
              <a:t>Для случая упрощенной модели атома: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4824723"/>
            <a:ext cx="8715436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Таким образом, 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n &lt; 1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(хотя и очень мало отличается от 1).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Например, для </a:t>
            </a:r>
            <a:r>
              <a:rPr lang="el-GR" sz="2400" b="1" dirty="0" smtClean="0">
                <a:latin typeface="+mj-lt"/>
                <a:ea typeface="+mj-ea"/>
                <a:cs typeface="+mj-cs"/>
              </a:rPr>
              <a:t>λ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 = 0.1 нм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в стекле 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n = 1 – 5·10¯⁶</a:t>
            </a:r>
            <a:endParaRPr lang="ru-RU" sz="2400" b="1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21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10640</TotalTime>
  <Words>893</Words>
  <Application>Microsoft Office PowerPoint</Application>
  <PresentationFormat>Экран (4:3)</PresentationFormat>
  <Paragraphs>179</Paragraphs>
  <Slides>20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Особенности отражения мягкого рентгеновского излучения от многослойных зеркал</vt:lpstr>
      <vt:lpstr>Рентгеновское излучение</vt:lpstr>
      <vt:lpstr>Рентгеновское излучение</vt:lpstr>
      <vt:lpstr>Рентгеновское излучение</vt:lpstr>
      <vt:lpstr>Рентгеновское излучение</vt:lpstr>
      <vt:lpstr>Источники РИ</vt:lpstr>
      <vt:lpstr>Источники РИ</vt:lpstr>
      <vt:lpstr>Взаимодействие РИ с веществом</vt:lpstr>
      <vt:lpstr>Особенности отражения от границ раздела</vt:lpstr>
      <vt:lpstr>Особенности отражения от границ раздела</vt:lpstr>
      <vt:lpstr>Особенности отражения от границ раздела</vt:lpstr>
      <vt:lpstr>Особенности отражения от границ раздела</vt:lpstr>
      <vt:lpstr>Отражение от многослойных зеркал</vt:lpstr>
      <vt:lpstr>Методы расчёта</vt:lpstr>
      <vt:lpstr>Методы расчёта</vt:lpstr>
      <vt:lpstr>Методы расчёта</vt:lpstr>
      <vt:lpstr>Методы расчёта</vt:lpstr>
      <vt:lpstr>Методы расчёта</vt:lpstr>
      <vt:lpstr>Влияние особенностей структуры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Многослойные зеркала W/Be для спектрального диапазона 0,7-3 нм</dc:title>
  <dc:creator>Work</dc:creator>
  <cp:lastModifiedBy>Work</cp:lastModifiedBy>
  <cp:revision>1055</cp:revision>
  <dcterms:created xsi:type="dcterms:W3CDTF">2018-09-18T10:49:38Z</dcterms:created>
  <dcterms:modified xsi:type="dcterms:W3CDTF">2022-04-27T13:04:58Z</dcterms:modified>
</cp:coreProperties>
</file>