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1"/>
  </p:notesMasterIdLst>
  <p:sldIdLst>
    <p:sldId id="256" r:id="rId2"/>
    <p:sldId id="300" r:id="rId3"/>
    <p:sldId id="258" r:id="rId4"/>
    <p:sldId id="306" r:id="rId5"/>
    <p:sldId id="319" r:id="rId6"/>
    <p:sldId id="307" r:id="rId7"/>
    <p:sldId id="320" r:id="rId8"/>
    <p:sldId id="321" r:id="rId9"/>
    <p:sldId id="309" r:id="rId10"/>
    <p:sldId id="308" r:id="rId11"/>
    <p:sldId id="313" r:id="rId12"/>
    <p:sldId id="303" r:id="rId13"/>
    <p:sldId id="261" r:id="rId14"/>
    <p:sldId id="262" r:id="rId15"/>
    <p:sldId id="263" r:id="rId16"/>
    <p:sldId id="265" r:id="rId17"/>
    <p:sldId id="267" r:id="rId18"/>
    <p:sldId id="328" r:id="rId19"/>
    <p:sldId id="331" r:id="rId20"/>
    <p:sldId id="332" r:id="rId21"/>
    <p:sldId id="335" r:id="rId22"/>
    <p:sldId id="337" r:id="rId23"/>
    <p:sldId id="322" r:id="rId24"/>
    <p:sldId id="279" r:id="rId25"/>
    <p:sldId id="341" r:id="rId26"/>
    <p:sldId id="305" r:id="rId27"/>
    <p:sldId id="323" r:id="rId28"/>
    <p:sldId id="324" r:id="rId29"/>
    <p:sldId id="310" r:id="rId30"/>
    <p:sldId id="312" r:id="rId31"/>
    <p:sldId id="340" r:id="rId32"/>
    <p:sldId id="315" r:id="rId33"/>
    <p:sldId id="316" r:id="rId34"/>
    <p:sldId id="317" r:id="rId35"/>
    <p:sldId id="334" r:id="rId36"/>
    <p:sldId id="333" r:id="rId37"/>
    <p:sldId id="336" r:id="rId38"/>
    <p:sldId id="338" r:id="rId39"/>
    <p:sldId id="33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7B4CA2E-AD54-44F7-9B3C-E3761DC503C2}">
          <p14:sldIdLst>
            <p14:sldId id="256"/>
            <p14:sldId id="300"/>
            <p14:sldId id="258"/>
          </p14:sldIdLst>
        </p14:section>
        <p14:section name="Основные принципы" id="{80237CF1-D1F5-4C4B-90A9-631727993582}">
          <p14:sldIdLst>
            <p14:sldId id="306"/>
            <p14:sldId id="319"/>
            <p14:sldId id="307"/>
            <p14:sldId id="320"/>
            <p14:sldId id="321"/>
          </p14:sldIdLst>
        </p14:section>
        <p14:section name="Diodes" id="{26B0073F-7AFA-4239-9019-F9662E16F566}">
          <p14:sldIdLst>
            <p14:sldId id="309"/>
            <p14:sldId id="308"/>
            <p14:sldId id="313"/>
          </p14:sldIdLst>
        </p14:section>
        <p14:section name="Халькогениды" id="{89A8E3FA-929E-4725-800E-8CC5BDF57401}">
          <p14:sldIdLst>
            <p14:sldId id="303"/>
            <p14:sldId id="261"/>
            <p14:sldId id="262"/>
            <p14:sldId id="263"/>
            <p14:sldId id="265"/>
            <p14:sldId id="267"/>
          </p14:sldIdLst>
        </p14:section>
        <p14:section name="ККЛ" id="{5DB6A58B-B74D-4A95-ABF2-AD64D227885C}">
          <p14:sldIdLst>
            <p14:sldId id="328"/>
            <p14:sldId id="331"/>
            <p14:sldId id="332"/>
            <p14:sldId id="335"/>
            <p14:sldId id="337"/>
          </p14:sldIdLst>
        </p14:section>
        <p14:section name="КРТ" id="{062E0D42-577D-4811-926F-0859692056EB}">
          <p14:sldIdLst>
            <p14:sldId id="322"/>
            <p14:sldId id="279"/>
            <p14:sldId id="341"/>
            <p14:sldId id="305"/>
            <p14:sldId id="323"/>
            <p14:sldId id="324"/>
          </p14:sldIdLst>
        </p14:section>
        <p14:section name="Вывод" id="{7232ACA9-66D5-45C4-ACDC-4C3EAC2C77D6}">
          <p14:sldIdLst>
            <p14:sldId id="310"/>
            <p14:sldId id="312"/>
            <p14:sldId id="340"/>
            <p14:sldId id="315"/>
            <p14:sldId id="316"/>
            <p14:sldId id="317"/>
            <p14:sldId id="334"/>
            <p14:sldId id="333"/>
            <p14:sldId id="336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3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AA97-0BA8-4C2F-9A82-0787A20755FD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7BAC7-434E-44F4-B110-95034CEF4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78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Много разных лазеров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BAC7-434E-44F4-B110-95034CEF45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871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BAC7-434E-44F4-B110-95034CEF45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39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 с </a:t>
            </a:r>
            <a:r>
              <a:rPr lang="en-US" dirty="0" smtClean="0"/>
              <a:t>Eg</a:t>
            </a:r>
            <a:r>
              <a:rPr lang="en-US" baseline="0" dirty="0" smtClean="0"/>
              <a:t> </a:t>
            </a:r>
            <a:r>
              <a:rPr lang="ru-RU" baseline="0" dirty="0" smtClean="0"/>
              <a:t>от 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BAC7-434E-44F4-B110-95034CEF45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98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Связка</a:t>
            </a:r>
            <a:r>
              <a:rPr lang="ru-RU" baseline="0" dirty="0" smtClean="0"/>
              <a:t> через технологию</a:t>
            </a:r>
            <a:r>
              <a:rPr lang="en-US" baseline="0" dirty="0" smtClean="0"/>
              <a:t>, </a:t>
            </a:r>
            <a:r>
              <a:rPr lang="ru-RU" baseline="0" dirty="0" smtClean="0"/>
              <a:t>добавить про КЯ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C7C69-5833-44DE-BFDB-8A50C39B23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16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C7C69-5833-44DE-BFDB-8A50C39B236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78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98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86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47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7B1A-DD41-4A9F-8DF3-6CF2E3C887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7537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90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5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23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01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4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53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13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56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1085-D5AC-467A-9E1B-736BAC3942AB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2314-6658-4E2A-9015-0CCC58990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30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pticsinfobase.org/oe/abstract.cfm?uri=oe-23-4-516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opticsinfobase.org/oe/abstract.cfm?uri=oe-23-4-5167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Полупроводниковые лазеры дальнего </a:t>
            </a:r>
            <a:r>
              <a:rPr lang="ru-RU" dirty="0" smtClean="0"/>
              <a:t>и среднего ИК </a:t>
            </a:r>
            <a:r>
              <a:rPr lang="ru-RU" dirty="0"/>
              <a:t>диапазона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Аспирант ИФМ РАН</a:t>
            </a:r>
          </a:p>
          <a:p>
            <a:pPr algn="r"/>
            <a:r>
              <a:rPr lang="ru-RU" dirty="0" smtClean="0"/>
              <a:t>Кадыков А.М.</a:t>
            </a:r>
          </a:p>
          <a:p>
            <a:pPr algn="r"/>
            <a:r>
              <a:rPr lang="ru-RU" dirty="0" smtClean="0"/>
              <a:t>Научный руководитель</a:t>
            </a:r>
          </a:p>
          <a:p>
            <a:pPr algn="r"/>
            <a:r>
              <a:rPr lang="ru-RU" dirty="0" smtClean="0"/>
              <a:t>Морозов С.В.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56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Лазеры с двойным гетеропереходом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49894"/>
            <a:ext cx="4038600" cy="347626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Локализация носителей в активной области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Волноводный эффект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7" y="1256437"/>
            <a:ext cx="3341100" cy="56015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56437"/>
            <a:ext cx="3561767" cy="109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50709" y="5318760"/>
            <a:ext cx="4580996" cy="1244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Kroemer </a:t>
            </a:r>
            <a:r>
              <a:rPr lang="en-US" altLang="en-US" dirty="0" smtClean="0"/>
              <a:t>H</a:t>
            </a:r>
            <a:r>
              <a:rPr lang="ru-RU" altLang="en-US" dirty="0"/>
              <a:t>.</a:t>
            </a:r>
            <a:r>
              <a:rPr lang="en-US" altLang="en-US" dirty="0" smtClean="0"/>
              <a:t> A </a:t>
            </a:r>
            <a:r>
              <a:rPr lang="en-US" altLang="en-US" dirty="0"/>
              <a:t>proposed class of hetero-junction injection lasers Proc. IEEE 51 </a:t>
            </a:r>
            <a:r>
              <a:rPr lang="ru-RU" altLang="en-US" dirty="0" smtClean="0"/>
              <a:t>(</a:t>
            </a:r>
            <a:r>
              <a:rPr lang="en-US" dirty="0" smtClean="0"/>
              <a:t>1963</a:t>
            </a:r>
            <a:r>
              <a:rPr lang="ru-RU" dirty="0" smtClean="0"/>
              <a:t>)</a:t>
            </a:r>
          </a:p>
          <a:p>
            <a:r>
              <a:rPr lang="ru-RU" altLang="en-US" dirty="0"/>
              <a:t>Алферов Ж.И., Казаринов Р.Ф. «Полупроводниковый лазер с электрической накачкой» </a:t>
            </a:r>
            <a:r>
              <a:rPr lang="ru-RU" altLang="en-US" dirty="0" smtClean="0"/>
              <a:t>(1963)</a:t>
            </a:r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7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Лазеры с квантовой ямой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7" y="1838131"/>
            <a:ext cx="4637071" cy="3742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71" r="16074"/>
          <a:stretch/>
        </p:blipFill>
        <p:spPr bwMode="auto">
          <a:xfrm>
            <a:off x="5159828" y="2500604"/>
            <a:ext cx="3018641" cy="138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397968" y="2738290"/>
            <a:ext cx="1184987" cy="1059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3844" y="2015411"/>
            <a:ext cx="3209732" cy="17821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48269" y="3004457"/>
            <a:ext cx="1354929" cy="1896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4890795" y="4195116"/>
            <a:ext cx="4253205" cy="138507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Раздельная локализация носителей и поля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" y="5887780"/>
            <a:ext cx="908241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van </a:t>
            </a:r>
            <a:r>
              <a:rPr lang="en-US" dirty="0"/>
              <a:t>der </a:t>
            </a:r>
            <a:r>
              <a:rPr lang="en-US" dirty="0" err="1"/>
              <a:t>Ziel</a:t>
            </a:r>
            <a:r>
              <a:rPr lang="en-US" dirty="0"/>
              <a:t>, J.P., Dingle, R., Miller, R.C., </a:t>
            </a:r>
            <a:r>
              <a:rPr lang="en-US" dirty="0" err="1"/>
              <a:t>Wiegmann</a:t>
            </a:r>
            <a:r>
              <a:rPr lang="en-US" dirty="0"/>
              <a:t>, W. and </a:t>
            </a:r>
            <a:r>
              <a:rPr lang="en-US" dirty="0" err="1"/>
              <a:t>Nordland</a:t>
            </a:r>
            <a:r>
              <a:rPr lang="en-US" dirty="0"/>
              <a:t>, W.A., (1975) </a:t>
            </a:r>
            <a:r>
              <a:rPr lang="en-US" i="1" dirty="0"/>
              <a:t>Laser oscillations from quantum states in very thin GaAs-Al</a:t>
            </a:r>
            <a:r>
              <a:rPr lang="en-US" i="1" baseline="-25000" dirty="0"/>
              <a:t>0.2</a:t>
            </a:r>
            <a:r>
              <a:rPr lang="en-US" i="1" dirty="0"/>
              <a:t>Ga</a:t>
            </a:r>
            <a:r>
              <a:rPr lang="en-US" i="1" baseline="-25000" dirty="0"/>
              <a:t>0.8</a:t>
            </a:r>
            <a:r>
              <a:rPr lang="en-US" i="1" dirty="0"/>
              <a:t>As multilayer structures</a:t>
            </a:r>
            <a:r>
              <a:rPr lang="en-US" dirty="0"/>
              <a:t>, Appl. Phys. Letts </a:t>
            </a:r>
            <a:r>
              <a:rPr lang="en-US" b="1" dirty="0"/>
              <a:t>26</a:t>
            </a:r>
            <a:r>
              <a:rPr lang="en-US" dirty="0"/>
              <a:t>, 463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125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Продвижение в длинноволновую область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Нужны:</a:t>
            </a:r>
          </a:p>
          <a:p>
            <a:r>
              <a:rPr lang="ru-RU" dirty="0" smtClean="0"/>
              <a:t>Подходящая ширина запрещённой зоны</a:t>
            </a:r>
            <a:endParaRPr lang="en-US" dirty="0" smtClean="0"/>
          </a:p>
          <a:p>
            <a:r>
              <a:rPr lang="ru-RU" dirty="0" smtClean="0"/>
              <a:t>Слабая Оже рекомбинация</a:t>
            </a:r>
            <a:endParaRPr lang="en-US" dirty="0"/>
          </a:p>
        </p:txBody>
      </p:sp>
      <p:pic>
        <p:nvPicPr>
          <p:cNvPr id="36866" name="Picture 2" descr="http://msd.com.ua/img/683/image1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4181" y="3529978"/>
            <a:ext cx="1539240" cy="25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F21-04 Semiconduct converter.jpg (980×50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9" y="3713152"/>
            <a:ext cx="5003481" cy="259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1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Структуры на основе </a:t>
            </a:r>
            <a:r>
              <a:rPr lang="en-US" dirty="0" err="1"/>
              <a:t>Pb</a:t>
            </a:r>
            <a:r>
              <a:rPr lang="ru-RU" baseline="-25000" dirty="0"/>
              <a:t>1</a:t>
            </a:r>
            <a:r>
              <a:rPr lang="en-US" baseline="-25000" dirty="0"/>
              <a:t>-</a:t>
            </a:r>
            <a:r>
              <a:rPr lang="en-US" baseline="-25000" dirty="0" err="1"/>
              <a:t>x</a:t>
            </a:r>
            <a:r>
              <a:rPr lang="en-US" dirty="0" err="1"/>
              <a:t>Sn</a:t>
            </a:r>
            <a:r>
              <a:rPr lang="en-US" baseline="-25000" dirty="0" err="1"/>
              <a:t>x</a:t>
            </a:r>
            <a:r>
              <a:rPr lang="en-US" dirty="0" err="1"/>
              <a:t>Te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и </a:t>
            </a:r>
            <a:r>
              <a:rPr lang="en-US" dirty="0" smtClean="0"/>
              <a:t>Pb</a:t>
            </a:r>
            <a:r>
              <a:rPr lang="en-US" baseline="-25000" dirty="0" smtClean="0"/>
              <a:t>1-x</a:t>
            </a:r>
            <a:r>
              <a:rPr lang="en-US" dirty="0" smtClean="0"/>
              <a:t>Sn</a:t>
            </a:r>
            <a:r>
              <a:rPr lang="en-US" baseline="-25000" dirty="0" smtClean="0"/>
              <a:t>x</a:t>
            </a:r>
            <a:r>
              <a:rPr lang="en-US" dirty="0" smtClean="0"/>
              <a:t>Se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1"/>
          <a:stretch>
            <a:fillRect/>
          </a:stretch>
        </p:blipFill>
        <p:spPr bwMode="auto">
          <a:xfrm>
            <a:off x="509778" y="1894491"/>
            <a:ext cx="3967162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2" y="1748187"/>
            <a:ext cx="3184603" cy="453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79995" y="5494640"/>
          <a:ext cx="2903538" cy="10970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11936"/>
                <a:gridCol w="719969"/>
                <a:gridCol w="671633"/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 </a:t>
                      </a:r>
                      <a:r>
                        <a:rPr lang="ru-RU" sz="1800" dirty="0" smtClean="0"/>
                        <a:t>инверсии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4.2K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77K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Pb</a:t>
                      </a:r>
                      <a:r>
                        <a:rPr lang="ru-RU" sz="1800" baseline="-25000" dirty="0" smtClean="0"/>
                        <a:t>1</a:t>
                      </a:r>
                      <a:r>
                        <a:rPr lang="en-US" sz="1800" baseline="-25000" dirty="0" smtClean="0"/>
                        <a:t>-</a:t>
                      </a:r>
                      <a:r>
                        <a:rPr lang="en-US" sz="1800" baseline="-25000" dirty="0" err="1" smtClean="0"/>
                        <a:t>x</a:t>
                      </a:r>
                      <a:r>
                        <a:rPr lang="en-US" sz="1800" dirty="0" err="1" smtClean="0"/>
                        <a:t>Sn</a:t>
                      </a:r>
                      <a:r>
                        <a:rPr lang="en-US" sz="1800" baseline="-25000" dirty="0" err="1" smtClean="0"/>
                        <a:t>x</a:t>
                      </a:r>
                      <a:r>
                        <a:rPr lang="en-US" sz="1800" dirty="0" err="1" smtClean="0"/>
                        <a:t>Te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0.34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0.40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Pb</a:t>
                      </a:r>
                      <a:r>
                        <a:rPr lang="en-US" sz="1800" baseline="-25000" dirty="0" smtClean="0"/>
                        <a:t>1-x</a:t>
                      </a:r>
                      <a:r>
                        <a:rPr lang="en-US" sz="1800" dirty="0" smtClean="0"/>
                        <a:t>Sn</a:t>
                      </a:r>
                      <a:r>
                        <a:rPr lang="en-US" sz="1800" baseline="-25000" dirty="0" smtClean="0"/>
                        <a:t>x</a:t>
                      </a:r>
                      <a:r>
                        <a:rPr lang="en-US" sz="1800" dirty="0" smtClean="0"/>
                        <a:t>Se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0.15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0.19</a:t>
                      </a:r>
                      <a:endParaRPr lang="en-US" sz="1800" dirty="0"/>
                    </a:p>
                  </a:txBody>
                  <a:tcPr marL="91426" marR="91426" marT="45675" marB="45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59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8" y="2909507"/>
            <a:ext cx="467995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824" y="2211007"/>
            <a:ext cx="33067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92225"/>
            <a:ext cx="7434285" cy="119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Стимулированное </a:t>
            </a:r>
            <a:r>
              <a:rPr lang="ru-RU" dirty="0" smtClean="0"/>
              <a:t>излучение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8646" y="5575375"/>
            <a:ext cx="3391863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 счёт симметрии зон Оже рекомбинация подавлена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9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2" y="1943922"/>
            <a:ext cx="3735785" cy="473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22" y="1943922"/>
            <a:ext cx="4890662" cy="4116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6" y="0"/>
            <a:ext cx="8110558" cy="1943922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063" y="6319950"/>
            <a:ext cx="4746042" cy="40852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224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69" y="225167"/>
            <a:ext cx="7886700" cy="1325563"/>
          </a:xfrm>
        </p:spPr>
        <p:txBody>
          <a:bodyPr/>
          <a:lstStyle/>
          <a:p>
            <a:r>
              <a:rPr lang="ru-RU" dirty="0" smtClean="0"/>
              <a:t>Спектры лазерной генерации</a:t>
            </a:r>
            <a:endParaRPr lang="en-US" dirty="0"/>
          </a:p>
        </p:txBody>
      </p:sp>
      <p:pic>
        <p:nvPicPr>
          <p:cNvPr id="5" name="Picture 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1" t="5508" r="11389" b="5965"/>
          <a:stretch>
            <a:fillRect/>
          </a:stretch>
        </p:blipFill>
        <p:spPr bwMode="auto">
          <a:xfrm>
            <a:off x="1028700" y="1215754"/>
            <a:ext cx="6576060" cy="5479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39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лазеров на основе </a:t>
            </a:r>
            <a:r>
              <a:rPr lang="en-US" dirty="0" err="1"/>
              <a:t>Pb</a:t>
            </a:r>
            <a:r>
              <a:rPr lang="ru-RU" baseline="-25000" dirty="0"/>
              <a:t>1</a:t>
            </a:r>
            <a:r>
              <a:rPr lang="en-US" baseline="-25000" dirty="0" smtClean="0"/>
              <a:t>-</a:t>
            </a:r>
            <a:r>
              <a:rPr lang="en-US" baseline="-25000" dirty="0" err="1" smtClean="0"/>
              <a:t>x</a:t>
            </a:r>
            <a:r>
              <a:rPr lang="en-US" dirty="0" err="1" smtClean="0"/>
              <a:t>Sn</a:t>
            </a:r>
            <a:r>
              <a:rPr lang="en-US" baseline="-25000" dirty="0" err="1" smtClean="0"/>
              <a:t>x</a:t>
            </a:r>
            <a:r>
              <a:rPr lang="en-US" dirty="0" err="1" smtClean="0"/>
              <a:t>Te</a:t>
            </a:r>
            <a:r>
              <a:rPr lang="ru-RU" dirty="0" smtClean="0"/>
              <a:t> и </a:t>
            </a:r>
            <a:r>
              <a:rPr lang="en-US" dirty="0"/>
              <a:t>Pb</a:t>
            </a:r>
            <a:r>
              <a:rPr lang="en-US" baseline="-25000" dirty="0"/>
              <a:t>1-x</a:t>
            </a:r>
            <a:r>
              <a:rPr lang="en-US" dirty="0"/>
              <a:t>Sn</a:t>
            </a:r>
            <a:r>
              <a:rPr lang="en-US" baseline="-25000" dirty="0"/>
              <a:t>x</a:t>
            </a:r>
            <a:r>
              <a:rPr lang="en-US" dirty="0"/>
              <a:t>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Длина волны до 46.5 мкм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Перестройка от температуры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Подавленная Оже-рекомбинация</a:t>
            </a:r>
          </a:p>
          <a:p>
            <a:r>
              <a:rPr lang="ru-RU" dirty="0">
                <a:solidFill>
                  <a:srgbClr val="FF0000"/>
                </a:solidFill>
              </a:rPr>
              <a:t>Сложность </a:t>
            </a:r>
            <a:r>
              <a:rPr lang="ru-RU" dirty="0" smtClean="0">
                <a:solidFill>
                  <a:srgbClr val="FF0000"/>
                </a:solidFill>
              </a:rPr>
              <a:t>изготовления качественных гетероструктур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Высокая концентрация остаточных примесей </a:t>
            </a:r>
            <a:r>
              <a:rPr lang="en-US" dirty="0" smtClean="0">
                <a:solidFill>
                  <a:srgbClr val="FF0000"/>
                </a:solidFill>
              </a:rPr>
              <a:t>~10</a:t>
            </a:r>
            <a:r>
              <a:rPr lang="en-US" baseline="30000" dirty="0" smtClean="0">
                <a:solidFill>
                  <a:srgbClr val="FF0000"/>
                </a:solidFill>
              </a:rPr>
              <a:t>18</a:t>
            </a:r>
            <a:r>
              <a:rPr lang="ru-RU" dirty="0" smtClean="0">
                <a:solidFill>
                  <a:srgbClr val="FF0000"/>
                </a:solidFill>
              </a:rPr>
              <a:t> см</a:t>
            </a:r>
            <a:r>
              <a:rPr lang="ru-RU" baseline="30000" dirty="0" smtClean="0">
                <a:solidFill>
                  <a:srgbClr val="FF0000"/>
                </a:solidFill>
              </a:rPr>
              <a:t>-3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Малая мощность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Низкие температуры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Деградация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7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работы квантово-каскадного лазера</a:t>
            </a:r>
            <a:endParaRPr lang="en-US" dirty="0"/>
          </a:p>
        </p:txBody>
      </p:sp>
      <p:grpSp>
        <p:nvGrpSpPr>
          <p:cNvPr id="54" name="Group 1384"/>
          <p:cNvGrpSpPr>
            <a:grpSpLocks/>
          </p:cNvGrpSpPr>
          <p:nvPr/>
        </p:nvGrpSpPr>
        <p:grpSpPr bwMode="auto">
          <a:xfrm>
            <a:off x="641130" y="4507673"/>
            <a:ext cx="4813186" cy="1892301"/>
            <a:chOff x="72" y="3050"/>
            <a:chExt cx="3448" cy="1192"/>
          </a:xfrm>
        </p:grpSpPr>
        <p:grpSp>
          <p:nvGrpSpPr>
            <p:cNvPr id="55" name="Group 1132"/>
            <p:cNvGrpSpPr>
              <a:grpSpLocks/>
            </p:cNvGrpSpPr>
            <p:nvPr/>
          </p:nvGrpSpPr>
          <p:grpSpPr bwMode="auto">
            <a:xfrm>
              <a:off x="194" y="3524"/>
              <a:ext cx="3326" cy="710"/>
              <a:chOff x="272" y="3544"/>
              <a:chExt cx="3188" cy="776"/>
            </a:xfrm>
          </p:grpSpPr>
          <p:sp>
            <p:nvSpPr>
              <p:cNvPr id="66" name="Rectangle 1108"/>
              <p:cNvSpPr>
                <a:spLocks noChangeArrowheads="1"/>
              </p:cNvSpPr>
              <p:nvPr/>
            </p:nvSpPr>
            <p:spPr bwMode="auto">
              <a:xfrm>
                <a:off x="311" y="3750"/>
                <a:ext cx="2313" cy="56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AutoShape 1109"/>
              <p:cNvSpPr>
                <a:spLocks noChangeArrowheads="1"/>
              </p:cNvSpPr>
              <p:nvPr/>
            </p:nvSpPr>
            <p:spPr bwMode="auto">
              <a:xfrm>
                <a:off x="272" y="3557"/>
                <a:ext cx="3188" cy="179"/>
              </a:xfrm>
              <a:prstGeom prst="parallelogram">
                <a:avLst>
                  <a:gd name="adj" fmla="val 445251"/>
                </a:avLst>
              </a:prstGeom>
              <a:solidFill>
                <a:schemeClr val="bg2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AutoShape 1110"/>
              <p:cNvSpPr>
                <a:spLocks noChangeArrowheads="1"/>
              </p:cNvSpPr>
              <p:nvPr/>
            </p:nvSpPr>
            <p:spPr bwMode="auto">
              <a:xfrm rot="16179908" flipH="1">
                <a:off x="2660" y="3525"/>
                <a:ext cx="738" cy="833"/>
              </a:xfrm>
              <a:prstGeom prst="parallelogram">
                <a:avLst>
                  <a:gd name="adj" fmla="val 25000"/>
                </a:avLst>
              </a:prstGeom>
              <a:solidFill>
                <a:schemeClr val="bg2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1111"/>
              <p:cNvSpPr>
                <a:spLocks noChangeShapeType="1"/>
              </p:cNvSpPr>
              <p:nvPr/>
            </p:nvSpPr>
            <p:spPr bwMode="auto">
              <a:xfrm flipV="1">
                <a:off x="462" y="3560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1112"/>
              <p:cNvSpPr>
                <a:spLocks noChangeShapeType="1"/>
              </p:cNvSpPr>
              <p:nvPr/>
            </p:nvSpPr>
            <p:spPr bwMode="auto">
              <a:xfrm flipV="1">
                <a:off x="867" y="3559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1113"/>
              <p:cNvSpPr>
                <a:spLocks noChangeShapeType="1"/>
              </p:cNvSpPr>
              <p:nvPr/>
            </p:nvSpPr>
            <p:spPr bwMode="auto">
              <a:xfrm flipV="1">
                <a:off x="1227" y="3549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1114"/>
              <p:cNvSpPr>
                <a:spLocks noChangeShapeType="1"/>
              </p:cNvSpPr>
              <p:nvPr/>
            </p:nvSpPr>
            <p:spPr bwMode="auto">
              <a:xfrm flipV="1">
                <a:off x="1523" y="3544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1115"/>
              <p:cNvSpPr>
                <a:spLocks noChangeShapeType="1"/>
              </p:cNvSpPr>
              <p:nvPr/>
            </p:nvSpPr>
            <p:spPr bwMode="auto">
              <a:xfrm flipV="1">
                <a:off x="2219" y="3554"/>
                <a:ext cx="731" cy="1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1116"/>
              <p:cNvSpPr>
                <a:spLocks noChangeShapeType="1"/>
              </p:cNvSpPr>
              <p:nvPr/>
            </p:nvSpPr>
            <p:spPr bwMode="auto">
              <a:xfrm flipV="1">
                <a:off x="2538" y="3549"/>
                <a:ext cx="749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Line 1118"/>
              <p:cNvSpPr>
                <a:spLocks noChangeShapeType="1"/>
              </p:cNvSpPr>
              <p:nvPr/>
            </p:nvSpPr>
            <p:spPr bwMode="auto">
              <a:xfrm>
                <a:off x="1343" y="3750"/>
                <a:ext cx="0" cy="5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Rectangle 1123"/>
              <p:cNvSpPr>
                <a:spLocks noChangeArrowheads="1"/>
              </p:cNvSpPr>
              <p:nvPr/>
            </p:nvSpPr>
            <p:spPr bwMode="auto">
              <a:xfrm>
                <a:off x="479" y="3746"/>
                <a:ext cx="325" cy="56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Rectangle 1124"/>
              <p:cNvSpPr>
                <a:spLocks noChangeArrowheads="1"/>
              </p:cNvSpPr>
              <p:nvPr/>
            </p:nvSpPr>
            <p:spPr bwMode="auto">
              <a:xfrm>
                <a:off x="810" y="3751"/>
                <a:ext cx="441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Rectangle 1125"/>
              <p:cNvSpPr>
                <a:spLocks noChangeArrowheads="1"/>
              </p:cNvSpPr>
              <p:nvPr/>
            </p:nvSpPr>
            <p:spPr bwMode="auto">
              <a:xfrm>
                <a:off x="1187" y="3746"/>
                <a:ext cx="319" cy="553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Rectangle 1126"/>
              <p:cNvSpPr>
                <a:spLocks noChangeArrowheads="1"/>
              </p:cNvSpPr>
              <p:nvPr/>
            </p:nvSpPr>
            <p:spPr bwMode="auto">
              <a:xfrm>
                <a:off x="1860" y="3741"/>
                <a:ext cx="331" cy="57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Rectangle 1127"/>
              <p:cNvSpPr>
                <a:spLocks noChangeArrowheads="1"/>
              </p:cNvSpPr>
              <p:nvPr/>
            </p:nvSpPr>
            <p:spPr bwMode="auto">
              <a:xfrm>
                <a:off x="2191" y="3746"/>
                <a:ext cx="337" cy="574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" name="Line 1129"/>
              <p:cNvSpPr>
                <a:spLocks noChangeShapeType="1"/>
              </p:cNvSpPr>
              <p:nvPr/>
            </p:nvSpPr>
            <p:spPr bwMode="auto">
              <a:xfrm flipV="1">
                <a:off x="1858" y="3553"/>
                <a:ext cx="749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" name="Rectangle 1130"/>
              <p:cNvSpPr>
                <a:spLocks noChangeArrowheads="1"/>
              </p:cNvSpPr>
              <p:nvPr/>
            </p:nvSpPr>
            <p:spPr bwMode="auto">
              <a:xfrm>
                <a:off x="2533" y="3751"/>
                <a:ext cx="76" cy="55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" name="Text Box 1136"/>
            <p:cNvSpPr txBox="1">
              <a:spLocks noChangeArrowheads="1"/>
            </p:cNvSpPr>
            <p:nvPr/>
          </p:nvSpPr>
          <p:spPr bwMode="auto">
            <a:xfrm>
              <a:off x="72" y="335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-V</a:t>
              </a:r>
              <a:endParaRPr lang="ru-RU" alt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57" name="Group 1382"/>
            <p:cNvGrpSpPr>
              <a:grpSpLocks/>
            </p:cNvGrpSpPr>
            <p:nvPr/>
          </p:nvGrpSpPr>
          <p:grpSpPr bwMode="auto">
            <a:xfrm>
              <a:off x="120" y="3552"/>
              <a:ext cx="96" cy="376"/>
              <a:chOff x="136" y="3216"/>
              <a:chExt cx="96" cy="376"/>
            </a:xfrm>
          </p:grpSpPr>
          <p:sp>
            <p:nvSpPr>
              <p:cNvPr id="64" name="Line 1134"/>
              <p:cNvSpPr>
                <a:spLocks noChangeShapeType="1"/>
              </p:cNvSpPr>
              <p:nvPr/>
            </p:nvSpPr>
            <p:spPr bwMode="auto">
              <a:xfrm flipH="1" flipV="1">
                <a:off x="136" y="35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135"/>
              <p:cNvSpPr>
                <a:spLocks noChangeShapeType="1"/>
              </p:cNvSpPr>
              <p:nvPr/>
            </p:nvSpPr>
            <p:spPr bwMode="auto">
              <a:xfrm flipV="1">
                <a:off x="136" y="3216"/>
                <a:ext cx="0" cy="3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1380"/>
            <p:cNvGrpSpPr>
              <a:grpSpLocks/>
            </p:cNvGrpSpPr>
            <p:nvPr/>
          </p:nvGrpSpPr>
          <p:grpSpPr bwMode="auto">
            <a:xfrm>
              <a:off x="2816" y="3900"/>
              <a:ext cx="300" cy="342"/>
              <a:chOff x="3066" y="3876"/>
              <a:chExt cx="300" cy="342"/>
            </a:xfrm>
          </p:grpSpPr>
          <p:sp>
            <p:nvSpPr>
              <p:cNvPr id="61" name="Line 1138"/>
              <p:cNvSpPr>
                <a:spLocks noChangeShapeType="1"/>
              </p:cNvSpPr>
              <p:nvPr/>
            </p:nvSpPr>
            <p:spPr bwMode="auto">
              <a:xfrm>
                <a:off x="3066" y="3876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139"/>
              <p:cNvSpPr>
                <a:spLocks noChangeShapeType="1"/>
              </p:cNvSpPr>
              <p:nvPr/>
            </p:nvSpPr>
            <p:spPr bwMode="auto">
              <a:xfrm flipH="1">
                <a:off x="3264" y="3876"/>
                <a:ext cx="6" cy="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140"/>
              <p:cNvSpPr>
                <a:spLocks noChangeShapeType="1"/>
              </p:cNvSpPr>
              <p:nvPr/>
            </p:nvSpPr>
            <p:spPr bwMode="auto">
              <a:xfrm>
                <a:off x="3180" y="4218"/>
                <a:ext cx="1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9" name="Line 1369"/>
            <p:cNvSpPr>
              <a:spLocks noChangeShapeType="1"/>
            </p:cNvSpPr>
            <p:nvPr/>
          </p:nvSpPr>
          <p:spPr bwMode="auto">
            <a:xfrm>
              <a:off x="2046" y="3050"/>
              <a:ext cx="11" cy="6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0" name="Oval 1383"/>
            <p:cNvSpPr>
              <a:spLocks noChangeArrowheads="1"/>
            </p:cNvSpPr>
            <p:nvPr/>
          </p:nvSpPr>
          <p:spPr bwMode="auto">
            <a:xfrm>
              <a:off x="84" y="3516"/>
              <a:ext cx="66" cy="72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5" name="Group 148"/>
          <p:cNvGrpSpPr>
            <a:grpSpLocks/>
          </p:cNvGrpSpPr>
          <p:nvPr/>
        </p:nvGrpSpPr>
        <p:grpSpPr bwMode="auto">
          <a:xfrm>
            <a:off x="3120358" y="2413526"/>
            <a:ext cx="534988" cy="477837"/>
            <a:chOff x="3323" y="2450"/>
            <a:chExt cx="337" cy="301"/>
          </a:xfrm>
        </p:grpSpPr>
        <p:grpSp>
          <p:nvGrpSpPr>
            <p:cNvPr id="86" name="Group 149"/>
            <p:cNvGrpSpPr>
              <a:grpSpLocks/>
            </p:cNvGrpSpPr>
            <p:nvPr/>
          </p:nvGrpSpPr>
          <p:grpSpPr bwMode="auto">
            <a:xfrm>
              <a:off x="3323" y="2450"/>
              <a:ext cx="337" cy="301"/>
              <a:chOff x="570" y="1867"/>
              <a:chExt cx="337" cy="301"/>
            </a:xfrm>
          </p:grpSpPr>
          <p:sp>
            <p:nvSpPr>
              <p:cNvPr id="88" name="Line 150"/>
              <p:cNvSpPr>
                <a:spLocks noChangeShapeType="1"/>
              </p:cNvSpPr>
              <p:nvPr/>
            </p:nvSpPr>
            <p:spPr bwMode="auto">
              <a:xfrm>
                <a:off x="570" y="2166"/>
                <a:ext cx="330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Line 151"/>
              <p:cNvSpPr>
                <a:spLocks noChangeShapeType="1"/>
              </p:cNvSpPr>
              <p:nvPr/>
            </p:nvSpPr>
            <p:spPr bwMode="auto">
              <a:xfrm>
                <a:off x="573" y="1867"/>
                <a:ext cx="334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7" name="Oval 152"/>
            <p:cNvSpPr>
              <a:spLocks noChangeArrowheads="1"/>
            </p:cNvSpPr>
            <p:nvPr/>
          </p:nvSpPr>
          <p:spPr bwMode="auto">
            <a:xfrm>
              <a:off x="3426" y="2652"/>
              <a:ext cx="114" cy="96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0" name="Group 153"/>
          <p:cNvGrpSpPr>
            <a:grpSpLocks/>
          </p:cNvGrpSpPr>
          <p:nvPr/>
        </p:nvGrpSpPr>
        <p:grpSpPr bwMode="auto">
          <a:xfrm>
            <a:off x="670846" y="2413526"/>
            <a:ext cx="1095375" cy="625475"/>
            <a:chOff x="1610" y="1576"/>
            <a:chExt cx="690" cy="394"/>
          </a:xfrm>
        </p:grpSpPr>
        <p:grpSp>
          <p:nvGrpSpPr>
            <p:cNvPr id="91" name="Group 154"/>
            <p:cNvGrpSpPr>
              <a:grpSpLocks/>
            </p:cNvGrpSpPr>
            <p:nvPr/>
          </p:nvGrpSpPr>
          <p:grpSpPr bwMode="auto">
            <a:xfrm>
              <a:off x="1963" y="1576"/>
              <a:ext cx="337" cy="301"/>
              <a:chOff x="570" y="1867"/>
              <a:chExt cx="337" cy="301"/>
            </a:xfrm>
          </p:grpSpPr>
          <p:sp>
            <p:nvSpPr>
              <p:cNvPr id="94" name="Line 155"/>
              <p:cNvSpPr>
                <a:spLocks noChangeShapeType="1"/>
              </p:cNvSpPr>
              <p:nvPr/>
            </p:nvSpPr>
            <p:spPr bwMode="auto">
              <a:xfrm>
                <a:off x="570" y="2166"/>
                <a:ext cx="330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Line 156"/>
              <p:cNvSpPr>
                <a:spLocks noChangeShapeType="1"/>
              </p:cNvSpPr>
              <p:nvPr/>
            </p:nvSpPr>
            <p:spPr bwMode="auto">
              <a:xfrm>
                <a:off x="573" y="1867"/>
                <a:ext cx="334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2" name="Oval 157"/>
            <p:cNvSpPr>
              <a:spLocks noChangeArrowheads="1"/>
            </p:cNvSpPr>
            <p:nvPr/>
          </p:nvSpPr>
          <p:spPr bwMode="auto">
            <a:xfrm>
              <a:off x="2041" y="1755"/>
              <a:ext cx="114" cy="96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3" name="Text Box 158"/>
            <p:cNvSpPr txBox="1">
              <a:spLocks noChangeArrowheads="1"/>
            </p:cNvSpPr>
            <p:nvPr/>
          </p:nvSpPr>
          <p:spPr bwMode="auto">
            <a:xfrm>
              <a:off x="1610" y="1758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en-US" sz="1600" b="1"/>
            </a:p>
          </p:txBody>
        </p:sp>
      </p:grpSp>
      <p:grpSp>
        <p:nvGrpSpPr>
          <p:cNvPr id="96" name="Group 162"/>
          <p:cNvGrpSpPr>
            <a:grpSpLocks/>
          </p:cNvGrpSpPr>
          <p:nvPr/>
        </p:nvGrpSpPr>
        <p:grpSpPr bwMode="auto">
          <a:xfrm>
            <a:off x="2183733" y="2413526"/>
            <a:ext cx="534988" cy="477837"/>
            <a:chOff x="3323" y="2450"/>
            <a:chExt cx="337" cy="301"/>
          </a:xfrm>
        </p:grpSpPr>
        <p:grpSp>
          <p:nvGrpSpPr>
            <p:cNvPr id="97" name="Group 163"/>
            <p:cNvGrpSpPr>
              <a:grpSpLocks/>
            </p:cNvGrpSpPr>
            <p:nvPr/>
          </p:nvGrpSpPr>
          <p:grpSpPr bwMode="auto">
            <a:xfrm>
              <a:off x="3323" y="2450"/>
              <a:ext cx="337" cy="301"/>
              <a:chOff x="570" y="1867"/>
              <a:chExt cx="337" cy="301"/>
            </a:xfrm>
          </p:grpSpPr>
          <p:sp>
            <p:nvSpPr>
              <p:cNvPr id="99" name="Line 164"/>
              <p:cNvSpPr>
                <a:spLocks noChangeShapeType="1"/>
              </p:cNvSpPr>
              <p:nvPr/>
            </p:nvSpPr>
            <p:spPr bwMode="auto">
              <a:xfrm>
                <a:off x="570" y="2166"/>
                <a:ext cx="330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0" name="Line 165"/>
              <p:cNvSpPr>
                <a:spLocks noChangeShapeType="1"/>
              </p:cNvSpPr>
              <p:nvPr/>
            </p:nvSpPr>
            <p:spPr bwMode="auto">
              <a:xfrm>
                <a:off x="573" y="1867"/>
                <a:ext cx="334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8" name="Oval 166"/>
            <p:cNvSpPr>
              <a:spLocks noChangeArrowheads="1"/>
            </p:cNvSpPr>
            <p:nvPr/>
          </p:nvSpPr>
          <p:spPr bwMode="auto">
            <a:xfrm>
              <a:off x="3426" y="2652"/>
              <a:ext cx="114" cy="96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1" name="Line 167"/>
          <p:cNvSpPr>
            <a:spLocks noChangeShapeType="1"/>
          </p:cNvSpPr>
          <p:nvPr/>
        </p:nvSpPr>
        <p:spPr bwMode="auto">
          <a:xfrm>
            <a:off x="1247108" y="2197626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68"/>
          <p:cNvSpPr>
            <a:spLocks noChangeShapeType="1"/>
          </p:cNvSpPr>
          <p:nvPr/>
        </p:nvSpPr>
        <p:spPr bwMode="auto">
          <a:xfrm>
            <a:off x="1751933" y="2197626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69"/>
          <p:cNvSpPr>
            <a:spLocks noChangeShapeType="1"/>
          </p:cNvSpPr>
          <p:nvPr/>
        </p:nvSpPr>
        <p:spPr bwMode="auto">
          <a:xfrm>
            <a:off x="2183733" y="2197626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70"/>
          <p:cNvSpPr>
            <a:spLocks noChangeShapeType="1"/>
          </p:cNvSpPr>
          <p:nvPr/>
        </p:nvSpPr>
        <p:spPr bwMode="auto">
          <a:xfrm>
            <a:off x="2686971" y="2197626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71"/>
          <p:cNvSpPr>
            <a:spLocks noChangeShapeType="1"/>
          </p:cNvSpPr>
          <p:nvPr/>
        </p:nvSpPr>
        <p:spPr bwMode="auto">
          <a:xfrm>
            <a:off x="3120358" y="2197626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72"/>
          <p:cNvSpPr>
            <a:spLocks noChangeShapeType="1"/>
          </p:cNvSpPr>
          <p:nvPr/>
        </p:nvSpPr>
        <p:spPr bwMode="auto">
          <a:xfrm>
            <a:off x="3636296" y="2197626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73"/>
          <p:cNvSpPr>
            <a:spLocks noChangeShapeType="1"/>
          </p:cNvSpPr>
          <p:nvPr/>
        </p:nvSpPr>
        <p:spPr bwMode="auto">
          <a:xfrm>
            <a:off x="2183733" y="320568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74"/>
          <p:cNvSpPr>
            <a:spLocks noChangeShapeType="1"/>
          </p:cNvSpPr>
          <p:nvPr/>
        </p:nvSpPr>
        <p:spPr bwMode="auto">
          <a:xfrm>
            <a:off x="3120358" y="320568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75"/>
          <p:cNvSpPr>
            <a:spLocks noChangeShapeType="1"/>
          </p:cNvSpPr>
          <p:nvPr/>
        </p:nvSpPr>
        <p:spPr bwMode="auto">
          <a:xfrm>
            <a:off x="1751933" y="219762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76"/>
          <p:cNvSpPr>
            <a:spLocks noChangeShapeType="1"/>
          </p:cNvSpPr>
          <p:nvPr/>
        </p:nvSpPr>
        <p:spPr bwMode="auto">
          <a:xfrm>
            <a:off x="2686971" y="219762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Text Box 177"/>
          <p:cNvSpPr txBox="1">
            <a:spLocks noChangeArrowheads="1"/>
          </p:cNvSpPr>
          <p:nvPr/>
        </p:nvSpPr>
        <p:spPr bwMode="auto">
          <a:xfrm>
            <a:off x="2686971" y="2269063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2" name="Line 178"/>
          <p:cNvSpPr>
            <a:spLocks noChangeShapeType="1"/>
          </p:cNvSpPr>
          <p:nvPr/>
        </p:nvSpPr>
        <p:spPr bwMode="auto">
          <a:xfrm>
            <a:off x="1247108" y="3196163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179"/>
          <p:cNvSpPr txBox="1">
            <a:spLocks noChangeArrowheads="1"/>
          </p:cNvSpPr>
          <p:nvPr/>
        </p:nvSpPr>
        <p:spPr bwMode="auto">
          <a:xfrm>
            <a:off x="815308" y="2629426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114" name="Group 180"/>
          <p:cNvGrpSpPr>
            <a:grpSpLocks/>
          </p:cNvGrpSpPr>
          <p:nvPr/>
        </p:nvGrpSpPr>
        <p:grpSpPr bwMode="auto">
          <a:xfrm>
            <a:off x="1247108" y="2053163"/>
            <a:ext cx="2378075" cy="2447925"/>
            <a:chOff x="748" y="2251"/>
            <a:chExt cx="1498" cy="1542"/>
          </a:xfrm>
        </p:grpSpPr>
        <p:sp>
          <p:nvSpPr>
            <p:cNvPr id="115" name="Line 181"/>
            <p:cNvSpPr>
              <a:spLocks noChangeShapeType="1"/>
            </p:cNvSpPr>
            <p:nvPr/>
          </p:nvSpPr>
          <p:spPr bwMode="auto">
            <a:xfrm>
              <a:off x="2245" y="3158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82"/>
            <p:cNvSpPr>
              <a:spLocks noChangeShapeType="1"/>
            </p:cNvSpPr>
            <p:nvPr/>
          </p:nvSpPr>
          <p:spPr bwMode="auto">
            <a:xfrm>
              <a:off x="1927" y="3612"/>
              <a:ext cx="318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3"/>
            <p:cNvSpPr>
              <a:spLocks noChangeShapeType="1"/>
            </p:cNvSpPr>
            <p:nvPr/>
          </p:nvSpPr>
          <p:spPr bwMode="auto">
            <a:xfrm>
              <a:off x="748" y="2251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84"/>
            <p:cNvSpPr>
              <a:spLocks noChangeShapeType="1"/>
            </p:cNvSpPr>
            <p:nvPr/>
          </p:nvSpPr>
          <p:spPr bwMode="auto">
            <a:xfrm>
              <a:off x="1066" y="2432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85"/>
            <p:cNvSpPr>
              <a:spLocks noChangeShapeType="1"/>
            </p:cNvSpPr>
            <p:nvPr/>
          </p:nvSpPr>
          <p:spPr bwMode="auto">
            <a:xfrm>
              <a:off x="1655" y="2795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86"/>
            <p:cNvSpPr>
              <a:spLocks noChangeShapeType="1"/>
            </p:cNvSpPr>
            <p:nvPr/>
          </p:nvSpPr>
          <p:spPr bwMode="auto">
            <a:xfrm>
              <a:off x="1927" y="2976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87"/>
            <p:cNvSpPr>
              <a:spLocks noChangeShapeType="1"/>
            </p:cNvSpPr>
            <p:nvPr/>
          </p:nvSpPr>
          <p:spPr bwMode="auto">
            <a:xfrm>
              <a:off x="748" y="2886"/>
              <a:ext cx="318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88"/>
            <p:cNvSpPr>
              <a:spLocks noChangeShapeType="1"/>
            </p:cNvSpPr>
            <p:nvPr/>
          </p:nvSpPr>
          <p:spPr bwMode="auto">
            <a:xfrm>
              <a:off x="1338" y="3249"/>
              <a:ext cx="31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89"/>
            <p:cNvSpPr>
              <a:spLocks noChangeShapeType="1"/>
            </p:cNvSpPr>
            <p:nvPr/>
          </p:nvSpPr>
          <p:spPr bwMode="auto">
            <a:xfrm>
              <a:off x="1066" y="2432"/>
              <a:ext cx="27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90"/>
            <p:cNvSpPr>
              <a:spLocks noChangeShapeType="1"/>
            </p:cNvSpPr>
            <p:nvPr/>
          </p:nvSpPr>
          <p:spPr bwMode="auto">
            <a:xfrm>
              <a:off x="1338" y="2614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91"/>
            <p:cNvSpPr>
              <a:spLocks noChangeShapeType="1"/>
            </p:cNvSpPr>
            <p:nvPr/>
          </p:nvSpPr>
          <p:spPr bwMode="auto">
            <a:xfrm>
              <a:off x="1655" y="2795"/>
              <a:ext cx="27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6395" y="2150200"/>
            <a:ext cx="4296307" cy="134282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Исходная концепция: </a:t>
            </a:r>
            <a:r>
              <a:rPr lang="ru-RU" dirty="0" err="1"/>
              <a:t>Р.Ф.Казаринов</a:t>
            </a:r>
            <a:r>
              <a:rPr lang="ru-RU" dirty="0"/>
              <a:t>, </a:t>
            </a:r>
            <a:r>
              <a:rPr lang="ru-RU" dirty="0" err="1"/>
              <a:t>Р.А.Сурис</a:t>
            </a:r>
            <a:r>
              <a:rPr lang="ru-RU" dirty="0"/>
              <a:t>, ФТП, т.5, с.797 (1971)</a:t>
            </a:r>
          </a:p>
        </p:txBody>
      </p:sp>
    </p:spTree>
    <p:extLst>
      <p:ext uri="{BB962C8B-B14F-4D97-AF65-F5344CB8AC3E}">
        <p14:creationId xmlns:p14="http://schemas.microsoft.com/office/powerpoint/2010/main" xmlns="" val="4060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0225 0.175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8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00225 0.0912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5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0399 0.0909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5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/>
      <p:bldP spid="1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работы квантово-каскадного лазера</a:t>
            </a:r>
            <a:endParaRPr lang="en-US" dirty="0"/>
          </a:p>
        </p:txBody>
      </p:sp>
      <p:grpSp>
        <p:nvGrpSpPr>
          <p:cNvPr id="54" name="Group 1384"/>
          <p:cNvGrpSpPr>
            <a:grpSpLocks/>
          </p:cNvGrpSpPr>
          <p:nvPr/>
        </p:nvGrpSpPr>
        <p:grpSpPr bwMode="auto">
          <a:xfrm>
            <a:off x="641130" y="4507673"/>
            <a:ext cx="4813186" cy="1892301"/>
            <a:chOff x="72" y="3050"/>
            <a:chExt cx="3448" cy="1192"/>
          </a:xfrm>
        </p:grpSpPr>
        <p:grpSp>
          <p:nvGrpSpPr>
            <p:cNvPr id="55" name="Group 1132"/>
            <p:cNvGrpSpPr>
              <a:grpSpLocks/>
            </p:cNvGrpSpPr>
            <p:nvPr/>
          </p:nvGrpSpPr>
          <p:grpSpPr bwMode="auto">
            <a:xfrm>
              <a:off x="194" y="3524"/>
              <a:ext cx="3326" cy="710"/>
              <a:chOff x="272" y="3544"/>
              <a:chExt cx="3188" cy="776"/>
            </a:xfrm>
          </p:grpSpPr>
          <p:sp>
            <p:nvSpPr>
              <p:cNvPr id="66" name="Rectangle 1108"/>
              <p:cNvSpPr>
                <a:spLocks noChangeArrowheads="1"/>
              </p:cNvSpPr>
              <p:nvPr/>
            </p:nvSpPr>
            <p:spPr bwMode="auto">
              <a:xfrm>
                <a:off x="311" y="3750"/>
                <a:ext cx="2313" cy="56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AutoShape 1109"/>
              <p:cNvSpPr>
                <a:spLocks noChangeArrowheads="1"/>
              </p:cNvSpPr>
              <p:nvPr/>
            </p:nvSpPr>
            <p:spPr bwMode="auto">
              <a:xfrm>
                <a:off x="272" y="3557"/>
                <a:ext cx="3188" cy="179"/>
              </a:xfrm>
              <a:prstGeom prst="parallelogram">
                <a:avLst>
                  <a:gd name="adj" fmla="val 445251"/>
                </a:avLst>
              </a:prstGeom>
              <a:solidFill>
                <a:schemeClr val="bg2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AutoShape 1110"/>
              <p:cNvSpPr>
                <a:spLocks noChangeArrowheads="1"/>
              </p:cNvSpPr>
              <p:nvPr/>
            </p:nvSpPr>
            <p:spPr bwMode="auto">
              <a:xfrm rot="16179908" flipH="1">
                <a:off x="2660" y="3525"/>
                <a:ext cx="738" cy="833"/>
              </a:xfrm>
              <a:prstGeom prst="parallelogram">
                <a:avLst>
                  <a:gd name="adj" fmla="val 25000"/>
                </a:avLst>
              </a:prstGeom>
              <a:solidFill>
                <a:schemeClr val="bg2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1111"/>
              <p:cNvSpPr>
                <a:spLocks noChangeShapeType="1"/>
              </p:cNvSpPr>
              <p:nvPr/>
            </p:nvSpPr>
            <p:spPr bwMode="auto">
              <a:xfrm flipV="1">
                <a:off x="462" y="3560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1112"/>
              <p:cNvSpPr>
                <a:spLocks noChangeShapeType="1"/>
              </p:cNvSpPr>
              <p:nvPr/>
            </p:nvSpPr>
            <p:spPr bwMode="auto">
              <a:xfrm flipV="1">
                <a:off x="867" y="3559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1113"/>
              <p:cNvSpPr>
                <a:spLocks noChangeShapeType="1"/>
              </p:cNvSpPr>
              <p:nvPr/>
            </p:nvSpPr>
            <p:spPr bwMode="auto">
              <a:xfrm flipV="1">
                <a:off x="1227" y="3549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1114"/>
              <p:cNvSpPr>
                <a:spLocks noChangeShapeType="1"/>
              </p:cNvSpPr>
              <p:nvPr/>
            </p:nvSpPr>
            <p:spPr bwMode="auto">
              <a:xfrm flipV="1">
                <a:off x="1523" y="3544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1115"/>
              <p:cNvSpPr>
                <a:spLocks noChangeShapeType="1"/>
              </p:cNvSpPr>
              <p:nvPr/>
            </p:nvSpPr>
            <p:spPr bwMode="auto">
              <a:xfrm flipV="1">
                <a:off x="2219" y="3554"/>
                <a:ext cx="731" cy="1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1116"/>
              <p:cNvSpPr>
                <a:spLocks noChangeShapeType="1"/>
              </p:cNvSpPr>
              <p:nvPr/>
            </p:nvSpPr>
            <p:spPr bwMode="auto">
              <a:xfrm flipV="1">
                <a:off x="2538" y="3549"/>
                <a:ext cx="749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Line 1118"/>
              <p:cNvSpPr>
                <a:spLocks noChangeShapeType="1"/>
              </p:cNvSpPr>
              <p:nvPr/>
            </p:nvSpPr>
            <p:spPr bwMode="auto">
              <a:xfrm>
                <a:off x="1343" y="3750"/>
                <a:ext cx="0" cy="5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Rectangle 1123"/>
              <p:cNvSpPr>
                <a:spLocks noChangeArrowheads="1"/>
              </p:cNvSpPr>
              <p:nvPr/>
            </p:nvSpPr>
            <p:spPr bwMode="auto">
              <a:xfrm>
                <a:off x="479" y="3746"/>
                <a:ext cx="325" cy="56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Rectangle 1124"/>
              <p:cNvSpPr>
                <a:spLocks noChangeArrowheads="1"/>
              </p:cNvSpPr>
              <p:nvPr/>
            </p:nvSpPr>
            <p:spPr bwMode="auto">
              <a:xfrm>
                <a:off x="810" y="3751"/>
                <a:ext cx="441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Rectangle 1125"/>
              <p:cNvSpPr>
                <a:spLocks noChangeArrowheads="1"/>
              </p:cNvSpPr>
              <p:nvPr/>
            </p:nvSpPr>
            <p:spPr bwMode="auto">
              <a:xfrm>
                <a:off x="1187" y="3746"/>
                <a:ext cx="319" cy="553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Rectangle 1126"/>
              <p:cNvSpPr>
                <a:spLocks noChangeArrowheads="1"/>
              </p:cNvSpPr>
              <p:nvPr/>
            </p:nvSpPr>
            <p:spPr bwMode="auto">
              <a:xfrm>
                <a:off x="1860" y="3741"/>
                <a:ext cx="331" cy="57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Rectangle 1127"/>
              <p:cNvSpPr>
                <a:spLocks noChangeArrowheads="1"/>
              </p:cNvSpPr>
              <p:nvPr/>
            </p:nvSpPr>
            <p:spPr bwMode="auto">
              <a:xfrm>
                <a:off x="2191" y="3746"/>
                <a:ext cx="337" cy="574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" name="Line 1129"/>
              <p:cNvSpPr>
                <a:spLocks noChangeShapeType="1"/>
              </p:cNvSpPr>
              <p:nvPr/>
            </p:nvSpPr>
            <p:spPr bwMode="auto">
              <a:xfrm flipV="1">
                <a:off x="1858" y="3553"/>
                <a:ext cx="749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" name="Rectangle 1130"/>
              <p:cNvSpPr>
                <a:spLocks noChangeArrowheads="1"/>
              </p:cNvSpPr>
              <p:nvPr/>
            </p:nvSpPr>
            <p:spPr bwMode="auto">
              <a:xfrm>
                <a:off x="2533" y="3751"/>
                <a:ext cx="76" cy="55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" name="Text Box 1136"/>
            <p:cNvSpPr txBox="1">
              <a:spLocks noChangeArrowheads="1"/>
            </p:cNvSpPr>
            <p:nvPr/>
          </p:nvSpPr>
          <p:spPr bwMode="auto">
            <a:xfrm>
              <a:off x="72" y="335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-V</a:t>
              </a:r>
              <a:endParaRPr lang="ru-RU" alt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57" name="Group 1382"/>
            <p:cNvGrpSpPr>
              <a:grpSpLocks/>
            </p:cNvGrpSpPr>
            <p:nvPr/>
          </p:nvGrpSpPr>
          <p:grpSpPr bwMode="auto">
            <a:xfrm>
              <a:off x="120" y="3552"/>
              <a:ext cx="96" cy="376"/>
              <a:chOff x="136" y="3216"/>
              <a:chExt cx="96" cy="376"/>
            </a:xfrm>
          </p:grpSpPr>
          <p:sp>
            <p:nvSpPr>
              <p:cNvPr id="64" name="Line 1134"/>
              <p:cNvSpPr>
                <a:spLocks noChangeShapeType="1"/>
              </p:cNvSpPr>
              <p:nvPr/>
            </p:nvSpPr>
            <p:spPr bwMode="auto">
              <a:xfrm flipH="1" flipV="1">
                <a:off x="136" y="35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135"/>
              <p:cNvSpPr>
                <a:spLocks noChangeShapeType="1"/>
              </p:cNvSpPr>
              <p:nvPr/>
            </p:nvSpPr>
            <p:spPr bwMode="auto">
              <a:xfrm flipV="1">
                <a:off x="136" y="3216"/>
                <a:ext cx="0" cy="3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1380"/>
            <p:cNvGrpSpPr>
              <a:grpSpLocks/>
            </p:cNvGrpSpPr>
            <p:nvPr/>
          </p:nvGrpSpPr>
          <p:grpSpPr bwMode="auto">
            <a:xfrm>
              <a:off x="2816" y="3900"/>
              <a:ext cx="300" cy="342"/>
              <a:chOff x="3066" y="3876"/>
              <a:chExt cx="300" cy="342"/>
            </a:xfrm>
          </p:grpSpPr>
          <p:sp>
            <p:nvSpPr>
              <p:cNvPr id="61" name="Line 1138"/>
              <p:cNvSpPr>
                <a:spLocks noChangeShapeType="1"/>
              </p:cNvSpPr>
              <p:nvPr/>
            </p:nvSpPr>
            <p:spPr bwMode="auto">
              <a:xfrm>
                <a:off x="3066" y="3876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139"/>
              <p:cNvSpPr>
                <a:spLocks noChangeShapeType="1"/>
              </p:cNvSpPr>
              <p:nvPr/>
            </p:nvSpPr>
            <p:spPr bwMode="auto">
              <a:xfrm flipH="1">
                <a:off x="3264" y="3876"/>
                <a:ext cx="6" cy="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140"/>
              <p:cNvSpPr>
                <a:spLocks noChangeShapeType="1"/>
              </p:cNvSpPr>
              <p:nvPr/>
            </p:nvSpPr>
            <p:spPr bwMode="auto">
              <a:xfrm>
                <a:off x="3180" y="4218"/>
                <a:ext cx="1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9" name="Line 1369"/>
            <p:cNvSpPr>
              <a:spLocks noChangeShapeType="1"/>
            </p:cNvSpPr>
            <p:nvPr/>
          </p:nvSpPr>
          <p:spPr bwMode="auto">
            <a:xfrm>
              <a:off x="2046" y="3050"/>
              <a:ext cx="11" cy="6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0" name="Oval 1383"/>
            <p:cNvSpPr>
              <a:spLocks noChangeArrowheads="1"/>
            </p:cNvSpPr>
            <p:nvPr/>
          </p:nvSpPr>
          <p:spPr bwMode="auto">
            <a:xfrm>
              <a:off x="84" y="3516"/>
              <a:ext cx="66" cy="72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3" name="Line 1145"/>
          <p:cNvSpPr>
            <a:spLocks noChangeShapeType="1"/>
          </p:cNvSpPr>
          <p:nvPr/>
        </p:nvSpPr>
        <p:spPr bwMode="auto">
          <a:xfrm>
            <a:off x="3145235" y="4677987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Line 1146"/>
          <p:cNvSpPr>
            <a:spLocks noChangeShapeType="1"/>
          </p:cNvSpPr>
          <p:nvPr/>
        </p:nvSpPr>
        <p:spPr bwMode="auto">
          <a:xfrm>
            <a:off x="3678635" y="3407987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6" name="Line 1201"/>
          <p:cNvSpPr>
            <a:spLocks noChangeShapeType="1"/>
          </p:cNvSpPr>
          <p:nvPr/>
        </p:nvSpPr>
        <p:spPr bwMode="auto">
          <a:xfrm rot="-10800000">
            <a:off x="2615010" y="2711075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7" name="Line 1202"/>
          <p:cNvSpPr>
            <a:spLocks noChangeShapeType="1"/>
          </p:cNvSpPr>
          <p:nvPr/>
        </p:nvSpPr>
        <p:spPr bwMode="auto">
          <a:xfrm>
            <a:off x="983060" y="1709362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8" name="Line 1203"/>
          <p:cNvSpPr>
            <a:spLocks noChangeShapeType="1"/>
          </p:cNvSpPr>
          <p:nvPr/>
        </p:nvSpPr>
        <p:spPr bwMode="auto">
          <a:xfrm rot="-10800000">
            <a:off x="1518048" y="2052262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9" name="Line 1204"/>
          <p:cNvSpPr>
            <a:spLocks noChangeShapeType="1"/>
          </p:cNvSpPr>
          <p:nvPr/>
        </p:nvSpPr>
        <p:spPr bwMode="auto">
          <a:xfrm>
            <a:off x="2067323" y="2406275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" name="Line 1205"/>
          <p:cNvSpPr>
            <a:spLocks noChangeShapeType="1"/>
          </p:cNvSpPr>
          <p:nvPr/>
        </p:nvSpPr>
        <p:spPr bwMode="auto">
          <a:xfrm>
            <a:off x="443310" y="1341062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" name="Line 1206"/>
          <p:cNvSpPr>
            <a:spLocks noChangeShapeType="1"/>
          </p:cNvSpPr>
          <p:nvPr/>
        </p:nvSpPr>
        <p:spPr bwMode="auto">
          <a:xfrm>
            <a:off x="983060" y="1709362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" name="Line 1207"/>
          <p:cNvSpPr>
            <a:spLocks noChangeShapeType="1"/>
          </p:cNvSpPr>
          <p:nvPr/>
        </p:nvSpPr>
        <p:spPr bwMode="auto">
          <a:xfrm>
            <a:off x="3143648" y="30635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3" name="Group 1208"/>
          <p:cNvGrpSpPr>
            <a:grpSpLocks/>
          </p:cNvGrpSpPr>
          <p:nvPr/>
        </p:nvGrpSpPr>
        <p:grpSpPr bwMode="auto">
          <a:xfrm>
            <a:off x="998935" y="2501525"/>
            <a:ext cx="534988" cy="477837"/>
            <a:chOff x="570" y="1867"/>
            <a:chExt cx="337" cy="301"/>
          </a:xfrm>
        </p:grpSpPr>
        <p:sp>
          <p:nvSpPr>
            <p:cNvPr id="134" name="Line 1209"/>
            <p:cNvSpPr>
              <a:spLocks noChangeShapeType="1"/>
            </p:cNvSpPr>
            <p:nvPr/>
          </p:nvSpPr>
          <p:spPr bwMode="auto">
            <a:xfrm>
              <a:off x="570" y="2166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5" name="Line 1210"/>
            <p:cNvSpPr>
              <a:spLocks noChangeShapeType="1"/>
            </p:cNvSpPr>
            <p:nvPr/>
          </p:nvSpPr>
          <p:spPr bwMode="auto">
            <a:xfrm>
              <a:off x="573" y="1867"/>
              <a:ext cx="334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6" name="Line 1211"/>
          <p:cNvSpPr>
            <a:spLocks noChangeShapeType="1"/>
          </p:cNvSpPr>
          <p:nvPr/>
        </p:nvSpPr>
        <p:spPr bwMode="auto">
          <a:xfrm>
            <a:off x="971948" y="3304800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" name="Line 1212"/>
          <p:cNvSpPr>
            <a:spLocks noChangeShapeType="1"/>
          </p:cNvSpPr>
          <p:nvPr/>
        </p:nvSpPr>
        <p:spPr bwMode="auto">
          <a:xfrm>
            <a:off x="1537098" y="2072900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" name="Line 1213"/>
          <p:cNvSpPr>
            <a:spLocks noChangeShapeType="1"/>
          </p:cNvSpPr>
          <p:nvPr/>
        </p:nvSpPr>
        <p:spPr bwMode="auto">
          <a:xfrm>
            <a:off x="2075260" y="3995362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" name="Line 1214"/>
          <p:cNvSpPr>
            <a:spLocks noChangeShapeType="1"/>
          </p:cNvSpPr>
          <p:nvPr/>
        </p:nvSpPr>
        <p:spPr bwMode="auto">
          <a:xfrm>
            <a:off x="2627710" y="2706312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0" name="Group 1215"/>
          <p:cNvGrpSpPr>
            <a:grpSpLocks/>
          </p:cNvGrpSpPr>
          <p:nvPr/>
        </p:nvGrpSpPr>
        <p:grpSpPr bwMode="auto">
          <a:xfrm>
            <a:off x="2089548" y="3188912"/>
            <a:ext cx="534987" cy="477838"/>
            <a:chOff x="570" y="1867"/>
            <a:chExt cx="337" cy="301"/>
          </a:xfrm>
        </p:grpSpPr>
        <p:sp>
          <p:nvSpPr>
            <p:cNvPr id="141" name="Line 1216"/>
            <p:cNvSpPr>
              <a:spLocks noChangeShapeType="1"/>
            </p:cNvSpPr>
            <p:nvPr/>
          </p:nvSpPr>
          <p:spPr bwMode="auto">
            <a:xfrm>
              <a:off x="570" y="2166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2" name="Line 1217"/>
            <p:cNvSpPr>
              <a:spLocks noChangeShapeType="1"/>
            </p:cNvSpPr>
            <p:nvPr/>
          </p:nvSpPr>
          <p:spPr bwMode="auto">
            <a:xfrm>
              <a:off x="573" y="1867"/>
              <a:ext cx="334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3" name="Oval 1218"/>
          <p:cNvSpPr>
            <a:spLocks noChangeArrowheads="1"/>
          </p:cNvSpPr>
          <p:nvPr/>
        </p:nvSpPr>
        <p:spPr bwMode="auto">
          <a:xfrm>
            <a:off x="1122760" y="2785687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" name="AutoShape 1219"/>
          <p:cNvSpPr>
            <a:spLocks noChangeArrowheads="1"/>
          </p:cNvSpPr>
          <p:nvPr/>
        </p:nvSpPr>
        <p:spPr bwMode="auto">
          <a:xfrm>
            <a:off x="1741885" y="2899987"/>
            <a:ext cx="209550" cy="180975"/>
          </a:xfrm>
          <a:prstGeom prst="sun">
            <a:avLst>
              <a:gd name="adj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" name="Oval 1220"/>
          <p:cNvSpPr>
            <a:spLocks noChangeArrowheads="1"/>
          </p:cNvSpPr>
          <p:nvPr/>
        </p:nvSpPr>
        <p:spPr bwMode="auto">
          <a:xfrm>
            <a:off x="2245123" y="3508000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" name="Oval 1221"/>
          <p:cNvSpPr>
            <a:spLocks noChangeArrowheads="1"/>
          </p:cNvSpPr>
          <p:nvPr/>
        </p:nvSpPr>
        <p:spPr bwMode="auto">
          <a:xfrm>
            <a:off x="94060" y="2164975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7" name="Line 1222"/>
          <p:cNvSpPr>
            <a:spLocks noChangeShapeType="1"/>
          </p:cNvSpPr>
          <p:nvPr/>
        </p:nvSpPr>
        <p:spPr bwMode="auto">
          <a:xfrm>
            <a:off x="3702448" y="3409575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8" name="Group 1223"/>
          <p:cNvGrpSpPr>
            <a:grpSpLocks/>
          </p:cNvGrpSpPr>
          <p:nvPr/>
        </p:nvGrpSpPr>
        <p:grpSpPr bwMode="auto">
          <a:xfrm>
            <a:off x="3157935" y="3889000"/>
            <a:ext cx="534988" cy="477837"/>
            <a:chOff x="570" y="1867"/>
            <a:chExt cx="337" cy="301"/>
          </a:xfrm>
        </p:grpSpPr>
        <p:sp>
          <p:nvSpPr>
            <p:cNvPr id="149" name="Line 1224"/>
            <p:cNvSpPr>
              <a:spLocks noChangeShapeType="1"/>
            </p:cNvSpPr>
            <p:nvPr/>
          </p:nvSpPr>
          <p:spPr bwMode="auto">
            <a:xfrm>
              <a:off x="570" y="2166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0" name="Line 1225"/>
            <p:cNvSpPr>
              <a:spLocks noChangeShapeType="1"/>
            </p:cNvSpPr>
            <p:nvPr/>
          </p:nvSpPr>
          <p:spPr bwMode="auto">
            <a:xfrm>
              <a:off x="573" y="1867"/>
              <a:ext cx="334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51" name="AutoShape 1226"/>
          <p:cNvSpPr>
            <a:spLocks noChangeArrowheads="1"/>
          </p:cNvSpPr>
          <p:nvPr/>
        </p:nvSpPr>
        <p:spPr bwMode="auto">
          <a:xfrm>
            <a:off x="2861073" y="3600075"/>
            <a:ext cx="209550" cy="180975"/>
          </a:xfrm>
          <a:prstGeom prst="sun">
            <a:avLst>
              <a:gd name="adj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2" name="AutoShape 1227"/>
          <p:cNvSpPr>
            <a:spLocks noChangeArrowheads="1"/>
          </p:cNvSpPr>
          <p:nvPr/>
        </p:nvSpPr>
        <p:spPr bwMode="auto">
          <a:xfrm>
            <a:off x="3838973" y="4031875"/>
            <a:ext cx="209550" cy="180975"/>
          </a:xfrm>
          <a:prstGeom prst="sun">
            <a:avLst>
              <a:gd name="adj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" name="Oval 1228"/>
          <p:cNvSpPr>
            <a:spLocks noChangeArrowheads="1"/>
          </p:cNvSpPr>
          <p:nvPr/>
        </p:nvSpPr>
        <p:spPr bwMode="auto">
          <a:xfrm>
            <a:off x="3321448" y="4209675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4" name="Text Box 1229"/>
          <p:cNvSpPr txBox="1">
            <a:spLocks noChangeArrowheads="1"/>
          </p:cNvSpPr>
          <p:nvPr/>
        </p:nvSpPr>
        <p:spPr bwMode="auto">
          <a:xfrm>
            <a:off x="2026048" y="2091950"/>
            <a:ext cx="800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>
                <a:solidFill>
                  <a:srgbClr val="FF3300"/>
                </a:solidFill>
              </a:rPr>
              <a:t>фотон</a:t>
            </a:r>
          </a:p>
        </p:txBody>
      </p:sp>
      <p:sp>
        <p:nvSpPr>
          <p:cNvPr id="155" name="AutoShape 1230"/>
          <p:cNvSpPr>
            <a:spLocks noChangeArrowheads="1"/>
          </p:cNvSpPr>
          <p:nvPr/>
        </p:nvSpPr>
        <p:spPr bwMode="auto">
          <a:xfrm>
            <a:off x="690960" y="2331662"/>
            <a:ext cx="209550" cy="180975"/>
          </a:xfrm>
          <a:prstGeom prst="sun">
            <a:avLst>
              <a:gd name="adj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6" name="Line 1231"/>
          <p:cNvSpPr>
            <a:spLocks noChangeShapeType="1"/>
          </p:cNvSpPr>
          <p:nvPr/>
        </p:nvSpPr>
        <p:spPr bwMode="auto">
          <a:xfrm flipH="1" flipV="1">
            <a:off x="1605360" y="3169862"/>
            <a:ext cx="457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7" name="Line 1232"/>
          <p:cNvSpPr>
            <a:spLocks noChangeShapeType="1"/>
          </p:cNvSpPr>
          <p:nvPr/>
        </p:nvSpPr>
        <p:spPr bwMode="auto">
          <a:xfrm flipH="1">
            <a:off x="1497410" y="2966662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" name="AutoShape 1233"/>
          <p:cNvSpPr>
            <a:spLocks noChangeArrowheads="1"/>
          </p:cNvSpPr>
          <p:nvPr/>
        </p:nvSpPr>
        <p:spPr bwMode="auto">
          <a:xfrm>
            <a:off x="2202260" y="2001462"/>
            <a:ext cx="1676400" cy="381000"/>
          </a:xfrm>
          <a:prstGeom prst="wedgeRectCallout">
            <a:avLst>
              <a:gd name="adj1" fmla="val -78597"/>
              <a:gd name="adj2" fmla="val 224167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en-US" sz="1600" b="1"/>
              <a:t>энергия фотона</a:t>
            </a:r>
          </a:p>
          <a:p>
            <a:pPr algn="ctr"/>
            <a:endParaRPr lang="ru-RU" altLang="en-US" b="1"/>
          </a:p>
        </p:txBody>
      </p:sp>
      <p:sp>
        <p:nvSpPr>
          <p:cNvPr id="159" name="Line 1234"/>
          <p:cNvSpPr>
            <a:spLocks noChangeShapeType="1"/>
          </p:cNvSpPr>
          <p:nvPr/>
        </p:nvSpPr>
        <p:spPr bwMode="auto">
          <a:xfrm flipH="1">
            <a:off x="1706960" y="2826962"/>
            <a:ext cx="63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0" name="Line 1235"/>
          <p:cNvSpPr>
            <a:spLocks noChangeShapeType="1"/>
          </p:cNvSpPr>
          <p:nvPr/>
        </p:nvSpPr>
        <p:spPr bwMode="auto">
          <a:xfrm flipV="1">
            <a:off x="1700610" y="3176212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" name="Oval 1352"/>
          <p:cNvSpPr>
            <a:spLocks noChangeArrowheads="1"/>
          </p:cNvSpPr>
          <p:nvPr/>
        </p:nvSpPr>
        <p:spPr bwMode="auto">
          <a:xfrm>
            <a:off x="94060" y="2122112"/>
            <a:ext cx="200025" cy="161925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2" name="Text Box 1364"/>
          <p:cNvSpPr txBox="1">
            <a:spLocks noChangeArrowheads="1"/>
          </p:cNvSpPr>
          <p:nvPr/>
        </p:nvSpPr>
        <p:spPr bwMode="auto">
          <a:xfrm>
            <a:off x="843359" y="3881062"/>
            <a:ext cx="742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QW n    </a:t>
            </a:r>
            <a:endParaRPr lang="ru-RU" altLang="en-US" b="1" dirty="0"/>
          </a:p>
        </p:txBody>
      </p:sp>
      <p:sp>
        <p:nvSpPr>
          <p:cNvPr id="163" name="Text Box 1365"/>
          <p:cNvSpPr txBox="1">
            <a:spLocks noChangeArrowheads="1"/>
          </p:cNvSpPr>
          <p:nvPr/>
        </p:nvSpPr>
        <p:spPr bwMode="auto">
          <a:xfrm>
            <a:off x="1797448" y="4377950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QW n+1    </a:t>
            </a:r>
            <a:endParaRPr lang="ru-RU" altLang="en-US" b="1" dirty="0"/>
          </a:p>
        </p:txBody>
      </p:sp>
      <p:sp>
        <p:nvSpPr>
          <p:cNvPr id="164" name="Line 1368"/>
          <p:cNvSpPr>
            <a:spLocks noChangeShapeType="1"/>
          </p:cNvSpPr>
          <p:nvPr/>
        </p:nvSpPr>
        <p:spPr bwMode="auto">
          <a:xfrm flipH="1">
            <a:off x="3548460" y="4681162"/>
            <a:ext cx="7112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5" name="Text Box 1376"/>
          <p:cNvSpPr txBox="1">
            <a:spLocks noChangeArrowheads="1"/>
          </p:cNvSpPr>
          <p:nvPr/>
        </p:nvSpPr>
        <p:spPr bwMode="auto">
          <a:xfrm>
            <a:off x="438548" y="279045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</a:t>
            </a:r>
            <a:endParaRPr lang="ru-RU" altLang="en-US" sz="1600" b="1"/>
          </a:p>
        </p:txBody>
      </p:sp>
      <p:sp>
        <p:nvSpPr>
          <p:cNvPr id="166" name="Text Box 1377"/>
          <p:cNvSpPr txBox="1">
            <a:spLocks noChangeArrowheads="1"/>
          </p:cNvSpPr>
          <p:nvPr/>
        </p:nvSpPr>
        <p:spPr bwMode="auto">
          <a:xfrm>
            <a:off x="2688035" y="2969837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2</a:t>
            </a:r>
            <a:endParaRPr lang="ru-RU" altLang="en-US" sz="1600" b="1"/>
          </a:p>
        </p:txBody>
      </p:sp>
      <p:sp>
        <p:nvSpPr>
          <p:cNvPr id="167" name="Text Box 1378"/>
          <p:cNvSpPr txBox="1">
            <a:spLocks noChangeArrowheads="1"/>
          </p:cNvSpPr>
          <p:nvPr/>
        </p:nvSpPr>
        <p:spPr bwMode="auto">
          <a:xfrm>
            <a:off x="2646760" y="2369762"/>
            <a:ext cx="233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Туннелирование с участием фотона</a:t>
            </a:r>
          </a:p>
        </p:txBody>
      </p:sp>
      <p:sp>
        <p:nvSpPr>
          <p:cNvPr id="168" name="Text Box 1379"/>
          <p:cNvSpPr txBox="1">
            <a:spLocks noChangeArrowheads="1"/>
          </p:cNvSpPr>
          <p:nvPr/>
        </p:nvSpPr>
        <p:spPr bwMode="auto">
          <a:xfrm>
            <a:off x="3370660" y="2826962"/>
            <a:ext cx="1260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 dirty="0" smtClean="0"/>
              <a:t>Релаксация</a:t>
            </a:r>
            <a:endParaRPr lang="ru-RU" altLang="en-US" sz="1600" b="1" dirty="0"/>
          </a:p>
        </p:txBody>
      </p:sp>
      <p:sp>
        <p:nvSpPr>
          <p:cNvPr id="198" name="Line 1389"/>
          <p:cNvSpPr>
            <a:spLocks noChangeShapeType="1"/>
          </p:cNvSpPr>
          <p:nvPr/>
        </p:nvSpPr>
        <p:spPr bwMode="auto">
          <a:xfrm>
            <a:off x="1198960" y="2865062"/>
            <a:ext cx="114300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" name="Line 1390"/>
          <p:cNvSpPr>
            <a:spLocks noChangeShapeType="1"/>
          </p:cNvSpPr>
          <p:nvPr/>
        </p:nvSpPr>
        <p:spPr bwMode="auto">
          <a:xfrm>
            <a:off x="2341960" y="3207962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6395" y="2150200"/>
            <a:ext cx="4296307" cy="134282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Исходная концепция: </a:t>
            </a:r>
            <a:r>
              <a:rPr lang="ru-RU" dirty="0" err="1"/>
              <a:t>Р.Ф.Казаринов</a:t>
            </a:r>
            <a:r>
              <a:rPr lang="ru-RU" dirty="0"/>
              <a:t>, </a:t>
            </a:r>
            <a:r>
              <a:rPr lang="ru-RU" dirty="0" err="1"/>
              <a:t>Р.А.Сурис</a:t>
            </a:r>
            <a:r>
              <a:rPr lang="ru-RU" dirty="0"/>
              <a:t>, ФТП, т.5, с.797 (1971)</a:t>
            </a:r>
          </a:p>
        </p:txBody>
      </p:sp>
    </p:spTree>
    <p:extLst>
      <p:ext uri="{BB962C8B-B14F-4D97-AF65-F5344CB8AC3E}">
        <p14:creationId xmlns:p14="http://schemas.microsoft.com/office/powerpoint/2010/main" xmlns="" val="13058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1215 0.00533 0.02413 0.00949 0.03646 0.01389 C 0.05139 0.01921 0.05885 0.02454 0.075 0.02639 C 0.08524 0.03102 0.07899 0.02894 0.09375 0.03056 C 0.10226 0.03426 0.09774 0.03287 0.10729 0.03472 C 0.11476 0.03796 0.11163 0.03588 0.11667 0.04028 C 0.11979 0.04676 0.11788 0.05671 0.11875 0.06528 C 0.1191 0.07546 0.11979 0.08565 0.11979 0.09583 C 0.11979 0.09931 0.1191 0.10324 0.11875 0.10695 C 0.1184 0.10926 0.11771 0.11389 0.11771 0.1141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C 0.02604 0.00694 0.04983 0.02523 0.07639 0.03148 C 0.08334 0.0331 0.09861 0.03449 0.10556 0.04074 C 0.11007 0.04467 0.12084 0.04814 0.12084 0.04837 C 0.12465 0.06365 0.12222 0.06689 0.12084 0.08333 C 0.12014 0.09074 0.11945 0.10555 0.11945 0.10578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C 0.01389 0.00463 0.02865 0.00556 0.04306 0.00949 C 0.05747 0.01343 0.07205 0.01921 0.08629 0.02407 C 0.09618 0.02755 0.10556 0.03056 0.11528 0.0338 C 0.13125 0.03912 0.11736 0.03866 0.12483 0.0386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19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16 C 0.0066 -0.00069 0.01215 -0.00046 0.01771 0.00023 C 0.02535 0.00093 0.04062 0.00301 0.04062 0.00324 C 0.04826 0.00648 0.0566 0.00556 0.06458 0.00718 C 0.0717 0.01042 0.07899 0.01181 0.08646 0.01412 C 0.09062 0.01551 0.09479 0.01852 0.09896 0.01968 C 0.11163 0.02315 0.09844 0.01921 0.10729 0.02246 C 0.11007 0.02338 0.11562 0.02523 0.11562 0.02546 C 0.11493 0.0463 0.1125 0.06945 0.1125 0.09051 " pathEditMode="relative" rAng="0" ptsTypes="AAAAAAAAA">
                                      <p:cBhvr>
                                        <p:cTn id="27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458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3.7037E-7 L 0.3875 -0.55741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787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-4.44444E-6 L 0.37951 -0.6342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-317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39 -7.40741E-7 L 0.31424 -0.44352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-2217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75 -0.04445 L 0.39583 -0.85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402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2.59259E-6 L 0.33333 -0.74445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3722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-1.11111E-6 L 0.40278 -0.5284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4" grpId="1" animBg="1"/>
      <p:bldP spid="145" grpId="0" animBg="1"/>
      <p:bldP spid="146" grpId="0" animBg="1"/>
      <p:bldP spid="146" grpId="1" animBg="1"/>
      <p:bldP spid="146" grpId="2" animBg="1"/>
      <p:bldP spid="151" grpId="0" animBg="1"/>
      <p:bldP spid="151" grpId="1" animBg="1"/>
      <p:bldP spid="152" grpId="0" animBg="1"/>
      <p:bldP spid="152" grpId="1" animBg="1"/>
      <p:bldP spid="152" grpId="2" animBg="1"/>
      <p:bldP spid="153" grpId="0" animBg="1"/>
      <p:bldP spid="153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0" grpId="2" animBg="1"/>
      <p:bldP spid="161" grpId="0" animBg="1"/>
      <p:bldP spid="161" grpId="1" animBg="1"/>
      <p:bldP spid="162" grpId="0"/>
      <p:bldP spid="164" grpId="0" animBg="1"/>
      <p:bldP spid="167" grpId="0"/>
      <p:bldP spid="167" grpId="1"/>
      <p:bldP spid="168" grpId="0"/>
      <p:bldP spid="168" grpId="1"/>
      <p:bldP spid="198" grpId="0" animBg="1"/>
      <p:bldP spid="1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99" name="OSA Image" descr="OSA Imag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187450"/>
            <a:ext cx="8331200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71438" y="0"/>
            <a:ext cx="642937" cy="68580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rgbClr val="33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79559" name="Группа 32"/>
          <p:cNvGrpSpPr>
            <a:grpSpLocks/>
          </p:cNvGrpSpPr>
          <p:nvPr/>
        </p:nvGrpSpPr>
        <p:grpSpPr bwMode="auto">
          <a:xfrm>
            <a:off x="71438" y="214313"/>
            <a:ext cx="1071562" cy="428625"/>
            <a:chOff x="-180000" y="2844000"/>
            <a:chExt cx="7538082" cy="2728140"/>
          </a:xfrm>
        </p:grpSpPr>
        <p:sp>
          <p:nvSpPr>
            <p:cNvPr id="72" name="Параллелограмм 71"/>
            <p:cNvSpPr/>
            <p:nvPr/>
          </p:nvSpPr>
          <p:spPr>
            <a:xfrm>
              <a:off x="2790564" y="3571504"/>
              <a:ext cx="4567518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араллелограмм 72"/>
            <p:cNvSpPr/>
            <p:nvPr/>
          </p:nvSpPr>
          <p:spPr>
            <a:xfrm>
              <a:off x="1495130" y="4359633"/>
              <a:ext cx="4578689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араллелограмм 73"/>
            <p:cNvSpPr/>
            <p:nvPr/>
          </p:nvSpPr>
          <p:spPr>
            <a:xfrm>
              <a:off x="255530" y="5147763"/>
              <a:ext cx="4567525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79578" name="Группа 20"/>
            <p:cNvGrpSpPr>
              <a:grpSpLocks/>
            </p:cNvGrpSpPr>
            <p:nvPr/>
          </p:nvGrpSpPr>
          <p:grpSpPr bwMode="auto">
            <a:xfrm>
              <a:off x="-180000" y="3854427"/>
              <a:ext cx="1898253" cy="1667197"/>
              <a:chOff x="3049483" y="1288287"/>
              <a:chExt cx="1898253" cy="1667197"/>
            </a:xfrm>
          </p:grpSpPr>
          <p:sp>
            <p:nvSpPr>
              <p:cNvPr id="86" name="Равнобедренный треугольник 21"/>
              <p:cNvSpPr/>
              <p:nvPr/>
            </p:nvSpPr>
            <p:spPr>
              <a:xfrm rot="19742093">
                <a:off x="3049483" y="1419632"/>
                <a:ext cx="1876143" cy="1172088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79594" name="Группа 8"/>
              <p:cNvGrpSpPr>
                <a:grpSpLocks/>
              </p:cNvGrpSpPr>
              <p:nvPr/>
            </p:nvGrpSpPr>
            <p:grpSpPr bwMode="auto">
              <a:xfrm>
                <a:off x="3071802" y="1288287"/>
                <a:ext cx="1875934" cy="1667197"/>
                <a:chOff x="2095098" y="979169"/>
                <a:chExt cx="1875934" cy="1667197"/>
              </a:xfrm>
            </p:grpSpPr>
            <p:sp>
              <p:nvSpPr>
                <p:cNvPr id="88" name="Равнобедренный треугольник 87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9" name="Равнобедренный треугольник 88"/>
                <p:cNvSpPr/>
                <p:nvPr/>
              </p:nvSpPr>
              <p:spPr>
                <a:xfrm rot="17100000">
                  <a:off x="1657959" y="1550326"/>
                  <a:ext cx="1667191" cy="524870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79579" name="Группа 11"/>
            <p:cNvGrpSpPr>
              <a:grpSpLocks/>
            </p:cNvGrpSpPr>
            <p:nvPr/>
          </p:nvGrpSpPr>
          <p:grpSpPr bwMode="auto">
            <a:xfrm>
              <a:off x="1439289" y="2844000"/>
              <a:ext cx="1898964" cy="1667197"/>
              <a:chOff x="3048772" y="1285860"/>
              <a:chExt cx="1898964" cy="1667197"/>
            </a:xfrm>
          </p:grpSpPr>
          <p:sp>
            <p:nvSpPr>
              <p:cNvPr id="82" name="Равнобедренный треугольник 81"/>
              <p:cNvSpPr/>
              <p:nvPr/>
            </p:nvSpPr>
            <p:spPr>
              <a:xfrm rot="19742093">
                <a:off x="3048772" y="1417211"/>
                <a:ext cx="1876144" cy="1172088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79588" name="Группа 8"/>
              <p:cNvGrpSpPr>
                <a:grpSpLocks/>
              </p:cNvGrpSpPr>
              <p:nvPr/>
            </p:nvGrpSpPr>
            <p:grpSpPr bwMode="auto">
              <a:xfrm>
                <a:off x="3071802" y="1285860"/>
                <a:ext cx="1875934" cy="1667197"/>
                <a:chOff x="2095098" y="976742"/>
                <a:chExt cx="1875934" cy="1667197"/>
              </a:xfrm>
            </p:grpSpPr>
            <p:sp>
              <p:nvSpPr>
                <p:cNvPr id="84" name="Равнобедренный треугольник 83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5" name="Равнобедренный треугольник 84"/>
                <p:cNvSpPr/>
                <p:nvPr/>
              </p:nvSpPr>
              <p:spPr>
                <a:xfrm rot="17100000">
                  <a:off x="1657255" y="1547899"/>
                  <a:ext cx="1667191" cy="524877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79580" name="Группа 27"/>
            <p:cNvGrpSpPr>
              <a:grpSpLocks/>
            </p:cNvGrpSpPr>
            <p:nvPr/>
          </p:nvGrpSpPr>
          <p:grpSpPr bwMode="auto">
            <a:xfrm>
              <a:off x="1763149" y="3854423"/>
              <a:ext cx="1899104" cy="1677304"/>
              <a:chOff x="3048632" y="1282655"/>
              <a:chExt cx="1899104" cy="1677304"/>
            </a:xfrm>
          </p:grpSpPr>
          <p:sp>
            <p:nvSpPr>
              <p:cNvPr id="78" name="Равнобедренный треугольник 77"/>
              <p:cNvSpPr/>
              <p:nvPr/>
            </p:nvSpPr>
            <p:spPr>
              <a:xfrm rot="19742093">
                <a:off x="3048632" y="1414007"/>
                <a:ext cx="1876143" cy="1172092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79582" name="Группа 8"/>
              <p:cNvGrpSpPr>
                <a:grpSpLocks/>
              </p:cNvGrpSpPr>
              <p:nvPr/>
            </p:nvGrpSpPr>
            <p:grpSpPr bwMode="auto">
              <a:xfrm>
                <a:off x="3071802" y="1282655"/>
                <a:ext cx="1875934" cy="1677304"/>
                <a:chOff x="2095098" y="973537"/>
                <a:chExt cx="1875934" cy="1677304"/>
              </a:xfrm>
            </p:grpSpPr>
            <p:sp>
              <p:nvSpPr>
                <p:cNvPr id="80" name="Равнобедренный треугольник 79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1" name="Равнобедренный треугольник 80"/>
                <p:cNvSpPr/>
                <p:nvPr/>
              </p:nvSpPr>
              <p:spPr>
                <a:xfrm rot="17100000">
                  <a:off x="1652051" y="1549757"/>
                  <a:ext cx="1677304" cy="524870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79560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Предисловие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85813" y="928688"/>
            <a:ext cx="8143875" cy="319087"/>
          </a:xfrm>
          <a:prstGeom prst="rect">
            <a:avLst/>
          </a:prstGeom>
          <a:ln w="25400">
            <a:noFill/>
          </a:ln>
        </p:spPr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Vitiello, G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Scalari, B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Williams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600" i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n-US" sz="1600" b="1" i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sz="1600" b="1" u="sng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Opt. Express  23,  5167</a:t>
            </a: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sz="1600" b="1" u="sng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(2015)</a:t>
            </a: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sz="1600" b="1" u="sng">
              <a:solidFill>
                <a:schemeClr val="tx2">
                  <a:lumMod val="75000"/>
                </a:schemeClr>
              </a:solidFill>
              <a:latin typeface="Arial Black" pitchFamily="34" charset="0"/>
              <a:hlinkClick r:id="rId4" tooltip="oe-23-4-516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9225" y="5870575"/>
            <a:ext cx="2130425" cy="320675"/>
            <a:chOff x="3959225" y="5870575"/>
            <a:chExt cx="2130425" cy="320675"/>
          </a:xfrm>
        </p:grpSpPr>
        <p:sp>
          <p:nvSpPr>
            <p:cNvPr id="32" name="Овал 31"/>
            <p:cNvSpPr/>
            <p:nvPr/>
          </p:nvSpPr>
          <p:spPr>
            <a:xfrm>
              <a:off x="5970588" y="6062663"/>
              <a:ext cx="119062" cy="1285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476875" y="6043613"/>
              <a:ext cx="119063" cy="1285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715000" y="6053138"/>
              <a:ext cx="119063" cy="1285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211763" y="5953125"/>
              <a:ext cx="119062" cy="12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65700" y="5953125"/>
              <a:ext cx="119063" cy="12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959225" y="5870575"/>
              <a:ext cx="119063" cy="1285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79900" y="5880100"/>
              <a:ext cx="119063" cy="12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810125" y="5934075"/>
              <a:ext cx="119063" cy="1285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525963" y="5934075"/>
              <a:ext cx="119062" cy="1285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13563" y="1901825"/>
            <a:ext cx="1117600" cy="307975"/>
            <a:chOff x="6913563" y="1901825"/>
            <a:chExt cx="1117600" cy="307975"/>
          </a:xfrm>
        </p:grpSpPr>
        <p:sp>
          <p:nvSpPr>
            <p:cNvPr id="279571" name="TextBox 40"/>
            <p:cNvSpPr txBox="1">
              <a:spLocks noChangeArrowheads="1"/>
            </p:cNvSpPr>
            <p:nvPr/>
          </p:nvSpPr>
          <p:spPr bwMode="auto">
            <a:xfrm>
              <a:off x="7086600" y="1901825"/>
              <a:ext cx="944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PbSnSe</a:t>
              </a:r>
              <a:endParaRPr lang="ru-RU" sz="1400" b="1" dirty="0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913563" y="1993900"/>
              <a:ext cx="117475" cy="12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13562" y="3047153"/>
            <a:ext cx="627551" cy="307777"/>
            <a:chOff x="6913562" y="3047153"/>
            <a:chExt cx="627551" cy="307777"/>
          </a:xfrm>
        </p:grpSpPr>
        <p:sp>
          <p:nvSpPr>
            <p:cNvPr id="48" name="TextBox 40"/>
            <p:cNvSpPr txBox="1">
              <a:spLocks noChangeArrowheads="1"/>
            </p:cNvSpPr>
            <p:nvPr/>
          </p:nvSpPr>
          <p:spPr bwMode="auto">
            <a:xfrm>
              <a:off x="7031037" y="3047153"/>
              <a:ext cx="5100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err="1" smtClean="0"/>
                <a:t>Si:Bi</a:t>
              </a:r>
              <a:endParaRPr lang="ru-RU" sz="1400" b="1" dirty="0"/>
            </a:p>
          </p:txBody>
        </p:sp>
        <p:sp>
          <p:nvSpPr>
            <p:cNvPr id="4" name="Cross 3"/>
            <p:cNvSpPr/>
            <p:nvPr/>
          </p:nvSpPr>
          <p:spPr>
            <a:xfrm>
              <a:off x="6913562" y="3152294"/>
              <a:ext cx="117475" cy="125203"/>
            </a:xfrm>
            <a:prstGeom prst="plus">
              <a:avLst>
                <a:gd name="adj" fmla="val 3911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Cross 50"/>
          <p:cNvSpPr/>
          <p:nvPr/>
        </p:nvSpPr>
        <p:spPr>
          <a:xfrm>
            <a:off x="6174581" y="5870575"/>
            <a:ext cx="117475" cy="125203"/>
          </a:xfrm>
          <a:prstGeom prst="plus">
            <a:avLst>
              <a:gd name="adj" fmla="val 391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7154428" y="5886785"/>
            <a:ext cx="165970" cy="160421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6889315" y="3410451"/>
            <a:ext cx="141722" cy="125808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40"/>
          <p:cNvSpPr txBox="1">
            <a:spLocks noChangeArrowheads="1"/>
          </p:cNvSpPr>
          <p:nvPr/>
        </p:nvSpPr>
        <p:spPr bwMode="auto">
          <a:xfrm>
            <a:off x="7035812" y="3292672"/>
            <a:ext cx="5389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dirty="0" smtClean="0"/>
              <a:t>-Ge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965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работы квантово-каскадного лазера</a:t>
            </a:r>
            <a:endParaRPr lang="en-US" dirty="0"/>
          </a:p>
        </p:txBody>
      </p:sp>
      <p:grpSp>
        <p:nvGrpSpPr>
          <p:cNvPr id="54" name="Group 1384"/>
          <p:cNvGrpSpPr>
            <a:grpSpLocks/>
          </p:cNvGrpSpPr>
          <p:nvPr/>
        </p:nvGrpSpPr>
        <p:grpSpPr bwMode="auto">
          <a:xfrm>
            <a:off x="641130" y="4507673"/>
            <a:ext cx="4813186" cy="1892301"/>
            <a:chOff x="72" y="3050"/>
            <a:chExt cx="3448" cy="1192"/>
          </a:xfrm>
        </p:grpSpPr>
        <p:grpSp>
          <p:nvGrpSpPr>
            <p:cNvPr id="55" name="Group 1132"/>
            <p:cNvGrpSpPr>
              <a:grpSpLocks/>
            </p:cNvGrpSpPr>
            <p:nvPr/>
          </p:nvGrpSpPr>
          <p:grpSpPr bwMode="auto">
            <a:xfrm>
              <a:off x="194" y="3524"/>
              <a:ext cx="3326" cy="710"/>
              <a:chOff x="272" y="3544"/>
              <a:chExt cx="3188" cy="776"/>
            </a:xfrm>
          </p:grpSpPr>
          <p:sp>
            <p:nvSpPr>
              <p:cNvPr id="66" name="Rectangle 1108"/>
              <p:cNvSpPr>
                <a:spLocks noChangeArrowheads="1"/>
              </p:cNvSpPr>
              <p:nvPr/>
            </p:nvSpPr>
            <p:spPr bwMode="auto">
              <a:xfrm>
                <a:off x="311" y="3750"/>
                <a:ext cx="2313" cy="56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AutoShape 1109"/>
              <p:cNvSpPr>
                <a:spLocks noChangeArrowheads="1"/>
              </p:cNvSpPr>
              <p:nvPr/>
            </p:nvSpPr>
            <p:spPr bwMode="auto">
              <a:xfrm>
                <a:off x="272" y="3557"/>
                <a:ext cx="3188" cy="179"/>
              </a:xfrm>
              <a:prstGeom prst="parallelogram">
                <a:avLst>
                  <a:gd name="adj" fmla="val 445251"/>
                </a:avLst>
              </a:prstGeom>
              <a:solidFill>
                <a:schemeClr val="bg2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AutoShape 1110"/>
              <p:cNvSpPr>
                <a:spLocks noChangeArrowheads="1"/>
              </p:cNvSpPr>
              <p:nvPr/>
            </p:nvSpPr>
            <p:spPr bwMode="auto">
              <a:xfrm rot="16179908" flipH="1">
                <a:off x="2660" y="3525"/>
                <a:ext cx="738" cy="833"/>
              </a:xfrm>
              <a:prstGeom prst="parallelogram">
                <a:avLst>
                  <a:gd name="adj" fmla="val 25000"/>
                </a:avLst>
              </a:prstGeom>
              <a:solidFill>
                <a:schemeClr val="bg2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1111"/>
              <p:cNvSpPr>
                <a:spLocks noChangeShapeType="1"/>
              </p:cNvSpPr>
              <p:nvPr/>
            </p:nvSpPr>
            <p:spPr bwMode="auto">
              <a:xfrm flipV="1">
                <a:off x="462" y="3560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1112"/>
              <p:cNvSpPr>
                <a:spLocks noChangeShapeType="1"/>
              </p:cNvSpPr>
              <p:nvPr/>
            </p:nvSpPr>
            <p:spPr bwMode="auto">
              <a:xfrm flipV="1">
                <a:off x="867" y="3559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1113"/>
              <p:cNvSpPr>
                <a:spLocks noChangeShapeType="1"/>
              </p:cNvSpPr>
              <p:nvPr/>
            </p:nvSpPr>
            <p:spPr bwMode="auto">
              <a:xfrm flipV="1">
                <a:off x="1227" y="3549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1114"/>
              <p:cNvSpPr>
                <a:spLocks noChangeShapeType="1"/>
              </p:cNvSpPr>
              <p:nvPr/>
            </p:nvSpPr>
            <p:spPr bwMode="auto">
              <a:xfrm flipV="1">
                <a:off x="1523" y="3544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1115"/>
              <p:cNvSpPr>
                <a:spLocks noChangeShapeType="1"/>
              </p:cNvSpPr>
              <p:nvPr/>
            </p:nvSpPr>
            <p:spPr bwMode="auto">
              <a:xfrm flipV="1">
                <a:off x="2219" y="3554"/>
                <a:ext cx="731" cy="1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1116"/>
              <p:cNvSpPr>
                <a:spLocks noChangeShapeType="1"/>
              </p:cNvSpPr>
              <p:nvPr/>
            </p:nvSpPr>
            <p:spPr bwMode="auto">
              <a:xfrm flipV="1">
                <a:off x="2538" y="3549"/>
                <a:ext cx="749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" name="Line 1118"/>
              <p:cNvSpPr>
                <a:spLocks noChangeShapeType="1"/>
              </p:cNvSpPr>
              <p:nvPr/>
            </p:nvSpPr>
            <p:spPr bwMode="auto">
              <a:xfrm>
                <a:off x="1343" y="3750"/>
                <a:ext cx="0" cy="5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Rectangle 1123"/>
              <p:cNvSpPr>
                <a:spLocks noChangeArrowheads="1"/>
              </p:cNvSpPr>
              <p:nvPr/>
            </p:nvSpPr>
            <p:spPr bwMode="auto">
              <a:xfrm>
                <a:off x="479" y="3746"/>
                <a:ext cx="325" cy="56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Rectangle 1124"/>
              <p:cNvSpPr>
                <a:spLocks noChangeArrowheads="1"/>
              </p:cNvSpPr>
              <p:nvPr/>
            </p:nvSpPr>
            <p:spPr bwMode="auto">
              <a:xfrm>
                <a:off x="810" y="3751"/>
                <a:ext cx="441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Rectangle 1125"/>
              <p:cNvSpPr>
                <a:spLocks noChangeArrowheads="1"/>
              </p:cNvSpPr>
              <p:nvPr/>
            </p:nvSpPr>
            <p:spPr bwMode="auto">
              <a:xfrm>
                <a:off x="1187" y="3746"/>
                <a:ext cx="319" cy="553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Rectangle 1126"/>
              <p:cNvSpPr>
                <a:spLocks noChangeArrowheads="1"/>
              </p:cNvSpPr>
              <p:nvPr/>
            </p:nvSpPr>
            <p:spPr bwMode="auto">
              <a:xfrm>
                <a:off x="1860" y="3741"/>
                <a:ext cx="331" cy="57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" name="Rectangle 1127"/>
              <p:cNvSpPr>
                <a:spLocks noChangeArrowheads="1"/>
              </p:cNvSpPr>
              <p:nvPr/>
            </p:nvSpPr>
            <p:spPr bwMode="auto">
              <a:xfrm>
                <a:off x="2191" y="3746"/>
                <a:ext cx="337" cy="574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1" name="Line 1129"/>
              <p:cNvSpPr>
                <a:spLocks noChangeShapeType="1"/>
              </p:cNvSpPr>
              <p:nvPr/>
            </p:nvSpPr>
            <p:spPr bwMode="auto">
              <a:xfrm flipV="1">
                <a:off x="1858" y="3553"/>
                <a:ext cx="749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" name="Rectangle 1130"/>
              <p:cNvSpPr>
                <a:spLocks noChangeArrowheads="1"/>
              </p:cNvSpPr>
              <p:nvPr/>
            </p:nvSpPr>
            <p:spPr bwMode="auto">
              <a:xfrm>
                <a:off x="2533" y="3751"/>
                <a:ext cx="76" cy="55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" name="Text Box 1136"/>
            <p:cNvSpPr txBox="1">
              <a:spLocks noChangeArrowheads="1"/>
            </p:cNvSpPr>
            <p:nvPr/>
          </p:nvSpPr>
          <p:spPr bwMode="auto">
            <a:xfrm>
              <a:off x="72" y="335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-V</a:t>
              </a:r>
              <a:endParaRPr lang="ru-RU" alt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57" name="Group 1382"/>
            <p:cNvGrpSpPr>
              <a:grpSpLocks/>
            </p:cNvGrpSpPr>
            <p:nvPr/>
          </p:nvGrpSpPr>
          <p:grpSpPr bwMode="auto">
            <a:xfrm>
              <a:off x="120" y="3552"/>
              <a:ext cx="96" cy="376"/>
              <a:chOff x="136" y="3216"/>
              <a:chExt cx="96" cy="376"/>
            </a:xfrm>
          </p:grpSpPr>
          <p:sp>
            <p:nvSpPr>
              <p:cNvPr id="64" name="Line 1134"/>
              <p:cNvSpPr>
                <a:spLocks noChangeShapeType="1"/>
              </p:cNvSpPr>
              <p:nvPr/>
            </p:nvSpPr>
            <p:spPr bwMode="auto">
              <a:xfrm flipH="1" flipV="1">
                <a:off x="136" y="35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1135"/>
              <p:cNvSpPr>
                <a:spLocks noChangeShapeType="1"/>
              </p:cNvSpPr>
              <p:nvPr/>
            </p:nvSpPr>
            <p:spPr bwMode="auto">
              <a:xfrm flipV="1">
                <a:off x="136" y="3216"/>
                <a:ext cx="0" cy="3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1380"/>
            <p:cNvGrpSpPr>
              <a:grpSpLocks/>
            </p:cNvGrpSpPr>
            <p:nvPr/>
          </p:nvGrpSpPr>
          <p:grpSpPr bwMode="auto">
            <a:xfrm>
              <a:off x="2816" y="3900"/>
              <a:ext cx="300" cy="342"/>
              <a:chOff x="3066" y="3876"/>
              <a:chExt cx="300" cy="342"/>
            </a:xfrm>
          </p:grpSpPr>
          <p:sp>
            <p:nvSpPr>
              <p:cNvPr id="61" name="Line 1138"/>
              <p:cNvSpPr>
                <a:spLocks noChangeShapeType="1"/>
              </p:cNvSpPr>
              <p:nvPr/>
            </p:nvSpPr>
            <p:spPr bwMode="auto">
              <a:xfrm>
                <a:off x="3066" y="3876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1139"/>
              <p:cNvSpPr>
                <a:spLocks noChangeShapeType="1"/>
              </p:cNvSpPr>
              <p:nvPr/>
            </p:nvSpPr>
            <p:spPr bwMode="auto">
              <a:xfrm flipH="1">
                <a:off x="3264" y="3876"/>
                <a:ext cx="6" cy="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140"/>
              <p:cNvSpPr>
                <a:spLocks noChangeShapeType="1"/>
              </p:cNvSpPr>
              <p:nvPr/>
            </p:nvSpPr>
            <p:spPr bwMode="auto">
              <a:xfrm>
                <a:off x="3180" y="4218"/>
                <a:ext cx="1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9" name="Line 1369"/>
            <p:cNvSpPr>
              <a:spLocks noChangeShapeType="1"/>
            </p:cNvSpPr>
            <p:nvPr/>
          </p:nvSpPr>
          <p:spPr bwMode="auto">
            <a:xfrm>
              <a:off x="2046" y="3050"/>
              <a:ext cx="11" cy="6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60" name="Oval 1383"/>
            <p:cNvSpPr>
              <a:spLocks noChangeArrowheads="1"/>
            </p:cNvSpPr>
            <p:nvPr/>
          </p:nvSpPr>
          <p:spPr bwMode="auto">
            <a:xfrm>
              <a:off x="84" y="3516"/>
              <a:ext cx="66" cy="72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5" name="Group 1319"/>
          <p:cNvGrpSpPr>
            <a:grpSpLocks/>
          </p:cNvGrpSpPr>
          <p:nvPr/>
        </p:nvGrpSpPr>
        <p:grpSpPr bwMode="auto">
          <a:xfrm>
            <a:off x="1541864" y="1638536"/>
            <a:ext cx="2670175" cy="2994025"/>
            <a:chOff x="3429" y="1465"/>
            <a:chExt cx="1682" cy="1886"/>
          </a:xfrm>
        </p:grpSpPr>
        <p:grpSp>
          <p:nvGrpSpPr>
            <p:cNvPr id="86" name="Group 1320"/>
            <p:cNvGrpSpPr>
              <a:grpSpLocks/>
            </p:cNvGrpSpPr>
            <p:nvPr/>
          </p:nvGrpSpPr>
          <p:grpSpPr bwMode="auto">
            <a:xfrm>
              <a:off x="3429" y="1465"/>
              <a:ext cx="1682" cy="1886"/>
              <a:chOff x="3845" y="1369"/>
              <a:chExt cx="1682" cy="1886"/>
            </a:xfrm>
          </p:grpSpPr>
          <p:sp>
            <p:nvSpPr>
              <p:cNvPr id="93" name="Line 1321"/>
              <p:cNvSpPr>
                <a:spLocks noChangeShapeType="1"/>
              </p:cNvSpPr>
              <p:nvPr/>
            </p:nvSpPr>
            <p:spPr bwMode="auto">
              <a:xfrm>
                <a:off x="3845" y="1369"/>
                <a:ext cx="344" cy="2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4" name="Group 1322"/>
              <p:cNvGrpSpPr>
                <a:grpSpLocks/>
              </p:cNvGrpSpPr>
              <p:nvPr/>
            </p:nvGrpSpPr>
            <p:grpSpPr bwMode="auto">
              <a:xfrm>
                <a:off x="4162" y="1593"/>
                <a:ext cx="692" cy="1221"/>
                <a:chOff x="4162" y="1593"/>
                <a:chExt cx="692" cy="1221"/>
              </a:xfrm>
            </p:grpSpPr>
            <p:sp>
              <p:nvSpPr>
                <p:cNvPr id="100" name="Line 1323"/>
                <p:cNvSpPr>
                  <a:spLocks noChangeShapeType="1"/>
                </p:cNvSpPr>
                <p:nvPr/>
              </p:nvSpPr>
              <p:spPr bwMode="auto">
                <a:xfrm>
                  <a:off x="4169" y="1593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1324"/>
                <p:cNvSpPr>
                  <a:spLocks noChangeShapeType="1"/>
                </p:cNvSpPr>
                <p:nvPr/>
              </p:nvSpPr>
              <p:spPr bwMode="auto">
                <a:xfrm>
                  <a:off x="4162" y="2590"/>
                  <a:ext cx="344" cy="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1325"/>
                <p:cNvSpPr>
                  <a:spLocks noChangeShapeType="1"/>
                </p:cNvSpPr>
                <p:nvPr/>
              </p:nvSpPr>
              <p:spPr bwMode="auto">
                <a:xfrm>
                  <a:off x="4510" y="1798"/>
                  <a:ext cx="344" cy="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Line 1326"/>
                <p:cNvSpPr>
                  <a:spLocks noChangeShapeType="1"/>
                </p:cNvSpPr>
                <p:nvPr/>
              </p:nvSpPr>
              <p:spPr bwMode="auto">
                <a:xfrm>
                  <a:off x="4498" y="180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327"/>
              <p:cNvGrpSpPr>
                <a:grpSpLocks/>
              </p:cNvGrpSpPr>
              <p:nvPr/>
            </p:nvGrpSpPr>
            <p:grpSpPr bwMode="auto">
              <a:xfrm>
                <a:off x="4835" y="2034"/>
                <a:ext cx="692" cy="1221"/>
                <a:chOff x="4162" y="1593"/>
                <a:chExt cx="692" cy="1221"/>
              </a:xfrm>
            </p:grpSpPr>
            <p:sp>
              <p:nvSpPr>
                <p:cNvPr id="96" name="Line 1328"/>
                <p:cNvSpPr>
                  <a:spLocks noChangeShapeType="1"/>
                </p:cNvSpPr>
                <p:nvPr/>
              </p:nvSpPr>
              <p:spPr bwMode="auto">
                <a:xfrm>
                  <a:off x="4169" y="1593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Line 1329"/>
                <p:cNvSpPr>
                  <a:spLocks noChangeShapeType="1"/>
                </p:cNvSpPr>
                <p:nvPr/>
              </p:nvSpPr>
              <p:spPr bwMode="auto">
                <a:xfrm>
                  <a:off x="4162" y="2590"/>
                  <a:ext cx="344" cy="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Line 1330"/>
                <p:cNvSpPr>
                  <a:spLocks noChangeShapeType="1"/>
                </p:cNvSpPr>
                <p:nvPr/>
              </p:nvSpPr>
              <p:spPr bwMode="auto">
                <a:xfrm>
                  <a:off x="4510" y="1798"/>
                  <a:ext cx="344" cy="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1331"/>
                <p:cNvSpPr>
                  <a:spLocks noChangeShapeType="1"/>
                </p:cNvSpPr>
                <p:nvPr/>
              </p:nvSpPr>
              <p:spPr bwMode="auto">
                <a:xfrm>
                  <a:off x="4498" y="180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7" name="Line 1332"/>
            <p:cNvSpPr>
              <a:spLocks noChangeShapeType="1"/>
            </p:cNvSpPr>
            <p:nvPr/>
          </p:nvSpPr>
          <p:spPr bwMode="auto">
            <a:xfrm>
              <a:off x="3755" y="2287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8" name="Line 1333"/>
            <p:cNvSpPr>
              <a:spLocks noChangeShapeType="1"/>
            </p:cNvSpPr>
            <p:nvPr/>
          </p:nvSpPr>
          <p:spPr bwMode="auto">
            <a:xfrm>
              <a:off x="3750" y="2044"/>
              <a:ext cx="334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" name="Line 1334"/>
            <p:cNvSpPr>
              <a:spLocks noChangeShapeType="1"/>
            </p:cNvSpPr>
            <p:nvPr/>
          </p:nvSpPr>
          <p:spPr bwMode="auto">
            <a:xfrm>
              <a:off x="3740" y="2488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0" name="Line 1335"/>
            <p:cNvSpPr>
              <a:spLocks noChangeShapeType="1"/>
            </p:cNvSpPr>
            <p:nvPr/>
          </p:nvSpPr>
          <p:spPr bwMode="auto">
            <a:xfrm>
              <a:off x="4443" y="2475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" name="Line 1336"/>
            <p:cNvSpPr>
              <a:spLocks noChangeShapeType="1"/>
            </p:cNvSpPr>
            <p:nvPr/>
          </p:nvSpPr>
          <p:spPr bwMode="auto">
            <a:xfrm>
              <a:off x="4443" y="2725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" name="Line 1337"/>
            <p:cNvSpPr>
              <a:spLocks noChangeShapeType="1"/>
            </p:cNvSpPr>
            <p:nvPr/>
          </p:nvSpPr>
          <p:spPr bwMode="auto">
            <a:xfrm>
              <a:off x="4443" y="2943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4" name="Oval 1338"/>
          <p:cNvSpPr>
            <a:spLocks noChangeArrowheads="1"/>
          </p:cNvSpPr>
          <p:nvPr/>
        </p:nvSpPr>
        <p:spPr bwMode="auto">
          <a:xfrm>
            <a:off x="2221314" y="3102211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" name="Oval 1339"/>
          <p:cNvSpPr>
            <a:spLocks noChangeArrowheads="1"/>
          </p:cNvSpPr>
          <p:nvPr/>
        </p:nvSpPr>
        <p:spPr bwMode="auto">
          <a:xfrm>
            <a:off x="3324627" y="3814998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" name="Oval 1342"/>
          <p:cNvSpPr>
            <a:spLocks noChangeArrowheads="1"/>
          </p:cNvSpPr>
          <p:nvPr/>
        </p:nvSpPr>
        <p:spPr bwMode="auto">
          <a:xfrm>
            <a:off x="1192614" y="2403711"/>
            <a:ext cx="200025" cy="161925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" name="Oval 1343"/>
          <p:cNvSpPr>
            <a:spLocks noChangeArrowheads="1"/>
          </p:cNvSpPr>
          <p:nvPr/>
        </p:nvSpPr>
        <p:spPr bwMode="auto">
          <a:xfrm>
            <a:off x="2234014" y="2752961"/>
            <a:ext cx="200025" cy="1809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" name="AutoShape 1344"/>
          <p:cNvSpPr>
            <a:spLocks noChangeArrowheads="1"/>
          </p:cNvSpPr>
          <p:nvPr/>
        </p:nvSpPr>
        <p:spPr bwMode="auto">
          <a:xfrm>
            <a:off x="2338789" y="2552936"/>
            <a:ext cx="361950" cy="3238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" name="AutoShape 1345"/>
          <p:cNvSpPr>
            <a:spLocks noChangeArrowheads="1"/>
          </p:cNvSpPr>
          <p:nvPr/>
        </p:nvSpPr>
        <p:spPr bwMode="auto">
          <a:xfrm>
            <a:off x="3319864" y="3162536"/>
            <a:ext cx="419100" cy="4000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" name="Oval 1346"/>
          <p:cNvSpPr>
            <a:spLocks noChangeArrowheads="1"/>
          </p:cNvSpPr>
          <p:nvPr/>
        </p:nvSpPr>
        <p:spPr bwMode="auto">
          <a:xfrm>
            <a:off x="2210202" y="2373548"/>
            <a:ext cx="200025" cy="1809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" name="Oval 1347"/>
          <p:cNvSpPr>
            <a:spLocks noChangeArrowheads="1"/>
          </p:cNvSpPr>
          <p:nvPr/>
        </p:nvSpPr>
        <p:spPr bwMode="auto">
          <a:xfrm>
            <a:off x="3300814" y="3492736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Oval 1349"/>
          <p:cNvSpPr>
            <a:spLocks noChangeArrowheads="1"/>
          </p:cNvSpPr>
          <p:nvPr/>
        </p:nvSpPr>
        <p:spPr bwMode="auto">
          <a:xfrm>
            <a:off x="3261127" y="3081573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" name="Oval 1351"/>
          <p:cNvSpPr>
            <a:spLocks noChangeArrowheads="1"/>
          </p:cNvSpPr>
          <p:nvPr/>
        </p:nvSpPr>
        <p:spPr bwMode="auto">
          <a:xfrm>
            <a:off x="1176739" y="2398948"/>
            <a:ext cx="215900" cy="1778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" name="Line 1357"/>
          <p:cNvSpPr>
            <a:spLocks noChangeShapeType="1"/>
          </p:cNvSpPr>
          <p:nvPr/>
        </p:nvSpPr>
        <p:spPr bwMode="auto">
          <a:xfrm flipH="1">
            <a:off x="1719664" y="2935523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5" name="Text Box 1370"/>
          <p:cNvSpPr txBox="1">
            <a:spLocks noChangeArrowheads="1"/>
          </p:cNvSpPr>
          <p:nvPr/>
        </p:nvSpPr>
        <p:spPr bwMode="auto">
          <a:xfrm>
            <a:off x="3754839" y="380864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</a:t>
            </a:r>
            <a:endParaRPr lang="ru-RU" altLang="en-US" sz="1600" b="1"/>
          </a:p>
        </p:txBody>
      </p:sp>
      <p:sp>
        <p:nvSpPr>
          <p:cNvPr id="116" name="Text Box 1371"/>
          <p:cNvSpPr txBox="1">
            <a:spLocks noChangeArrowheads="1"/>
          </p:cNvSpPr>
          <p:nvPr/>
        </p:nvSpPr>
        <p:spPr bwMode="auto">
          <a:xfrm>
            <a:off x="3769127" y="3505436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2</a:t>
            </a:r>
            <a:endParaRPr lang="ru-RU" altLang="en-US" sz="1600" b="1"/>
          </a:p>
        </p:txBody>
      </p:sp>
      <p:sp>
        <p:nvSpPr>
          <p:cNvPr id="117" name="Text Box 1372"/>
          <p:cNvSpPr txBox="1">
            <a:spLocks noChangeArrowheads="1"/>
          </p:cNvSpPr>
          <p:nvPr/>
        </p:nvSpPr>
        <p:spPr bwMode="auto">
          <a:xfrm>
            <a:off x="3729439" y="309744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3</a:t>
            </a:r>
            <a:endParaRPr lang="ru-RU" altLang="en-US" sz="1600" b="1"/>
          </a:p>
        </p:txBody>
      </p:sp>
      <p:sp>
        <p:nvSpPr>
          <p:cNvPr id="118" name="Text Box 1374"/>
          <p:cNvSpPr txBox="1">
            <a:spLocks noChangeArrowheads="1"/>
          </p:cNvSpPr>
          <p:nvPr/>
        </p:nvSpPr>
        <p:spPr bwMode="auto">
          <a:xfrm>
            <a:off x="1902227" y="4076936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QW n    </a:t>
            </a:r>
            <a:endParaRPr lang="ru-RU" altLang="en-US" b="1"/>
          </a:p>
        </p:txBody>
      </p:sp>
      <p:sp>
        <p:nvSpPr>
          <p:cNvPr id="119" name="Text Box 1375"/>
          <p:cNvSpPr txBox="1">
            <a:spLocks noChangeArrowheads="1"/>
          </p:cNvSpPr>
          <p:nvPr/>
        </p:nvSpPr>
        <p:spPr bwMode="auto">
          <a:xfrm>
            <a:off x="2856314" y="4637323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QW n+1    </a:t>
            </a:r>
            <a:endParaRPr lang="ru-RU" altLang="en-US" b="1"/>
          </a:p>
        </p:txBody>
      </p:sp>
      <p:sp>
        <p:nvSpPr>
          <p:cNvPr id="120" name="Text Box 1385"/>
          <p:cNvSpPr txBox="1">
            <a:spLocks noChangeArrowheads="1"/>
          </p:cNvSpPr>
          <p:nvPr/>
        </p:nvSpPr>
        <p:spPr bwMode="auto">
          <a:xfrm>
            <a:off x="2484839" y="1624248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Туннелирование</a:t>
            </a:r>
          </a:p>
        </p:txBody>
      </p:sp>
      <p:sp>
        <p:nvSpPr>
          <p:cNvPr id="121" name="Text Box 1386"/>
          <p:cNvSpPr txBox="1">
            <a:spLocks noChangeArrowheads="1"/>
          </p:cNvSpPr>
          <p:nvPr/>
        </p:nvSpPr>
        <p:spPr bwMode="auto">
          <a:xfrm>
            <a:off x="2802339" y="1890948"/>
            <a:ext cx="191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Испускание фотона</a:t>
            </a:r>
          </a:p>
        </p:txBody>
      </p:sp>
      <p:sp>
        <p:nvSpPr>
          <p:cNvPr id="122" name="Text Box 1388"/>
          <p:cNvSpPr txBox="1">
            <a:spLocks noChangeArrowheads="1"/>
          </p:cNvSpPr>
          <p:nvPr/>
        </p:nvSpPr>
        <p:spPr bwMode="auto">
          <a:xfrm>
            <a:off x="3335739" y="2183048"/>
            <a:ext cx="1384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Релаксация</a:t>
            </a:r>
          </a:p>
        </p:txBody>
      </p:sp>
      <p:sp>
        <p:nvSpPr>
          <p:cNvPr id="123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6395" y="2150200"/>
            <a:ext cx="4296307" cy="134282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Исходная концепция: </a:t>
            </a:r>
            <a:r>
              <a:rPr lang="ru-RU" dirty="0" err="1"/>
              <a:t>Р.Ф.Казаринов</a:t>
            </a:r>
            <a:r>
              <a:rPr lang="ru-RU" dirty="0"/>
              <a:t>, </a:t>
            </a:r>
            <a:r>
              <a:rPr lang="ru-RU" dirty="0" err="1"/>
              <a:t>Р.А.Сурис</a:t>
            </a:r>
            <a:r>
              <a:rPr lang="ru-RU" dirty="0"/>
              <a:t>, ФТП, т.5, с.797 (1971)</a:t>
            </a:r>
          </a:p>
        </p:txBody>
      </p:sp>
    </p:spTree>
    <p:extLst>
      <p:ext uri="{BB962C8B-B14F-4D97-AF65-F5344CB8AC3E}">
        <p14:creationId xmlns:p14="http://schemas.microsoft.com/office/powerpoint/2010/main" xmlns="" val="25410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78 L 0.11424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11354 -1.11111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11354 -0.0013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162 L 0.00191 0.05717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77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393 L 0.00469 0.06134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87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3.33333E-6 L 0.15313 -0.6166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3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962 -0.02824 L 0.16875 -0.725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139 0.0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0417 0.0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0" grpId="2" animBg="1"/>
      <p:bldP spid="111" grpId="0" animBg="1"/>
      <p:bldP spid="111" grpId="1" animBg="1"/>
      <p:bldP spid="112" grpId="0" animBg="1"/>
      <p:bldP spid="112" grpId="1" animBg="1"/>
      <p:bldP spid="112" grpId="2" animBg="1"/>
      <p:bldP spid="113" grpId="0" animBg="1"/>
      <p:bldP spid="114" grpId="0" animBg="1"/>
      <p:bldP spid="114" grpId="1" animBg="1"/>
      <p:bldP spid="120" grpId="0"/>
      <p:bldP spid="120" grpId="1"/>
      <p:bldP spid="120" grpId="2"/>
      <p:bldP spid="121" grpId="0"/>
      <p:bldP spid="121" grpId="1"/>
      <p:bldP spid="12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Различные </a:t>
            </a:r>
            <a:r>
              <a:rPr lang="ru-RU" dirty="0"/>
              <a:t>типы активной области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563" y="1942240"/>
            <a:ext cx="5199899" cy="426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08484" y="3793958"/>
            <a:ext cx="2606842" cy="1147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65158" y="5113610"/>
            <a:ext cx="2606842" cy="1147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5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</a:t>
            </a:r>
            <a:r>
              <a:rPr lang="ru-RU" dirty="0" smtClean="0"/>
              <a:t>ККЛ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Энергии электронных уровней в структуре  с квантовыми ямами зависят от толщин слоев и от смещения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Один электрон, проходя через каскадную структуру,  рождает много фотонов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создания инверсии населенности при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ru-RU" baseline="-25000" dirty="0" err="1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ħω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Сложность изготовления</a:t>
            </a:r>
            <a:endParaRPr lang="ru-RU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1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555" name="Группа 62"/>
          <p:cNvGrpSpPr>
            <a:grpSpLocks/>
          </p:cNvGrpSpPr>
          <p:nvPr/>
        </p:nvGrpSpPr>
        <p:grpSpPr bwMode="auto">
          <a:xfrm>
            <a:off x="785813" y="1187450"/>
            <a:ext cx="8331200" cy="5741988"/>
            <a:chOff x="642911" y="785794"/>
            <a:chExt cx="8331188" cy="5742075"/>
          </a:xfrm>
        </p:grpSpPr>
        <p:pic>
          <p:nvPicPr>
            <p:cNvPr id="279599" name="OSA Image" descr="OSA Image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1" y="785794"/>
              <a:ext cx="8331188" cy="574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tangle 293"/>
            <p:cNvSpPr>
              <a:spLocks noChangeArrowheads="1"/>
            </p:cNvSpPr>
            <p:nvPr/>
          </p:nvSpPr>
          <p:spPr bwMode="auto">
            <a:xfrm>
              <a:off x="6215028" y="1476367"/>
              <a:ext cx="428624" cy="4381566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66" name="TextBox 44"/>
            <p:cNvSpPr txBox="1">
              <a:spLocks noChangeArrowheads="1"/>
            </p:cNvSpPr>
            <p:nvPr/>
          </p:nvSpPr>
          <p:spPr bwMode="auto">
            <a:xfrm>
              <a:off x="5357818" y="1500174"/>
              <a:ext cx="553998" cy="435771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2400" b="1" u="sng" dirty="0" err="1">
                  <a:latin typeface="Calibri" pitchFamily="34" charset="0"/>
                </a:rPr>
                <a:t>Reststrahlen</a:t>
              </a:r>
              <a:r>
                <a:rPr lang="en-US" sz="2400" b="1" u="sng" dirty="0">
                  <a:latin typeface="Calibri" pitchFamily="34" charset="0"/>
                </a:rPr>
                <a:t>  bands:</a:t>
              </a:r>
              <a:r>
                <a:rPr lang="en-US" sz="2400" b="1" dirty="0">
                  <a:latin typeface="Calibri" pitchFamily="34" charset="0"/>
                </a:rPr>
                <a:t>         A3B5</a:t>
              </a:r>
              <a:endParaRPr lang="ru-RU" sz="2400" b="1" dirty="0">
                <a:latin typeface="Calibri" pitchFamily="34" charset="0"/>
              </a:endParaRPr>
            </a:p>
          </p:txBody>
        </p:sp>
        <p:sp>
          <p:nvSpPr>
            <p:cNvPr id="67" name="TextBox 44"/>
            <p:cNvSpPr txBox="1">
              <a:spLocks noChangeArrowheads="1"/>
            </p:cNvSpPr>
            <p:nvPr/>
          </p:nvSpPr>
          <p:spPr bwMode="auto">
            <a:xfrm>
              <a:off x="6143636" y="1357298"/>
              <a:ext cx="553998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Calibri" pitchFamily="34" charset="0"/>
                </a:rPr>
                <a:t>  HgCdTe</a:t>
              </a:r>
              <a:endParaRPr lang="ru-RU" sz="2400" b="1" dirty="0">
                <a:latin typeface="Calibri" pitchFamily="34" charset="0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71438" y="0"/>
            <a:ext cx="642937" cy="68580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rgbClr val="33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79559" name="Группа 32"/>
          <p:cNvGrpSpPr>
            <a:grpSpLocks/>
          </p:cNvGrpSpPr>
          <p:nvPr/>
        </p:nvGrpSpPr>
        <p:grpSpPr bwMode="auto">
          <a:xfrm>
            <a:off x="71438" y="214313"/>
            <a:ext cx="1071562" cy="428625"/>
            <a:chOff x="-180000" y="2844000"/>
            <a:chExt cx="7538082" cy="2728140"/>
          </a:xfrm>
        </p:grpSpPr>
        <p:sp>
          <p:nvSpPr>
            <p:cNvPr id="72" name="Параллелограмм 71"/>
            <p:cNvSpPr/>
            <p:nvPr/>
          </p:nvSpPr>
          <p:spPr>
            <a:xfrm>
              <a:off x="2790564" y="3571504"/>
              <a:ext cx="4567518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араллелограмм 72"/>
            <p:cNvSpPr/>
            <p:nvPr/>
          </p:nvSpPr>
          <p:spPr>
            <a:xfrm>
              <a:off x="1495130" y="4359633"/>
              <a:ext cx="4578689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араллелограмм 73"/>
            <p:cNvSpPr/>
            <p:nvPr/>
          </p:nvSpPr>
          <p:spPr>
            <a:xfrm>
              <a:off x="255530" y="5147763"/>
              <a:ext cx="4567525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79578" name="Группа 20"/>
            <p:cNvGrpSpPr>
              <a:grpSpLocks/>
            </p:cNvGrpSpPr>
            <p:nvPr/>
          </p:nvGrpSpPr>
          <p:grpSpPr bwMode="auto">
            <a:xfrm>
              <a:off x="-180000" y="3854427"/>
              <a:ext cx="1898253" cy="1667197"/>
              <a:chOff x="3049483" y="1288287"/>
              <a:chExt cx="1898253" cy="1667197"/>
            </a:xfrm>
          </p:grpSpPr>
          <p:sp>
            <p:nvSpPr>
              <p:cNvPr id="86" name="Равнобедренный треугольник 21"/>
              <p:cNvSpPr/>
              <p:nvPr/>
            </p:nvSpPr>
            <p:spPr>
              <a:xfrm rot="19742093">
                <a:off x="3049483" y="1419632"/>
                <a:ext cx="1876143" cy="1172088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79594" name="Группа 8"/>
              <p:cNvGrpSpPr>
                <a:grpSpLocks/>
              </p:cNvGrpSpPr>
              <p:nvPr/>
            </p:nvGrpSpPr>
            <p:grpSpPr bwMode="auto">
              <a:xfrm>
                <a:off x="3071802" y="1288287"/>
                <a:ext cx="1875934" cy="1667197"/>
                <a:chOff x="2095098" y="979169"/>
                <a:chExt cx="1875934" cy="1667197"/>
              </a:xfrm>
            </p:grpSpPr>
            <p:sp>
              <p:nvSpPr>
                <p:cNvPr id="88" name="Равнобедренный треугольник 87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9" name="Равнобедренный треугольник 88"/>
                <p:cNvSpPr/>
                <p:nvPr/>
              </p:nvSpPr>
              <p:spPr>
                <a:xfrm rot="17100000">
                  <a:off x="1657959" y="1550326"/>
                  <a:ext cx="1667191" cy="524870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79579" name="Группа 11"/>
            <p:cNvGrpSpPr>
              <a:grpSpLocks/>
            </p:cNvGrpSpPr>
            <p:nvPr/>
          </p:nvGrpSpPr>
          <p:grpSpPr bwMode="auto">
            <a:xfrm>
              <a:off x="1439289" y="2844000"/>
              <a:ext cx="1898964" cy="1667197"/>
              <a:chOff x="3048772" y="1285860"/>
              <a:chExt cx="1898964" cy="1667197"/>
            </a:xfrm>
          </p:grpSpPr>
          <p:sp>
            <p:nvSpPr>
              <p:cNvPr id="82" name="Равнобедренный треугольник 81"/>
              <p:cNvSpPr/>
              <p:nvPr/>
            </p:nvSpPr>
            <p:spPr>
              <a:xfrm rot="19742093">
                <a:off x="3048772" y="1417211"/>
                <a:ext cx="1876144" cy="1172088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79588" name="Группа 8"/>
              <p:cNvGrpSpPr>
                <a:grpSpLocks/>
              </p:cNvGrpSpPr>
              <p:nvPr/>
            </p:nvGrpSpPr>
            <p:grpSpPr bwMode="auto">
              <a:xfrm>
                <a:off x="3071802" y="1285860"/>
                <a:ext cx="1875934" cy="1667197"/>
                <a:chOff x="2095098" y="976742"/>
                <a:chExt cx="1875934" cy="1667197"/>
              </a:xfrm>
            </p:grpSpPr>
            <p:sp>
              <p:nvSpPr>
                <p:cNvPr id="84" name="Равнобедренный треугольник 83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5" name="Равнобедренный треугольник 84"/>
                <p:cNvSpPr/>
                <p:nvPr/>
              </p:nvSpPr>
              <p:spPr>
                <a:xfrm rot="17100000">
                  <a:off x="1657255" y="1547899"/>
                  <a:ext cx="1667191" cy="524877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279580" name="Группа 27"/>
            <p:cNvGrpSpPr>
              <a:grpSpLocks/>
            </p:cNvGrpSpPr>
            <p:nvPr/>
          </p:nvGrpSpPr>
          <p:grpSpPr bwMode="auto">
            <a:xfrm>
              <a:off x="1763149" y="3854423"/>
              <a:ext cx="1899104" cy="1677304"/>
              <a:chOff x="3048632" y="1282655"/>
              <a:chExt cx="1899104" cy="1677304"/>
            </a:xfrm>
          </p:grpSpPr>
          <p:sp>
            <p:nvSpPr>
              <p:cNvPr id="78" name="Равнобедренный треугольник 77"/>
              <p:cNvSpPr/>
              <p:nvPr/>
            </p:nvSpPr>
            <p:spPr>
              <a:xfrm rot="19742093">
                <a:off x="3048632" y="1414007"/>
                <a:ext cx="1876143" cy="1172092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79582" name="Группа 8"/>
              <p:cNvGrpSpPr>
                <a:grpSpLocks/>
              </p:cNvGrpSpPr>
              <p:nvPr/>
            </p:nvGrpSpPr>
            <p:grpSpPr bwMode="auto">
              <a:xfrm>
                <a:off x="3071802" y="1282655"/>
                <a:ext cx="1875934" cy="1677304"/>
                <a:chOff x="2095098" y="973537"/>
                <a:chExt cx="1875934" cy="1677304"/>
              </a:xfrm>
            </p:grpSpPr>
            <p:sp>
              <p:nvSpPr>
                <p:cNvPr id="80" name="Равнобедренный треугольник 79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81" name="Равнобедренный треугольник 80"/>
                <p:cNvSpPr/>
                <p:nvPr/>
              </p:nvSpPr>
              <p:spPr>
                <a:xfrm rot="17100000">
                  <a:off x="1652051" y="1549757"/>
                  <a:ext cx="1677304" cy="524870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785813" y="928688"/>
            <a:ext cx="8143875" cy="319087"/>
          </a:xfrm>
          <a:prstGeom prst="rect">
            <a:avLst/>
          </a:prstGeom>
          <a:ln w="25400">
            <a:noFill/>
          </a:ln>
        </p:spPr>
        <p:txBody>
          <a:bodyPr lIns="36000" tIns="36000" rIns="36000" bIns="36000">
            <a:spAutoFit/>
          </a:bodyPr>
          <a:lstStyle/>
          <a:p>
            <a:pPr>
              <a:defRPr/>
            </a:pP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Vitiello, G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Scalari, B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  <a:r>
              <a:rPr sz="1600" u="sng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Williams</a:t>
            </a:r>
            <a:r>
              <a:rPr lang="en-US" sz="1600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600" i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et al</a:t>
            </a:r>
            <a:r>
              <a:rPr lang="en-US" sz="1600" b="1" i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sz="1600" b="1" u="sng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Opt. Express  23,  5167</a:t>
            </a: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sz="1600" b="1" u="sng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(2015)</a:t>
            </a:r>
            <a:r>
              <a:rPr lang="en-US" sz="1600" b="1" u="sng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sz="1600" b="1" u="sng">
              <a:solidFill>
                <a:schemeClr val="tx2">
                  <a:lumMod val="75000"/>
                </a:schemeClr>
              </a:solidFill>
              <a:latin typeface="Arial Black" pitchFamily="34" charset="0"/>
              <a:hlinkClick r:id="rId4" tooltip="oe-23-4-5167"/>
            </a:endParaRPr>
          </a:p>
        </p:txBody>
      </p:sp>
      <p:graphicFrame>
        <p:nvGraphicFramePr>
          <p:cNvPr id="45346" name="Object 290"/>
          <p:cNvGraphicFramePr>
            <a:graphicFrameLocks noChangeAspect="1"/>
          </p:cNvGraphicFramePr>
          <p:nvPr/>
        </p:nvGraphicFramePr>
        <p:xfrm>
          <a:off x="4327525" y="2641600"/>
          <a:ext cx="4016375" cy="2374900"/>
        </p:xfrm>
        <a:graphic>
          <a:graphicData uri="http://schemas.openxmlformats.org/presentationml/2006/ole">
            <p:oleObj spid="_x0000_s16405" name="Graph" r:id="rId5" imgW="4153814" imgH="2895600" progId="">
              <p:embed/>
            </p:oleObj>
          </a:graphicData>
        </a:graphic>
      </p:graphicFrame>
      <p:sp>
        <p:nvSpPr>
          <p:cNvPr id="32" name="Овал 31"/>
          <p:cNvSpPr/>
          <p:nvPr/>
        </p:nvSpPr>
        <p:spPr>
          <a:xfrm>
            <a:off x="5970588" y="6062663"/>
            <a:ext cx="119062" cy="128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476875" y="6043613"/>
            <a:ext cx="119063" cy="128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715000" y="6053138"/>
            <a:ext cx="119063" cy="128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211763" y="5953125"/>
            <a:ext cx="119062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965700" y="5953125"/>
            <a:ext cx="119063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959225" y="5870575"/>
            <a:ext cx="119063" cy="128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279900" y="5880100"/>
            <a:ext cx="119063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810125" y="5934075"/>
            <a:ext cx="119063" cy="128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525963" y="5934075"/>
            <a:ext cx="119062" cy="128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9571" name="TextBox 40"/>
          <p:cNvSpPr txBox="1">
            <a:spLocks noChangeArrowheads="1"/>
          </p:cNvSpPr>
          <p:nvPr/>
        </p:nvSpPr>
        <p:spPr bwMode="auto">
          <a:xfrm>
            <a:off x="7086600" y="1901825"/>
            <a:ext cx="944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PbSnSe</a:t>
            </a:r>
            <a:endParaRPr lang="ru-RU" sz="1400" b="1"/>
          </a:p>
        </p:txBody>
      </p:sp>
      <p:sp>
        <p:nvSpPr>
          <p:cNvPr id="42" name="Овал 41"/>
          <p:cNvSpPr/>
          <p:nvPr/>
        </p:nvSpPr>
        <p:spPr>
          <a:xfrm>
            <a:off x="6913563" y="1993900"/>
            <a:ext cx="117475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7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КРТ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Варьирование ширины запрещённой зоны в диапазоне 0 – 1.6 эВ</a:t>
            </a:r>
          </a:p>
          <a:p>
            <a:r>
              <a:rPr lang="ru-RU" dirty="0" smtClean="0"/>
              <a:t>Температурная перестройка</a:t>
            </a:r>
          </a:p>
          <a:p>
            <a:r>
              <a:rPr lang="ru-RU" dirty="0" smtClean="0"/>
              <a:t>Освоенная технология роста (</a:t>
            </a:r>
            <a:r>
              <a:rPr lang="en-US" dirty="0" smtClean="0"/>
              <a:t>MBE</a:t>
            </a:r>
            <a:r>
              <a:rPr lang="ru-RU" dirty="0" smtClean="0"/>
              <a:t>), в том числе и </a:t>
            </a:r>
            <a:r>
              <a:rPr lang="ru-RU" dirty="0" err="1" smtClean="0"/>
              <a:t>гетероструктур</a:t>
            </a:r>
            <a:endParaRPr lang="ru-RU" dirty="0" smtClean="0"/>
          </a:p>
          <a:p>
            <a:r>
              <a:rPr lang="ru-RU" dirty="0" smtClean="0"/>
              <a:t>Низкая </a:t>
            </a:r>
            <a:r>
              <a:rPr lang="ru-RU" dirty="0" err="1" smtClean="0"/>
              <a:t>темновая</a:t>
            </a:r>
            <a:r>
              <a:rPr lang="ru-RU" dirty="0" smtClean="0"/>
              <a:t> концентрация носителей в нелегированных структурах</a:t>
            </a:r>
            <a:r>
              <a:rPr lang="ru-RU" baseline="30000" dirty="0" smtClean="0"/>
              <a:t> </a:t>
            </a:r>
            <a:r>
              <a:rPr lang="en-US" dirty="0" smtClean="0"/>
              <a:t>~10</a:t>
            </a:r>
            <a:r>
              <a:rPr lang="ru-RU" baseline="30000" dirty="0" smtClean="0"/>
              <a:t>14</a:t>
            </a:r>
            <a:r>
              <a:rPr lang="en-US" baseline="30000" dirty="0" smtClean="0"/>
              <a:t> </a:t>
            </a:r>
            <a:r>
              <a:rPr lang="ru-RU" dirty="0" smtClean="0"/>
              <a:t>см</a:t>
            </a:r>
            <a:r>
              <a:rPr lang="en-US" baseline="30000" dirty="0" smtClean="0"/>
              <a:t>-3</a:t>
            </a:r>
            <a:endParaRPr lang="ru-RU" baseline="30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57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Фотолюминесцения</a:t>
            </a:r>
            <a:r>
              <a:rPr lang="ru-RU" dirty="0" smtClean="0"/>
              <a:t> эпитаксиальных плёнок </a:t>
            </a:r>
            <a:r>
              <a:rPr lang="en-US" dirty="0" smtClean="0"/>
              <a:t>HgCdTe</a:t>
            </a:r>
            <a:endParaRPr lang="en-US" dirty="0"/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0234359"/>
              </p:ext>
            </p:extLst>
          </p:nvPr>
        </p:nvGraphicFramePr>
        <p:xfrm>
          <a:off x="426721" y="1929047"/>
          <a:ext cx="7543800" cy="3880267"/>
        </p:xfrm>
        <a:graphic>
          <a:graphicData uri="http://schemas.openxmlformats.org/presentationml/2006/ole">
            <p:oleObj spid="_x0000_s35845" name="Graph" r:id="rId3" imgW="2531059" imgH="2311603" progId="">
              <p:embed/>
            </p:oleObj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23950" y="6012180"/>
            <a:ext cx="7886700" cy="464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err="1"/>
              <a:t>Appl</a:t>
            </a:r>
            <a:r>
              <a:rPr lang="fr-FR" dirty="0"/>
              <a:t>. Phys. </a:t>
            </a:r>
            <a:r>
              <a:rPr lang="fr-FR" dirty="0" err="1"/>
              <a:t>Lett</a:t>
            </a:r>
            <a:r>
              <a:rPr lang="fr-FR" dirty="0"/>
              <a:t>., 104, 072102 (2014)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9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КЯ </a:t>
            </a:r>
            <a:r>
              <a:rPr lang="en-US" dirty="0" smtClean="0"/>
              <a:t>HgCdTe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396990" cy="435133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Подавление Оже-рекомбинации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Времена жизни носителей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~ 5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мкс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Eg ~100 meV)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7494076"/>
              </p:ext>
            </p:extLst>
          </p:nvPr>
        </p:nvGraphicFramePr>
        <p:xfrm>
          <a:off x="4998720" y="3354233"/>
          <a:ext cx="3343761" cy="3343761"/>
        </p:xfrm>
        <a:graphic>
          <a:graphicData uri="http://schemas.openxmlformats.org/presentationml/2006/ole">
            <p:oleObj spid="_x0000_s17453" name="Graph" r:id="rId3" imgW="2642575" imgH="2642575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3955569"/>
              </p:ext>
            </p:extLst>
          </p:nvPr>
        </p:nvGraphicFramePr>
        <p:xfrm>
          <a:off x="469502" y="3219297"/>
          <a:ext cx="4619786" cy="3534978"/>
        </p:xfrm>
        <a:graphic>
          <a:graphicData uri="http://schemas.openxmlformats.org/presentationml/2006/ole">
            <p:oleObj spid="_x0000_s17454" name="Graph" r:id="rId4" imgW="3920760" imgH="3000960" progId="">
              <p:embed/>
            </p:oleObj>
          </a:graphicData>
        </a:graphic>
      </p:graphicFrame>
      <p:pic>
        <p:nvPicPr>
          <p:cNvPr id="7" name="Picture 2" descr="C:\Users\VladRum\Dropbox\Stack\___PL_QW_paper\Figures\Fig3.tif"/>
          <p:cNvPicPr>
            <a:picLocks noChangeAspect="1" noChangeArrowheads="1"/>
          </p:cNvPicPr>
          <p:nvPr/>
        </p:nvPicPr>
        <p:blipFill>
          <a:blip r:embed="rId5"/>
          <a:srcRect l="57573" t="69553" r="1701"/>
          <a:stretch>
            <a:fillRect/>
          </a:stretch>
        </p:blipFill>
        <p:spPr bwMode="auto">
          <a:xfrm>
            <a:off x="6937219" y="1643025"/>
            <a:ext cx="2206781" cy="15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87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Стимулированное излучение в КЯ </a:t>
            </a:r>
            <a:r>
              <a:rPr lang="en-US" dirty="0" smtClean="0"/>
              <a:t>HgTe/CdHgTe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6953202"/>
              </p:ext>
            </p:extLst>
          </p:nvPr>
        </p:nvGraphicFramePr>
        <p:xfrm>
          <a:off x="126353" y="1760548"/>
          <a:ext cx="6052813" cy="4943563"/>
        </p:xfrm>
        <a:graphic>
          <a:graphicData uri="http://schemas.openxmlformats.org/presentationml/2006/ole">
            <p:oleObj spid="_x0000_s18460" name="Graph" r:id="rId3" imgW="3920760" imgH="3000960" progId="">
              <p:embed/>
            </p:oleObj>
          </a:graphicData>
        </a:graphic>
      </p:graphicFrame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6179166" y="6550223"/>
            <a:ext cx="30405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u="sng" dirty="0" err="1">
                <a:solidFill>
                  <a:srgbClr val="002060"/>
                </a:solidFill>
              </a:rPr>
              <a:t>Appl</a:t>
            </a:r>
            <a:r>
              <a:rPr lang="fr-FR" sz="1400" b="1" u="sng" dirty="0">
                <a:solidFill>
                  <a:srgbClr val="002060"/>
                </a:solidFill>
              </a:rPr>
              <a:t>. Phys. </a:t>
            </a:r>
            <a:r>
              <a:rPr lang="fr-FR" sz="1400" b="1" u="sng" dirty="0" err="1">
                <a:solidFill>
                  <a:srgbClr val="002060"/>
                </a:solidFill>
              </a:rPr>
              <a:t>Lett</a:t>
            </a:r>
            <a:r>
              <a:rPr lang="fr-FR" sz="1400" b="1" u="sng" dirty="0">
                <a:solidFill>
                  <a:srgbClr val="002060"/>
                </a:solidFill>
              </a:rPr>
              <a:t>. 10</a:t>
            </a:r>
            <a:r>
              <a:rPr lang="ru-RU" sz="1400" b="1" u="sng" dirty="0">
                <a:solidFill>
                  <a:srgbClr val="002060"/>
                </a:solidFill>
              </a:rPr>
              <a:t>8</a:t>
            </a:r>
            <a:r>
              <a:rPr lang="fr-FR" sz="1400" b="1" u="sng" dirty="0">
                <a:solidFill>
                  <a:srgbClr val="002060"/>
                </a:solidFill>
              </a:rPr>
              <a:t>, 0</a:t>
            </a:r>
            <a:r>
              <a:rPr lang="ru-RU" sz="1400" b="1" u="sng" dirty="0">
                <a:solidFill>
                  <a:srgbClr val="002060"/>
                </a:solidFill>
              </a:rPr>
              <a:t>92104</a:t>
            </a:r>
            <a:r>
              <a:rPr lang="fr-FR" sz="1400" b="1" u="sng" dirty="0">
                <a:solidFill>
                  <a:srgbClr val="002060"/>
                </a:solidFill>
              </a:rPr>
              <a:t> (201</a:t>
            </a:r>
            <a:r>
              <a:rPr lang="ru-RU" sz="1400" b="1" u="sng" dirty="0">
                <a:solidFill>
                  <a:srgbClr val="002060"/>
                </a:solidFill>
              </a:rPr>
              <a:t>6</a:t>
            </a:r>
            <a:r>
              <a:rPr lang="fr-FR" sz="1400" b="1" u="sng" dirty="0">
                <a:solidFill>
                  <a:srgbClr val="002060"/>
                </a:solidFill>
              </a:rPr>
              <a:t>)</a:t>
            </a:r>
            <a:endParaRPr lang="ru-RU" sz="14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9008120"/>
              </p:ext>
            </p:extLst>
          </p:nvPr>
        </p:nvGraphicFramePr>
        <p:xfrm>
          <a:off x="5724423" y="1690689"/>
          <a:ext cx="3419577" cy="2399144"/>
        </p:xfrm>
        <a:graphic>
          <a:graphicData uri="http://schemas.openxmlformats.org/presentationml/2006/ole">
            <p:oleObj spid="_x0000_s18461" name="Graph" r:id="rId4" imgW="4133088" imgH="2901696" progId="">
              <p:embed/>
            </p:oleObj>
          </a:graphicData>
        </a:graphic>
      </p:graphicFrame>
      <p:graphicFrame>
        <p:nvGraphicFramePr>
          <p:cNvPr id="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3156070"/>
              </p:ext>
            </p:extLst>
          </p:nvPr>
        </p:nvGraphicFramePr>
        <p:xfrm>
          <a:off x="5824681" y="4000499"/>
          <a:ext cx="3319319" cy="2313503"/>
        </p:xfrm>
        <a:graphic>
          <a:graphicData uri="http://schemas.openxmlformats.org/presentationml/2006/ole">
            <p:oleObj spid="_x0000_s18462" name="Graph" r:id="rId5" imgW="4153814" imgH="2895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740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Стимулированное излучение из примеси</a:t>
            </a:r>
            <a:endParaRPr lang="en-US" dirty="0"/>
          </a:p>
        </p:txBody>
      </p:sp>
      <p:pic>
        <p:nvPicPr>
          <p:cNvPr id="4" name="Picture 2" descr="C:\Users\VladRum\Dropbox\Stack\___PL_QW_paper\Figures\Fig3.tif"/>
          <p:cNvPicPr>
            <a:picLocks noChangeAspect="1" noChangeArrowheads="1"/>
          </p:cNvPicPr>
          <p:nvPr/>
        </p:nvPicPr>
        <p:blipFill>
          <a:blip r:embed="rId3"/>
          <a:srcRect l="54053" t="31712" b="30487"/>
          <a:stretch>
            <a:fillRect/>
          </a:stretch>
        </p:blipFill>
        <p:spPr bwMode="auto">
          <a:xfrm>
            <a:off x="628650" y="2167327"/>
            <a:ext cx="332898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854752" y="1709308"/>
            <a:ext cx="6371029" cy="4874998"/>
            <a:chOff x="1615439" y="1844941"/>
            <a:chExt cx="6371029" cy="487499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95519080"/>
                </p:ext>
              </p:extLst>
            </p:nvPr>
          </p:nvGraphicFramePr>
          <p:xfrm>
            <a:off x="1615439" y="1844941"/>
            <a:ext cx="6371029" cy="4874998"/>
          </p:xfrm>
          <a:graphic>
            <a:graphicData uri="http://schemas.openxmlformats.org/presentationml/2006/ole">
              <p:oleObj spid="_x0000_s19476" name="Graph" r:id="rId4" imgW="3920760" imgH="3000960" progId="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572000" y="3581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21209" y="43078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74273" y="52359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933" y="4926441"/>
            <a:ext cx="1942147" cy="1657865"/>
          </a:xfrm>
          <a:prstGeom prst="rect">
            <a:avLst/>
          </a:prstGeom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895" y="1508382"/>
            <a:ext cx="3021105" cy="27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7647378" y="2972871"/>
            <a:ext cx="6889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975038" y="2812851"/>
            <a:ext cx="688902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62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58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семинара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Полупроводниковые лазеры на межзонных переходах: общие сведения</a:t>
            </a:r>
          </a:p>
          <a:p>
            <a:r>
              <a:rPr lang="ru-RU" dirty="0" smtClean="0"/>
              <a:t>Лазеры на основе </a:t>
            </a:r>
            <a:r>
              <a:rPr lang="en-US" dirty="0" smtClean="0"/>
              <a:t>PbSnTe(Se)</a:t>
            </a:r>
            <a:r>
              <a:rPr lang="ru-RU" dirty="0" smtClean="0"/>
              <a:t> в длинноволновой области</a:t>
            </a:r>
          </a:p>
          <a:p>
            <a:r>
              <a:rPr lang="ru-RU" dirty="0" smtClean="0"/>
              <a:t>Квантово-каскадные </a:t>
            </a:r>
            <a:r>
              <a:rPr lang="ru-RU" dirty="0" smtClean="0"/>
              <a:t>лазеры</a:t>
            </a:r>
          </a:p>
          <a:p>
            <a:r>
              <a:rPr lang="ru-RU" dirty="0" smtClean="0"/>
              <a:t>Перспективах </a:t>
            </a:r>
            <a:r>
              <a:rPr lang="ru-RU" dirty="0" err="1" smtClean="0"/>
              <a:t>лезеров</a:t>
            </a:r>
            <a:r>
              <a:rPr lang="ru-RU" dirty="0" smtClean="0"/>
              <a:t> </a:t>
            </a:r>
            <a:r>
              <a:rPr lang="ru-RU" dirty="0" smtClean="0"/>
              <a:t>на основе соединений </a:t>
            </a:r>
            <a:r>
              <a:rPr lang="en-US" dirty="0" smtClean="0"/>
              <a:t>HgCdTe</a:t>
            </a:r>
            <a:endParaRPr lang="ru-RU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3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sz="3200" smtClean="0">
                <a:solidFill>
                  <a:schemeClr val="accent2"/>
                </a:solidFill>
              </a:rPr>
              <a:t>Лазеры с квантовыми точками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3743325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221" y="765175"/>
            <a:ext cx="3781425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668713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9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Лазеры с распределённой обратной связью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14" y="2150199"/>
            <a:ext cx="5751544" cy="3751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82343" y="2015412"/>
            <a:ext cx="709126" cy="783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60098" y="2542085"/>
            <a:ext cx="709126" cy="783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27915" y="4565780"/>
            <a:ext cx="709126" cy="783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2540" y="3717743"/>
            <a:ext cx="709126" cy="783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6282612" y="2150200"/>
            <a:ext cx="2740090" cy="397596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Эффективная селекция мод</a:t>
            </a:r>
          </a:p>
          <a:p>
            <a:r>
              <a:rPr lang="ru-RU" dirty="0" smtClean="0"/>
              <a:t>Обужение линии</a:t>
            </a:r>
          </a:p>
          <a:p>
            <a:r>
              <a:rPr lang="ru-RU" dirty="0" smtClean="0"/>
              <a:t>Температурная стабильность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1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en-US" sz="3200" smtClean="0">
                <a:solidFill>
                  <a:schemeClr val="accent2"/>
                </a:solidFill>
              </a:rPr>
              <a:t>Лазеры с вертикальным резонатором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4032250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43878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Vcs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32200"/>
            <a:ext cx="60483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23850" y="2781300"/>
            <a:ext cx="39592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33"/>
              </a:buClr>
              <a:buSzPct val="150000"/>
            </a:pPr>
            <a:r>
              <a:rPr lang="ru-RU" altLang="en-US" sz="1200">
                <a:solidFill>
                  <a:schemeClr val="tx1"/>
                </a:solidFill>
              </a:rPr>
              <a:t>Сверхнизкий пороговый ток</a:t>
            </a:r>
            <a:br>
              <a:rPr lang="ru-RU" altLang="en-US" sz="1200">
                <a:solidFill>
                  <a:schemeClr val="tx1"/>
                </a:solidFill>
              </a:rPr>
            </a:br>
            <a:r>
              <a:rPr lang="en-US" altLang="en-US" sz="1200">
                <a:solidFill>
                  <a:srgbClr val="FF0033"/>
                </a:solidFill>
              </a:rPr>
              <a:t>•</a:t>
            </a:r>
            <a:r>
              <a:rPr lang="en-US" altLang="en-US" sz="1200">
                <a:solidFill>
                  <a:schemeClr val="tx1"/>
                </a:solidFill>
              </a:rPr>
              <a:t> </a:t>
            </a:r>
            <a:r>
              <a:rPr lang="ru-RU" altLang="en-US" sz="1200">
                <a:solidFill>
                  <a:schemeClr val="tx1"/>
                </a:solidFill>
              </a:rPr>
              <a:t>Высокое качество излучения</a:t>
            </a:r>
            <a:r>
              <a:rPr lang="en-US" altLang="en-US" sz="1200">
                <a:solidFill>
                  <a:schemeClr val="tx1"/>
                </a:solidFill>
              </a:rPr>
              <a:t/>
            </a:r>
            <a:br>
              <a:rPr lang="en-US" altLang="en-US" sz="1200">
                <a:solidFill>
                  <a:schemeClr val="tx1"/>
                </a:solidFill>
              </a:rPr>
            </a:br>
            <a:r>
              <a:rPr lang="en-US" altLang="en-US" sz="1200">
                <a:solidFill>
                  <a:srgbClr val="FF0033"/>
                </a:solidFill>
              </a:rPr>
              <a:t>•</a:t>
            </a:r>
            <a:r>
              <a:rPr lang="en-US" altLang="en-US" sz="1200">
                <a:solidFill>
                  <a:schemeClr val="tx1"/>
                </a:solidFill>
              </a:rPr>
              <a:t> </a:t>
            </a:r>
            <a:r>
              <a:rPr lang="ru-RU" altLang="en-US" sz="1200">
                <a:solidFill>
                  <a:schemeClr val="tx1"/>
                </a:solidFill>
              </a:rPr>
              <a:t>Монолитно-интегрированные зеркала</a:t>
            </a:r>
            <a:br>
              <a:rPr lang="ru-RU" altLang="en-US" sz="1200">
                <a:solidFill>
                  <a:schemeClr val="tx1"/>
                </a:solidFill>
              </a:rPr>
            </a:br>
            <a:r>
              <a:rPr lang="en-US" altLang="en-US" sz="1200">
                <a:solidFill>
                  <a:srgbClr val="FF0033"/>
                </a:solidFill>
              </a:rPr>
              <a:t>•</a:t>
            </a:r>
            <a:r>
              <a:rPr lang="ru-RU" altLang="en-US" sz="1200">
                <a:solidFill>
                  <a:schemeClr val="tx1"/>
                </a:solidFill>
              </a:rPr>
              <a:t> Планарная технология</a:t>
            </a:r>
            <a:r>
              <a:rPr lang="en-US" altLang="en-US" sz="1200">
                <a:solidFill>
                  <a:schemeClr val="tx1"/>
                </a:solidFill>
              </a:rPr>
              <a:t>, </a:t>
            </a:r>
            <a:r>
              <a:rPr lang="ru-RU" altLang="en-US" sz="1200">
                <a:solidFill>
                  <a:schemeClr val="tx1"/>
                </a:solidFill>
              </a:rPr>
              <a:t>тестирование на пластине</a:t>
            </a:r>
            <a:r>
              <a:rPr lang="en-US" altLang="en-US" sz="1200">
                <a:solidFill>
                  <a:schemeClr val="tx1"/>
                </a:solidFill>
              </a:rPr>
              <a:t>, </a:t>
            </a:r>
            <a:br>
              <a:rPr lang="en-US" altLang="en-US" sz="1200">
                <a:solidFill>
                  <a:schemeClr val="tx1"/>
                </a:solidFill>
              </a:rPr>
            </a:br>
            <a:r>
              <a:rPr lang="ru-RU" altLang="en-US" sz="1200">
                <a:solidFill>
                  <a:schemeClr val="tx1"/>
                </a:solidFill>
              </a:rPr>
              <a:t>плотные массивы</a:t>
            </a:r>
            <a:r>
              <a:rPr lang="en-US" altLang="en-US" sz="1200">
                <a:solidFill>
                  <a:schemeClr val="tx1"/>
                </a:solidFill>
              </a:rPr>
              <a:t>,</a:t>
            </a:r>
            <a:r>
              <a:rPr lang="ru-RU" altLang="en-US" sz="1200">
                <a:solidFill>
                  <a:schemeClr val="tx1"/>
                </a:solidFill>
              </a:rPr>
              <a:t> интеграция на чипе</a:t>
            </a:r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3"/>
          <p:cNvSpPr>
            <a:spLocks noChangeArrowheads="1"/>
          </p:cNvSpPr>
          <p:nvPr/>
        </p:nvSpPr>
        <p:spPr bwMode="auto">
          <a:xfrm>
            <a:off x="-1576388" y="419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706" name="TextBox 27"/>
          <p:cNvSpPr txBox="1">
            <a:spLocks noChangeArrowheads="1"/>
          </p:cNvSpPr>
          <p:nvPr/>
        </p:nvSpPr>
        <p:spPr bwMode="auto">
          <a:xfrm>
            <a:off x="1301750" y="230188"/>
            <a:ext cx="766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920092"/>
                </a:solidFill>
                <a:latin typeface="Arial" charset="0"/>
              </a:rPr>
              <a:t>Кинетика </a:t>
            </a:r>
            <a:endParaRPr lang="en-US" sz="2000" b="1">
              <a:solidFill>
                <a:srgbClr val="920092"/>
              </a:solidFill>
              <a:latin typeface="Arial" charset="0"/>
            </a:endParaRPr>
          </a:p>
        </p:txBody>
      </p:sp>
      <p:grpSp>
        <p:nvGrpSpPr>
          <p:cNvPr id="328707" name="Группа 32"/>
          <p:cNvGrpSpPr>
            <a:grpSpLocks/>
          </p:cNvGrpSpPr>
          <p:nvPr/>
        </p:nvGrpSpPr>
        <p:grpSpPr bwMode="auto">
          <a:xfrm>
            <a:off x="209550" y="555625"/>
            <a:ext cx="1381125" cy="500063"/>
            <a:chOff x="-180000" y="2844000"/>
            <a:chExt cx="7538082" cy="2728140"/>
          </a:xfrm>
        </p:grpSpPr>
        <p:sp>
          <p:nvSpPr>
            <p:cNvPr id="39" name="Параллелограмм 38"/>
            <p:cNvSpPr/>
            <p:nvPr/>
          </p:nvSpPr>
          <p:spPr>
            <a:xfrm>
              <a:off x="2783246" y="3571503"/>
              <a:ext cx="4574836" cy="433038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араллелограмм 39"/>
            <p:cNvSpPr/>
            <p:nvPr/>
          </p:nvSpPr>
          <p:spPr>
            <a:xfrm>
              <a:off x="1500906" y="4359635"/>
              <a:ext cx="4574836" cy="424374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Параллелограмм 40"/>
            <p:cNvSpPr/>
            <p:nvPr/>
          </p:nvSpPr>
          <p:spPr>
            <a:xfrm>
              <a:off x="253223" y="5147760"/>
              <a:ext cx="4574836" cy="424380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28722" name="Группа 20"/>
            <p:cNvGrpSpPr>
              <a:grpSpLocks/>
            </p:cNvGrpSpPr>
            <p:nvPr/>
          </p:nvGrpSpPr>
          <p:grpSpPr bwMode="auto">
            <a:xfrm>
              <a:off x="-180000" y="3848653"/>
              <a:ext cx="1898253" cy="1671528"/>
              <a:chOff x="3049483" y="1282513"/>
              <a:chExt cx="1898253" cy="1671528"/>
            </a:xfrm>
          </p:grpSpPr>
          <p:sp>
            <p:nvSpPr>
              <p:cNvPr id="53" name="Равнобедренный треугольник 52"/>
              <p:cNvSpPr/>
              <p:nvPr/>
            </p:nvSpPr>
            <p:spPr>
              <a:xfrm rot="19742093">
                <a:off x="3049483" y="1421080"/>
                <a:ext cx="1871525" cy="1160541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28738" name="Группа 8"/>
              <p:cNvGrpSpPr>
                <a:grpSpLocks/>
              </p:cNvGrpSpPr>
              <p:nvPr/>
            </p:nvGrpSpPr>
            <p:grpSpPr bwMode="auto">
              <a:xfrm>
                <a:off x="3071802" y="1282513"/>
                <a:ext cx="1875934" cy="1671528"/>
                <a:chOff x="2095098" y="973395"/>
                <a:chExt cx="1875934" cy="1671528"/>
              </a:xfrm>
            </p:grpSpPr>
            <p:sp>
              <p:nvSpPr>
                <p:cNvPr id="55" name="Равнобедренный треугольник 54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6" name="Равнобедренный треугольник 55"/>
                <p:cNvSpPr/>
                <p:nvPr/>
              </p:nvSpPr>
              <p:spPr>
                <a:xfrm rot="17100000">
                  <a:off x="1661578" y="1549220"/>
                  <a:ext cx="1671528" cy="519868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328723" name="Группа 11"/>
            <p:cNvGrpSpPr>
              <a:grpSpLocks/>
            </p:cNvGrpSpPr>
            <p:nvPr/>
          </p:nvGrpSpPr>
          <p:grpSpPr bwMode="auto">
            <a:xfrm>
              <a:off x="1440251" y="2844003"/>
              <a:ext cx="1898002" cy="1671528"/>
              <a:chOff x="3049734" y="1285863"/>
              <a:chExt cx="1898002" cy="1671528"/>
            </a:xfrm>
          </p:grpSpPr>
          <p:sp>
            <p:nvSpPr>
              <p:cNvPr id="49" name="Равнобедренный треугольник 10"/>
              <p:cNvSpPr/>
              <p:nvPr/>
            </p:nvSpPr>
            <p:spPr>
              <a:xfrm rot="19742093">
                <a:off x="3049739" y="1424430"/>
                <a:ext cx="1871526" cy="1160541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28732" name="Группа 8"/>
              <p:cNvGrpSpPr>
                <a:grpSpLocks/>
              </p:cNvGrpSpPr>
              <p:nvPr/>
            </p:nvGrpSpPr>
            <p:grpSpPr bwMode="auto">
              <a:xfrm>
                <a:off x="3071802" y="1285863"/>
                <a:ext cx="1875934" cy="1671528"/>
                <a:chOff x="2095098" y="976745"/>
                <a:chExt cx="1875934" cy="1671528"/>
              </a:xfrm>
            </p:grpSpPr>
            <p:sp>
              <p:nvSpPr>
                <p:cNvPr id="51" name="Равнобедренный треугольник 50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2" name="Равнобедренный треугольник 6"/>
                <p:cNvSpPr/>
                <p:nvPr/>
              </p:nvSpPr>
              <p:spPr>
                <a:xfrm rot="17100000">
                  <a:off x="1661829" y="1552570"/>
                  <a:ext cx="1671528" cy="519868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328724" name="Группа 27"/>
            <p:cNvGrpSpPr>
              <a:grpSpLocks/>
            </p:cNvGrpSpPr>
            <p:nvPr/>
          </p:nvGrpSpPr>
          <p:grpSpPr bwMode="auto">
            <a:xfrm>
              <a:off x="1760840" y="3857306"/>
              <a:ext cx="1901413" cy="1671533"/>
              <a:chOff x="3046323" y="1285538"/>
              <a:chExt cx="1901413" cy="1671533"/>
            </a:xfrm>
          </p:grpSpPr>
          <p:sp>
            <p:nvSpPr>
              <p:cNvPr id="45" name="Равнобедренный треугольник 44"/>
              <p:cNvSpPr/>
              <p:nvPr/>
            </p:nvSpPr>
            <p:spPr>
              <a:xfrm rot="19742093">
                <a:off x="3046323" y="1424115"/>
                <a:ext cx="1871525" cy="1160541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28726" name="Группа 8"/>
              <p:cNvGrpSpPr>
                <a:grpSpLocks/>
              </p:cNvGrpSpPr>
              <p:nvPr/>
            </p:nvGrpSpPr>
            <p:grpSpPr bwMode="auto">
              <a:xfrm>
                <a:off x="3071802" y="1285538"/>
                <a:ext cx="1875934" cy="1671533"/>
                <a:chOff x="2095098" y="976420"/>
                <a:chExt cx="1875934" cy="1671533"/>
              </a:xfrm>
            </p:grpSpPr>
            <p:sp>
              <p:nvSpPr>
                <p:cNvPr id="47" name="Равнобедренный треугольник 46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8" name="Равнобедренный треугольник 47"/>
                <p:cNvSpPr/>
                <p:nvPr/>
              </p:nvSpPr>
              <p:spPr>
                <a:xfrm rot="17100000">
                  <a:off x="1658418" y="1552255"/>
                  <a:ext cx="1671522" cy="519868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28708" name="Text Box 16"/>
          <p:cNvSpPr txBox="1">
            <a:spLocks noChangeArrowheads="1"/>
          </p:cNvSpPr>
          <p:nvPr/>
        </p:nvSpPr>
        <p:spPr bwMode="auto">
          <a:xfrm>
            <a:off x="1476375" y="642938"/>
            <a:ext cx="7561263" cy="1768475"/>
          </a:xfrm>
          <a:prstGeom prst="rect">
            <a:avLst/>
          </a:prstGeom>
          <a:noFill/>
          <a:ln w="508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000" b="1">
                <a:latin typeface="Arial" charset="0"/>
              </a:rPr>
              <a:t> Рекомбинация Шокли-Рида-Холла</a:t>
            </a:r>
          </a:p>
          <a:p>
            <a:pPr>
              <a:spcBef>
                <a:spcPct val="50000"/>
              </a:spcBef>
            </a:pPr>
            <a:endParaRPr lang="ru-RU" altLang="ru-RU" sz="2000" b="1">
              <a:latin typeface="Arial" charset="0"/>
            </a:endParaRPr>
          </a:p>
          <a:p>
            <a:pPr algn="r">
              <a:spcBef>
                <a:spcPct val="50000"/>
              </a:spcBef>
            </a:pPr>
            <a:endParaRPr lang="ru-RU" altLang="ru-RU" sz="2000" b="1" i="1"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ru-RU" altLang="ru-RU" sz="2000" b="1" i="1">
                <a:solidFill>
                  <a:srgbClr val="3333CC"/>
                </a:solidFill>
                <a:latin typeface="Arial" charset="0"/>
              </a:rPr>
              <a:t>Время жизни ограничено снизу!</a:t>
            </a:r>
            <a:r>
              <a:rPr lang="ru-RU" altLang="ru-RU" sz="2000" b="1">
                <a:solidFill>
                  <a:srgbClr val="3333CC"/>
                </a:solidFill>
                <a:latin typeface="Arial" charset="0"/>
              </a:rPr>
              <a:t> </a:t>
            </a:r>
          </a:p>
        </p:txBody>
      </p:sp>
      <p:pic>
        <p:nvPicPr>
          <p:cNvPr id="328709" name="Picture 14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/>
          <a:stretch>
            <a:fillRect/>
          </a:stretch>
        </p:blipFill>
        <p:spPr bwMode="auto">
          <a:xfrm>
            <a:off x="1836738" y="1146175"/>
            <a:ext cx="40322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0" name="Picture 15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443663" y="1146175"/>
            <a:ext cx="23764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11" name="Text Box 18"/>
          <p:cNvSpPr txBox="1">
            <a:spLocks noChangeArrowheads="1"/>
          </p:cNvSpPr>
          <p:nvPr/>
        </p:nvSpPr>
        <p:spPr bwMode="auto">
          <a:xfrm>
            <a:off x="1476375" y="2443163"/>
            <a:ext cx="7561263" cy="1768475"/>
          </a:xfrm>
          <a:prstGeom prst="rect">
            <a:avLst/>
          </a:prstGeom>
          <a:noFill/>
          <a:ln w="508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000" b="1">
                <a:latin typeface="Arial" charset="0"/>
              </a:rPr>
              <a:t> Излучательная рекомбинация</a:t>
            </a:r>
          </a:p>
          <a:p>
            <a:pPr>
              <a:spcBef>
                <a:spcPct val="50000"/>
              </a:spcBef>
            </a:pPr>
            <a:endParaRPr lang="ru-RU" altLang="ru-RU" sz="2000" b="1">
              <a:latin typeface="Arial" charset="0"/>
            </a:endParaRPr>
          </a:p>
          <a:p>
            <a:pPr algn="r">
              <a:spcBef>
                <a:spcPct val="50000"/>
              </a:spcBef>
            </a:pPr>
            <a:endParaRPr lang="ru-RU" altLang="ru-RU" sz="2000" b="1" i="1"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ru-RU" altLang="ru-RU" sz="2000" b="1" i="1">
                <a:solidFill>
                  <a:srgbClr val="3333CC"/>
                </a:solidFill>
                <a:latin typeface="Arial" charset="0"/>
              </a:rPr>
              <a:t>Время жизни увеличивается с уменьшением </a:t>
            </a:r>
            <a:r>
              <a:rPr lang="en-US" altLang="ru-RU" sz="2000" b="1" i="1">
                <a:solidFill>
                  <a:srgbClr val="3333CC"/>
                </a:solidFill>
                <a:latin typeface="Arial" charset="0"/>
              </a:rPr>
              <a:t>Eg</a:t>
            </a:r>
            <a:endParaRPr lang="ru-RU" altLang="ru-RU" sz="2000" b="1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328712" name="Picture 19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/>
          <a:stretch>
            <a:fillRect/>
          </a:stretch>
        </p:blipFill>
        <p:spPr bwMode="auto">
          <a:xfrm>
            <a:off x="1979613" y="2803525"/>
            <a:ext cx="662463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13" name="Text Box 20"/>
          <p:cNvSpPr txBox="1">
            <a:spLocks noChangeArrowheads="1"/>
          </p:cNvSpPr>
          <p:nvPr/>
        </p:nvSpPr>
        <p:spPr bwMode="auto">
          <a:xfrm>
            <a:off x="1547813" y="4319588"/>
            <a:ext cx="7561262" cy="1768475"/>
          </a:xfrm>
          <a:prstGeom prst="rect">
            <a:avLst/>
          </a:prstGeom>
          <a:noFill/>
          <a:ln w="508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2000" b="1">
                <a:latin typeface="Arial" charset="0"/>
              </a:rPr>
              <a:t> Оже-рекомбинация</a:t>
            </a:r>
          </a:p>
          <a:p>
            <a:pPr>
              <a:spcBef>
                <a:spcPct val="50000"/>
              </a:spcBef>
            </a:pPr>
            <a:endParaRPr lang="ru-RU" altLang="ru-RU" sz="2000" b="1">
              <a:latin typeface="Arial" charset="0"/>
            </a:endParaRPr>
          </a:p>
          <a:p>
            <a:pPr algn="r">
              <a:spcBef>
                <a:spcPct val="50000"/>
              </a:spcBef>
            </a:pPr>
            <a:endParaRPr lang="ru-RU" altLang="ru-RU" sz="2000" b="1" i="1"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ru-RU" altLang="ru-RU" sz="2000" b="1" i="1">
                <a:solidFill>
                  <a:srgbClr val="3333CC"/>
                </a:solidFill>
                <a:latin typeface="Arial" charset="0"/>
              </a:rPr>
              <a:t>Время жизни уменьшается с уменьшением </a:t>
            </a:r>
            <a:r>
              <a:rPr lang="en-US" altLang="ru-RU" sz="2000" b="1" i="1">
                <a:solidFill>
                  <a:srgbClr val="3333CC"/>
                </a:solidFill>
                <a:latin typeface="Arial" charset="0"/>
              </a:rPr>
              <a:t>Eg</a:t>
            </a:r>
            <a:endParaRPr lang="ru-RU" altLang="ru-RU" sz="2000" b="1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328714" name="Picture 12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/>
          <a:stretch>
            <a:fillRect/>
          </a:stretch>
        </p:blipFill>
        <p:spPr bwMode="auto">
          <a:xfrm>
            <a:off x="4284663" y="4784725"/>
            <a:ext cx="48799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5" name="Picture 13"/>
          <p:cNvPicPr>
            <a:picLocks noChangeAspect="1" noChangeArrowheads="1"/>
          </p:cNvPicPr>
          <p:nvPr/>
        </p:nvPicPr>
        <p:blipFill>
          <a:blip r:embed="rId6">
            <a:lum contrast="42000"/>
          </a:blip>
          <a:srcRect l="42503" t="34087" r="19955"/>
          <a:stretch>
            <a:fillRect/>
          </a:stretch>
        </p:blipFill>
        <p:spPr bwMode="auto">
          <a:xfrm>
            <a:off x="1546225" y="4856163"/>
            <a:ext cx="12969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716" name="Picture 12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2844800" y="4962525"/>
            <a:ext cx="16557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Овал 1"/>
          <p:cNvSpPr/>
          <p:nvPr/>
        </p:nvSpPr>
        <p:spPr>
          <a:xfrm>
            <a:off x="6372225" y="5149850"/>
            <a:ext cx="720725" cy="403225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8718" name="Picture 1"/>
          <p:cNvPicPr>
            <a:picLocks noChangeAspect="1" noChangeArrowheads="1"/>
          </p:cNvPicPr>
          <p:nvPr/>
        </p:nvPicPr>
        <p:blipFill>
          <a:blip r:embed="rId8"/>
          <a:srcRect l="10547" t="37354" r="55469" b="48730"/>
          <a:stretch>
            <a:fillRect/>
          </a:stretch>
        </p:blipFill>
        <p:spPr bwMode="auto">
          <a:xfrm>
            <a:off x="4357688" y="2789238"/>
            <a:ext cx="17446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92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en-US" sz="3200" dirty="0" smtClean="0">
                <a:solidFill>
                  <a:schemeClr val="accent2"/>
                </a:solidFill>
              </a:rPr>
              <a:t>Уменьшение плотности порогового тока</a:t>
            </a:r>
          </a:p>
        </p:txBody>
      </p:sp>
      <p:pic>
        <p:nvPicPr>
          <p:cNvPr id="24580" name="Picture 4" descr="Milestones_of_Sem_Las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6159" y="1125538"/>
            <a:ext cx="51816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51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2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318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Квантовый каскадный лазер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межподзонные переходы</a:t>
            </a:r>
          </a:p>
        </p:txBody>
      </p:sp>
      <p:sp>
        <p:nvSpPr>
          <p:cNvPr id="138243" name="Text Box 1027"/>
          <p:cNvSpPr txBox="1"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Исходная концепция</a:t>
            </a:r>
            <a:r>
              <a:rPr lang="en-US" altLang="en-US" sz="20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en-US" sz="2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Р.Ф.Казаринов</a:t>
            </a:r>
            <a:r>
              <a:rPr lang="en-US" altLang="en-US" sz="2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en-US" sz="2400" b="1" i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Р.А.Сурис</a:t>
            </a:r>
            <a:r>
              <a:rPr lang="ru-RU" altLang="en-US" sz="2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ФТП, т.5, с.797 (</a:t>
            </a:r>
            <a:r>
              <a:rPr lang="en-US" altLang="en-US" sz="2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1971</a:t>
            </a:r>
            <a:r>
              <a:rPr lang="ru-RU" altLang="en-US" sz="2400" b="1" i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38361" name="Line 1145"/>
          <p:cNvSpPr>
            <a:spLocks noChangeShapeType="1"/>
          </p:cNvSpPr>
          <p:nvPr/>
        </p:nvSpPr>
        <p:spPr bwMode="auto">
          <a:xfrm>
            <a:off x="3051175" y="5140325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362" name="Line 1146"/>
          <p:cNvSpPr>
            <a:spLocks noChangeShapeType="1"/>
          </p:cNvSpPr>
          <p:nvPr/>
        </p:nvSpPr>
        <p:spPr bwMode="auto">
          <a:xfrm>
            <a:off x="3584575" y="3870325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17" name="Line 1201"/>
          <p:cNvSpPr>
            <a:spLocks noChangeShapeType="1"/>
          </p:cNvSpPr>
          <p:nvPr/>
        </p:nvSpPr>
        <p:spPr bwMode="auto">
          <a:xfrm rot="-10800000">
            <a:off x="2520950" y="3173413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18" name="Line 1202"/>
          <p:cNvSpPr>
            <a:spLocks noChangeShapeType="1"/>
          </p:cNvSpPr>
          <p:nvPr/>
        </p:nvSpPr>
        <p:spPr bwMode="auto">
          <a:xfrm>
            <a:off x="889000" y="21717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19" name="Line 1203"/>
          <p:cNvSpPr>
            <a:spLocks noChangeShapeType="1"/>
          </p:cNvSpPr>
          <p:nvPr/>
        </p:nvSpPr>
        <p:spPr bwMode="auto">
          <a:xfrm rot="-10800000">
            <a:off x="1423988" y="25146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20" name="Line 1204"/>
          <p:cNvSpPr>
            <a:spLocks noChangeShapeType="1"/>
          </p:cNvSpPr>
          <p:nvPr/>
        </p:nvSpPr>
        <p:spPr bwMode="auto">
          <a:xfrm>
            <a:off x="1973263" y="2868613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21" name="Line 1205"/>
          <p:cNvSpPr>
            <a:spLocks noChangeShapeType="1"/>
          </p:cNvSpPr>
          <p:nvPr/>
        </p:nvSpPr>
        <p:spPr bwMode="auto">
          <a:xfrm>
            <a:off x="349250" y="1803400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22" name="Line 1206"/>
          <p:cNvSpPr>
            <a:spLocks noChangeShapeType="1"/>
          </p:cNvSpPr>
          <p:nvPr/>
        </p:nvSpPr>
        <p:spPr bwMode="auto">
          <a:xfrm>
            <a:off x="889000" y="21717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23" name="Line 1207"/>
          <p:cNvSpPr>
            <a:spLocks noChangeShapeType="1"/>
          </p:cNvSpPr>
          <p:nvPr/>
        </p:nvSpPr>
        <p:spPr bwMode="auto">
          <a:xfrm>
            <a:off x="3049588" y="3525838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8424" name="Group 1208"/>
          <p:cNvGrpSpPr>
            <a:grpSpLocks/>
          </p:cNvGrpSpPr>
          <p:nvPr/>
        </p:nvGrpSpPr>
        <p:grpSpPr bwMode="auto">
          <a:xfrm>
            <a:off x="904875" y="2963863"/>
            <a:ext cx="534988" cy="477837"/>
            <a:chOff x="570" y="1867"/>
            <a:chExt cx="337" cy="301"/>
          </a:xfrm>
        </p:grpSpPr>
        <p:sp>
          <p:nvSpPr>
            <p:cNvPr id="138425" name="Line 1209"/>
            <p:cNvSpPr>
              <a:spLocks noChangeShapeType="1"/>
            </p:cNvSpPr>
            <p:nvPr/>
          </p:nvSpPr>
          <p:spPr bwMode="auto">
            <a:xfrm>
              <a:off x="570" y="2166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426" name="Line 1210"/>
            <p:cNvSpPr>
              <a:spLocks noChangeShapeType="1"/>
            </p:cNvSpPr>
            <p:nvPr/>
          </p:nvSpPr>
          <p:spPr bwMode="auto">
            <a:xfrm>
              <a:off x="573" y="1867"/>
              <a:ext cx="334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8427" name="Line 1211"/>
          <p:cNvSpPr>
            <a:spLocks noChangeShapeType="1"/>
          </p:cNvSpPr>
          <p:nvPr/>
        </p:nvSpPr>
        <p:spPr bwMode="auto">
          <a:xfrm>
            <a:off x="877888" y="3767138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28" name="Line 1212"/>
          <p:cNvSpPr>
            <a:spLocks noChangeShapeType="1"/>
          </p:cNvSpPr>
          <p:nvPr/>
        </p:nvSpPr>
        <p:spPr bwMode="auto">
          <a:xfrm>
            <a:off x="1443038" y="2535238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29" name="Line 1213"/>
          <p:cNvSpPr>
            <a:spLocks noChangeShapeType="1"/>
          </p:cNvSpPr>
          <p:nvPr/>
        </p:nvSpPr>
        <p:spPr bwMode="auto">
          <a:xfrm>
            <a:off x="1981200" y="4457700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30" name="Line 1214"/>
          <p:cNvSpPr>
            <a:spLocks noChangeShapeType="1"/>
          </p:cNvSpPr>
          <p:nvPr/>
        </p:nvSpPr>
        <p:spPr bwMode="auto">
          <a:xfrm>
            <a:off x="2533650" y="3168650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8431" name="Group 1215"/>
          <p:cNvGrpSpPr>
            <a:grpSpLocks/>
          </p:cNvGrpSpPr>
          <p:nvPr/>
        </p:nvGrpSpPr>
        <p:grpSpPr bwMode="auto">
          <a:xfrm>
            <a:off x="1995488" y="3651250"/>
            <a:ext cx="534987" cy="477838"/>
            <a:chOff x="570" y="1867"/>
            <a:chExt cx="337" cy="301"/>
          </a:xfrm>
        </p:grpSpPr>
        <p:sp>
          <p:nvSpPr>
            <p:cNvPr id="138432" name="Line 1216"/>
            <p:cNvSpPr>
              <a:spLocks noChangeShapeType="1"/>
            </p:cNvSpPr>
            <p:nvPr/>
          </p:nvSpPr>
          <p:spPr bwMode="auto">
            <a:xfrm>
              <a:off x="570" y="2166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433" name="Line 1217"/>
            <p:cNvSpPr>
              <a:spLocks noChangeShapeType="1"/>
            </p:cNvSpPr>
            <p:nvPr/>
          </p:nvSpPr>
          <p:spPr bwMode="auto">
            <a:xfrm>
              <a:off x="573" y="1867"/>
              <a:ext cx="334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8434" name="Oval 1218"/>
          <p:cNvSpPr>
            <a:spLocks noChangeArrowheads="1"/>
          </p:cNvSpPr>
          <p:nvPr/>
        </p:nvSpPr>
        <p:spPr bwMode="auto">
          <a:xfrm>
            <a:off x="1028700" y="3248025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435" name="AutoShape 1219"/>
          <p:cNvSpPr>
            <a:spLocks noChangeArrowheads="1"/>
          </p:cNvSpPr>
          <p:nvPr/>
        </p:nvSpPr>
        <p:spPr bwMode="auto">
          <a:xfrm>
            <a:off x="1647825" y="3362325"/>
            <a:ext cx="209550" cy="180975"/>
          </a:xfrm>
          <a:prstGeom prst="sun">
            <a:avLst>
              <a:gd name="adj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436" name="Oval 1220"/>
          <p:cNvSpPr>
            <a:spLocks noChangeArrowheads="1"/>
          </p:cNvSpPr>
          <p:nvPr/>
        </p:nvSpPr>
        <p:spPr bwMode="auto">
          <a:xfrm>
            <a:off x="2151063" y="3970338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437" name="Oval 1221"/>
          <p:cNvSpPr>
            <a:spLocks noChangeArrowheads="1"/>
          </p:cNvSpPr>
          <p:nvPr/>
        </p:nvSpPr>
        <p:spPr bwMode="auto">
          <a:xfrm>
            <a:off x="0" y="2627313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438" name="Line 1222"/>
          <p:cNvSpPr>
            <a:spLocks noChangeShapeType="1"/>
          </p:cNvSpPr>
          <p:nvPr/>
        </p:nvSpPr>
        <p:spPr bwMode="auto">
          <a:xfrm>
            <a:off x="3608388" y="3871913"/>
            <a:ext cx="546100" cy="35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8439" name="Group 1223"/>
          <p:cNvGrpSpPr>
            <a:grpSpLocks/>
          </p:cNvGrpSpPr>
          <p:nvPr/>
        </p:nvGrpSpPr>
        <p:grpSpPr bwMode="auto">
          <a:xfrm>
            <a:off x="3063875" y="4351338"/>
            <a:ext cx="534988" cy="477837"/>
            <a:chOff x="570" y="1867"/>
            <a:chExt cx="337" cy="301"/>
          </a:xfrm>
        </p:grpSpPr>
        <p:sp>
          <p:nvSpPr>
            <p:cNvPr id="138440" name="Line 1224"/>
            <p:cNvSpPr>
              <a:spLocks noChangeShapeType="1"/>
            </p:cNvSpPr>
            <p:nvPr/>
          </p:nvSpPr>
          <p:spPr bwMode="auto">
            <a:xfrm>
              <a:off x="570" y="2166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441" name="Line 1225"/>
            <p:cNvSpPr>
              <a:spLocks noChangeShapeType="1"/>
            </p:cNvSpPr>
            <p:nvPr/>
          </p:nvSpPr>
          <p:spPr bwMode="auto">
            <a:xfrm>
              <a:off x="573" y="1867"/>
              <a:ext cx="334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8442" name="AutoShape 1226"/>
          <p:cNvSpPr>
            <a:spLocks noChangeArrowheads="1"/>
          </p:cNvSpPr>
          <p:nvPr/>
        </p:nvSpPr>
        <p:spPr bwMode="auto">
          <a:xfrm>
            <a:off x="2767013" y="4062413"/>
            <a:ext cx="209550" cy="180975"/>
          </a:xfrm>
          <a:prstGeom prst="sun">
            <a:avLst>
              <a:gd name="adj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443" name="AutoShape 1227"/>
          <p:cNvSpPr>
            <a:spLocks noChangeArrowheads="1"/>
          </p:cNvSpPr>
          <p:nvPr/>
        </p:nvSpPr>
        <p:spPr bwMode="auto">
          <a:xfrm>
            <a:off x="3744913" y="4494213"/>
            <a:ext cx="209550" cy="180975"/>
          </a:xfrm>
          <a:prstGeom prst="sun">
            <a:avLst>
              <a:gd name="adj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444" name="Oval 1228"/>
          <p:cNvSpPr>
            <a:spLocks noChangeArrowheads="1"/>
          </p:cNvSpPr>
          <p:nvPr/>
        </p:nvSpPr>
        <p:spPr bwMode="auto">
          <a:xfrm>
            <a:off x="3227388" y="4672013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445" name="Text Box 1229"/>
          <p:cNvSpPr txBox="1">
            <a:spLocks noChangeArrowheads="1"/>
          </p:cNvSpPr>
          <p:nvPr/>
        </p:nvSpPr>
        <p:spPr bwMode="auto">
          <a:xfrm>
            <a:off x="1931988" y="2554288"/>
            <a:ext cx="800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>
                <a:solidFill>
                  <a:srgbClr val="FF3300"/>
                </a:solidFill>
              </a:rPr>
              <a:t>фотон</a:t>
            </a:r>
          </a:p>
        </p:txBody>
      </p:sp>
      <p:sp>
        <p:nvSpPr>
          <p:cNvPr id="138446" name="AutoShape 1230"/>
          <p:cNvSpPr>
            <a:spLocks noChangeArrowheads="1"/>
          </p:cNvSpPr>
          <p:nvPr/>
        </p:nvSpPr>
        <p:spPr bwMode="auto">
          <a:xfrm>
            <a:off x="596900" y="2794000"/>
            <a:ext cx="209550" cy="180975"/>
          </a:xfrm>
          <a:prstGeom prst="sun">
            <a:avLst>
              <a:gd name="adj" fmla="val 25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447" name="Line 1231"/>
          <p:cNvSpPr>
            <a:spLocks noChangeShapeType="1"/>
          </p:cNvSpPr>
          <p:nvPr/>
        </p:nvSpPr>
        <p:spPr bwMode="auto">
          <a:xfrm flipH="1" flipV="1">
            <a:off x="1511300" y="3632200"/>
            <a:ext cx="4572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48" name="Line 1232"/>
          <p:cNvSpPr>
            <a:spLocks noChangeShapeType="1"/>
          </p:cNvSpPr>
          <p:nvPr/>
        </p:nvSpPr>
        <p:spPr bwMode="auto">
          <a:xfrm flipH="1">
            <a:off x="1403350" y="3429000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49" name="AutoShape 1233"/>
          <p:cNvSpPr>
            <a:spLocks noChangeArrowheads="1"/>
          </p:cNvSpPr>
          <p:nvPr/>
        </p:nvSpPr>
        <p:spPr bwMode="auto">
          <a:xfrm>
            <a:off x="2108200" y="2463800"/>
            <a:ext cx="1676400" cy="381000"/>
          </a:xfrm>
          <a:prstGeom prst="wedgeRectCallout">
            <a:avLst>
              <a:gd name="adj1" fmla="val -78597"/>
              <a:gd name="adj2" fmla="val 224167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en-US" sz="1600" b="1"/>
              <a:t>энергия фотона</a:t>
            </a:r>
          </a:p>
          <a:p>
            <a:pPr algn="ctr"/>
            <a:endParaRPr lang="ru-RU" altLang="en-US" b="1"/>
          </a:p>
        </p:txBody>
      </p:sp>
      <p:sp>
        <p:nvSpPr>
          <p:cNvPr id="138450" name="Line 1234"/>
          <p:cNvSpPr>
            <a:spLocks noChangeShapeType="1"/>
          </p:cNvSpPr>
          <p:nvPr/>
        </p:nvSpPr>
        <p:spPr bwMode="auto">
          <a:xfrm flipH="1">
            <a:off x="1612900" y="3289300"/>
            <a:ext cx="63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451" name="Line 1235"/>
          <p:cNvSpPr>
            <a:spLocks noChangeShapeType="1"/>
          </p:cNvSpPr>
          <p:nvPr/>
        </p:nvSpPr>
        <p:spPr bwMode="auto">
          <a:xfrm flipV="1">
            <a:off x="1606550" y="36385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8535" name="Group 1319"/>
          <p:cNvGrpSpPr>
            <a:grpSpLocks/>
          </p:cNvGrpSpPr>
          <p:nvPr/>
        </p:nvGrpSpPr>
        <p:grpSpPr bwMode="auto">
          <a:xfrm>
            <a:off x="5965825" y="2414588"/>
            <a:ext cx="2670175" cy="2994025"/>
            <a:chOff x="3429" y="1465"/>
            <a:chExt cx="1682" cy="1886"/>
          </a:xfrm>
        </p:grpSpPr>
        <p:grpSp>
          <p:nvGrpSpPr>
            <p:cNvPr id="138536" name="Group 1320"/>
            <p:cNvGrpSpPr>
              <a:grpSpLocks/>
            </p:cNvGrpSpPr>
            <p:nvPr/>
          </p:nvGrpSpPr>
          <p:grpSpPr bwMode="auto">
            <a:xfrm>
              <a:off x="3429" y="1465"/>
              <a:ext cx="1682" cy="1886"/>
              <a:chOff x="3845" y="1369"/>
              <a:chExt cx="1682" cy="1886"/>
            </a:xfrm>
          </p:grpSpPr>
          <p:sp>
            <p:nvSpPr>
              <p:cNvPr id="138537" name="Line 1321"/>
              <p:cNvSpPr>
                <a:spLocks noChangeShapeType="1"/>
              </p:cNvSpPr>
              <p:nvPr/>
            </p:nvSpPr>
            <p:spPr bwMode="auto">
              <a:xfrm>
                <a:off x="3845" y="1369"/>
                <a:ext cx="344" cy="2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8538" name="Group 1322"/>
              <p:cNvGrpSpPr>
                <a:grpSpLocks/>
              </p:cNvGrpSpPr>
              <p:nvPr/>
            </p:nvGrpSpPr>
            <p:grpSpPr bwMode="auto">
              <a:xfrm>
                <a:off x="4162" y="1593"/>
                <a:ext cx="692" cy="1221"/>
                <a:chOff x="4162" y="1593"/>
                <a:chExt cx="692" cy="1221"/>
              </a:xfrm>
            </p:grpSpPr>
            <p:sp>
              <p:nvSpPr>
                <p:cNvPr id="138539" name="Line 1323"/>
                <p:cNvSpPr>
                  <a:spLocks noChangeShapeType="1"/>
                </p:cNvSpPr>
                <p:nvPr/>
              </p:nvSpPr>
              <p:spPr bwMode="auto">
                <a:xfrm>
                  <a:off x="4169" y="1593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540" name="Line 1324"/>
                <p:cNvSpPr>
                  <a:spLocks noChangeShapeType="1"/>
                </p:cNvSpPr>
                <p:nvPr/>
              </p:nvSpPr>
              <p:spPr bwMode="auto">
                <a:xfrm>
                  <a:off x="4162" y="2590"/>
                  <a:ext cx="344" cy="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541" name="Line 1325"/>
                <p:cNvSpPr>
                  <a:spLocks noChangeShapeType="1"/>
                </p:cNvSpPr>
                <p:nvPr/>
              </p:nvSpPr>
              <p:spPr bwMode="auto">
                <a:xfrm>
                  <a:off x="4510" y="1798"/>
                  <a:ext cx="344" cy="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542" name="Line 1326"/>
                <p:cNvSpPr>
                  <a:spLocks noChangeShapeType="1"/>
                </p:cNvSpPr>
                <p:nvPr/>
              </p:nvSpPr>
              <p:spPr bwMode="auto">
                <a:xfrm>
                  <a:off x="4498" y="180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8543" name="Group 1327"/>
              <p:cNvGrpSpPr>
                <a:grpSpLocks/>
              </p:cNvGrpSpPr>
              <p:nvPr/>
            </p:nvGrpSpPr>
            <p:grpSpPr bwMode="auto">
              <a:xfrm>
                <a:off x="4835" y="2034"/>
                <a:ext cx="692" cy="1221"/>
                <a:chOff x="4162" y="1593"/>
                <a:chExt cx="692" cy="1221"/>
              </a:xfrm>
            </p:grpSpPr>
            <p:sp>
              <p:nvSpPr>
                <p:cNvPr id="138544" name="Line 1328"/>
                <p:cNvSpPr>
                  <a:spLocks noChangeShapeType="1"/>
                </p:cNvSpPr>
                <p:nvPr/>
              </p:nvSpPr>
              <p:spPr bwMode="auto">
                <a:xfrm>
                  <a:off x="4169" y="1593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545" name="Line 1329"/>
                <p:cNvSpPr>
                  <a:spLocks noChangeShapeType="1"/>
                </p:cNvSpPr>
                <p:nvPr/>
              </p:nvSpPr>
              <p:spPr bwMode="auto">
                <a:xfrm>
                  <a:off x="4162" y="2590"/>
                  <a:ext cx="344" cy="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546" name="Line 1330"/>
                <p:cNvSpPr>
                  <a:spLocks noChangeShapeType="1"/>
                </p:cNvSpPr>
                <p:nvPr/>
              </p:nvSpPr>
              <p:spPr bwMode="auto">
                <a:xfrm>
                  <a:off x="4510" y="1798"/>
                  <a:ext cx="344" cy="2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547" name="Line 1331"/>
                <p:cNvSpPr>
                  <a:spLocks noChangeShapeType="1"/>
                </p:cNvSpPr>
                <p:nvPr/>
              </p:nvSpPr>
              <p:spPr bwMode="auto">
                <a:xfrm>
                  <a:off x="4498" y="180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8548" name="Line 1332"/>
            <p:cNvSpPr>
              <a:spLocks noChangeShapeType="1"/>
            </p:cNvSpPr>
            <p:nvPr/>
          </p:nvSpPr>
          <p:spPr bwMode="auto">
            <a:xfrm>
              <a:off x="3755" y="2287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549" name="Line 1333"/>
            <p:cNvSpPr>
              <a:spLocks noChangeShapeType="1"/>
            </p:cNvSpPr>
            <p:nvPr/>
          </p:nvSpPr>
          <p:spPr bwMode="auto">
            <a:xfrm>
              <a:off x="3750" y="2044"/>
              <a:ext cx="334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550" name="Line 1334"/>
            <p:cNvSpPr>
              <a:spLocks noChangeShapeType="1"/>
            </p:cNvSpPr>
            <p:nvPr/>
          </p:nvSpPr>
          <p:spPr bwMode="auto">
            <a:xfrm>
              <a:off x="3740" y="2488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551" name="Line 1335"/>
            <p:cNvSpPr>
              <a:spLocks noChangeShapeType="1"/>
            </p:cNvSpPr>
            <p:nvPr/>
          </p:nvSpPr>
          <p:spPr bwMode="auto">
            <a:xfrm>
              <a:off x="4443" y="2475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552" name="Line 1336"/>
            <p:cNvSpPr>
              <a:spLocks noChangeShapeType="1"/>
            </p:cNvSpPr>
            <p:nvPr/>
          </p:nvSpPr>
          <p:spPr bwMode="auto">
            <a:xfrm>
              <a:off x="4443" y="2725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553" name="Line 1337"/>
            <p:cNvSpPr>
              <a:spLocks noChangeShapeType="1"/>
            </p:cNvSpPr>
            <p:nvPr/>
          </p:nvSpPr>
          <p:spPr bwMode="auto">
            <a:xfrm>
              <a:off x="4443" y="2943"/>
              <a:ext cx="33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8554" name="Oval 1338"/>
          <p:cNvSpPr>
            <a:spLocks noChangeArrowheads="1"/>
          </p:cNvSpPr>
          <p:nvPr/>
        </p:nvSpPr>
        <p:spPr bwMode="auto">
          <a:xfrm>
            <a:off x="6645275" y="3878263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555" name="Oval 1339"/>
          <p:cNvSpPr>
            <a:spLocks noChangeArrowheads="1"/>
          </p:cNvSpPr>
          <p:nvPr/>
        </p:nvSpPr>
        <p:spPr bwMode="auto">
          <a:xfrm>
            <a:off x="7748588" y="4591050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558" name="Oval 1342"/>
          <p:cNvSpPr>
            <a:spLocks noChangeArrowheads="1"/>
          </p:cNvSpPr>
          <p:nvPr/>
        </p:nvSpPr>
        <p:spPr bwMode="auto">
          <a:xfrm>
            <a:off x="5616575" y="3179763"/>
            <a:ext cx="200025" cy="161925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559" name="Oval 1343"/>
          <p:cNvSpPr>
            <a:spLocks noChangeArrowheads="1"/>
          </p:cNvSpPr>
          <p:nvPr/>
        </p:nvSpPr>
        <p:spPr bwMode="auto">
          <a:xfrm>
            <a:off x="6657975" y="3529013"/>
            <a:ext cx="200025" cy="1809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560" name="AutoShape 1344"/>
          <p:cNvSpPr>
            <a:spLocks noChangeArrowheads="1"/>
          </p:cNvSpPr>
          <p:nvPr/>
        </p:nvSpPr>
        <p:spPr bwMode="auto">
          <a:xfrm>
            <a:off x="6762750" y="3328988"/>
            <a:ext cx="361950" cy="3238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561" name="AutoShape 1345"/>
          <p:cNvSpPr>
            <a:spLocks noChangeArrowheads="1"/>
          </p:cNvSpPr>
          <p:nvPr/>
        </p:nvSpPr>
        <p:spPr bwMode="auto">
          <a:xfrm>
            <a:off x="7743825" y="3938588"/>
            <a:ext cx="419100" cy="4000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562" name="Oval 1346"/>
          <p:cNvSpPr>
            <a:spLocks noChangeArrowheads="1"/>
          </p:cNvSpPr>
          <p:nvPr/>
        </p:nvSpPr>
        <p:spPr bwMode="auto">
          <a:xfrm>
            <a:off x="6634163" y="3149600"/>
            <a:ext cx="200025" cy="180975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563" name="Oval 1347"/>
          <p:cNvSpPr>
            <a:spLocks noChangeArrowheads="1"/>
          </p:cNvSpPr>
          <p:nvPr/>
        </p:nvSpPr>
        <p:spPr bwMode="auto">
          <a:xfrm>
            <a:off x="7724775" y="4268788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565" name="Oval 1349"/>
          <p:cNvSpPr>
            <a:spLocks noChangeArrowheads="1"/>
          </p:cNvSpPr>
          <p:nvPr/>
        </p:nvSpPr>
        <p:spPr bwMode="auto">
          <a:xfrm>
            <a:off x="7685088" y="3857625"/>
            <a:ext cx="180975" cy="152400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567" name="Oval 1351"/>
          <p:cNvSpPr>
            <a:spLocks noChangeArrowheads="1"/>
          </p:cNvSpPr>
          <p:nvPr/>
        </p:nvSpPr>
        <p:spPr bwMode="auto">
          <a:xfrm>
            <a:off x="5600700" y="3175000"/>
            <a:ext cx="215900" cy="1778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568" name="Oval 1352"/>
          <p:cNvSpPr>
            <a:spLocks noChangeArrowheads="1"/>
          </p:cNvSpPr>
          <p:nvPr/>
        </p:nvSpPr>
        <p:spPr bwMode="auto">
          <a:xfrm>
            <a:off x="0" y="2584450"/>
            <a:ext cx="200025" cy="161925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8573" name="Line 1357"/>
          <p:cNvSpPr>
            <a:spLocks noChangeShapeType="1"/>
          </p:cNvSpPr>
          <p:nvPr/>
        </p:nvSpPr>
        <p:spPr bwMode="auto">
          <a:xfrm flipH="1">
            <a:off x="6143625" y="3711575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8576" name="Group 1360"/>
          <p:cNvGrpSpPr>
            <a:grpSpLocks/>
          </p:cNvGrpSpPr>
          <p:nvPr/>
        </p:nvGrpSpPr>
        <p:grpSpPr bwMode="auto">
          <a:xfrm>
            <a:off x="4510088" y="3125788"/>
            <a:ext cx="1924050" cy="788987"/>
            <a:chOff x="2841" y="1969"/>
            <a:chExt cx="1212" cy="497"/>
          </a:xfrm>
        </p:grpSpPr>
        <p:sp>
          <p:nvSpPr>
            <p:cNvPr id="138571" name="AutoShape 1355"/>
            <p:cNvSpPr>
              <a:spLocks noChangeArrowheads="1"/>
            </p:cNvSpPr>
            <p:nvPr/>
          </p:nvSpPr>
          <p:spPr bwMode="auto">
            <a:xfrm>
              <a:off x="2841" y="2177"/>
              <a:ext cx="920" cy="240"/>
            </a:xfrm>
            <a:prstGeom prst="wedgeRectCallout">
              <a:avLst>
                <a:gd name="adj1" fmla="val 75435"/>
                <a:gd name="adj2" fmla="val -32500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altLang="en-US" sz="1600" b="1"/>
                <a:t>энергия фотона</a:t>
              </a:r>
            </a:p>
            <a:p>
              <a:pPr algn="ctr"/>
              <a:endParaRPr lang="ru-RU" altLang="en-US" b="1"/>
            </a:p>
          </p:txBody>
        </p:sp>
        <p:sp>
          <p:nvSpPr>
            <p:cNvPr id="138572" name="Line 1356"/>
            <p:cNvSpPr>
              <a:spLocks noChangeShapeType="1"/>
            </p:cNvSpPr>
            <p:nvPr/>
          </p:nvSpPr>
          <p:spPr bwMode="auto">
            <a:xfrm flipH="1">
              <a:off x="3845" y="2105"/>
              <a:ext cx="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574" name="Line 1358"/>
            <p:cNvSpPr>
              <a:spLocks noChangeShapeType="1"/>
            </p:cNvSpPr>
            <p:nvPr/>
          </p:nvSpPr>
          <p:spPr bwMode="auto">
            <a:xfrm flipH="1">
              <a:off x="3953" y="1969"/>
              <a:ext cx="4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575" name="Line 1359"/>
            <p:cNvSpPr>
              <a:spLocks noChangeShapeType="1"/>
            </p:cNvSpPr>
            <p:nvPr/>
          </p:nvSpPr>
          <p:spPr bwMode="auto">
            <a:xfrm flipH="1">
              <a:off x="3946" y="2330"/>
              <a:ext cx="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8577" name="Text Box 1361"/>
          <p:cNvSpPr txBox="1">
            <a:spLocks noChangeArrowheads="1"/>
          </p:cNvSpPr>
          <p:nvPr/>
        </p:nvSpPr>
        <p:spPr bwMode="auto">
          <a:xfrm>
            <a:off x="4127500" y="4216400"/>
            <a:ext cx="223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Зона проводимости</a:t>
            </a:r>
          </a:p>
        </p:txBody>
      </p:sp>
      <p:sp>
        <p:nvSpPr>
          <p:cNvPr id="138580" name="Text Box 1364"/>
          <p:cNvSpPr txBox="1">
            <a:spLocks noChangeArrowheads="1"/>
          </p:cNvSpPr>
          <p:nvPr/>
        </p:nvSpPr>
        <p:spPr bwMode="auto">
          <a:xfrm>
            <a:off x="749300" y="4343400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QW n    </a:t>
            </a:r>
            <a:endParaRPr lang="ru-RU" altLang="en-US" b="1"/>
          </a:p>
        </p:txBody>
      </p:sp>
      <p:sp>
        <p:nvSpPr>
          <p:cNvPr id="138581" name="Text Box 1365"/>
          <p:cNvSpPr txBox="1">
            <a:spLocks noChangeArrowheads="1"/>
          </p:cNvSpPr>
          <p:nvPr/>
        </p:nvSpPr>
        <p:spPr bwMode="auto">
          <a:xfrm>
            <a:off x="1703388" y="4840288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QW n+1    </a:t>
            </a:r>
            <a:endParaRPr lang="ru-RU" altLang="en-US" b="1"/>
          </a:p>
        </p:txBody>
      </p:sp>
      <p:sp>
        <p:nvSpPr>
          <p:cNvPr id="138583" name="Text Box 1367"/>
          <p:cNvSpPr txBox="1">
            <a:spLocks noChangeArrowheads="1"/>
          </p:cNvSpPr>
          <p:nvPr/>
        </p:nvSpPr>
        <p:spPr bwMode="auto">
          <a:xfrm>
            <a:off x="4178300" y="5092700"/>
            <a:ext cx="1625600" cy="3492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Квантовая яма</a:t>
            </a:r>
          </a:p>
        </p:txBody>
      </p:sp>
      <p:sp>
        <p:nvSpPr>
          <p:cNvPr id="138584" name="Line 1368"/>
          <p:cNvSpPr>
            <a:spLocks noChangeShapeType="1"/>
          </p:cNvSpPr>
          <p:nvPr/>
        </p:nvSpPr>
        <p:spPr bwMode="auto">
          <a:xfrm flipH="1">
            <a:off x="3454400" y="5143500"/>
            <a:ext cx="7112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586" name="Text Box 1370"/>
          <p:cNvSpPr txBox="1">
            <a:spLocks noChangeArrowheads="1"/>
          </p:cNvSpPr>
          <p:nvPr/>
        </p:nvSpPr>
        <p:spPr bwMode="auto">
          <a:xfrm>
            <a:off x="8178800" y="45847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</a:t>
            </a:r>
            <a:endParaRPr lang="ru-RU" altLang="en-US" sz="1600" b="1"/>
          </a:p>
        </p:txBody>
      </p:sp>
      <p:sp>
        <p:nvSpPr>
          <p:cNvPr id="138587" name="Text Box 1371"/>
          <p:cNvSpPr txBox="1">
            <a:spLocks noChangeArrowheads="1"/>
          </p:cNvSpPr>
          <p:nvPr/>
        </p:nvSpPr>
        <p:spPr bwMode="auto">
          <a:xfrm>
            <a:off x="8193088" y="428148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2</a:t>
            </a:r>
            <a:endParaRPr lang="ru-RU" altLang="en-US" sz="1600" b="1"/>
          </a:p>
        </p:txBody>
      </p:sp>
      <p:sp>
        <p:nvSpPr>
          <p:cNvPr id="138588" name="Text Box 1372"/>
          <p:cNvSpPr txBox="1">
            <a:spLocks noChangeArrowheads="1"/>
          </p:cNvSpPr>
          <p:nvPr/>
        </p:nvSpPr>
        <p:spPr bwMode="auto">
          <a:xfrm>
            <a:off x="8153400" y="38735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3</a:t>
            </a:r>
            <a:endParaRPr lang="ru-RU" altLang="en-US" sz="1600" b="1"/>
          </a:p>
        </p:txBody>
      </p:sp>
      <p:sp>
        <p:nvSpPr>
          <p:cNvPr id="138590" name="Text Box 1374"/>
          <p:cNvSpPr txBox="1">
            <a:spLocks noChangeArrowheads="1"/>
          </p:cNvSpPr>
          <p:nvPr/>
        </p:nvSpPr>
        <p:spPr bwMode="auto">
          <a:xfrm>
            <a:off x="6326188" y="4852988"/>
            <a:ext cx="622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QW n    </a:t>
            </a:r>
            <a:endParaRPr lang="ru-RU" altLang="en-US" b="1"/>
          </a:p>
        </p:txBody>
      </p:sp>
      <p:sp>
        <p:nvSpPr>
          <p:cNvPr id="138591" name="Text Box 1375"/>
          <p:cNvSpPr txBox="1">
            <a:spLocks noChangeArrowheads="1"/>
          </p:cNvSpPr>
          <p:nvPr/>
        </p:nvSpPr>
        <p:spPr bwMode="auto">
          <a:xfrm>
            <a:off x="7280275" y="5413375"/>
            <a:ext cx="77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QW n+1    </a:t>
            </a:r>
            <a:endParaRPr lang="ru-RU" altLang="en-US" b="1"/>
          </a:p>
        </p:txBody>
      </p:sp>
      <p:sp>
        <p:nvSpPr>
          <p:cNvPr id="138592" name="Text Box 1376"/>
          <p:cNvSpPr txBox="1">
            <a:spLocks noChangeArrowheads="1"/>
          </p:cNvSpPr>
          <p:nvPr/>
        </p:nvSpPr>
        <p:spPr bwMode="auto">
          <a:xfrm>
            <a:off x="344488" y="325278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</a:t>
            </a:r>
            <a:endParaRPr lang="ru-RU" altLang="en-US" sz="1600" b="1"/>
          </a:p>
        </p:txBody>
      </p:sp>
      <p:sp>
        <p:nvSpPr>
          <p:cNvPr id="138593" name="Text Box 1377"/>
          <p:cNvSpPr txBox="1">
            <a:spLocks noChangeArrowheads="1"/>
          </p:cNvSpPr>
          <p:nvPr/>
        </p:nvSpPr>
        <p:spPr bwMode="auto">
          <a:xfrm>
            <a:off x="2593975" y="3432175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2</a:t>
            </a:r>
            <a:endParaRPr lang="ru-RU" altLang="en-US" sz="1600" b="1"/>
          </a:p>
        </p:txBody>
      </p:sp>
      <p:sp>
        <p:nvSpPr>
          <p:cNvPr id="138594" name="Text Box 1378"/>
          <p:cNvSpPr txBox="1">
            <a:spLocks noChangeArrowheads="1"/>
          </p:cNvSpPr>
          <p:nvPr/>
        </p:nvSpPr>
        <p:spPr bwMode="auto">
          <a:xfrm>
            <a:off x="2552700" y="2832100"/>
            <a:ext cx="233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Туннелирование с участием фотона</a:t>
            </a:r>
          </a:p>
        </p:txBody>
      </p:sp>
      <p:sp>
        <p:nvSpPr>
          <p:cNvPr id="138595" name="Text Box 1379"/>
          <p:cNvSpPr txBox="1">
            <a:spLocks noChangeArrowheads="1"/>
          </p:cNvSpPr>
          <p:nvPr/>
        </p:nvSpPr>
        <p:spPr bwMode="auto">
          <a:xfrm>
            <a:off x="3276600" y="32893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Релаксация</a:t>
            </a:r>
          </a:p>
        </p:txBody>
      </p:sp>
      <p:grpSp>
        <p:nvGrpSpPr>
          <p:cNvPr id="138600" name="Group 1384"/>
          <p:cNvGrpSpPr>
            <a:grpSpLocks/>
          </p:cNvGrpSpPr>
          <p:nvPr/>
        </p:nvGrpSpPr>
        <p:grpSpPr bwMode="auto">
          <a:xfrm>
            <a:off x="0" y="5251450"/>
            <a:ext cx="5473700" cy="1416050"/>
            <a:chOff x="72" y="3350"/>
            <a:chExt cx="3448" cy="892"/>
          </a:xfrm>
        </p:grpSpPr>
        <p:grpSp>
          <p:nvGrpSpPr>
            <p:cNvPr id="138348" name="Group 1132"/>
            <p:cNvGrpSpPr>
              <a:grpSpLocks/>
            </p:cNvGrpSpPr>
            <p:nvPr/>
          </p:nvGrpSpPr>
          <p:grpSpPr bwMode="auto">
            <a:xfrm>
              <a:off x="194" y="3524"/>
              <a:ext cx="3326" cy="710"/>
              <a:chOff x="272" y="3544"/>
              <a:chExt cx="3188" cy="776"/>
            </a:xfrm>
          </p:grpSpPr>
          <p:sp>
            <p:nvSpPr>
              <p:cNvPr id="138324" name="Rectangle 1108"/>
              <p:cNvSpPr>
                <a:spLocks noChangeArrowheads="1"/>
              </p:cNvSpPr>
              <p:nvPr/>
            </p:nvSpPr>
            <p:spPr bwMode="auto">
              <a:xfrm>
                <a:off x="311" y="3750"/>
                <a:ext cx="2313" cy="56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25" name="AutoShape 1109"/>
              <p:cNvSpPr>
                <a:spLocks noChangeArrowheads="1"/>
              </p:cNvSpPr>
              <p:nvPr/>
            </p:nvSpPr>
            <p:spPr bwMode="auto">
              <a:xfrm>
                <a:off x="272" y="3557"/>
                <a:ext cx="3188" cy="179"/>
              </a:xfrm>
              <a:prstGeom prst="parallelogram">
                <a:avLst>
                  <a:gd name="adj" fmla="val 445251"/>
                </a:avLst>
              </a:prstGeom>
              <a:solidFill>
                <a:schemeClr val="bg2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26" name="AutoShape 1110"/>
              <p:cNvSpPr>
                <a:spLocks noChangeArrowheads="1"/>
              </p:cNvSpPr>
              <p:nvPr/>
            </p:nvSpPr>
            <p:spPr bwMode="auto">
              <a:xfrm rot="16179908" flipH="1">
                <a:off x="2660" y="3525"/>
                <a:ext cx="738" cy="833"/>
              </a:xfrm>
              <a:prstGeom prst="parallelogram">
                <a:avLst>
                  <a:gd name="adj" fmla="val 25000"/>
                </a:avLst>
              </a:prstGeom>
              <a:solidFill>
                <a:schemeClr val="bg2"/>
              </a:solid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27" name="Line 1111"/>
              <p:cNvSpPr>
                <a:spLocks noChangeShapeType="1"/>
              </p:cNvSpPr>
              <p:nvPr/>
            </p:nvSpPr>
            <p:spPr bwMode="auto">
              <a:xfrm flipV="1">
                <a:off x="462" y="3560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28" name="Line 1112"/>
              <p:cNvSpPr>
                <a:spLocks noChangeShapeType="1"/>
              </p:cNvSpPr>
              <p:nvPr/>
            </p:nvSpPr>
            <p:spPr bwMode="auto">
              <a:xfrm flipV="1">
                <a:off x="867" y="3559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29" name="Line 1113"/>
              <p:cNvSpPr>
                <a:spLocks noChangeShapeType="1"/>
              </p:cNvSpPr>
              <p:nvPr/>
            </p:nvSpPr>
            <p:spPr bwMode="auto">
              <a:xfrm flipV="1">
                <a:off x="1227" y="3549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30" name="Line 1114"/>
              <p:cNvSpPr>
                <a:spLocks noChangeShapeType="1"/>
              </p:cNvSpPr>
              <p:nvPr/>
            </p:nvSpPr>
            <p:spPr bwMode="auto">
              <a:xfrm flipV="1">
                <a:off x="1523" y="3544"/>
                <a:ext cx="748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31" name="Line 1115"/>
              <p:cNvSpPr>
                <a:spLocks noChangeShapeType="1"/>
              </p:cNvSpPr>
              <p:nvPr/>
            </p:nvSpPr>
            <p:spPr bwMode="auto">
              <a:xfrm flipV="1">
                <a:off x="2219" y="3554"/>
                <a:ext cx="731" cy="1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32" name="Line 1116"/>
              <p:cNvSpPr>
                <a:spLocks noChangeShapeType="1"/>
              </p:cNvSpPr>
              <p:nvPr/>
            </p:nvSpPr>
            <p:spPr bwMode="auto">
              <a:xfrm flipV="1">
                <a:off x="2538" y="3549"/>
                <a:ext cx="749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34" name="Line 1118"/>
              <p:cNvSpPr>
                <a:spLocks noChangeShapeType="1"/>
              </p:cNvSpPr>
              <p:nvPr/>
            </p:nvSpPr>
            <p:spPr bwMode="auto">
              <a:xfrm>
                <a:off x="1343" y="3750"/>
                <a:ext cx="0" cy="5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39" name="Rectangle 1123"/>
              <p:cNvSpPr>
                <a:spLocks noChangeArrowheads="1"/>
              </p:cNvSpPr>
              <p:nvPr/>
            </p:nvSpPr>
            <p:spPr bwMode="auto">
              <a:xfrm>
                <a:off x="479" y="3746"/>
                <a:ext cx="325" cy="56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0" name="Rectangle 1124"/>
              <p:cNvSpPr>
                <a:spLocks noChangeArrowheads="1"/>
              </p:cNvSpPr>
              <p:nvPr/>
            </p:nvSpPr>
            <p:spPr bwMode="auto">
              <a:xfrm>
                <a:off x="810" y="3751"/>
                <a:ext cx="441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1" name="Rectangle 1125"/>
              <p:cNvSpPr>
                <a:spLocks noChangeArrowheads="1"/>
              </p:cNvSpPr>
              <p:nvPr/>
            </p:nvSpPr>
            <p:spPr bwMode="auto">
              <a:xfrm>
                <a:off x="1187" y="3746"/>
                <a:ext cx="319" cy="553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2" name="Rectangle 1126"/>
              <p:cNvSpPr>
                <a:spLocks noChangeArrowheads="1"/>
              </p:cNvSpPr>
              <p:nvPr/>
            </p:nvSpPr>
            <p:spPr bwMode="auto">
              <a:xfrm>
                <a:off x="1860" y="3741"/>
                <a:ext cx="331" cy="57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3" name="Rectangle 1127"/>
              <p:cNvSpPr>
                <a:spLocks noChangeArrowheads="1"/>
              </p:cNvSpPr>
              <p:nvPr/>
            </p:nvSpPr>
            <p:spPr bwMode="auto">
              <a:xfrm>
                <a:off x="2191" y="3746"/>
                <a:ext cx="337" cy="574"/>
              </a:xfrm>
              <a:prstGeom prst="rect">
                <a:avLst/>
              </a:prstGeom>
              <a:noFill/>
              <a:ln w="31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5" name="Line 1129"/>
              <p:cNvSpPr>
                <a:spLocks noChangeShapeType="1"/>
              </p:cNvSpPr>
              <p:nvPr/>
            </p:nvSpPr>
            <p:spPr bwMode="auto">
              <a:xfrm flipV="1">
                <a:off x="1858" y="3553"/>
                <a:ext cx="749" cy="1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46" name="Rectangle 1130"/>
              <p:cNvSpPr>
                <a:spLocks noChangeArrowheads="1"/>
              </p:cNvSpPr>
              <p:nvPr/>
            </p:nvSpPr>
            <p:spPr bwMode="auto">
              <a:xfrm>
                <a:off x="2533" y="3751"/>
                <a:ext cx="76" cy="55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8352" name="Text Box 1136"/>
            <p:cNvSpPr txBox="1">
              <a:spLocks noChangeArrowheads="1"/>
            </p:cNvSpPr>
            <p:nvPr/>
          </p:nvSpPr>
          <p:spPr bwMode="auto">
            <a:xfrm>
              <a:off x="72" y="3350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</a:rPr>
                <a:t>-V</a:t>
              </a:r>
              <a:endParaRPr lang="ru-RU" altLang="en-US" sz="2000" b="1">
                <a:solidFill>
                  <a:srgbClr val="0000FF"/>
                </a:solidFill>
              </a:endParaRPr>
            </a:p>
          </p:txBody>
        </p:sp>
        <p:grpSp>
          <p:nvGrpSpPr>
            <p:cNvPr id="138598" name="Group 1382"/>
            <p:cNvGrpSpPr>
              <a:grpSpLocks/>
            </p:cNvGrpSpPr>
            <p:nvPr/>
          </p:nvGrpSpPr>
          <p:grpSpPr bwMode="auto">
            <a:xfrm>
              <a:off x="120" y="3552"/>
              <a:ext cx="96" cy="376"/>
              <a:chOff x="136" y="3216"/>
              <a:chExt cx="96" cy="376"/>
            </a:xfrm>
          </p:grpSpPr>
          <p:sp>
            <p:nvSpPr>
              <p:cNvPr id="138350" name="Line 1134"/>
              <p:cNvSpPr>
                <a:spLocks noChangeShapeType="1"/>
              </p:cNvSpPr>
              <p:nvPr/>
            </p:nvSpPr>
            <p:spPr bwMode="auto">
              <a:xfrm flipH="1" flipV="1">
                <a:off x="136" y="359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51" name="Line 1135"/>
              <p:cNvSpPr>
                <a:spLocks noChangeShapeType="1"/>
              </p:cNvSpPr>
              <p:nvPr/>
            </p:nvSpPr>
            <p:spPr bwMode="auto">
              <a:xfrm flipV="1">
                <a:off x="136" y="3216"/>
                <a:ext cx="0" cy="3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8596" name="Group 1380"/>
            <p:cNvGrpSpPr>
              <a:grpSpLocks/>
            </p:cNvGrpSpPr>
            <p:nvPr/>
          </p:nvGrpSpPr>
          <p:grpSpPr bwMode="auto">
            <a:xfrm>
              <a:off x="2816" y="3900"/>
              <a:ext cx="300" cy="342"/>
              <a:chOff x="3066" y="3876"/>
              <a:chExt cx="300" cy="342"/>
            </a:xfrm>
          </p:grpSpPr>
          <p:sp>
            <p:nvSpPr>
              <p:cNvPr id="138354" name="Line 1138"/>
              <p:cNvSpPr>
                <a:spLocks noChangeShapeType="1"/>
              </p:cNvSpPr>
              <p:nvPr/>
            </p:nvSpPr>
            <p:spPr bwMode="auto">
              <a:xfrm>
                <a:off x="3066" y="3876"/>
                <a:ext cx="2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55" name="Line 1139"/>
              <p:cNvSpPr>
                <a:spLocks noChangeShapeType="1"/>
              </p:cNvSpPr>
              <p:nvPr/>
            </p:nvSpPr>
            <p:spPr bwMode="auto">
              <a:xfrm flipH="1">
                <a:off x="3264" y="3876"/>
                <a:ext cx="6" cy="3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356" name="Line 1140"/>
              <p:cNvSpPr>
                <a:spLocks noChangeShapeType="1"/>
              </p:cNvSpPr>
              <p:nvPr/>
            </p:nvSpPr>
            <p:spPr bwMode="auto">
              <a:xfrm>
                <a:off x="3180" y="4218"/>
                <a:ext cx="1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8585" name="Line 1369"/>
            <p:cNvSpPr>
              <a:spLocks noChangeShapeType="1"/>
            </p:cNvSpPr>
            <p:nvPr/>
          </p:nvSpPr>
          <p:spPr bwMode="auto">
            <a:xfrm flipH="1">
              <a:off x="2145" y="3393"/>
              <a:ext cx="472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599" name="Oval 1383"/>
            <p:cNvSpPr>
              <a:spLocks noChangeArrowheads="1"/>
            </p:cNvSpPr>
            <p:nvPr/>
          </p:nvSpPr>
          <p:spPr bwMode="auto">
            <a:xfrm>
              <a:off x="84" y="3516"/>
              <a:ext cx="66" cy="72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8353" name="Text Box 1137"/>
          <p:cNvSpPr txBox="1">
            <a:spLocks noChangeArrowheads="1"/>
          </p:cNvSpPr>
          <p:nvPr/>
        </p:nvSpPr>
        <p:spPr bwMode="auto">
          <a:xfrm>
            <a:off x="5153025" y="5800725"/>
            <a:ext cx="3990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Многослойная полупроводниковая периодическая гетероструктура</a:t>
            </a:r>
            <a:endParaRPr lang="en-US" altLang="en-US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0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20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</a:t>
            </a:r>
            <a:r>
              <a:rPr lang="ru-RU" altLang="en-US" sz="2000" b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MBE </a:t>
            </a:r>
            <a:r>
              <a:rPr lang="ru-RU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или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MOCVD</a:t>
            </a:r>
            <a:r>
              <a:rPr lang="ru-RU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en-US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601" name="Text Box 1385"/>
          <p:cNvSpPr txBox="1">
            <a:spLocks noChangeArrowheads="1"/>
          </p:cNvSpPr>
          <p:nvPr/>
        </p:nvSpPr>
        <p:spPr bwMode="auto">
          <a:xfrm>
            <a:off x="6908800" y="2400300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Туннелирование</a:t>
            </a:r>
          </a:p>
        </p:txBody>
      </p:sp>
      <p:sp>
        <p:nvSpPr>
          <p:cNvPr id="138602" name="Text Box 1386"/>
          <p:cNvSpPr txBox="1">
            <a:spLocks noChangeArrowheads="1"/>
          </p:cNvSpPr>
          <p:nvPr/>
        </p:nvSpPr>
        <p:spPr bwMode="auto">
          <a:xfrm>
            <a:off x="7226300" y="2667000"/>
            <a:ext cx="191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Испускание фотона</a:t>
            </a:r>
          </a:p>
        </p:txBody>
      </p:sp>
      <p:sp>
        <p:nvSpPr>
          <p:cNvPr id="138604" name="Text Box 1388"/>
          <p:cNvSpPr txBox="1">
            <a:spLocks noChangeArrowheads="1"/>
          </p:cNvSpPr>
          <p:nvPr/>
        </p:nvSpPr>
        <p:spPr bwMode="auto">
          <a:xfrm>
            <a:off x="7759700" y="2959100"/>
            <a:ext cx="1384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/>
              <a:t>Релаксация</a:t>
            </a:r>
          </a:p>
        </p:txBody>
      </p:sp>
      <p:sp>
        <p:nvSpPr>
          <p:cNvPr id="138605" name="Line 1389"/>
          <p:cNvSpPr>
            <a:spLocks noChangeShapeType="1"/>
          </p:cNvSpPr>
          <p:nvPr/>
        </p:nvSpPr>
        <p:spPr bwMode="auto">
          <a:xfrm>
            <a:off x="1104900" y="3327400"/>
            <a:ext cx="114300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606" name="Line 1390"/>
          <p:cNvSpPr>
            <a:spLocks noChangeShapeType="1"/>
          </p:cNvSpPr>
          <p:nvPr/>
        </p:nvSpPr>
        <p:spPr bwMode="auto">
          <a:xfrm>
            <a:off x="2247900" y="367030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610" name="Text Box 1394"/>
          <p:cNvSpPr txBox="1">
            <a:spLocks noChangeArrowheads="1"/>
          </p:cNvSpPr>
          <p:nvPr/>
        </p:nvSpPr>
        <p:spPr bwMode="auto">
          <a:xfrm>
            <a:off x="2235200" y="3509963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Symbol" panose="05050102010706020507" pitchFamily="18" charset="2"/>
              </a:rPr>
              <a:t>t</a:t>
            </a:r>
            <a:r>
              <a:rPr lang="el-GR" altLang="en-US" sz="2400" b="1"/>
              <a:t> </a:t>
            </a:r>
            <a:r>
              <a:rPr lang="en-US" altLang="en-US" sz="2000" b="1" baseline="-25000"/>
              <a:t>relax</a:t>
            </a:r>
            <a:endParaRPr lang="ru-RU" altLang="en-US" sz="2000" b="1" baseline="-25000"/>
          </a:p>
        </p:txBody>
      </p:sp>
      <p:grpSp>
        <p:nvGrpSpPr>
          <p:cNvPr id="138613" name="Group 1397"/>
          <p:cNvGrpSpPr>
            <a:grpSpLocks/>
          </p:cNvGrpSpPr>
          <p:nvPr/>
        </p:nvGrpSpPr>
        <p:grpSpPr bwMode="auto">
          <a:xfrm>
            <a:off x="231775" y="3482975"/>
            <a:ext cx="1535113" cy="977900"/>
            <a:chOff x="-670" y="2278"/>
            <a:chExt cx="967" cy="616"/>
          </a:xfrm>
        </p:grpSpPr>
        <p:sp>
          <p:nvSpPr>
            <p:cNvPr id="138609" name="Text Box 1393"/>
            <p:cNvSpPr txBox="1">
              <a:spLocks noChangeArrowheads="1"/>
            </p:cNvSpPr>
            <p:nvPr/>
          </p:nvSpPr>
          <p:spPr bwMode="auto">
            <a:xfrm>
              <a:off x="-670" y="260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i="1">
                  <a:latin typeface="Symbol" panose="05050102010706020507" pitchFamily="18" charset="2"/>
                </a:rPr>
                <a:t>t</a:t>
              </a:r>
              <a:r>
                <a:rPr lang="el-GR" altLang="en-US" sz="2400" b="1"/>
                <a:t> </a:t>
              </a:r>
              <a:r>
                <a:rPr lang="en-US" altLang="en-US" sz="2000" b="1" baseline="-25000"/>
                <a:t>tunn</a:t>
              </a:r>
              <a:endParaRPr lang="ru-RU" altLang="en-US" sz="2000" b="1" baseline="-25000"/>
            </a:p>
          </p:txBody>
        </p:sp>
        <p:sp>
          <p:nvSpPr>
            <p:cNvPr id="138611" name="Line 1395"/>
            <p:cNvSpPr>
              <a:spLocks noChangeShapeType="1"/>
            </p:cNvSpPr>
            <p:nvPr/>
          </p:nvSpPr>
          <p:spPr bwMode="auto">
            <a:xfrm flipV="1">
              <a:off x="-297" y="2278"/>
              <a:ext cx="594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8617" name="Text Box 1401"/>
          <p:cNvSpPr txBox="1">
            <a:spLocks noChangeArrowheads="1"/>
          </p:cNvSpPr>
          <p:nvPr/>
        </p:nvSpPr>
        <p:spPr bwMode="auto">
          <a:xfrm>
            <a:off x="3644900" y="5803900"/>
            <a:ext cx="4559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QCL </a:t>
            </a:r>
            <a:r>
              <a:rPr lang="ru-RU" altLang="en-US" sz="2800" b="1" u="sng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униполярный прибор</a:t>
            </a:r>
          </a:p>
        </p:txBody>
      </p:sp>
    </p:spTree>
    <p:extLst>
      <p:ext uri="{BB962C8B-B14F-4D97-AF65-F5344CB8AC3E}">
        <p14:creationId xmlns:p14="http://schemas.microsoft.com/office/powerpoint/2010/main" xmlns="" val="28313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C 0.01215 0.00533 0.02413 0.00949 0.03646 0.01389 C 0.05139 0.01922 0.05885 0.02454 0.075 0.02639 C 0.08524 0.03102 0.07899 0.02894 0.09375 0.03056 C 0.10225 0.03426 0.09774 0.03287 0.10729 0.03472 C 0.11475 0.03797 0.11163 0.03588 0.11666 0.04028 C 0.11979 0.04676 0.11788 0.05672 0.11875 0.06528 C 0.11909 0.07547 0.11979 0.08565 0.11979 0.09584 C 0.11979 0.09931 0.11909 0.10324 0.11875 0.10695 C 0.1184 0.10926 0.11771 0.11389 0.11771 0.11412 " pathEditMode="relative" rAng="0" ptsTypes="fffffffffA">
                                      <p:cBhvr>
                                        <p:cTn id="6" dur="5000" fill="hold"/>
                                        <p:tgtEl>
                                          <p:spTgt spid="13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C 0.02605 0.00695 0.04983 0.02523 0.07639 0.03148 C 0.08334 0.0331 0.09862 0.03449 0.10556 0.04074 C 0.11007 0.04468 0.12084 0.04815 0.12084 0.04838 C 0.12466 0.06366 0.12223 0.0669 0.12084 0.08334 C 0.12014 0.09074 0.11945 0.10556 0.11945 0.10579 " pathEditMode="relative" rAng="0" ptsTypes="fffffA">
                                      <p:cBhvr>
                                        <p:cTn id="8" dur="5000" fill="hold"/>
                                        <p:tgtEl>
                                          <p:spTgt spid="13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8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1389 0.00463 0.02865 0.00556 0.04306 0.00949 C 0.05747 0.01343 0.07205 0.01922 0.08629 0.02408 C 0.09618 0.02755 0.10556 0.03056 0.11528 0.0338 C 0.13125 0.03912 0.11736 0.03866 0.12483 0.03866 " pathEditMode="relative" rAng="0" ptsTypes="ffffA">
                                      <p:cBhvr>
                                        <p:cTn id="25" dur="2000" fill="hold"/>
                                        <p:tgtEl>
                                          <p:spTgt spid="13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94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16 C 0.0066 -0.00069 0.01215 -0.00046 0.01771 0.00023 C 0.02535 0.00093 0.04062 0.00301 0.04062 0.00324 C 0.04826 0.00648 0.0566 0.00556 0.06458 0.00718 C 0.0717 0.01042 0.07899 0.01181 0.08646 0.01412 C 0.09062 0.01551 0.09479 0.01852 0.09896 0.01968 C 0.11163 0.02315 0.09844 0.01921 0.10729 0.02245 C 0.11007 0.02338 0.11562 0.02523 0.11562 0.02546 C 0.11493 0.0463 0.1125 0.06944 0.1125 0.09051 " pathEditMode="relative" rAng="0" ptsTypes="ffffffffA">
                                      <p:cBhvr>
                                        <p:cTn id="27" dur="5000" fill="hold"/>
                                        <p:tgtEl>
                                          <p:spTgt spid="13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458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3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1.85185E-6 L 0.3875 -0.55741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3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787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44444E-6 L 0.37952 -0.6342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3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-317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139 -1.85185E-6 L 0.31423 -0.44352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3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-2217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75 -0.04445 L 0.39583 -0.85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3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-402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1.48148E-6 L 0.33333 -0.74445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13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3722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2.22222E-6 L 0.40277 -0.5284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3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3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3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78 L 0.11424 -0.00278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138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11355 -4.81481E-6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38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1354 -0.00139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138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162 L 0.00191 0.05718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38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77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38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13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393 L 0.00469 0.06134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38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87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3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3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2.59259E-6 L 0.15313 -0.61667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138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33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6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962 -0.02824 L 0.16875 -0.72569 " pathEditMode="relative" rAng="0" ptsTypes="AA">
                                      <p:cBhvr>
                                        <p:cTn id="121" dur="3000" fill="hold"/>
                                        <p:tgtEl>
                                          <p:spTgt spid="138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3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139 0.0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138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00417 0.05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138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13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138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8" dur="500"/>
                                        <p:tgtEl>
                                          <p:spTgt spid="138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138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4" dur="500"/>
                                        <p:tgtEl>
                                          <p:spTgt spid="138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7" dur="3000"/>
                                        <p:tgtEl>
                                          <p:spTgt spid="138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3000"/>
                                        <p:tgtEl>
                                          <p:spTgt spid="1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6" dur="3000"/>
                                        <p:tgtEl>
                                          <p:spTgt spid="1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2000"/>
                                        <p:tgtEl>
                                          <p:spTgt spid="13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5" dur="2000"/>
                                        <p:tgtEl>
                                          <p:spTgt spid="13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3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34" grpId="0" animBg="1"/>
      <p:bldP spid="138435" grpId="0" animBg="1"/>
      <p:bldP spid="138435" grpId="1" animBg="1"/>
      <p:bldP spid="138436" grpId="0" animBg="1"/>
      <p:bldP spid="138437" grpId="0" animBg="1"/>
      <p:bldP spid="138437" grpId="1" animBg="1"/>
      <p:bldP spid="138437" grpId="2" animBg="1"/>
      <p:bldP spid="138442" grpId="0" animBg="1"/>
      <p:bldP spid="138442" grpId="1" animBg="1"/>
      <p:bldP spid="138443" grpId="0" animBg="1"/>
      <p:bldP spid="138443" grpId="1" animBg="1"/>
      <p:bldP spid="138443" grpId="2" animBg="1"/>
      <p:bldP spid="138444" grpId="0" animBg="1"/>
      <p:bldP spid="138444" grpId="1" animBg="1"/>
      <p:bldP spid="138446" grpId="0" animBg="1"/>
      <p:bldP spid="138446" grpId="1" animBg="1"/>
      <p:bldP spid="138447" grpId="0" animBg="1"/>
      <p:bldP spid="138447" grpId="1" animBg="1"/>
      <p:bldP spid="138448" grpId="0" animBg="1"/>
      <p:bldP spid="138448" grpId="1" animBg="1"/>
      <p:bldP spid="138449" grpId="0" animBg="1"/>
      <p:bldP spid="138449" grpId="1" animBg="1"/>
      <p:bldP spid="138450" grpId="0" animBg="1"/>
      <p:bldP spid="138450" grpId="1" animBg="1"/>
      <p:bldP spid="138451" grpId="0" animBg="1"/>
      <p:bldP spid="138451" grpId="1" animBg="1"/>
      <p:bldP spid="138451" grpId="2" animBg="1"/>
      <p:bldP spid="138554" grpId="0" animBg="1"/>
      <p:bldP spid="138554" grpId="1" animBg="1"/>
      <p:bldP spid="138555" grpId="0" animBg="1"/>
      <p:bldP spid="138555" grpId="1" animBg="1"/>
      <p:bldP spid="138558" grpId="0" animBg="1"/>
      <p:bldP spid="138558" grpId="1" animBg="1"/>
      <p:bldP spid="138559" grpId="0" animBg="1"/>
      <p:bldP spid="138559" grpId="1" animBg="1"/>
      <p:bldP spid="138560" grpId="0" animBg="1"/>
      <p:bldP spid="138560" grpId="1" animBg="1"/>
      <p:bldP spid="138561" grpId="0" animBg="1"/>
      <p:bldP spid="138561" grpId="1" animBg="1"/>
      <p:bldP spid="138562" grpId="0" animBg="1"/>
      <p:bldP spid="138562" grpId="1" animBg="1"/>
      <p:bldP spid="138562" grpId="2" animBg="1"/>
      <p:bldP spid="138563" grpId="0" animBg="1"/>
      <p:bldP spid="138563" grpId="1" animBg="1"/>
      <p:bldP spid="138565" grpId="0" animBg="1"/>
      <p:bldP spid="138565" grpId="1" animBg="1"/>
      <p:bldP spid="138565" grpId="2" animBg="1"/>
      <p:bldP spid="138567" grpId="0" animBg="1"/>
      <p:bldP spid="138568" grpId="0" animBg="1"/>
      <p:bldP spid="138568" grpId="1" animBg="1"/>
      <p:bldP spid="138573" grpId="0" animBg="1"/>
      <p:bldP spid="138573" grpId="1" animBg="1"/>
      <p:bldP spid="138580" grpId="0"/>
      <p:bldP spid="138583" grpId="0" animBg="1"/>
      <p:bldP spid="138584" grpId="0" animBg="1"/>
      <p:bldP spid="138594" grpId="0"/>
      <p:bldP spid="138594" grpId="1"/>
      <p:bldP spid="138595" grpId="0"/>
      <p:bldP spid="138595" grpId="1"/>
      <p:bldP spid="138353" grpId="0"/>
      <p:bldP spid="138601" grpId="0"/>
      <p:bldP spid="138601" grpId="1"/>
      <p:bldP spid="138601" grpId="2"/>
      <p:bldP spid="138602" grpId="0"/>
      <p:bldP spid="138602" grpId="1"/>
      <p:bldP spid="138604" grpId="0" build="allAtOnce"/>
      <p:bldP spid="138605" grpId="0" animBg="1"/>
      <p:bldP spid="138606" grpId="0" animBg="1"/>
      <p:bldP spid="138610" grpId="0"/>
      <p:bldP spid="1386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44500" y="190500"/>
            <a:ext cx="5715000" cy="531813"/>
          </a:xfrm>
        </p:spPr>
        <p:txBody>
          <a:bodyPr>
            <a:normAutofit fontScale="90000"/>
          </a:bodyPr>
          <a:lstStyle/>
          <a:p>
            <a:r>
              <a:rPr lang="ru-RU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Недостатки простых схем ККЛ</a:t>
            </a:r>
            <a:endParaRPr lang="ru-RU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417513" y="1717675"/>
            <a:ext cx="3254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0296" name="Group 8"/>
          <p:cNvGrpSpPr>
            <a:grpSpLocks/>
          </p:cNvGrpSpPr>
          <p:nvPr/>
        </p:nvGrpSpPr>
        <p:grpSpPr bwMode="auto">
          <a:xfrm>
            <a:off x="708025" y="1930400"/>
            <a:ext cx="1547813" cy="2678113"/>
            <a:chOff x="4162" y="1593"/>
            <a:chExt cx="692" cy="1221"/>
          </a:xfrm>
        </p:grpSpPr>
        <p:sp>
          <p:nvSpPr>
            <p:cNvPr id="140297" name="Line 9"/>
            <p:cNvSpPr>
              <a:spLocks noChangeShapeType="1"/>
            </p:cNvSpPr>
            <p:nvPr/>
          </p:nvSpPr>
          <p:spPr bwMode="auto">
            <a:xfrm>
              <a:off x="4169" y="1593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0298" name="Line 10"/>
            <p:cNvSpPr>
              <a:spLocks noChangeShapeType="1"/>
            </p:cNvSpPr>
            <p:nvPr/>
          </p:nvSpPr>
          <p:spPr bwMode="auto">
            <a:xfrm>
              <a:off x="4162" y="2590"/>
              <a:ext cx="344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0299" name="Line 11"/>
            <p:cNvSpPr>
              <a:spLocks noChangeShapeType="1"/>
            </p:cNvSpPr>
            <p:nvPr/>
          </p:nvSpPr>
          <p:spPr bwMode="auto">
            <a:xfrm>
              <a:off x="4510" y="1798"/>
              <a:ext cx="344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0300" name="Line 12"/>
            <p:cNvSpPr>
              <a:spLocks noChangeShapeType="1"/>
            </p:cNvSpPr>
            <p:nvPr/>
          </p:nvSpPr>
          <p:spPr bwMode="auto">
            <a:xfrm>
              <a:off x="4498" y="1802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2228850" y="2897188"/>
            <a:ext cx="0" cy="2211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>
            <a:off x="2212975" y="5084763"/>
            <a:ext cx="769938" cy="490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2978150" y="3346450"/>
            <a:ext cx="681038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>
            <a:off x="2963863" y="3355975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>
            <a:off x="727075" y="3241675"/>
            <a:ext cx="738188" cy="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>
            <a:off x="715963" y="2708275"/>
            <a:ext cx="747712" cy="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>
            <a:off x="693738" y="3683000"/>
            <a:ext cx="738187" cy="3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>
            <a:off x="2266950" y="3654425"/>
            <a:ext cx="738188" cy="3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>
            <a:off x="2266950" y="4202113"/>
            <a:ext cx="738188" cy="4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11" name="Line 23"/>
          <p:cNvSpPr>
            <a:spLocks noChangeShapeType="1"/>
          </p:cNvSpPr>
          <p:nvPr/>
        </p:nvSpPr>
        <p:spPr bwMode="auto">
          <a:xfrm>
            <a:off x="2266950" y="4679950"/>
            <a:ext cx="738188" cy="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955675" y="3460750"/>
            <a:ext cx="255588" cy="211138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Text Box 33"/>
          <p:cNvSpPr txBox="1">
            <a:spLocks noChangeArrowheads="1"/>
          </p:cNvSpPr>
          <p:nvPr/>
        </p:nvSpPr>
        <p:spPr bwMode="auto">
          <a:xfrm>
            <a:off x="1795463" y="4551363"/>
            <a:ext cx="4651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1</a:t>
            </a:r>
            <a:endParaRPr lang="ru-RU" altLang="en-US" sz="1600" b="1"/>
          </a:p>
        </p:txBody>
      </p:sp>
      <p:sp>
        <p:nvSpPr>
          <p:cNvPr id="140322" name="Text Box 34"/>
          <p:cNvSpPr txBox="1">
            <a:spLocks noChangeArrowheads="1"/>
          </p:cNvSpPr>
          <p:nvPr/>
        </p:nvSpPr>
        <p:spPr bwMode="auto">
          <a:xfrm>
            <a:off x="1803400" y="4030663"/>
            <a:ext cx="4651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2</a:t>
            </a:r>
            <a:endParaRPr lang="ru-RU" altLang="en-US" sz="1600" b="1"/>
          </a:p>
        </p:txBody>
      </p:sp>
      <p:sp>
        <p:nvSpPr>
          <p:cNvPr id="140323" name="Text Box 35"/>
          <p:cNvSpPr txBox="1">
            <a:spLocks noChangeArrowheads="1"/>
          </p:cNvSpPr>
          <p:nvPr/>
        </p:nvSpPr>
        <p:spPr bwMode="auto">
          <a:xfrm>
            <a:off x="1824038" y="3517900"/>
            <a:ext cx="4651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/>
              <a:t>3</a:t>
            </a:r>
            <a:endParaRPr lang="ru-RU" altLang="en-US" sz="1600" b="1"/>
          </a:p>
        </p:txBody>
      </p:sp>
      <p:sp>
        <p:nvSpPr>
          <p:cNvPr id="140328" name="Freeform 40"/>
          <p:cNvSpPr>
            <a:spLocks/>
          </p:cNvSpPr>
          <p:nvPr/>
        </p:nvSpPr>
        <p:spPr bwMode="auto">
          <a:xfrm>
            <a:off x="585788" y="2092325"/>
            <a:ext cx="896937" cy="1590675"/>
          </a:xfrm>
          <a:custGeom>
            <a:avLst/>
            <a:gdLst>
              <a:gd name="T0" fmla="*/ 0 w 565"/>
              <a:gd name="T1" fmla="*/ 51 h 1002"/>
              <a:gd name="T2" fmla="*/ 160 w 565"/>
              <a:gd name="T3" fmla="*/ 779 h 1002"/>
              <a:gd name="T4" fmla="*/ 344 w 565"/>
              <a:gd name="T5" fmla="*/ 979 h 1002"/>
              <a:gd name="T6" fmla="*/ 480 w 565"/>
              <a:gd name="T7" fmla="*/ 643 h 1002"/>
              <a:gd name="T8" fmla="*/ 552 w 565"/>
              <a:gd name="T9" fmla="*/ 99 h 1002"/>
              <a:gd name="T10" fmla="*/ 560 w 565"/>
              <a:gd name="T11" fmla="*/ 51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" h="1002">
                <a:moveTo>
                  <a:pt x="0" y="51"/>
                </a:moveTo>
                <a:cubicBezTo>
                  <a:pt x="27" y="171"/>
                  <a:pt x="103" y="624"/>
                  <a:pt x="160" y="779"/>
                </a:cubicBezTo>
                <a:cubicBezTo>
                  <a:pt x="217" y="934"/>
                  <a:pt x="291" y="1002"/>
                  <a:pt x="344" y="979"/>
                </a:cubicBezTo>
                <a:cubicBezTo>
                  <a:pt x="397" y="956"/>
                  <a:pt x="445" y="790"/>
                  <a:pt x="480" y="643"/>
                </a:cubicBezTo>
                <a:cubicBezTo>
                  <a:pt x="515" y="496"/>
                  <a:pt x="539" y="198"/>
                  <a:pt x="552" y="99"/>
                </a:cubicBezTo>
                <a:cubicBezTo>
                  <a:pt x="565" y="0"/>
                  <a:pt x="562" y="25"/>
                  <a:pt x="560" y="5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29" name="Freeform 41"/>
          <p:cNvSpPr>
            <a:spLocks/>
          </p:cNvSpPr>
          <p:nvPr/>
        </p:nvSpPr>
        <p:spPr bwMode="auto">
          <a:xfrm>
            <a:off x="2084388" y="2066925"/>
            <a:ext cx="896937" cy="1590675"/>
          </a:xfrm>
          <a:custGeom>
            <a:avLst/>
            <a:gdLst>
              <a:gd name="T0" fmla="*/ 0 w 565"/>
              <a:gd name="T1" fmla="*/ 51 h 1002"/>
              <a:gd name="T2" fmla="*/ 160 w 565"/>
              <a:gd name="T3" fmla="*/ 779 h 1002"/>
              <a:gd name="T4" fmla="*/ 344 w 565"/>
              <a:gd name="T5" fmla="*/ 979 h 1002"/>
              <a:gd name="T6" fmla="*/ 480 w 565"/>
              <a:gd name="T7" fmla="*/ 643 h 1002"/>
              <a:gd name="T8" fmla="*/ 552 w 565"/>
              <a:gd name="T9" fmla="*/ 99 h 1002"/>
              <a:gd name="T10" fmla="*/ 560 w 565"/>
              <a:gd name="T11" fmla="*/ 51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" h="1002">
                <a:moveTo>
                  <a:pt x="0" y="51"/>
                </a:moveTo>
                <a:cubicBezTo>
                  <a:pt x="27" y="171"/>
                  <a:pt x="103" y="624"/>
                  <a:pt x="160" y="779"/>
                </a:cubicBezTo>
                <a:cubicBezTo>
                  <a:pt x="217" y="934"/>
                  <a:pt x="291" y="1002"/>
                  <a:pt x="344" y="979"/>
                </a:cubicBezTo>
                <a:cubicBezTo>
                  <a:pt x="397" y="956"/>
                  <a:pt x="445" y="790"/>
                  <a:pt x="480" y="643"/>
                </a:cubicBezTo>
                <a:cubicBezTo>
                  <a:pt x="515" y="496"/>
                  <a:pt x="539" y="198"/>
                  <a:pt x="552" y="99"/>
                </a:cubicBezTo>
                <a:cubicBezTo>
                  <a:pt x="565" y="0"/>
                  <a:pt x="562" y="25"/>
                  <a:pt x="560" y="5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30" name="Freeform 42"/>
          <p:cNvSpPr>
            <a:spLocks/>
          </p:cNvSpPr>
          <p:nvPr/>
        </p:nvSpPr>
        <p:spPr bwMode="auto">
          <a:xfrm>
            <a:off x="2109788" y="2663825"/>
            <a:ext cx="896937" cy="1590675"/>
          </a:xfrm>
          <a:custGeom>
            <a:avLst/>
            <a:gdLst>
              <a:gd name="T0" fmla="*/ 0 w 565"/>
              <a:gd name="T1" fmla="*/ 51 h 1002"/>
              <a:gd name="T2" fmla="*/ 160 w 565"/>
              <a:gd name="T3" fmla="*/ 779 h 1002"/>
              <a:gd name="T4" fmla="*/ 344 w 565"/>
              <a:gd name="T5" fmla="*/ 979 h 1002"/>
              <a:gd name="T6" fmla="*/ 480 w 565"/>
              <a:gd name="T7" fmla="*/ 643 h 1002"/>
              <a:gd name="T8" fmla="*/ 552 w 565"/>
              <a:gd name="T9" fmla="*/ 99 h 1002"/>
              <a:gd name="T10" fmla="*/ 560 w 565"/>
              <a:gd name="T11" fmla="*/ 51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" h="1002">
                <a:moveTo>
                  <a:pt x="0" y="51"/>
                </a:moveTo>
                <a:cubicBezTo>
                  <a:pt x="27" y="171"/>
                  <a:pt x="103" y="624"/>
                  <a:pt x="160" y="779"/>
                </a:cubicBezTo>
                <a:cubicBezTo>
                  <a:pt x="217" y="934"/>
                  <a:pt x="291" y="1002"/>
                  <a:pt x="344" y="979"/>
                </a:cubicBezTo>
                <a:cubicBezTo>
                  <a:pt x="397" y="956"/>
                  <a:pt x="445" y="790"/>
                  <a:pt x="480" y="643"/>
                </a:cubicBezTo>
                <a:cubicBezTo>
                  <a:pt x="515" y="496"/>
                  <a:pt x="539" y="198"/>
                  <a:pt x="552" y="99"/>
                </a:cubicBezTo>
                <a:cubicBezTo>
                  <a:pt x="565" y="0"/>
                  <a:pt x="562" y="25"/>
                  <a:pt x="560" y="5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31" name="Freeform 43"/>
          <p:cNvSpPr>
            <a:spLocks/>
          </p:cNvSpPr>
          <p:nvPr/>
        </p:nvSpPr>
        <p:spPr bwMode="auto">
          <a:xfrm>
            <a:off x="2109788" y="3108325"/>
            <a:ext cx="896937" cy="1590675"/>
          </a:xfrm>
          <a:custGeom>
            <a:avLst/>
            <a:gdLst>
              <a:gd name="T0" fmla="*/ 0 w 565"/>
              <a:gd name="T1" fmla="*/ 51 h 1002"/>
              <a:gd name="T2" fmla="*/ 160 w 565"/>
              <a:gd name="T3" fmla="*/ 779 h 1002"/>
              <a:gd name="T4" fmla="*/ 344 w 565"/>
              <a:gd name="T5" fmla="*/ 979 h 1002"/>
              <a:gd name="T6" fmla="*/ 480 w 565"/>
              <a:gd name="T7" fmla="*/ 643 h 1002"/>
              <a:gd name="T8" fmla="*/ 552 w 565"/>
              <a:gd name="T9" fmla="*/ 99 h 1002"/>
              <a:gd name="T10" fmla="*/ 560 w 565"/>
              <a:gd name="T11" fmla="*/ 51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" h="1002">
                <a:moveTo>
                  <a:pt x="0" y="51"/>
                </a:moveTo>
                <a:cubicBezTo>
                  <a:pt x="27" y="171"/>
                  <a:pt x="103" y="624"/>
                  <a:pt x="160" y="779"/>
                </a:cubicBezTo>
                <a:cubicBezTo>
                  <a:pt x="217" y="934"/>
                  <a:pt x="291" y="1002"/>
                  <a:pt x="344" y="979"/>
                </a:cubicBezTo>
                <a:cubicBezTo>
                  <a:pt x="397" y="956"/>
                  <a:pt x="445" y="790"/>
                  <a:pt x="480" y="643"/>
                </a:cubicBezTo>
                <a:cubicBezTo>
                  <a:pt x="515" y="496"/>
                  <a:pt x="539" y="198"/>
                  <a:pt x="552" y="99"/>
                </a:cubicBezTo>
                <a:cubicBezTo>
                  <a:pt x="565" y="0"/>
                  <a:pt x="562" y="25"/>
                  <a:pt x="560" y="5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334" name="Oval 46"/>
          <p:cNvSpPr>
            <a:spLocks noChangeArrowheads="1"/>
          </p:cNvSpPr>
          <p:nvPr/>
        </p:nvSpPr>
        <p:spPr bwMode="auto">
          <a:xfrm>
            <a:off x="2443163" y="3411538"/>
            <a:ext cx="255587" cy="211137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35" name="Oval 47"/>
          <p:cNvSpPr>
            <a:spLocks noChangeArrowheads="1"/>
          </p:cNvSpPr>
          <p:nvPr/>
        </p:nvSpPr>
        <p:spPr bwMode="auto">
          <a:xfrm>
            <a:off x="2482850" y="3971925"/>
            <a:ext cx="255588" cy="211138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39" name="Text Box 51"/>
          <p:cNvSpPr txBox="1">
            <a:spLocks noChangeArrowheads="1"/>
          </p:cNvSpPr>
          <p:nvPr/>
        </p:nvSpPr>
        <p:spPr bwMode="auto">
          <a:xfrm>
            <a:off x="1371600" y="2900363"/>
            <a:ext cx="74295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Symbol" panose="05050102010706020507" pitchFamily="18" charset="2"/>
              </a:rPr>
              <a:t>t</a:t>
            </a:r>
            <a:r>
              <a:rPr lang="el-GR" altLang="en-US" sz="2400" b="1"/>
              <a:t> </a:t>
            </a:r>
            <a:r>
              <a:rPr lang="en-US" altLang="en-US" sz="2000" b="1" baseline="-25000"/>
              <a:t>tunn</a:t>
            </a:r>
            <a:endParaRPr lang="ru-RU" altLang="en-US" sz="2000" b="1" baseline="-25000"/>
          </a:p>
        </p:txBody>
      </p:sp>
      <p:sp>
        <p:nvSpPr>
          <p:cNvPr id="140340" name="Text Box 52"/>
          <p:cNvSpPr txBox="1">
            <a:spLocks noChangeArrowheads="1"/>
          </p:cNvSpPr>
          <p:nvPr/>
        </p:nvSpPr>
        <p:spPr bwMode="auto">
          <a:xfrm>
            <a:off x="3011488" y="3663950"/>
            <a:ext cx="1162050" cy="457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Symbol" panose="05050102010706020507" pitchFamily="18" charset="2"/>
              </a:rPr>
              <a:t>t</a:t>
            </a:r>
            <a:r>
              <a:rPr lang="en-US" altLang="en-US" sz="2400" b="1" i="1" baseline="30000">
                <a:latin typeface="Symbol" panose="05050102010706020507" pitchFamily="18" charset="2"/>
              </a:rPr>
              <a:t>3</a:t>
            </a:r>
            <a:r>
              <a:rPr lang="en-US" altLang="en-US" sz="2400" b="1" i="1" baseline="30000">
                <a:latin typeface="Symbol" panose="05050102010706020507" pitchFamily="18" charset="2"/>
                <a:sym typeface="Symbol" panose="05050102010706020507" pitchFamily="18" charset="2"/>
              </a:rPr>
              <a:t> 2</a:t>
            </a:r>
            <a:r>
              <a:rPr lang="el-GR" altLang="en-US" sz="2400" b="1"/>
              <a:t> </a:t>
            </a:r>
            <a:r>
              <a:rPr lang="en-US" altLang="en-US" sz="2000" b="1" baseline="-25000"/>
              <a:t>relax</a:t>
            </a:r>
            <a:endParaRPr lang="ru-RU" altLang="en-US" sz="2000" b="1" baseline="-25000"/>
          </a:p>
        </p:txBody>
      </p:sp>
      <p:sp>
        <p:nvSpPr>
          <p:cNvPr id="140341" name="Text Box 53"/>
          <p:cNvSpPr txBox="1">
            <a:spLocks noChangeArrowheads="1"/>
          </p:cNvSpPr>
          <p:nvPr/>
        </p:nvSpPr>
        <p:spPr bwMode="auto">
          <a:xfrm>
            <a:off x="3013075" y="4249738"/>
            <a:ext cx="1162050" cy="457200"/>
          </a:xfrm>
          <a:prstGeom prst="rect">
            <a:avLst/>
          </a:prstGeom>
          <a:solidFill>
            <a:srgbClr val="FFFF99">
              <a:alpha val="4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latin typeface="Symbol" panose="05050102010706020507" pitchFamily="18" charset="2"/>
              </a:rPr>
              <a:t>t</a:t>
            </a:r>
            <a:r>
              <a:rPr lang="en-US" altLang="en-US" sz="2400" b="1" i="1" baseline="30000">
                <a:latin typeface="Symbol" panose="05050102010706020507" pitchFamily="18" charset="2"/>
              </a:rPr>
              <a:t>2</a:t>
            </a:r>
            <a:r>
              <a:rPr lang="en-US" altLang="en-US" sz="2400" b="1" i="1" baseline="30000">
                <a:latin typeface="Symbol" panose="05050102010706020507" pitchFamily="18" charset="2"/>
                <a:sym typeface="Symbol" panose="05050102010706020507" pitchFamily="18" charset="2"/>
              </a:rPr>
              <a:t> 1</a:t>
            </a:r>
            <a:r>
              <a:rPr lang="el-GR" altLang="en-US" sz="2400" b="1"/>
              <a:t> </a:t>
            </a:r>
            <a:r>
              <a:rPr lang="en-US" altLang="en-US" sz="2000" b="1" baseline="-25000"/>
              <a:t>relax</a:t>
            </a:r>
            <a:endParaRPr lang="ru-RU" altLang="en-US" sz="2000" b="1" baseline="-25000"/>
          </a:p>
        </p:txBody>
      </p:sp>
      <p:sp>
        <p:nvSpPr>
          <p:cNvPr id="140344" name="Text Box 56"/>
          <p:cNvSpPr txBox="1">
            <a:spLocks noChangeArrowheads="1"/>
          </p:cNvSpPr>
          <p:nvPr/>
        </p:nvSpPr>
        <p:spPr bwMode="auto">
          <a:xfrm>
            <a:off x="177800" y="5676900"/>
            <a:ext cx="43180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создания инверсии необходимо</a:t>
            </a:r>
            <a:r>
              <a:rPr lang="en-US" alt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altLang="en-US" sz="2400" b="1" i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i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 1</a:t>
            </a:r>
            <a:r>
              <a:rPr lang="en-US" altLang="en-US" sz="2400" b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en-US" alt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alt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altLang="en-US" sz="2400" b="1" i="1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tunn </a:t>
            </a:r>
            <a:r>
              <a:rPr lang="en-US" alt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&lt;</a:t>
            </a:r>
            <a:r>
              <a:rPr lang="en-US" altLang="en-US" sz="2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altLang="en-US" sz="2400" b="1" i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sz="2400" b="1" i="1" baseline="30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 2 </a:t>
            </a:r>
            <a:endParaRPr lang="ru-RU" altLang="en-US" sz="2400" b="1" i="1" baseline="30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anose="05050102010706020507" pitchFamily="18" charset="2"/>
            </a:endParaRPr>
          </a:p>
        </p:txBody>
      </p:sp>
      <p:sp>
        <p:nvSpPr>
          <p:cNvPr id="140345" name="Text Box 57"/>
          <p:cNvSpPr txBox="1">
            <a:spLocks noChangeArrowheads="1"/>
          </p:cNvSpPr>
          <p:nvPr/>
        </p:nvSpPr>
        <p:spPr bwMode="auto">
          <a:xfrm>
            <a:off x="342900" y="9525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3-</a:t>
            </a: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уровневой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схемы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главная проблема -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перекрытие спектров</a:t>
            </a:r>
          </a:p>
        </p:txBody>
      </p:sp>
      <p:sp>
        <p:nvSpPr>
          <p:cNvPr id="140398" name="Text Box 110"/>
          <p:cNvSpPr txBox="1">
            <a:spLocks noChangeArrowheads="1"/>
          </p:cNvSpPr>
          <p:nvPr/>
        </p:nvSpPr>
        <p:spPr bwMode="auto">
          <a:xfrm>
            <a:off x="4495800" y="977900"/>
            <a:ext cx="464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2-</a:t>
            </a: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уровневой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схемы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главная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проб-лема – электрическая неустойчивость</a:t>
            </a:r>
          </a:p>
        </p:txBody>
      </p:sp>
      <p:sp>
        <p:nvSpPr>
          <p:cNvPr id="140400" name="Text Box 112"/>
          <p:cNvSpPr txBox="1">
            <a:spLocks noChangeArrowheads="1"/>
          </p:cNvSpPr>
          <p:nvPr/>
        </p:nvSpPr>
        <p:spPr bwMode="auto">
          <a:xfrm>
            <a:off x="4445000" y="4311650"/>
            <a:ext cx="3771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пик на ВАХ возникает из-за</a:t>
            </a:r>
            <a:r>
              <a:rPr lang="en-US" altLang="en-US" sz="1800" b="1"/>
              <a:t> </a:t>
            </a: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блоховских осцилляций электронов</a:t>
            </a:r>
          </a:p>
        </p:txBody>
      </p:sp>
      <p:sp>
        <p:nvSpPr>
          <p:cNvPr id="140401" name="Line 113"/>
          <p:cNvSpPr>
            <a:spLocks noChangeShapeType="1"/>
          </p:cNvSpPr>
          <p:nvPr/>
        </p:nvSpPr>
        <p:spPr bwMode="auto">
          <a:xfrm>
            <a:off x="4419600" y="1016000"/>
            <a:ext cx="0" cy="560070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0436" name="Group 148"/>
          <p:cNvGrpSpPr>
            <a:grpSpLocks/>
          </p:cNvGrpSpPr>
          <p:nvPr/>
        </p:nvGrpSpPr>
        <p:grpSpPr bwMode="auto">
          <a:xfrm>
            <a:off x="7769225" y="1976438"/>
            <a:ext cx="534988" cy="477837"/>
            <a:chOff x="3323" y="2450"/>
            <a:chExt cx="337" cy="301"/>
          </a:xfrm>
        </p:grpSpPr>
        <p:grpSp>
          <p:nvGrpSpPr>
            <p:cNvPr id="140437" name="Group 149"/>
            <p:cNvGrpSpPr>
              <a:grpSpLocks/>
            </p:cNvGrpSpPr>
            <p:nvPr/>
          </p:nvGrpSpPr>
          <p:grpSpPr bwMode="auto">
            <a:xfrm>
              <a:off x="3323" y="2450"/>
              <a:ext cx="337" cy="301"/>
              <a:chOff x="570" y="1867"/>
              <a:chExt cx="337" cy="301"/>
            </a:xfrm>
          </p:grpSpPr>
          <p:sp>
            <p:nvSpPr>
              <p:cNvPr id="140438" name="Line 150"/>
              <p:cNvSpPr>
                <a:spLocks noChangeShapeType="1"/>
              </p:cNvSpPr>
              <p:nvPr/>
            </p:nvSpPr>
            <p:spPr bwMode="auto">
              <a:xfrm>
                <a:off x="570" y="2166"/>
                <a:ext cx="330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439" name="Line 151"/>
              <p:cNvSpPr>
                <a:spLocks noChangeShapeType="1"/>
              </p:cNvSpPr>
              <p:nvPr/>
            </p:nvSpPr>
            <p:spPr bwMode="auto">
              <a:xfrm>
                <a:off x="573" y="1867"/>
                <a:ext cx="334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0440" name="Oval 152"/>
            <p:cNvSpPr>
              <a:spLocks noChangeArrowheads="1"/>
            </p:cNvSpPr>
            <p:nvPr/>
          </p:nvSpPr>
          <p:spPr bwMode="auto">
            <a:xfrm>
              <a:off x="3426" y="2652"/>
              <a:ext cx="114" cy="96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0441" name="Group 153"/>
          <p:cNvGrpSpPr>
            <a:grpSpLocks/>
          </p:cNvGrpSpPr>
          <p:nvPr/>
        </p:nvGrpSpPr>
        <p:grpSpPr bwMode="auto">
          <a:xfrm>
            <a:off x="5319713" y="1976438"/>
            <a:ext cx="1095375" cy="625475"/>
            <a:chOff x="1610" y="1576"/>
            <a:chExt cx="690" cy="394"/>
          </a:xfrm>
        </p:grpSpPr>
        <p:grpSp>
          <p:nvGrpSpPr>
            <p:cNvPr id="140442" name="Group 154"/>
            <p:cNvGrpSpPr>
              <a:grpSpLocks/>
            </p:cNvGrpSpPr>
            <p:nvPr/>
          </p:nvGrpSpPr>
          <p:grpSpPr bwMode="auto">
            <a:xfrm>
              <a:off x="1963" y="1576"/>
              <a:ext cx="337" cy="301"/>
              <a:chOff x="570" y="1867"/>
              <a:chExt cx="337" cy="301"/>
            </a:xfrm>
          </p:grpSpPr>
          <p:sp>
            <p:nvSpPr>
              <p:cNvPr id="140443" name="Line 155"/>
              <p:cNvSpPr>
                <a:spLocks noChangeShapeType="1"/>
              </p:cNvSpPr>
              <p:nvPr/>
            </p:nvSpPr>
            <p:spPr bwMode="auto">
              <a:xfrm>
                <a:off x="570" y="2166"/>
                <a:ext cx="330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444" name="Line 156"/>
              <p:cNvSpPr>
                <a:spLocks noChangeShapeType="1"/>
              </p:cNvSpPr>
              <p:nvPr/>
            </p:nvSpPr>
            <p:spPr bwMode="auto">
              <a:xfrm>
                <a:off x="573" y="1867"/>
                <a:ext cx="334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0445" name="Oval 157"/>
            <p:cNvSpPr>
              <a:spLocks noChangeArrowheads="1"/>
            </p:cNvSpPr>
            <p:nvPr/>
          </p:nvSpPr>
          <p:spPr bwMode="auto">
            <a:xfrm>
              <a:off x="2041" y="1755"/>
              <a:ext cx="114" cy="96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0446" name="Text Box 158"/>
            <p:cNvSpPr txBox="1">
              <a:spLocks noChangeArrowheads="1"/>
            </p:cNvSpPr>
            <p:nvPr/>
          </p:nvSpPr>
          <p:spPr bwMode="auto">
            <a:xfrm>
              <a:off x="1610" y="1758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en-US" sz="1600" b="1"/>
            </a:p>
          </p:txBody>
        </p:sp>
      </p:grpSp>
      <p:sp>
        <p:nvSpPr>
          <p:cNvPr id="140447" name="Line 159"/>
          <p:cNvSpPr>
            <a:spLocks noChangeShapeType="1"/>
          </p:cNvSpPr>
          <p:nvPr/>
        </p:nvSpPr>
        <p:spPr bwMode="auto">
          <a:xfrm>
            <a:off x="4606925" y="3230563"/>
            <a:ext cx="0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448" name="Line 160"/>
          <p:cNvSpPr>
            <a:spLocks noChangeShapeType="1"/>
          </p:cNvSpPr>
          <p:nvPr/>
        </p:nvSpPr>
        <p:spPr bwMode="auto">
          <a:xfrm flipH="1">
            <a:off x="4592638" y="4210050"/>
            <a:ext cx="223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449" name="Freeform 161"/>
          <p:cNvSpPr>
            <a:spLocks/>
          </p:cNvSpPr>
          <p:nvPr/>
        </p:nvSpPr>
        <p:spPr bwMode="auto">
          <a:xfrm>
            <a:off x="4635500" y="3332163"/>
            <a:ext cx="1866900" cy="828675"/>
          </a:xfrm>
          <a:custGeom>
            <a:avLst/>
            <a:gdLst>
              <a:gd name="T0" fmla="*/ 0 w 1176"/>
              <a:gd name="T1" fmla="*/ 522 h 522"/>
              <a:gd name="T2" fmla="*/ 132 w 1176"/>
              <a:gd name="T3" fmla="*/ 144 h 522"/>
              <a:gd name="T4" fmla="*/ 264 w 1176"/>
              <a:gd name="T5" fmla="*/ 300 h 522"/>
              <a:gd name="T6" fmla="*/ 366 w 1176"/>
              <a:gd name="T7" fmla="*/ 450 h 522"/>
              <a:gd name="T8" fmla="*/ 504 w 1176"/>
              <a:gd name="T9" fmla="*/ 480 h 522"/>
              <a:gd name="T10" fmla="*/ 576 w 1176"/>
              <a:gd name="T11" fmla="*/ 456 h 522"/>
              <a:gd name="T12" fmla="*/ 636 w 1176"/>
              <a:gd name="T13" fmla="*/ 378 h 522"/>
              <a:gd name="T14" fmla="*/ 726 w 1176"/>
              <a:gd name="T15" fmla="*/ 90 h 522"/>
              <a:gd name="T16" fmla="*/ 792 w 1176"/>
              <a:gd name="T17" fmla="*/ 0 h 522"/>
              <a:gd name="T18" fmla="*/ 852 w 1176"/>
              <a:gd name="T19" fmla="*/ 90 h 522"/>
              <a:gd name="T20" fmla="*/ 930 w 1176"/>
              <a:gd name="T21" fmla="*/ 360 h 522"/>
              <a:gd name="T22" fmla="*/ 1032 w 1176"/>
              <a:gd name="T23" fmla="*/ 426 h 522"/>
              <a:gd name="T24" fmla="*/ 1176 w 1176"/>
              <a:gd name="T25" fmla="*/ 438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" h="522">
                <a:moveTo>
                  <a:pt x="0" y="522"/>
                </a:moveTo>
                <a:cubicBezTo>
                  <a:pt x="43" y="353"/>
                  <a:pt x="88" y="181"/>
                  <a:pt x="132" y="144"/>
                </a:cubicBezTo>
                <a:cubicBezTo>
                  <a:pt x="176" y="107"/>
                  <a:pt x="225" y="249"/>
                  <a:pt x="264" y="300"/>
                </a:cubicBezTo>
                <a:cubicBezTo>
                  <a:pt x="303" y="351"/>
                  <a:pt x="326" y="420"/>
                  <a:pt x="366" y="450"/>
                </a:cubicBezTo>
                <a:cubicBezTo>
                  <a:pt x="406" y="480"/>
                  <a:pt x="469" y="479"/>
                  <a:pt x="504" y="480"/>
                </a:cubicBezTo>
                <a:cubicBezTo>
                  <a:pt x="539" y="481"/>
                  <a:pt x="554" y="473"/>
                  <a:pt x="576" y="456"/>
                </a:cubicBezTo>
                <a:cubicBezTo>
                  <a:pt x="598" y="439"/>
                  <a:pt x="611" y="439"/>
                  <a:pt x="636" y="378"/>
                </a:cubicBezTo>
                <a:cubicBezTo>
                  <a:pt x="661" y="317"/>
                  <a:pt x="700" y="153"/>
                  <a:pt x="726" y="90"/>
                </a:cubicBezTo>
                <a:cubicBezTo>
                  <a:pt x="752" y="27"/>
                  <a:pt x="771" y="0"/>
                  <a:pt x="792" y="0"/>
                </a:cubicBezTo>
                <a:cubicBezTo>
                  <a:pt x="813" y="0"/>
                  <a:pt x="829" y="30"/>
                  <a:pt x="852" y="90"/>
                </a:cubicBezTo>
                <a:cubicBezTo>
                  <a:pt x="875" y="150"/>
                  <a:pt x="900" y="304"/>
                  <a:pt x="930" y="360"/>
                </a:cubicBezTo>
                <a:cubicBezTo>
                  <a:pt x="960" y="416"/>
                  <a:pt x="991" y="413"/>
                  <a:pt x="1032" y="426"/>
                </a:cubicBezTo>
                <a:cubicBezTo>
                  <a:pt x="1073" y="439"/>
                  <a:pt x="1146" y="436"/>
                  <a:pt x="1176" y="43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40450" name="Group 162"/>
          <p:cNvGrpSpPr>
            <a:grpSpLocks/>
          </p:cNvGrpSpPr>
          <p:nvPr/>
        </p:nvGrpSpPr>
        <p:grpSpPr bwMode="auto">
          <a:xfrm>
            <a:off x="6832600" y="1976438"/>
            <a:ext cx="534988" cy="477837"/>
            <a:chOff x="3323" y="2450"/>
            <a:chExt cx="337" cy="301"/>
          </a:xfrm>
        </p:grpSpPr>
        <p:grpSp>
          <p:nvGrpSpPr>
            <p:cNvPr id="140451" name="Group 163"/>
            <p:cNvGrpSpPr>
              <a:grpSpLocks/>
            </p:cNvGrpSpPr>
            <p:nvPr/>
          </p:nvGrpSpPr>
          <p:grpSpPr bwMode="auto">
            <a:xfrm>
              <a:off x="3323" y="2450"/>
              <a:ext cx="337" cy="301"/>
              <a:chOff x="570" y="1867"/>
              <a:chExt cx="337" cy="301"/>
            </a:xfrm>
          </p:grpSpPr>
          <p:sp>
            <p:nvSpPr>
              <p:cNvPr id="140452" name="Line 164"/>
              <p:cNvSpPr>
                <a:spLocks noChangeShapeType="1"/>
              </p:cNvSpPr>
              <p:nvPr/>
            </p:nvSpPr>
            <p:spPr bwMode="auto">
              <a:xfrm>
                <a:off x="570" y="2166"/>
                <a:ext cx="330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453" name="Line 165"/>
              <p:cNvSpPr>
                <a:spLocks noChangeShapeType="1"/>
              </p:cNvSpPr>
              <p:nvPr/>
            </p:nvSpPr>
            <p:spPr bwMode="auto">
              <a:xfrm>
                <a:off x="573" y="1867"/>
                <a:ext cx="334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0454" name="Oval 166"/>
            <p:cNvSpPr>
              <a:spLocks noChangeArrowheads="1"/>
            </p:cNvSpPr>
            <p:nvPr/>
          </p:nvSpPr>
          <p:spPr bwMode="auto">
            <a:xfrm>
              <a:off x="3426" y="2652"/>
              <a:ext cx="114" cy="96"/>
            </a:xfrm>
            <a:prstGeom prst="ellipse">
              <a:avLst/>
            </a:prstGeom>
            <a:solidFill>
              <a:srgbClr val="0000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40455" name="Line 167"/>
          <p:cNvSpPr>
            <a:spLocks noChangeShapeType="1"/>
          </p:cNvSpPr>
          <p:nvPr/>
        </p:nvSpPr>
        <p:spPr bwMode="auto">
          <a:xfrm>
            <a:off x="5895975" y="17605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56" name="Line 168"/>
          <p:cNvSpPr>
            <a:spLocks noChangeShapeType="1"/>
          </p:cNvSpPr>
          <p:nvPr/>
        </p:nvSpPr>
        <p:spPr bwMode="auto">
          <a:xfrm>
            <a:off x="6400800" y="17605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57" name="Line 169"/>
          <p:cNvSpPr>
            <a:spLocks noChangeShapeType="1"/>
          </p:cNvSpPr>
          <p:nvPr/>
        </p:nvSpPr>
        <p:spPr bwMode="auto">
          <a:xfrm>
            <a:off x="6832600" y="17605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58" name="Line 170"/>
          <p:cNvSpPr>
            <a:spLocks noChangeShapeType="1"/>
          </p:cNvSpPr>
          <p:nvPr/>
        </p:nvSpPr>
        <p:spPr bwMode="auto">
          <a:xfrm>
            <a:off x="7335838" y="17605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59" name="Line 171"/>
          <p:cNvSpPr>
            <a:spLocks noChangeShapeType="1"/>
          </p:cNvSpPr>
          <p:nvPr/>
        </p:nvSpPr>
        <p:spPr bwMode="auto">
          <a:xfrm>
            <a:off x="7769225" y="17605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60" name="Line 172"/>
          <p:cNvSpPr>
            <a:spLocks noChangeShapeType="1"/>
          </p:cNvSpPr>
          <p:nvPr/>
        </p:nvSpPr>
        <p:spPr bwMode="auto">
          <a:xfrm>
            <a:off x="8285163" y="1760538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61" name="Line 173"/>
          <p:cNvSpPr>
            <a:spLocks noChangeShapeType="1"/>
          </p:cNvSpPr>
          <p:nvPr/>
        </p:nvSpPr>
        <p:spPr bwMode="auto">
          <a:xfrm>
            <a:off x="6832600" y="2768600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62" name="Line 174"/>
          <p:cNvSpPr>
            <a:spLocks noChangeShapeType="1"/>
          </p:cNvSpPr>
          <p:nvPr/>
        </p:nvSpPr>
        <p:spPr bwMode="auto">
          <a:xfrm>
            <a:off x="7769225" y="2768600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63" name="Line 175"/>
          <p:cNvSpPr>
            <a:spLocks noChangeShapeType="1"/>
          </p:cNvSpPr>
          <p:nvPr/>
        </p:nvSpPr>
        <p:spPr bwMode="auto">
          <a:xfrm>
            <a:off x="6400800" y="17605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64" name="Line 176"/>
          <p:cNvSpPr>
            <a:spLocks noChangeShapeType="1"/>
          </p:cNvSpPr>
          <p:nvPr/>
        </p:nvSpPr>
        <p:spPr bwMode="auto">
          <a:xfrm>
            <a:off x="7335838" y="17605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65" name="Text Box 177"/>
          <p:cNvSpPr txBox="1">
            <a:spLocks noChangeArrowheads="1"/>
          </p:cNvSpPr>
          <p:nvPr/>
        </p:nvSpPr>
        <p:spPr bwMode="auto">
          <a:xfrm>
            <a:off x="7335838" y="1831975"/>
            <a:ext cx="360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0466" name="Line 178"/>
          <p:cNvSpPr>
            <a:spLocks noChangeShapeType="1"/>
          </p:cNvSpPr>
          <p:nvPr/>
        </p:nvSpPr>
        <p:spPr bwMode="auto">
          <a:xfrm>
            <a:off x="5895975" y="275907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467" name="Text Box 179"/>
          <p:cNvSpPr txBox="1">
            <a:spLocks noChangeArrowheads="1"/>
          </p:cNvSpPr>
          <p:nvPr/>
        </p:nvSpPr>
        <p:spPr bwMode="auto">
          <a:xfrm>
            <a:off x="5464175" y="2192338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140468" name="Group 180"/>
          <p:cNvGrpSpPr>
            <a:grpSpLocks/>
          </p:cNvGrpSpPr>
          <p:nvPr/>
        </p:nvGrpSpPr>
        <p:grpSpPr bwMode="auto">
          <a:xfrm>
            <a:off x="5895975" y="1616075"/>
            <a:ext cx="2378075" cy="2447925"/>
            <a:chOff x="748" y="2251"/>
            <a:chExt cx="1498" cy="1542"/>
          </a:xfrm>
        </p:grpSpPr>
        <p:sp>
          <p:nvSpPr>
            <p:cNvPr id="140469" name="Line 181"/>
            <p:cNvSpPr>
              <a:spLocks noChangeShapeType="1"/>
            </p:cNvSpPr>
            <p:nvPr/>
          </p:nvSpPr>
          <p:spPr bwMode="auto">
            <a:xfrm>
              <a:off x="2245" y="3158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0" name="Line 182"/>
            <p:cNvSpPr>
              <a:spLocks noChangeShapeType="1"/>
            </p:cNvSpPr>
            <p:nvPr/>
          </p:nvSpPr>
          <p:spPr bwMode="auto">
            <a:xfrm>
              <a:off x="1927" y="3612"/>
              <a:ext cx="318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1" name="Line 183"/>
            <p:cNvSpPr>
              <a:spLocks noChangeShapeType="1"/>
            </p:cNvSpPr>
            <p:nvPr/>
          </p:nvSpPr>
          <p:spPr bwMode="auto">
            <a:xfrm>
              <a:off x="748" y="2251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2" name="Line 184"/>
            <p:cNvSpPr>
              <a:spLocks noChangeShapeType="1"/>
            </p:cNvSpPr>
            <p:nvPr/>
          </p:nvSpPr>
          <p:spPr bwMode="auto">
            <a:xfrm>
              <a:off x="1066" y="2432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3" name="Line 185"/>
            <p:cNvSpPr>
              <a:spLocks noChangeShapeType="1"/>
            </p:cNvSpPr>
            <p:nvPr/>
          </p:nvSpPr>
          <p:spPr bwMode="auto">
            <a:xfrm>
              <a:off x="1655" y="2795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4" name="Line 186"/>
            <p:cNvSpPr>
              <a:spLocks noChangeShapeType="1"/>
            </p:cNvSpPr>
            <p:nvPr/>
          </p:nvSpPr>
          <p:spPr bwMode="auto">
            <a:xfrm>
              <a:off x="1927" y="2976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5" name="Line 187"/>
            <p:cNvSpPr>
              <a:spLocks noChangeShapeType="1"/>
            </p:cNvSpPr>
            <p:nvPr/>
          </p:nvSpPr>
          <p:spPr bwMode="auto">
            <a:xfrm>
              <a:off x="748" y="2886"/>
              <a:ext cx="318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6" name="Line 188"/>
            <p:cNvSpPr>
              <a:spLocks noChangeShapeType="1"/>
            </p:cNvSpPr>
            <p:nvPr/>
          </p:nvSpPr>
          <p:spPr bwMode="auto">
            <a:xfrm>
              <a:off x="1338" y="3249"/>
              <a:ext cx="31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7" name="Line 189"/>
            <p:cNvSpPr>
              <a:spLocks noChangeShapeType="1"/>
            </p:cNvSpPr>
            <p:nvPr/>
          </p:nvSpPr>
          <p:spPr bwMode="auto">
            <a:xfrm>
              <a:off x="1066" y="2432"/>
              <a:ext cx="27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8" name="Line 190"/>
            <p:cNvSpPr>
              <a:spLocks noChangeShapeType="1"/>
            </p:cNvSpPr>
            <p:nvPr/>
          </p:nvSpPr>
          <p:spPr bwMode="auto">
            <a:xfrm>
              <a:off x="1338" y="2614"/>
              <a:ext cx="1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479" name="Line 191"/>
            <p:cNvSpPr>
              <a:spLocks noChangeShapeType="1"/>
            </p:cNvSpPr>
            <p:nvPr/>
          </p:nvSpPr>
          <p:spPr bwMode="auto">
            <a:xfrm>
              <a:off x="1655" y="2795"/>
              <a:ext cx="27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480" name="Text Box 192"/>
          <p:cNvSpPr txBox="1">
            <a:spLocks noChangeArrowheads="1"/>
          </p:cNvSpPr>
          <p:nvPr/>
        </p:nvSpPr>
        <p:spPr bwMode="auto">
          <a:xfrm>
            <a:off x="4635500" y="2870200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/>
              <a:t>I</a:t>
            </a:r>
            <a:endParaRPr lang="ru-RU" altLang="en-US" sz="1800" b="1"/>
          </a:p>
        </p:txBody>
      </p:sp>
      <p:sp>
        <p:nvSpPr>
          <p:cNvPr id="140481" name="Text Box 193"/>
          <p:cNvSpPr txBox="1">
            <a:spLocks noChangeArrowheads="1"/>
          </p:cNvSpPr>
          <p:nvPr/>
        </p:nvSpPr>
        <p:spPr bwMode="auto">
          <a:xfrm>
            <a:off x="6832600" y="383540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/>
              <a:t>V</a:t>
            </a:r>
            <a:endParaRPr lang="ru-RU" altLang="en-US" sz="1800" b="1"/>
          </a:p>
        </p:txBody>
      </p:sp>
      <p:sp>
        <p:nvSpPr>
          <p:cNvPr id="140482" name="Text Box 194"/>
          <p:cNvSpPr txBox="1">
            <a:spLocks noChangeArrowheads="1"/>
          </p:cNvSpPr>
          <p:nvPr/>
        </p:nvSpPr>
        <p:spPr bwMode="auto">
          <a:xfrm>
            <a:off x="4470400" y="4851400"/>
            <a:ext cx="4673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Второй пик возникает из-за рассогласования 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1-</a:t>
            </a: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2-</a:t>
            </a: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уровней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en-US" sz="18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0483" name="Text Box 195"/>
          <p:cNvSpPr txBox="1">
            <a:spLocks noChangeArrowheads="1"/>
          </p:cNvSpPr>
          <p:nvPr/>
        </p:nvSpPr>
        <p:spPr bwMode="auto">
          <a:xfrm>
            <a:off x="4826000" y="3200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rgbClr val="FF3300"/>
                </a:solidFill>
              </a:rPr>
              <a:t>I</a:t>
            </a:r>
            <a:endParaRPr lang="ru-RU" altLang="en-US" sz="1800" b="1" i="1">
              <a:solidFill>
                <a:srgbClr val="FF3300"/>
              </a:solidFill>
            </a:endParaRPr>
          </a:p>
        </p:txBody>
      </p:sp>
      <p:sp>
        <p:nvSpPr>
          <p:cNvPr id="140484" name="Text Box 196"/>
          <p:cNvSpPr txBox="1">
            <a:spLocks noChangeArrowheads="1"/>
          </p:cNvSpPr>
          <p:nvPr/>
        </p:nvSpPr>
        <p:spPr bwMode="auto">
          <a:xfrm>
            <a:off x="5448300" y="3238500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>
                <a:solidFill>
                  <a:srgbClr val="FF3300"/>
                </a:solidFill>
              </a:rPr>
              <a:t>II</a:t>
            </a:r>
            <a:endParaRPr lang="ru-RU" altLang="en-US" sz="1800" b="1" i="1">
              <a:solidFill>
                <a:srgbClr val="FF3300"/>
              </a:solidFill>
            </a:endParaRPr>
          </a:p>
        </p:txBody>
      </p:sp>
      <p:sp>
        <p:nvSpPr>
          <p:cNvPr id="140485" name="Line 197"/>
          <p:cNvSpPr>
            <a:spLocks noChangeShapeType="1"/>
          </p:cNvSpPr>
          <p:nvPr/>
        </p:nvSpPr>
        <p:spPr bwMode="auto">
          <a:xfrm>
            <a:off x="6121400" y="3200400"/>
            <a:ext cx="12700" cy="723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486" name="Text Box 198"/>
          <p:cNvSpPr txBox="1">
            <a:spLocks noChangeArrowheads="1"/>
          </p:cNvSpPr>
          <p:nvPr/>
        </p:nvSpPr>
        <p:spPr bwMode="auto">
          <a:xfrm>
            <a:off x="5181600" y="2921000"/>
            <a:ext cx="1460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600" b="1">
                <a:solidFill>
                  <a:srgbClr val="FF3300"/>
                </a:solidFill>
              </a:rPr>
              <a:t>Рабочая точка</a:t>
            </a:r>
          </a:p>
        </p:txBody>
      </p:sp>
      <p:sp>
        <p:nvSpPr>
          <p:cNvPr id="140487" name="Text Box 199"/>
          <p:cNvSpPr txBox="1">
            <a:spLocks noChangeArrowheads="1"/>
          </p:cNvSpPr>
          <p:nvPr/>
        </p:nvSpPr>
        <p:spPr bwMode="auto">
          <a:xfrm>
            <a:off x="4575175" y="5370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 b="1"/>
          </a:p>
        </p:txBody>
      </p:sp>
      <p:sp>
        <p:nvSpPr>
          <p:cNvPr id="140488" name="Text Box 200"/>
          <p:cNvSpPr txBox="1">
            <a:spLocks noChangeArrowheads="1"/>
          </p:cNvSpPr>
          <p:nvPr/>
        </p:nvSpPr>
        <p:spPr bwMode="auto">
          <a:xfrm>
            <a:off x="4556125" y="5457825"/>
            <a:ext cx="45878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Инверсия населенностей достигается в 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1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электрически неустойчивой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точке, где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дифференциальное сопротивление отрицательно</a:t>
            </a:r>
            <a:r>
              <a:rPr lang="en-US" alt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altLang="en-US" sz="1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7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625 -0.0074 " pathEditMode="relative" ptsTypes="AA">
                                      <p:cBhvr>
                                        <p:cTn id="6" dur="2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18519E-6 C 0.01146 0.00508 0.00538 0.00323 0.01805 0.00555 C 0.02083 0.0067 0.02361 0.00809 0.02639 0.00925 C 0.02778 0.00995 0.03055 0.0111 0.03055 0.0111 C 0.02396 0.01712 0.01736 0.02245 0.00972 0.02592 C 0.00052 0.03819 -0.01285 0.04235 -0.02361 0.05184 C -0.01719 0.05763 -0.01007 0.06157 -0.00278 0.06481 C -0.00122 0.0655 -0.00017 0.06758 0.00139 0.06851 C 0.00642 0.07152 0.01285 0.07545 0.01805 0.07777 C 0.01528 0.07893 0.0125 0.08032 0.00972 0.08147 C 0.00833 0.08217 0.00555 0.08333 0.00555 0.08333 " pathEditMode="relative" ptsTypes="ffffffffffA">
                                      <p:cBhvr>
                                        <p:cTn id="20" dur="3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C -0.00243 0.00949 -0.00642 0.01482 -0.0125 0.02037 C -0.01545 0.02639 -0.02187 0.03496 -0.02638 0.03889 C -0.01527 0.04861 0.00105 0.05093 0.01389 0.05371 C 0.00452 0.05787 0.01476 0.05209 0.00695 0.06111 C 0.00452 0.06412 0.00139 0.06598 -0.00138 0.06852 C -0.00191 0.06898 -0.00225 0.06968 -0.00277 0.07037 " pathEditMode="relative" ptsTypes="ffffffA">
                                      <p:cBhvr>
                                        <p:cTn id="34" dur="1000" fill="hold"/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0"/>
                                        <p:tgtEl>
                                          <p:spTgt spid="14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00225 0.17523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40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875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0226 0.0912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140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5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55112E-17 L 0.00399 0.0909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40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5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0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40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40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40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40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4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40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4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40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40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4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4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4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4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14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14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14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14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14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14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animBg="1"/>
      <p:bldP spid="140312" grpId="1" animBg="1"/>
      <p:bldP spid="140334" grpId="0" animBg="1"/>
      <p:bldP spid="140334" grpId="1" animBg="1"/>
      <p:bldP spid="140334" grpId="2" animBg="1"/>
      <p:bldP spid="140335" grpId="0" animBg="1"/>
      <p:bldP spid="140335" grpId="1" animBg="1"/>
      <p:bldP spid="140339" grpId="0" animBg="1"/>
      <p:bldP spid="140344" grpId="0"/>
      <p:bldP spid="140400" grpId="0"/>
      <p:bldP spid="140447" grpId="0" animBg="1"/>
      <p:bldP spid="140448" grpId="0" animBg="1"/>
      <p:bldP spid="140449" grpId="0" animBg="1"/>
      <p:bldP spid="140455" grpId="0" animBg="1"/>
      <p:bldP spid="140456" grpId="0" animBg="1"/>
      <p:bldP spid="140457" grpId="0" animBg="1"/>
      <p:bldP spid="140458" grpId="0" animBg="1"/>
      <p:bldP spid="140459" grpId="0" animBg="1"/>
      <p:bldP spid="140460" grpId="0" animBg="1"/>
      <p:bldP spid="140461" grpId="0" animBg="1"/>
      <p:bldP spid="140462" grpId="0" animBg="1"/>
      <p:bldP spid="140463" grpId="0" animBg="1"/>
      <p:bldP spid="140464" grpId="0" animBg="1"/>
      <p:bldP spid="140465" grpId="0"/>
      <p:bldP spid="140466" grpId="0" animBg="1"/>
      <p:bldP spid="140480" grpId="0"/>
      <p:bldP spid="140481" grpId="0"/>
      <p:bldP spid="140482" grpId="0"/>
      <p:bldP spid="140483" grpId="0"/>
      <p:bldP spid="140484" grpId="0"/>
      <p:bldP spid="140485" grpId="0" animBg="1"/>
      <p:bldP spid="140486" grpId="0"/>
      <p:bldP spid="1404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47100" cy="531813"/>
          </a:xfrm>
        </p:spPr>
        <p:txBody>
          <a:bodyPr/>
          <a:lstStyle/>
          <a:p>
            <a:r>
              <a:rPr lang="ru-RU" altLang="en-US" sz="2600" b="1" i="1" dirty="0"/>
              <a:t>Два типа волноводов: </a:t>
            </a:r>
            <a:r>
              <a:rPr lang="en-US" altLang="en-US" sz="2600" b="1" i="1" dirty="0"/>
              <a:t>SI-SP </a:t>
            </a:r>
            <a:r>
              <a:rPr lang="ru-RU" altLang="en-US" sz="2600" b="1" i="1" dirty="0"/>
              <a:t>и металл-металл</a:t>
            </a:r>
            <a:endParaRPr lang="en-US" altLang="en-US" sz="2600" b="1" i="1" dirty="0"/>
          </a:p>
        </p:txBody>
      </p: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7188"/>
            <a:ext cx="9144000" cy="404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63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Длины волн и пороговые токи лазеров Засавицкого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2578388"/>
              </p:ext>
            </p:extLst>
          </p:nvPr>
        </p:nvGraphicFramePr>
        <p:xfrm>
          <a:off x="1147013" y="2117553"/>
          <a:ext cx="6777787" cy="384209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70835"/>
                <a:gridCol w="1270835"/>
                <a:gridCol w="1412039"/>
                <a:gridCol w="1412039"/>
                <a:gridCol w="1412039"/>
              </a:tblGrid>
              <a:tr h="33050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 х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           </a:t>
                      </a:r>
                      <a:r>
                        <a:rPr lang="en-US" sz="1600">
                          <a:effectLst/>
                        </a:rPr>
                        <a:t>J</a:t>
                      </a:r>
                      <a:r>
                        <a:rPr lang="en-US" sz="1600" baseline="-25000">
                          <a:effectLst/>
                        </a:rPr>
                        <a:t>th</a:t>
                      </a:r>
                      <a:r>
                        <a:rPr lang="ru-RU" sz="1600">
                          <a:effectLst/>
                        </a:rPr>
                        <a:t>, кА/см</a:t>
                      </a:r>
                      <a:r>
                        <a:rPr lang="ru-RU" sz="1600" baseline="30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        λ, мкм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4,2 К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77 К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4,2 К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77 К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</a:t>
                      </a: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 - 1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2 - 4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 – 0,5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1,1 - 2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0,7 -1,6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4-12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12,9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</a:t>
                      </a:r>
                      <a:r>
                        <a:rPr lang="en-US" sz="14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 -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10,6-11,1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0,3-0,4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4-5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11,9-13,1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0,3-0,8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13,6-14,1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0,3-0,5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4-10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0,4-0,9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-</a:t>
                      </a: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16,7-17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0,5-1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28,8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18,2-19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0,8-1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5-15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36 - 40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2 - 4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8 -1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13 -13,6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37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Энергии оптических фононов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24452" y="1248213"/>
            <a:ext cx="3359317" cy="5208445"/>
            <a:chOff x="1926557" y="1304361"/>
            <a:chExt cx="3359317" cy="52084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6557" y="1365084"/>
              <a:ext cx="1025191" cy="283816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6557" y="4203244"/>
              <a:ext cx="1301088" cy="23095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1571" y="1304361"/>
              <a:ext cx="1954303" cy="2898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6927" y="4203244"/>
              <a:ext cx="1874821" cy="23095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8743" y="5171328"/>
            <a:ext cx="3093783" cy="12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169" y="5880954"/>
            <a:ext cx="3295748" cy="81043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48608" y="1584473"/>
            <a:ext cx="8195875" cy="4415159"/>
            <a:chOff x="148608" y="1496242"/>
            <a:chExt cx="8195875" cy="44151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517" y="1496242"/>
              <a:ext cx="7544966" cy="44151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608" y="4021614"/>
              <a:ext cx="1301817" cy="223928"/>
            </a:xfrm>
            <a:prstGeom prst="rect">
              <a:avLst/>
            </a:prstGeom>
          </p:spPr>
        </p:pic>
        <p:sp>
          <p:nvSpPr>
            <p:cNvPr id="22" name="Bent Arrow 21"/>
            <p:cNvSpPr/>
            <p:nvPr/>
          </p:nvSpPr>
          <p:spPr>
            <a:xfrm rot="4667325">
              <a:off x="1777719" y="3102231"/>
              <a:ext cx="912837" cy="602243"/>
            </a:xfrm>
            <a:prstGeom prst="bentArrow">
              <a:avLst>
                <a:gd name="adj1" fmla="val 5225"/>
                <a:gd name="adj2" fmla="val 8684"/>
                <a:gd name="adj3" fmla="val 25000"/>
                <a:gd name="adj4" fmla="val 9392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Bent Arrow 21"/>
          <p:cNvSpPr/>
          <p:nvPr/>
        </p:nvSpPr>
        <p:spPr>
          <a:xfrm rot="17148693" flipV="1">
            <a:off x="1984868" y="4825094"/>
            <a:ext cx="459778" cy="556224"/>
          </a:xfrm>
          <a:prstGeom prst="bentArrow">
            <a:avLst>
              <a:gd name="adj1" fmla="val 5225"/>
              <a:gd name="adj2" fmla="val 9473"/>
              <a:gd name="adj3" fmla="val 25000"/>
              <a:gd name="adj4" fmla="val 939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5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Квазиуровни Ферми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01" y="1361001"/>
            <a:ext cx="7090682" cy="4774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83" y="1459270"/>
            <a:ext cx="2602367" cy="462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248" y="5901675"/>
            <a:ext cx="2566502" cy="467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816" y="6018037"/>
            <a:ext cx="23812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3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Усиление света в полупроводниках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600023" y="1690689"/>
            <a:ext cx="2463766" cy="3724371"/>
            <a:chOff x="6680234" y="1690689"/>
            <a:chExt cx="2463766" cy="37243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0234" y="1690689"/>
              <a:ext cx="2463766" cy="3724371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7053943" y="3909527"/>
              <a:ext cx="19967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10" y="2743199"/>
            <a:ext cx="6497538" cy="3081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065" y="3793956"/>
            <a:ext cx="27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78044" y="3793956"/>
            <a:ext cx="27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31368" y="3216442"/>
            <a:ext cx="328864" cy="417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402" y="2836015"/>
            <a:ext cx="1460238" cy="32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2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Резонатор Фабри-Перо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0062" y="2260341"/>
            <a:ext cx="5495925" cy="2971800"/>
            <a:chOff x="1740062" y="2260341"/>
            <a:chExt cx="5495925" cy="297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0062" y="2260341"/>
              <a:ext cx="5495925" cy="2971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6995" y="3004457"/>
              <a:ext cx="1736469" cy="29869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506995" y="3495674"/>
              <a:ext cx="1736469" cy="29869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128" y="5590674"/>
            <a:ext cx="2124075" cy="5619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50025" y="5614737"/>
            <a:ext cx="2385962" cy="55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1, 2, 3, …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6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76"/>
          <a:stretch/>
        </p:blipFill>
        <p:spPr>
          <a:xfrm>
            <a:off x="1812759" y="1824501"/>
            <a:ext cx="4794258" cy="4472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Моды резонатора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61861" y="2304662"/>
            <a:ext cx="9331" cy="1231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28661" y="2304661"/>
            <a:ext cx="9331" cy="1231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86130" y="2304660"/>
            <a:ext cx="9331" cy="1231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52930" y="2304659"/>
            <a:ext cx="9331" cy="1231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49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Лазер на гомопереходе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9" y="1884136"/>
            <a:ext cx="8444593" cy="3788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627" y="3704253"/>
            <a:ext cx="1736469" cy="29869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5906" y="5672138"/>
            <a:ext cx="8308094" cy="10013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en-US" dirty="0"/>
              <a:t>Басов Н.Г., Крохин О.Н., Попов Ю.М. ЖЭТФ, 39, 1486 (1961</a:t>
            </a:r>
            <a:r>
              <a:rPr lang="ru-RU" altLang="en-US" dirty="0" smtClean="0"/>
              <a:t>)</a:t>
            </a:r>
            <a:endParaRPr lang="en-US" altLang="en-US" dirty="0" smtClean="0"/>
          </a:p>
          <a:p>
            <a:pPr marL="0" indent="0">
              <a:buNone/>
            </a:pPr>
            <a:r>
              <a:rPr lang="en-US" dirty="0"/>
              <a:t>R. N. Hall, G. E. </a:t>
            </a:r>
            <a:r>
              <a:rPr lang="en-US" dirty="0" err="1"/>
              <a:t>Fenner</a:t>
            </a:r>
            <a:r>
              <a:rPr lang="en-US" dirty="0"/>
              <a:t>, J. D. Kingsley, T. J. </a:t>
            </a:r>
            <a:r>
              <a:rPr lang="en-US" dirty="0" err="1"/>
              <a:t>Soltys</a:t>
            </a:r>
            <a:r>
              <a:rPr lang="en-US" dirty="0"/>
              <a:t>, and R. O. Carlson</a:t>
            </a:r>
          </a:p>
          <a:p>
            <a:pPr marL="0" indent="0">
              <a:buNone/>
            </a:pPr>
            <a:r>
              <a:rPr lang="en-US" dirty="0"/>
              <a:t>Phys. Rev. Lett. 9, 366 (</a:t>
            </a:r>
            <a:r>
              <a:rPr lang="en-US" dirty="0" smtClean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5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2741</TotalTime>
  <Words>934</Words>
  <Application>Microsoft Office PowerPoint</Application>
  <PresentationFormat>Экран (4:3)</PresentationFormat>
  <Paragraphs>259</Paragraphs>
  <Slides>39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Office Theme</vt:lpstr>
      <vt:lpstr>Graph</vt:lpstr>
      <vt:lpstr>Полупроводниковые лазеры дальнего и среднего ИК диапазона</vt:lpstr>
      <vt:lpstr>Слайд 2</vt:lpstr>
      <vt:lpstr>План семинара</vt:lpstr>
      <vt:lpstr>Общие сведения</vt:lpstr>
      <vt:lpstr>Квазиуровни Ферми</vt:lpstr>
      <vt:lpstr>Усиление света в полупроводниках</vt:lpstr>
      <vt:lpstr>Резонатор Фабри-Перо</vt:lpstr>
      <vt:lpstr>Моды резонатора</vt:lpstr>
      <vt:lpstr>Лазер на гомопереходе</vt:lpstr>
      <vt:lpstr>Лазеры с двойным гетеропереходом</vt:lpstr>
      <vt:lpstr>Лазеры с квантовой ямой</vt:lpstr>
      <vt:lpstr>Продвижение в длинноволновую область</vt:lpstr>
      <vt:lpstr>Структуры на основе Pb1-xSnxTe и Pb1-xSnxSe</vt:lpstr>
      <vt:lpstr>Стимулированное излучение</vt:lpstr>
      <vt:lpstr>Слайд 15</vt:lpstr>
      <vt:lpstr>Спектры лазерной генерации</vt:lpstr>
      <vt:lpstr>Особенности лазеров на основе Pb1-xSnxTe и Pb1-xSnxSe</vt:lpstr>
      <vt:lpstr>Принцип работы квантово-каскадного лазера</vt:lpstr>
      <vt:lpstr>Принцип работы квантово-каскадного лазера</vt:lpstr>
      <vt:lpstr>Принцип работы квантово-каскадного лазера</vt:lpstr>
      <vt:lpstr>Различные типы активной области</vt:lpstr>
      <vt:lpstr>Особенности ККЛ</vt:lpstr>
      <vt:lpstr>Слайд 23</vt:lpstr>
      <vt:lpstr>Преимущества КРТ</vt:lpstr>
      <vt:lpstr>Фотолюминесцения эпитаксиальных плёнок HgCdTe</vt:lpstr>
      <vt:lpstr>Преимущества КЯ HgCdTe</vt:lpstr>
      <vt:lpstr>Стимулированное излучение в КЯ HgTe/CdHgTe</vt:lpstr>
      <vt:lpstr>Стимулированное излучение из примеси</vt:lpstr>
      <vt:lpstr>Спасибо за внимание!</vt:lpstr>
      <vt:lpstr>Лазеры с квантовыми точками</vt:lpstr>
      <vt:lpstr>Лазеры с распределённой обратной связью</vt:lpstr>
      <vt:lpstr>Лазеры с вертикальным резонатором</vt:lpstr>
      <vt:lpstr>Слайд 33</vt:lpstr>
      <vt:lpstr>Уменьшение плотности порогового тока</vt:lpstr>
      <vt:lpstr>Квантовый каскадный лазер: межподзонные переходы</vt:lpstr>
      <vt:lpstr>Недостатки простых схем ККЛ</vt:lpstr>
      <vt:lpstr>Два типа волноводов: SI-SP и металл-металл</vt:lpstr>
      <vt:lpstr>Длины волн и пороговые токи лазеров Засавицкого</vt:lpstr>
      <vt:lpstr>Энергии оптических фононов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Полупроводниковые лазеры дальнего и среднего ИК диапазона</dc:title>
  <dc:creator>Aleksandr Kadykov</dc:creator>
  <cp:lastModifiedBy>user</cp:lastModifiedBy>
  <cp:revision>77</cp:revision>
  <dcterms:created xsi:type="dcterms:W3CDTF">2016-04-26T11:38:51Z</dcterms:created>
  <dcterms:modified xsi:type="dcterms:W3CDTF">2016-04-28T11:03:27Z</dcterms:modified>
</cp:coreProperties>
</file>