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tiff" ContentType="image/tiff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306" r:id="rId2"/>
    <p:sldId id="257" r:id="rId3"/>
    <p:sldId id="304" r:id="rId4"/>
    <p:sldId id="258" r:id="rId5"/>
    <p:sldId id="259" r:id="rId6"/>
    <p:sldId id="276" r:id="rId7"/>
    <p:sldId id="302" r:id="rId8"/>
    <p:sldId id="303" r:id="rId9"/>
    <p:sldId id="317" r:id="rId10"/>
    <p:sldId id="260" r:id="rId11"/>
    <p:sldId id="265" r:id="rId12"/>
    <p:sldId id="261" r:id="rId13"/>
    <p:sldId id="263" r:id="rId14"/>
    <p:sldId id="264" r:id="rId15"/>
    <p:sldId id="267" r:id="rId16"/>
    <p:sldId id="301" r:id="rId17"/>
    <p:sldId id="305" r:id="rId18"/>
    <p:sldId id="266" r:id="rId19"/>
    <p:sldId id="269" r:id="rId20"/>
    <p:sldId id="270" r:id="rId21"/>
    <p:sldId id="271" r:id="rId22"/>
    <p:sldId id="272" r:id="rId23"/>
    <p:sldId id="273" r:id="rId24"/>
    <p:sldId id="274" r:id="rId25"/>
    <p:sldId id="297" r:id="rId26"/>
    <p:sldId id="311" r:id="rId27"/>
    <p:sldId id="312" r:id="rId28"/>
    <p:sldId id="318" r:id="rId29"/>
    <p:sldId id="319" r:id="rId30"/>
    <p:sldId id="313" r:id="rId31"/>
    <p:sldId id="298" r:id="rId32"/>
    <p:sldId id="299" r:id="rId33"/>
    <p:sldId id="300" r:id="rId34"/>
    <p:sldId id="310" r:id="rId35"/>
    <p:sldId id="307" r:id="rId36"/>
    <p:sldId id="309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75430" autoAdjust="0"/>
  </p:normalViewPr>
  <p:slideViewPr>
    <p:cSldViewPr>
      <p:cViewPr>
        <p:scale>
          <a:sx n="51" d="100"/>
          <a:sy n="51" d="100"/>
        </p:scale>
        <p:origin x="-1620" y="-654"/>
      </p:cViewPr>
      <p:guideLst>
        <p:guide orient="horz" pos="21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9400F-97B4-4324-8986-C701B9FB11B1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BDC2B-D19C-4FF4-8F89-0EF097E0A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Неравновесные носители, возникающие при межзонном поглощении света</a:t>
            </a:r>
            <a:br>
              <a:rPr lang="ru-RU" dirty="0" smtClean="0"/>
            </a:br>
            <a:r>
              <a:rPr lang="ru-RU" dirty="0" smtClean="0"/>
              <a:t>в полупроводнике, обладают конечным временем жизни – при релаксации</a:t>
            </a:r>
            <a:br>
              <a:rPr lang="ru-RU" dirty="0" smtClean="0"/>
            </a:br>
            <a:r>
              <a:rPr lang="ru-RU" dirty="0" smtClean="0"/>
              <a:t>системы к равновесию происходит рекомбинация избыточных </a:t>
            </a:r>
            <a:r>
              <a:rPr lang="ru-RU" dirty="0" err="1" smtClean="0"/>
              <a:t>электрондырочных</a:t>
            </a:r>
            <a:r>
              <a:rPr lang="ru-RU" dirty="0" smtClean="0"/>
              <a:t> пар тем или иным способом. Источник неравновесных носителей</a:t>
            </a:r>
            <a:br>
              <a:rPr lang="ru-RU" dirty="0" smtClean="0"/>
            </a:br>
            <a:r>
              <a:rPr lang="ru-RU" dirty="0" smtClean="0"/>
              <a:t>можно характеризовать скоростью генерации G, которая есть число свободных</a:t>
            </a:r>
            <a:br>
              <a:rPr lang="ru-RU" dirty="0" smtClean="0"/>
            </a:br>
            <a:r>
              <a:rPr lang="ru-RU" dirty="0" smtClean="0"/>
              <a:t>электронов (или дырок) создаваемых в единице объема в единицу времени, а</a:t>
            </a:r>
            <a:br>
              <a:rPr lang="ru-RU" dirty="0" smtClean="0"/>
            </a:br>
            <a:r>
              <a:rPr lang="ru-RU" dirty="0" smtClean="0"/>
              <a:t>рекомбинацию – скоростью рекомбинации R, которая есть число исчезающих в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BDC2B-D19C-4FF4-8F89-0EF097E0AE9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1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ru-RU" smtClean="0"/>
              <a:t>И еще, лазерная задача простимулировала нас активно заняться ОЖЕ, а технологов переделать установку, которая сейчас обладает новыми возможностями, которые в свою очередь раскрыли перспективы по созданию структур с КЯ для приемников.</a:t>
            </a:r>
          </a:p>
        </p:txBody>
      </p:sp>
      <p:sp>
        <p:nvSpPr>
          <p:cNvPr id="151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18543E23-1761-4847-AFDE-E7C4F65FEE87}" type="slidenum">
              <a:rPr lang="ru-RU" altLang="en-US" smtClean="0"/>
              <a:pPr/>
              <a:t>24</a:t>
            </a:fld>
            <a:endParaRPr lang="ru-RU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FC8B7-3437-4281-8733-54961DF9022F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 последней оригинальной части выступления я бы хотел рассказать о первых наших результатах об исследовании ОЖЕ рекомбинации в КРТ </a:t>
            </a:r>
            <a:r>
              <a:rPr lang="ru-RU" dirty="0" err="1" smtClean="0"/>
              <a:t>гетероструктурах</a:t>
            </a:r>
            <a:r>
              <a:rPr lang="ru-RU" dirty="0" smtClean="0"/>
              <a:t> с КЯ. Причин этому было несколько.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dirty="0" smtClean="0"/>
              <a:t>Предсказанное ограничение по наблюдению ФЛ и СИ в области спектра длиннее 12 мкм было опровергнуто нами экспериментально (36 мкм и 20 мкм соответственно).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dirty="0" smtClean="0"/>
              <a:t>До сих пор нам не удалось обнаружить верных признаков ОЖЕ рекомбинации в экспериментах по </a:t>
            </a:r>
            <a:r>
              <a:rPr lang="ru-RU" dirty="0" err="1" smtClean="0"/>
              <a:t>времяразрешенной</a:t>
            </a:r>
            <a:r>
              <a:rPr lang="ru-RU" dirty="0" smtClean="0"/>
              <a:t> спектроскопии ФЛ и ФП и измерению времен методом </a:t>
            </a:r>
            <a:r>
              <a:rPr lang="en-US" dirty="0" smtClean="0"/>
              <a:t>pump probe</a:t>
            </a:r>
            <a:r>
              <a:rPr lang="ru-RU" dirty="0" smtClean="0"/>
              <a:t>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dirty="0" smtClean="0"/>
              <a:t>Есть убедительные экспериментальные доказательства подавления ОЖЕ рекомбинации в структурах с узкими КЯ (6 мкм СИ в волноводной структуре с узкими ямами и только ФЛ в волноводной структуре с широкой </a:t>
            </a:r>
            <a:r>
              <a:rPr lang="en-US" dirty="0" smtClean="0"/>
              <a:t>~</a:t>
            </a:r>
            <a:r>
              <a:rPr lang="ru-RU" dirty="0" smtClean="0"/>
              <a:t> 100 нм ПЯ)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dirty="0" smtClean="0"/>
              <a:t>С другой стороны мы понимаем, что для продвижения СИ в более длинноволновую область спектра и в более высокие температуры «врага нужно знать в лицо». Т.е. безусловно при этом эффективность ОЖЕ рекомбинации будет возрастать, однако если знать от чего она зависит, вероятно, можно постараться снизить ее эффективность. Т.о. решив фундаментальную задачу создать условия для решения прикладной.</a:t>
            </a:r>
            <a:endParaRPr lang="ru-RU" dirty="0"/>
          </a:p>
        </p:txBody>
      </p:sp>
      <p:sp>
        <p:nvSpPr>
          <p:cNvPr id="136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B3858D-8174-4320-84B2-3CF7D6035DD1}" type="slidenum">
              <a:rPr lang="ru-RU" altLang="en-US" smtClean="0"/>
              <a:pPr/>
              <a:t>26</a:t>
            </a:fld>
            <a:endParaRPr lang="ru-RU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en-US" smtClean="0"/>
              <a:t>Однако такие твердые растворы интересны не только как материал для длинноволновых приемников, но и, что представляется даже более важным, источников излучения в длинноволновом диапазоне. На данном слайде приведены сводные данные о существующих полупроводниковых лазерах ИК диапазона на основе А3В5 материалов. Такие лазеры, в частности квантовые каскадные лазеры, не могут работать в диапазоне 20 – 60 мкм из-за сильного решеточного поглощения. В свою очередь частоты оптических фононов в КРТ почти в два раза меньше, и таким образом работа лазеров на основе КРТ возможна в более длинноволновом диапазоне 15 – 30 мкм.</a:t>
            </a:r>
          </a:p>
        </p:txBody>
      </p:sp>
      <p:sp>
        <p:nvSpPr>
          <p:cNvPr id="135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1D9343-3FF3-4D67-BFC7-642A5EF30AF8}" type="slidenum">
              <a:rPr lang="ru-RU" altLang="en-US" smtClean="0"/>
              <a:pPr/>
              <a:t>27</a:t>
            </a:fld>
            <a:endParaRPr lang="ru-RU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en-US" smtClean="0"/>
              <a:t>Указать Квт накачки?</a:t>
            </a:r>
          </a:p>
        </p:txBody>
      </p:sp>
      <p:sp>
        <p:nvSpPr>
          <p:cNvPr id="1310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F759CC-635B-4D1A-8CDD-C37A1DDD0DE8}" type="slidenum">
              <a:rPr lang="ru-RU" altLang="en-US" smtClean="0"/>
              <a:pPr/>
              <a:t>28</a:t>
            </a:fld>
            <a:endParaRPr lang="ru-RU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42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ru-RU" dirty="0" smtClean="0"/>
              <a:t>Авторами работы был предложен гамильтониан описывающий движение электрона в плоскости КЯ, в котором структура образца заложена в параметры гамильтониана. Такой феноменологический подход позволяет аналитически описывать движение электрона в плоскости КЯ. Не вдаваясь в объяснение всех параметров </a:t>
            </a:r>
            <a:r>
              <a:rPr lang="ru-RU" dirty="0" err="1" smtClean="0"/>
              <a:t>гамилтониана</a:t>
            </a:r>
            <a:r>
              <a:rPr lang="ru-RU" dirty="0" smtClean="0"/>
              <a:t> (что мне было бы сделать достаточно затруднительно за это у нас отвечает Сергей </a:t>
            </a:r>
            <a:r>
              <a:rPr lang="ru-RU" dirty="0" err="1" smtClean="0"/>
              <a:t>Криштопенко</a:t>
            </a:r>
            <a:r>
              <a:rPr lang="ru-RU" dirty="0" smtClean="0"/>
              <a:t> и Максим Жолудев) хочу отметить, что некоторые параметры С, В, </a:t>
            </a:r>
            <a:r>
              <a:rPr lang="en-US" dirty="0" smtClean="0"/>
              <a:t>D, A</a:t>
            </a:r>
            <a:r>
              <a:rPr lang="ru-RU" dirty="0" smtClean="0"/>
              <a:t> – определяются параметрами конкретной исследуемой структуры. Некоторым из этих параметров можно предать наглядный физ. Смысл. Например М- это половина </a:t>
            </a:r>
            <a:r>
              <a:rPr lang="en-US" dirty="0" err="1" smtClean="0"/>
              <a:t>Eg</a:t>
            </a:r>
            <a:r>
              <a:rPr lang="ru-RU" dirty="0" smtClean="0"/>
              <a:t>. </a:t>
            </a:r>
          </a:p>
        </p:txBody>
      </p:sp>
      <p:sp>
        <p:nvSpPr>
          <p:cNvPr id="142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EDC080F8-F969-4132-AFD8-82CC98248A65}" type="slidenum">
              <a:rPr lang="ru-RU" altLang="en-US" smtClean="0"/>
              <a:pPr/>
              <a:t>31</a:t>
            </a:fld>
            <a:endParaRPr lang="ru-RU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43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ru-RU" dirty="0" smtClean="0"/>
              <a:t>Итак на данном сайде представлен расчет пороговой энергии ОЖЕ рекомбинации (ось </a:t>
            </a:r>
            <a:r>
              <a:rPr lang="en-US" dirty="0" smtClean="0"/>
              <a:t>Z</a:t>
            </a:r>
            <a:r>
              <a:rPr lang="ru-RU" dirty="0" smtClean="0"/>
              <a:t>) в зависимости от параметров гамильтониана </a:t>
            </a:r>
            <a:r>
              <a:rPr lang="en-US" dirty="0" smtClean="0"/>
              <a:t>BHZ 2x2</a:t>
            </a:r>
            <a:r>
              <a:rPr lang="ru-RU" dirty="0" smtClean="0"/>
              <a:t> для одной электронной и одной дырочной </a:t>
            </a:r>
            <a:r>
              <a:rPr lang="ru-RU" dirty="0" err="1" smtClean="0"/>
              <a:t>поздоны</a:t>
            </a:r>
            <a:r>
              <a:rPr lang="ru-RU" dirty="0" smtClean="0"/>
              <a:t> произвольной структуры с КЯ КРТ выполненного Дмитрием Свинцовым из МФТИ.</a:t>
            </a:r>
          </a:p>
        </p:txBody>
      </p:sp>
      <p:sp>
        <p:nvSpPr>
          <p:cNvPr id="143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1CD5FCFA-CF1C-491B-9D18-3611346BE7C0}" type="slidenum">
              <a:rPr lang="ru-RU" altLang="en-US" smtClean="0"/>
              <a:pPr/>
              <a:t>32</a:t>
            </a:fld>
            <a:endParaRPr lang="ru-RU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 smtClean="0"/>
              <a:t>ХОТЕЛ БЫ ОБРАТИТЬ ВНИМАНИЕ НА ПРЕДВАРИТЕЛЬНЫЙ РЕЗУЛЬТАТ РАБОТЫ.</a:t>
            </a:r>
          </a:p>
          <a:p>
            <a:pPr>
              <a:defRPr/>
            </a:pPr>
            <a:r>
              <a:rPr lang="ru-RU" dirty="0" smtClean="0"/>
              <a:t>Для удобства объяснения здесь приведен вид сверху предыдущей картинки.  Благодаря простой модели </a:t>
            </a:r>
            <a:r>
              <a:rPr lang="en-US" dirty="0" smtClean="0"/>
              <a:t>BHZ </a:t>
            </a:r>
            <a:r>
              <a:rPr lang="ru-RU" dirty="0" smtClean="0"/>
              <a:t>2х2 Дмитрий Свинцов смог посчитать пороговую энергию </a:t>
            </a:r>
            <a:r>
              <a:rPr lang="ru-RU" dirty="0" err="1" smtClean="0"/>
              <a:t>оже</a:t>
            </a:r>
            <a:r>
              <a:rPr lang="ru-RU" dirty="0" smtClean="0"/>
              <a:t> рекомбинации аналитически в общем виде!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dirty="0" smtClean="0"/>
              <a:t>Белые области это области не </a:t>
            </a:r>
            <a:r>
              <a:rPr lang="ru-RU" dirty="0" err="1" smtClean="0"/>
              <a:t>физичных</a:t>
            </a:r>
            <a:r>
              <a:rPr lang="ru-RU" dirty="0" smtClean="0"/>
              <a:t> параметров (где гамильтониан дает </a:t>
            </a:r>
            <a:r>
              <a:rPr lang="ru-RU" dirty="0" err="1" smtClean="0"/>
              <a:t>нефизичную</a:t>
            </a:r>
            <a:r>
              <a:rPr lang="ru-RU" dirty="0" smtClean="0"/>
              <a:t> </a:t>
            </a:r>
            <a:r>
              <a:rPr lang="ru-RU" dirty="0" err="1" smtClean="0"/>
              <a:t>дисперсионку</a:t>
            </a:r>
            <a:r>
              <a:rPr lang="ru-RU" dirty="0" smtClean="0"/>
              <a:t>). При стремлении к началу координат закон дисперсии стремится к (</a:t>
            </a:r>
            <a:r>
              <a:rPr lang="ru-RU" dirty="0" err="1" smtClean="0"/>
              <a:t>синия</a:t>
            </a:r>
            <a:r>
              <a:rPr lang="ru-RU" dirty="0" smtClean="0"/>
              <a:t> область) </a:t>
            </a:r>
            <a:r>
              <a:rPr lang="ru-RU" dirty="0" err="1" smtClean="0"/>
              <a:t>графеноподобному</a:t>
            </a:r>
            <a:r>
              <a:rPr lang="ru-RU" dirty="0" smtClean="0"/>
              <a:t>. Отмечу что </a:t>
            </a:r>
            <a:r>
              <a:rPr lang="en-US" dirty="0" smtClean="0"/>
              <a:t>d</a:t>
            </a:r>
            <a:r>
              <a:rPr lang="ru-RU" dirty="0" smtClean="0"/>
              <a:t> ось </a:t>
            </a:r>
            <a:r>
              <a:rPr lang="en-US" dirty="0" smtClean="0"/>
              <a:t>y = </a:t>
            </a:r>
            <a:r>
              <a:rPr lang="ru-RU" dirty="0" smtClean="0"/>
              <a:t>отвечает за </a:t>
            </a:r>
            <a:r>
              <a:rPr lang="ru-RU" dirty="0" err="1" smtClean="0"/>
              <a:t>ассиметрию</a:t>
            </a:r>
            <a:r>
              <a:rPr lang="ru-RU" dirty="0" smtClean="0"/>
              <a:t>, чем больше </a:t>
            </a:r>
            <a:r>
              <a:rPr lang="en-US" dirty="0" smtClean="0"/>
              <a:t>d</a:t>
            </a:r>
            <a:r>
              <a:rPr lang="ru-RU" dirty="0" smtClean="0"/>
              <a:t> тем </a:t>
            </a:r>
            <a:r>
              <a:rPr lang="ru-RU" dirty="0" err="1" smtClean="0"/>
              <a:t>ассиметрчнее</a:t>
            </a:r>
            <a:r>
              <a:rPr lang="ru-RU" dirty="0" smtClean="0"/>
              <a:t> </a:t>
            </a:r>
            <a:r>
              <a:rPr lang="ru-RU" dirty="0" err="1" smtClean="0"/>
              <a:t>дисперсионки</a:t>
            </a:r>
            <a:r>
              <a:rPr lang="ru-RU" dirty="0" smtClean="0"/>
              <a:t> электронов и дырок и естественно тем меньше </a:t>
            </a:r>
            <a:r>
              <a:rPr lang="ru-RU" dirty="0" err="1" smtClean="0"/>
              <a:t>порого</a:t>
            </a:r>
            <a:r>
              <a:rPr lang="ru-RU" dirty="0" smtClean="0"/>
              <a:t> ОЖЕ, </a:t>
            </a:r>
            <a:r>
              <a:rPr lang="en-US" dirty="0" smtClean="0"/>
              <a:t>b</a:t>
            </a:r>
            <a:r>
              <a:rPr lang="ru-RU" dirty="0" smtClean="0"/>
              <a:t>= отвечает за </a:t>
            </a:r>
            <a:r>
              <a:rPr lang="ru-RU" dirty="0" err="1" smtClean="0"/>
              <a:t>парабиличность</a:t>
            </a:r>
            <a:r>
              <a:rPr lang="ru-RU" dirty="0" smtClean="0"/>
              <a:t>, чем больше тем </a:t>
            </a:r>
            <a:r>
              <a:rPr lang="ru-RU" dirty="0" err="1" smtClean="0"/>
              <a:t>параболичнее</a:t>
            </a:r>
            <a:r>
              <a:rPr lang="ru-RU" dirty="0" smtClean="0"/>
              <a:t>. Важно отметить что чтобы получить максимальный порог энергии ОЖЕ, важна не только симметричность, но и </a:t>
            </a:r>
            <a:r>
              <a:rPr lang="ru-RU" dirty="0" err="1" smtClean="0"/>
              <a:t>непараболичность</a:t>
            </a:r>
            <a:r>
              <a:rPr lang="ru-RU" dirty="0" smtClean="0"/>
              <a:t>.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dirty="0" smtClean="0"/>
              <a:t>Из картинки можно заметить, что </a:t>
            </a:r>
            <a:r>
              <a:rPr lang="ru-RU" dirty="0" err="1" smtClean="0"/>
              <a:t>асмметричность</a:t>
            </a:r>
            <a:r>
              <a:rPr lang="ru-RU" dirty="0" smtClean="0"/>
              <a:t> важнее чем </a:t>
            </a:r>
            <a:r>
              <a:rPr lang="ru-RU" dirty="0" err="1" smtClean="0"/>
              <a:t>парабаличность</a:t>
            </a:r>
            <a:r>
              <a:rPr lang="ru-RU" dirty="0" smtClean="0"/>
              <a:t> так как область где порог </a:t>
            </a:r>
            <a:r>
              <a:rPr lang="ru-RU" dirty="0" err="1" smtClean="0"/>
              <a:t>оже</a:t>
            </a:r>
            <a:r>
              <a:rPr lang="ru-RU" dirty="0" smtClean="0"/>
              <a:t>  больше </a:t>
            </a:r>
            <a:r>
              <a:rPr lang="en-US" dirty="0" err="1" smtClean="0"/>
              <a:t>Eg</a:t>
            </a:r>
            <a:r>
              <a:rPr lang="ru-RU" dirty="0" smtClean="0"/>
              <a:t> протяженнее чем область </a:t>
            </a:r>
            <a:r>
              <a:rPr lang="ru-RU" dirty="0" err="1" smtClean="0"/>
              <a:t>парабличности</a:t>
            </a:r>
            <a:r>
              <a:rPr lang="ru-RU" dirty="0" smtClean="0"/>
              <a:t>. Фактически если сдвинуться в область </a:t>
            </a:r>
            <a:r>
              <a:rPr lang="ru-RU" dirty="0" err="1" smtClean="0"/>
              <a:t>парабаличного</a:t>
            </a:r>
            <a:r>
              <a:rPr lang="ru-RU" dirty="0" smtClean="0"/>
              <a:t> закона дисперсии (влево) есть желтая область где порог </a:t>
            </a:r>
            <a:r>
              <a:rPr lang="ru-RU" dirty="0" err="1" smtClean="0"/>
              <a:t>Оже</a:t>
            </a:r>
            <a:r>
              <a:rPr lang="ru-RU" dirty="0" smtClean="0"/>
              <a:t> равен запрещенной зоне и при сдвижении вправо, когда закон дисперсии становится </a:t>
            </a:r>
            <a:r>
              <a:rPr lang="ru-RU" dirty="0" err="1" smtClean="0"/>
              <a:t>графеноподобным</a:t>
            </a:r>
            <a:r>
              <a:rPr lang="ru-RU" dirty="0" smtClean="0"/>
              <a:t> порог </a:t>
            </a:r>
            <a:r>
              <a:rPr lang="ru-RU" dirty="0" err="1" smtClean="0"/>
              <a:t>Оже</a:t>
            </a:r>
            <a:r>
              <a:rPr lang="ru-RU" dirty="0" smtClean="0"/>
              <a:t> относительно </a:t>
            </a:r>
            <a:r>
              <a:rPr lang="en-US" dirty="0" err="1" smtClean="0"/>
              <a:t>Eg</a:t>
            </a:r>
            <a:r>
              <a:rPr lang="ru-RU" dirty="0" smtClean="0"/>
              <a:t> растет. Т.е. проще говоря надо работать в зелено синей зоне.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dirty="0" smtClean="0"/>
              <a:t>Хотел бы обратить внимание и на картинку снизу справа. Зеленая область, как видно это область где </a:t>
            </a:r>
            <a:r>
              <a:rPr lang="ru-RU" dirty="0" err="1" smtClean="0"/>
              <a:t>дисперсионки</a:t>
            </a:r>
            <a:r>
              <a:rPr lang="ru-RU" dirty="0" smtClean="0"/>
              <a:t> имеют обычный параболический вид, </a:t>
            </a:r>
            <a:br>
              <a:rPr lang="ru-RU" dirty="0" smtClean="0"/>
            </a:br>
            <a:r>
              <a:rPr lang="ru-RU" dirty="0" smtClean="0"/>
              <a:t>- белые области вне штриха – область </a:t>
            </a:r>
            <a:r>
              <a:rPr lang="ru-RU" dirty="0" err="1" smtClean="0"/>
              <a:t>нефизичных</a:t>
            </a:r>
            <a:r>
              <a:rPr lang="ru-RU" dirty="0" smtClean="0"/>
              <a:t> параметров гамильтониана - отрицательные массы электронов и дырок, </a:t>
            </a:r>
            <a:br>
              <a:rPr lang="ru-RU" dirty="0" smtClean="0"/>
            </a:br>
            <a:r>
              <a:rPr lang="ru-RU" dirty="0" smtClean="0"/>
              <a:t> - желтые и белы области внутри штриха, это области где </a:t>
            </a:r>
            <a:r>
              <a:rPr lang="ru-RU" dirty="0" err="1" smtClean="0"/>
              <a:t>дисперсионки</a:t>
            </a:r>
            <a:r>
              <a:rPr lang="ru-RU" dirty="0" smtClean="0"/>
              <a:t> которые дает гамильтониан корректны только вблизи к = 0. </a:t>
            </a:r>
            <a:br>
              <a:rPr lang="ru-RU" dirty="0" smtClean="0"/>
            </a:br>
            <a:r>
              <a:rPr lang="ru-RU" dirty="0" smtClean="0"/>
              <a:t> - Важно отметить что одна из наших структур с КЯ где было обнаружено СИ показана точкой  и как видно для своего корректного решения с точки зрения всего диапазона «к» требует решения гамильтониана с подключением других </a:t>
            </a:r>
            <a:r>
              <a:rPr lang="ru-RU" dirty="0" err="1" smtClean="0"/>
              <a:t>подзон</a:t>
            </a:r>
            <a:r>
              <a:rPr lang="ru-RU" dirty="0" smtClean="0"/>
              <a:t>. На следующем слайде я постараюсь показать почему это должно сработать.</a:t>
            </a:r>
          </a:p>
          <a:p>
            <a:pPr marL="228600" indent="-228600">
              <a:buFontTx/>
              <a:buAutoNum type="arabicPeriod"/>
              <a:defRPr/>
            </a:pPr>
            <a:endParaRPr lang="ru-RU" dirty="0" smtClean="0"/>
          </a:p>
          <a:p>
            <a:pPr marL="228600" indent="-228600">
              <a:defRPr/>
            </a:pPr>
            <a:r>
              <a:rPr lang="ru-RU" dirty="0" smtClean="0"/>
              <a:t>Безусловно на данный момент к данным результатам нужно относится осторожно, т.к. </a:t>
            </a:r>
            <a:r>
              <a:rPr lang="ru-RU" dirty="0" err="1" smtClean="0"/>
              <a:t>гамильтоиана</a:t>
            </a:r>
            <a:r>
              <a:rPr lang="ru-RU" dirty="0" smtClean="0"/>
              <a:t> 2х2 описывает дисперсионные соотношения корректно лишь в области при небольших волновых векторов. Т.е. в области относительно невысоких концентраций неравновесных носителей (меньше 10</a:t>
            </a:r>
            <a:r>
              <a:rPr lang="ru-RU" baseline="30000" dirty="0" smtClean="0"/>
              <a:t>11 </a:t>
            </a:r>
            <a:r>
              <a:rPr lang="ru-RU" baseline="-25000" dirty="0" smtClean="0"/>
              <a:t> </a:t>
            </a:r>
            <a:r>
              <a:rPr lang="ru-RU" baseline="30000" dirty="0" smtClean="0"/>
              <a:t>см-2</a:t>
            </a:r>
            <a:r>
              <a:rPr lang="ru-RU" dirty="0" smtClean="0"/>
              <a:t>) и низких температур.</a:t>
            </a:r>
            <a:endParaRPr lang="ru-RU" dirty="0"/>
          </a:p>
        </p:txBody>
      </p:sp>
      <p:sp>
        <p:nvSpPr>
          <p:cNvPr id="144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EF3BE0F3-9DC5-49DD-BF70-4EEEB67216BD}" type="slidenum">
              <a:rPr lang="ru-RU" altLang="en-US" smtClean="0"/>
              <a:pPr/>
              <a:t>33</a:t>
            </a:fld>
            <a:endParaRPr lang="ru-RU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В заключении данного раздела необходимо пояснить почему важно максимально точно описывать вид дисперсионных кривых в области высоких энергий, с точки зрения создания длинноволновых лазеров КРТ с КЯ. Для удобства восприятия на данном рисунке приведена качественная модель ОЖЕ рекомбинации при превышении пороговой энергией. Итак в области энергий ниже порога </a:t>
            </a:r>
            <a:r>
              <a:rPr lang="ru-RU" dirty="0" err="1" smtClean="0"/>
              <a:t>оже</a:t>
            </a:r>
            <a:r>
              <a:rPr lang="ru-RU" dirty="0" smtClean="0"/>
              <a:t>, </a:t>
            </a:r>
            <a:r>
              <a:rPr lang="ru-RU" dirty="0" err="1" smtClean="0"/>
              <a:t>оже</a:t>
            </a:r>
            <a:r>
              <a:rPr lang="ru-RU" dirty="0" smtClean="0"/>
              <a:t> рекомбинация запрещена. При росте концентрации когда хвост функции распределения проникает в область где </a:t>
            </a:r>
            <a:r>
              <a:rPr lang="ru-RU" dirty="0" err="1" smtClean="0"/>
              <a:t>оже</a:t>
            </a:r>
            <a:r>
              <a:rPr lang="ru-RU" dirty="0" smtClean="0"/>
              <a:t> рекомбинация разрешена </a:t>
            </a:r>
            <a:r>
              <a:rPr lang="en-US" dirty="0" smtClean="0"/>
              <a:t>(</a:t>
            </a:r>
            <a:r>
              <a:rPr lang="ru-RU" dirty="0" smtClean="0"/>
              <a:t>выше порога </a:t>
            </a:r>
            <a:r>
              <a:rPr lang="en-US" dirty="0" smtClean="0"/>
              <a:t>) </a:t>
            </a:r>
            <a:r>
              <a:rPr lang="ru-RU" dirty="0" smtClean="0"/>
              <a:t>высокоэнергетические носители активно </a:t>
            </a:r>
            <a:r>
              <a:rPr lang="ru-RU" dirty="0" err="1" smtClean="0"/>
              <a:t>рекомбинируют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При этом высвобождается большая энергия заведомо больше </a:t>
            </a:r>
            <a:r>
              <a:rPr lang="en-US" dirty="0" err="1" smtClean="0"/>
              <a:t>Eg</a:t>
            </a:r>
            <a:r>
              <a:rPr lang="ru-RU" dirty="0" smtClean="0"/>
              <a:t>, которая передается третьему носителю. Он в свою очередь может за сет </a:t>
            </a:r>
            <a:r>
              <a:rPr lang="ru-RU" dirty="0" err="1" smtClean="0"/>
              <a:t>электрон-электронных</a:t>
            </a:r>
            <a:r>
              <a:rPr lang="ru-RU" dirty="0" smtClean="0"/>
              <a:t> столкновений передать ее низкоэнергетическим электронам, которые находятся ниже пороговой энергии ОЖЕ, тем самым забрасывая их в область выше пороговой энергии. Что приводит к лавинообразному процессу роста ОЖЕ рекомбинации. Тем самым наиболее критическими с точки зрения </a:t>
            </a:r>
            <a:r>
              <a:rPr lang="ru-RU" dirty="0" err="1" smtClean="0"/>
              <a:t>оже</a:t>
            </a:r>
            <a:r>
              <a:rPr lang="ru-RU" dirty="0" smtClean="0"/>
              <a:t> рекомбинации оказываются высокоэнергетические носители занимающие состояния далеко от дна зоны, главным образом дырки, потому их дисперсионная кривая имеет боковые ветви, что открывает возможность для эффективной </a:t>
            </a:r>
            <a:r>
              <a:rPr lang="ru-RU" dirty="0" err="1" smtClean="0"/>
              <a:t>оже</a:t>
            </a:r>
            <a:r>
              <a:rPr lang="ru-RU" dirty="0" smtClean="0"/>
              <a:t> рекомбинации. Потенциал структур будет определяться насколько эффективно будет идти </a:t>
            </a:r>
            <a:r>
              <a:rPr lang="ru-RU" dirty="0" err="1" smtClean="0"/>
              <a:t>оже</a:t>
            </a:r>
            <a:r>
              <a:rPr lang="ru-RU" dirty="0" smtClean="0"/>
              <a:t> </a:t>
            </a:r>
            <a:r>
              <a:rPr lang="ru-RU" dirty="0" err="1" smtClean="0"/>
              <a:t>рекмбинация</a:t>
            </a:r>
            <a:r>
              <a:rPr lang="ru-RU" dirty="0" smtClean="0"/>
              <a:t> при превышении пороговой энергии же.</a:t>
            </a:r>
          </a:p>
        </p:txBody>
      </p:sp>
      <p:sp>
        <p:nvSpPr>
          <p:cNvPr id="148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28150F-9619-4E5D-A45C-EA52A20F4A28}" type="slidenum">
              <a:rPr lang="ru-RU" altLang="en-US" smtClean="0"/>
              <a:pPr/>
              <a:t>34</a:t>
            </a:fld>
            <a:endParaRPr lang="ru-RU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Неравновесные носители, возникающие при межзонном поглощении света</a:t>
            </a:r>
            <a:br>
              <a:rPr lang="ru-RU" dirty="0" smtClean="0"/>
            </a:br>
            <a:r>
              <a:rPr lang="ru-RU" dirty="0" smtClean="0"/>
              <a:t>в полупроводнике, обладают конечным временем жизни – при релаксации</a:t>
            </a:r>
            <a:br>
              <a:rPr lang="ru-RU" dirty="0" smtClean="0"/>
            </a:br>
            <a:r>
              <a:rPr lang="ru-RU" dirty="0" smtClean="0"/>
              <a:t>системы к равновесию происходит рекомбинация избыточных </a:t>
            </a:r>
            <a:r>
              <a:rPr lang="ru-RU" dirty="0" err="1" smtClean="0"/>
              <a:t>электрондырочных</a:t>
            </a:r>
            <a:r>
              <a:rPr lang="ru-RU" dirty="0" smtClean="0"/>
              <a:t> пар тем или иным способом. Источник неравновесных носителей</a:t>
            </a:r>
            <a:br>
              <a:rPr lang="ru-RU" dirty="0" smtClean="0"/>
            </a:br>
            <a:r>
              <a:rPr lang="ru-RU" dirty="0" smtClean="0"/>
              <a:t>можно характеризовать скоростью генерации </a:t>
            </a:r>
            <a:r>
              <a:rPr lang="ru-RU" i="1" dirty="0" smtClean="0"/>
              <a:t>G</a:t>
            </a:r>
            <a:r>
              <a:rPr lang="ru-RU" dirty="0" smtClean="0"/>
              <a:t>, которая есть число свободных</a:t>
            </a:r>
            <a:br>
              <a:rPr lang="ru-RU" dirty="0" smtClean="0"/>
            </a:br>
            <a:r>
              <a:rPr lang="ru-RU" dirty="0" smtClean="0"/>
              <a:t>электронов (или дырок) создаваемых в единице объема в единицу времени, а</a:t>
            </a:r>
            <a:br>
              <a:rPr lang="ru-RU" dirty="0" smtClean="0"/>
            </a:br>
            <a:r>
              <a:rPr lang="ru-RU" dirty="0" smtClean="0"/>
              <a:t>рекомбинацию – скоростью рекомбинации </a:t>
            </a:r>
            <a:r>
              <a:rPr lang="ru-RU" i="1" dirty="0" smtClean="0"/>
              <a:t>R</a:t>
            </a:r>
            <a:r>
              <a:rPr lang="ru-RU" dirty="0" smtClean="0"/>
              <a:t>, которая есть число исчезающих в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BDC2B-D19C-4FF4-8F89-0EF097E0AE9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r>
              <a:rPr lang="ru-RU" b="1" dirty="0" err="1" smtClean="0"/>
              <a:t>Неприп</a:t>
            </a:r>
            <a:r>
              <a:rPr lang="ru-RU" b="1" dirty="0" smtClean="0"/>
              <a:t> </a:t>
            </a:r>
            <a:r>
              <a:rPr lang="ru-RU" dirty="0" smtClean="0"/>
              <a:t>Сделать схематические картинки </a:t>
            </a:r>
            <a:r>
              <a:rPr lang="ru-RU" dirty="0" err="1" smtClean="0"/>
              <a:t>иллюстирующие</a:t>
            </a:r>
            <a:r>
              <a:rPr lang="ru-RU" dirty="0" smtClean="0"/>
              <a:t> процессы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en-US" smtClean="0"/>
              <a:t>Перед изложением оригинальной части я остановлюсь на небольшом введении. Известно, что теллурид кадмия имеет нормальную зонную структуру с шириной запрещенной зоны 1.6 эВ, в то время как теллурид ртути является бесщелевым материалом, или как иногда говорят обладает отрицательной шириной запрещенной зоны -0,3 эВ. В силу этого  в твердом растворе кадмий ртуть теллур</a:t>
            </a:r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AD91F1-5370-453B-97F4-A2934E74E7F9}" type="slidenum">
              <a:rPr lang="ru-RU" altLang="en-US" smtClean="0"/>
              <a:pPr/>
              <a:t>9</a:t>
            </a:fld>
            <a:endParaRPr lang="ru-RU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81386-D417-4198-B0D7-370C82C72A83}" type="slidenum">
              <a:rPr lang="ru-RU" altLang="en-US" smtClean="0"/>
              <a:pPr>
                <a:defRPr/>
              </a:pPr>
              <a:t>19</a:t>
            </a:fld>
            <a:endParaRPr lang="ru-RU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38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ru-RU" dirty="0" smtClean="0"/>
              <a:t>Как видно из этих двух картинок рассчитанных дисперсионных соотношений для объема и КЯ в КРТ можно спроектировать такие КЯ, когда в окрестности к=0 зонный спектр электронов и дырок практически симметричный. Это </a:t>
            </a:r>
            <a:r>
              <a:rPr lang="ru-RU" dirty="0" err="1" smtClean="0"/>
              <a:t>простимулировало</a:t>
            </a:r>
            <a:r>
              <a:rPr lang="ru-RU" dirty="0" smtClean="0"/>
              <a:t> нас заняться не только пальцевыми оценками, но расчетом </a:t>
            </a:r>
            <a:r>
              <a:rPr lang="ru-RU" dirty="0" err="1" smtClean="0"/>
              <a:t>оже</a:t>
            </a:r>
            <a:r>
              <a:rPr lang="ru-RU" dirty="0" smtClean="0"/>
              <a:t> для реальных структур </a:t>
            </a:r>
          </a:p>
        </p:txBody>
      </p:sp>
      <p:sp>
        <p:nvSpPr>
          <p:cNvPr id="138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8B8F93A1-25D0-45F1-9117-A35D7FACD091}" type="slidenum">
              <a:rPr lang="ru-RU" altLang="en-US" smtClean="0"/>
              <a:pPr/>
              <a:t>21</a:t>
            </a:fld>
            <a:endParaRPr lang="ru-RU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39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ru-RU" altLang="en-US" smtClean="0"/>
              <a:t>Однако прежде чем перейти к расчетам мы решили ограничить задачу лишь двумя подзонами размерного квантования. И вот почему. На самом деле еще в работах Зегри с соавторами, который безусловно является одним из классиков ОЖЕ сообщалось о безпороговом с точки зрения энергии ОЖЕ рекомбинации в структурах с КЯ с учетом всех подзон размерного квантования. Однако в нашем случае мы имеем дело не с обычной КЯ, а с очень узкими КЯ ширины которых от 1 до 10 нм. В этом случае энергия  основного межзонного перехода в КЯ </a:t>
            </a:r>
            <a:r>
              <a:rPr lang="en-US" altLang="en-US" smtClean="0"/>
              <a:t>~ 50 -100 </a:t>
            </a:r>
            <a:r>
              <a:rPr lang="ru-RU" altLang="en-US" smtClean="0"/>
              <a:t>мэВ  оказывается меньше чем расстояние до подзон размерного квантования как у дырок так и у электронов. Таким образом при низких температурах можно пренебречь участием в ОЖЕ процессе возбужденных уровней в КЯ и рассматривать только основные уровни.</a:t>
            </a:r>
            <a:endParaRPr lang="en-US" altLang="en-US" smtClean="0"/>
          </a:p>
        </p:txBody>
      </p:sp>
      <p:sp>
        <p:nvSpPr>
          <p:cNvPr id="139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312F69DF-5E8E-4AE4-AB34-8255CB092A0D}" type="slidenum">
              <a:rPr lang="ru-RU" altLang="en-US" smtClean="0"/>
              <a:pPr/>
              <a:t>22</a:t>
            </a:fld>
            <a:endParaRPr lang="ru-RU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40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ru-RU" altLang="en-US" smtClean="0"/>
              <a:t>На данном слайде приведен результат расчета дисперсионных соотношений для одной из наших структур . Хорошо видно что энергия  основного межзонного перехода в КЯ меньше чем расстояние до подзон размерного квантования как у дырок так и у электронов. </a:t>
            </a:r>
            <a:endParaRPr lang="en-US" altLang="en-US" smtClean="0"/>
          </a:p>
        </p:txBody>
      </p:sp>
      <p:sp>
        <p:nvSpPr>
          <p:cNvPr id="140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1BEF91BD-BD6C-4D5E-BE1E-F998AB18295A}" type="slidenum">
              <a:rPr lang="ru-RU" altLang="en-US" smtClean="0"/>
              <a:pPr/>
              <a:t>23</a:t>
            </a:fld>
            <a:endParaRPr lang="ru-RU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hyperlink" Target="%20%20http:/www.opticsinfobase.org/oe/abstract.cfm?uri=oe-23-4-5167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Оже-рекомбинация</a:t>
            </a:r>
            <a:r>
              <a:rPr lang="ru-RU" dirty="0" smtClean="0"/>
              <a:t> в узкозонных эпитаксиальных пленках и </a:t>
            </a:r>
            <a:r>
              <a:rPr lang="ru-RU" dirty="0" err="1" smtClean="0"/>
              <a:t>гетероструктурах</a:t>
            </a:r>
            <a:r>
              <a:rPr lang="ru-RU" dirty="0" smtClean="0"/>
              <a:t> на </a:t>
            </a:r>
            <a:br>
              <a:rPr lang="ru-RU" dirty="0" smtClean="0"/>
            </a:br>
            <a:r>
              <a:rPr lang="ru-RU" dirty="0" smtClean="0"/>
              <a:t>основе HgCdTe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643446"/>
            <a:ext cx="6400800" cy="1752600"/>
          </a:xfrm>
        </p:spPr>
        <p:txBody>
          <a:bodyPr/>
          <a:lstStyle/>
          <a:p>
            <a:r>
              <a:rPr lang="ru-RU" dirty="0" smtClean="0"/>
              <a:t>Фадеев Михаил</a:t>
            </a:r>
          </a:p>
          <a:p>
            <a:r>
              <a:rPr lang="ru-RU" dirty="0" smtClean="0"/>
              <a:t>Аспирант 2го года</a:t>
            </a:r>
          </a:p>
          <a:p>
            <a:r>
              <a:rPr lang="ru-RU" dirty="0" smtClean="0"/>
              <a:t>н.р. С.В. Морозов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5857852" y="648866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Bettie, </a:t>
            </a:r>
            <a:r>
              <a:rPr lang="en-US" dirty="0" err="1" smtClean="0"/>
              <a:t>Landsberg</a:t>
            </a:r>
            <a:r>
              <a:rPr lang="en-US" dirty="0" smtClean="0"/>
              <a:t>, 1958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5929322" y="5572140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</a:t>
            </a:r>
            <a:r>
              <a:rPr lang="ru-RU" dirty="0" smtClean="0"/>
              <a:t>зоны, описываемые эффективными массами,</a:t>
            </a:r>
            <a:r>
              <a:rPr lang="en-US" dirty="0" smtClean="0"/>
              <a:t> m</a:t>
            </a:r>
            <a:r>
              <a:rPr lang="en-US" baseline="-25000" dirty="0" smtClean="0"/>
              <a:t>e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endParaRPr lang="ru-RU" baseline="-25000" dirty="0" smtClean="0"/>
          </a:p>
        </p:txBody>
      </p:sp>
      <p:pic>
        <p:nvPicPr>
          <p:cNvPr id="41" name="Picture 4" descr="C:\Documents and Settings\rumyantsev\Рабочий стол\BandStructure.JPG"/>
          <p:cNvPicPr>
            <a:picLocks noChangeAspect="1" noChangeArrowheads="1"/>
          </p:cNvPicPr>
          <p:nvPr/>
        </p:nvPicPr>
        <p:blipFill>
          <a:blip r:embed="rId2"/>
          <a:srcRect t="8315" r="64102"/>
          <a:stretch>
            <a:fillRect/>
          </a:stretch>
        </p:blipFill>
        <p:spPr bwMode="auto">
          <a:xfrm>
            <a:off x="0" y="2143116"/>
            <a:ext cx="2454950" cy="4179881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Оже</a:t>
            </a:r>
            <a:r>
              <a:rPr lang="ru-RU" dirty="0" smtClean="0"/>
              <a:t> рекомбинация</a:t>
            </a:r>
            <a:endParaRPr lang="ru-RU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2000240"/>
            <a:ext cx="1647825" cy="447675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3000372"/>
            <a:ext cx="1638300" cy="485775"/>
          </a:xfrm>
          <a:prstGeom prst="rect">
            <a:avLst/>
          </a:prstGeom>
          <a:noFill/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4286256"/>
            <a:ext cx="1991360" cy="428625"/>
          </a:xfrm>
          <a:prstGeom prst="rect">
            <a:avLst/>
          </a:prstGeom>
          <a:noFill/>
        </p:spPr>
      </p:pic>
      <p:grpSp>
        <p:nvGrpSpPr>
          <p:cNvPr id="37" name="Группа 36"/>
          <p:cNvGrpSpPr/>
          <p:nvPr/>
        </p:nvGrpSpPr>
        <p:grpSpPr>
          <a:xfrm>
            <a:off x="5906135" y="2244090"/>
            <a:ext cx="2653030" cy="2945765"/>
            <a:chOff x="5572132" y="1571612"/>
            <a:chExt cx="2509852" cy="3071835"/>
          </a:xfrm>
        </p:grpSpPr>
        <p:sp>
          <p:nvSpPr>
            <p:cNvPr id="15" name="Полилиния 14"/>
            <p:cNvSpPr/>
            <p:nvPr/>
          </p:nvSpPr>
          <p:spPr>
            <a:xfrm>
              <a:off x="5715008" y="1714488"/>
              <a:ext cx="2050181" cy="1576635"/>
            </a:xfrm>
            <a:custGeom>
              <a:avLst/>
              <a:gdLst>
                <a:gd name="connsiteX0" fmla="*/ 0 w 2050181"/>
                <a:gd name="connsiteY0" fmla="*/ 0 h 2005263"/>
                <a:gd name="connsiteX1" fmla="*/ 1020278 w 2050181"/>
                <a:gd name="connsiteY1" fmla="*/ 2002055 h 2005263"/>
                <a:gd name="connsiteX2" fmla="*/ 2050181 w 2050181"/>
                <a:gd name="connsiteY2" fmla="*/ 19251 h 200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0181" h="2005263">
                  <a:moveTo>
                    <a:pt x="0" y="0"/>
                  </a:moveTo>
                  <a:cubicBezTo>
                    <a:pt x="339290" y="999423"/>
                    <a:pt x="678581" y="1998847"/>
                    <a:pt x="1020278" y="2002055"/>
                  </a:cubicBezTo>
                  <a:cubicBezTo>
                    <a:pt x="1361975" y="2005263"/>
                    <a:pt x="1706078" y="1012257"/>
                    <a:pt x="2050181" y="19251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10800000">
              <a:off x="5715008" y="3643314"/>
              <a:ext cx="2050181" cy="928694"/>
            </a:xfrm>
            <a:custGeom>
              <a:avLst/>
              <a:gdLst>
                <a:gd name="connsiteX0" fmla="*/ 0 w 2050181"/>
                <a:gd name="connsiteY0" fmla="*/ 0 h 2005263"/>
                <a:gd name="connsiteX1" fmla="*/ 1020278 w 2050181"/>
                <a:gd name="connsiteY1" fmla="*/ 2002055 h 2005263"/>
                <a:gd name="connsiteX2" fmla="*/ 2050181 w 2050181"/>
                <a:gd name="connsiteY2" fmla="*/ 19251 h 200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0181" h="2005263">
                  <a:moveTo>
                    <a:pt x="0" y="0"/>
                  </a:moveTo>
                  <a:cubicBezTo>
                    <a:pt x="339290" y="999423"/>
                    <a:pt x="678581" y="1998847"/>
                    <a:pt x="1020278" y="2002055"/>
                  </a:cubicBezTo>
                  <a:cubicBezTo>
                    <a:pt x="1361975" y="2005263"/>
                    <a:pt x="1706078" y="1012257"/>
                    <a:pt x="2050181" y="19251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 rot="5400000" flipH="1" flipV="1">
              <a:off x="5215452" y="3142965"/>
              <a:ext cx="2999602" cy="136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5572132" y="3500438"/>
              <a:ext cx="250033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786710" y="3071810"/>
              <a:ext cx="295274" cy="384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k</a:t>
              </a:r>
              <a:endParaRPr lang="ru-RU" b="1" i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58016" y="1571612"/>
              <a:ext cx="296876" cy="384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E</a:t>
              </a:r>
              <a:endParaRPr lang="ru-RU" b="1" i="1" dirty="0"/>
            </a:p>
          </p:txBody>
        </p:sp>
        <p:cxnSp>
          <p:nvCxnSpPr>
            <p:cNvPr id="28" name="Прямая со стрелкой 27"/>
            <p:cNvCxnSpPr>
              <a:stCxn id="15" idx="1"/>
            </p:cNvCxnSpPr>
            <p:nvPr/>
          </p:nvCxnSpPr>
          <p:spPr>
            <a:xfrm flipV="1">
              <a:off x="6735286" y="2428868"/>
              <a:ext cx="694234" cy="859733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rot="5400000">
              <a:off x="6073437" y="3356323"/>
              <a:ext cx="711902" cy="57150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Овал 30"/>
            <p:cNvSpPr/>
            <p:nvPr/>
          </p:nvSpPr>
          <p:spPr>
            <a:xfrm>
              <a:off x="6715140" y="3214686"/>
              <a:ext cx="71438" cy="7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429520" y="2357430"/>
              <a:ext cx="71438" cy="7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6643702" y="3214686"/>
              <a:ext cx="71438" cy="714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072198" y="4000504"/>
              <a:ext cx="71438" cy="714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 l="27654" t="33628" r="29422" b="30602"/>
          <a:stretch>
            <a:fillRect/>
          </a:stretch>
        </p:blipFill>
        <p:spPr>
          <a:xfrm>
            <a:off x="0" y="1785926"/>
            <a:ext cx="9144000" cy="4286250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785786" y="1571612"/>
            <a:ext cx="1643074" cy="23574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357422" y="3714752"/>
            <a:ext cx="1643074" cy="235745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929058" y="1571612"/>
            <a:ext cx="1643074" cy="235745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571868" y="200024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N-</a:t>
            </a:r>
            <a:r>
              <a:rPr lang="ru-RU" dirty="0" smtClean="0"/>
              <a:t>тип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43306" y="300037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P-</a:t>
            </a:r>
            <a:r>
              <a:rPr lang="ru-RU" dirty="0" smtClean="0"/>
              <a:t>тип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Энергетический порог </a:t>
            </a:r>
            <a:r>
              <a:rPr lang="ru-RU" dirty="0" err="1" smtClean="0"/>
              <a:t>Оже</a:t>
            </a:r>
            <a:r>
              <a:rPr lang="ru-RU" dirty="0" smtClean="0"/>
              <a:t> рекомбинации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3714744" y="1571612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/>
              <a:t>E</a:t>
            </a:r>
            <a:r>
              <a:rPr lang="en-US" sz="2800" b="1" i="1" baseline="-25000" dirty="0" err="1" smtClean="0"/>
              <a:t>r</a:t>
            </a:r>
            <a:r>
              <a:rPr lang="en-US" sz="2800" b="1" i="1" baseline="-25000" dirty="0" smtClean="0"/>
              <a:t> </a:t>
            </a:r>
            <a:r>
              <a:rPr lang="en-US" sz="2800" b="1" i="1" dirty="0" smtClean="0"/>
              <a:t>&gt;</a:t>
            </a:r>
            <a:r>
              <a:rPr lang="en-US" sz="2800" b="1" i="1" dirty="0" err="1" smtClean="0"/>
              <a:t>E</a:t>
            </a:r>
            <a:r>
              <a:rPr lang="en-US" sz="2800" b="1" i="1" baseline="-25000" dirty="0" err="1" smtClean="0"/>
              <a:t>g</a:t>
            </a:r>
            <a:endParaRPr lang="ru-RU" sz="2800" b="1" i="1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5500694" y="1571612"/>
            <a:ext cx="944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/>
              <a:t>E</a:t>
            </a:r>
            <a:r>
              <a:rPr lang="en-US" sz="2800" b="1" i="1" baseline="-25000" dirty="0" err="1" smtClean="0"/>
              <a:t>e</a:t>
            </a:r>
            <a:r>
              <a:rPr lang="en-US" sz="2800" b="1" i="1" dirty="0" smtClean="0"/>
              <a:t>&gt;</a:t>
            </a:r>
            <a:r>
              <a:rPr lang="en-US" sz="2800" b="1" i="1" dirty="0" err="1" smtClean="0"/>
              <a:t>E</a:t>
            </a:r>
            <a:r>
              <a:rPr lang="en-US" sz="2800" b="1" i="1" baseline="-25000" dirty="0" err="1" smtClean="0"/>
              <a:t>g</a:t>
            </a:r>
            <a:endParaRPr lang="ru-RU" sz="2800" b="1" i="1" baseline="-250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81" name="Стрелка вниз 80"/>
          <p:cNvSpPr/>
          <p:nvPr/>
        </p:nvSpPr>
        <p:spPr>
          <a:xfrm>
            <a:off x="5786446" y="2214554"/>
            <a:ext cx="285752" cy="42862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3" name="Группа 82"/>
          <p:cNvGrpSpPr/>
          <p:nvPr/>
        </p:nvGrpSpPr>
        <p:grpSpPr>
          <a:xfrm>
            <a:off x="428596" y="2285992"/>
            <a:ext cx="2996190" cy="3571900"/>
            <a:chOff x="500034" y="1785926"/>
            <a:chExt cx="2506334" cy="2714645"/>
          </a:xfrm>
        </p:grpSpPr>
        <p:sp>
          <p:nvSpPr>
            <p:cNvPr id="15" name="Полилиния 14"/>
            <p:cNvSpPr/>
            <p:nvPr/>
          </p:nvSpPr>
          <p:spPr>
            <a:xfrm>
              <a:off x="571472" y="1785926"/>
              <a:ext cx="2050181" cy="1433759"/>
            </a:xfrm>
            <a:custGeom>
              <a:avLst/>
              <a:gdLst>
                <a:gd name="connsiteX0" fmla="*/ 0 w 2050181"/>
                <a:gd name="connsiteY0" fmla="*/ 0 h 2005263"/>
                <a:gd name="connsiteX1" fmla="*/ 1020278 w 2050181"/>
                <a:gd name="connsiteY1" fmla="*/ 2002055 h 2005263"/>
                <a:gd name="connsiteX2" fmla="*/ 2050181 w 2050181"/>
                <a:gd name="connsiteY2" fmla="*/ 19251 h 200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0181" h="2005263">
                  <a:moveTo>
                    <a:pt x="0" y="0"/>
                  </a:moveTo>
                  <a:cubicBezTo>
                    <a:pt x="339290" y="999423"/>
                    <a:pt x="678581" y="1998847"/>
                    <a:pt x="1020278" y="2002055"/>
                  </a:cubicBezTo>
                  <a:cubicBezTo>
                    <a:pt x="1361975" y="2005263"/>
                    <a:pt x="1706078" y="1012257"/>
                    <a:pt x="2050181" y="19251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10800000">
              <a:off x="642908" y="4000504"/>
              <a:ext cx="2050181" cy="500066"/>
            </a:xfrm>
            <a:custGeom>
              <a:avLst/>
              <a:gdLst>
                <a:gd name="connsiteX0" fmla="*/ 0 w 2050181"/>
                <a:gd name="connsiteY0" fmla="*/ 0 h 2005263"/>
                <a:gd name="connsiteX1" fmla="*/ 1020278 w 2050181"/>
                <a:gd name="connsiteY1" fmla="*/ 2002055 h 2005263"/>
                <a:gd name="connsiteX2" fmla="*/ 2050181 w 2050181"/>
                <a:gd name="connsiteY2" fmla="*/ 19251 h 200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0181" h="2005263">
                  <a:moveTo>
                    <a:pt x="0" y="0"/>
                  </a:moveTo>
                  <a:cubicBezTo>
                    <a:pt x="339290" y="999423"/>
                    <a:pt x="678581" y="1998847"/>
                    <a:pt x="1020278" y="2002055"/>
                  </a:cubicBezTo>
                  <a:cubicBezTo>
                    <a:pt x="1361975" y="2005263"/>
                    <a:pt x="1706078" y="1012257"/>
                    <a:pt x="2050181" y="19251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 rot="5400000" flipH="1" flipV="1">
              <a:off x="393672" y="3250408"/>
              <a:ext cx="2499533" cy="79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500034" y="3857628"/>
              <a:ext cx="250033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711094" y="357759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k</a:t>
              </a:r>
              <a:endParaRPr lang="ru-RU" b="1" i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95202" y="1948805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E</a:t>
              </a:r>
              <a:endParaRPr lang="ru-RU" b="1" i="1" dirty="0"/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 rot="5400000" flipH="1" flipV="1">
              <a:off x="1469678" y="2173604"/>
              <a:ext cx="1203984" cy="857256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rot="5400000">
              <a:off x="678629" y="3464719"/>
              <a:ext cx="1071570" cy="57150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Овал 23"/>
            <p:cNvSpPr/>
            <p:nvPr/>
          </p:nvSpPr>
          <p:spPr>
            <a:xfrm>
              <a:off x="2500298" y="1928802"/>
              <a:ext cx="71438" cy="7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1500166" y="3143248"/>
              <a:ext cx="71438" cy="714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 flipH="1" flipV="1">
              <a:off x="857224" y="4214818"/>
              <a:ext cx="71438" cy="714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857356" y="3357562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</a:t>
              </a:r>
              <a:r>
                <a:rPr lang="en-US" baseline="-25000" dirty="0" err="1" smtClean="0"/>
                <a:t>g</a:t>
              </a:r>
              <a:endParaRPr lang="ru-RU" baseline="-25000" dirty="0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1643042" y="3143248"/>
              <a:ext cx="71438" cy="7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2" name="Прямая со стрелкой 51"/>
            <p:cNvCxnSpPr/>
            <p:nvPr/>
          </p:nvCxnSpPr>
          <p:spPr>
            <a:xfrm rot="5400000">
              <a:off x="1536679" y="3606801"/>
              <a:ext cx="785818" cy="1588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>
            <a:xfrm rot="5400000">
              <a:off x="1750993" y="3749677"/>
              <a:ext cx="1071570" cy="1588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>
              <a:stCxn id="15" idx="1"/>
            </p:cNvCxnSpPr>
            <p:nvPr/>
          </p:nvCxnSpPr>
          <p:spPr>
            <a:xfrm flipV="1">
              <a:off x="1591750" y="3197541"/>
              <a:ext cx="1119344" cy="198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V="1">
              <a:off x="1643042" y="4000504"/>
              <a:ext cx="408482" cy="270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rot="16200000" flipH="1">
              <a:off x="1596861" y="3546619"/>
              <a:ext cx="10462" cy="1489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/>
            <p:cNvCxnSpPr/>
            <p:nvPr/>
          </p:nvCxnSpPr>
          <p:spPr>
            <a:xfrm rot="5400000">
              <a:off x="2036745" y="2606669"/>
              <a:ext cx="1071570" cy="1588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2714620"/>
            <a:ext cx="2114550" cy="866775"/>
          </a:xfrm>
          <a:prstGeom prst="rect">
            <a:avLst/>
          </a:prstGeom>
          <a:noFill/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4143380"/>
            <a:ext cx="3562350" cy="866775"/>
          </a:xfrm>
          <a:prstGeom prst="rect">
            <a:avLst/>
          </a:prstGeom>
          <a:noFill/>
        </p:spPr>
      </p:pic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Стрелка вниз 76"/>
          <p:cNvSpPr/>
          <p:nvPr/>
        </p:nvSpPr>
        <p:spPr>
          <a:xfrm>
            <a:off x="5715008" y="3714752"/>
            <a:ext cx="285752" cy="42862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трелка вниз 77"/>
          <p:cNvSpPr/>
          <p:nvPr/>
        </p:nvSpPr>
        <p:spPr>
          <a:xfrm>
            <a:off x="5715008" y="5143512"/>
            <a:ext cx="285752" cy="42862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трелка вниз 78"/>
          <p:cNvSpPr/>
          <p:nvPr/>
        </p:nvSpPr>
        <p:spPr>
          <a:xfrm rot="16200000">
            <a:off x="4929190" y="1643050"/>
            <a:ext cx="285752" cy="42862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6000768"/>
            <a:ext cx="3295650" cy="447675"/>
          </a:xfrm>
          <a:prstGeom prst="rect">
            <a:avLst/>
          </a:prstGeom>
          <a:noFill/>
        </p:spPr>
      </p:pic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1" y="2143116"/>
            <a:ext cx="4786314" cy="4286280"/>
            <a:chOff x="1" y="2143116"/>
            <a:chExt cx="4786314" cy="4286280"/>
          </a:xfrm>
        </p:grpSpPr>
        <p:grpSp>
          <p:nvGrpSpPr>
            <p:cNvPr id="82" name="Группа 81"/>
            <p:cNvGrpSpPr/>
            <p:nvPr/>
          </p:nvGrpSpPr>
          <p:grpSpPr>
            <a:xfrm>
              <a:off x="1" y="2143116"/>
              <a:ext cx="4786314" cy="4286280"/>
              <a:chOff x="357191" y="2214554"/>
              <a:chExt cx="4109601" cy="4286280"/>
            </a:xfrm>
          </p:grpSpPr>
          <p:sp>
            <p:nvSpPr>
              <p:cNvPr id="80" name="Прямоугольник 79"/>
              <p:cNvSpPr/>
              <p:nvPr/>
            </p:nvSpPr>
            <p:spPr>
              <a:xfrm>
                <a:off x="357191" y="2214554"/>
                <a:ext cx="4109601" cy="42862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0" name="Группа 49"/>
              <p:cNvGrpSpPr/>
              <p:nvPr/>
            </p:nvGrpSpPr>
            <p:grpSpPr>
              <a:xfrm>
                <a:off x="725189" y="2357430"/>
                <a:ext cx="3704327" cy="3523022"/>
                <a:chOff x="389586" y="1840219"/>
                <a:chExt cx="3098695" cy="2677497"/>
              </a:xfrm>
            </p:grpSpPr>
            <p:sp>
              <p:nvSpPr>
                <p:cNvPr id="51" name="Полилиния 50"/>
                <p:cNvSpPr/>
                <p:nvPr/>
              </p:nvSpPr>
              <p:spPr>
                <a:xfrm>
                  <a:off x="1877560" y="1840219"/>
                  <a:ext cx="1595609" cy="1433759"/>
                </a:xfrm>
                <a:custGeom>
                  <a:avLst/>
                  <a:gdLst>
                    <a:gd name="connsiteX0" fmla="*/ 0 w 2050181"/>
                    <a:gd name="connsiteY0" fmla="*/ 0 h 2005263"/>
                    <a:gd name="connsiteX1" fmla="*/ 1020278 w 2050181"/>
                    <a:gd name="connsiteY1" fmla="*/ 2002055 h 2005263"/>
                    <a:gd name="connsiteX2" fmla="*/ 2050181 w 2050181"/>
                    <a:gd name="connsiteY2" fmla="*/ 19251 h 200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50181" h="2005263">
                      <a:moveTo>
                        <a:pt x="0" y="0"/>
                      </a:moveTo>
                      <a:cubicBezTo>
                        <a:pt x="339290" y="999423"/>
                        <a:pt x="678581" y="1998847"/>
                        <a:pt x="1020278" y="2002055"/>
                      </a:cubicBezTo>
                      <a:cubicBezTo>
                        <a:pt x="1361975" y="2005263"/>
                        <a:pt x="1706078" y="1012257"/>
                        <a:pt x="2050181" y="19251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" name="Полилиния 53"/>
                <p:cNvSpPr/>
                <p:nvPr/>
              </p:nvSpPr>
              <p:spPr>
                <a:xfrm rot="10800000">
                  <a:off x="389586" y="4011935"/>
                  <a:ext cx="1334046" cy="500066"/>
                </a:xfrm>
                <a:custGeom>
                  <a:avLst/>
                  <a:gdLst>
                    <a:gd name="connsiteX0" fmla="*/ 0 w 2050181"/>
                    <a:gd name="connsiteY0" fmla="*/ 0 h 2005263"/>
                    <a:gd name="connsiteX1" fmla="*/ 1020278 w 2050181"/>
                    <a:gd name="connsiteY1" fmla="*/ 2002055 h 2005263"/>
                    <a:gd name="connsiteX2" fmla="*/ 2050181 w 2050181"/>
                    <a:gd name="connsiteY2" fmla="*/ 19251 h 200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50181" h="2005263">
                      <a:moveTo>
                        <a:pt x="0" y="0"/>
                      </a:moveTo>
                      <a:cubicBezTo>
                        <a:pt x="339290" y="999423"/>
                        <a:pt x="678581" y="1998847"/>
                        <a:pt x="1020278" y="2002055"/>
                      </a:cubicBezTo>
                      <a:cubicBezTo>
                        <a:pt x="1361975" y="2005263"/>
                        <a:pt x="1706078" y="1012257"/>
                        <a:pt x="2050181" y="19251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55" name="Прямая со стрелкой 54"/>
                <p:cNvCxnSpPr/>
                <p:nvPr/>
              </p:nvCxnSpPr>
              <p:spPr>
                <a:xfrm rot="5400000" flipH="1" flipV="1">
                  <a:off x="393672" y="3250408"/>
                  <a:ext cx="2499533" cy="79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 стрелкой 57"/>
                <p:cNvCxnSpPr/>
                <p:nvPr/>
              </p:nvCxnSpPr>
              <p:spPr>
                <a:xfrm>
                  <a:off x="500034" y="3857628"/>
                  <a:ext cx="2500330" cy="15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TextBox 58"/>
                <p:cNvSpPr txBox="1"/>
                <p:nvPr/>
              </p:nvSpPr>
              <p:spPr>
                <a:xfrm>
                  <a:off x="2711094" y="3577592"/>
                  <a:ext cx="2952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1" dirty="0" smtClean="0"/>
                    <a:t>k</a:t>
                  </a:r>
                  <a:endParaRPr lang="ru-RU" b="1" i="1" dirty="0"/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1695202" y="1948805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1" dirty="0" smtClean="0"/>
                    <a:t>E</a:t>
                  </a:r>
                  <a:endParaRPr lang="ru-RU" b="1" i="1" dirty="0"/>
                </a:p>
              </p:txBody>
            </p:sp>
            <p:cxnSp>
              <p:nvCxnSpPr>
                <p:cNvPr id="62" name="Прямая со стрелкой 61"/>
                <p:cNvCxnSpPr>
                  <a:stCxn id="70" idx="7"/>
                  <a:endCxn id="65" idx="3"/>
                </p:cNvCxnSpPr>
                <p:nvPr/>
              </p:nvCxnSpPr>
              <p:spPr>
                <a:xfrm rot="5400000" flipH="1" flipV="1">
                  <a:off x="2441483" y="2222183"/>
                  <a:ext cx="1252516" cy="71912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Прямая со стрелкой 62"/>
                <p:cNvCxnSpPr>
                  <a:stCxn id="66" idx="2"/>
                  <a:endCxn id="67" idx="4"/>
                </p:cNvCxnSpPr>
                <p:nvPr/>
              </p:nvCxnSpPr>
              <p:spPr>
                <a:xfrm rot="10800000" flipV="1">
                  <a:off x="1708041" y="3233260"/>
                  <a:ext cx="887851" cy="121301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Овал 64"/>
                <p:cNvSpPr/>
                <p:nvPr/>
              </p:nvSpPr>
              <p:spPr>
                <a:xfrm>
                  <a:off x="3416843" y="1894512"/>
                  <a:ext cx="71438" cy="7143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" name="Овал 65"/>
                <p:cNvSpPr/>
                <p:nvPr/>
              </p:nvSpPr>
              <p:spPr>
                <a:xfrm>
                  <a:off x="2595892" y="3197541"/>
                  <a:ext cx="71438" cy="7143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Овал 66"/>
                <p:cNvSpPr/>
                <p:nvPr/>
              </p:nvSpPr>
              <p:spPr>
                <a:xfrm flipH="1" flipV="1">
                  <a:off x="1672322" y="4446278"/>
                  <a:ext cx="71438" cy="7143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1857356" y="3357562"/>
                  <a:ext cx="3690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/>
                    <a:t>E</a:t>
                  </a:r>
                  <a:r>
                    <a:rPr lang="en-US" baseline="-25000" dirty="0" err="1" smtClean="0"/>
                    <a:t>g</a:t>
                  </a:r>
                  <a:endParaRPr lang="ru-RU" baseline="-25000" dirty="0"/>
                </a:p>
              </p:txBody>
            </p:sp>
            <p:sp>
              <p:nvSpPr>
                <p:cNvPr id="70" name="Овал 69"/>
                <p:cNvSpPr/>
                <p:nvPr/>
              </p:nvSpPr>
              <p:spPr>
                <a:xfrm>
                  <a:off x="2647202" y="3197541"/>
                  <a:ext cx="71438" cy="7143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86" name="Прямая со стрелкой 85"/>
                <p:cNvCxnSpPr/>
                <p:nvPr/>
              </p:nvCxnSpPr>
              <p:spPr>
                <a:xfrm>
                  <a:off x="1980179" y="3306127"/>
                  <a:ext cx="1282735" cy="120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Прямая со стрелкой 87"/>
                <p:cNvCxnSpPr/>
                <p:nvPr/>
              </p:nvCxnSpPr>
              <p:spPr>
                <a:xfrm>
                  <a:off x="1005300" y="4011934"/>
                  <a:ext cx="2257615" cy="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Прямая со стрелкой 91"/>
                <p:cNvCxnSpPr/>
                <p:nvPr/>
              </p:nvCxnSpPr>
              <p:spPr>
                <a:xfrm rot="5400000" flipH="1" flipV="1">
                  <a:off x="1861612" y="3578655"/>
                  <a:ext cx="544990" cy="114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9" name="TextBox 88"/>
            <p:cNvSpPr txBox="1"/>
            <p:nvPr/>
          </p:nvSpPr>
          <p:spPr>
            <a:xfrm>
              <a:off x="642910" y="2571744"/>
              <a:ext cx="135732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Помимо большой энергии носителю сообщается большой импульс</a:t>
              </a:r>
              <a:endParaRPr lang="ru-RU" dirty="0"/>
            </a:p>
          </p:txBody>
        </p:sp>
      </p:grpSp>
      <p:sp>
        <p:nvSpPr>
          <p:cNvPr id="100" name="Прямоугольник 99"/>
          <p:cNvSpPr/>
          <p:nvPr/>
        </p:nvSpPr>
        <p:spPr>
          <a:xfrm>
            <a:off x="4214810" y="4000504"/>
            <a:ext cx="285752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Энергетический порог </a:t>
            </a:r>
            <a:r>
              <a:rPr lang="ru-RU" dirty="0" err="1" smtClean="0"/>
              <a:t>Оже</a:t>
            </a:r>
            <a:r>
              <a:rPr lang="ru-RU" dirty="0" smtClean="0"/>
              <a:t> рекомбинации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500034" y="1714488"/>
            <a:ext cx="2509852" cy="3929090"/>
            <a:chOff x="5572132" y="1357298"/>
            <a:chExt cx="2509852" cy="3929090"/>
          </a:xfrm>
        </p:grpSpPr>
        <p:sp>
          <p:nvSpPr>
            <p:cNvPr id="15" name="Полилиния 14"/>
            <p:cNvSpPr/>
            <p:nvPr/>
          </p:nvSpPr>
          <p:spPr>
            <a:xfrm>
              <a:off x="5715008" y="1357298"/>
              <a:ext cx="2050181" cy="1933825"/>
            </a:xfrm>
            <a:custGeom>
              <a:avLst/>
              <a:gdLst>
                <a:gd name="connsiteX0" fmla="*/ 0 w 2050181"/>
                <a:gd name="connsiteY0" fmla="*/ 0 h 2005263"/>
                <a:gd name="connsiteX1" fmla="*/ 1020278 w 2050181"/>
                <a:gd name="connsiteY1" fmla="*/ 2002055 h 2005263"/>
                <a:gd name="connsiteX2" fmla="*/ 2050181 w 2050181"/>
                <a:gd name="connsiteY2" fmla="*/ 19251 h 200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0181" h="2005263">
                  <a:moveTo>
                    <a:pt x="0" y="0"/>
                  </a:moveTo>
                  <a:cubicBezTo>
                    <a:pt x="339290" y="999423"/>
                    <a:pt x="678581" y="1998847"/>
                    <a:pt x="1020278" y="2002055"/>
                  </a:cubicBezTo>
                  <a:cubicBezTo>
                    <a:pt x="1361975" y="2005263"/>
                    <a:pt x="1706078" y="1012257"/>
                    <a:pt x="2050181" y="19251"/>
                  </a:cubicBezTo>
                </a:path>
              </a:pathLst>
            </a:cu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 rot="10800000">
              <a:off x="5715007" y="3643314"/>
              <a:ext cx="2050181" cy="1643074"/>
            </a:xfrm>
            <a:custGeom>
              <a:avLst/>
              <a:gdLst>
                <a:gd name="connsiteX0" fmla="*/ 0 w 2050181"/>
                <a:gd name="connsiteY0" fmla="*/ 0 h 2005263"/>
                <a:gd name="connsiteX1" fmla="*/ 1020278 w 2050181"/>
                <a:gd name="connsiteY1" fmla="*/ 2002055 h 2005263"/>
                <a:gd name="connsiteX2" fmla="*/ 2050181 w 2050181"/>
                <a:gd name="connsiteY2" fmla="*/ 19251 h 200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0181" h="2005263">
                  <a:moveTo>
                    <a:pt x="0" y="0"/>
                  </a:moveTo>
                  <a:cubicBezTo>
                    <a:pt x="339290" y="999423"/>
                    <a:pt x="678581" y="1998847"/>
                    <a:pt x="1020278" y="2002055"/>
                  </a:cubicBezTo>
                  <a:cubicBezTo>
                    <a:pt x="1361975" y="2005263"/>
                    <a:pt x="1706078" y="1012257"/>
                    <a:pt x="2050181" y="19251"/>
                  </a:cubicBezTo>
                </a:path>
              </a:pathLst>
            </a:cu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 rot="5400000" flipH="1" flipV="1">
              <a:off x="5215452" y="3142965"/>
              <a:ext cx="2999602" cy="136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5572132" y="3500438"/>
              <a:ext cx="250033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786710" y="3071810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k</a:t>
              </a:r>
              <a:endParaRPr lang="ru-RU" b="1" i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58016" y="1571612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E</a:t>
              </a:r>
              <a:endParaRPr lang="ru-RU" b="1" i="1" dirty="0"/>
            </a:p>
          </p:txBody>
        </p:sp>
        <p:cxnSp>
          <p:nvCxnSpPr>
            <p:cNvPr id="21" name="Прямая со стрелкой 20"/>
            <p:cNvCxnSpPr>
              <a:stCxn id="23" idx="0"/>
              <a:endCxn id="24" idx="4"/>
            </p:cNvCxnSpPr>
            <p:nvPr/>
          </p:nvCxnSpPr>
          <p:spPr>
            <a:xfrm rot="5400000" flipH="1" flipV="1">
              <a:off x="6786578" y="2464587"/>
              <a:ext cx="857256" cy="500066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rot="5400000">
              <a:off x="5965041" y="3464719"/>
              <a:ext cx="928694" cy="42862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Овал 22"/>
            <p:cNvSpPr/>
            <p:nvPr/>
          </p:nvSpPr>
          <p:spPr>
            <a:xfrm>
              <a:off x="6929454" y="3143248"/>
              <a:ext cx="71438" cy="7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7429520" y="2214554"/>
              <a:ext cx="71438" cy="7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6643702" y="3214686"/>
              <a:ext cx="71438" cy="714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 flipH="1" flipV="1">
              <a:off x="6143636" y="4143380"/>
              <a:ext cx="71438" cy="914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500298" y="2428868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4</a:t>
            </a:r>
            <a:r>
              <a:rPr lang="en-US" dirty="0" smtClean="0"/>
              <a:t>, k</a:t>
            </a:r>
            <a:r>
              <a:rPr lang="en-US" baseline="-25000" dirty="0" smtClean="0"/>
              <a:t>4</a:t>
            </a:r>
            <a:endParaRPr lang="ru-RU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1857356" y="3357562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3</a:t>
            </a:r>
            <a:r>
              <a:rPr lang="en-US" dirty="0" smtClean="0"/>
              <a:t>, k</a:t>
            </a:r>
            <a:r>
              <a:rPr lang="en-US" baseline="-25000" dirty="0" smtClean="0"/>
              <a:t>3</a:t>
            </a:r>
            <a:endParaRPr lang="ru-RU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857224" y="342900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1</a:t>
            </a:r>
            <a:r>
              <a:rPr lang="en-US" dirty="0" smtClean="0"/>
              <a:t>, k</a:t>
            </a:r>
            <a:r>
              <a:rPr lang="en-US" baseline="-25000" dirty="0" smtClean="0"/>
              <a:t>1</a:t>
            </a:r>
            <a:endParaRPr lang="ru-RU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500034" y="4286256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2</a:t>
            </a:r>
            <a:r>
              <a:rPr lang="en-US" dirty="0" smtClean="0"/>
              <a:t>, k</a:t>
            </a:r>
            <a:r>
              <a:rPr lang="en-US" baseline="-25000" dirty="0" smtClean="0"/>
              <a:t>2</a:t>
            </a:r>
            <a:endParaRPr lang="ru-RU" baseline="-250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2214554"/>
            <a:ext cx="4791075" cy="923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29322" y="1714488"/>
            <a:ext cx="82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ЗСЭ</a:t>
            </a:r>
            <a:endParaRPr lang="ru-RU" sz="28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929322" y="3429000"/>
            <a:ext cx="861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ЗСИ</a:t>
            </a:r>
            <a:endParaRPr lang="ru-RU" sz="2800" b="1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5072074"/>
            <a:ext cx="3562350" cy="923925"/>
          </a:xfrm>
          <a:prstGeom prst="rect">
            <a:avLst/>
          </a:prstGeom>
          <a:noFill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0" y="5380672"/>
            <a:ext cx="35004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В.Н. Абакумов, В.И. </a:t>
            </a:r>
            <a:r>
              <a:rPr lang="ru-RU" dirty="0" err="1" smtClean="0"/>
              <a:t>Перель</a:t>
            </a:r>
            <a:r>
              <a:rPr lang="ru-RU" dirty="0" smtClean="0"/>
              <a:t>, И.Н. </a:t>
            </a:r>
            <a:r>
              <a:rPr lang="ru-RU" dirty="0" err="1" smtClean="0"/>
              <a:t>Яссиевич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err="1" smtClean="0"/>
              <a:t>Безызлучательная</a:t>
            </a:r>
            <a:r>
              <a:rPr lang="ru-RU" dirty="0" smtClean="0"/>
              <a:t> рекомбинация в полупроводниках»</a:t>
            </a:r>
            <a:endParaRPr lang="ru-RU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4000505"/>
            <a:ext cx="2214578" cy="397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Энергетический порог </a:t>
            </a:r>
            <a:r>
              <a:rPr lang="ru-RU" dirty="0" err="1" smtClean="0"/>
              <a:t>Оже</a:t>
            </a:r>
            <a:r>
              <a:rPr lang="ru-RU" dirty="0" smtClean="0"/>
              <a:t> рекомбинации</a:t>
            </a:r>
            <a:endParaRPr lang="ru-RU" dirty="0"/>
          </a:p>
        </p:txBody>
      </p:sp>
      <p:grpSp>
        <p:nvGrpSpPr>
          <p:cNvPr id="42" name="Группа 41"/>
          <p:cNvGrpSpPr/>
          <p:nvPr/>
        </p:nvGrpSpPr>
        <p:grpSpPr>
          <a:xfrm>
            <a:off x="500034" y="1714488"/>
            <a:ext cx="2669037" cy="3929090"/>
            <a:chOff x="500034" y="1714488"/>
            <a:chExt cx="2669037" cy="3929090"/>
          </a:xfrm>
        </p:grpSpPr>
        <p:grpSp>
          <p:nvGrpSpPr>
            <p:cNvPr id="3" name="Группа 13"/>
            <p:cNvGrpSpPr/>
            <p:nvPr/>
          </p:nvGrpSpPr>
          <p:grpSpPr>
            <a:xfrm>
              <a:off x="500034" y="1714488"/>
              <a:ext cx="2509852" cy="3929090"/>
              <a:chOff x="5572132" y="1357298"/>
              <a:chExt cx="2509852" cy="3929090"/>
            </a:xfrm>
          </p:grpSpPr>
          <p:sp>
            <p:nvSpPr>
              <p:cNvPr id="15" name="Полилиния 14"/>
              <p:cNvSpPr/>
              <p:nvPr/>
            </p:nvSpPr>
            <p:spPr>
              <a:xfrm>
                <a:off x="5715008" y="1357298"/>
                <a:ext cx="2050181" cy="1933825"/>
              </a:xfrm>
              <a:custGeom>
                <a:avLst/>
                <a:gdLst>
                  <a:gd name="connsiteX0" fmla="*/ 0 w 2050181"/>
                  <a:gd name="connsiteY0" fmla="*/ 0 h 2005263"/>
                  <a:gd name="connsiteX1" fmla="*/ 1020278 w 2050181"/>
                  <a:gd name="connsiteY1" fmla="*/ 2002055 h 2005263"/>
                  <a:gd name="connsiteX2" fmla="*/ 2050181 w 2050181"/>
                  <a:gd name="connsiteY2" fmla="*/ 19251 h 200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50181" h="2005263">
                    <a:moveTo>
                      <a:pt x="0" y="0"/>
                    </a:moveTo>
                    <a:cubicBezTo>
                      <a:pt x="339290" y="999423"/>
                      <a:pt x="678581" y="1998847"/>
                      <a:pt x="1020278" y="2002055"/>
                    </a:cubicBezTo>
                    <a:cubicBezTo>
                      <a:pt x="1361975" y="2005263"/>
                      <a:pt x="1706078" y="1012257"/>
                      <a:pt x="2050181" y="19251"/>
                    </a:cubicBezTo>
                  </a:path>
                </a:pathLst>
              </a:cu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 rot="10800000">
                <a:off x="5715007" y="3643314"/>
                <a:ext cx="2050181" cy="1643074"/>
              </a:xfrm>
              <a:custGeom>
                <a:avLst/>
                <a:gdLst>
                  <a:gd name="connsiteX0" fmla="*/ 0 w 2050181"/>
                  <a:gd name="connsiteY0" fmla="*/ 0 h 2005263"/>
                  <a:gd name="connsiteX1" fmla="*/ 1020278 w 2050181"/>
                  <a:gd name="connsiteY1" fmla="*/ 2002055 h 2005263"/>
                  <a:gd name="connsiteX2" fmla="*/ 2050181 w 2050181"/>
                  <a:gd name="connsiteY2" fmla="*/ 19251 h 200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50181" h="2005263">
                    <a:moveTo>
                      <a:pt x="0" y="0"/>
                    </a:moveTo>
                    <a:cubicBezTo>
                      <a:pt x="339290" y="999423"/>
                      <a:pt x="678581" y="1998847"/>
                      <a:pt x="1020278" y="2002055"/>
                    </a:cubicBezTo>
                    <a:cubicBezTo>
                      <a:pt x="1361975" y="2005263"/>
                      <a:pt x="1706078" y="1012257"/>
                      <a:pt x="2050181" y="19251"/>
                    </a:cubicBezTo>
                  </a:path>
                </a:pathLst>
              </a:cu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7" name="Прямая со стрелкой 16"/>
              <p:cNvCxnSpPr/>
              <p:nvPr/>
            </p:nvCxnSpPr>
            <p:spPr>
              <a:xfrm rot="5400000" flipH="1" flipV="1">
                <a:off x="5215452" y="3142965"/>
                <a:ext cx="2999602" cy="136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 стрелкой 17"/>
              <p:cNvCxnSpPr/>
              <p:nvPr/>
            </p:nvCxnSpPr>
            <p:spPr>
              <a:xfrm>
                <a:off x="5572132" y="3500438"/>
                <a:ext cx="250033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7786710" y="3071810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/>
                  <a:t>k</a:t>
                </a:r>
                <a:endParaRPr lang="ru-RU" b="1" i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858016" y="1571612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/>
                  <a:t>E</a:t>
                </a:r>
                <a:endParaRPr lang="ru-RU" b="1" i="1" dirty="0"/>
              </a:p>
            </p:txBody>
          </p:sp>
          <p:cxnSp>
            <p:nvCxnSpPr>
              <p:cNvPr id="21" name="Прямая со стрелкой 20"/>
              <p:cNvCxnSpPr>
                <a:stCxn id="23" idx="0"/>
                <a:endCxn id="24" idx="4"/>
              </p:cNvCxnSpPr>
              <p:nvPr/>
            </p:nvCxnSpPr>
            <p:spPr>
              <a:xfrm rot="5400000" flipH="1" flipV="1">
                <a:off x="6786578" y="2464587"/>
                <a:ext cx="857256" cy="50006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 стрелкой 21"/>
              <p:cNvCxnSpPr/>
              <p:nvPr/>
            </p:nvCxnSpPr>
            <p:spPr>
              <a:xfrm rot="5400000">
                <a:off x="5965041" y="3464719"/>
                <a:ext cx="928694" cy="42862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Овал 22"/>
              <p:cNvSpPr/>
              <p:nvPr/>
            </p:nvSpPr>
            <p:spPr>
              <a:xfrm>
                <a:off x="6929454" y="3143248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7429520" y="2214554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6643702" y="3214686"/>
                <a:ext cx="71438" cy="7143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 25"/>
              <p:cNvSpPr/>
              <p:nvPr/>
            </p:nvSpPr>
            <p:spPr>
              <a:xfrm flipH="1" flipV="1">
                <a:off x="6143636" y="4143380"/>
                <a:ext cx="71438" cy="9143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500034" y="2428868"/>
              <a:ext cx="2669037" cy="2226720"/>
              <a:chOff x="500034" y="2428868"/>
              <a:chExt cx="2669037" cy="222672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2500298" y="2428868"/>
                <a:ext cx="6687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-25000" dirty="0" smtClean="0"/>
                  <a:t>4</a:t>
                </a:r>
                <a:r>
                  <a:rPr lang="en-US" dirty="0" smtClean="0"/>
                  <a:t>, k</a:t>
                </a:r>
                <a:r>
                  <a:rPr lang="en-US" baseline="-25000" dirty="0" smtClean="0"/>
                  <a:t>4</a:t>
                </a:r>
                <a:endParaRPr lang="ru-RU" baseline="-250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857356" y="3357562"/>
                <a:ext cx="6687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, k</a:t>
                </a:r>
                <a:r>
                  <a:rPr lang="en-US" baseline="-25000" dirty="0" smtClean="0"/>
                  <a:t>3</a:t>
                </a:r>
                <a:endParaRPr lang="ru-RU" baseline="-250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57224" y="3429000"/>
                <a:ext cx="6687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 k</a:t>
                </a:r>
                <a:r>
                  <a:rPr lang="en-US" baseline="-25000" dirty="0" smtClean="0"/>
                  <a:t>1</a:t>
                </a:r>
                <a:endParaRPr lang="ru-RU" baseline="-250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00034" y="4286256"/>
                <a:ext cx="6687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 k</a:t>
                </a:r>
                <a:r>
                  <a:rPr lang="en-US" baseline="-25000" dirty="0" smtClean="0"/>
                  <a:t>2</a:t>
                </a:r>
                <a:endParaRPr lang="ru-RU" baseline="-25000" dirty="0"/>
              </a:p>
            </p:txBody>
          </p:sp>
        </p:grpSp>
      </p:grp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1643050"/>
            <a:ext cx="2714644" cy="523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3786190"/>
            <a:ext cx="3562350" cy="923925"/>
          </a:xfrm>
          <a:prstGeom prst="rect">
            <a:avLst/>
          </a:prstGeom>
          <a:noFill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2643182"/>
            <a:ext cx="3762375" cy="923925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5429264"/>
            <a:ext cx="3786182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Минимум кинетической энергии частиц до рекомбинации это энергетический порог, который определяется дисперсией частиц</a:t>
            </a:r>
            <a:endParaRPr lang="ru-RU" dirty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127635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127635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5500702"/>
            <a:ext cx="4800600" cy="819150"/>
          </a:xfrm>
          <a:prstGeom prst="rect">
            <a:avLst/>
          </a:prstGeom>
          <a:noFill/>
        </p:spPr>
      </p:pic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127635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2214555"/>
            <a:ext cx="2000264" cy="3588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Прямая соединительная линия 58"/>
          <p:cNvCxnSpPr/>
          <p:nvPr/>
        </p:nvCxnSpPr>
        <p:spPr>
          <a:xfrm>
            <a:off x="642910" y="4786322"/>
            <a:ext cx="264320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Энергетический порог </a:t>
            </a:r>
            <a:r>
              <a:rPr lang="ru-RU" dirty="0" err="1" smtClean="0"/>
              <a:t>Оже</a:t>
            </a:r>
            <a:r>
              <a:rPr lang="ru-RU" dirty="0" smtClean="0"/>
              <a:t> рекомбинации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500034" y="1714488"/>
            <a:ext cx="2928958" cy="3571900"/>
            <a:chOff x="500034" y="1714488"/>
            <a:chExt cx="2509852" cy="2786083"/>
          </a:xfrm>
        </p:grpSpPr>
        <p:grpSp>
          <p:nvGrpSpPr>
            <p:cNvPr id="3" name="Группа 41"/>
            <p:cNvGrpSpPr/>
            <p:nvPr/>
          </p:nvGrpSpPr>
          <p:grpSpPr>
            <a:xfrm>
              <a:off x="500034" y="1714488"/>
              <a:ext cx="2509852" cy="2786083"/>
              <a:chOff x="500034" y="1714488"/>
              <a:chExt cx="2509852" cy="2786083"/>
            </a:xfrm>
          </p:grpSpPr>
          <p:grpSp>
            <p:nvGrpSpPr>
              <p:cNvPr id="4" name="Группа 13"/>
              <p:cNvGrpSpPr/>
              <p:nvPr/>
            </p:nvGrpSpPr>
            <p:grpSpPr>
              <a:xfrm>
                <a:off x="500034" y="1714488"/>
                <a:ext cx="2509852" cy="2786083"/>
                <a:chOff x="5572132" y="1357298"/>
                <a:chExt cx="2509852" cy="2786083"/>
              </a:xfrm>
            </p:grpSpPr>
            <p:sp>
              <p:nvSpPr>
                <p:cNvPr id="15" name="Полилиния 14"/>
                <p:cNvSpPr/>
                <p:nvPr/>
              </p:nvSpPr>
              <p:spPr>
                <a:xfrm>
                  <a:off x="5715008" y="1357298"/>
                  <a:ext cx="2050181" cy="1933825"/>
                </a:xfrm>
                <a:custGeom>
                  <a:avLst/>
                  <a:gdLst>
                    <a:gd name="connsiteX0" fmla="*/ 0 w 2050181"/>
                    <a:gd name="connsiteY0" fmla="*/ 0 h 2005263"/>
                    <a:gd name="connsiteX1" fmla="*/ 1020278 w 2050181"/>
                    <a:gd name="connsiteY1" fmla="*/ 2002055 h 2005263"/>
                    <a:gd name="connsiteX2" fmla="*/ 2050181 w 2050181"/>
                    <a:gd name="connsiteY2" fmla="*/ 19251 h 200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50181" h="2005263">
                      <a:moveTo>
                        <a:pt x="0" y="0"/>
                      </a:moveTo>
                      <a:cubicBezTo>
                        <a:pt x="339290" y="999423"/>
                        <a:pt x="678581" y="1998847"/>
                        <a:pt x="1020278" y="2002055"/>
                      </a:cubicBezTo>
                      <a:cubicBezTo>
                        <a:pt x="1361975" y="2005263"/>
                        <a:pt x="1706078" y="1012257"/>
                        <a:pt x="2050181" y="19251"/>
                      </a:cubicBezTo>
                    </a:path>
                  </a:pathLst>
                </a:custGeom>
                <a:ln w="381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Полилиния 15"/>
                <p:cNvSpPr/>
                <p:nvPr/>
              </p:nvSpPr>
              <p:spPr>
                <a:xfrm rot="10800000">
                  <a:off x="5715005" y="3643314"/>
                  <a:ext cx="2050181" cy="332902"/>
                </a:xfrm>
                <a:custGeom>
                  <a:avLst/>
                  <a:gdLst>
                    <a:gd name="connsiteX0" fmla="*/ 0 w 2050181"/>
                    <a:gd name="connsiteY0" fmla="*/ 0 h 2005263"/>
                    <a:gd name="connsiteX1" fmla="*/ 1020278 w 2050181"/>
                    <a:gd name="connsiteY1" fmla="*/ 2002055 h 2005263"/>
                    <a:gd name="connsiteX2" fmla="*/ 2050181 w 2050181"/>
                    <a:gd name="connsiteY2" fmla="*/ 19251 h 200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50181" h="2005263">
                      <a:moveTo>
                        <a:pt x="0" y="0"/>
                      </a:moveTo>
                      <a:cubicBezTo>
                        <a:pt x="339290" y="999423"/>
                        <a:pt x="678581" y="1998847"/>
                        <a:pt x="1020278" y="2002055"/>
                      </a:cubicBezTo>
                      <a:cubicBezTo>
                        <a:pt x="1361975" y="2005263"/>
                        <a:pt x="1706078" y="1012257"/>
                        <a:pt x="2050181" y="19251"/>
                      </a:cubicBezTo>
                    </a:path>
                  </a:pathLst>
                </a:custGeom>
                <a:ln w="381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7" name="Прямая со стрелкой 16"/>
                <p:cNvCxnSpPr/>
                <p:nvPr/>
              </p:nvCxnSpPr>
              <p:spPr>
                <a:xfrm rot="5400000" flipH="1" flipV="1">
                  <a:off x="5465770" y="2893218"/>
                  <a:ext cx="2499533" cy="79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 стрелкой 17"/>
                <p:cNvCxnSpPr/>
                <p:nvPr/>
              </p:nvCxnSpPr>
              <p:spPr>
                <a:xfrm>
                  <a:off x="5572132" y="3500438"/>
                  <a:ext cx="2500330" cy="15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/>
                <p:cNvSpPr txBox="1"/>
                <p:nvPr/>
              </p:nvSpPr>
              <p:spPr>
                <a:xfrm>
                  <a:off x="7786710" y="3071810"/>
                  <a:ext cx="2952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1" dirty="0" smtClean="0"/>
                    <a:t>k</a:t>
                  </a:r>
                  <a:endParaRPr lang="ru-RU" b="1" i="1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6858016" y="1571612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1" dirty="0" smtClean="0"/>
                    <a:t>E</a:t>
                  </a:r>
                  <a:endParaRPr lang="ru-RU" b="1" i="1" dirty="0"/>
                </a:p>
              </p:txBody>
            </p:sp>
            <p:cxnSp>
              <p:nvCxnSpPr>
                <p:cNvPr id="21" name="Прямая со стрелкой 20"/>
                <p:cNvCxnSpPr>
                  <a:stCxn id="68" idx="3"/>
                </p:cNvCxnSpPr>
                <p:nvPr/>
              </p:nvCxnSpPr>
              <p:spPr>
                <a:xfrm rot="5400000" flipH="1" flipV="1">
                  <a:off x="6689884" y="2750338"/>
                  <a:ext cx="561042" cy="48960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 стрелкой 21"/>
                <p:cNvCxnSpPr/>
                <p:nvPr/>
              </p:nvCxnSpPr>
              <p:spPr>
                <a:xfrm rot="5400000">
                  <a:off x="6144674" y="3254303"/>
                  <a:ext cx="538645" cy="45941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Овал 23"/>
                <p:cNvSpPr/>
                <p:nvPr/>
              </p:nvSpPr>
              <p:spPr>
                <a:xfrm>
                  <a:off x="7215206" y="2643182"/>
                  <a:ext cx="71438" cy="7143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Овал 24"/>
                <p:cNvSpPr/>
                <p:nvPr/>
              </p:nvSpPr>
              <p:spPr>
                <a:xfrm>
                  <a:off x="6643702" y="3214686"/>
                  <a:ext cx="71438" cy="7143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Овал 25"/>
                <p:cNvSpPr/>
                <p:nvPr/>
              </p:nvSpPr>
              <p:spPr>
                <a:xfrm flipH="1" flipV="1">
                  <a:off x="6123075" y="3697608"/>
                  <a:ext cx="71438" cy="7143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5" name="Группа 39"/>
              <p:cNvGrpSpPr/>
              <p:nvPr/>
            </p:nvGrpSpPr>
            <p:grpSpPr>
              <a:xfrm>
                <a:off x="500034" y="2857496"/>
                <a:ext cx="2383285" cy="1343748"/>
                <a:chOff x="500034" y="2857496"/>
                <a:chExt cx="2383285" cy="1343748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2214546" y="2857496"/>
                  <a:ext cx="6687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</a:t>
                  </a:r>
                  <a:r>
                    <a:rPr lang="en-US" baseline="-25000" dirty="0" smtClean="0"/>
                    <a:t>4</a:t>
                  </a:r>
                  <a:r>
                    <a:rPr lang="en-US" dirty="0" smtClean="0"/>
                    <a:t>, k</a:t>
                  </a:r>
                  <a:r>
                    <a:rPr lang="en-US" baseline="-25000" dirty="0" smtClean="0"/>
                    <a:t>4</a:t>
                  </a:r>
                  <a:endParaRPr lang="ru-RU" baseline="-25000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1785918" y="3429000"/>
                  <a:ext cx="6687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</a:t>
                  </a:r>
                  <a:r>
                    <a:rPr lang="en-US" baseline="-25000" dirty="0" smtClean="0"/>
                    <a:t>3</a:t>
                  </a:r>
                  <a:r>
                    <a:rPr lang="en-US" dirty="0" smtClean="0"/>
                    <a:t>, k</a:t>
                  </a:r>
                  <a:r>
                    <a:rPr lang="en-US" baseline="-25000" dirty="0" smtClean="0"/>
                    <a:t>3</a:t>
                  </a:r>
                  <a:endParaRPr lang="ru-RU" baseline="-25000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857224" y="3286124"/>
                  <a:ext cx="6687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</a:t>
                  </a:r>
                  <a:r>
                    <a:rPr lang="en-US" baseline="-25000" dirty="0" smtClean="0"/>
                    <a:t>1</a:t>
                  </a:r>
                  <a:r>
                    <a:rPr lang="en-US" dirty="0" smtClean="0"/>
                    <a:t>, k</a:t>
                  </a:r>
                  <a:r>
                    <a:rPr lang="en-US" baseline="-25000" dirty="0" smtClean="0"/>
                    <a:t>1</a:t>
                  </a:r>
                  <a:endParaRPr lang="ru-RU" baseline="-25000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500034" y="3831912"/>
                  <a:ext cx="6687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</a:t>
                  </a:r>
                  <a:r>
                    <a:rPr lang="en-US" baseline="-25000" dirty="0" smtClean="0"/>
                    <a:t>2</a:t>
                  </a:r>
                  <a:r>
                    <a:rPr lang="en-US" dirty="0" smtClean="0"/>
                    <a:t>, k</a:t>
                  </a:r>
                  <a:r>
                    <a:rPr lang="en-US" baseline="-25000" dirty="0" smtClean="0"/>
                    <a:t>2</a:t>
                  </a:r>
                  <a:endParaRPr lang="ru-RU" baseline="-25000" dirty="0"/>
                </a:p>
              </p:txBody>
            </p:sp>
          </p:grpSp>
        </p:grpSp>
        <p:sp>
          <p:nvSpPr>
            <p:cNvPr id="68" name="Овал 67"/>
            <p:cNvSpPr/>
            <p:nvPr/>
          </p:nvSpPr>
          <p:spPr>
            <a:xfrm>
              <a:off x="1643042" y="3571876"/>
              <a:ext cx="71438" cy="7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2643182"/>
            <a:ext cx="1104900" cy="800100"/>
          </a:xfrm>
          <a:prstGeom prst="rect">
            <a:avLst/>
          </a:prstGeom>
          <a:noFill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643050"/>
            <a:ext cx="3786214" cy="6460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127635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4286256"/>
            <a:ext cx="1714500" cy="800100"/>
          </a:xfrm>
          <a:prstGeom prst="rect">
            <a:avLst/>
          </a:prstGeom>
          <a:noFill/>
        </p:spPr>
      </p:pic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Стрелка вниз 80"/>
          <p:cNvSpPr/>
          <p:nvPr/>
        </p:nvSpPr>
        <p:spPr>
          <a:xfrm>
            <a:off x="6357950" y="3571876"/>
            <a:ext cx="285752" cy="42862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142844" y="1428736"/>
            <a:ext cx="4500567" cy="3786188"/>
            <a:chOff x="0" y="1643050"/>
            <a:chExt cx="4500567" cy="3786188"/>
          </a:xfrm>
        </p:grpSpPr>
        <p:pic>
          <p:nvPicPr>
            <p:cNvPr id="83" name="Picture 3" descr="D:\Dropbox\Stack\_заявки_гранты\Конкурс молодых\Graph1.tif"/>
            <p:cNvPicPr>
              <a:picLocks noChangeAspect="1" noChangeArrowheads="1"/>
            </p:cNvPicPr>
            <p:nvPr/>
          </p:nvPicPr>
          <p:blipFill>
            <a:blip r:embed="rId5" cstate="print"/>
            <a:srcRect r="46062"/>
            <a:stretch>
              <a:fillRect/>
            </a:stretch>
          </p:blipFill>
          <p:spPr bwMode="auto">
            <a:xfrm>
              <a:off x="0" y="1643050"/>
              <a:ext cx="4500567" cy="3786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9" name="Picture 1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57356" y="3286124"/>
              <a:ext cx="1485900" cy="800100"/>
            </a:xfrm>
            <a:prstGeom prst="rect">
              <a:avLst/>
            </a:prstGeom>
            <a:noFill/>
          </p:spPr>
        </p:pic>
        <p:sp>
          <p:nvSpPr>
            <p:cNvPr id="89" name="TextBox 88"/>
            <p:cNvSpPr txBox="1"/>
            <p:nvPr/>
          </p:nvSpPr>
          <p:spPr>
            <a:xfrm>
              <a:off x="1928794" y="2357430"/>
              <a:ext cx="1285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HgCdTe</a:t>
              </a:r>
              <a:endParaRPr lang="ru-RU" sz="2800" b="1" dirty="0"/>
            </a:p>
          </p:txBody>
        </p:sp>
      </p:grpSp>
      <p:pic>
        <p:nvPicPr>
          <p:cNvPr id="56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357694"/>
            <a:ext cx="4577826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Группа 36"/>
          <p:cNvGrpSpPr>
            <a:grpSpLocks/>
          </p:cNvGrpSpPr>
          <p:nvPr/>
        </p:nvGrpSpPr>
        <p:grpSpPr bwMode="auto">
          <a:xfrm>
            <a:off x="357158" y="1357298"/>
            <a:ext cx="4286248" cy="3071834"/>
            <a:chOff x="142844" y="714375"/>
            <a:chExt cx="4710144" cy="3402013"/>
          </a:xfrm>
        </p:grpSpPr>
        <p:grpSp>
          <p:nvGrpSpPr>
            <p:cNvPr id="50" name="Группа 15"/>
            <p:cNvGrpSpPr>
              <a:grpSpLocks/>
            </p:cNvGrpSpPr>
            <p:nvPr/>
          </p:nvGrpSpPr>
          <p:grpSpPr bwMode="auto">
            <a:xfrm>
              <a:off x="179388" y="714375"/>
              <a:ext cx="4673600" cy="3402013"/>
              <a:chOff x="179388" y="714375"/>
              <a:chExt cx="4673600" cy="3402013"/>
            </a:xfrm>
          </p:grpSpPr>
          <p:pic>
            <p:nvPicPr>
              <p:cNvPr id="52" name="Picture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14313" y="714375"/>
                <a:ext cx="4638675" cy="28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403350" y="1071563"/>
                <a:ext cx="3305175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14313" y="1071563"/>
                <a:ext cx="1095375" cy="257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20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79388" y="1341438"/>
                <a:ext cx="4648200" cy="2774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1" name="Прямоугольник 50"/>
            <p:cNvSpPr/>
            <p:nvPr/>
          </p:nvSpPr>
          <p:spPr>
            <a:xfrm>
              <a:off x="142844" y="3575401"/>
              <a:ext cx="4215179" cy="429243"/>
            </a:xfrm>
            <a:prstGeom prst="rect">
              <a:avLst/>
            </a:prstGeom>
            <a:solidFill>
              <a:srgbClr val="FF0000">
                <a:alpha val="24000"/>
              </a:srgbClr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81"/>
          <p:cNvGrpSpPr/>
          <p:nvPr/>
        </p:nvGrpSpPr>
        <p:grpSpPr>
          <a:xfrm>
            <a:off x="500034" y="1714488"/>
            <a:ext cx="2928958" cy="3571900"/>
            <a:chOff x="500034" y="1714488"/>
            <a:chExt cx="2509852" cy="2786083"/>
          </a:xfrm>
          <a:solidFill>
            <a:schemeClr val="bg1"/>
          </a:solidFill>
        </p:grpSpPr>
        <p:grpSp>
          <p:nvGrpSpPr>
            <p:cNvPr id="4" name="Группа 41"/>
            <p:cNvGrpSpPr/>
            <p:nvPr/>
          </p:nvGrpSpPr>
          <p:grpSpPr>
            <a:xfrm>
              <a:off x="500034" y="1714488"/>
              <a:ext cx="2509852" cy="2786083"/>
              <a:chOff x="500034" y="1714488"/>
              <a:chExt cx="2509852" cy="2786083"/>
            </a:xfrm>
            <a:grpFill/>
          </p:grpSpPr>
          <p:grpSp>
            <p:nvGrpSpPr>
              <p:cNvPr id="5" name="Группа 13"/>
              <p:cNvGrpSpPr/>
              <p:nvPr/>
            </p:nvGrpSpPr>
            <p:grpSpPr>
              <a:xfrm>
                <a:off x="500034" y="1714488"/>
                <a:ext cx="2509852" cy="2786083"/>
                <a:chOff x="5572132" y="1357298"/>
                <a:chExt cx="2509852" cy="2786083"/>
              </a:xfrm>
              <a:grpFill/>
            </p:grpSpPr>
            <p:sp>
              <p:nvSpPr>
                <p:cNvPr id="15" name="Полилиния 14"/>
                <p:cNvSpPr/>
                <p:nvPr/>
              </p:nvSpPr>
              <p:spPr>
                <a:xfrm>
                  <a:off x="5715008" y="1357298"/>
                  <a:ext cx="2050181" cy="1933825"/>
                </a:xfrm>
                <a:custGeom>
                  <a:avLst/>
                  <a:gdLst>
                    <a:gd name="connsiteX0" fmla="*/ 0 w 2050181"/>
                    <a:gd name="connsiteY0" fmla="*/ 0 h 2005263"/>
                    <a:gd name="connsiteX1" fmla="*/ 1020278 w 2050181"/>
                    <a:gd name="connsiteY1" fmla="*/ 2002055 h 2005263"/>
                    <a:gd name="connsiteX2" fmla="*/ 2050181 w 2050181"/>
                    <a:gd name="connsiteY2" fmla="*/ 19251 h 200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50181" h="2005263">
                      <a:moveTo>
                        <a:pt x="0" y="0"/>
                      </a:moveTo>
                      <a:cubicBezTo>
                        <a:pt x="339290" y="999423"/>
                        <a:pt x="678581" y="1998847"/>
                        <a:pt x="1020278" y="2002055"/>
                      </a:cubicBezTo>
                      <a:cubicBezTo>
                        <a:pt x="1361975" y="2005263"/>
                        <a:pt x="1706078" y="1012257"/>
                        <a:pt x="2050181" y="19251"/>
                      </a:cubicBezTo>
                    </a:path>
                  </a:pathLst>
                </a:custGeom>
                <a:grpFill/>
                <a:ln w="381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Полилиния 15"/>
                <p:cNvSpPr/>
                <p:nvPr/>
              </p:nvSpPr>
              <p:spPr>
                <a:xfrm rot="10800000">
                  <a:off x="5715006" y="3643314"/>
                  <a:ext cx="2050181" cy="500066"/>
                </a:xfrm>
                <a:custGeom>
                  <a:avLst/>
                  <a:gdLst>
                    <a:gd name="connsiteX0" fmla="*/ 0 w 2050181"/>
                    <a:gd name="connsiteY0" fmla="*/ 0 h 2005263"/>
                    <a:gd name="connsiteX1" fmla="*/ 1020278 w 2050181"/>
                    <a:gd name="connsiteY1" fmla="*/ 2002055 h 2005263"/>
                    <a:gd name="connsiteX2" fmla="*/ 2050181 w 2050181"/>
                    <a:gd name="connsiteY2" fmla="*/ 19251 h 200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50181" h="2005263">
                      <a:moveTo>
                        <a:pt x="0" y="0"/>
                      </a:moveTo>
                      <a:cubicBezTo>
                        <a:pt x="339290" y="999423"/>
                        <a:pt x="678581" y="1998847"/>
                        <a:pt x="1020278" y="2002055"/>
                      </a:cubicBezTo>
                      <a:cubicBezTo>
                        <a:pt x="1361975" y="2005263"/>
                        <a:pt x="1706078" y="1012257"/>
                        <a:pt x="2050181" y="19251"/>
                      </a:cubicBezTo>
                    </a:path>
                  </a:pathLst>
                </a:custGeom>
                <a:grpFill/>
                <a:ln w="381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7" name="Прямая со стрелкой 16"/>
                <p:cNvCxnSpPr/>
                <p:nvPr/>
              </p:nvCxnSpPr>
              <p:spPr>
                <a:xfrm rot="5400000" flipH="1" flipV="1">
                  <a:off x="5465770" y="2893218"/>
                  <a:ext cx="2499533" cy="793"/>
                </a:xfrm>
                <a:prstGeom prst="straightConnector1">
                  <a:avLst/>
                </a:prstGeom>
                <a:grpFill/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 стрелкой 17"/>
                <p:cNvCxnSpPr/>
                <p:nvPr/>
              </p:nvCxnSpPr>
              <p:spPr>
                <a:xfrm>
                  <a:off x="5572132" y="3500438"/>
                  <a:ext cx="2500330" cy="1588"/>
                </a:xfrm>
                <a:prstGeom prst="straightConnector1">
                  <a:avLst/>
                </a:prstGeom>
                <a:grpFill/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/>
                <p:cNvSpPr txBox="1"/>
                <p:nvPr/>
              </p:nvSpPr>
              <p:spPr>
                <a:xfrm>
                  <a:off x="7786710" y="3071810"/>
                  <a:ext cx="295274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1" dirty="0" smtClean="0"/>
                    <a:t>k</a:t>
                  </a:r>
                  <a:endParaRPr lang="ru-RU" b="1" i="1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6858016" y="1571612"/>
                  <a:ext cx="296876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1" dirty="0" smtClean="0"/>
                    <a:t>E</a:t>
                  </a:r>
                  <a:endParaRPr lang="ru-RU" b="1" i="1" dirty="0"/>
                </a:p>
              </p:txBody>
            </p:sp>
            <p:cxnSp>
              <p:nvCxnSpPr>
                <p:cNvPr id="21" name="Прямая со стрелкой 20"/>
                <p:cNvCxnSpPr>
                  <a:stCxn id="68" idx="3"/>
                </p:cNvCxnSpPr>
                <p:nvPr/>
              </p:nvCxnSpPr>
              <p:spPr>
                <a:xfrm rot="5400000" flipH="1" flipV="1">
                  <a:off x="6689884" y="2750338"/>
                  <a:ext cx="561042" cy="489606"/>
                </a:xfrm>
                <a:prstGeom prst="straightConnector1">
                  <a:avLst/>
                </a:prstGeom>
                <a:grpFill/>
                <a:ln w="1905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 стрелкой 21"/>
                <p:cNvCxnSpPr/>
                <p:nvPr/>
              </p:nvCxnSpPr>
              <p:spPr>
                <a:xfrm rot="5400000">
                  <a:off x="6072198" y="3286124"/>
                  <a:ext cx="642942" cy="500066"/>
                </a:xfrm>
                <a:prstGeom prst="straightConnector1">
                  <a:avLst/>
                </a:prstGeom>
                <a:grpFill/>
                <a:ln w="1905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Овал 23"/>
                <p:cNvSpPr/>
                <p:nvPr/>
              </p:nvSpPr>
              <p:spPr>
                <a:xfrm>
                  <a:off x="7215206" y="2643182"/>
                  <a:ext cx="71438" cy="7143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Овал 24"/>
                <p:cNvSpPr/>
                <p:nvPr/>
              </p:nvSpPr>
              <p:spPr>
                <a:xfrm>
                  <a:off x="6643702" y="3214686"/>
                  <a:ext cx="71438" cy="71438"/>
                </a:xfrm>
                <a:prstGeom prst="ellipse">
                  <a:avLst/>
                </a:pr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Овал 25"/>
                <p:cNvSpPr/>
                <p:nvPr/>
              </p:nvSpPr>
              <p:spPr>
                <a:xfrm flipH="1" flipV="1">
                  <a:off x="6072198" y="3857628"/>
                  <a:ext cx="71438" cy="71438"/>
                </a:xfrm>
                <a:prstGeom prst="ellipse">
                  <a:avLst/>
                </a:pr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6" name="Группа 39"/>
              <p:cNvGrpSpPr/>
              <p:nvPr/>
            </p:nvGrpSpPr>
            <p:grpSpPr>
              <a:xfrm>
                <a:off x="500034" y="2857496"/>
                <a:ext cx="2383285" cy="1369464"/>
                <a:chOff x="500034" y="2857496"/>
                <a:chExt cx="2383285" cy="1369464"/>
              </a:xfrm>
              <a:grpFill/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2214546" y="2857496"/>
                  <a:ext cx="668773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</a:t>
                  </a:r>
                  <a:r>
                    <a:rPr lang="en-US" baseline="-25000" dirty="0" smtClean="0"/>
                    <a:t>4</a:t>
                  </a:r>
                  <a:r>
                    <a:rPr lang="en-US" dirty="0" smtClean="0"/>
                    <a:t>, k</a:t>
                  </a:r>
                  <a:r>
                    <a:rPr lang="en-US" baseline="-25000" dirty="0" smtClean="0"/>
                    <a:t>4</a:t>
                  </a:r>
                  <a:endParaRPr lang="ru-RU" baseline="-25000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1785918" y="3429000"/>
                  <a:ext cx="668773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</a:t>
                  </a:r>
                  <a:r>
                    <a:rPr lang="en-US" baseline="-25000" dirty="0" smtClean="0"/>
                    <a:t>3</a:t>
                  </a:r>
                  <a:r>
                    <a:rPr lang="en-US" dirty="0" smtClean="0"/>
                    <a:t>, k</a:t>
                  </a:r>
                  <a:r>
                    <a:rPr lang="en-US" baseline="-25000" dirty="0" smtClean="0"/>
                    <a:t>3</a:t>
                  </a:r>
                  <a:endParaRPr lang="ru-RU" baseline="-25000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857224" y="3286124"/>
                  <a:ext cx="668773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</a:t>
                  </a:r>
                  <a:r>
                    <a:rPr lang="en-US" baseline="-25000" dirty="0" smtClean="0"/>
                    <a:t>1</a:t>
                  </a:r>
                  <a:r>
                    <a:rPr lang="en-US" dirty="0" smtClean="0"/>
                    <a:t>, k</a:t>
                  </a:r>
                  <a:r>
                    <a:rPr lang="en-US" baseline="-25000" dirty="0" smtClean="0"/>
                    <a:t>1</a:t>
                  </a:r>
                  <a:endParaRPr lang="ru-RU" baseline="-25000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500034" y="3857628"/>
                  <a:ext cx="668773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</a:t>
                  </a:r>
                  <a:r>
                    <a:rPr lang="en-US" baseline="-25000" dirty="0" smtClean="0"/>
                    <a:t>2</a:t>
                  </a:r>
                  <a:r>
                    <a:rPr lang="en-US" dirty="0" smtClean="0"/>
                    <a:t>, k</a:t>
                  </a:r>
                  <a:r>
                    <a:rPr lang="en-US" baseline="-25000" dirty="0" smtClean="0"/>
                    <a:t>2</a:t>
                  </a:r>
                  <a:endParaRPr lang="ru-RU" baseline="-25000" dirty="0"/>
                </a:p>
              </p:txBody>
            </p:sp>
          </p:grpSp>
        </p:grpSp>
        <p:sp>
          <p:nvSpPr>
            <p:cNvPr id="68" name="Овал 67"/>
            <p:cNvSpPr/>
            <p:nvPr/>
          </p:nvSpPr>
          <p:spPr>
            <a:xfrm>
              <a:off x="1643042" y="3571876"/>
              <a:ext cx="71438" cy="7143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0" y="1285860"/>
            <a:ext cx="4194175" cy="4143375"/>
            <a:chOff x="214282" y="1428736"/>
            <a:chExt cx="4194175" cy="4143375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699" r="28532" b="19260"/>
            <a:stretch>
              <a:fillRect/>
            </a:stretch>
          </p:blipFill>
          <p:spPr bwMode="auto">
            <a:xfrm>
              <a:off x="214282" y="1428736"/>
              <a:ext cx="4194175" cy="414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TextBox 56"/>
            <p:cNvSpPr txBox="1"/>
            <p:nvPr/>
          </p:nvSpPr>
          <p:spPr>
            <a:xfrm>
              <a:off x="1071538" y="4500570"/>
              <a:ext cx="2143140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/>
                <a:t>Халькогениды</a:t>
              </a:r>
              <a:r>
                <a:rPr lang="ru-RU" sz="2000" dirty="0" smtClean="0"/>
                <a:t> свинца </a:t>
              </a:r>
              <a:endParaRPr lang="ru-RU" sz="200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Энергетический порог </a:t>
            </a:r>
            <a:r>
              <a:rPr lang="ru-RU" dirty="0" err="1" smtClean="0"/>
              <a:t>Оже</a:t>
            </a:r>
            <a:r>
              <a:rPr lang="ru-RU" dirty="0" smtClean="0"/>
              <a:t> рекомбинации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643050"/>
            <a:ext cx="3786214" cy="6460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127635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Стрелка вниз 80"/>
          <p:cNvSpPr/>
          <p:nvPr/>
        </p:nvSpPr>
        <p:spPr>
          <a:xfrm>
            <a:off x="6429388" y="3714752"/>
            <a:ext cx="285752" cy="42862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2643182"/>
            <a:ext cx="1057275" cy="800100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4429132"/>
            <a:ext cx="4324350" cy="819150"/>
          </a:xfrm>
          <a:prstGeom prst="rect">
            <a:avLst/>
          </a:prstGeom>
          <a:noFill/>
        </p:spPr>
      </p:pic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127635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097" name="Picture 4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23825" y="1483360"/>
            <a:ext cx="3610610" cy="489204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Скругленный прямоугольник 70"/>
          <p:cNvSpPr/>
          <p:nvPr/>
        </p:nvSpPr>
        <p:spPr>
          <a:xfrm rot="8065575">
            <a:off x="6168214" y="1298146"/>
            <a:ext cx="2395194" cy="2286016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5857884" y="731131"/>
            <a:ext cx="3286116" cy="2214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 smtClean="0"/>
              <a:t>Примечания</a:t>
            </a:r>
            <a:endParaRPr lang="ru-RU" altLang="en-US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357299"/>
            <a:ext cx="2786082" cy="8572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Влияние  </a:t>
            </a:r>
            <a:r>
              <a:rPr lang="ru-RU" sz="2000" dirty="0" err="1" smtClean="0"/>
              <a:t>спин-отщепленной</a:t>
            </a:r>
            <a:r>
              <a:rPr lang="ru-RU" sz="2000" dirty="0" smtClean="0"/>
              <a:t> зоны</a:t>
            </a:r>
            <a:endParaRPr lang="ru-RU" sz="2000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500034" y="2214555"/>
            <a:ext cx="2669037" cy="3714775"/>
            <a:chOff x="500034" y="1714489"/>
            <a:chExt cx="2669037" cy="3714775"/>
          </a:xfrm>
        </p:grpSpPr>
        <p:grpSp>
          <p:nvGrpSpPr>
            <p:cNvPr id="25" name="Группа 13"/>
            <p:cNvGrpSpPr/>
            <p:nvPr/>
          </p:nvGrpSpPr>
          <p:grpSpPr>
            <a:xfrm>
              <a:off x="500034" y="1714489"/>
              <a:ext cx="2509852" cy="3714775"/>
              <a:chOff x="5572132" y="1357299"/>
              <a:chExt cx="2509852" cy="3714775"/>
            </a:xfrm>
          </p:grpSpPr>
          <p:sp>
            <p:nvSpPr>
              <p:cNvPr id="31" name="Полилиния 30"/>
              <p:cNvSpPr/>
              <p:nvPr/>
            </p:nvSpPr>
            <p:spPr>
              <a:xfrm>
                <a:off x="5715008" y="1357299"/>
                <a:ext cx="2050181" cy="1357322"/>
              </a:xfrm>
              <a:custGeom>
                <a:avLst/>
                <a:gdLst>
                  <a:gd name="connsiteX0" fmla="*/ 0 w 2050181"/>
                  <a:gd name="connsiteY0" fmla="*/ 0 h 2005263"/>
                  <a:gd name="connsiteX1" fmla="*/ 1020278 w 2050181"/>
                  <a:gd name="connsiteY1" fmla="*/ 2002055 h 2005263"/>
                  <a:gd name="connsiteX2" fmla="*/ 2050181 w 2050181"/>
                  <a:gd name="connsiteY2" fmla="*/ 19251 h 200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50181" h="2005263">
                    <a:moveTo>
                      <a:pt x="0" y="0"/>
                    </a:moveTo>
                    <a:cubicBezTo>
                      <a:pt x="339290" y="999423"/>
                      <a:pt x="678581" y="1998847"/>
                      <a:pt x="1020278" y="2002055"/>
                    </a:cubicBezTo>
                    <a:cubicBezTo>
                      <a:pt x="1361975" y="2005263"/>
                      <a:pt x="1706078" y="1012257"/>
                      <a:pt x="2050181" y="19251"/>
                    </a:cubicBezTo>
                  </a:path>
                </a:pathLst>
              </a:cu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 rot="10800000">
                <a:off x="5715008" y="3357562"/>
                <a:ext cx="2050181" cy="1000132"/>
              </a:xfrm>
              <a:custGeom>
                <a:avLst/>
                <a:gdLst>
                  <a:gd name="connsiteX0" fmla="*/ 0 w 2050181"/>
                  <a:gd name="connsiteY0" fmla="*/ 0 h 2005263"/>
                  <a:gd name="connsiteX1" fmla="*/ 1020278 w 2050181"/>
                  <a:gd name="connsiteY1" fmla="*/ 2002055 h 2005263"/>
                  <a:gd name="connsiteX2" fmla="*/ 2050181 w 2050181"/>
                  <a:gd name="connsiteY2" fmla="*/ 19251 h 200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50181" h="2005263">
                    <a:moveTo>
                      <a:pt x="0" y="0"/>
                    </a:moveTo>
                    <a:cubicBezTo>
                      <a:pt x="339290" y="999423"/>
                      <a:pt x="678581" y="1998847"/>
                      <a:pt x="1020278" y="2002055"/>
                    </a:cubicBezTo>
                    <a:cubicBezTo>
                      <a:pt x="1361975" y="2005263"/>
                      <a:pt x="1706078" y="1012257"/>
                      <a:pt x="2050181" y="19251"/>
                    </a:cubicBezTo>
                  </a:path>
                </a:pathLst>
              </a:cu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3" name="Прямая со стрелкой 32"/>
              <p:cNvCxnSpPr/>
              <p:nvPr/>
            </p:nvCxnSpPr>
            <p:spPr>
              <a:xfrm rot="5400000" flipH="1" flipV="1">
                <a:off x="5215452" y="3142965"/>
                <a:ext cx="2999602" cy="136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 стрелкой 33"/>
              <p:cNvCxnSpPr/>
              <p:nvPr/>
            </p:nvCxnSpPr>
            <p:spPr>
              <a:xfrm>
                <a:off x="5572132" y="3500438"/>
                <a:ext cx="250033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7786710" y="3071810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/>
                  <a:t>k</a:t>
                </a:r>
                <a:endParaRPr lang="ru-RU" b="1" i="1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858016" y="1571612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/>
                  <a:t>E</a:t>
                </a:r>
                <a:endParaRPr lang="ru-RU" b="1" i="1" dirty="0"/>
              </a:p>
            </p:txBody>
          </p:sp>
          <p:cxnSp>
            <p:nvCxnSpPr>
              <p:cNvPr id="37" name="Прямая со стрелкой 36"/>
              <p:cNvCxnSpPr/>
              <p:nvPr/>
            </p:nvCxnSpPr>
            <p:spPr>
              <a:xfrm rot="5400000" flipH="1" flipV="1">
                <a:off x="6429983" y="3713760"/>
                <a:ext cx="714380" cy="198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 стрелкой 37"/>
              <p:cNvCxnSpPr/>
              <p:nvPr/>
            </p:nvCxnSpPr>
            <p:spPr>
              <a:xfrm rot="16200000" flipH="1">
                <a:off x="6322235" y="3036090"/>
                <a:ext cx="642939" cy="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Овал 39"/>
              <p:cNvSpPr/>
              <p:nvPr/>
            </p:nvSpPr>
            <p:spPr>
              <a:xfrm>
                <a:off x="6715140" y="3286124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6643702" y="2643182"/>
                <a:ext cx="71438" cy="7143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Овал 41"/>
              <p:cNvSpPr/>
              <p:nvPr/>
            </p:nvSpPr>
            <p:spPr>
              <a:xfrm flipH="1" flipV="1">
                <a:off x="6643702" y="4000504"/>
                <a:ext cx="71438" cy="9143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rot="10800000">
                <a:off x="5643570" y="4071942"/>
                <a:ext cx="2050181" cy="1000132"/>
              </a:xfrm>
              <a:custGeom>
                <a:avLst/>
                <a:gdLst>
                  <a:gd name="connsiteX0" fmla="*/ 0 w 2050181"/>
                  <a:gd name="connsiteY0" fmla="*/ 0 h 2005263"/>
                  <a:gd name="connsiteX1" fmla="*/ 1020278 w 2050181"/>
                  <a:gd name="connsiteY1" fmla="*/ 2002055 h 2005263"/>
                  <a:gd name="connsiteX2" fmla="*/ 2050181 w 2050181"/>
                  <a:gd name="connsiteY2" fmla="*/ 19251 h 200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50181" h="2005263">
                    <a:moveTo>
                      <a:pt x="0" y="0"/>
                    </a:moveTo>
                    <a:cubicBezTo>
                      <a:pt x="339290" y="999423"/>
                      <a:pt x="678581" y="1998847"/>
                      <a:pt x="1020278" y="2002055"/>
                    </a:cubicBezTo>
                    <a:cubicBezTo>
                      <a:pt x="1361975" y="2005263"/>
                      <a:pt x="1706078" y="1012257"/>
                      <a:pt x="2050181" y="19251"/>
                    </a:cubicBezTo>
                  </a:path>
                </a:pathLst>
              </a:cu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6" name="Группа 39"/>
            <p:cNvGrpSpPr/>
            <p:nvPr/>
          </p:nvGrpSpPr>
          <p:grpSpPr>
            <a:xfrm>
              <a:off x="500034" y="2428868"/>
              <a:ext cx="2669037" cy="2226720"/>
              <a:chOff x="500034" y="2428868"/>
              <a:chExt cx="2669037" cy="222672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2500298" y="2428868"/>
                <a:ext cx="6687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-25000" dirty="0" smtClean="0"/>
                  <a:t>4</a:t>
                </a:r>
                <a:r>
                  <a:rPr lang="en-US" dirty="0" smtClean="0"/>
                  <a:t>, k</a:t>
                </a:r>
                <a:r>
                  <a:rPr lang="en-US" baseline="-25000" dirty="0" smtClean="0"/>
                  <a:t>4</a:t>
                </a:r>
                <a:endParaRPr lang="ru-RU" baseline="-250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00034" y="4286256"/>
                <a:ext cx="6687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 k</a:t>
                </a:r>
                <a:r>
                  <a:rPr lang="en-US" baseline="-25000" dirty="0" smtClean="0"/>
                  <a:t>2</a:t>
                </a:r>
                <a:endParaRPr lang="ru-RU" baseline="-25000" dirty="0"/>
              </a:p>
            </p:txBody>
          </p:sp>
        </p:grpSp>
      </p:grpSp>
      <p:sp>
        <p:nvSpPr>
          <p:cNvPr id="50" name="Содержимое 4"/>
          <p:cNvSpPr txBox="1">
            <a:spLocks/>
          </p:cNvSpPr>
          <p:nvPr/>
        </p:nvSpPr>
        <p:spPr>
          <a:xfrm>
            <a:off x="3357554" y="1357298"/>
            <a:ext cx="2786082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Влияние фононов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Содержимое 4"/>
          <p:cNvSpPr txBox="1">
            <a:spLocks/>
          </p:cNvSpPr>
          <p:nvPr/>
        </p:nvSpPr>
        <p:spPr>
          <a:xfrm>
            <a:off x="6143636" y="1357298"/>
            <a:ext cx="2786082" cy="8572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Влияние  непараболических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законов дисперсии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3286116" y="2143117"/>
            <a:ext cx="2669037" cy="3571899"/>
            <a:chOff x="500034" y="1714489"/>
            <a:chExt cx="2669037" cy="3571899"/>
          </a:xfrm>
        </p:grpSpPr>
        <p:grpSp>
          <p:nvGrpSpPr>
            <p:cNvPr id="53" name="Группа 13"/>
            <p:cNvGrpSpPr/>
            <p:nvPr/>
          </p:nvGrpSpPr>
          <p:grpSpPr>
            <a:xfrm>
              <a:off x="500034" y="1714489"/>
              <a:ext cx="2509852" cy="3571899"/>
              <a:chOff x="5572132" y="1357299"/>
              <a:chExt cx="2509852" cy="3571899"/>
            </a:xfrm>
          </p:grpSpPr>
          <p:sp>
            <p:nvSpPr>
              <p:cNvPr id="59" name="Полилиния 58"/>
              <p:cNvSpPr/>
              <p:nvPr/>
            </p:nvSpPr>
            <p:spPr>
              <a:xfrm>
                <a:off x="5715008" y="1357299"/>
                <a:ext cx="2050181" cy="1643074"/>
              </a:xfrm>
              <a:custGeom>
                <a:avLst/>
                <a:gdLst>
                  <a:gd name="connsiteX0" fmla="*/ 0 w 2050181"/>
                  <a:gd name="connsiteY0" fmla="*/ 0 h 2005263"/>
                  <a:gd name="connsiteX1" fmla="*/ 1020278 w 2050181"/>
                  <a:gd name="connsiteY1" fmla="*/ 2002055 h 2005263"/>
                  <a:gd name="connsiteX2" fmla="*/ 2050181 w 2050181"/>
                  <a:gd name="connsiteY2" fmla="*/ 19251 h 200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50181" h="2005263">
                    <a:moveTo>
                      <a:pt x="0" y="0"/>
                    </a:moveTo>
                    <a:cubicBezTo>
                      <a:pt x="339290" y="999423"/>
                      <a:pt x="678581" y="1998847"/>
                      <a:pt x="1020278" y="2002055"/>
                    </a:cubicBezTo>
                    <a:cubicBezTo>
                      <a:pt x="1361975" y="2005263"/>
                      <a:pt x="1706078" y="1012257"/>
                      <a:pt x="2050181" y="19251"/>
                    </a:cubicBezTo>
                  </a:path>
                </a:pathLst>
              </a:cu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олилиния 59"/>
              <p:cNvSpPr/>
              <p:nvPr/>
            </p:nvSpPr>
            <p:spPr>
              <a:xfrm rot="10800000">
                <a:off x="5715008" y="4286256"/>
                <a:ext cx="2050181" cy="642942"/>
              </a:xfrm>
              <a:custGeom>
                <a:avLst/>
                <a:gdLst>
                  <a:gd name="connsiteX0" fmla="*/ 0 w 2050181"/>
                  <a:gd name="connsiteY0" fmla="*/ 0 h 2005263"/>
                  <a:gd name="connsiteX1" fmla="*/ 1020278 w 2050181"/>
                  <a:gd name="connsiteY1" fmla="*/ 2002055 h 2005263"/>
                  <a:gd name="connsiteX2" fmla="*/ 2050181 w 2050181"/>
                  <a:gd name="connsiteY2" fmla="*/ 19251 h 200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50181" h="2005263">
                    <a:moveTo>
                      <a:pt x="0" y="0"/>
                    </a:moveTo>
                    <a:cubicBezTo>
                      <a:pt x="339290" y="999423"/>
                      <a:pt x="678581" y="1998847"/>
                      <a:pt x="1020278" y="2002055"/>
                    </a:cubicBezTo>
                    <a:cubicBezTo>
                      <a:pt x="1361975" y="2005263"/>
                      <a:pt x="1706078" y="1012257"/>
                      <a:pt x="2050181" y="19251"/>
                    </a:cubicBezTo>
                  </a:path>
                </a:pathLst>
              </a:cu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1" name="Прямая со стрелкой 60"/>
              <p:cNvCxnSpPr/>
              <p:nvPr/>
            </p:nvCxnSpPr>
            <p:spPr>
              <a:xfrm rot="5400000" flipH="1" flipV="1">
                <a:off x="5215452" y="3142965"/>
                <a:ext cx="2999602" cy="136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 стрелкой 61"/>
              <p:cNvCxnSpPr/>
              <p:nvPr/>
            </p:nvCxnSpPr>
            <p:spPr>
              <a:xfrm>
                <a:off x="5572132" y="3500438"/>
                <a:ext cx="250033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/>
              <p:cNvSpPr txBox="1"/>
              <p:nvPr/>
            </p:nvSpPr>
            <p:spPr>
              <a:xfrm>
                <a:off x="7786710" y="3071810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/>
                  <a:t>k</a:t>
                </a:r>
                <a:endParaRPr lang="ru-RU" b="1" i="1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6858016" y="1571612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/>
                  <a:t>E</a:t>
                </a:r>
                <a:endParaRPr lang="ru-RU" b="1" i="1" dirty="0"/>
              </a:p>
            </p:txBody>
          </p:sp>
          <p:cxnSp>
            <p:nvCxnSpPr>
              <p:cNvPr id="65" name="Прямая со стрелкой 64"/>
              <p:cNvCxnSpPr/>
              <p:nvPr/>
            </p:nvCxnSpPr>
            <p:spPr>
              <a:xfrm flipV="1">
                <a:off x="6786008" y="1995110"/>
                <a:ext cx="288032" cy="92926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 стрелкой 65"/>
              <p:cNvCxnSpPr>
                <a:stCxn id="69" idx="3"/>
                <a:endCxn id="70" idx="4"/>
              </p:cNvCxnSpPr>
              <p:nvPr/>
            </p:nvCxnSpPr>
            <p:spPr>
              <a:xfrm flipH="1">
                <a:off x="6461687" y="2992190"/>
                <a:ext cx="190767" cy="130717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Овал 66"/>
              <p:cNvSpPr/>
              <p:nvPr/>
            </p:nvSpPr>
            <p:spPr>
              <a:xfrm>
                <a:off x="6786008" y="2931214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Овал 67"/>
              <p:cNvSpPr/>
              <p:nvPr/>
            </p:nvSpPr>
            <p:spPr>
              <a:xfrm>
                <a:off x="7074040" y="1923102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6641992" y="2931214"/>
                <a:ext cx="71438" cy="7143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Овал 69"/>
              <p:cNvSpPr/>
              <p:nvPr/>
            </p:nvSpPr>
            <p:spPr>
              <a:xfrm flipH="1" flipV="1">
                <a:off x="6425968" y="4299366"/>
                <a:ext cx="71438" cy="9143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4" name="Группа 39"/>
            <p:cNvGrpSpPr/>
            <p:nvPr/>
          </p:nvGrpSpPr>
          <p:grpSpPr>
            <a:xfrm>
              <a:off x="500034" y="2428868"/>
              <a:ext cx="2669037" cy="2226720"/>
              <a:chOff x="500034" y="2428868"/>
              <a:chExt cx="2669037" cy="2226720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2500298" y="2428868"/>
                <a:ext cx="6687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-25000" dirty="0" smtClean="0"/>
                  <a:t>4</a:t>
                </a:r>
                <a:r>
                  <a:rPr lang="en-US" dirty="0" smtClean="0"/>
                  <a:t>, k</a:t>
                </a:r>
                <a:r>
                  <a:rPr lang="en-US" baseline="-25000" dirty="0" smtClean="0"/>
                  <a:t>4</a:t>
                </a:r>
                <a:endParaRPr lang="ru-RU" baseline="-25000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001942" y="3288404"/>
                <a:ext cx="6687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, k</a:t>
                </a:r>
                <a:r>
                  <a:rPr lang="en-US" baseline="-25000" dirty="0" smtClean="0"/>
                  <a:t>3</a:t>
                </a:r>
                <a:endParaRPr lang="ru-RU" baseline="-2500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857224" y="3429000"/>
                <a:ext cx="6687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 k</a:t>
                </a:r>
                <a:r>
                  <a:rPr lang="en-US" baseline="-25000" dirty="0" smtClean="0"/>
                  <a:t>1</a:t>
                </a:r>
                <a:endParaRPr lang="ru-RU" baseline="-25000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00034" y="4286256"/>
                <a:ext cx="6687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 k</a:t>
                </a:r>
                <a:r>
                  <a:rPr lang="en-US" baseline="-25000" dirty="0" smtClean="0"/>
                  <a:t>2</a:t>
                </a:r>
                <a:endParaRPr lang="ru-RU" baseline="-25000" dirty="0"/>
              </a:p>
            </p:txBody>
          </p:sp>
        </p:grpSp>
      </p:grpSp>
      <p:sp>
        <p:nvSpPr>
          <p:cNvPr id="72" name="Скругленный прямоугольник 71"/>
          <p:cNvSpPr/>
          <p:nvPr/>
        </p:nvSpPr>
        <p:spPr>
          <a:xfrm rot="8065575">
            <a:off x="5931198" y="4790222"/>
            <a:ext cx="2571768" cy="2286016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5572132" y="5214950"/>
            <a:ext cx="3571868" cy="1643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rot="16200000" flipH="1">
            <a:off x="5679289" y="3250405"/>
            <a:ext cx="3214710" cy="17145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>
            <a:off x="5607851" y="3178967"/>
            <a:ext cx="3286148" cy="20717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4860032" y="2780928"/>
            <a:ext cx="360040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H="1">
            <a:off x="4283968" y="2780928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139952" y="2852936"/>
            <a:ext cx="576064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фонон</a:t>
            </a:r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/>
              <a:t>Гиперболический закон </a:t>
            </a:r>
            <a:r>
              <a:rPr lang="ru-RU" sz="4800" dirty="0" smtClean="0"/>
              <a:t>дисперсии</a:t>
            </a:r>
            <a:endParaRPr lang="ru-RU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Новые </a:t>
            </a:r>
            <a:r>
              <a:rPr lang="ru-RU" dirty="0" err="1" smtClean="0"/>
              <a:t>узкозонные</a:t>
            </a:r>
            <a:r>
              <a:rPr lang="ru-RU" dirty="0" smtClean="0"/>
              <a:t> материалы</a:t>
            </a:r>
            <a:endParaRPr lang="ru-RU" dirty="0"/>
          </a:p>
        </p:txBody>
      </p:sp>
      <p:pic>
        <p:nvPicPr>
          <p:cNvPr id="6" name="Рисунок 4" descr="qw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928802"/>
            <a:ext cx="3077170" cy="264320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 r="65116"/>
          <a:stretch>
            <a:fillRect/>
          </a:stretch>
        </p:blipFill>
        <p:spPr bwMode="auto">
          <a:xfrm>
            <a:off x="6500826" y="4643446"/>
            <a:ext cx="2133953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greenheadlines.net/wp-content/uploads/2014/12/Graphe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57430"/>
            <a:ext cx="2737341" cy="1874526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35034" r="35771"/>
          <a:stretch>
            <a:fillRect/>
          </a:stretch>
        </p:blipFill>
        <p:spPr bwMode="auto">
          <a:xfrm>
            <a:off x="214282" y="4500570"/>
            <a:ext cx="178595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Science\CdHgTe\Auger\more\auger-dira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66722"/>
            <a:ext cx="2322513" cy="4471988"/>
          </a:xfrm>
          <a:prstGeom prst="rect">
            <a:avLst/>
          </a:prstGeom>
          <a:noFill/>
        </p:spPr>
      </p:pic>
      <p:pic>
        <p:nvPicPr>
          <p:cNvPr id="2050" name="Picture 2" descr="E:\Science\CdHgTe\Auger\more\auger-dirac-tra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486205"/>
            <a:ext cx="2752725" cy="2743200"/>
          </a:xfrm>
          <a:prstGeom prst="rect">
            <a:avLst/>
          </a:prstGeom>
          <a:noFill/>
        </p:spPr>
      </p:pic>
      <p:cxnSp>
        <p:nvCxnSpPr>
          <p:cNvPr id="18" name="Прямая со стрелкой 17"/>
          <p:cNvCxnSpPr/>
          <p:nvPr/>
        </p:nvCxnSpPr>
        <p:spPr>
          <a:xfrm flipH="1" flipV="1">
            <a:off x="1061865" y="2875022"/>
            <a:ext cx="504056" cy="862788"/>
          </a:xfrm>
          <a:prstGeom prst="straightConnector1">
            <a:avLst/>
          </a:prstGeom>
          <a:ln w="38100">
            <a:solidFill>
              <a:srgbClr val="33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1349897" y="3017730"/>
            <a:ext cx="144016" cy="685800"/>
          </a:xfrm>
          <a:prstGeom prst="straightConnector1">
            <a:avLst/>
          </a:prstGeom>
          <a:ln w="38100">
            <a:solidFill>
              <a:srgbClr val="33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1529917" y="2875022"/>
            <a:ext cx="828092" cy="862788"/>
          </a:xfrm>
          <a:prstGeom prst="straightConnector1">
            <a:avLst/>
          </a:prstGeom>
          <a:ln w="38100">
            <a:solidFill>
              <a:srgbClr val="33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1529917" y="2976564"/>
            <a:ext cx="134887" cy="685800"/>
          </a:xfrm>
          <a:prstGeom prst="straightConnector1">
            <a:avLst/>
          </a:prstGeom>
          <a:ln w="38100">
            <a:solidFill>
              <a:srgbClr val="33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Выгнутая влево стрелка 8"/>
          <p:cNvSpPr/>
          <p:nvPr/>
        </p:nvSpPr>
        <p:spPr>
          <a:xfrm>
            <a:off x="1294132" y="2441666"/>
            <a:ext cx="741343" cy="576064"/>
          </a:xfrm>
          <a:prstGeom prst="curvedRightArrow">
            <a:avLst/>
          </a:prstGeom>
          <a:solidFill>
            <a:srgbClr val="3333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33"/>
          <p:cNvSpPr txBox="1"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Графическое представление </a:t>
            </a:r>
            <a:r>
              <a:rPr lang="ru-RU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переходов </a:t>
            </a:r>
            <a:endParaRPr lang="ru-RU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 </a:t>
            </a:r>
            <a:r>
              <a:rPr lang="ru-RU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гиперболическом законе </a:t>
            </a:r>
            <a:r>
              <a:rPr lang="ru-RU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дисперсии с конечной запрещенной зоной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3" descr="E:\Science\CdHgTe\Auger\more\auger-dira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3583" y="1766722"/>
            <a:ext cx="2322513" cy="4471988"/>
          </a:xfrm>
          <a:prstGeom prst="rect">
            <a:avLst/>
          </a:prstGeom>
          <a:noFill/>
        </p:spPr>
      </p:pic>
      <p:cxnSp>
        <p:nvCxnSpPr>
          <p:cNvPr id="17" name="Прямая со стрелкой 16"/>
          <p:cNvCxnSpPr/>
          <p:nvPr/>
        </p:nvCxnSpPr>
        <p:spPr>
          <a:xfrm>
            <a:off x="3779912" y="3165670"/>
            <a:ext cx="0" cy="1725576"/>
          </a:xfrm>
          <a:prstGeom prst="straightConnector1">
            <a:avLst/>
          </a:prstGeom>
          <a:ln w="38100">
            <a:solidFill>
              <a:srgbClr val="3394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851920" y="3178342"/>
            <a:ext cx="720080" cy="1371599"/>
          </a:xfrm>
          <a:prstGeom prst="straightConnector1">
            <a:avLst/>
          </a:prstGeom>
          <a:ln w="38100">
            <a:solidFill>
              <a:srgbClr val="3394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830657" y="3165670"/>
            <a:ext cx="201283" cy="1384271"/>
          </a:xfrm>
          <a:prstGeom prst="straightConnector1">
            <a:avLst/>
          </a:prstGeom>
          <a:ln w="38100">
            <a:solidFill>
              <a:srgbClr val="3394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851920" y="3178342"/>
            <a:ext cx="360040" cy="1207540"/>
          </a:xfrm>
          <a:prstGeom prst="straightConnector1">
            <a:avLst/>
          </a:prstGeom>
          <a:ln w="38100">
            <a:solidFill>
              <a:srgbClr val="3394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Выгнутая влево стрелка 24"/>
          <p:cNvSpPr/>
          <p:nvPr/>
        </p:nvSpPr>
        <p:spPr>
          <a:xfrm>
            <a:off x="3860991" y="4655784"/>
            <a:ext cx="741343" cy="576064"/>
          </a:xfrm>
          <a:prstGeom prst="curvedRightArrow">
            <a:avLst/>
          </a:prstGeom>
          <a:solidFill>
            <a:srgbClr val="3CE464"/>
          </a:solidFill>
          <a:ln>
            <a:solidFill>
              <a:srgbClr val="339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827066" y="1937609"/>
            <a:ext cx="4833166" cy="1761595"/>
          </a:xfrm>
          <a:custGeom>
            <a:avLst/>
            <a:gdLst>
              <a:gd name="connsiteX0" fmla="*/ 0 w 4630994"/>
              <a:gd name="connsiteY0" fmla="*/ 1004564 h 2007454"/>
              <a:gd name="connsiteX1" fmla="*/ 988142 w 4630994"/>
              <a:gd name="connsiteY1" fmla="*/ 281893 h 2007454"/>
              <a:gd name="connsiteX2" fmla="*/ 3097161 w 4630994"/>
              <a:gd name="connsiteY2" fmla="*/ 119661 h 2007454"/>
              <a:gd name="connsiteX3" fmla="*/ 4630994 w 4630994"/>
              <a:gd name="connsiteY3" fmla="*/ 2007454 h 200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994" h="2007454">
                <a:moveTo>
                  <a:pt x="0" y="1004564"/>
                </a:moveTo>
                <a:cubicBezTo>
                  <a:pt x="235974" y="716970"/>
                  <a:pt x="471949" y="429377"/>
                  <a:pt x="988142" y="281893"/>
                </a:cubicBezTo>
                <a:cubicBezTo>
                  <a:pt x="1504335" y="134409"/>
                  <a:pt x="2490019" y="-167932"/>
                  <a:pt x="3097161" y="119661"/>
                </a:cubicBezTo>
                <a:cubicBezTo>
                  <a:pt x="3704303" y="407254"/>
                  <a:pt x="4167648" y="1207354"/>
                  <a:pt x="4630994" y="2007454"/>
                </a:cubicBezTo>
              </a:path>
            </a:pathLst>
          </a:custGeom>
          <a:noFill/>
          <a:ln>
            <a:solidFill>
              <a:srgbClr val="3333CC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 rot="8711578">
            <a:off x="4536671" y="3704937"/>
            <a:ext cx="3477630" cy="2007454"/>
          </a:xfrm>
          <a:custGeom>
            <a:avLst/>
            <a:gdLst>
              <a:gd name="connsiteX0" fmla="*/ 0 w 4630994"/>
              <a:gd name="connsiteY0" fmla="*/ 1004564 h 2007454"/>
              <a:gd name="connsiteX1" fmla="*/ 988142 w 4630994"/>
              <a:gd name="connsiteY1" fmla="*/ 281893 h 2007454"/>
              <a:gd name="connsiteX2" fmla="*/ 3097161 w 4630994"/>
              <a:gd name="connsiteY2" fmla="*/ 119661 h 2007454"/>
              <a:gd name="connsiteX3" fmla="*/ 4630994 w 4630994"/>
              <a:gd name="connsiteY3" fmla="*/ 2007454 h 200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994" h="2007454">
                <a:moveTo>
                  <a:pt x="0" y="1004564"/>
                </a:moveTo>
                <a:cubicBezTo>
                  <a:pt x="235974" y="716970"/>
                  <a:pt x="471949" y="429377"/>
                  <a:pt x="988142" y="281893"/>
                </a:cubicBezTo>
                <a:cubicBezTo>
                  <a:pt x="1504335" y="134409"/>
                  <a:pt x="2490019" y="-167932"/>
                  <a:pt x="3097161" y="119661"/>
                </a:cubicBezTo>
                <a:cubicBezTo>
                  <a:pt x="3704303" y="407254"/>
                  <a:pt x="4167648" y="1207354"/>
                  <a:pt x="4630994" y="2007454"/>
                </a:cubicBezTo>
              </a:path>
            </a:pathLst>
          </a:custGeom>
          <a:noFill/>
          <a:ln w="38100">
            <a:solidFill>
              <a:srgbClr val="33941C"/>
            </a:solidFill>
            <a:prstDash val="dash"/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Время жизни носителей в полупроводниках, рекомбинация</a:t>
            </a:r>
          </a:p>
          <a:p>
            <a:r>
              <a:rPr lang="ru-RU" dirty="0" smtClean="0"/>
              <a:t>Основные механизмы рекомбинации</a:t>
            </a:r>
          </a:p>
          <a:p>
            <a:r>
              <a:rPr lang="ru-RU" dirty="0" err="1" smtClean="0"/>
              <a:t>Оже</a:t>
            </a:r>
            <a:r>
              <a:rPr lang="ru-RU" dirty="0" smtClean="0"/>
              <a:t> рекомбинация</a:t>
            </a:r>
          </a:p>
          <a:p>
            <a:r>
              <a:rPr lang="ru-RU" dirty="0" smtClean="0"/>
              <a:t>Энергетический порог </a:t>
            </a:r>
            <a:r>
              <a:rPr lang="ru-RU" dirty="0" err="1" smtClean="0"/>
              <a:t>Оже-рекомбинации</a:t>
            </a:r>
            <a:endParaRPr lang="ru-RU" dirty="0" smtClean="0"/>
          </a:p>
          <a:p>
            <a:r>
              <a:rPr lang="ru-RU" dirty="0" err="1" smtClean="0"/>
              <a:t>Оже-рекомбинация</a:t>
            </a:r>
            <a:r>
              <a:rPr lang="ru-RU" dirty="0" smtClean="0"/>
              <a:t> в системах с </a:t>
            </a:r>
            <a:r>
              <a:rPr lang="ru-RU" dirty="0" smtClean="0"/>
              <a:t>гиперболическим </a:t>
            </a:r>
            <a:r>
              <a:rPr lang="ru-RU" dirty="0" smtClean="0"/>
              <a:t>законом </a:t>
            </a:r>
            <a:r>
              <a:rPr lang="ru-RU" dirty="0" smtClean="0"/>
              <a:t>дисперсии</a:t>
            </a:r>
          </a:p>
          <a:p>
            <a:r>
              <a:rPr lang="ru-RU" dirty="0" smtClean="0"/>
              <a:t>Выводы</a:t>
            </a:r>
          </a:p>
          <a:p>
            <a:pPr lvl="2">
              <a:buNone/>
            </a:pPr>
            <a:endParaRPr lang="ru-RU" dirty="0" smtClean="0"/>
          </a:p>
          <a:p>
            <a:pPr lvl="1"/>
            <a:endParaRPr lang="ru-RU" dirty="0" smtClean="0"/>
          </a:p>
          <a:p>
            <a:pPr lvl="2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Science\CdHgTe\Auger\more\auger-graphe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16" y="1171590"/>
            <a:ext cx="2322513" cy="4471988"/>
          </a:xfrm>
          <a:prstGeom prst="rect">
            <a:avLst/>
          </a:prstGeom>
          <a:noFill/>
        </p:spPr>
      </p:pic>
      <p:pic>
        <p:nvPicPr>
          <p:cNvPr id="3075" name="Picture 3" descr="E:\Science\CdHgTe\Auger\more\auger-graphene-tra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643050"/>
            <a:ext cx="2752725" cy="2743200"/>
          </a:xfrm>
          <a:prstGeom prst="rect">
            <a:avLst/>
          </a:prstGeom>
          <a:noFill/>
        </p:spPr>
      </p:pic>
      <p:sp>
        <p:nvSpPr>
          <p:cNvPr id="4" name="TextBox 33"/>
          <p:cNvSpPr txBox="1">
            <a:spLocks noChangeArrowheads="1"/>
          </p:cNvSpPr>
          <p:nvPr/>
        </p:nvSpPr>
        <p:spPr bwMode="auto">
          <a:xfrm>
            <a:off x="395536" y="0"/>
            <a:ext cx="914400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Графическое представление </a:t>
            </a:r>
            <a:r>
              <a:rPr lang="ru-RU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переходов</a:t>
            </a:r>
            <a:endParaRPr lang="ru-RU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графене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ое соединение 2"/>
          <p:cNvCxnSpPr/>
          <p:nvPr/>
        </p:nvCxnSpPr>
        <p:spPr>
          <a:xfrm flipH="1">
            <a:off x="6443980" y="1988820"/>
            <a:ext cx="1368425" cy="2016125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ое соединение 4"/>
          <p:cNvCxnSpPr/>
          <p:nvPr/>
        </p:nvCxnSpPr>
        <p:spPr>
          <a:xfrm>
            <a:off x="5076190" y="1988820"/>
            <a:ext cx="1367790" cy="2016125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Box 27"/>
          <p:cNvSpPr txBox="1">
            <a:spLocks noChangeArrowheads="1"/>
          </p:cNvSpPr>
          <p:nvPr/>
        </p:nvSpPr>
        <p:spPr bwMode="auto">
          <a:xfrm>
            <a:off x="785813" y="77788"/>
            <a:ext cx="8358187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en-US" sz="4000" b="1">
                <a:latin typeface="Calibri" panose="020F0502020204030204" pitchFamily="34" charset="0"/>
              </a:rPr>
              <a:t>Оже-рекомбинация в КЯ</a:t>
            </a:r>
            <a:endParaRPr lang="en-US" altLang="en-US" sz="4000" b="1">
              <a:latin typeface="Calibri" panose="020F0502020204030204" pitchFamily="34" charset="0"/>
            </a:endParaRPr>
          </a:p>
        </p:txBody>
      </p:sp>
      <p:pic>
        <p:nvPicPr>
          <p:cNvPr id="47109" name="Picture 3" descr="D:\Dropbox\Stack\_заявки_гранты\Конкурс молодых\Graph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3000375"/>
            <a:ext cx="83439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Прямоугольник 36"/>
          <p:cNvSpPr>
            <a:spLocks noChangeArrowheads="1"/>
          </p:cNvSpPr>
          <p:nvPr/>
        </p:nvSpPr>
        <p:spPr bwMode="auto">
          <a:xfrm>
            <a:off x="4357688" y="2286000"/>
            <a:ext cx="145097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 b="1" u="sng">
                <a:latin typeface="Calibri" panose="020F0502020204030204" pitchFamily="34" charset="0"/>
              </a:rPr>
              <a:t>HgCdTe</a:t>
            </a:r>
          </a:p>
        </p:txBody>
      </p:sp>
      <p:sp>
        <p:nvSpPr>
          <p:cNvPr id="47111" name="TextBox 27"/>
          <p:cNvSpPr txBox="1">
            <a:spLocks noChangeArrowheads="1"/>
          </p:cNvSpPr>
          <p:nvPr/>
        </p:nvSpPr>
        <p:spPr bwMode="auto">
          <a:xfrm>
            <a:off x="-357188" y="1143000"/>
            <a:ext cx="8358188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en-US" sz="2600" b="1">
                <a:latin typeface="Calibri" panose="020F0502020204030204" pitchFamily="34" charset="0"/>
              </a:rPr>
              <a:t>Оже-рекомбинация</a:t>
            </a:r>
            <a:r>
              <a:rPr lang="en-US" altLang="en-US" sz="2600" b="1">
                <a:latin typeface="Calibri" panose="020F0502020204030204" pitchFamily="34" charset="0"/>
              </a:rPr>
              <a:t> – </a:t>
            </a:r>
            <a:r>
              <a:rPr lang="ru-RU" altLang="en-US" sz="2600" b="1">
                <a:latin typeface="Calibri" panose="020F0502020204030204" pitchFamily="34" charset="0"/>
              </a:rPr>
              <a:t>пороговый процесс:</a:t>
            </a:r>
            <a:endParaRPr lang="en-US" altLang="en-US" sz="2600" b="1" baseline="-25000">
              <a:latin typeface="Calibri" panose="020F0502020204030204" pitchFamily="34" charset="0"/>
            </a:endParaRPr>
          </a:p>
        </p:txBody>
      </p:sp>
      <p:pic>
        <p:nvPicPr>
          <p:cNvPr id="47112" name="Picture 2"/>
          <p:cNvPicPr>
            <a:picLocks noChangeAspect="1" noChangeArrowheads="1"/>
          </p:cNvPicPr>
          <p:nvPr/>
        </p:nvPicPr>
        <p:blipFill>
          <a:blip r:embed="rId4" cstate="print"/>
          <a:srcRect l="65820" t="41943" r="17188" b="47803"/>
          <a:stretch>
            <a:fillRect/>
          </a:stretch>
        </p:blipFill>
        <p:spPr bwMode="auto">
          <a:xfrm>
            <a:off x="6929438" y="928688"/>
            <a:ext cx="20716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TextBox 37"/>
          <p:cNvSpPr txBox="1">
            <a:spLocks noChangeArrowheads="1"/>
          </p:cNvSpPr>
          <p:nvPr/>
        </p:nvSpPr>
        <p:spPr bwMode="auto">
          <a:xfrm>
            <a:off x="717550" y="981075"/>
            <a:ext cx="8967788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 i="1">
                <a:solidFill>
                  <a:srgbClr val="C00000"/>
                </a:solidFill>
              </a:rPr>
              <a:t>Threshold energy of Auger recombination in bulk material ~ </a:t>
            </a:r>
            <a:r>
              <a:rPr lang="el-GR" altLang="en-US" b="1" i="1">
                <a:solidFill>
                  <a:srgbClr val="C00000"/>
                </a:solidFill>
              </a:rPr>
              <a:t>μ∙</a:t>
            </a:r>
            <a:r>
              <a:rPr lang="en-US" altLang="en-US" b="1" i="1">
                <a:solidFill>
                  <a:srgbClr val="C00000"/>
                </a:solidFill>
              </a:rPr>
              <a:t>E</a:t>
            </a:r>
            <a:r>
              <a:rPr lang="en-US" altLang="en-US" b="1" i="1" baseline="-25000">
                <a:solidFill>
                  <a:srgbClr val="C00000"/>
                </a:solidFill>
              </a:rPr>
              <a:t>g, </a:t>
            </a:r>
            <a:r>
              <a:rPr lang="en-US" altLang="en-US" b="1" i="1">
                <a:solidFill>
                  <a:srgbClr val="C00000"/>
                </a:solidFill>
              </a:rPr>
              <a:t> </a:t>
            </a:r>
            <a:r>
              <a:rPr lang="el-GR" altLang="en-US" b="1" i="1">
                <a:solidFill>
                  <a:srgbClr val="C00000"/>
                </a:solidFill>
              </a:rPr>
              <a:t>μ</a:t>
            </a:r>
            <a:r>
              <a:rPr lang="en-US" altLang="en-US" b="1" i="1">
                <a:solidFill>
                  <a:srgbClr val="C00000"/>
                </a:solidFill>
              </a:rPr>
              <a:t> = m</a:t>
            </a:r>
            <a:r>
              <a:rPr lang="en-US" altLang="en-US" b="1" i="1" baseline="-25000">
                <a:solidFill>
                  <a:srgbClr val="C00000"/>
                </a:solidFill>
              </a:rPr>
              <a:t>c</a:t>
            </a:r>
            <a:r>
              <a:rPr lang="en-US" altLang="en-US" b="1" i="1">
                <a:solidFill>
                  <a:srgbClr val="C00000"/>
                </a:solidFill>
              </a:rPr>
              <a:t>/m</a:t>
            </a:r>
            <a:r>
              <a:rPr lang="en-US" altLang="en-US" b="1" i="1" baseline="-25000">
                <a:solidFill>
                  <a:srgbClr val="C00000"/>
                </a:solidFill>
              </a:rPr>
              <a:t>h</a:t>
            </a:r>
            <a:endParaRPr lang="ru-RU" altLang="en-US" b="1" i="1" baseline="-25000">
              <a:solidFill>
                <a:srgbClr val="C00000"/>
              </a:solidFill>
            </a:endParaRPr>
          </a:p>
        </p:txBody>
      </p:sp>
      <p:pic>
        <p:nvPicPr>
          <p:cNvPr id="481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888" y="1354138"/>
            <a:ext cx="8307387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4"/>
          <p:cNvPicPr>
            <a:picLocks noChangeAspect="1" noChangeArrowheads="1"/>
          </p:cNvPicPr>
          <p:nvPr/>
        </p:nvPicPr>
        <p:blipFill>
          <a:blip r:embed="rId4" cstate="print"/>
          <a:srcRect b="32796"/>
          <a:stretch>
            <a:fillRect/>
          </a:stretch>
        </p:blipFill>
        <p:spPr bwMode="auto">
          <a:xfrm>
            <a:off x="928688" y="3233738"/>
            <a:ext cx="8004175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2"/>
          <p:cNvPicPr>
            <a:picLocks noChangeAspect="1" noChangeArrowheads="1"/>
          </p:cNvPicPr>
          <p:nvPr/>
        </p:nvPicPr>
        <p:blipFill>
          <a:blip r:embed="rId5" cstate="print"/>
          <a:srcRect r="39491" b="3125"/>
          <a:stretch>
            <a:fillRect/>
          </a:stretch>
        </p:blipFill>
        <p:spPr bwMode="auto">
          <a:xfrm>
            <a:off x="1857375" y="2500313"/>
            <a:ext cx="57864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2" descr="C:\Users\VladRum\Documents\OriginLab\90\User Files\Graph1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44313" y="3143250"/>
            <a:ext cx="3059112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27"/>
          <p:cNvSpPr txBox="1">
            <a:spLocks noChangeArrowheads="1"/>
          </p:cNvSpPr>
          <p:nvPr/>
        </p:nvSpPr>
        <p:spPr bwMode="auto">
          <a:xfrm>
            <a:off x="785813" y="77788"/>
            <a:ext cx="8358187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en-US" sz="4000" b="1">
                <a:latin typeface="Calibri" panose="020F0502020204030204" pitchFamily="34" charset="0"/>
              </a:rPr>
              <a:t>Оже-рекомбинация в КЯ</a:t>
            </a:r>
            <a:endParaRPr lang="en-US" altLang="en-US" sz="4000" b="1">
              <a:latin typeface="Calibri" panose="020F0502020204030204" pitchFamily="34" charset="0"/>
            </a:endParaRPr>
          </a:p>
        </p:txBody>
      </p:sp>
      <p:pic>
        <p:nvPicPr>
          <p:cNvPr id="8" name="Picture 3" descr="D:\Dropbox_dizzy\Dropbox\Stack\Тезис_миниотчетики\Symp\Мой_СТИМЛЮМ КЯ и на примесях\Статья\Graph1.tif"/>
          <p:cNvPicPr>
            <a:picLocks noChangeAspect="1" noChangeArrowheads="1"/>
          </p:cNvPicPr>
          <p:nvPr/>
        </p:nvPicPr>
        <p:blipFill>
          <a:blip r:embed="rId7" cstate="print"/>
          <a:srcRect l="50000"/>
          <a:stretch>
            <a:fillRect/>
          </a:stretch>
        </p:blipFill>
        <p:spPr bwMode="auto">
          <a:xfrm>
            <a:off x="1643042" y="2000240"/>
            <a:ext cx="5083863" cy="4122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Box 37"/>
          <p:cNvSpPr txBox="1">
            <a:spLocks noChangeArrowheads="1"/>
          </p:cNvSpPr>
          <p:nvPr/>
        </p:nvSpPr>
        <p:spPr bwMode="auto">
          <a:xfrm>
            <a:off x="717550" y="981075"/>
            <a:ext cx="8967788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 i="1">
                <a:solidFill>
                  <a:srgbClr val="C00000"/>
                </a:solidFill>
              </a:rPr>
              <a:t>Threshold energy of Auger recombination in bulk material ~ </a:t>
            </a:r>
            <a:r>
              <a:rPr lang="el-GR" altLang="en-US" b="1" i="1">
                <a:solidFill>
                  <a:srgbClr val="C00000"/>
                </a:solidFill>
              </a:rPr>
              <a:t>μ∙</a:t>
            </a:r>
            <a:r>
              <a:rPr lang="en-US" altLang="en-US" b="1" i="1">
                <a:solidFill>
                  <a:srgbClr val="C00000"/>
                </a:solidFill>
              </a:rPr>
              <a:t>E</a:t>
            </a:r>
            <a:r>
              <a:rPr lang="en-US" altLang="en-US" b="1" i="1" baseline="-25000">
                <a:solidFill>
                  <a:srgbClr val="C00000"/>
                </a:solidFill>
              </a:rPr>
              <a:t>g, </a:t>
            </a:r>
            <a:r>
              <a:rPr lang="en-US" altLang="en-US" b="1" i="1">
                <a:solidFill>
                  <a:srgbClr val="C00000"/>
                </a:solidFill>
              </a:rPr>
              <a:t> </a:t>
            </a:r>
            <a:r>
              <a:rPr lang="el-GR" altLang="en-US" b="1" i="1">
                <a:solidFill>
                  <a:srgbClr val="C00000"/>
                </a:solidFill>
              </a:rPr>
              <a:t>μ</a:t>
            </a:r>
            <a:r>
              <a:rPr lang="en-US" altLang="en-US" b="1" i="1">
                <a:solidFill>
                  <a:srgbClr val="C00000"/>
                </a:solidFill>
              </a:rPr>
              <a:t> = m</a:t>
            </a:r>
            <a:r>
              <a:rPr lang="en-US" altLang="en-US" b="1" i="1" baseline="-25000">
                <a:solidFill>
                  <a:srgbClr val="C00000"/>
                </a:solidFill>
              </a:rPr>
              <a:t>c</a:t>
            </a:r>
            <a:r>
              <a:rPr lang="en-US" altLang="en-US" b="1" i="1">
                <a:solidFill>
                  <a:srgbClr val="C00000"/>
                </a:solidFill>
              </a:rPr>
              <a:t>/m</a:t>
            </a:r>
            <a:r>
              <a:rPr lang="en-US" altLang="en-US" b="1" i="1" baseline="-25000">
                <a:solidFill>
                  <a:srgbClr val="C00000"/>
                </a:solidFill>
              </a:rPr>
              <a:t>h</a:t>
            </a:r>
            <a:endParaRPr lang="ru-RU" altLang="en-US" b="1" i="1" baseline="-25000">
              <a:solidFill>
                <a:srgbClr val="C00000"/>
              </a:solidFill>
            </a:endParaRPr>
          </a:p>
        </p:txBody>
      </p:sp>
      <p:pic>
        <p:nvPicPr>
          <p:cNvPr id="4915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888" y="1354138"/>
            <a:ext cx="8307387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4"/>
          <p:cNvPicPr>
            <a:picLocks noChangeAspect="1" noChangeArrowheads="1"/>
          </p:cNvPicPr>
          <p:nvPr/>
        </p:nvPicPr>
        <p:blipFill>
          <a:blip r:embed="rId4" cstate="print"/>
          <a:srcRect b="34091"/>
          <a:stretch>
            <a:fillRect/>
          </a:stretch>
        </p:blipFill>
        <p:spPr bwMode="auto">
          <a:xfrm>
            <a:off x="1071563" y="3429000"/>
            <a:ext cx="7540625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2"/>
          <p:cNvPicPr>
            <a:picLocks noChangeAspect="1" noChangeArrowheads="1"/>
          </p:cNvPicPr>
          <p:nvPr/>
        </p:nvPicPr>
        <p:blipFill>
          <a:blip r:embed="rId5" cstate="print"/>
          <a:srcRect r="39491" b="3125"/>
          <a:stretch>
            <a:fillRect/>
          </a:stretch>
        </p:blipFill>
        <p:spPr bwMode="auto">
          <a:xfrm>
            <a:off x="1857375" y="2500313"/>
            <a:ext cx="57864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42"/>
          <p:cNvGrpSpPr/>
          <p:nvPr/>
        </p:nvGrpSpPr>
        <p:grpSpPr bwMode="auto">
          <a:xfrm>
            <a:off x="782638" y="857250"/>
            <a:ext cx="8361362" cy="6000750"/>
            <a:chOff x="782670" y="857232"/>
            <a:chExt cx="8361362" cy="600075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782670" y="857232"/>
              <a:ext cx="8361362" cy="600075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pic>
          <p:nvPicPr>
            <p:cNvPr id="49164" name="Picture 3" descr="D:\Dropbox\Stack\_заявки_гранты\Конкурс молодых\Graph1.tif"/>
            <p:cNvPicPr>
              <a:picLocks noChangeAspect="1" noChangeArrowheads="1"/>
            </p:cNvPicPr>
            <p:nvPr/>
          </p:nvPicPr>
          <p:blipFill>
            <a:blip r:embed="rId6" cstate="print"/>
            <a:srcRect l="52599"/>
            <a:stretch>
              <a:fillRect/>
            </a:stretch>
          </p:blipFill>
          <p:spPr bwMode="auto">
            <a:xfrm>
              <a:off x="2571736" y="1651652"/>
              <a:ext cx="4714908" cy="4513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7698" name="Picture 2" descr="C:\Users\VladRum\Documents\OriginLab\90\User Files\Graph1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03400" y="1571625"/>
            <a:ext cx="612616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27"/>
          <p:cNvSpPr txBox="1">
            <a:spLocks noChangeArrowheads="1"/>
          </p:cNvSpPr>
          <p:nvPr/>
        </p:nvSpPr>
        <p:spPr bwMode="auto">
          <a:xfrm>
            <a:off x="785813" y="77788"/>
            <a:ext cx="8358187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en-US" sz="4000" b="1" dirty="0" err="1">
                <a:latin typeface="Calibri" panose="020F0502020204030204" pitchFamily="34" charset="0"/>
              </a:rPr>
              <a:t>Оже</a:t>
            </a:r>
            <a:r>
              <a:rPr lang="ru-RU" altLang="en-US" sz="4000" b="1" dirty="0">
                <a:latin typeface="Calibri" panose="020F0502020204030204" pitchFamily="34" charset="0"/>
              </a:rPr>
              <a:t>-рекомбинация </a:t>
            </a:r>
            <a:r>
              <a:rPr lang="ru-RU" altLang="en-US" sz="4000" b="1" dirty="0" smtClean="0">
                <a:latin typeface="Calibri" panose="020F0502020204030204" pitchFamily="34" charset="0"/>
              </a:rPr>
              <a:t>в КЯ КРТ</a:t>
            </a:r>
            <a:endParaRPr lang="en-US" altLang="en-US" sz="40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0" y="71438"/>
            <a:ext cx="9144000" cy="785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178179" name="Object 3"/>
          <p:cNvGraphicFramePr>
            <a:graphicFrameLocks noChangeAspect="1"/>
          </p:cNvGraphicFramePr>
          <p:nvPr/>
        </p:nvGraphicFramePr>
        <p:xfrm>
          <a:off x="571472" y="367867"/>
          <a:ext cx="8015041" cy="6132967"/>
        </p:xfrm>
        <a:graphic>
          <a:graphicData uri="http://schemas.openxmlformats.org/presentationml/2006/ole">
            <p:oleObj spid="_x0000_s1025" name="Graph" r:id="rId4" imgW="30632400" imgH="23450550" progId="Origin50.Graph">
              <p:embed/>
            </p:oleObj>
          </a:graphicData>
        </a:graphic>
      </p:graphicFrame>
      <p:sp>
        <p:nvSpPr>
          <p:cNvPr id="4" name="TextBox 27"/>
          <p:cNvSpPr txBox="1">
            <a:spLocks noChangeArrowheads="1"/>
          </p:cNvSpPr>
          <p:nvPr/>
        </p:nvSpPr>
        <p:spPr bwMode="auto">
          <a:xfrm>
            <a:off x="785813" y="77788"/>
            <a:ext cx="8358187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en-US" sz="4000" b="1">
                <a:latin typeface="Calibri" panose="020F0502020204030204" pitchFamily="34" charset="0"/>
              </a:rPr>
              <a:t>Оже-рекомбинация в КЯ</a:t>
            </a:r>
            <a:endParaRPr lang="en-US" altLang="en-US" sz="40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0" y="71438"/>
            <a:ext cx="9144000" cy="785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5062" name="TextBox 27"/>
          <p:cNvSpPr txBox="1">
            <a:spLocks noChangeArrowheads="1"/>
          </p:cNvSpPr>
          <p:nvPr/>
        </p:nvSpPr>
        <p:spPr bwMode="auto">
          <a:xfrm>
            <a:off x="635" y="285115"/>
            <a:ext cx="914336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 smtClean="0">
                <a:latin typeface="Calibri" panose="020F0502020204030204" pitchFamily="34" charset="0"/>
              </a:rPr>
              <a:t>Сравнение </a:t>
            </a:r>
            <a:r>
              <a:rPr lang="ru-RU" sz="3600" b="1" dirty="0" smtClean="0">
                <a:latin typeface="Calibri" panose="020F0502020204030204" pitchFamily="34" charset="0"/>
              </a:rPr>
              <a:t>потенциальных </a:t>
            </a:r>
            <a:r>
              <a:rPr lang="ru-RU" sz="3600" b="1" dirty="0" smtClean="0">
                <a:latin typeface="Calibri" panose="020F0502020204030204" pitchFamily="34" charset="0"/>
              </a:rPr>
              <a:t>и квантовых ям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270000" y="1731018"/>
            <a:ext cx="1564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u="sng" dirty="0" smtClean="0">
                <a:latin typeface="Calibri" panose="020F0502020204030204" pitchFamily="34" charset="0"/>
              </a:rPr>
              <a:t>HgCdTe:</a:t>
            </a:r>
            <a:endParaRPr lang="en-US" sz="3200" b="1" u="sng" dirty="0"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4348" y="1202280"/>
            <a:ext cx="8429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Подавление в узких ямах</a:t>
            </a:r>
            <a:endParaRPr lang="ru-RU" b="1" i="1" baseline="-25000" dirty="0">
              <a:solidFill>
                <a:srgbClr val="C00000"/>
              </a:solidFill>
            </a:endParaRPr>
          </a:p>
        </p:txBody>
      </p:sp>
      <p:pic>
        <p:nvPicPr>
          <p:cNvPr id="219139" name="Picture 3" descr="D:\Dropbox_dizzy\Dropbox\Stack\Тезис_миниотчетики\Symp\Мой_СТИМЛЮМ КЯ и на примесях\Статья\Graph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783963"/>
            <a:ext cx="8286808" cy="3359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1" descr="C:\Users\VladRum\Dropbox\Stack\Тезис_миниотчетики\Symp\Мой_СТИМЛЮМ КЯ и на примесях\Статья\3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071678"/>
            <a:ext cx="6072188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Прямоугольник 2"/>
          <p:cNvSpPr>
            <a:spLocks noChangeArrowheads="1"/>
          </p:cNvSpPr>
          <p:nvPr/>
        </p:nvSpPr>
        <p:spPr bwMode="auto">
          <a:xfrm>
            <a:off x="107504" y="332656"/>
            <a:ext cx="90364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Спектр СИ в волноводной структуре с </a:t>
            </a:r>
            <a:r>
              <a:rPr lang="ru-RU" sz="2400" b="1" dirty="0" smtClean="0"/>
              <a:t>узкими (2.8 </a:t>
            </a:r>
            <a:r>
              <a:rPr lang="ru-RU" sz="2400" b="1" dirty="0" err="1" smtClean="0"/>
              <a:t>нм</a:t>
            </a:r>
            <a:r>
              <a:rPr lang="ru-RU" sz="2400" b="1" dirty="0" smtClean="0"/>
              <a:t>) </a:t>
            </a:r>
            <a:r>
              <a:rPr lang="ru-RU" sz="2400" b="1" dirty="0"/>
              <a:t>КЯ и ФЛ в волноводной структуре с широкой </a:t>
            </a:r>
            <a:r>
              <a:rPr lang="en-US" sz="2400" b="1" dirty="0"/>
              <a:t>~</a:t>
            </a:r>
            <a:r>
              <a:rPr lang="ru-RU" sz="2400" b="1" dirty="0"/>
              <a:t> 100 </a:t>
            </a:r>
            <a:r>
              <a:rPr lang="ru-RU" sz="2400" b="1" dirty="0" err="1"/>
              <a:t>нм</a:t>
            </a:r>
            <a:r>
              <a:rPr lang="ru-RU" sz="2400" b="1" dirty="0"/>
              <a:t> ПЯ</a:t>
            </a:r>
          </a:p>
        </p:txBody>
      </p:sp>
    </p:spTree>
    <p:extLst>
      <p:ext uri="{BB962C8B-B14F-4D97-AF65-F5344CB8AC3E}">
        <p14:creationId xmlns="" xmlns:p14="http://schemas.microsoft.com/office/powerpoint/2010/main" val="21843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OSA Image" descr="OSA Image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785813"/>
            <a:ext cx="8331200" cy="574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Прямоугольник 35"/>
          <p:cNvSpPr/>
          <p:nvPr/>
        </p:nvSpPr>
        <p:spPr>
          <a:xfrm>
            <a:off x="0" y="71438"/>
            <a:ext cx="9144000" cy="785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989" name="TextBox 27"/>
          <p:cNvSpPr txBox="1">
            <a:spLocks noChangeArrowheads="1"/>
          </p:cNvSpPr>
          <p:nvPr/>
        </p:nvSpPr>
        <p:spPr bwMode="auto">
          <a:xfrm>
            <a:off x="785813" y="77788"/>
            <a:ext cx="8358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en-US" sz="3600" b="1">
                <a:latin typeface="Calibri" pitchFamily="34" charset="0"/>
              </a:rPr>
              <a:t>Стимулированное излучение в </a:t>
            </a:r>
            <a:r>
              <a:rPr lang="en-US" altLang="en-US" sz="3600" b="1">
                <a:latin typeface="Calibri" pitchFamily="34" charset="0"/>
              </a:rPr>
              <a:t>HgCdTe</a:t>
            </a:r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6643688" y="2786063"/>
            <a:ext cx="137001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</a:rPr>
              <a:t>Фононное </a:t>
            </a:r>
          </a:p>
          <a:p>
            <a:pPr eaLnBrk="1" hangingPunct="1"/>
            <a:r>
              <a:rPr lang="ru-RU" altLang="ru-RU" sz="2000" b="1">
                <a:solidFill>
                  <a:srgbClr val="000000"/>
                </a:solidFill>
                <a:latin typeface="Calibri" pitchFamily="34" charset="0"/>
              </a:rPr>
              <a:t>поглощение</a:t>
            </a:r>
            <a:endParaRPr lang="en-US" altLang="ru-RU" sz="2800">
              <a:latin typeface="Calibri" pitchFamily="34" charset="0"/>
            </a:endParaRPr>
          </a:p>
        </p:txBody>
      </p:sp>
      <p:sp>
        <p:nvSpPr>
          <p:cNvPr id="17420" name="TextBox 44"/>
          <p:cNvSpPr txBox="1">
            <a:spLocks noChangeArrowheads="1"/>
          </p:cNvSpPr>
          <p:nvPr/>
        </p:nvSpPr>
        <p:spPr bwMode="auto">
          <a:xfrm>
            <a:off x="5357818" y="1500174"/>
            <a:ext cx="553998" cy="435771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vert270">
            <a:spAutoFit/>
          </a:bodyPr>
          <a:lstStyle/>
          <a:p>
            <a:pPr algn="ctr" eaLnBrk="1" hangingPunct="1">
              <a:defRPr/>
            </a:pPr>
            <a:r>
              <a:rPr lang="en-US" sz="2400" b="1" u="sng" dirty="0" err="1">
                <a:latin typeface="Calibri" pitchFamily="34" charset="0"/>
              </a:rPr>
              <a:t>Reststrahlen</a:t>
            </a:r>
            <a:r>
              <a:rPr lang="en-US" sz="2400" b="1" u="sng" dirty="0">
                <a:latin typeface="Calibri" pitchFamily="34" charset="0"/>
              </a:rPr>
              <a:t>  band: </a:t>
            </a:r>
            <a:r>
              <a:rPr lang="en-US" sz="2400" b="1" dirty="0">
                <a:latin typeface="Calibri" pitchFamily="34" charset="0"/>
              </a:rPr>
              <a:t>         A3B5</a:t>
            </a:r>
            <a:endParaRPr lang="ru-RU" sz="2400" b="1" dirty="0">
              <a:latin typeface="Calibri" pitchFamily="34" charset="0"/>
            </a:endParaRPr>
          </a:p>
        </p:txBody>
      </p:sp>
      <p:grpSp>
        <p:nvGrpSpPr>
          <p:cNvPr id="2" name="Группа 84"/>
          <p:cNvGrpSpPr>
            <a:grpSpLocks/>
          </p:cNvGrpSpPr>
          <p:nvPr/>
        </p:nvGrpSpPr>
        <p:grpSpPr bwMode="auto">
          <a:xfrm>
            <a:off x="6215063" y="1476375"/>
            <a:ext cx="428625" cy="4381500"/>
            <a:chOff x="6215074" y="1476000"/>
            <a:chExt cx="428628" cy="4381892"/>
          </a:xfrm>
        </p:grpSpPr>
        <p:sp>
          <p:nvSpPr>
            <p:cNvPr id="35" name="Rectangle 293"/>
            <p:cNvSpPr>
              <a:spLocks noChangeArrowheads="1"/>
            </p:cNvSpPr>
            <p:nvPr/>
          </p:nvSpPr>
          <p:spPr bwMode="auto">
            <a:xfrm>
              <a:off x="6215074" y="1476000"/>
              <a:ext cx="428628" cy="4381892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23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black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38" name="TextBox 44"/>
            <p:cNvSpPr txBox="1">
              <a:spLocks noChangeArrowheads="1"/>
            </p:cNvSpPr>
            <p:nvPr/>
          </p:nvSpPr>
          <p:spPr bwMode="auto">
            <a:xfrm>
              <a:off x="6215074" y="1500174"/>
              <a:ext cx="369332" cy="4357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ru-RU" sz="2400" b="1" dirty="0">
                  <a:latin typeface="Calibri" pitchFamily="34" charset="0"/>
                </a:rPr>
                <a:t>     </a:t>
              </a:r>
              <a:r>
                <a:rPr lang="en-US" sz="2400" b="1" u="sng" dirty="0" err="1">
                  <a:latin typeface="Calibri" pitchFamily="34" charset="0"/>
                </a:rPr>
                <a:t>Reststrahlen</a:t>
              </a:r>
              <a:r>
                <a:rPr lang="en-US" sz="2400" b="1" u="sng" dirty="0">
                  <a:latin typeface="Calibri" pitchFamily="34" charset="0"/>
                </a:rPr>
                <a:t>  band: </a:t>
              </a:r>
              <a:r>
                <a:rPr lang="en-US" sz="2400" b="1" dirty="0">
                  <a:latin typeface="Calibri" pitchFamily="34" charset="0"/>
                </a:rPr>
                <a:t>       HgCdTe</a:t>
              </a:r>
              <a:endParaRPr lang="ru-RU" sz="2400" b="1" dirty="0">
                <a:latin typeface="Calibri" pitchFamily="34" charset="0"/>
              </a:endParaRPr>
            </a:p>
          </p:txBody>
        </p:sp>
      </p:grpSp>
      <p:sp>
        <p:nvSpPr>
          <p:cNvPr id="39" name="7-конечная звезда 38"/>
          <p:cNvSpPr/>
          <p:nvPr/>
        </p:nvSpPr>
        <p:spPr>
          <a:xfrm>
            <a:off x="2786063" y="5143500"/>
            <a:ext cx="214312" cy="214313"/>
          </a:xfrm>
          <a:prstGeom prst="star7">
            <a:avLst/>
          </a:prstGeom>
          <a:solidFill>
            <a:srgbClr val="33941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4" name="7-конечная звезда 43"/>
          <p:cNvSpPr/>
          <p:nvPr/>
        </p:nvSpPr>
        <p:spPr>
          <a:xfrm>
            <a:off x="1643063" y="2928938"/>
            <a:ext cx="214312" cy="214312"/>
          </a:xfrm>
          <a:prstGeom prst="star7">
            <a:avLst/>
          </a:prstGeom>
          <a:solidFill>
            <a:srgbClr val="33941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6" name="7-конечная звезда 45"/>
          <p:cNvSpPr/>
          <p:nvPr/>
        </p:nvSpPr>
        <p:spPr>
          <a:xfrm>
            <a:off x="1928813" y="4071938"/>
            <a:ext cx="214312" cy="214312"/>
          </a:xfrm>
          <a:prstGeom prst="star7">
            <a:avLst/>
          </a:prstGeom>
          <a:solidFill>
            <a:srgbClr val="33941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7" name="7-конечная звезда 46"/>
          <p:cNvSpPr/>
          <p:nvPr/>
        </p:nvSpPr>
        <p:spPr>
          <a:xfrm>
            <a:off x="2571750" y="4929188"/>
            <a:ext cx="214313" cy="214312"/>
          </a:xfrm>
          <a:prstGeom prst="star7">
            <a:avLst/>
          </a:prstGeom>
          <a:solidFill>
            <a:srgbClr val="33941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pSp>
        <p:nvGrpSpPr>
          <p:cNvPr id="3" name="Группа 66"/>
          <p:cNvGrpSpPr>
            <a:grpSpLocks/>
          </p:cNvGrpSpPr>
          <p:nvPr/>
        </p:nvGrpSpPr>
        <p:grpSpPr bwMode="auto">
          <a:xfrm>
            <a:off x="3786188" y="5214938"/>
            <a:ext cx="2143125" cy="571500"/>
            <a:chOff x="3959225" y="5762622"/>
            <a:chExt cx="2143140" cy="571504"/>
          </a:xfrm>
        </p:grpSpPr>
        <p:sp>
          <p:nvSpPr>
            <p:cNvPr id="68" name="Овал 67"/>
            <p:cNvSpPr/>
            <p:nvPr/>
          </p:nvSpPr>
          <p:spPr>
            <a:xfrm>
              <a:off x="5983301" y="6205537"/>
              <a:ext cx="119064" cy="128589"/>
            </a:xfrm>
            <a:prstGeom prst="ellipse">
              <a:avLst/>
            </a:prstGeom>
            <a:solidFill>
              <a:srgbClr val="F07F09"/>
            </a:solidFill>
            <a:ln w="42500" cap="flat" cmpd="sng" algn="ctr">
              <a:solidFill>
                <a:srgbClr val="F07F0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" lastClr="FFFFFF"/>
                </a:solidFill>
                <a:latin typeface="Verdana"/>
              </a:endParaRPr>
            </a:p>
          </p:txBody>
        </p:sp>
        <p:sp>
          <p:nvSpPr>
            <p:cNvPr id="69" name="Овал 68"/>
            <p:cNvSpPr/>
            <p:nvPr/>
          </p:nvSpPr>
          <p:spPr>
            <a:xfrm>
              <a:off x="5476886" y="6134100"/>
              <a:ext cx="119063" cy="128588"/>
            </a:xfrm>
            <a:prstGeom prst="ellipse">
              <a:avLst/>
            </a:prstGeom>
            <a:solidFill>
              <a:srgbClr val="F07F09"/>
            </a:solidFill>
            <a:ln w="42500" cap="flat" cmpd="sng" algn="ctr">
              <a:solidFill>
                <a:srgbClr val="F07F0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" lastClr="FFFFFF"/>
                </a:solidFill>
                <a:latin typeface="Verdana"/>
              </a:endParaRPr>
            </a:p>
          </p:txBody>
        </p:sp>
        <p:sp>
          <p:nvSpPr>
            <p:cNvPr id="70" name="Овал 69"/>
            <p:cNvSpPr/>
            <p:nvPr/>
          </p:nvSpPr>
          <p:spPr>
            <a:xfrm>
              <a:off x="5745174" y="6191250"/>
              <a:ext cx="119064" cy="128588"/>
            </a:xfrm>
            <a:prstGeom prst="ellipse">
              <a:avLst/>
            </a:prstGeom>
            <a:solidFill>
              <a:srgbClr val="F07F09"/>
            </a:solidFill>
            <a:ln w="42500" cap="flat" cmpd="sng" algn="ctr">
              <a:solidFill>
                <a:srgbClr val="F07F0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" lastClr="FFFFFF"/>
                </a:solidFill>
                <a:latin typeface="Verdana"/>
              </a:endParaRPr>
            </a:p>
          </p:txBody>
        </p:sp>
        <p:sp>
          <p:nvSpPr>
            <p:cNvPr id="71" name="Овал 70"/>
            <p:cNvSpPr/>
            <p:nvPr/>
          </p:nvSpPr>
          <p:spPr>
            <a:xfrm>
              <a:off x="5211771" y="5953123"/>
              <a:ext cx="119064" cy="127001"/>
            </a:xfrm>
            <a:prstGeom prst="ellipse">
              <a:avLst/>
            </a:prstGeom>
            <a:solidFill>
              <a:srgbClr val="F07F09"/>
            </a:solidFill>
            <a:ln w="42500" cap="flat" cmpd="sng" algn="ctr">
              <a:solidFill>
                <a:srgbClr val="F07F0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" lastClr="FFFFFF"/>
                </a:solidFill>
                <a:latin typeface="Verdana"/>
              </a:endParaRPr>
            </a:p>
          </p:txBody>
        </p:sp>
        <p:sp>
          <p:nvSpPr>
            <p:cNvPr id="72" name="Овал 71"/>
            <p:cNvSpPr/>
            <p:nvPr/>
          </p:nvSpPr>
          <p:spPr>
            <a:xfrm>
              <a:off x="4965707" y="5953123"/>
              <a:ext cx="119063" cy="127001"/>
            </a:xfrm>
            <a:prstGeom prst="ellipse">
              <a:avLst/>
            </a:prstGeom>
            <a:solidFill>
              <a:srgbClr val="F07F09"/>
            </a:solidFill>
            <a:ln w="42500" cap="flat" cmpd="sng" algn="ctr">
              <a:solidFill>
                <a:srgbClr val="F07F0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" lastClr="FFFFFF"/>
                </a:solidFill>
                <a:latin typeface="Verdana"/>
              </a:endParaRPr>
            </a:p>
          </p:txBody>
        </p:sp>
        <p:sp>
          <p:nvSpPr>
            <p:cNvPr id="73" name="Овал 72"/>
            <p:cNvSpPr/>
            <p:nvPr/>
          </p:nvSpPr>
          <p:spPr>
            <a:xfrm>
              <a:off x="3959225" y="5762622"/>
              <a:ext cx="119063" cy="128588"/>
            </a:xfrm>
            <a:prstGeom prst="ellipse">
              <a:avLst/>
            </a:prstGeom>
            <a:solidFill>
              <a:srgbClr val="F07F09"/>
            </a:solidFill>
            <a:ln w="42500" cap="flat" cmpd="sng" algn="ctr">
              <a:solidFill>
                <a:srgbClr val="F07F0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" lastClr="FFFFFF"/>
                </a:solidFill>
                <a:latin typeface="Verdana"/>
              </a:endParaRPr>
            </a:p>
          </p:txBody>
        </p:sp>
        <p:sp>
          <p:nvSpPr>
            <p:cNvPr id="75" name="Овал 74"/>
            <p:cNvSpPr/>
            <p:nvPr/>
          </p:nvSpPr>
          <p:spPr>
            <a:xfrm>
              <a:off x="4810131" y="5934073"/>
              <a:ext cx="119063" cy="128588"/>
            </a:xfrm>
            <a:prstGeom prst="ellipse">
              <a:avLst/>
            </a:prstGeom>
            <a:solidFill>
              <a:srgbClr val="F07F09"/>
            </a:solidFill>
            <a:ln w="42500" cap="flat" cmpd="sng" algn="ctr">
              <a:solidFill>
                <a:srgbClr val="F07F0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" lastClr="FFFFFF"/>
                </a:solidFill>
                <a:latin typeface="Verdana"/>
              </a:endParaRPr>
            </a:p>
          </p:txBody>
        </p:sp>
      </p:grpSp>
      <p:sp>
        <p:nvSpPr>
          <p:cNvPr id="77" name="Овал 76"/>
          <p:cNvSpPr/>
          <p:nvPr/>
        </p:nvSpPr>
        <p:spPr>
          <a:xfrm>
            <a:off x="4095750" y="5229225"/>
            <a:ext cx="119063" cy="128588"/>
          </a:xfrm>
          <a:prstGeom prst="ellipse">
            <a:avLst/>
          </a:prstGeom>
          <a:solidFill>
            <a:srgbClr val="F07F09"/>
          </a:solidFill>
          <a:ln w="42500" cap="flat" cmpd="sng" algn="ctr">
            <a:solidFill>
              <a:srgbClr val="F07F0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Verdana"/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4357688" y="5286375"/>
            <a:ext cx="119062" cy="128588"/>
          </a:xfrm>
          <a:prstGeom prst="ellipse">
            <a:avLst/>
          </a:prstGeom>
          <a:solidFill>
            <a:srgbClr val="F07F09"/>
          </a:solidFill>
          <a:ln w="42500" cap="flat" cmpd="sng" algn="ctr">
            <a:solidFill>
              <a:srgbClr val="F07F0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Verdana"/>
            </a:endParaRPr>
          </a:p>
        </p:txBody>
      </p:sp>
      <p:grpSp>
        <p:nvGrpSpPr>
          <p:cNvPr id="4" name="Группа 81"/>
          <p:cNvGrpSpPr>
            <a:grpSpLocks/>
          </p:cNvGrpSpPr>
          <p:nvPr/>
        </p:nvGrpSpPr>
        <p:grpSpPr bwMode="auto">
          <a:xfrm>
            <a:off x="6740525" y="1500188"/>
            <a:ext cx="1117600" cy="307975"/>
            <a:chOff x="6913563" y="1901825"/>
            <a:chExt cx="1117600" cy="307975"/>
          </a:xfrm>
        </p:grpSpPr>
        <p:sp>
          <p:nvSpPr>
            <p:cNvPr id="83" name="TextBox 40"/>
            <p:cNvSpPr txBox="1">
              <a:spLocks noChangeArrowheads="1"/>
            </p:cNvSpPr>
            <p:nvPr/>
          </p:nvSpPr>
          <p:spPr bwMode="auto">
            <a:xfrm>
              <a:off x="7086601" y="1901825"/>
              <a:ext cx="94456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 err="1">
                  <a:solidFill>
                    <a:sysClr val="windowText" lastClr="000000"/>
                  </a:solidFill>
                </a:rPr>
                <a:t>PbSnSe</a:t>
              </a:r>
              <a:endParaRPr lang="ru-RU" sz="1400" b="1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Овал 83"/>
            <p:cNvSpPr/>
            <p:nvPr/>
          </p:nvSpPr>
          <p:spPr>
            <a:xfrm>
              <a:off x="6913563" y="1993900"/>
              <a:ext cx="117475" cy="127000"/>
            </a:xfrm>
            <a:prstGeom prst="ellipse">
              <a:avLst/>
            </a:prstGeom>
            <a:solidFill>
              <a:srgbClr val="F07F09"/>
            </a:solidFill>
            <a:ln w="42500" cap="flat" cmpd="sng" algn="ctr">
              <a:solidFill>
                <a:srgbClr val="F07F09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" lastClr="FFFFFF"/>
                </a:solidFill>
                <a:latin typeface="Verdana"/>
              </a:endParaRPr>
            </a:p>
          </p:txBody>
        </p:sp>
      </p:grpSp>
      <p:sp>
        <p:nvSpPr>
          <p:cNvPr id="55" name="7-конечная звезда 54"/>
          <p:cNvSpPr/>
          <p:nvPr/>
        </p:nvSpPr>
        <p:spPr>
          <a:xfrm>
            <a:off x="3714750" y="5572125"/>
            <a:ext cx="214313" cy="214313"/>
          </a:xfrm>
          <a:prstGeom prst="star7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6" name="Скругленная прямоугольная выноска 55"/>
          <p:cNvSpPr/>
          <p:nvPr/>
        </p:nvSpPr>
        <p:spPr>
          <a:xfrm>
            <a:off x="2786063" y="4071938"/>
            <a:ext cx="2214562" cy="500062"/>
          </a:xfrm>
          <a:prstGeom prst="wedgeRoundRectCallout">
            <a:avLst>
              <a:gd name="adj1" fmla="val -7782"/>
              <a:gd name="adj2" fmla="val 21700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eaLnBrk="1" hangingPunct="1">
              <a:defRPr/>
            </a:pPr>
            <a:r>
              <a:rPr lang="en-US" sz="1600" b="1" dirty="0">
                <a:solidFill>
                  <a:srgbClr val="FF0000"/>
                </a:solidFill>
                <a:ea typeface="TimesNewRomanPS-BoldMT"/>
                <a:cs typeface="Arial" pitchFamily="34" charset="0"/>
              </a:rPr>
              <a:t>  </a:t>
            </a:r>
            <a:r>
              <a:rPr lang="en-US" sz="1600" b="1" u="sng" dirty="0">
                <a:solidFill>
                  <a:schemeClr val="tx1"/>
                </a:solidFill>
                <a:ea typeface="TimesNewRomanPS-BoldMT"/>
                <a:cs typeface="Arial" pitchFamily="34" charset="0"/>
              </a:rPr>
              <a:t>APL 108, 092104 (2016)</a:t>
            </a:r>
            <a:r>
              <a:rPr lang="ru-RU" sz="1600" b="1" u="sng" dirty="0">
                <a:solidFill>
                  <a:schemeClr val="tx1"/>
                </a:solidFill>
                <a:ea typeface="TimesNewRomanPS-BoldMT"/>
                <a:cs typeface="Arial" pitchFamily="34" charset="0"/>
              </a:rPr>
              <a:t>   </a:t>
            </a:r>
          </a:p>
        </p:txBody>
      </p:sp>
      <p:sp>
        <p:nvSpPr>
          <p:cNvPr id="57" name="7-конечная звезда 56"/>
          <p:cNvSpPr/>
          <p:nvPr/>
        </p:nvSpPr>
        <p:spPr>
          <a:xfrm>
            <a:off x="3286125" y="4643438"/>
            <a:ext cx="214313" cy="214312"/>
          </a:xfrm>
          <a:prstGeom prst="star7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8" name="7-конечная звезда 57"/>
          <p:cNvSpPr/>
          <p:nvPr/>
        </p:nvSpPr>
        <p:spPr>
          <a:xfrm>
            <a:off x="3429000" y="5000625"/>
            <a:ext cx="214313" cy="214313"/>
          </a:xfrm>
          <a:prstGeom prst="star7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2" name="7-конечная звезда 51"/>
          <p:cNvSpPr/>
          <p:nvPr/>
        </p:nvSpPr>
        <p:spPr>
          <a:xfrm>
            <a:off x="4500563" y="5572125"/>
            <a:ext cx="214312" cy="214313"/>
          </a:xfrm>
          <a:prstGeom prst="star7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3" name="7-конечная звезда 52"/>
          <p:cNvSpPr/>
          <p:nvPr/>
        </p:nvSpPr>
        <p:spPr>
          <a:xfrm>
            <a:off x="4000500" y="5072063"/>
            <a:ext cx="214313" cy="214312"/>
          </a:xfrm>
          <a:prstGeom prst="star7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4" name="7-конечная звезда 53"/>
          <p:cNvSpPr/>
          <p:nvPr/>
        </p:nvSpPr>
        <p:spPr>
          <a:xfrm>
            <a:off x="4000500" y="5572125"/>
            <a:ext cx="214313" cy="214313"/>
          </a:xfrm>
          <a:prstGeom prst="star7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9" name="7-конечная звезда 58"/>
          <p:cNvSpPr/>
          <p:nvPr/>
        </p:nvSpPr>
        <p:spPr>
          <a:xfrm>
            <a:off x="4214813" y="5572125"/>
            <a:ext cx="214312" cy="214313"/>
          </a:xfrm>
          <a:prstGeom prst="star7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0" name="7-конечная звезда 59"/>
          <p:cNvSpPr/>
          <p:nvPr/>
        </p:nvSpPr>
        <p:spPr>
          <a:xfrm>
            <a:off x="1928813" y="3214688"/>
            <a:ext cx="214312" cy="214312"/>
          </a:xfrm>
          <a:prstGeom prst="star7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0" y="71438"/>
            <a:ext cx="9144000" cy="785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892" name="TextBox 27"/>
          <p:cNvSpPr txBox="1">
            <a:spLocks noChangeArrowheads="1"/>
          </p:cNvSpPr>
          <p:nvPr/>
        </p:nvSpPr>
        <p:spPr bwMode="auto">
          <a:xfrm>
            <a:off x="785813" y="77788"/>
            <a:ext cx="8358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en-US" sz="4000" b="1" dirty="0">
                <a:latin typeface="Calibri" pitchFamily="34" charset="0"/>
              </a:rPr>
              <a:t>Длинноволновое </a:t>
            </a:r>
            <a:r>
              <a:rPr lang="ru-RU" altLang="en-US" sz="4000" b="1" dirty="0" smtClean="0">
                <a:latin typeface="Calibri" pitchFamily="34" charset="0"/>
              </a:rPr>
              <a:t>СИ</a:t>
            </a:r>
            <a:r>
              <a:rPr lang="en-US" altLang="en-US" sz="4000" b="1" dirty="0" smtClean="0">
                <a:latin typeface="Calibri" pitchFamily="34" charset="0"/>
              </a:rPr>
              <a:t> (2017</a:t>
            </a:r>
            <a:r>
              <a:rPr lang="ru-RU" altLang="en-US" sz="4000" b="1" dirty="0" smtClean="0">
                <a:latin typeface="Calibri" pitchFamily="34" charset="0"/>
              </a:rPr>
              <a:t>г.</a:t>
            </a:r>
            <a:r>
              <a:rPr lang="en-US" altLang="en-US" sz="4000" b="1" dirty="0" smtClean="0">
                <a:latin typeface="Calibri" pitchFamily="34" charset="0"/>
              </a:rPr>
              <a:t>)</a:t>
            </a:r>
            <a:endParaRPr lang="en-US" altLang="en-US" sz="4000" b="1" dirty="0">
              <a:latin typeface="Calibri" pitchFamily="34" charset="0"/>
            </a:endParaRPr>
          </a:p>
        </p:txBody>
      </p:sp>
      <p:pic>
        <p:nvPicPr>
          <p:cNvPr id="37893" name="Picture 13" descr="C:\Users\VladRum\Dropbox\Stack\Тезис_миниотчетики\Symp\Мой_СТИМЛЮМ КЯ и на примесях\Up_to_19um  RUS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857250"/>
            <a:ext cx="7113587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Box 35"/>
          <p:cNvSpPr txBox="1">
            <a:spLocks noChangeArrowheads="1"/>
          </p:cNvSpPr>
          <p:nvPr/>
        </p:nvSpPr>
        <p:spPr bwMode="auto">
          <a:xfrm>
            <a:off x="4071938" y="2357438"/>
            <a:ext cx="1428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eaLnBrk="1" hangingPunct="1"/>
            <a:r>
              <a:rPr lang="ru-RU" altLang="en-US" sz="2000" b="1" dirty="0">
                <a:solidFill>
                  <a:srgbClr val="3333CC"/>
                </a:solidFill>
                <a:latin typeface="Calibri" pitchFamily="34" charset="0"/>
              </a:rPr>
              <a:t>5 кВт/см</a:t>
            </a:r>
            <a:r>
              <a:rPr lang="ru-RU" altLang="en-US" sz="2000" b="1" baseline="30000" dirty="0">
                <a:solidFill>
                  <a:srgbClr val="3333CC"/>
                </a:solidFill>
                <a:latin typeface="Calibri" pitchFamily="34" charset="0"/>
              </a:rPr>
              <a:t>2</a:t>
            </a:r>
            <a:endParaRPr lang="ru-RU" altLang="en-US" baseline="30000" dirty="0">
              <a:solidFill>
                <a:srgbClr val="3333CC"/>
              </a:solidFill>
              <a:latin typeface="Calibri" pitchFamily="34" charset="0"/>
            </a:endParaRPr>
          </a:p>
        </p:txBody>
      </p:sp>
      <p:sp>
        <p:nvSpPr>
          <p:cNvPr id="37895" name="TextBox 35"/>
          <p:cNvSpPr txBox="1">
            <a:spLocks noChangeArrowheads="1"/>
          </p:cNvSpPr>
          <p:nvPr/>
        </p:nvSpPr>
        <p:spPr bwMode="auto">
          <a:xfrm>
            <a:off x="5286375" y="2357438"/>
            <a:ext cx="1428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eaLnBrk="1" hangingPunct="1"/>
            <a:r>
              <a:rPr lang="ru-RU" altLang="en-US" sz="2000" b="1" dirty="0">
                <a:solidFill>
                  <a:srgbClr val="3333CC"/>
                </a:solidFill>
                <a:latin typeface="Calibri" pitchFamily="34" charset="0"/>
              </a:rPr>
              <a:t>1 кВт/см</a:t>
            </a:r>
            <a:r>
              <a:rPr lang="ru-RU" altLang="en-US" sz="2000" b="1" baseline="30000" dirty="0">
                <a:solidFill>
                  <a:srgbClr val="3333CC"/>
                </a:solidFill>
                <a:latin typeface="Calibri" pitchFamily="34" charset="0"/>
              </a:rPr>
              <a:t>2</a:t>
            </a:r>
            <a:endParaRPr lang="ru-RU" altLang="en-US" baseline="30000" dirty="0">
              <a:solidFill>
                <a:srgbClr val="3333CC"/>
              </a:solidFill>
              <a:latin typeface="Calibri" pitchFamily="34" charset="0"/>
            </a:endParaRPr>
          </a:p>
        </p:txBody>
      </p:sp>
      <p:sp>
        <p:nvSpPr>
          <p:cNvPr id="37896" name="TextBox 35"/>
          <p:cNvSpPr txBox="1">
            <a:spLocks noChangeArrowheads="1"/>
          </p:cNvSpPr>
          <p:nvPr/>
        </p:nvSpPr>
        <p:spPr bwMode="auto">
          <a:xfrm>
            <a:off x="7215188" y="2314575"/>
            <a:ext cx="14287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eaLnBrk="1" hangingPunct="1"/>
            <a:r>
              <a:rPr lang="ru-RU" altLang="en-US" sz="2000" b="1" dirty="0">
                <a:solidFill>
                  <a:srgbClr val="3333CC"/>
                </a:solidFill>
                <a:latin typeface="Calibri" pitchFamily="34" charset="0"/>
              </a:rPr>
              <a:t>200 Вт/см</a:t>
            </a:r>
            <a:r>
              <a:rPr lang="ru-RU" altLang="en-US" sz="2000" b="1" baseline="30000" dirty="0">
                <a:solidFill>
                  <a:srgbClr val="3333CC"/>
                </a:solidFill>
                <a:latin typeface="Calibri" pitchFamily="34" charset="0"/>
              </a:rPr>
              <a:t>2</a:t>
            </a:r>
            <a:endParaRPr lang="ru-RU" altLang="en-US" baseline="30000" dirty="0">
              <a:solidFill>
                <a:srgbClr val="3333CC"/>
              </a:solidFill>
              <a:latin typeface="Calibri" pitchFamily="34" charset="0"/>
            </a:endParaRPr>
          </a:p>
        </p:txBody>
      </p:sp>
      <p:sp>
        <p:nvSpPr>
          <p:cNvPr id="37897" name="TextBox 35"/>
          <p:cNvSpPr txBox="1">
            <a:spLocks noChangeArrowheads="1"/>
          </p:cNvSpPr>
          <p:nvPr/>
        </p:nvSpPr>
        <p:spPr bwMode="auto">
          <a:xfrm>
            <a:off x="5286375" y="3286125"/>
            <a:ext cx="1428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eaLnBrk="1" hangingPunct="1"/>
            <a:r>
              <a:rPr lang="ru-RU" altLang="en-US" sz="2000" b="1" dirty="0">
                <a:solidFill>
                  <a:srgbClr val="3333CC"/>
                </a:solidFill>
                <a:latin typeface="Calibri" pitchFamily="34" charset="0"/>
              </a:rPr>
              <a:t> 500 Вт/см</a:t>
            </a:r>
            <a:r>
              <a:rPr lang="ru-RU" altLang="en-US" sz="2000" b="1" baseline="30000" dirty="0">
                <a:solidFill>
                  <a:srgbClr val="3333CC"/>
                </a:solidFill>
                <a:latin typeface="Calibri" pitchFamily="34" charset="0"/>
              </a:rPr>
              <a:t>2</a:t>
            </a:r>
            <a:endParaRPr lang="ru-RU" altLang="en-US" baseline="30000" dirty="0">
              <a:solidFill>
                <a:srgbClr val="3333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4754" name="Picture 2" descr="C:\Users\Михаил\Dropbox\Fadeev_temp\Статья 300К\Красивые картинки\figure2(new)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28770"/>
            <a:ext cx="7143768" cy="5329230"/>
          </a:xfrm>
          <a:prstGeom prst="rect">
            <a:avLst/>
          </a:prstGeom>
          <a:noFill/>
        </p:spPr>
      </p:pic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785813" y="77788"/>
            <a:ext cx="8358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en-US" sz="4000" b="1" dirty="0" smtClean="0">
                <a:latin typeface="Calibri" pitchFamily="34" charset="0"/>
              </a:rPr>
              <a:t>СИ</a:t>
            </a:r>
            <a:r>
              <a:rPr lang="en-US" altLang="en-US" sz="4000" b="1" dirty="0" smtClean="0">
                <a:latin typeface="Calibri" pitchFamily="34" charset="0"/>
              </a:rPr>
              <a:t> </a:t>
            </a:r>
            <a:r>
              <a:rPr lang="ru-RU" altLang="en-US" sz="4000" b="1" dirty="0" smtClean="0">
                <a:latin typeface="Calibri" pitchFamily="34" charset="0"/>
              </a:rPr>
              <a:t>до 250 К</a:t>
            </a:r>
            <a:endParaRPr lang="en-US" altLang="en-US" sz="40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en-US" dirty="0" smtClean="0"/>
              <a:t>Рекомбинация в полупроводниках</a:t>
            </a:r>
            <a:endParaRPr lang="ru-RU" altLang="en-US" dirty="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44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Новая </a:t>
            </a:r>
            <a:r>
              <a:rPr lang="ru-RU" dirty="0" smtClean="0"/>
              <a:t>теория</a:t>
            </a:r>
            <a:br>
              <a:rPr lang="ru-RU" dirty="0" smtClean="0"/>
            </a:br>
            <a:r>
              <a:rPr lang="ru-RU" dirty="0" smtClean="0"/>
              <a:t>Д. Свинцов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14"/>
          <p:cNvGraphicFramePr>
            <a:graphicFrameLocks noChangeAspect="1"/>
          </p:cNvGraphicFramePr>
          <p:nvPr/>
        </p:nvGraphicFramePr>
        <p:xfrm>
          <a:off x="179388" y="1376363"/>
          <a:ext cx="3613150" cy="828675"/>
        </p:xfrm>
        <a:graphic>
          <a:graphicData uri="http://schemas.openxmlformats.org/presentationml/2006/ole">
            <p:oleObj spid="_x0000_s48130" name="Формула" r:id="rId4" imgW="48158400" imgH="10972800" progId="Equation.3">
              <p:embed/>
            </p:oleObj>
          </a:graphicData>
        </a:graphic>
      </p:graphicFrame>
      <p:graphicFrame>
        <p:nvGraphicFramePr>
          <p:cNvPr id="6147" name="Object 15"/>
          <p:cNvGraphicFramePr>
            <a:graphicFrameLocks noChangeAspect="1"/>
          </p:cNvGraphicFramePr>
          <p:nvPr/>
        </p:nvGraphicFramePr>
        <p:xfrm>
          <a:off x="23813" y="2420938"/>
          <a:ext cx="5341937" cy="863600"/>
        </p:xfrm>
        <a:graphic>
          <a:graphicData uri="http://schemas.openxmlformats.org/presentationml/2006/ole">
            <p:oleObj spid="_x0000_s48129" name="Формула" r:id="rId5" imgW="75895200" imgH="12192000" progId="Equation.3">
              <p:embed/>
            </p:oleObj>
          </a:graphicData>
        </a:graphic>
      </p:graphicFrame>
      <p:grpSp>
        <p:nvGrpSpPr>
          <p:cNvPr id="6148" name="Группа 2"/>
          <p:cNvGrpSpPr/>
          <p:nvPr/>
        </p:nvGrpSpPr>
        <p:grpSpPr bwMode="auto">
          <a:xfrm>
            <a:off x="0" y="836613"/>
            <a:ext cx="4356100" cy="431800"/>
            <a:chOff x="0" y="692696"/>
            <a:chExt cx="4355976" cy="432048"/>
          </a:xfrm>
        </p:grpSpPr>
        <p:sp>
          <p:nvSpPr>
            <p:cNvPr id="6154" name="Text Box 13"/>
            <p:cNvSpPr txBox="1">
              <a:spLocks noChangeArrowheads="1"/>
            </p:cNvSpPr>
            <p:nvPr/>
          </p:nvSpPr>
          <p:spPr bwMode="auto">
            <a:xfrm>
              <a:off x="0" y="697706"/>
              <a:ext cx="1223962" cy="4270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ru-RU" sz="2200" b="1">
                  <a:solidFill>
                    <a:srgbClr val="0033CC"/>
                  </a:solidFill>
                  <a:latin typeface="Calibri" panose="020F0502020204030204" pitchFamily="34" charset="0"/>
                </a:rPr>
                <a:t>|E1,+&gt;</a:t>
              </a:r>
              <a:endParaRPr lang="ru-RU" altLang="ru-RU" sz="2200" b="1">
                <a:solidFill>
                  <a:srgbClr val="0033C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55" name="Text Box 19"/>
            <p:cNvSpPr txBox="1">
              <a:spLocks noChangeArrowheads="1"/>
            </p:cNvSpPr>
            <p:nvPr/>
          </p:nvSpPr>
          <p:spPr bwMode="auto">
            <a:xfrm>
              <a:off x="2071936" y="697706"/>
              <a:ext cx="1223962" cy="4270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ru-RU" sz="2200" b="1">
                  <a:solidFill>
                    <a:srgbClr val="0033CC"/>
                  </a:solidFill>
                  <a:latin typeface="Calibri" panose="020F0502020204030204" pitchFamily="34" charset="0"/>
                </a:rPr>
                <a:t>|E1,-&gt;</a:t>
              </a:r>
              <a:endParaRPr lang="ru-RU" altLang="ru-RU" sz="2200" b="1">
                <a:solidFill>
                  <a:srgbClr val="0033C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56" name="Text Box 20"/>
            <p:cNvSpPr txBox="1">
              <a:spLocks noChangeArrowheads="1"/>
            </p:cNvSpPr>
            <p:nvPr/>
          </p:nvSpPr>
          <p:spPr bwMode="auto">
            <a:xfrm>
              <a:off x="899592" y="692696"/>
              <a:ext cx="1439862" cy="4270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ru-RU" sz="2200" b="1">
                  <a:solidFill>
                    <a:srgbClr val="FF5050"/>
                  </a:solidFill>
                  <a:latin typeface="Calibri" panose="020F0502020204030204" pitchFamily="34" charset="0"/>
                </a:rPr>
                <a:t>|HH1,+&gt;</a:t>
              </a:r>
              <a:endParaRPr lang="ru-RU" altLang="ru-RU" sz="2200" b="1">
                <a:solidFill>
                  <a:srgbClr val="FF505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57" name="Text Box 21"/>
            <p:cNvSpPr txBox="1">
              <a:spLocks noChangeArrowheads="1"/>
            </p:cNvSpPr>
            <p:nvPr/>
          </p:nvSpPr>
          <p:spPr bwMode="auto">
            <a:xfrm>
              <a:off x="2987551" y="692696"/>
              <a:ext cx="1368425" cy="4270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ru-RU" sz="2200" b="1">
                  <a:solidFill>
                    <a:srgbClr val="FF5050"/>
                  </a:solidFill>
                  <a:latin typeface="Calibri" panose="020F0502020204030204" pitchFamily="34" charset="0"/>
                </a:rPr>
                <a:t>|HH1,-&gt;</a:t>
              </a:r>
              <a:endParaRPr lang="ru-RU" altLang="ru-RU" sz="2200" b="1">
                <a:solidFill>
                  <a:srgbClr val="FF505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149" name="Rectangle 29"/>
          <p:cNvSpPr>
            <a:spLocks noChangeArrowheads="1"/>
          </p:cNvSpPr>
          <p:nvPr/>
        </p:nvSpPr>
        <p:spPr bwMode="auto">
          <a:xfrm>
            <a:off x="5286375" y="1285875"/>
            <a:ext cx="36957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nb-NO" altLang="ru-RU" sz="2800" b="1">
                <a:solidFill>
                  <a:srgbClr val="0033CC"/>
                </a:solidFill>
                <a:latin typeface="Calibri" panose="020F0502020204030204" pitchFamily="34" charset="0"/>
              </a:rPr>
              <a:t>! 2D simple model </a:t>
            </a:r>
          </a:p>
        </p:txBody>
      </p:sp>
      <p:pic>
        <p:nvPicPr>
          <p:cNvPr id="6150" name="Рисунок 4" descr="qw1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813" y="3500438"/>
            <a:ext cx="3813175" cy="30241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428625" y="6429375"/>
            <a:ext cx="8143875" cy="319088"/>
          </a:xfrm>
          <a:prstGeom prst="rect">
            <a:avLst/>
          </a:prstGeom>
          <a:ln w="25400">
            <a:noFill/>
          </a:ln>
        </p:spPr>
        <p:txBody>
          <a:bodyPr lIns="36000" tIns="36000" rIns="36000" bIns="36000"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B. A.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Bernevig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, T. L. Hughes, S. C. Zhang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Science</a:t>
            </a:r>
            <a:r>
              <a:rPr sz="1600" b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 3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14</a:t>
            </a:r>
            <a:r>
              <a:rPr sz="1600" b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175</a:t>
            </a:r>
            <a:r>
              <a:rPr sz="1600" b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7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sz="1600" b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(20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06</a:t>
            </a:r>
            <a:r>
              <a:rPr sz="1600" b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)</a:t>
            </a:r>
            <a:endParaRPr sz="1600" b="1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hlinkClick r:id="rId7" tooltip="oe-23-4-5167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0" y="3427413"/>
            <a:ext cx="9144000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27"/>
          <p:cNvSpPr txBox="1">
            <a:spLocks noChangeArrowheads="1"/>
          </p:cNvSpPr>
          <p:nvPr/>
        </p:nvSpPr>
        <p:spPr bwMode="auto">
          <a:xfrm>
            <a:off x="785813" y="-71438"/>
            <a:ext cx="8358187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en-US" sz="2800" b="1">
                <a:latin typeface="Calibri" panose="020F0502020204030204" pitchFamily="34" charset="0"/>
              </a:rPr>
              <a:t>Для расчета пороговой энергии ОЖЕ нужно знать Гамильтониан </a:t>
            </a:r>
            <a:r>
              <a:rPr lang="en-US" altLang="en-US" sz="2800" b="1">
                <a:latin typeface="Calibri" panose="020F0502020204030204" pitchFamily="34" charset="0"/>
              </a:rPr>
              <a:t>BHZ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DOCUME~1\more\LOCALS~1\Temp\bat7F.tmp\CdHgTe - threshold (3d plot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938783"/>
            <a:ext cx="8992707" cy="565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Box 27"/>
          <p:cNvSpPr txBox="1">
            <a:spLocks noChangeArrowheads="1"/>
          </p:cNvSpPr>
          <p:nvPr/>
        </p:nvSpPr>
        <p:spPr bwMode="auto">
          <a:xfrm>
            <a:off x="785813" y="-71438"/>
            <a:ext cx="8358187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en-US" sz="2800" b="1">
                <a:latin typeface="Calibri" panose="020F0502020204030204" pitchFamily="34" charset="0"/>
              </a:rPr>
              <a:t>Расчет пороговой энергии ОЖЕ в рамках модели  2х2 </a:t>
            </a:r>
            <a:r>
              <a:rPr lang="en-US" altLang="en-US" sz="2800" b="1">
                <a:latin typeface="Calibri" panose="020F0502020204030204" pitchFamily="34" charset="0"/>
              </a:rPr>
              <a:t>BHZ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DOCUME~1\more\LOCALS~1\Temp\bat80.tmp\CdHgTe - threshol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90588"/>
            <a:ext cx="52673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 descr="C:\DOCUME~1\more\LOCALS~1\Temp\bat154.tmp\Allowed AR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1625" y="3214688"/>
            <a:ext cx="376237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Box 27"/>
          <p:cNvSpPr txBox="1">
            <a:spLocks noChangeArrowheads="1"/>
          </p:cNvSpPr>
          <p:nvPr/>
        </p:nvSpPr>
        <p:spPr bwMode="auto">
          <a:xfrm>
            <a:off x="785813" y="-71438"/>
            <a:ext cx="8358187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en-US" sz="2800" b="1">
                <a:latin typeface="Calibri" panose="020F0502020204030204" pitchFamily="34" charset="0"/>
              </a:rPr>
              <a:t>Расчет пороговой энергии ОЖЕ в рамках модели  2х2 </a:t>
            </a:r>
            <a:r>
              <a:rPr lang="en-US" altLang="en-US" sz="2800" b="1">
                <a:latin typeface="Calibri" panose="020F0502020204030204" pitchFamily="34" charset="0"/>
              </a:rPr>
              <a:t>BHZ</a:t>
            </a:r>
          </a:p>
        </p:txBody>
      </p:sp>
      <p:pic>
        <p:nvPicPr>
          <p:cNvPr id="5" name="Picture 3" descr="E:\Science\CdHgTe\Auger\more\auger-dira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882650"/>
            <a:ext cx="787286" cy="1515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8"/>
          <p:cNvPicPr>
            <a:picLocks noChangeAspect="1" noChangeArrowheads="1"/>
          </p:cNvPicPr>
          <p:nvPr/>
        </p:nvPicPr>
        <p:blipFill>
          <a:blip r:embed="rId3" cstate="print"/>
          <a:srcRect l="40234" t="17361" r="38672" b="9721"/>
          <a:stretch>
            <a:fillRect/>
          </a:stretch>
        </p:blipFill>
        <p:spPr bwMode="auto">
          <a:xfrm>
            <a:off x="5914938" y="285728"/>
            <a:ext cx="3229062" cy="627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2" descr="C:\Users\Михаил\Desktop\figure3(merged)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92423"/>
            <a:ext cx="5182526" cy="396557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en-US" sz="2800" b="1" dirty="0" smtClean="0">
                <a:latin typeface="Calibri" pitchFamily="34" charset="0"/>
              </a:rPr>
              <a:t>Качественная модель ОЖЕ рекомбинации при превышении пороговой энергией</a:t>
            </a:r>
            <a:endParaRPr lang="en-US" altLang="en-US" sz="28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Темпы </a:t>
            </a:r>
            <a:r>
              <a:rPr lang="ru-RU" dirty="0" err="1" smtClean="0"/>
              <a:t>Оже-рекомбинации</a:t>
            </a:r>
            <a:r>
              <a:rPr lang="ru-RU" dirty="0" smtClean="0"/>
              <a:t> в структурах на основе КРТ с квантовыми ямами заметно ниже, чем предсказывает существующая теория.</a:t>
            </a:r>
          </a:p>
          <a:p>
            <a:pPr>
              <a:buNone/>
            </a:pPr>
            <a:r>
              <a:rPr lang="ru-RU" dirty="0" smtClean="0"/>
              <a:t>Для описания </a:t>
            </a:r>
            <a:r>
              <a:rPr lang="ru-RU" dirty="0" err="1" smtClean="0"/>
              <a:t>Оже-процессов</a:t>
            </a:r>
            <a:r>
              <a:rPr lang="ru-RU" dirty="0" smtClean="0"/>
              <a:t> в новых узкозонных полупроводниковых системах требуется теория, отвечающая особенностям зонных спектров в таких системах.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Группа 58"/>
          <p:cNvGrpSpPr/>
          <p:nvPr/>
        </p:nvGrpSpPr>
        <p:grpSpPr>
          <a:xfrm>
            <a:off x="6000760" y="2714620"/>
            <a:ext cx="2643206" cy="3071834"/>
            <a:chOff x="500034" y="1785926"/>
            <a:chExt cx="2506334" cy="2714645"/>
          </a:xfrm>
        </p:grpSpPr>
        <p:sp>
          <p:nvSpPr>
            <p:cNvPr id="60" name="Полилиния 59"/>
            <p:cNvSpPr/>
            <p:nvPr/>
          </p:nvSpPr>
          <p:spPr>
            <a:xfrm>
              <a:off x="571472" y="1785926"/>
              <a:ext cx="2050181" cy="1433759"/>
            </a:xfrm>
            <a:custGeom>
              <a:avLst/>
              <a:gdLst>
                <a:gd name="connsiteX0" fmla="*/ 0 w 2050181"/>
                <a:gd name="connsiteY0" fmla="*/ 0 h 2005263"/>
                <a:gd name="connsiteX1" fmla="*/ 1020278 w 2050181"/>
                <a:gd name="connsiteY1" fmla="*/ 2002055 h 2005263"/>
                <a:gd name="connsiteX2" fmla="*/ 2050181 w 2050181"/>
                <a:gd name="connsiteY2" fmla="*/ 19251 h 200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0181" h="2005263">
                  <a:moveTo>
                    <a:pt x="0" y="0"/>
                  </a:moveTo>
                  <a:cubicBezTo>
                    <a:pt x="339290" y="999423"/>
                    <a:pt x="678581" y="1998847"/>
                    <a:pt x="1020278" y="2002055"/>
                  </a:cubicBezTo>
                  <a:cubicBezTo>
                    <a:pt x="1361975" y="2005263"/>
                    <a:pt x="1706078" y="1012257"/>
                    <a:pt x="2050181" y="19251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олилиния 60"/>
            <p:cNvSpPr/>
            <p:nvPr/>
          </p:nvSpPr>
          <p:spPr>
            <a:xfrm rot="10800000">
              <a:off x="642908" y="4000504"/>
              <a:ext cx="2050181" cy="500066"/>
            </a:xfrm>
            <a:custGeom>
              <a:avLst/>
              <a:gdLst>
                <a:gd name="connsiteX0" fmla="*/ 0 w 2050181"/>
                <a:gd name="connsiteY0" fmla="*/ 0 h 2005263"/>
                <a:gd name="connsiteX1" fmla="*/ 1020278 w 2050181"/>
                <a:gd name="connsiteY1" fmla="*/ 2002055 h 2005263"/>
                <a:gd name="connsiteX2" fmla="*/ 2050181 w 2050181"/>
                <a:gd name="connsiteY2" fmla="*/ 19251 h 200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0181" h="2005263">
                  <a:moveTo>
                    <a:pt x="0" y="0"/>
                  </a:moveTo>
                  <a:cubicBezTo>
                    <a:pt x="339290" y="999423"/>
                    <a:pt x="678581" y="1998847"/>
                    <a:pt x="1020278" y="2002055"/>
                  </a:cubicBezTo>
                  <a:cubicBezTo>
                    <a:pt x="1361975" y="2005263"/>
                    <a:pt x="1706078" y="1012257"/>
                    <a:pt x="2050181" y="19251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2" name="Прямая со стрелкой 61"/>
            <p:cNvCxnSpPr/>
            <p:nvPr/>
          </p:nvCxnSpPr>
          <p:spPr>
            <a:xfrm rot="5400000" flipH="1" flipV="1">
              <a:off x="393672" y="3250408"/>
              <a:ext cx="2499533" cy="79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 стрелкой 62"/>
            <p:cNvCxnSpPr/>
            <p:nvPr/>
          </p:nvCxnSpPr>
          <p:spPr>
            <a:xfrm>
              <a:off x="500034" y="3857628"/>
              <a:ext cx="250033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2711094" y="357759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k</a:t>
              </a:r>
              <a:endParaRPr lang="ru-RU" b="1" i="1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695202" y="1948805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E</a:t>
              </a:r>
              <a:endParaRPr lang="ru-RU" b="1" i="1" dirty="0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1500166" y="3143248"/>
              <a:ext cx="71438" cy="714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 flipH="1" flipV="1">
              <a:off x="1560406" y="3099464"/>
              <a:ext cx="71438" cy="714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00034" y="3449741"/>
              <a:ext cx="369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</a:t>
              </a:r>
              <a:r>
                <a:rPr lang="en-US" baseline="-25000" dirty="0" err="1" smtClean="0"/>
                <a:t>g</a:t>
              </a:r>
              <a:endParaRPr lang="ru-RU" baseline="-25000" dirty="0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1656804" y="3099464"/>
              <a:ext cx="71438" cy="714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 flipH="1" flipV="1">
              <a:off x="1753201" y="3099464"/>
              <a:ext cx="71438" cy="714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 flipH="1" flipV="1">
              <a:off x="1464009" y="3099464"/>
              <a:ext cx="71438" cy="714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 flipH="1" flipV="1">
              <a:off x="1448377" y="3048552"/>
              <a:ext cx="71438" cy="714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1544775" y="3048552"/>
              <a:ext cx="71438" cy="714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 flipH="1" flipV="1">
              <a:off x="1641172" y="3048552"/>
              <a:ext cx="71438" cy="714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 flipH="1" flipV="1">
              <a:off x="1351980" y="3048552"/>
              <a:ext cx="71438" cy="714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 flipH="1" flipV="1">
              <a:off x="1651593" y="3048552"/>
              <a:ext cx="71438" cy="714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1747991" y="3048552"/>
              <a:ext cx="71438" cy="714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 flipH="1" flipV="1">
              <a:off x="1844388" y="3048552"/>
              <a:ext cx="71438" cy="714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 flipH="1" flipV="1">
              <a:off x="1555196" y="3048552"/>
              <a:ext cx="71438" cy="714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 flipH="1" flipV="1">
              <a:off x="1516115" y="2985420"/>
              <a:ext cx="71438" cy="714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1612513" y="2985420"/>
              <a:ext cx="71438" cy="714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 flipH="1" flipV="1">
              <a:off x="1708911" y="2985420"/>
              <a:ext cx="71438" cy="714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 flipH="1" flipV="1">
              <a:off x="1419719" y="2985420"/>
              <a:ext cx="71438" cy="714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Рекомбинация в полупроводниках</a:t>
            </a:r>
            <a:br>
              <a:rPr lang="ru-RU" dirty="0" smtClean="0"/>
            </a:br>
            <a:r>
              <a:rPr lang="ru-RU" dirty="0" smtClean="0"/>
              <a:t>Время жизни</a:t>
            </a:r>
            <a:endParaRPr lang="ru-RU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3929066"/>
            <a:ext cx="1164989" cy="857256"/>
          </a:xfrm>
          <a:prstGeom prst="rect">
            <a:avLst/>
          </a:prstGeom>
          <a:noFill/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571472" y="2643182"/>
            <a:ext cx="2643206" cy="3071834"/>
            <a:chOff x="500034" y="1785926"/>
            <a:chExt cx="2506334" cy="2714645"/>
          </a:xfrm>
        </p:grpSpPr>
        <p:sp>
          <p:nvSpPr>
            <p:cNvPr id="18" name="Полилиния 17"/>
            <p:cNvSpPr/>
            <p:nvPr/>
          </p:nvSpPr>
          <p:spPr>
            <a:xfrm>
              <a:off x="571472" y="1785926"/>
              <a:ext cx="2050181" cy="1433759"/>
            </a:xfrm>
            <a:custGeom>
              <a:avLst/>
              <a:gdLst>
                <a:gd name="connsiteX0" fmla="*/ 0 w 2050181"/>
                <a:gd name="connsiteY0" fmla="*/ 0 h 2005263"/>
                <a:gd name="connsiteX1" fmla="*/ 1020278 w 2050181"/>
                <a:gd name="connsiteY1" fmla="*/ 2002055 h 2005263"/>
                <a:gd name="connsiteX2" fmla="*/ 2050181 w 2050181"/>
                <a:gd name="connsiteY2" fmla="*/ 19251 h 200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0181" h="2005263">
                  <a:moveTo>
                    <a:pt x="0" y="0"/>
                  </a:moveTo>
                  <a:cubicBezTo>
                    <a:pt x="339290" y="999423"/>
                    <a:pt x="678581" y="1998847"/>
                    <a:pt x="1020278" y="2002055"/>
                  </a:cubicBezTo>
                  <a:cubicBezTo>
                    <a:pt x="1361975" y="2005263"/>
                    <a:pt x="1706078" y="1012257"/>
                    <a:pt x="2050181" y="19251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 rot="10800000">
              <a:off x="642908" y="4000504"/>
              <a:ext cx="2050181" cy="500066"/>
            </a:xfrm>
            <a:custGeom>
              <a:avLst/>
              <a:gdLst>
                <a:gd name="connsiteX0" fmla="*/ 0 w 2050181"/>
                <a:gd name="connsiteY0" fmla="*/ 0 h 2005263"/>
                <a:gd name="connsiteX1" fmla="*/ 1020278 w 2050181"/>
                <a:gd name="connsiteY1" fmla="*/ 2002055 h 2005263"/>
                <a:gd name="connsiteX2" fmla="*/ 2050181 w 2050181"/>
                <a:gd name="connsiteY2" fmla="*/ 19251 h 200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0181" h="2005263">
                  <a:moveTo>
                    <a:pt x="0" y="0"/>
                  </a:moveTo>
                  <a:cubicBezTo>
                    <a:pt x="339290" y="999423"/>
                    <a:pt x="678581" y="1998847"/>
                    <a:pt x="1020278" y="2002055"/>
                  </a:cubicBezTo>
                  <a:cubicBezTo>
                    <a:pt x="1361975" y="2005263"/>
                    <a:pt x="1706078" y="1012257"/>
                    <a:pt x="2050181" y="19251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 rot="5400000" flipH="1" flipV="1">
              <a:off x="393672" y="3250408"/>
              <a:ext cx="2499533" cy="79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500034" y="3857628"/>
              <a:ext cx="250033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711094" y="357759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k</a:t>
              </a:r>
              <a:endParaRPr lang="ru-RU" b="1" i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95202" y="1948805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E</a:t>
              </a:r>
              <a:endParaRPr lang="ru-RU" b="1" i="1" dirty="0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1500166" y="3143248"/>
              <a:ext cx="71438" cy="714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 flipH="1" flipV="1">
              <a:off x="1560406" y="3099464"/>
              <a:ext cx="71438" cy="714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0034" y="3449741"/>
              <a:ext cx="369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</a:t>
              </a:r>
              <a:r>
                <a:rPr lang="en-US" baseline="-25000" dirty="0" err="1" smtClean="0"/>
                <a:t>g</a:t>
              </a:r>
              <a:endParaRPr lang="ru-RU" baseline="-25000" dirty="0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1656804" y="3099464"/>
              <a:ext cx="71438" cy="714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 flipH="1" flipV="1">
              <a:off x="1753201" y="3099464"/>
              <a:ext cx="71438" cy="714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 flipH="1" flipV="1">
              <a:off x="1464009" y="3099464"/>
              <a:ext cx="71438" cy="714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46" name="Прямая со стрелкой 45"/>
          <p:cNvCxnSpPr/>
          <p:nvPr/>
        </p:nvCxnSpPr>
        <p:spPr>
          <a:xfrm rot="5400000">
            <a:off x="1246677" y="4754059"/>
            <a:ext cx="792730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5400000" flipH="1" flipV="1">
            <a:off x="1500959" y="4714091"/>
            <a:ext cx="85725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071670" y="4357694"/>
            <a:ext cx="541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</a:t>
            </a:r>
            <a:endParaRPr lang="ru-RU" sz="2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214414" y="4429132"/>
            <a:ext cx="509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</a:t>
            </a:r>
            <a:endParaRPr lang="ru-RU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71472" y="221455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Равновесный случай</a:t>
            </a:r>
            <a:endParaRPr lang="ru-RU" dirty="0"/>
          </a:p>
        </p:txBody>
      </p:sp>
      <p:cxnSp>
        <p:nvCxnSpPr>
          <p:cNvPr id="72" name="Прямая со стрелкой 71"/>
          <p:cNvCxnSpPr/>
          <p:nvPr/>
        </p:nvCxnSpPr>
        <p:spPr>
          <a:xfrm rot="5400000">
            <a:off x="6675965" y="4825497"/>
            <a:ext cx="792730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rot="5400000" flipH="1" flipV="1">
            <a:off x="6930247" y="4785529"/>
            <a:ext cx="85725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358082" y="4429132"/>
            <a:ext cx="541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</a:t>
            </a:r>
            <a:endParaRPr lang="ru-RU" sz="24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6572264" y="4429132"/>
            <a:ext cx="509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</a:t>
            </a:r>
            <a:endParaRPr lang="ru-RU" b="1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5715016"/>
            <a:ext cx="1257300" cy="47625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6000760" y="2143116"/>
            <a:ext cx="2475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Неравновесный случай</a:t>
            </a:r>
            <a:endParaRPr lang="ru-RU" dirty="0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6215082"/>
            <a:ext cx="2809875" cy="476250"/>
          </a:xfrm>
          <a:prstGeom prst="rect">
            <a:avLst/>
          </a:prstGeom>
          <a:noFill/>
        </p:spPr>
      </p:pic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3071810"/>
            <a:ext cx="2857520" cy="6477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61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6086475"/>
            <a:ext cx="2981325" cy="771525"/>
          </a:xfrm>
          <a:prstGeom prst="rect">
            <a:avLst/>
          </a:prstGeom>
          <a:noFill/>
        </p:spPr>
      </p:pic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1228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5013176"/>
            <a:ext cx="1318300" cy="1008112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3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42000"/>
          </a:blip>
          <a:srcRect/>
          <a:stretch>
            <a:fillRect/>
          </a:stretch>
        </p:blipFill>
        <p:spPr bwMode="auto">
          <a:xfrm>
            <a:off x="630555" y="4296410"/>
            <a:ext cx="5862320" cy="89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механизмы рекомбинации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0000" lnSpcReduction="20000"/>
          </a:bodyPr>
          <a:lstStyle/>
          <a:p>
            <a:r>
              <a:rPr lang="ru-RU" dirty="0" smtClean="0">
                <a:sym typeface="+mn-ea"/>
              </a:rPr>
              <a:t>Рекомбинация </a:t>
            </a:r>
            <a:r>
              <a:rPr lang="ru-RU" dirty="0" err="1" smtClean="0">
                <a:sym typeface="+mn-ea"/>
              </a:rPr>
              <a:t>Шокли-Рида-Холла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ym typeface="+mn-ea"/>
              </a:rPr>
              <a:t>Энергия отдается решетке</a:t>
            </a:r>
          </a:p>
          <a:p>
            <a:pPr>
              <a:buNone/>
            </a:pPr>
            <a:endParaRPr lang="ru-RU" dirty="0" smtClean="0">
              <a:sym typeface="+mn-ea"/>
            </a:endParaRPr>
          </a:p>
          <a:p>
            <a:pPr>
              <a:buNone/>
            </a:pPr>
            <a:endParaRPr lang="ru-RU" dirty="0" smtClean="0">
              <a:sym typeface="+mn-ea"/>
            </a:endParaRPr>
          </a:p>
          <a:p>
            <a:r>
              <a:rPr lang="ru-RU" dirty="0" err="1" smtClean="0"/>
              <a:t>Излучательная</a:t>
            </a:r>
            <a:r>
              <a:rPr lang="ru-RU" dirty="0" smtClean="0"/>
              <a:t> рекомбинация</a:t>
            </a:r>
          </a:p>
          <a:p>
            <a:pPr>
              <a:buNone/>
            </a:pPr>
            <a:r>
              <a:rPr lang="ru-RU" sz="1800" dirty="0" smtClean="0"/>
              <a:t>Энергия отдается фотону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Оже-рекомбинация</a:t>
            </a:r>
            <a:endParaRPr lang="ru-RU" dirty="0" smtClean="0"/>
          </a:p>
          <a:p>
            <a:pPr>
              <a:buNone/>
            </a:pPr>
            <a:r>
              <a:rPr lang="ru-RU" sz="1800" dirty="0" smtClean="0"/>
              <a:t>Энергия отдается другому носителю</a:t>
            </a:r>
            <a:endParaRPr lang="ru-RU" sz="1800" dirty="0"/>
          </a:p>
        </p:txBody>
      </p:sp>
      <p:pic>
        <p:nvPicPr>
          <p:cNvPr id="4098" name="Picture 2" descr="http://www.thequartzcorp.com/assets/uploads/blog/Blog%20pictures/recombination%20processes.png"/>
          <p:cNvPicPr>
            <a:picLocks noChangeAspect="1" noChangeArrowheads="1"/>
          </p:cNvPicPr>
          <p:nvPr/>
        </p:nvPicPr>
        <p:blipFill>
          <a:blip r:embed="rId3" cstate="print"/>
          <a:srcRect t="36645" r="70000"/>
          <a:stretch>
            <a:fillRect/>
          </a:stretch>
        </p:blipFill>
        <p:spPr bwMode="auto">
          <a:xfrm>
            <a:off x="7594932" y="3247374"/>
            <a:ext cx="1428760" cy="1852606"/>
          </a:xfrm>
          <a:prstGeom prst="rect">
            <a:avLst/>
          </a:prstGeom>
          <a:noFill/>
        </p:spPr>
      </p:pic>
      <p:pic>
        <p:nvPicPr>
          <p:cNvPr id="5" name="Picture 2" descr="http://www.thequartzcorp.com/assets/uploads/blog/Blog%20pictures/recombination%20processes.png"/>
          <p:cNvPicPr>
            <a:picLocks noChangeAspect="1" noChangeArrowheads="1"/>
          </p:cNvPicPr>
          <p:nvPr/>
        </p:nvPicPr>
        <p:blipFill>
          <a:blip r:embed="rId3" cstate="print"/>
          <a:srcRect l="27000" t="36645" r="23499"/>
          <a:stretch>
            <a:fillRect/>
          </a:stretch>
        </p:blipFill>
        <p:spPr bwMode="auto">
          <a:xfrm>
            <a:off x="6666243" y="1269997"/>
            <a:ext cx="2357454" cy="1852606"/>
          </a:xfrm>
          <a:prstGeom prst="rect">
            <a:avLst/>
          </a:prstGeom>
          <a:noFill/>
        </p:spPr>
      </p:pic>
      <p:pic>
        <p:nvPicPr>
          <p:cNvPr id="6" name="Picture 2" descr="http://www.thequartzcorp.com/assets/uploads/blog/Blog%20pictures/recombination%20processes.png"/>
          <p:cNvPicPr>
            <a:picLocks noChangeAspect="1" noChangeArrowheads="1"/>
          </p:cNvPicPr>
          <p:nvPr/>
        </p:nvPicPr>
        <p:blipFill>
          <a:blip r:embed="rId3" cstate="print"/>
          <a:srcRect l="78001"/>
          <a:stretch>
            <a:fillRect/>
          </a:stretch>
        </p:blipFill>
        <p:spPr bwMode="auto">
          <a:xfrm>
            <a:off x="6492883" y="3927477"/>
            <a:ext cx="1047724" cy="2924176"/>
          </a:xfrm>
          <a:prstGeom prst="rect">
            <a:avLst/>
          </a:prstGeom>
          <a:noFill/>
        </p:spPr>
      </p:pic>
      <p:pic>
        <p:nvPicPr>
          <p:cNvPr id="64520" name="Picture 14"/>
          <p:cNvPicPr>
            <a:picLocks noChangeAspect="1" noChangeArrowheads="1"/>
          </p:cNvPicPr>
          <p:nvPr/>
        </p:nvPicPr>
        <p:blipFill>
          <a:blip r:embed="rId4" cstate="print">
            <a:lum contrast="48000"/>
          </a:blip>
          <a:srcRect/>
          <a:stretch>
            <a:fillRect/>
          </a:stretch>
        </p:blipFill>
        <p:spPr bwMode="auto">
          <a:xfrm>
            <a:off x="539552" y="2564904"/>
            <a:ext cx="598883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TextBox 27"/>
          <p:cNvSpPr txBox="1">
            <a:spLocks noChangeArrowheads="1"/>
          </p:cNvSpPr>
          <p:nvPr/>
        </p:nvSpPr>
        <p:spPr bwMode="auto">
          <a:xfrm>
            <a:off x="1" y="-21272"/>
            <a:ext cx="91440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4000" b="1" dirty="0" smtClean="0">
                <a:latin typeface="Calibri" panose="020F0502020204030204" pitchFamily="34" charset="0"/>
              </a:rPr>
              <a:t>Рекомбинация </a:t>
            </a:r>
            <a:r>
              <a:rPr lang="ru-RU" sz="4000" b="1" dirty="0" err="1" smtClean="0">
                <a:latin typeface="Calibri" panose="020F0502020204030204" pitchFamily="34" charset="0"/>
              </a:rPr>
              <a:t>Шокли-Рида-Холла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pic>
        <p:nvPicPr>
          <p:cNvPr id="93199" name="Рисунок 4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24630"/>
            <a:ext cx="2899410" cy="283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4" cstate="print"/>
          <a:srcRect r="23998" b="19467"/>
          <a:stretch>
            <a:fillRect/>
          </a:stretch>
        </p:blipFill>
        <p:spPr>
          <a:xfrm>
            <a:off x="2899410" y="1047115"/>
            <a:ext cx="2746375" cy="2430145"/>
          </a:xfrm>
          <a:prstGeom prst="rect">
            <a:avLst/>
          </a:prstGeom>
        </p:spPr>
      </p:pic>
      <p:grpSp>
        <p:nvGrpSpPr>
          <p:cNvPr id="93193" name="Группа 7"/>
          <p:cNvGrpSpPr>
            <a:grpSpLocks noChangeAspect="1"/>
          </p:cNvGrpSpPr>
          <p:nvPr/>
        </p:nvGrpSpPr>
        <p:grpSpPr bwMode="auto">
          <a:xfrm>
            <a:off x="259715" y="3350260"/>
            <a:ext cx="3333115" cy="516255"/>
            <a:chOff x="1714500" y="1301183"/>
            <a:chExt cx="5715000" cy="885031"/>
          </a:xfrm>
        </p:grpSpPr>
        <p:pic>
          <p:nvPicPr>
            <p:cNvPr id="9319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15923" t="29297" r="3368" b="47266"/>
            <a:stretch>
              <a:fillRect/>
            </a:stretch>
          </p:blipFill>
          <p:spPr bwMode="auto">
            <a:xfrm>
              <a:off x="1714500" y="1301183"/>
              <a:ext cx="5715000" cy="885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195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43523" t="68500" r="3368" b="23828"/>
            <a:stretch>
              <a:fillRect/>
            </a:stretch>
          </p:blipFill>
          <p:spPr bwMode="auto">
            <a:xfrm>
              <a:off x="3523135" y="1700808"/>
              <a:ext cx="3760767" cy="289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67" name="Picture 2" descr="E:\Dropbox\Dropbox\Stack\DisDraft\Figures\Ch3\3.4.tif"/>
          <p:cNvPicPr>
            <a:picLocks noChangeAspect="1" noChangeArrowheads="1"/>
          </p:cNvPicPr>
          <p:nvPr/>
        </p:nvPicPr>
        <p:blipFill>
          <a:blip r:embed="rId6" cstate="print"/>
          <a:srcRect l="51745"/>
          <a:stretch>
            <a:fillRect/>
          </a:stretch>
        </p:blipFill>
        <p:spPr bwMode="auto">
          <a:xfrm>
            <a:off x="4943475" y="3752215"/>
            <a:ext cx="3723005" cy="271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8" name="Rectangle 40"/>
          <p:cNvSpPr>
            <a:spLocks noChangeArrowheads="1"/>
          </p:cNvSpPr>
          <p:nvPr/>
        </p:nvSpPr>
        <p:spPr bwMode="auto">
          <a:xfrm>
            <a:off x="2388870" y="3349943"/>
            <a:ext cx="4000500" cy="16179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en-US" sz="2000" b="1" i="1">
                <a:solidFill>
                  <a:srgbClr val="3333CC"/>
                </a:solidFill>
                <a:latin typeface="Calibri" panose="020F0502020204030204" pitchFamily="34" charset="0"/>
              </a:rPr>
              <a:t>В пределе слабого возбуждения (условия близкие к равновесию) доминирует </a:t>
            </a:r>
          </a:p>
          <a:p>
            <a:pPr algn="ctr" eaLnBrk="1" hangingPunct="1"/>
            <a:r>
              <a:rPr lang="ru-RU" altLang="en-US" sz="2000" b="1">
                <a:solidFill>
                  <a:srgbClr val="3333CC"/>
                </a:solidFill>
                <a:latin typeface="Calibri" panose="020F0502020204030204" pitchFamily="34" charset="0"/>
              </a:rPr>
              <a:t>БЕЗЫЗЛУЧАТЕЛЬНЫЙ</a:t>
            </a:r>
          </a:p>
          <a:p>
            <a:pPr algn="ctr" eaLnBrk="1" hangingPunct="1"/>
            <a:r>
              <a:rPr lang="ru-RU" altLang="en-US" sz="2000" b="1" i="1">
                <a:solidFill>
                  <a:srgbClr val="3333CC"/>
                </a:solidFill>
                <a:latin typeface="Calibri" panose="020F0502020204030204" pitchFamily="34" charset="0"/>
              </a:rPr>
              <a:t>механизм рекомбинации ШРХ</a:t>
            </a:r>
            <a:endParaRPr lang="ru-RU" altLang="en-US" sz="2000" b="1">
              <a:solidFill>
                <a:srgbClr val="3333CC"/>
              </a:solidFill>
              <a:latin typeface="Calibri" panose="020F0502020204030204" pitchFamily="34" charset="0"/>
            </a:endParaRPr>
          </a:p>
        </p:txBody>
      </p:sp>
      <p:sp>
        <p:nvSpPr>
          <p:cNvPr id="65546" name="Прямоугольник 27"/>
          <p:cNvSpPr/>
          <p:nvPr/>
        </p:nvSpPr>
        <p:spPr>
          <a:xfrm>
            <a:off x="2102803" y="4968240"/>
            <a:ext cx="4572000" cy="15382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ts val="600"/>
              </a:spcBef>
            </a:pPr>
            <a:r>
              <a:rPr lang="en-US" altLang="x-none" b="1" dirty="0">
                <a:latin typeface="Calibri" panose="020F0502020204030204" pitchFamily="34" charset="0"/>
                <a:ea typeface="TimesNewRomanPS-BoldMT"/>
              </a:rPr>
              <a:t>Spectra and kinetics of THz </a:t>
            </a:r>
            <a:r>
              <a:rPr b="1" dirty="0">
                <a:latin typeface="Calibri" panose="020F0502020204030204" pitchFamily="34" charset="0"/>
                <a:ea typeface="TimesNewRomanPS-BoldMT"/>
              </a:rPr>
              <a:t/>
            </a:r>
            <a:br>
              <a:rPr b="1" dirty="0">
                <a:latin typeface="Calibri" panose="020F0502020204030204" pitchFamily="34" charset="0"/>
                <a:ea typeface="TimesNewRomanPS-BoldMT"/>
              </a:rPr>
            </a:br>
            <a:r>
              <a:rPr lang="en-US" altLang="x-none" b="1" dirty="0">
                <a:latin typeface="Calibri" panose="020F0502020204030204" pitchFamily="34" charset="0"/>
                <a:ea typeface="TimesNewRomanPS-BoldMT"/>
              </a:rPr>
              <a:t>photoconductivity in narrow-gap</a:t>
            </a:r>
            <a:r>
              <a:rPr b="1" dirty="0">
                <a:latin typeface="Calibri" panose="020F0502020204030204" pitchFamily="34" charset="0"/>
                <a:ea typeface="TimesNewRomanPS-BoldMT"/>
              </a:rPr>
              <a:t/>
            </a:r>
            <a:br>
              <a:rPr b="1" dirty="0">
                <a:latin typeface="Calibri" panose="020F0502020204030204" pitchFamily="34" charset="0"/>
                <a:ea typeface="TimesNewRomanPS-BoldMT"/>
              </a:rPr>
            </a:br>
            <a:r>
              <a:rPr lang="en-US" altLang="x-none" b="1" dirty="0">
                <a:latin typeface="Calibri" panose="020F0502020204030204" pitchFamily="34" charset="0"/>
                <a:ea typeface="TimesNewRomanPS-BoldMT"/>
              </a:rPr>
              <a:t> Hg</a:t>
            </a:r>
            <a:r>
              <a:rPr lang="en-US" altLang="x-none" b="1" baseline="-25000" dirty="0">
                <a:latin typeface="Calibri" panose="020F0502020204030204" pitchFamily="34" charset="0"/>
                <a:ea typeface="TimesNewRomanPS-BoldMT"/>
              </a:rPr>
              <a:t>1-x</a:t>
            </a:r>
            <a:r>
              <a:rPr lang="en-US" altLang="x-none" b="1" dirty="0">
                <a:latin typeface="Calibri" panose="020F0502020204030204" pitchFamily="34" charset="0"/>
                <a:ea typeface="TimesNewRomanPS-BoldMT"/>
              </a:rPr>
              <a:t>Cd</a:t>
            </a:r>
            <a:r>
              <a:rPr lang="en-US" altLang="x-none" b="1" baseline="-25000" dirty="0">
                <a:latin typeface="Calibri" panose="020F0502020204030204" pitchFamily="34" charset="0"/>
                <a:ea typeface="TimesNewRomanPS-BoldMT"/>
              </a:rPr>
              <a:t>x</a:t>
            </a:r>
            <a:r>
              <a:rPr lang="en-US" altLang="x-none" b="1" dirty="0">
                <a:latin typeface="Calibri" panose="020F0502020204030204" pitchFamily="34" charset="0"/>
                <a:ea typeface="TimesNewRomanPS-BoldMT"/>
              </a:rPr>
              <a:t>Te (x&lt;0.2) epitaxial films</a:t>
            </a:r>
            <a:endParaRPr dirty="0">
              <a:latin typeface="Calibri" panose="020F0502020204030204" pitchFamily="34" charset="0"/>
              <a:ea typeface="TimesNewRomanPS-BoldMT"/>
            </a:endParaRPr>
          </a:p>
          <a:p>
            <a:pPr lvl="0" eaLnBrk="1" hangingPunct="1"/>
            <a:r>
              <a:rPr lang="en-US" altLang="x-none" sz="2000" b="1" u="sng" dirty="0">
                <a:solidFill>
                  <a:srgbClr val="FF0000"/>
                </a:solidFill>
                <a:latin typeface="Calibri" panose="020F0502020204030204" pitchFamily="34" charset="0"/>
                <a:ea typeface="TimesNewRomanPS-BoldMT"/>
              </a:rPr>
              <a:t>(Semicond. Sci. Technol. </a:t>
            </a:r>
            <a:r>
              <a:rPr sz="2000" b="1" u="sng" dirty="0">
                <a:solidFill>
                  <a:srgbClr val="FF0000"/>
                </a:solidFill>
                <a:latin typeface="Calibri" panose="020F0502020204030204" pitchFamily="34" charset="0"/>
                <a:ea typeface="TimesNewRomanPS-BoldMT"/>
              </a:rPr>
              <a:t/>
            </a:r>
            <a:br>
              <a:rPr sz="2000" b="1" u="sng" dirty="0">
                <a:solidFill>
                  <a:srgbClr val="FF0000"/>
                </a:solidFill>
                <a:latin typeface="Calibri" panose="020F0502020204030204" pitchFamily="34" charset="0"/>
                <a:ea typeface="TimesNewRomanPS-BoldMT"/>
              </a:rPr>
            </a:br>
            <a:r>
              <a:rPr lang="en-US" altLang="x-none" sz="2000" b="1" u="sng" dirty="0">
                <a:solidFill>
                  <a:srgbClr val="FF0000"/>
                </a:solidFill>
                <a:latin typeface="Calibri" panose="020F0502020204030204" pitchFamily="34" charset="0"/>
                <a:ea typeface="TimesNewRomanPS-BoldMT"/>
              </a:rPr>
              <a:t>28, 125007 (2013))</a:t>
            </a:r>
            <a:endParaRPr sz="2000" b="1" u="sng" dirty="0">
              <a:solidFill>
                <a:srgbClr val="FF0000"/>
              </a:solidFill>
              <a:latin typeface="Calibri" panose="020F0502020204030204" pitchFamily="34" charset="0"/>
              <a:ea typeface="TimesNewRomanPS-Bold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8" grpId="0" animBg="1"/>
      <p:bldP spid="655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0" name="Picture 14"/>
          <p:cNvPicPr>
            <a:picLocks noChangeAspect="1" noChangeArrowheads="1"/>
          </p:cNvPicPr>
          <p:nvPr/>
        </p:nvPicPr>
        <p:blipFill>
          <a:blip r:embed="rId3" cstate="print">
            <a:lum contrast="48000"/>
          </a:blip>
          <a:srcRect/>
          <a:stretch>
            <a:fillRect/>
          </a:stretch>
        </p:blipFill>
        <p:spPr bwMode="auto">
          <a:xfrm>
            <a:off x="314643" y="1887538"/>
            <a:ext cx="403225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1" name="Picture 15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4921568" y="1887538"/>
            <a:ext cx="23764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5" cstate="print"/>
          <a:srcRect l="35081" t="43240" r="32723" b="18725"/>
          <a:stretch>
            <a:fillRect/>
          </a:stretch>
        </p:blipFill>
        <p:spPr>
          <a:xfrm>
            <a:off x="16510" y="2686050"/>
            <a:ext cx="5887085" cy="391223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16510" y="-10160"/>
            <a:ext cx="915987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4000" b="1" dirty="0" smtClean="0">
                <a:latin typeface="Calibri" panose="020F0502020204030204" pitchFamily="34" charset="0"/>
                <a:sym typeface="+mn-ea"/>
              </a:rPr>
              <a:t>Рекомбинация </a:t>
            </a:r>
            <a:r>
              <a:rPr lang="ru-RU" sz="4000" b="1" dirty="0" err="1" smtClean="0">
                <a:latin typeface="Calibri" panose="020F0502020204030204" pitchFamily="34" charset="0"/>
                <a:sym typeface="+mn-ea"/>
              </a:rPr>
              <a:t>Шокли-Рида-Холла</a:t>
            </a:r>
            <a:endParaRPr lang="ru-RU" altLang="en-US" sz="4000" b="1" dirty="0" err="1" smtClean="0">
              <a:latin typeface="Calibri" panose="020F0502020204030204" pitchFamily="34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504190" y="772795"/>
            <a:ext cx="7963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800" dirty="0"/>
              <a:t>Высокие уровни возбуждения</a:t>
            </a:r>
          </a:p>
        </p:txBody>
      </p:sp>
      <p:pic>
        <p:nvPicPr>
          <p:cNvPr id="32770" name="Picture 2" descr="D:\Dropbox\Stack\DisDraft\Figures\Ch3\3.9_120613-radkin2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5750" y="3131820"/>
            <a:ext cx="3627755" cy="256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Оже-рекомбинация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71438" y="0"/>
            <a:ext cx="642937" cy="685800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0" y="71438"/>
            <a:ext cx="9144000" cy="785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71438"/>
            <a:ext cx="9144000" cy="785812"/>
          </a:xfrm>
          <a:prstGeom prst="rect">
            <a:avLst/>
          </a:prstGeom>
          <a:solidFill>
            <a:srgbClr val="3333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" name="Группа 32"/>
          <p:cNvGrpSpPr>
            <a:grpSpLocks/>
          </p:cNvGrpSpPr>
          <p:nvPr/>
        </p:nvGrpSpPr>
        <p:grpSpPr bwMode="auto">
          <a:xfrm>
            <a:off x="71438" y="214313"/>
            <a:ext cx="1071562" cy="428625"/>
            <a:chOff x="-180000" y="2844000"/>
            <a:chExt cx="7538082" cy="2728140"/>
          </a:xfrm>
        </p:grpSpPr>
        <p:sp>
          <p:nvSpPr>
            <p:cNvPr id="10" name="Параллелограмм 9"/>
            <p:cNvSpPr/>
            <p:nvPr/>
          </p:nvSpPr>
          <p:spPr>
            <a:xfrm>
              <a:off x="2790564" y="3571504"/>
              <a:ext cx="4567518" cy="424377"/>
            </a:xfrm>
            <a:prstGeom prst="parallelogram">
              <a:avLst>
                <a:gd name="adj" fmla="val 163666"/>
              </a:avLst>
            </a:prstGeom>
            <a:solidFill>
              <a:srgbClr val="33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Параллелограмм 25"/>
            <p:cNvSpPr/>
            <p:nvPr/>
          </p:nvSpPr>
          <p:spPr>
            <a:xfrm>
              <a:off x="1495130" y="4359633"/>
              <a:ext cx="4578689" cy="424377"/>
            </a:xfrm>
            <a:prstGeom prst="parallelogram">
              <a:avLst>
                <a:gd name="adj" fmla="val 163666"/>
              </a:avLst>
            </a:prstGeom>
            <a:solidFill>
              <a:srgbClr val="33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Параллелограмм 26"/>
            <p:cNvSpPr/>
            <p:nvPr/>
          </p:nvSpPr>
          <p:spPr>
            <a:xfrm>
              <a:off x="255530" y="5147763"/>
              <a:ext cx="4567525" cy="424377"/>
            </a:xfrm>
            <a:prstGeom prst="parallelogram">
              <a:avLst>
                <a:gd name="adj" fmla="val 163666"/>
              </a:avLst>
            </a:prstGeom>
            <a:solidFill>
              <a:srgbClr val="33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" name="Группа 20"/>
            <p:cNvGrpSpPr>
              <a:grpSpLocks/>
            </p:cNvGrpSpPr>
            <p:nvPr/>
          </p:nvGrpSpPr>
          <p:grpSpPr bwMode="auto">
            <a:xfrm>
              <a:off x="-180000" y="3852000"/>
              <a:ext cx="1898253" cy="1670360"/>
              <a:chOff x="3049483" y="1285860"/>
              <a:chExt cx="1898253" cy="1670360"/>
            </a:xfrm>
          </p:grpSpPr>
          <p:sp>
            <p:nvSpPr>
              <p:cNvPr id="22" name="Равнобедренный треугольник 21"/>
              <p:cNvSpPr/>
              <p:nvPr/>
            </p:nvSpPr>
            <p:spPr>
              <a:xfrm rot="19742093">
                <a:off x="3049483" y="1419637"/>
                <a:ext cx="1876143" cy="1172092"/>
              </a:xfrm>
              <a:prstGeom prst="triangle">
                <a:avLst>
                  <a:gd name="adj" fmla="val 6411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4" name="Группа 8"/>
              <p:cNvGrpSpPr>
                <a:grpSpLocks/>
              </p:cNvGrpSpPr>
              <p:nvPr/>
            </p:nvGrpSpPr>
            <p:grpSpPr bwMode="auto">
              <a:xfrm>
                <a:off x="3071802" y="1285860"/>
                <a:ext cx="1875934" cy="1670360"/>
                <a:chOff x="2095098" y="976742"/>
                <a:chExt cx="1875934" cy="1670360"/>
              </a:xfrm>
            </p:grpSpPr>
            <p:sp>
              <p:nvSpPr>
                <p:cNvPr id="24" name="Равнобедренный треугольник 23"/>
                <p:cNvSpPr/>
                <p:nvPr/>
              </p:nvSpPr>
              <p:spPr>
                <a:xfrm rot="19742093">
                  <a:off x="2095098" y="1113861"/>
                  <a:ext cx="1875934" cy="1166074"/>
                </a:xfrm>
                <a:prstGeom prst="triangle">
                  <a:avLst>
                    <a:gd name="adj" fmla="val 64117"/>
                  </a:avLst>
                </a:prstGeom>
                <a:gradFill>
                  <a:gsLst>
                    <a:gs pos="0">
                      <a:srgbClr val="3333CC"/>
                    </a:gs>
                    <a:gs pos="50000">
                      <a:srgbClr val="3333CC">
                        <a:alpha val="30000"/>
                      </a:srgbClr>
                    </a:gs>
                    <a:gs pos="100000">
                      <a:schemeClr val="bg1"/>
                    </a:gs>
                  </a:gsLst>
                  <a:lin ang="90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5" name="Равнобедренный треугольник 24"/>
                <p:cNvSpPr/>
                <p:nvPr/>
              </p:nvSpPr>
              <p:spPr>
                <a:xfrm rot="17100000">
                  <a:off x="1657956" y="1550333"/>
                  <a:ext cx="1667197" cy="524870"/>
                </a:xfrm>
                <a:prstGeom prst="triangle">
                  <a:avLst/>
                </a:prstGeom>
                <a:solidFill>
                  <a:srgbClr val="33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6" name="Группа 11"/>
            <p:cNvGrpSpPr>
              <a:grpSpLocks/>
            </p:cNvGrpSpPr>
            <p:nvPr/>
          </p:nvGrpSpPr>
          <p:grpSpPr bwMode="auto">
            <a:xfrm>
              <a:off x="1440000" y="2844000"/>
              <a:ext cx="1898253" cy="1670360"/>
              <a:chOff x="3049483" y="1285860"/>
              <a:chExt cx="1898253" cy="1670360"/>
            </a:xfrm>
          </p:grpSpPr>
          <p:sp>
            <p:nvSpPr>
              <p:cNvPr id="11" name="Равнобедренный треугольник 10"/>
              <p:cNvSpPr/>
              <p:nvPr/>
            </p:nvSpPr>
            <p:spPr>
              <a:xfrm rot="19742093">
                <a:off x="3048772" y="1417212"/>
                <a:ext cx="1876143" cy="1172092"/>
              </a:xfrm>
              <a:prstGeom prst="triangle">
                <a:avLst>
                  <a:gd name="adj" fmla="val 6411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8" name="Группа 8"/>
              <p:cNvGrpSpPr>
                <a:grpSpLocks/>
              </p:cNvGrpSpPr>
              <p:nvPr/>
            </p:nvGrpSpPr>
            <p:grpSpPr bwMode="auto">
              <a:xfrm>
                <a:off x="3071802" y="1285860"/>
                <a:ext cx="1875934" cy="1670360"/>
                <a:chOff x="2095098" y="976742"/>
                <a:chExt cx="1875934" cy="1670360"/>
              </a:xfrm>
            </p:grpSpPr>
            <p:sp>
              <p:nvSpPr>
                <p:cNvPr id="5" name="Равнобедренный треугольник 4"/>
                <p:cNvSpPr/>
                <p:nvPr/>
              </p:nvSpPr>
              <p:spPr>
                <a:xfrm rot="19742093">
                  <a:off x="2095098" y="1113861"/>
                  <a:ext cx="1875934" cy="1166074"/>
                </a:xfrm>
                <a:prstGeom prst="triangle">
                  <a:avLst>
                    <a:gd name="adj" fmla="val 64117"/>
                  </a:avLst>
                </a:prstGeom>
                <a:gradFill>
                  <a:gsLst>
                    <a:gs pos="0">
                      <a:srgbClr val="3333CC"/>
                    </a:gs>
                    <a:gs pos="50000">
                      <a:srgbClr val="3333CC">
                        <a:alpha val="30000"/>
                      </a:srgbClr>
                    </a:gs>
                    <a:gs pos="100000">
                      <a:schemeClr val="bg1"/>
                    </a:gs>
                  </a:gsLst>
                  <a:lin ang="90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7" name="Равнобедренный треугольник 6"/>
                <p:cNvSpPr/>
                <p:nvPr/>
              </p:nvSpPr>
              <p:spPr>
                <a:xfrm rot="17100000">
                  <a:off x="1657252" y="1547902"/>
                  <a:ext cx="1667197" cy="524877"/>
                </a:xfrm>
                <a:prstGeom prst="triangle">
                  <a:avLst/>
                </a:prstGeom>
                <a:solidFill>
                  <a:srgbClr val="33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9" name="Группа 27"/>
            <p:cNvGrpSpPr>
              <a:grpSpLocks/>
            </p:cNvGrpSpPr>
            <p:nvPr/>
          </p:nvGrpSpPr>
          <p:grpSpPr bwMode="auto">
            <a:xfrm>
              <a:off x="1764000" y="3857628"/>
              <a:ext cx="1898253" cy="1670360"/>
              <a:chOff x="3049483" y="1285860"/>
              <a:chExt cx="1898253" cy="1670360"/>
            </a:xfrm>
          </p:grpSpPr>
          <p:sp>
            <p:nvSpPr>
              <p:cNvPr id="29" name="Равнобедренный треугольник 28"/>
              <p:cNvSpPr/>
              <p:nvPr/>
            </p:nvSpPr>
            <p:spPr>
              <a:xfrm rot="19742093">
                <a:off x="3048632" y="1414004"/>
                <a:ext cx="1876143" cy="1172092"/>
              </a:xfrm>
              <a:prstGeom prst="triangle">
                <a:avLst>
                  <a:gd name="adj" fmla="val 6411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12" name="Группа 8"/>
              <p:cNvGrpSpPr>
                <a:grpSpLocks/>
              </p:cNvGrpSpPr>
              <p:nvPr/>
            </p:nvGrpSpPr>
            <p:grpSpPr bwMode="auto">
              <a:xfrm>
                <a:off x="3071802" y="1285860"/>
                <a:ext cx="1875934" cy="1670360"/>
                <a:chOff x="2095098" y="976742"/>
                <a:chExt cx="1875934" cy="1670360"/>
              </a:xfrm>
            </p:grpSpPr>
            <p:sp>
              <p:nvSpPr>
                <p:cNvPr id="31" name="Равнобедренный треугольник 30"/>
                <p:cNvSpPr/>
                <p:nvPr/>
              </p:nvSpPr>
              <p:spPr>
                <a:xfrm rot="19742093">
                  <a:off x="2095098" y="1113861"/>
                  <a:ext cx="1875934" cy="1166074"/>
                </a:xfrm>
                <a:prstGeom prst="triangle">
                  <a:avLst>
                    <a:gd name="adj" fmla="val 64117"/>
                  </a:avLst>
                </a:prstGeom>
                <a:gradFill>
                  <a:gsLst>
                    <a:gs pos="0">
                      <a:srgbClr val="3333CC"/>
                    </a:gs>
                    <a:gs pos="50000">
                      <a:srgbClr val="3333CC">
                        <a:alpha val="30000"/>
                      </a:srgbClr>
                    </a:gs>
                    <a:gs pos="100000">
                      <a:schemeClr val="bg1"/>
                    </a:gs>
                  </a:gsLst>
                  <a:lin ang="90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32" name="Равнобедренный треугольник 31"/>
                <p:cNvSpPr/>
                <p:nvPr/>
              </p:nvSpPr>
              <p:spPr>
                <a:xfrm rot="17100000">
                  <a:off x="1652051" y="1549754"/>
                  <a:ext cx="1677304" cy="524870"/>
                </a:xfrm>
                <a:prstGeom prst="triangle">
                  <a:avLst/>
                </a:prstGeom>
                <a:solidFill>
                  <a:srgbClr val="33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27654" name="TextBox 27"/>
          <p:cNvSpPr txBox="1">
            <a:spLocks noChangeArrowheads="1"/>
          </p:cNvSpPr>
          <p:nvPr/>
        </p:nvSpPr>
        <p:spPr bwMode="auto">
          <a:xfrm>
            <a:off x="785813" y="77788"/>
            <a:ext cx="8358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en-US" sz="4000" b="1">
                <a:latin typeface="Calibri" pitchFamily="34" charset="0"/>
              </a:rPr>
              <a:t>Введение</a:t>
            </a:r>
            <a:endParaRPr lang="en-US" altLang="en-US" sz="4000" b="1">
              <a:latin typeface="Calibri" pitchFamily="34" charset="0"/>
            </a:endParaRPr>
          </a:p>
        </p:txBody>
      </p:sp>
      <p:pic>
        <p:nvPicPr>
          <p:cNvPr id="27655" name="Picture 4" descr="C:\Documents and Settings\rumyantsev\Рабочий стол\BandStructure.JPG"/>
          <p:cNvPicPr>
            <a:picLocks noChangeAspect="1" noChangeArrowheads="1"/>
          </p:cNvPicPr>
          <p:nvPr/>
        </p:nvPicPr>
        <p:blipFill>
          <a:blip r:embed="rId3"/>
          <a:srcRect t="8315" r="64102"/>
          <a:stretch>
            <a:fillRect/>
          </a:stretch>
        </p:blipFill>
        <p:spPr bwMode="auto">
          <a:xfrm>
            <a:off x="1000100" y="1285860"/>
            <a:ext cx="3000396" cy="51085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1631</Words>
  <Application>Microsoft Office PowerPoint</Application>
  <PresentationFormat>Экран (4:3)</PresentationFormat>
  <Paragraphs>201</Paragraphs>
  <Slides>36</Slides>
  <Notes>18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Тема Office</vt:lpstr>
      <vt:lpstr>Graph</vt:lpstr>
      <vt:lpstr>Формула</vt:lpstr>
      <vt:lpstr>Оже-рекомбинация в узкозонных эпитаксиальных пленках и гетероструктурах на  основе HgCdTe</vt:lpstr>
      <vt:lpstr>План</vt:lpstr>
      <vt:lpstr>Рекомбинация в полупроводниках</vt:lpstr>
      <vt:lpstr>Рекомбинация в полупроводниках Время жизни</vt:lpstr>
      <vt:lpstr>Основные механизмы рекомбинации</vt:lpstr>
      <vt:lpstr>Слайд 6</vt:lpstr>
      <vt:lpstr>Слайд 7</vt:lpstr>
      <vt:lpstr>Оже-рекомбинация</vt:lpstr>
      <vt:lpstr>Слайд 9</vt:lpstr>
      <vt:lpstr>Оже рекомбинация</vt:lpstr>
      <vt:lpstr>Энергетический порог Оже рекомбинации</vt:lpstr>
      <vt:lpstr>Энергетический порог Оже рекомбинации</vt:lpstr>
      <vt:lpstr>Энергетический порог Оже рекомбинации</vt:lpstr>
      <vt:lpstr>Энергетический порог Оже рекомбинации</vt:lpstr>
      <vt:lpstr>Энергетический порог Оже рекомбинации</vt:lpstr>
      <vt:lpstr>Примечания</vt:lpstr>
      <vt:lpstr>Гиперболический закон дисперсии</vt:lpstr>
      <vt:lpstr>Новые узкозонные материалы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Новая теория Д. Свинцов</vt:lpstr>
      <vt:lpstr>Слайд 31</vt:lpstr>
      <vt:lpstr>Слайд 32</vt:lpstr>
      <vt:lpstr>Слайд 33</vt:lpstr>
      <vt:lpstr>Слайд 34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Михаил</cp:lastModifiedBy>
  <cp:revision>145</cp:revision>
  <dcterms:created xsi:type="dcterms:W3CDTF">2017-08-25T11:47:00Z</dcterms:created>
  <dcterms:modified xsi:type="dcterms:W3CDTF">2017-09-28T11:59:12Z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1049-10.2.0.5871</vt:lpwstr>
  </property>
</Properties>
</file>