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74" r:id="rId13"/>
    <p:sldId id="268" r:id="rId14"/>
    <p:sldId id="270" r:id="rId15"/>
    <p:sldId id="272" r:id="rId16"/>
    <p:sldId id="273" r:id="rId17"/>
    <p:sldId id="271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7" autoAdjust="0"/>
    <p:restoredTop sz="96640" autoAdjust="0"/>
  </p:normalViewPr>
  <p:slideViewPr>
    <p:cSldViewPr snapToGrid="0">
      <p:cViewPr varScale="1">
        <p:scale>
          <a:sx n="111" d="100"/>
          <a:sy n="111" d="100"/>
        </p:scale>
        <p:origin x="-6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23.wmf"/><Relationship Id="rId1" Type="http://schemas.openxmlformats.org/officeDocument/2006/relationships/image" Target="../media/image35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3AA8C-A737-4457-A204-7209B881F386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7A611-5A2A-4D1A-899C-F561CE9B5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9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38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11" Type="http://schemas.openxmlformats.org/officeDocument/2006/relationships/image" Target="../media/image37.wmf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29.bin"/><Relationship Id="rId4" Type="http://schemas.openxmlformats.org/officeDocument/2006/relationships/image" Target="../media/image35.wmf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image" Target="../media/image55.png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найти фазу отраженного рентгеновского излучения?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365104"/>
            <a:ext cx="6400800" cy="55091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М.В. Свечников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63000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13.04.2017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94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ефлектометрия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растущих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пленок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51560" y="6396334"/>
            <a:ext cx="3093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Kozhevnikov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Peverini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2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Ziegler, </a:t>
            </a:r>
            <a:r>
              <a:rPr lang="en-US" sz="12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16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144-149 (2008)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71837" y="6396335"/>
            <a:ext cx="3354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Kozhevnikov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L.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Peverini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E. Ziegler, </a:t>
            </a:r>
            <a:endParaRPr lang="en-US" sz="1200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Journal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 Applied Physics 104, 054914 (2008)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565604"/>
              </p:ext>
            </p:extLst>
          </p:nvPr>
        </p:nvGraphicFramePr>
        <p:xfrm>
          <a:off x="369886" y="1397414"/>
          <a:ext cx="8332154" cy="684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6" name="Уравнение" r:id="rId3" imgW="4622760" imgH="393480" progId="Equation.3">
                  <p:embed/>
                </p:oleObj>
              </mc:Choice>
              <mc:Fallback>
                <p:oleObj name="Уравнение" r:id="rId3" imgW="46227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886" y="1397414"/>
                        <a:ext cx="8332154" cy="684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241038"/>
              </p:ext>
            </p:extLst>
          </p:nvPr>
        </p:nvGraphicFramePr>
        <p:xfrm>
          <a:off x="349824" y="2246171"/>
          <a:ext cx="3434081" cy="417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7" name="Уравнение" r:id="rId5" imgW="1854000" imgH="241200" progId="Equation.3">
                  <p:embed/>
                </p:oleObj>
              </mc:Choice>
              <mc:Fallback>
                <p:oleObj name="Уравнение" r:id="rId5" imgW="18540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824" y="2246171"/>
                        <a:ext cx="3434081" cy="417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044349"/>
              </p:ext>
            </p:extLst>
          </p:nvPr>
        </p:nvGraphicFramePr>
        <p:xfrm>
          <a:off x="2071467" y="4665905"/>
          <a:ext cx="2266374" cy="337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8" name="Уравнение" r:id="rId7" imgW="1447560" imgH="215640" progId="Equation.3">
                  <p:embed/>
                </p:oleObj>
              </mc:Choice>
              <mc:Fallback>
                <p:oleObj name="Уравнение" r:id="rId7" imgW="14475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71467" y="4665905"/>
                        <a:ext cx="2266374" cy="337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601310"/>
              </p:ext>
            </p:extLst>
          </p:nvPr>
        </p:nvGraphicFramePr>
        <p:xfrm>
          <a:off x="2051622" y="4993037"/>
          <a:ext cx="119221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9" name="Уравнение" r:id="rId9" imgW="761760" imgH="241200" progId="Equation.3">
                  <p:embed/>
                </p:oleObj>
              </mc:Choice>
              <mc:Fallback>
                <p:oleObj name="Уравнение" r:id="rId9" imgW="7617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51622" y="4993037"/>
                        <a:ext cx="1192213" cy="37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627054"/>
              </p:ext>
            </p:extLst>
          </p:nvPr>
        </p:nvGraphicFramePr>
        <p:xfrm>
          <a:off x="2071467" y="5687820"/>
          <a:ext cx="200025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0" name="Уравнение" r:id="rId11" imgW="126720" imgH="164880" progId="Equation.3">
                  <p:embed/>
                </p:oleObj>
              </mc:Choice>
              <mc:Fallback>
                <p:oleObj name="Уравнение" r:id="rId11" imgW="12672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71467" y="5687820"/>
                        <a:ext cx="200025" cy="26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577715"/>
              </p:ext>
            </p:extLst>
          </p:nvPr>
        </p:nvGraphicFramePr>
        <p:xfrm>
          <a:off x="2051624" y="5391370"/>
          <a:ext cx="239713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" name="Уравнение" r:id="rId13" imgW="152280" imgH="164880" progId="Equation.3">
                  <p:embed/>
                </p:oleObj>
              </mc:Choice>
              <mc:Fallback>
                <p:oleObj name="Уравнение" r:id="rId13" imgW="1522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51624" y="5391370"/>
                        <a:ext cx="239713" cy="26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945141"/>
              </p:ext>
            </p:extLst>
          </p:nvPr>
        </p:nvGraphicFramePr>
        <p:xfrm>
          <a:off x="2051622" y="5993189"/>
          <a:ext cx="239713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" name="Уравнение" r:id="rId15" imgW="152280" imgH="164880" progId="Equation.3">
                  <p:embed/>
                </p:oleObj>
              </mc:Choice>
              <mc:Fallback>
                <p:oleObj name="Уравнение" r:id="rId15" imgW="1522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51622" y="5993189"/>
                        <a:ext cx="239713" cy="26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17403" y="931426"/>
            <a:ext cx="7437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Временная зависимость коэффициента отражения: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8474" y="4681145"/>
            <a:ext cx="4140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диэлектрическая проницаемость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6529" y="5315678"/>
            <a:ext cx="4140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масса частицы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Левая фигурная скобка 15"/>
          <p:cNvSpPr/>
          <p:nvPr/>
        </p:nvSpPr>
        <p:spPr>
          <a:xfrm>
            <a:off x="151008" y="1397414"/>
            <a:ext cx="191196" cy="1266587"/>
          </a:xfrm>
          <a:prstGeom prst="leftBrace">
            <a:avLst>
              <a:gd name="adj1" fmla="val 35606"/>
              <a:gd name="adj2" fmla="val 49398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266529" y="5620873"/>
            <a:ext cx="6130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поток оседающих частиц (на ед. площади в ед. времени)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1234" y="5930230"/>
            <a:ext cx="4140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плотность вещества на поверхности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37323"/>
              </p:ext>
            </p:extLst>
          </p:nvPr>
        </p:nvGraphicFramePr>
        <p:xfrm>
          <a:off x="3162557" y="2772789"/>
          <a:ext cx="4349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" name="Уравнение" r:id="rId17" imgW="241200" imgH="393480" progId="Equation.3">
                  <p:embed/>
                </p:oleObj>
              </mc:Choice>
              <mc:Fallback>
                <p:oleObj name="Уравнение" r:id="rId17" imgW="2412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162557" y="2772789"/>
                        <a:ext cx="434975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956515"/>
              </p:ext>
            </p:extLst>
          </p:nvPr>
        </p:nvGraphicFramePr>
        <p:xfrm>
          <a:off x="2328352" y="2972365"/>
          <a:ext cx="5635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" name="Уравнение" r:id="rId19" imgW="304560" imgH="203040" progId="Equation.3">
                  <p:embed/>
                </p:oleObj>
              </mc:Choice>
              <mc:Fallback>
                <p:oleObj name="Уравнение" r:id="rId19" imgW="3045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328352" y="2972365"/>
                        <a:ext cx="563562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864223" y="2954202"/>
            <a:ext cx="442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4934" y="2923773"/>
            <a:ext cx="4823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известны в некоторый момент времени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1134" y="3563494"/>
            <a:ext cx="1841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Предположения: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28352" y="3355011"/>
            <a:ext cx="6678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процессе роста не меняется «внутренняя» структура пленки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42771" y="4107027"/>
            <a:ext cx="447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46065" y="3731162"/>
            <a:ext cx="447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42771" y="3361192"/>
            <a:ext cx="447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42771" y="2971730"/>
            <a:ext cx="447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Левая фигурная скобка 28"/>
          <p:cNvSpPr/>
          <p:nvPr/>
        </p:nvSpPr>
        <p:spPr>
          <a:xfrm>
            <a:off x="1926725" y="2977114"/>
            <a:ext cx="191196" cy="1506568"/>
          </a:xfrm>
          <a:prstGeom prst="leftBrace">
            <a:avLst>
              <a:gd name="adj1" fmla="val 35606"/>
              <a:gd name="adj2" fmla="val 49398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328352" y="3728758"/>
            <a:ext cx="6678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Поляризуемость пропорциональна плотности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28352" y="4103118"/>
            <a:ext cx="6678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поляризация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47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ефлектометрия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растущих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пленок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51560" y="6396334"/>
            <a:ext cx="3093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Kozhevnikov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Peverini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2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Ziegler, </a:t>
            </a:r>
            <a:r>
              <a:rPr lang="en-US" sz="12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16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144-149 (2008)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71837" y="6396335"/>
            <a:ext cx="3354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Kozhevnikov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L.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Peverini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E. Ziegler, </a:t>
            </a:r>
            <a:endParaRPr lang="en-US" sz="1200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Journal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 Applied Physics 104, 054914 (2008)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10" y="2640194"/>
            <a:ext cx="6791325" cy="251063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61060" y="1996840"/>
            <a:ext cx="5356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Фиксированный угол, зависимость от времени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1060" y="1392954"/>
            <a:ext cx="5356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Фиксированное время, зависимость от угла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55169" y="5246016"/>
            <a:ext cx="3951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Отражение от растущей пленки вольфрама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713417"/>
              </p:ext>
            </p:extLst>
          </p:nvPr>
        </p:nvGraphicFramePr>
        <p:xfrm>
          <a:off x="2319429" y="5549376"/>
          <a:ext cx="672917" cy="225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9" name="Уравнение" r:id="rId4" imgW="533160" imgH="177480" progId="Equation.3">
                  <p:embed/>
                </p:oleObj>
              </mc:Choice>
              <mc:Fallback>
                <p:oleObj name="Уравнение" r:id="rId4" imgW="53316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19429" y="5549376"/>
                        <a:ext cx="672917" cy="225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579964"/>
              </p:ext>
            </p:extLst>
          </p:nvPr>
        </p:nvGraphicFramePr>
        <p:xfrm>
          <a:off x="1150620" y="5537238"/>
          <a:ext cx="784860" cy="225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0" name="Уравнение" r:id="rId6" imgW="622080" imgH="177480" progId="Equation.3">
                  <p:embed/>
                </p:oleObj>
              </mc:Choice>
              <mc:Fallback>
                <p:oleObj name="Уравнение" r:id="rId6" imgW="62208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50620" y="5537238"/>
                        <a:ext cx="784860" cy="225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893888" y="5494138"/>
            <a:ext cx="541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52060" y="5244701"/>
            <a:ext cx="2960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Два решения фазовой проблемы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65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Изменение окружения структуры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42260" y="6583382"/>
            <a:ext cx="43070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C.F.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Majkrzak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and N.F.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 Phys. Rev. B 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10 827 (1995)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583381"/>
            <a:ext cx="46602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C. F.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Majkrzak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N. F.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Phys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Rev. B 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15416,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1998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570767"/>
              </p:ext>
            </p:extLst>
          </p:nvPr>
        </p:nvGraphicFramePr>
        <p:xfrm>
          <a:off x="108622" y="1749770"/>
          <a:ext cx="407511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" name="Формула" r:id="rId3" imgW="2514600" imgH="622080" progId="Equation.3">
                  <p:embed/>
                </p:oleObj>
              </mc:Choice>
              <mc:Fallback>
                <p:oleObj name="Формула" r:id="rId3" imgW="2514600" imgH="622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622" y="1749770"/>
                        <a:ext cx="4075113" cy="1008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01684"/>
              </p:ext>
            </p:extLst>
          </p:nvPr>
        </p:nvGraphicFramePr>
        <p:xfrm>
          <a:off x="197418" y="2705407"/>
          <a:ext cx="1237004" cy="662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" name="Формула" r:id="rId5" imgW="711000" imgH="380880" progId="Equation.3">
                  <p:embed/>
                </p:oleObj>
              </mc:Choice>
              <mc:Fallback>
                <p:oleObj name="Формула" r:id="rId5" imgW="71100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418" y="2705407"/>
                        <a:ext cx="1237004" cy="662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818991"/>
              </p:ext>
            </p:extLst>
          </p:nvPr>
        </p:nvGraphicFramePr>
        <p:xfrm>
          <a:off x="5324539" y="1959920"/>
          <a:ext cx="31067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" name="Формула" r:id="rId7" imgW="1917360" imgH="393480" progId="Equation.3">
                  <p:embed/>
                </p:oleObj>
              </mc:Choice>
              <mc:Fallback>
                <p:oleObj name="Формула" r:id="rId7" imgW="1917360" imgH="39348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539" y="1959920"/>
                        <a:ext cx="310673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366275"/>
              </p:ext>
            </p:extLst>
          </p:nvPr>
        </p:nvGraphicFramePr>
        <p:xfrm>
          <a:off x="2160299" y="3388002"/>
          <a:ext cx="5151438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3" name="Формула" r:id="rId9" imgW="2958840" imgH="457200" progId="Equation.3">
                  <p:embed/>
                </p:oleObj>
              </mc:Choice>
              <mc:Fallback>
                <p:oleObj name="Формула" r:id="rId9" imgW="2958840" imgH="457200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299" y="3388002"/>
                        <a:ext cx="5151438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837926" y="4306083"/>
            <a:ext cx="3284982" cy="376016"/>
            <a:chOff x="5670550" y="5400942"/>
            <a:chExt cx="3284982" cy="376016"/>
          </a:xfrm>
        </p:grpSpPr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7615924"/>
                </p:ext>
              </p:extLst>
            </p:nvPr>
          </p:nvGraphicFramePr>
          <p:xfrm>
            <a:off x="5670550" y="5402308"/>
            <a:ext cx="555625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4" name="Формула" r:id="rId11" imgW="317160" imgH="215640" progId="Equation.3">
                    <p:embed/>
                  </p:oleObj>
                </mc:Choice>
                <mc:Fallback>
                  <p:oleObj name="Формула" r:id="rId11" imgW="317160" imgH="215640" progId="Equation.3">
                    <p:embed/>
                    <p:pic>
                      <p:nvPicPr>
                        <p:cNvPr id="0" name="Объект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0550" y="5402308"/>
                          <a:ext cx="555625" cy="374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6143090" y="5400942"/>
              <a:ext cx="28124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среда перед структурой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957084" y="4306083"/>
            <a:ext cx="4014875" cy="353329"/>
            <a:chOff x="5715103" y="5400942"/>
            <a:chExt cx="3553240" cy="353329"/>
          </a:xfrm>
        </p:grpSpPr>
        <p:graphicFrame>
          <p:nvGraphicFramePr>
            <p:cNvPr id="24" name="Объект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0619420"/>
                </p:ext>
              </p:extLst>
            </p:nvPr>
          </p:nvGraphicFramePr>
          <p:xfrm>
            <a:off x="5715103" y="5425659"/>
            <a:ext cx="466064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5" name="Формула" r:id="rId13" imgW="266400" imgH="190440" progId="Equation.3">
                    <p:embed/>
                  </p:oleObj>
                </mc:Choice>
                <mc:Fallback>
                  <p:oleObj name="Формула" r:id="rId13" imgW="26640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103" y="5425659"/>
                          <a:ext cx="466064" cy="328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6106399" y="5400942"/>
              <a:ext cx="31619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среда за структурой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(подложка)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32115" y="935723"/>
            <a:ext cx="7056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Коэффициенты прохождения и отражения в плоско-слоистой среде связаны матричными соотношениями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32839" y="1601965"/>
            <a:ext cx="4090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Сокращенная запись: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00058" y="2973905"/>
            <a:ext cx="4484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Амплитудный коэффициент отражения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426721" y="2162080"/>
            <a:ext cx="521294" cy="19655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18751" y="4742913"/>
            <a:ext cx="83834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Основная идея: при неизменной структуре изменять параметры среды (нанесение слоев сверху или замена подложки) =</a:t>
            </a:r>
            <a:r>
              <a:rPr lang="en-US" dirty="0" smtClean="0"/>
              <a:t>&gt; </a:t>
            </a:r>
            <a:r>
              <a:rPr lang="ru-RU" dirty="0" smtClean="0"/>
              <a:t>решение системы уравнений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018227" y="5734804"/>
            <a:ext cx="1841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70659" y="5485058"/>
            <a:ext cx="4209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Отсутствие поглощения (?)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Левая фигурная скобка 47"/>
          <p:cNvSpPr/>
          <p:nvPr/>
        </p:nvSpPr>
        <p:spPr>
          <a:xfrm>
            <a:off x="3854613" y="5524626"/>
            <a:ext cx="191196" cy="827278"/>
          </a:xfrm>
          <a:prstGeom prst="leftBrace">
            <a:avLst>
              <a:gd name="adj1" fmla="val 35606"/>
              <a:gd name="adj2" fmla="val 49398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3977441" y="5775891"/>
            <a:ext cx="4209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Неизменность изучаемой структуры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87750" y="6054437"/>
            <a:ext cx="4506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Изменяемые параметры известны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priori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316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Реконструкция фазы из кривой отражения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020562"/>
              </p:ext>
            </p:extLst>
          </p:nvPr>
        </p:nvGraphicFramePr>
        <p:xfrm>
          <a:off x="524719" y="1111749"/>
          <a:ext cx="54832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6" name="Формула" r:id="rId3" imgW="2958840" imgH="469800" progId="Equation.3">
                  <p:embed/>
                </p:oleObj>
              </mc:Choice>
              <mc:Fallback>
                <p:oleObj name="Формула" r:id="rId3" imgW="2958840" imgH="46980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719" y="1111749"/>
                        <a:ext cx="54832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6650841" y="1394527"/>
            <a:ext cx="2123384" cy="338554"/>
            <a:chOff x="6572784" y="2214420"/>
            <a:chExt cx="2123384" cy="338554"/>
          </a:xfrm>
        </p:grpSpPr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6487289"/>
                </p:ext>
              </p:extLst>
            </p:nvPr>
          </p:nvGraphicFramePr>
          <p:xfrm>
            <a:off x="6572784" y="2290357"/>
            <a:ext cx="229612" cy="249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7" name="Уравнение" r:id="rId5" imgW="152280" imgH="164880" progId="Equation.3">
                    <p:embed/>
                  </p:oleObj>
                </mc:Choice>
                <mc:Fallback>
                  <p:oleObj name="Уравнение" r:id="rId5" imgW="152280" imgH="164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572784" y="2290357"/>
                          <a:ext cx="229612" cy="2493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6768942" y="2214420"/>
              <a:ext cx="19272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поляризуемость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519001"/>
              </p:ext>
            </p:extLst>
          </p:nvPr>
        </p:nvGraphicFramePr>
        <p:xfrm>
          <a:off x="506013" y="1951741"/>
          <a:ext cx="503713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8" name="Формула" r:id="rId7" imgW="2717640" imgH="419040" progId="Equation.3">
                  <p:embed/>
                </p:oleObj>
              </mc:Choice>
              <mc:Fallback>
                <p:oleObj name="Формула" r:id="rId7" imgW="2717640" imgH="41904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13" y="1951741"/>
                        <a:ext cx="5037138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53" name="Picture 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35" y="2675641"/>
            <a:ext cx="4954654" cy="34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188735" y="6596390"/>
            <a:ext cx="4658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Картинка: Ю.О. Волков,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дисс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к.ф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.-м.н, 2015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649598"/>
              </p:ext>
            </p:extLst>
          </p:nvPr>
        </p:nvGraphicFramePr>
        <p:xfrm>
          <a:off x="2658752" y="5879572"/>
          <a:ext cx="632227" cy="40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9" name="Формула" r:id="rId10" imgW="317160" imgH="203040" progId="Equation.3">
                  <p:embed/>
                </p:oleObj>
              </mc:Choice>
              <mc:Fallback>
                <p:oleObj name="Формула" r:id="rId10" imgW="3171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58752" y="5879572"/>
                        <a:ext cx="632227" cy="404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272126"/>
              </p:ext>
            </p:extLst>
          </p:nvPr>
        </p:nvGraphicFramePr>
        <p:xfrm>
          <a:off x="6664163" y="5899895"/>
          <a:ext cx="591218" cy="363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0" name="Формула" r:id="rId12" imgW="330120" imgH="203040" progId="Equation.3">
                  <p:embed/>
                </p:oleObj>
              </mc:Choice>
              <mc:Fallback>
                <p:oleObj name="Формула" r:id="rId12" imgW="330120" imgH="203040" progId="Equation.3">
                  <p:embed/>
                  <p:pic>
                    <p:nvPicPr>
                      <p:cNvPr id="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4163" y="5899895"/>
                        <a:ext cx="591218" cy="363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8605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" y="0"/>
            <a:ext cx="8229600" cy="92294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Реконструкция фазы из кривой отражения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160" y="1264688"/>
            <a:ext cx="824103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 и фаза коэффициента отражения связаны между собой!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273870"/>
              </p:ext>
            </p:extLst>
          </p:nvPr>
        </p:nvGraphicFramePr>
        <p:xfrm>
          <a:off x="1521743" y="2522835"/>
          <a:ext cx="50355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" name="Формула" r:id="rId3" imgW="2717640" imgH="469800" progId="Equation.3">
                  <p:embed/>
                </p:oleObj>
              </mc:Choice>
              <mc:Fallback>
                <p:oleObj name="Формула" r:id="rId3" imgW="27176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1743" y="2522835"/>
                        <a:ext cx="503555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53172"/>
              </p:ext>
            </p:extLst>
          </p:nvPr>
        </p:nvGraphicFramePr>
        <p:xfrm>
          <a:off x="1510555" y="3392932"/>
          <a:ext cx="4470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" name="Формула" r:id="rId5" imgW="2412720" imgH="469800" progId="Equation.3">
                  <p:embed/>
                </p:oleObj>
              </mc:Choice>
              <mc:Fallback>
                <p:oleObj name="Формула" r:id="rId5" imgW="24127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0555" y="3392932"/>
                        <a:ext cx="44704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15139" y="3662074"/>
            <a:ext cx="2185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Гильбертова фаза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575871" y="5712953"/>
            <a:ext cx="5272126" cy="362634"/>
            <a:chOff x="6563036" y="2214420"/>
            <a:chExt cx="5272126" cy="362634"/>
          </a:xfrm>
        </p:grpSpPr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4703589"/>
                </p:ext>
              </p:extLst>
            </p:nvPr>
          </p:nvGraphicFramePr>
          <p:xfrm>
            <a:off x="6563036" y="2251616"/>
            <a:ext cx="249238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1" name="Формула" r:id="rId7" imgW="164880" imgH="215640" progId="Equation.3">
                    <p:embed/>
                  </p:oleObj>
                </mc:Choice>
                <mc:Fallback>
                  <p:oleObj name="Формула" r:id="rId7" imgW="16488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563036" y="2251616"/>
                          <a:ext cx="249238" cy="3254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6768942" y="2214420"/>
              <a:ext cx="50662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нули в верхней комплексной полуплоскости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-1" y="6384383"/>
            <a:ext cx="2691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M.V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Klibanov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P.E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Sacks, J. Mat. Phys.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33, 3813 (1992)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59987" y="6387838"/>
            <a:ext cx="2484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K.-M. Zimmermann,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et al, Phys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Rev. B 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10377, 2000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73077" y="6481934"/>
            <a:ext cx="26100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G. Reiss,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Physica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 221,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533, 1996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631075" y="1920974"/>
            <a:ext cx="5328016" cy="338554"/>
            <a:chOff x="1631075" y="2006434"/>
            <a:chExt cx="5328016" cy="338554"/>
          </a:xfrm>
        </p:grpSpPr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4006451"/>
                </p:ext>
              </p:extLst>
            </p:nvPr>
          </p:nvGraphicFramePr>
          <p:xfrm>
            <a:off x="1631075" y="2014980"/>
            <a:ext cx="278888" cy="3215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2" name="Формула" r:id="rId9" imgW="164880" imgH="190440" progId="Equation.3">
                    <p:embed/>
                  </p:oleObj>
                </mc:Choice>
                <mc:Fallback>
                  <p:oleObj name="Формула" r:id="rId9" imgW="16488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631075" y="2014980"/>
                          <a:ext cx="278888" cy="3215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1892871" y="2006434"/>
              <a:ext cx="50662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рассматривается как комплексное число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401863"/>
              </p:ext>
            </p:extLst>
          </p:nvPr>
        </p:nvGraphicFramePr>
        <p:xfrm>
          <a:off x="1516139" y="4259793"/>
          <a:ext cx="4281488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" name="Формула" r:id="rId11" imgW="2311200" imgH="495000" progId="Equation.3">
                  <p:embed/>
                </p:oleObj>
              </mc:Choice>
              <mc:Fallback>
                <p:oleObj name="Формула" r:id="rId11" imgW="2311200" imgH="495000" progId="Equation.3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139" y="4259793"/>
                        <a:ext cx="4281488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031181" y="4550838"/>
            <a:ext cx="2185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полная фаза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82766" y="2396109"/>
            <a:ext cx="7605757" cy="28339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1527175" y="5420972"/>
            <a:ext cx="6574238" cy="338554"/>
            <a:chOff x="6411387" y="2248604"/>
            <a:chExt cx="6574238" cy="338554"/>
          </a:xfrm>
        </p:grpSpPr>
        <p:graphicFrame>
          <p:nvGraphicFramePr>
            <p:cNvPr id="28" name="Объект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4690017"/>
                </p:ext>
              </p:extLst>
            </p:nvPr>
          </p:nvGraphicFramePr>
          <p:xfrm>
            <a:off x="6411387" y="2271091"/>
            <a:ext cx="555625" cy="287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4" name="Формула" r:id="rId13" imgW="368280" imgH="190440" progId="Equation.3">
                    <p:embed/>
                  </p:oleObj>
                </mc:Choice>
                <mc:Fallback>
                  <p:oleObj name="Формула" r:id="rId13" imgW="36828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411387" y="2271091"/>
                          <a:ext cx="555625" cy="287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6940777" y="2248604"/>
              <a:ext cx="60448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аналитическая функция комплексного переменного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722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2433" y="957115"/>
            <a:ext cx="635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структуры, не дающей комплексных нулей      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" y="0"/>
            <a:ext cx="8229600" cy="92294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Условие отсутствия нулей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90270" y="6532135"/>
            <a:ext cx="27456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W.L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Clinton, Phys. Rev. B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48,1, 1993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54986"/>
              </p:ext>
            </p:extLst>
          </p:nvPr>
        </p:nvGraphicFramePr>
        <p:xfrm>
          <a:off x="5079620" y="3008974"/>
          <a:ext cx="2214689" cy="87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0" name="Формула" r:id="rId3" imgW="863280" imgH="342720" progId="Equation.3">
                  <p:embed/>
                </p:oleObj>
              </mc:Choice>
              <mc:Fallback>
                <p:oleObj name="Формула" r:id="rId3" imgW="863280" imgH="34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9620" y="3008974"/>
                        <a:ext cx="2214689" cy="879362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860860"/>
              </p:ext>
            </p:extLst>
          </p:nvPr>
        </p:nvGraphicFramePr>
        <p:xfrm>
          <a:off x="7182040" y="948569"/>
          <a:ext cx="312946" cy="360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1" name="Формула" r:id="rId5" imgW="164880" imgH="190440" progId="Equation.3">
                  <p:embed/>
                </p:oleObj>
              </mc:Choice>
              <mc:Fallback>
                <p:oleObj name="Формула" r:id="rId5" imgW="16488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82040" y="948569"/>
                        <a:ext cx="312946" cy="360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24" y="2423153"/>
            <a:ext cx="3536196" cy="293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75886" y="1326447"/>
            <a:ext cx="497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однородные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слои с резкими границами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4370" y="4101982"/>
            <a:ext cx="3196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Отражение от одной границы нельзя погасить отражениями от всех других границ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17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" y="0"/>
            <a:ext cx="8229600" cy="922946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Условие отсутствия нулей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504008"/>
              </p:ext>
            </p:extLst>
          </p:nvPr>
        </p:nvGraphicFramePr>
        <p:xfrm>
          <a:off x="4800495" y="3775578"/>
          <a:ext cx="4275137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" name="Graph" r:id="rId3" imgW="4275720" imgH="3023280" progId="Origin50.Graph">
                  <p:embed/>
                </p:oleObj>
              </mc:Choice>
              <mc:Fallback>
                <p:oleObj name="Graph" r:id="rId3" imgW="4275720" imgH="30232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00495" y="3775578"/>
                        <a:ext cx="4275137" cy="302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789459"/>
              </p:ext>
            </p:extLst>
          </p:nvPr>
        </p:nvGraphicFramePr>
        <p:xfrm>
          <a:off x="66452" y="3772139"/>
          <a:ext cx="4275137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1" name="Graph" r:id="rId5" imgW="4275720" imgH="3023280" progId="Origin50.Graph">
                  <p:embed/>
                </p:oleObj>
              </mc:Choice>
              <mc:Fallback>
                <p:oleObj name="Graph" r:id="rId5" imgW="4275720" imgH="30232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452" y="3772139"/>
                        <a:ext cx="4275137" cy="302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366603"/>
              </p:ext>
            </p:extLst>
          </p:nvPr>
        </p:nvGraphicFramePr>
        <p:xfrm>
          <a:off x="1118625" y="1049590"/>
          <a:ext cx="27781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2" name="Формула" r:id="rId7" imgW="1841400" imgH="190440" progId="Equation.3">
                  <p:embed/>
                </p:oleObj>
              </mc:Choice>
              <mc:Fallback>
                <p:oleObj name="Формула" r:id="rId7" imgW="184140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8625" y="1049590"/>
                        <a:ext cx="2778125" cy="28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054820"/>
              </p:ext>
            </p:extLst>
          </p:nvPr>
        </p:nvGraphicFramePr>
        <p:xfrm>
          <a:off x="5635910" y="1043595"/>
          <a:ext cx="277653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3" name="Формула" r:id="rId9" imgW="1841400" imgH="190440" progId="Equation.3">
                  <p:embed/>
                </p:oleObj>
              </mc:Choice>
              <mc:Fallback>
                <p:oleObj name="Формула" r:id="rId9" imgW="1841400" imgH="190440" progId="Equation.3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910" y="1043595"/>
                        <a:ext cx="2776538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690723"/>
              </p:ext>
            </p:extLst>
          </p:nvPr>
        </p:nvGraphicFramePr>
        <p:xfrm>
          <a:off x="1686992" y="1541154"/>
          <a:ext cx="1305311" cy="518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4" name="Формула" r:id="rId11" imgW="863280" imgH="342720" progId="Equation.3">
                  <p:embed/>
                </p:oleObj>
              </mc:Choice>
              <mc:Fallback>
                <p:oleObj name="Формула" r:id="rId11" imgW="863280" imgH="34272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6992" y="1541154"/>
                        <a:ext cx="1305311" cy="51838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73" y="2247542"/>
            <a:ext cx="2328886" cy="180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137" y="2208069"/>
            <a:ext cx="2357716" cy="183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60562" y="1517427"/>
            <a:ext cx="399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Условие                           </a:t>
            </a:r>
            <a:r>
              <a:rPr lang="ru-RU" dirty="0" smtClean="0">
                <a:solidFill>
                  <a:srgbClr val="FF0000"/>
                </a:solidFill>
              </a:rPr>
              <a:t>не выполнено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146709"/>
              </p:ext>
            </p:extLst>
          </p:nvPr>
        </p:nvGraphicFramePr>
        <p:xfrm>
          <a:off x="6334481" y="1500401"/>
          <a:ext cx="1305311" cy="518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5" name="Формула" r:id="rId15" imgW="863280" imgH="342720" progId="Equation.3">
                  <p:embed/>
                </p:oleObj>
              </mc:Choice>
              <mc:Fallback>
                <p:oleObj name="Формула" r:id="rId15" imgW="8632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481" y="1500401"/>
                        <a:ext cx="1305311" cy="51838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408051" y="1476674"/>
            <a:ext cx="348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Условие                           </a:t>
            </a:r>
            <a:r>
              <a:rPr lang="ru-RU" dirty="0" smtClean="0">
                <a:solidFill>
                  <a:srgbClr val="00B050"/>
                </a:solidFill>
              </a:rPr>
              <a:t>выполнено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44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" y="0"/>
            <a:ext cx="8229600" cy="922945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Условие отсутствия нулей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73077" y="6516118"/>
            <a:ext cx="26100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G. Reiss,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Physica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 221,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533, 1996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9" y="726391"/>
            <a:ext cx="2724008" cy="606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67" y="674263"/>
            <a:ext cx="2795810" cy="616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6485" y="2925853"/>
            <a:ext cx="3367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обратной задачи при наличии и отсутствии комплексных нулей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801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" y="0"/>
            <a:ext cx="8229600" cy="922945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Итог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91" y="628662"/>
            <a:ext cx="3777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Стоячие рентгеновские волны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93" y="2417746"/>
            <a:ext cx="3973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Рефлектометрия растущих пленок: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286" y="3726137"/>
            <a:ext cx="3842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Изменение окружения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структуры: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56" y="5459765"/>
            <a:ext cx="5614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Восстановление фазы из кривой отражения: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2666" y="916454"/>
            <a:ext cx="6162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Достоинства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Непосредственное определение фазы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профилирования хим. элементов структуры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Недостатки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Нужен высокий коэффициент отражения (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R~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применять в узких угловых диапазонах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58329" y="2701618"/>
            <a:ext cx="6162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Достоинства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 информации о процессах роста в динамике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Недостатки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Нужно специализированное оборудование (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Ǝ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ESRF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49783" y="3992917"/>
            <a:ext cx="6566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Достоинства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Простота реализации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Дополнительная информация для классической реконструкции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Недостатки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 о влиянии поглощения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неизменности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идентичности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58329" y="5755964"/>
            <a:ext cx="6162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Достоинства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 требует дополнительных экспериментов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Недостатки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Применимо для ограниченного круга задач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-1429" y="2352725"/>
            <a:ext cx="9128337" cy="41302"/>
            <a:chOff x="-1429" y="2386909"/>
            <a:chExt cx="9128337" cy="413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-1" y="2386909"/>
              <a:ext cx="9126909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-1429" y="2428211"/>
              <a:ext cx="9126909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1" y="3694585"/>
            <a:ext cx="9128337" cy="41302"/>
            <a:chOff x="-1429" y="2386909"/>
            <a:chExt cx="9128337" cy="41302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-1" y="2386909"/>
              <a:ext cx="9126909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-1429" y="2428211"/>
              <a:ext cx="9126909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-1429" y="5384224"/>
            <a:ext cx="9128337" cy="41302"/>
            <a:chOff x="-1429" y="2386909"/>
            <a:chExt cx="9128337" cy="41302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-1" y="2386909"/>
              <a:ext cx="9126909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-1429" y="2428211"/>
              <a:ext cx="9126909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2404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292" y="262473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24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561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Зачем искать фазу?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Рентгеновское излучение – средство диагностики наноструктур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414770"/>
            <a:ext cx="7560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Рефлектометрия, дифрактометрия, томография и т.д. – способы выявить скрытую структуру образцов.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Распределение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интенсивности излучения, вышедшего из образца содержит информацию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 распределении диэлектрической проницаемости внутри образца (в модели сплошной среды).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Часть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рентгеновских методов требует знания распределения электрического поля, а не интенсивности.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Детекторы регистрируют интенсивность (квадрат модуля поля)</a:t>
            </a:r>
          </a:p>
        </p:txBody>
      </p:sp>
    </p:spTree>
    <p:extLst>
      <p:ext uri="{BB962C8B-B14F-4D97-AF65-F5344CB8AC3E}">
        <p14:creationId xmlns:p14="http://schemas.microsoft.com/office/powerpoint/2010/main" val="22589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412777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Связь структуры с рассеянным излучением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527320"/>
              </p:ext>
            </p:extLst>
          </p:nvPr>
        </p:nvGraphicFramePr>
        <p:xfrm>
          <a:off x="215900" y="3017838"/>
          <a:ext cx="8531225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" name="Формула" r:id="rId3" imgW="3352680" imgH="469800" progId="Equation.3">
                  <p:embed/>
                </p:oleObj>
              </mc:Choice>
              <mc:Fallback>
                <p:oleObj name="Формула" r:id="rId3" imgW="3352680" imgH="4698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3017838"/>
                        <a:ext cx="8531225" cy="112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4306" y="1323160"/>
            <a:ext cx="7632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рентгеновском диапазоне (особенно «жестком») отличие показателя преломления от 1 мало.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Типичное соотношение рассеянного поля и структуры образца – преобразование фурье: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424282" y="4845645"/>
            <a:ext cx="6529093" cy="715575"/>
            <a:chOff x="1538113" y="4717455"/>
            <a:chExt cx="5894312" cy="715575"/>
          </a:xfrm>
        </p:grpSpPr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2171467"/>
                </p:ext>
              </p:extLst>
            </p:nvPr>
          </p:nvGraphicFramePr>
          <p:xfrm>
            <a:off x="2433340" y="4725144"/>
            <a:ext cx="698500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3" name="Формула" r:id="rId5" imgW="304560" imgH="190440" progId="Equation.3">
                    <p:embed/>
                  </p:oleObj>
                </mc:Choice>
                <mc:Fallback>
                  <p:oleObj name="Формула" r:id="rId5" imgW="304560" imgH="190440" progId="Equation.3">
                    <p:embed/>
                    <p:pic>
                      <p:nvPicPr>
                        <p:cNvPr id="0" name="Объект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3340" y="4725144"/>
                          <a:ext cx="698500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7272973"/>
                </p:ext>
              </p:extLst>
            </p:nvPr>
          </p:nvGraphicFramePr>
          <p:xfrm>
            <a:off x="6821238" y="4717455"/>
            <a:ext cx="611187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4" name="Формула" r:id="rId7" imgW="266400" imgH="190440" progId="Equation.3">
                    <p:embed/>
                  </p:oleObj>
                </mc:Choice>
                <mc:Fallback>
                  <p:oleObj name="Формула" r:id="rId7" imgW="266400" imgH="190440" progId="Equation.3">
                    <p:embed/>
                    <p:pic>
                      <p:nvPicPr>
                        <p:cNvPr id="0" name="Объект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1238" y="4717455"/>
                          <a:ext cx="611187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1538113" y="4725144"/>
              <a:ext cx="9809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Знание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35190" y="4725144"/>
              <a:ext cx="39786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дает возможность легко получить 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146160" y="4772780"/>
            <a:ext cx="6969140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5620184"/>
            <a:ext cx="5451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действительности приходится работать с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728019"/>
              </p:ext>
            </p:extLst>
          </p:nvPr>
        </p:nvGraphicFramePr>
        <p:xfrm>
          <a:off x="6922672" y="5529757"/>
          <a:ext cx="93662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" name="Формула" r:id="rId9" imgW="393480" imgH="228600" progId="Equation.3">
                  <p:embed/>
                </p:oleObj>
              </mc:Choice>
              <mc:Fallback>
                <p:oleObj name="Формула" r:id="rId9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2672" y="5529757"/>
                        <a:ext cx="936625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936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2501660"/>
            <a:ext cx="9144000" cy="1412777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Рентгеновских интерферометров нет!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6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380" y="2724150"/>
            <a:ext cx="4151086" cy="24830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Планарная структура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78" y="2847803"/>
            <a:ext cx="3256921" cy="208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08894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Метод: измерение зависимости коэффициента отражения от угла падения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958266" y="3800475"/>
            <a:ext cx="79057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7970" y="2341500"/>
            <a:ext cx="2733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пленка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Si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подложке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42927" y="3008603"/>
            <a:ext cx="1063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=0.154 нм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4104" y="1534478"/>
            <a:ext cx="7229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Падающее и отраженное излучение – плоские волны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7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745263"/>
              </p:ext>
            </p:extLst>
          </p:nvPr>
        </p:nvGraphicFramePr>
        <p:xfrm>
          <a:off x="59715" y="3987958"/>
          <a:ext cx="3984747" cy="2817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1" name="Graph" r:id="rId3" imgW="4275720" imgH="3023280" progId="Origin50.Graph">
                  <p:embed/>
                </p:oleObj>
              </mc:Choice>
              <mc:Fallback>
                <p:oleObj name="Graph" r:id="rId3" imgW="4275720" imgH="30232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715" y="3987958"/>
                        <a:ext cx="3984747" cy="2817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94514"/>
              </p:ext>
            </p:extLst>
          </p:nvPr>
        </p:nvGraphicFramePr>
        <p:xfrm>
          <a:off x="61545" y="1120657"/>
          <a:ext cx="4035670" cy="2853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2" name="Graph" r:id="rId5" imgW="4275720" imgH="3023280" progId="Origin50.Graph">
                  <p:embed/>
                </p:oleObj>
              </mc:Choice>
              <mc:Fallback>
                <p:oleObj name="Graph" r:id="rId5" imgW="4275720" imgH="30232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545" y="1120657"/>
                        <a:ext cx="4035670" cy="2853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3209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Зависимость фазы коэффициента 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отражения от угла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0" y="3609974"/>
            <a:ext cx="17701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0.154 нм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s-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поляризация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339952"/>
              </p:ext>
            </p:extLst>
          </p:nvPr>
        </p:nvGraphicFramePr>
        <p:xfrm>
          <a:off x="5086217" y="1159803"/>
          <a:ext cx="3991710" cy="2822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3" name="Graph" r:id="rId7" imgW="4275720" imgH="3023280" progId="Origin50.Graph">
                  <p:embed/>
                </p:oleObj>
              </mc:Choice>
              <mc:Fallback>
                <p:oleObj name="Graph" r:id="rId7" imgW="4275720" imgH="30232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6217" y="1159803"/>
                        <a:ext cx="3991710" cy="2822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066944"/>
              </p:ext>
            </p:extLst>
          </p:nvPr>
        </p:nvGraphicFramePr>
        <p:xfrm>
          <a:off x="5062296" y="3962921"/>
          <a:ext cx="4020160" cy="2842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4" name="Graph" r:id="rId9" imgW="4275720" imgH="3023280" progId="Origin50.Graph">
                  <p:embed/>
                </p:oleObj>
              </mc:Choice>
              <mc:Fallback>
                <p:oleObj name="Graph" r:id="rId9" imgW="4275720" imgH="30232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62296" y="3962921"/>
                        <a:ext cx="4020160" cy="2842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95057" y="1086478"/>
            <a:ext cx="1620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подложка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60194" y="1111754"/>
            <a:ext cx="2612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Be/Mo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подложке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399" y="3940778"/>
            <a:ext cx="3108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Be/Mo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x10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подложке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01090" y="3921477"/>
            <a:ext cx="2891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Si/Be/Si/Mo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подложке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39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" y="724784"/>
            <a:ext cx="4234189" cy="493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5" y="0"/>
            <a:ext cx="8229600" cy="83410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Стоячие волны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257836"/>
            <a:ext cx="43053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Preprint for “X-ray Standing Wave Techniques” M.J.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Bedzyk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in Encyclopedia of Condensed Matter Physics, edited by F.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Bassani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G.L.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Liedl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P.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Wyder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(Elsevier, Oxford, 2005), Vol. 6, p. 330-341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085975" y="2966363"/>
            <a:ext cx="1743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2Dc=16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нм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2Dc=40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нм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86351" y="6396335"/>
            <a:ext cx="4057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M. J.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Bedzyk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G. M.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Bommarito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and J. S.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Schildkraut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Phys. Rev. Lett. 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1376 – Published 20 March 1989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7" y="834105"/>
            <a:ext cx="4081461" cy="484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9724" y="5596920"/>
            <a:ext cx="3648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Флуоресценция цинка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Зондирование на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E=9.8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эВ,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подложка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77373" y="4848225"/>
            <a:ext cx="155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подложка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837" y="5660173"/>
            <a:ext cx="4014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Расчетная интенсивность поля вблизи подложки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53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5" y="0"/>
            <a:ext cx="8229600" cy="11906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Стоячие волны в периодических многослойных структурах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095448"/>
            <a:ext cx="3232242" cy="246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560189"/>
            <a:ext cx="3448050" cy="289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8844" y="6581001"/>
            <a:ext cx="4698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S. N.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Yakunin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et al, Journal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 Applied Physics 115, 134303 (2014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1299548"/>
            <a:ext cx="2983147" cy="454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34125" y="5949434"/>
            <a:ext cx="2447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Флуоресценция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Kr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1604" y="1866153"/>
            <a:ext cx="15874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Коэффициент отражения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/BN)x50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6984" y="3868313"/>
            <a:ext cx="10983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71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нм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2854" y="124997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=0.154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нм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58087" y="2801513"/>
            <a:ext cx="10983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71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нм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2478" y="4853763"/>
            <a:ext cx="2371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 интенсивности поля в структуре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10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ефлектометрия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растущих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пленок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51560" y="6396334"/>
            <a:ext cx="3093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Kozhevnikov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Peverini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2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Ziegler, </a:t>
            </a:r>
            <a:r>
              <a:rPr lang="en-US" sz="12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16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144-149 (2008)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71837" y="6396335"/>
            <a:ext cx="3354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Kozhevnikov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L.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Peverini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E. Ziegler, </a:t>
            </a:r>
            <a:endParaRPr lang="en-US" sz="1200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Journal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 Applied Physics 104, 054914 (2008)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840" y="958412"/>
            <a:ext cx="6537959" cy="526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261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2972</TotalTime>
  <Words>912</Words>
  <Application>Microsoft Office PowerPoint</Application>
  <PresentationFormat>Экран (4:3)</PresentationFormat>
  <Paragraphs>147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Тема Office</vt:lpstr>
      <vt:lpstr>Формула</vt:lpstr>
      <vt:lpstr>Graph</vt:lpstr>
      <vt:lpstr>Уравнение</vt:lpstr>
      <vt:lpstr>Microsoft Equation 3.0</vt:lpstr>
      <vt:lpstr>Origin Graph</vt:lpstr>
      <vt:lpstr>Как найти фазу отраженного рентгеновского излучения?</vt:lpstr>
      <vt:lpstr>Зачем искать фазу?</vt:lpstr>
      <vt:lpstr>Связь структуры с рассеянным излучением</vt:lpstr>
      <vt:lpstr>Рентгеновских интерферометров нет!</vt:lpstr>
      <vt:lpstr>Планарная структура</vt:lpstr>
      <vt:lpstr>Зависимость фазы коэффициента  отражения от угла</vt:lpstr>
      <vt:lpstr>Стоячие волны</vt:lpstr>
      <vt:lpstr>Стоячие волны в периодических многослойных структурах</vt:lpstr>
      <vt:lpstr>Рефлектометрия растущих пленок </vt:lpstr>
      <vt:lpstr>Рефлектометрия растущих пленок </vt:lpstr>
      <vt:lpstr>Рефлектометрия растущих пленок </vt:lpstr>
      <vt:lpstr>Изменение окружения структуры</vt:lpstr>
      <vt:lpstr>Реконструкция фазы из кривой отражения</vt:lpstr>
      <vt:lpstr>Реконструкция фазы из кривой отражения</vt:lpstr>
      <vt:lpstr>Условие отсутствия нулей</vt:lpstr>
      <vt:lpstr>Условие отсутствия нулей</vt:lpstr>
      <vt:lpstr>Условие отсутствия нулей</vt:lpstr>
      <vt:lpstr>Итог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найти фазу отраженного рентгеновского излучения?</dc:title>
  <dc:creator>mihaylo</dc:creator>
  <cp:lastModifiedBy>1</cp:lastModifiedBy>
  <cp:revision>198</cp:revision>
  <dcterms:created xsi:type="dcterms:W3CDTF">2017-04-11T07:01:55Z</dcterms:created>
  <dcterms:modified xsi:type="dcterms:W3CDTF">2017-04-13T11:48:11Z</dcterms:modified>
</cp:coreProperties>
</file>